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08"/>
  </p:notesMasterIdLst>
  <p:handoutMasterIdLst>
    <p:handoutMasterId r:id="rId109"/>
  </p:handoutMasterIdLst>
  <p:sldIdLst>
    <p:sldId id="655" r:id="rId3"/>
    <p:sldId id="656" r:id="rId4"/>
    <p:sldId id="753" r:id="rId5"/>
    <p:sldId id="657" r:id="rId6"/>
    <p:sldId id="658" r:id="rId7"/>
    <p:sldId id="754" r:id="rId8"/>
    <p:sldId id="659" r:id="rId9"/>
    <p:sldId id="660" r:id="rId10"/>
    <p:sldId id="758" r:id="rId11"/>
    <p:sldId id="661" r:id="rId12"/>
    <p:sldId id="662" r:id="rId13"/>
    <p:sldId id="663" r:id="rId14"/>
    <p:sldId id="665" r:id="rId15"/>
    <p:sldId id="666" r:id="rId16"/>
    <p:sldId id="667" r:id="rId17"/>
    <p:sldId id="759" r:id="rId18"/>
    <p:sldId id="760" r:id="rId19"/>
    <p:sldId id="669" r:id="rId20"/>
    <p:sldId id="670" r:id="rId21"/>
    <p:sldId id="671" r:id="rId22"/>
    <p:sldId id="672" r:id="rId23"/>
    <p:sldId id="673" r:id="rId24"/>
    <p:sldId id="674" r:id="rId25"/>
    <p:sldId id="675" r:id="rId26"/>
    <p:sldId id="676" r:id="rId27"/>
    <p:sldId id="677" r:id="rId28"/>
    <p:sldId id="678" r:id="rId29"/>
    <p:sldId id="679" r:id="rId30"/>
    <p:sldId id="755" r:id="rId31"/>
    <p:sldId id="680" r:id="rId32"/>
    <p:sldId id="761" r:id="rId33"/>
    <p:sldId id="682" r:id="rId34"/>
    <p:sldId id="762" r:id="rId35"/>
    <p:sldId id="766" r:id="rId36"/>
    <p:sldId id="684" r:id="rId37"/>
    <p:sldId id="685" r:id="rId38"/>
    <p:sldId id="686" r:id="rId39"/>
    <p:sldId id="687" r:id="rId40"/>
    <p:sldId id="763" r:id="rId41"/>
    <p:sldId id="764" r:id="rId42"/>
    <p:sldId id="756" r:id="rId43"/>
    <p:sldId id="689" r:id="rId44"/>
    <p:sldId id="690" r:id="rId45"/>
    <p:sldId id="691" r:id="rId46"/>
    <p:sldId id="692" r:id="rId47"/>
    <p:sldId id="693" r:id="rId48"/>
    <p:sldId id="694" r:id="rId49"/>
    <p:sldId id="695" r:id="rId50"/>
    <p:sldId id="696" r:id="rId51"/>
    <p:sldId id="697" r:id="rId52"/>
    <p:sldId id="698" r:id="rId53"/>
    <p:sldId id="699" r:id="rId54"/>
    <p:sldId id="700" r:id="rId55"/>
    <p:sldId id="701" r:id="rId56"/>
    <p:sldId id="702" r:id="rId57"/>
    <p:sldId id="703" r:id="rId58"/>
    <p:sldId id="705" r:id="rId59"/>
    <p:sldId id="706" r:id="rId60"/>
    <p:sldId id="707" r:id="rId61"/>
    <p:sldId id="708" r:id="rId62"/>
    <p:sldId id="709" r:id="rId63"/>
    <p:sldId id="710" r:id="rId64"/>
    <p:sldId id="711" r:id="rId65"/>
    <p:sldId id="712" r:id="rId66"/>
    <p:sldId id="713" r:id="rId67"/>
    <p:sldId id="714" r:id="rId68"/>
    <p:sldId id="715" r:id="rId69"/>
    <p:sldId id="716" r:id="rId70"/>
    <p:sldId id="717" r:id="rId71"/>
    <p:sldId id="718" r:id="rId72"/>
    <p:sldId id="719" r:id="rId73"/>
    <p:sldId id="720" r:id="rId74"/>
    <p:sldId id="721" r:id="rId75"/>
    <p:sldId id="722" r:id="rId76"/>
    <p:sldId id="723" r:id="rId77"/>
    <p:sldId id="724" r:id="rId78"/>
    <p:sldId id="725" r:id="rId79"/>
    <p:sldId id="726" r:id="rId80"/>
    <p:sldId id="727" r:id="rId81"/>
    <p:sldId id="728" r:id="rId82"/>
    <p:sldId id="757" r:id="rId83"/>
    <p:sldId id="729" r:id="rId84"/>
    <p:sldId id="730" r:id="rId85"/>
    <p:sldId id="731" r:id="rId86"/>
    <p:sldId id="732" r:id="rId87"/>
    <p:sldId id="733" r:id="rId88"/>
    <p:sldId id="734" r:id="rId89"/>
    <p:sldId id="735" r:id="rId90"/>
    <p:sldId id="736" r:id="rId91"/>
    <p:sldId id="737" r:id="rId92"/>
    <p:sldId id="738" r:id="rId93"/>
    <p:sldId id="739" r:id="rId94"/>
    <p:sldId id="740" r:id="rId95"/>
    <p:sldId id="741" r:id="rId96"/>
    <p:sldId id="742" r:id="rId97"/>
    <p:sldId id="743" r:id="rId98"/>
    <p:sldId id="744" r:id="rId99"/>
    <p:sldId id="745" r:id="rId100"/>
    <p:sldId id="746" r:id="rId101"/>
    <p:sldId id="747" r:id="rId102"/>
    <p:sldId id="748" r:id="rId103"/>
    <p:sldId id="749" r:id="rId104"/>
    <p:sldId id="750" r:id="rId105"/>
    <p:sldId id="751" r:id="rId106"/>
    <p:sldId id="752"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0000CC"/>
    <a:srgbClr val="3333FF"/>
    <a:srgbClr val="FFCCFF"/>
    <a:srgbClr val="0066FF"/>
    <a:srgbClr val="A50021"/>
    <a:srgbClr val="CC3300"/>
    <a:srgbClr val="FFFFFF"/>
    <a:srgbClr val="01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5396" autoAdjust="0"/>
  </p:normalViewPr>
  <p:slideViewPr>
    <p:cSldViewPr>
      <p:cViewPr varScale="1">
        <p:scale>
          <a:sx n="68" d="100"/>
          <a:sy n="68" d="100"/>
        </p:scale>
        <p:origin x="-432" y="-48"/>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handoutMaster" Target="handoutMasters/handout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3392F-78DD-4A06-A989-12ED748D9EEB}" type="doc">
      <dgm:prSet loTypeId="urn:microsoft.com/office/officeart/2005/8/layout/hList1" loCatId="list" qsTypeId="urn:microsoft.com/office/officeart/2005/8/quickstyle/3d3" qsCatId="3D" csTypeId="urn:microsoft.com/office/officeart/2005/8/colors/colorful5" csCatId="colorful" phldr="1"/>
      <dgm:spPr/>
      <dgm:t>
        <a:bodyPr/>
        <a:lstStyle/>
        <a:p>
          <a:endParaRPr lang="zh-CN" altLang="en-US"/>
        </a:p>
      </dgm:t>
    </dgm:pt>
    <dgm:pt modelId="{9657B68C-0E80-4584-B541-D792062F3870}">
      <dgm:prSet/>
      <dgm:spPr/>
      <dgm:t>
        <a:bodyPr/>
        <a:lstStyle/>
        <a:p>
          <a:pPr rtl="0"/>
          <a:r>
            <a:rPr lang="zh-CN" b="1" baseline="0" dirty="0" smtClean="0">
              <a:latin typeface="+mj-ea"/>
              <a:ea typeface="+mj-ea"/>
            </a:rPr>
            <a:t>相乘器输入和输出的波形：</a:t>
          </a:r>
          <a:endParaRPr lang="zh-CN" b="1" dirty="0">
            <a:latin typeface="+mj-ea"/>
            <a:ea typeface="+mj-ea"/>
          </a:endParaRPr>
        </a:p>
      </dgm:t>
    </dgm:pt>
    <dgm:pt modelId="{10559977-A3D8-4424-823A-7757707E7424}" type="parTrans" cxnId="{10B9B104-B53C-49B0-96B0-05BD78D8D214}">
      <dgm:prSet/>
      <dgm:spPr/>
      <dgm:t>
        <a:bodyPr/>
        <a:lstStyle/>
        <a:p>
          <a:endParaRPr lang="zh-CN" altLang="en-US" b="1">
            <a:latin typeface="+mj-ea"/>
            <a:ea typeface="+mj-ea"/>
          </a:endParaRPr>
        </a:p>
      </dgm:t>
    </dgm:pt>
    <dgm:pt modelId="{BD834B00-7EA9-422D-8456-84A839838B47}" type="sibTrans" cxnId="{10B9B104-B53C-49B0-96B0-05BD78D8D214}">
      <dgm:prSet/>
      <dgm:spPr/>
      <dgm:t>
        <a:bodyPr/>
        <a:lstStyle/>
        <a:p>
          <a:endParaRPr lang="zh-CN" altLang="en-US" b="1">
            <a:latin typeface="+mj-ea"/>
            <a:ea typeface="+mj-ea"/>
          </a:endParaRPr>
        </a:p>
      </dgm:t>
    </dgm:pt>
    <dgm:pt modelId="{0A7825F1-1052-4F44-923B-90CA800DED53}">
      <dgm:prSet/>
      <dgm:spPr/>
      <dgm:t>
        <a:bodyPr/>
        <a:lstStyle/>
        <a:p>
          <a:pPr rtl="0"/>
          <a:r>
            <a:rPr lang="zh-CN" b="1" baseline="0" dirty="0" smtClean="0">
              <a:latin typeface="+mj-ea"/>
              <a:ea typeface="+mj-ea"/>
            </a:rPr>
            <a:t>延迟相乘后码元波形的</a:t>
          </a:r>
          <a:r>
            <a:rPr lang="zh-CN" b="1" baseline="0" dirty="0" smtClean="0">
              <a:solidFill>
                <a:srgbClr val="0000FF"/>
              </a:solidFill>
              <a:latin typeface="+mj-ea"/>
              <a:ea typeface="+mj-ea"/>
            </a:rPr>
            <a:t>后一半永远是正值</a:t>
          </a:r>
          <a:r>
            <a:rPr lang="zh-CN" b="1" baseline="0" dirty="0" smtClean="0">
              <a:latin typeface="+mj-ea"/>
              <a:ea typeface="+mj-ea"/>
            </a:rPr>
            <a:t>；而</a:t>
          </a:r>
          <a:r>
            <a:rPr lang="zh-CN" b="1" baseline="0" dirty="0" smtClean="0">
              <a:solidFill>
                <a:srgbClr val="0000FF"/>
              </a:solidFill>
              <a:latin typeface="+mj-ea"/>
              <a:ea typeface="+mj-ea"/>
            </a:rPr>
            <a:t>前一半则当输入</a:t>
          </a:r>
          <a:r>
            <a:rPr lang="zh-CN" b="1" baseline="0" dirty="0" smtClean="0">
              <a:solidFill>
                <a:srgbClr val="FF0000"/>
              </a:solidFill>
              <a:latin typeface="+mj-ea"/>
              <a:ea typeface="+mj-ea"/>
            </a:rPr>
            <a:t>状态有改变时</a:t>
          </a:r>
          <a:r>
            <a:rPr lang="zh-CN" b="1" baseline="0" dirty="0" smtClean="0">
              <a:solidFill>
                <a:srgbClr val="0000FF"/>
              </a:solidFill>
              <a:latin typeface="+mj-ea"/>
              <a:ea typeface="+mj-ea"/>
            </a:rPr>
            <a:t>为负值</a:t>
          </a:r>
          <a:r>
            <a:rPr lang="zh-CN" b="1" baseline="0" dirty="0" smtClean="0">
              <a:latin typeface="+mj-ea"/>
              <a:ea typeface="+mj-ea"/>
            </a:rPr>
            <a:t>。</a:t>
          </a:r>
          <a:endParaRPr lang="zh-CN" b="1" dirty="0">
            <a:latin typeface="+mj-ea"/>
            <a:ea typeface="+mj-ea"/>
          </a:endParaRPr>
        </a:p>
      </dgm:t>
    </dgm:pt>
    <dgm:pt modelId="{CDC526AE-9159-4BEA-A5A9-AF16EB0BE4D4}" type="parTrans" cxnId="{4A01F267-0E41-467B-96AA-F106900611F7}">
      <dgm:prSet/>
      <dgm:spPr/>
      <dgm:t>
        <a:bodyPr/>
        <a:lstStyle/>
        <a:p>
          <a:endParaRPr lang="zh-CN" altLang="en-US" b="1">
            <a:latin typeface="+mj-ea"/>
            <a:ea typeface="+mj-ea"/>
          </a:endParaRPr>
        </a:p>
      </dgm:t>
    </dgm:pt>
    <dgm:pt modelId="{1742A2F4-5DB3-45B6-B713-1E55D2F1284C}" type="sibTrans" cxnId="{4A01F267-0E41-467B-96AA-F106900611F7}">
      <dgm:prSet/>
      <dgm:spPr/>
      <dgm:t>
        <a:bodyPr/>
        <a:lstStyle/>
        <a:p>
          <a:endParaRPr lang="zh-CN" altLang="en-US" b="1">
            <a:latin typeface="+mj-ea"/>
            <a:ea typeface="+mj-ea"/>
          </a:endParaRPr>
        </a:p>
      </dgm:t>
    </dgm:pt>
    <dgm:pt modelId="{A9D95E0B-1E4C-43BC-8847-233F4D86BEBC}">
      <dgm:prSet/>
      <dgm:spPr/>
      <dgm:t>
        <a:bodyPr/>
        <a:lstStyle/>
        <a:p>
          <a:pPr rtl="0"/>
          <a:r>
            <a:rPr lang="zh-CN" b="1" baseline="0" dirty="0" smtClean="0">
              <a:latin typeface="+mj-ea"/>
              <a:ea typeface="+mj-ea"/>
            </a:rPr>
            <a:t>因此，变换后的码元序列的频谱中产生了码元速率的分量。</a:t>
          </a:r>
          <a:endParaRPr lang="zh-CN" b="1" dirty="0">
            <a:latin typeface="+mj-ea"/>
            <a:ea typeface="+mj-ea"/>
          </a:endParaRPr>
        </a:p>
      </dgm:t>
    </dgm:pt>
    <dgm:pt modelId="{A938D392-E5D8-4C55-B2F1-FA74DE4563FA}" type="parTrans" cxnId="{B2C88500-1CF2-4B75-9ACB-47559F7CC69C}">
      <dgm:prSet/>
      <dgm:spPr/>
      <dgm:t>
        <a:bodyPr/>
        <a:lstStyle/>
        <a:p>
          <a:endParaRPr lang="zh-CN" altLang="en-US" b="1">
            <a:latin typeface="+mj-ea"/>
            <a:ea typeface="+mj-ea"/>
          </a:endParaRPr>
        </a:p>
      </dgm:t>
    </dgm:pt>
    <dgm:pt modelId="{870851E4-211F-44DE-A3AF-07E1B27CCBD7}" type="sibTrans" cxnId="{B2C88500-1CF2-4B75-9ACB-47559F7CC69C}">
      <dgm:prSet/>
      <dgm:spPr/>
      <dgm:t>
        <a:bodyPr/>
        <a:lstStyle/>
        <a:p>
          <a:endParaRPr lang="zh-CN" altLang="en-US" b="1">
            <a:latin typeface="+mj-ea"/>
            <a:ea typeface="+mj-ea"/>
          </a:endParaRPr>
        </a:p>
      </dgm:t>
    </dgm:pt>
    <dgm:pt modelId="{2218A7C0-796D-439E-A596-70B7A84B27A5}">
      <dgm:prSet/>
      <dgm:spPr/>
      <dgm:t>
        <a:bodyPr/>
        <a:lstStyle/>
        <a:p>
          <a:pPr rtl="0"/>
          <a:r>
            <a:rPr lang="zh-CN" b="1" baseline="0" dirty="0" smtClean="0">
              <a:latin typeface="+mj-ea"/>
              <a:ea typeface="+mj-ea"/>
            </a:rPr>
            <a:t>延迟时间等于码元时间一半时，码元速率分量最强。</a:t>
          </a:r>
          <a:endParaRPr lang="zh-CN" b="1" baseline="0" dirty="0">
            <a:latin typeface="+mj-ea"/>
            <a:ea typeface="+mj-ea"/>
          </a:endParaRPr>
        </a:p>
      </dgm:t>
    </dgm:pt>
    <dgm:pt modelId="{1B39B088-FA7D-4A90-A3C6-23737D4B86F5}" type="parTrans" cxnId="{18618877-C281-430C-8CA7-9B21F50C4634}">
      <dgm:prSet/>
      <dgm:spPr/>
      <dgm:t>
        <a:bodyPr/>
        <a:lstStyle/>
        <a:p>
          <a:endParaRPr lang="zh-CN" altLang="en-US" b="1">
            <a:latin typeface="+mj-ea"/>
            <a:ea typeface="+mj-ea"/>
          </a:endParaRPr>
        </a:p>
      </dgm:t>
    </dgm:pt>
    <dgm:pt modelId="{2A1BF16F-58D0-4008-BAC1-E923BF9BCCE5}" type="sibTrans" cxnId="{18618877-C281-430C-8CA7-9B21F50C4634}">
      <dgm:prSet/>
      <dgm:spPr/>
      <dgm:t>
        <a:bodyPr/>
        <a:lstStyle/>
        <a:p>
          <a:endParaRPr lang="zh-CN" altLang="en-US" b="1">
            <a:latin typeface="+mj-ea"/>
            <a:ea typeface="+mj-ea"/>
          </a:endParaRPr>
        </a:p>
      </dgm:t>
    </dgm:pt>
    <dgm:pt modelId="{F898A40C-AE2A-4DD6-8CC2-C7B568683139}" type="pres">
      <dgm:prSet presAssocID="{D4A3392F-78DD-4A06-A989-12ED748D9EEB}" presName="Name0" presStyleCnt="0">
        <dgm:presLayoutVars>
          <dgm:dir/>
          <dgm:animLvl val="lvl"/>
          <dgm:resizeHandles val="exact"/>
        </dgm:presLayoutVars>
      </dgm:prSet>
      <dgm:spPr/>
      <dgm:t>
        <a:bodyPr/>
        <a:lstStyle/>
        <a:p>
          <a:endParaRPr lang="zh-CN" altLang="en-US"/>
        </a:p>
      </dgm:t>
    </dgm:pt>
    <dgm:pt modelId="{E067D514-25E4-4246-A117-DD65A92B220C}" type="pres">
      <dgm:prSet presAssocID="{9657B68C-0E80-4584-B541-D792062F3870}" presName="composite" presStyleCnt="0"/>
      <dgm:spPr/>
    </dgm:pt>
    <dgm:pt modelId="{5C11E028-BA0A-499C-B92E-61360BD4F584}" type="pres">
      <dgm:prSet presAssocID="{9657B68C-0E80-4584-B541-D792062F3870}" presName="parTx" presStyleLbl="alignNode1" presStyleIdx="0" presStyleCnt="1">
        <dgm:presLayoutVars>
          <dgm:chMax val="0"/>
          <dgm:chPref val="0"/>
          <dgm:bulletEnabled val="1"/>
        </dgm:presLayoutVars>
      </dgm:prSet>
      <dgm:spPr/>
      <dgm:t>
        <a:bodyPr/>
        <a:lstStyle/>
        <a:p>
          <a:endParaRPr lang="zh-CN" altLang="en-US"/>
        </a:p>
      </dgm:t>
    </dgm:pt>
    <dgm:pt modelId="{2042E26E-6F31-4CF5-B340-6EE46CF32E55}" type="pres">
      <dgm:prSet presAssocID="{9657B68C-0E80-4584-B541-D792062F3870}" presName="desTx" presStyleLbl="alignAccFollowNode1" presStyleIdx="0" presStyleCnt="1">
        <dgm:presLayoutVars>
          <dgm:bulletEnabled val="1"/>
        </dgm:presLayoutVars>
      </dgm:prSet>
      <dgm:spPr/>
      <dgm:t>
        <a:bodyPr/>
        <a:lstStyle/>
        <a:p>
          <a:endParaRPr lang="zh-CN" altLang="en-US"/>
        </a:p>
      </dgm:t>
    </dgm:pt>
  </dgm:ptLst>
  <dgm:cxnLst>
    <dgm:cxn modelId="{10B9B104-B53C-49B0-96B0-05BD78D8D214}" srcId="{D4A3392F-78DD-4A06-A989-12ED748D9EEB}" destId="{9657B68C-0E80-4584-B541-D792062F3870}" srcOrd="0" destOrd="0" parTransId="{10559977-A3D8-4424-823A-7757707E7424}" sibTransId="{BD834B00-7EA9-422D-8456-84A839838B47}"/>
    <dgm:cxn modelId="{7773C020-018F-4416-AF68-C8BF0EE56A1D}" type="presOf" srcId="{D4A3392F-78DD-4A06-A989-12ED748D9EEB}" destId="{F898A40C-AE2A-4DD6-8CC2-C7B568683139}" srcOrd="0" destOrd="0" presId="urn:microsoft.com/office/officeart/2005/8/layout/hList1"/>
    <dgm:cxn modelId="{87BEDBEB-7FDB-4BFF-B4E7-BC4B9F40EABA}" type="presOf" srcId="{0A7825F1-1052-4F44-923B-90CA800DED53}" destId="{2042E26E-6F31-4CF5-B340-6EE46CF32E55}" srcOrd="0" destOrd="0" presId="urn:microsoft.com/office/officeart/2005/8/layout/hList1"/>
    <dgm:cxn modelId="{B2C88500-1CF2-4B75-9ACB-47559F7CC69C}" srcId="{9657B68C-0E80-4584-B541-D792062F3870}" destId="{A9D95E0B-1E4C-43BC-8847-233F4D86BEBC}" srcOrd="1" destOrd="0" parTransId="{A938D392-E5D8-4C55-B2F1-FA74DE4563FA}" sibTransId="{870851E4-211F-44DE-A3AF-07E1B27CCBD7}"/>
    <dgm:cxn modelId="{4A01F267-0E41-467B-96AA-F106900611F7}" srcId="{9657B68C-0E80-4584-B541-D792062F3870}" destId="{0A7825F1-1052-4F44-923B-90CA800DED53}" srcOrd="0" destOrd="0" parTransId="{CDC526AE-9159-4BEA-A5A9-AF16EB0BE4D4}" sibTransId="{1742A2F4-5DB3-45B6-B713-1E55D2F1284C}"/>
    <dgm:cxn modelId="{18618877-C281-430C-8CA7-9B21F50C4634}" srcId="{9657B68C-0E80-4584-B541-D792062F3870}" destId="{2218A7C0-796D-439E-A596-70B7A84B27A5}" srcOrd="2" destOrd="0" parTransId="{1B39B088-FA7D-4A90-A3C6-23737D4B86F5}" sibTransId="{2A1BF16F-58D0-4008-BAC1-E923BF9BCCE5}"/>
    <dgm:cxn modelId="{21173D17-74E5-4BD9-9C3C-E24FAA7256D3}" type="presOf" srcId="{2218A7C0-796D-439E-A596-70B7A84B27A5}" destId="{2042E26E-6F31-4CF5-B340-6EE46CF32E55}" srcOrd="0" destOrd="2" presId="urn:microsoft.com/office/officeart/2005/8/layout/hList1"/>
    <dgm:cxn modelId="{5AADF4A7-07B4-4A36-A550-C9A0258CAA65}" type="presOf" srcId="{A9D95E0B-1E4C-43BC-8847-233F4D86BEBC}" destId="{2042E26E-6F31-4CF5-B340-6EE46CF32E55}" srcOrd="0" destOrd="1" presId="urn:microsoft.com/office/officeart/2005/8/layout/hList1"/>
    <dgm:cxn modelId="{551B9C1C-0BDE-4CF2-91DC-10FA3F8A2B70}" type="presOf" srcId="{9657B68C-0E80-4584-B541-D792062F3870}" destId="{5C11E028-BA0A-499C-B92E-61360BD4F584}" srcOrd="0" destOrd="0" presId="urn:microsoft.com/office/officeart/2005/8/layout/hList1"/>
    <dgm:cxn modelId="{65A030AA-3C6E-4A42-9B05-E5FCED66EEE0}" type="presParOf" srcId="{F898A40C-AE2A-4DD6-8CC2-C7B568683139}" destId="{E067D514-25E4-4246-A117-DD65A92B220C}" srcOrd="0" destOrd="0" presId="urn:microsoft.com/office/officeart/2005/8/layout/hList1"/>
    <dgm:cxn modelId="{7D6E167B-E9DB-494F-BE9B-863C39D23B2B}" type="presParOf" srcId="{E067D514-25E4-4246-A117-DD65A92B220C}" destId="{5C11E028-BA0A-499C-B92E-61360BD4F584}" srcOrd="0" destOrd="0" presId="urn:microsoft.com/office/officeart/2005/8/layout/hList1"/>
    <dgm:cxn modelId="{5C37A22F-1343-4EA4-A4F5-F0A155206E87}" type="presParOf" srcId="{E067D514-25E4-4246-A117-DD65A92B220C}" destId="{2042E26E-6F31-4CF5-B340-6EE46CF32E5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1E028-BA0A-499C-B92E-61360BD4F584}">
      <dsp:nvSpPr>
        <dsp:cNvPr id="0" name=""/>
        <dsp:cNvSpPr/>
      </dsp:nvSpPr>
      <dsp:spPr>
        <a:xfrm>
          <a:off x="0" y="12131"/>
          <a:ext cx="4536504" cy="691200"/>
        </a:xfrm>
        <a:prstGeom prst="rect">
          <a:avLst/>
        </a:prstGeom>
        <a:solidFill>
          <a:schemeClr val="accent5">
            <a:hueOff val="0"/>
            <a:satOff val="0"/>
            <a:lumOff val="0"/>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mj-ea"/>
              <a:ea typeface="+mj-ea"/>
            </a:rPr>
            <a:t>相乘器输入和输出的波形：</a:t>
          </a:r>
          <a:endParaRPr lang="zh-CN" sz="2400" b="1" kern="1200" dirty="0">
            <a:latin typeface="+mj-ea"/>
            <a:ea typeface="+mj-ea"/>
          </a:endParaRPr>
        </a:p>
      </dsp:txBody>
      <dsp:txXfrm>
        <a:off x="0" y="12131"/>
        <a:ext cx="4536504" cy="691200"/>
      </dsp:txXfrm>
    </dsp:sp>
    <dsp:sp modelId="{2042E26E-6F31-4CF5-B340-6EE46CF32E55}">
      <dsp:nvSpPr>
        <dsp:cNvPr id="0" name=""/>
        <dsp:cNvSpPr/>
      </dsp:nvSpPr>
      <dsp:spPr>
        <a:xfrm>
          <a:off x="0" y="703331"/>
          <a:ext cx="4536504" cy="3821040"/>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延迟相乘后码元波形的</a:t>
          </a:r>
          <a:r>
            <a:rPr lang="zh-CN" sz="2400" b="1" kern="1200" baseline="0" dirty="0" smtClean="0">
              <a:solidFill>
                <a:srgbClr val="0000FF"/>
              </a:solidFill>
              <a:latin typeface="+mj-ea"/>
              <a:ea typeface="+mj-ea"/>
            </a:rPr>
            <a:t>后一半永远是正值</a:t>
          </a:r>
          <a:r>
            <a:rPr lang="zh-CN" sz="2400" b="1" kern="1200" baseline="0" dirty="0" smtClean="0">
              <a:latin typeface="+mj-ea"/>
              <a:ea typeface="+mj-ea"/>
            </a:rPr>
            <a:t>；而</a:t>
          </a:r>
          <a:r>
            <a:rPr lang="zh-CN" sz="2400" b="1" kern="1200" baseline="0" dirty="0" smtClean="0">
              <a:solidFill>
                <a:srgbClr val="0000FF"/>
              </a:solidFill>
              <a:latin typeface="+mj-ea"/>
              <a:ea typeface="+mj-ea"/>
            </a:rPr>
            <a:t>前一半则当输入</a:t>
          </a:r>
          <a:r>
            <a:rPr lang="zh-CN" sz="2400" b="1" kern="1200" baseline="0" dirty="0" smtClean="0">
              <a:solidFill>
                <a:srgbClr val="FF0000"/>
              </a:solidFill>
              <a:latin typeface="+mj-ea"/>
              <a:ea typeface="+mj-ea"/>
            </a:rPr>
            <a:t>状态有改变时</a:t>
          </a:r>
          <a:r>
            <a:rPr lang="zh-CN" sz="2400" b="1" kern="1200" baseline="0" dirty="0" smtClean="0">
              <a:solidFill>
                <a:srgbClr val="0000FF"/>
              </a:solidFill>
              <a:latin typeface="+mj-ea"/>
              <a:ea typeface="+mj-ea"/>
            </a:rPr>
            <a:t>为负值</a:t>
          </a:r>
          <a:r>
            <a:rPr lang="zh-CN" sz="2400" b="1" kern="1200" baseline="0" dirty="0" smtClean="0">
              <a:latin typeface="+mj-ea"/>
              <a:ea typeface="+mj-ea"/>
            </a:rPr>
            <a:t>。</a:t>
          </a:r>
          <a:endParaRPr lang="zh-CN" sz="2400" b="1" kern="1200" dirty="0">
            <a:latin typeface="+mj-ea"/>
            <a:ea typeface="+mj-ea"/>
          </a:endParaRPr>
        </a:p>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因此，变换后的码元序列的频谱中产生了码元速率的分量。</a:t>
          </a:r>
          <a:endParaRPr lang="zh-CN" sz="2400" b="1" kern="1200" dirty="0">
            <a:latin typeface="+mj-ea"/>
            <a:ea typeface="+mj-ea"/>
          </a:endParaRPr>
        </a:p>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延迟时间等于码元时间一半时，码元速率分量最强。</a:t>
          </a:r>
          <a:endParaRPr lang="zh-CN" sz="2400" b="1" kern="1200" baseline="0" dirty="0">
            <a:latin typeface="+mj-ea"/>
            <a:ea typeface="+mj-ea"/>
          </a:endParaRPr>
        </a:p>
      </dsp:txBody>
      <dsp:txXfrm>
        <a:off x="0" y="703331"/>
        <a:ext cx="4536504" cy="3821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2013/6/3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2013/6/3</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CE71A-7FA4-4E65-99D0-4118D4A02E61}" type="slidenum">
              <a:rPr lang="en-US" altLang="zh-CN"/>
              <a:pPr/>
              <a:t>4</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E5BCD62-8F57-4B53-8336-FBE2563071CF}" type="datetime1">
              <a:rPr lang="zh-CN" altLang="en-US" smtClean="0"/>
              <a:pPr/>
              <a:t>2013/6/3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326787E-F7E8-4E51-8B70-F88B5DFA73CF}" type="datetime1">
              <a:rPr lang="zh-CN" altLang="en-US" smtClean="0"/>
              <a:pPr/>
              <a:t>2013/6/3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28FCE42-5AB2-40D2-A85F-6D694A950C94}" type="datetime1">
              <a:rPr lang="zh-CN" altLang="en-US" smtClean="0"/>
              <a:pPr/>
              <a:t>2013/6/3</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B0F44FE1-AC8F-4B98-A489-DB73EBE3AE85}" type="datetime1">
              <a:rPr lang="zh-CN" altLang="en-US" smtClean="0"/>
              <a:pPr/>
              <a:t>2013/6/3</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A79DB8D3-C73A-4D60-85D1-F561EBDA258C}" type="datetime1">
              <a:rPr lang="zh-CN" altLang="en-US" smtClean="0"/>
              <a:pPr/>
              <a:t>2013/6/3</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E4AF605B-4BEF-4FC8-B075-BDBD869F0A46}" type="datetime1">
              <a:rPr lang="zh-CN" altLang="en-US" smtClean="0"/>
              <a:pPr>
                <a:defRPr/>
              </a:pPr>
              <a:t>2013/6/3</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B02F40E-CFEF-4AFE-9C6B-C84F08687E59}" type="datetime1">
              <a:rPr lang="zh-CN" altLang="en-US" smtClean="0"/>
              <a:pPr/>
              <a:t>2013/6/3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F8C63FEA-8F01-42D8-B546-019856787FCA}" type="datetime1">
              <a:rPr lang="zh-CN" altLang="en-US" smtClean="0"/>
              <a:pPr/>
              <a:t>2013/6/3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CEC86A0E-F87F-4AA4-BBB0-92F112C002E7}" type="datetime1">
              <a:rPr lang="zh-CN" altLang="en-US" smtClean="0"/>
              <a:pPr/>
              <a:t>2013/6/3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cxnSp>
        <p:nvCxnSpPr>
          <p:cNvPr id="11" name="直接连接符 10"/>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765275BE-E8DB-41ED-AFDA-BE9C4E741AD2}" type="datetime1">
              <a:rPr lang="zh-CN" altLang="en-US" smtClean="0"/>
              <a:pPr/>
              <a:t>2013/6/3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AD3C-7996-48E0-A255-FD86DC9CDB1C}" type="datetime1">
              <a:rPr lang="zh-CN" altLang="en-US" smtClean="0"/>
              <a:pPr/>
              <a:t>2013/6/3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FD13E7B-9ADE-4177-8C27-BF21BC5C685D}" type="datetime1">
              <a:rPr lang="zh-CN" altLang="en-US" smtClean="0"/>
              <a:pPr/>
              <a:t>2013/6/3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AF42F9-7D91-48E5-85B5-F66F13D3717B}" type="datetime1">
              <a:rPr lang="zh-CN" altLang="en-US" smtClean="0"/>
              <a:pPr/>
              <a:t>2013/6/3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0F0D37C3-3FCE-4800-9412-22E38500280A}" type="datetime1">
              <a:rPr lang="zh-CN" altLang="en-US" smtClean="0"/>
              <a:pPr/>
              <a:t>2013/6/3</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6.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7.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image" Target="../media/image10.wmf"/><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9.bin"/><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23.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7.bin"/><Relationship Id="rId10" Type="http://schemas.openxmlformats.org/officeDocument/2006/relationships/image" Target="../media/image22.wmf"/><Relationship Id="rId4" Type="http://schemas.openxmlformats.org/officeDocument/2006/relationships/image" Target="../media/image23.wmf"/><Relationship Id="rId9"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31.bin"/><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3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37.bin"/><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40.bin"/><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42.bin"/><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44.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6.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50.bin"/><Relationship Id="rId4" Type="http://schemas.openxmlformats.org/officeDocument/2006/relationships/image" Target="../media/image4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9.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4.wmf"/><Relationship Id="rId5" Type="http://schemas.openxmlformats.org/officeDocument/2006/relationships/oleObject" Target="../embeddings/oleObject55.bin"/><Relationship Id="rId4" Type="http://schemas.openxmlformats.org/officeDocument/2006/relationships/image" Target="../media/image5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57.bin"/><Relationship Id="rId4" Type="http://schemas.openxmlformats.org/officeDocument/2006/relationships/image" Target="../media/image55.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7.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9.wmf"/><Relationship Id="rId5" Type="http://schemas.openxmlformats.org/officeDocument/2006/relationships/oleObject" Target="../embeddings/oleObject60.bin"/><Relationship Id="rId4" Type="http://schemas.openxmlformats.org/officeDocument/2006/relationships/image" Target="../media/image58.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0.wmf"/></Relationships>
</file>

<file path=ppt/slides/_rels/slide9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2.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5.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4" name="副标题 3"/>
          <p:cNvSpPr>
            <a:spLocks noGrp="1"/>
          </p:cNvSpPr>
          <p:nvPr>
            <p:ph type="subTitle" idx="1"/>
          </p:nvPr>
        </p:nvSpPr>
        <p:spPr/>
        <p:txBody>
          <a:bodyPr/>
          <a:lstStyle/>
          <a:p>
            <a:endParaRPr lang="zh-CN" altLang="en-US"/>
          </a:p>
        </p:txBody>
      </p:sp>
      <p:sp>
        <p:nvSpPr>
          <p:cNvPr id="3" name="灯片编号占位符 5"/>
          <p:cNvSpPr>
            <a:spLocks noGrp="1"/>
          </p:cNvSpPr>
          <p:nvPr>
            <p:ph type="sldNum" sz="quarter" idx="4294967295"/>
          </p:nvPr>
        </p:nvSpPr>
        <p:spPr>
          <a:xfrm>
            <a:off x="7239000" y="6243638"/>
            <a:ext cx="1905000" cy="457200"/>
          </a:xfrm>
          <a:prstGeom prst="rect">
            <a:avLst/>
          </a:prstGeom>
        </p:spPr>
        <p:txBody>
          <a:bodyPr/>
          <a:lstStyle/>
          <a:p>
            <a:fld id="{18D26770-74B8-4581-8DF8-D072B5DE35FD}" type="slidenum">
              <a:rPr lang="en-US" altLang="zh-CN"/>
              <a:pPr/>
              <a:t>1</a:t>
            </a:fld>
            <a:endParaRPr lang="en-US" altLang="zh-CN"/>
          </a:p>
        </p:txBody>
      </p:sp>
    </p:spTree>
    <p:extLst>
      <p:ext uri="{BB962C8B-B14F-4D97-AF65-F5344CB8AC3E}">
        <p14:creationId xmlns:p14="http://schemas.microsoft.com/office/powerpoint/2010/main" val="208750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标题 46"/>
          <p:cNvSpPr>
            <a:spLocks noGrp="1"/>
          </p:cNvSpPr>
          <p:nvPr>
            <p:ph type="title"/>
          </p:nvPr>
        </p:nvSpPr>
        <p:spPr/>
        <p:txBody>
          <a:bodyPr/>
          <a:lstStyle/>
          <a:p>
            <a:endParaRPr lang="zh-CN" altLang="en-US"/>
          </a:p>
        </p:txBody>
      </p:sp>
      <p:sp>
        <p:nvSpPr>
          <p:cNvPr id="48" name="内容占位符 47"/>
          <p:cNvSpPr>
            <a:spLocks noGrp="1"/>
          </p:cNvSpPr>
          <p:nvPr>
            <p:ph idx="1"/>
          </p:nvPr>
        </p:nvSpPr>
        <p:spPr/>
        <p:txBody>
          <a:bodyPr/>
          <a:lstStyle/>
          <a:p>
            <a:r>
              <a:rPr lang="zh-CN" altLang="en-US" dirty="0" smtClean="0"/>
              <a:t>方框图如下： </a:t>
            </a:r>
          </a:p>
          <a:p>
            <a:endParaRPr lang="zh-CN" altLang="en-US" dirty="0"/>
          </a:p>
        </p:txBody>
      </p:sp>
      <p:sp>
        <p:nvSpPr>
          <p:cNvPr id="39" name="灯片编号占位符 6"/>
          <p:cNvSpPr>
            <a:spLocks noGrp="1"/>
          </p:cNvSpPr>
          <p:nvPr>
            <p:ph type="sldNum" sz="quarter" idx="12"/>
          </p:nvPr>
        </p:nvSpPr>
        <p:spPr/>
        <p:txBody>
          <a:bodyPr/>
          <a:lstStyle/>
          <a:p>
            <a:fld id="{EC4B66E4-9456-4A16-9D4B-F0270B104C1A}" type="slidenum">
              <a:rPr lang="en-US" altLang="zh-CN" smtClean="0"/>
              <a:pPr/>
              <a:t>10</a:t>
            </a:fld>
            <a:endParaRPr lang="en-US" altLang="zh-CN"/>
          </a:p>
        </p:txBody>
      </p:sp>
      <p:sp>
        <p:nvSpPr>
          <p:cNvPr id="28679"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78" name="Object 6"/>
          <p:cNvGraphicFramePr>
            <a:graphicFrameLocks noChangeAspect="1"/>
          </p:cNvGraphicFramePr>
          <p:nvPr/>
        </p:nvGraphicFramePr>
        <p:xfrm>
          <a:off x="1475656" y="1700808"/>
          <a:ext cx="4859337" cy="615950"/>
        </p:xfrm>
        <a:graphic>
          <a:graphicData uri="http://schemas.openxmlformats.org/presentationml/2006/ole">
            <mc:AlternateContent xmlns:mc="http://schemas.openxmlformats.org/markup-compatibility/2006">
              <mc:Choice xmlns:v="urn:schemas-microsoft-com:vml" Requires="v">
                <p:oleObj spid="_x0000_s1074" name="公式" r:id="rId3" imgW="3086100" imgH="393700" progId="Equation.3">
                  <p:embed/>
                </p:oleObj>
              </mc:Choice>
              <mc:Fallback>
                <p:oleObj name="公式" r:id="rId3" imgW="3086100" imgH="3937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00808"/>
                        <a:ext cx="4859337"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680" name="Group 8"/>
          <p:cNvGrpSpPr>
            <a:grpSpLocks/>
          </p:cNvGrpSpPr>
          <p:nvPr/>
        </p:nvGrpSpPr>
        <p:grpSpPr bwMode="auto">
          <a:xfrm>
            <a:off x="703959" y="2642159"/>
            <a:ext cx="7847706" cy="2947081"/>
            <a:chOff x="1832" y="3102"/>
            <a:chExt cx="8592" cy="2746"/>
          </a:xfrm>
        </p:grpSpPr>
        <p:sp>
          <p:nvSpPr>
            <p:cNvPr id="28681" name="Text Box 9"/>
            <p:cNvSpPr txBox="1">
              <a:spLocks noChangeArrowheads="1"/>
            </p:cNvSpPr>
            <p:nvPr/>
          </p:nvSpPr>
          <p:spPr bwMode="auto">
            <a:xfrm>
              <a:off x="4254" y="5383"/>
              <a:ext cx="325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dirty="0">
                  <a:latin typeface="Times New Roman" pitchFamily="18" charset="0"/>
                </a:rPr>
                <a:t>图</a:t>
              </a:r>
              <a:r>
                <a:rPr lang="en-US" altLang="zh-CN" b="1" dirty="0">
                  <a:latin typeface="Times New Roman" pitchFamily="18" charset="0"/>
                </a:rPr>
                <a:t>13-2 </a:t>
              </a:r>
              <a:r>
                <a:rPr lang="zh-CN" altLang="en-US" b="1" dirty="0">
                  <a:latin typeface="Times New Roman" pitchFamily="18" charset="0"/>
                </a:rPr>
                <a:t>平方环原理方框图</a:t>
              </a:r>
              <a:endParaRPr lang="zh-CN" altLang="en-US" sz="3200" b="1" dirty="0"/>
            </a:p>
          </p:txBody>
        </p:sp>
        <p:sp>
          <p:nvSpPr>
            <p:cNvPr id="28682" name="Text Box 10"/>
            <p:cNvSpPr txBox="1">
              <a:spLocks noChangeArrowheads="1"/>
            </p:cNvSpPr>
            <p:nvPr/>
          </p:nvSpPr>
          <p:spPr bwMode="auto">
            <a:xfrm>
              <a:off x="9856" y="3957"/>
              <a:ext cx="56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b="1">
                  <a:latin typeface="Times New Roman" pitchFamily="18" charset="0"/>
                </a:rPr>
                <a:t>载频</a:t>
              </a:r>
            </a:p>
            <a:p>
              <a:pPr algn="just"/>
              <a:r>
                <a:rPr lang="zh-CN" altLang="en-US" sz="1600" b="1">
                  <a:latin typeface="Times New Roman" pitchFamily="18" charset="0"/>
                </a:rPr>
                <a:t>输出</a:t>
              </a:r>
              <a:endParaRPr lang="zh-CN" altLang="en-US" sz="2800" b="1"/>
            </a:p>
          </p:txBody>
        </p:sp>
        <p:grpSp>
          <p:nvGrpSpPr>
            <p:cNvPr id="28683" name="Group 11"/>
            <p:cNvGrpSpPr>
              <a:grpSpLocks/>
            </p:cNvGrpSpPr>
            <p:nvPr/>
          </p:nvGrpSpPr>
          <p:grpSpPr bwMode="auto">
            <a:xfrm>
              <a:off x="1832" y="3102"/>
              <a:ext cx="8112" cy="1812"/>
              <a:chOff x="1922" y="3102"/>
              <a:chExt cx="8112" cy="1812"/>
            </a:xfrm>
          </p:grpSpPr>
          <p:grpSp>
            <p:nvGrpSpPr>
              <p:cNvPr id="28684" name="Group 12"/>
              <p:cNvGrpSpPr>
                <a:grpSpLocks/>
              </p:cNvGrpSpPr>
              <p:nvPr/>
            </p:nvGrpSpPr>
            <p:grpSpPr bwMode="auto">
              <a:xfrm>
                <a:off x="2052" y="3219"/>
                <a:ext cx="1435" cy="496"/>
                <a:chOff x="2338" y="3220"/>
                <a:chExt cx="1435" cy="496"/>
              </a:xfrm>
            </p:grpSpPr>
            <p:sp>
              <p:nvSpPr>
                <p:cNvPr id="28685" name="Text Box 13"/>
                <p:cNvSpPr txBox="1">
                  <a:spLocks noChangeArrowheads="1"/>
                </p:cNvSpPr>
                <p:nvPr/>
              </p:nvSpPr>
              <p:spPr bwMode="auto">
                <a:xfrm>
                  <a:off x="2814" y="3220"/>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sz="1600" b="1">
                      <a:latin typeface="Times New Roman" pitchFamily="18" charset="0"/>
                    </a:rPr>
                    <a:t>带通滤波</a:t>
                  </a:r>
                  <a:endParaRPr lang="zh-CN" altLang="en-US" sz="2800" b="1"/>
                </a:p>
              </p:txBody>
            </p:sp>
            <p:sp>
              <p:nvSpPr>
                <p:cNvPr id="28686" name="Line 14"/>
                <p:cNvSpPr>
                  <a:spLocks noChangeShapeType="1"/>
                </p:cNvSpPr>
                <p:nvPr/>
              </p:nvSpPr>
              <p:spPr bwMode="auto">
                <a:xfrm>
                  <a:off x="2338" y="3474"/>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28687" name="Group 15"/>
              <p:cNvGrpSpPr>
                <a:grpSpLocks/>
              </p:cNvGrpSpPr>
              <p:nvPr/>
            </p:nvGrpSpPr>
            <p:grpSpPr bwMode="auto">
              <a:xfrm>
                <a:off x="3476" y="3234"/>
                <a:ext cx="1273" cy="496"/>
                <a:chOff x="3926" y="3235"/>
                <a:chExt cx="1273" cy="496"/>
              </a:xfrm>
            </p:grpSpPr>
            <p:sp>
              <p:nvSpPr>
                <p:cNvPr id="28688" name="Text Box 16"/>
                <p:cNvSpPr txBox="1">
                  <a:spLocks noChangeArrowheads="1"/>
                </p:cNvSpPr>
                <p:nvPr/>
              </p:nvSpPr>
              <p:spPr bwMode="auto">
                <a:xfrm>
                  <a:off x="4240" y="3235"/>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sz="1600" b="1">
                      <a:latin typeface="Times New Roman" pitchFamily="18" charset="0"/>
                    </a:rPr>
                    <a:t>平 方</a:t>
                  </a:r>
                  <a:endParaRPr lang="zh-CN" altLang="en-US" sz="2800" b="1"/>
                </a:p>
              </p:txBody>
            </p:sp>
            <p:sp>
              <p:nvSpPr>
                <p:cNvPr id="28689" name="Line 17"/>
                <p:cNvSpPr>
                  <a:spLocks noChangeShapeType="1"/>
                </p:cNvSpPr>
                <p:nvPr/>
              </p:nvSpPr>
              <p:spPr bwMode="auto">
                <a:xfrm>
                  <a:off x="3926" y="3474"/>
                  <a:ext cx="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8690" name="Line 18"/>
              <p:cNvSpPr>
                <a:spLocks noChangeShapeType="1"/>
              </p:cNvSpPr>
              <p:nvPr/>
            </p:nvSpPr>
            <p:spPr bwMode="auto">
              <a:xfrm>
                <a:off x="7002" y="4284"/>
                <a:ext cx="4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28691" name="Group 19"/>
              <p:cNvGrpSpPr>
                <a:grpSpLocks/>
              </p:cNvGrpSpPr>
              <p:nvPr/>
            </p:nvGrpSpPr>
            <p:grpSpPr bwMode="auto">
              <a:xfrm>
                <a:off x="4766" y="3114"/>
                <a:ext cx="2432" cy="1800"/>
                <a:chOff x="4766" y="3114"/>
                <a:chExt cx="2432" cy="1800"/>
              </a:xfrm>
            </p:grpSpPr>
            <p:sp>
              <p:nvSpPr>
                <p:cNvPr id="28692" name="AutoShape 20"/>
                <p:cNvSpPr>
                  <a:spLocks noChangeArrowheads="1"/>
                </p:cNvSpPr>
                <p:nvPr/>
              </p:nvSpPr>
              <p:spPr bwMode="auto">
                <a:xfrm>
                  <a:off x="5158" y="3265"/>
                  <a:ext cx="480" cy="42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28693" name="Line 21"/>
                <p:cNvSpPr>
                  <a:spLocks noChangeShapeType="1"/>
                </p:cNvSpPr>
                <p:nvPr/>
              </p:nvSpPr>
              <p:spPr bwMode="auto">
                <a:xfrm>
                  <a:off x="4766" y="3489"/>
                  <a:ext cx="39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8694" name="Line 22"/>
                <p:cNvSpPr>
                  <a:spLocks noChangeShapeType="1"/>
                </p:cNvSpPr>
                <p:nvPr/>
              </p:nvSpPr>
              <p:spPr bwMode="auto">
                <a:xfrm>
                  <a:off x="5666" y="348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8695" name="Line 23"/>
                <p:cNvSpPr>
                  <a:spLocks noChangeShapeType="1"/>
                </p:cNvSpPr>
                <p:nvPr/>
              </p:nvSpPr>
              <p:spPr bwMode="auto">
                <a:xfrm>
                  <a:off x="5414" y="3685"/>
                  <a:ext cx="14" cy="58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28696" name="Line 24"/>
                <p:cNvSpPr>
                  <a:spLocks noChangeShapeType="1"/>
                </p:cNvSpPr>
                <p:nvPr/>
              </p:nvSpPr>
              <p:spPr bwMode="auto">
                <a:xfrm>
                  <a:off x="5440" y="4269"/>
                  <a:ext cx="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28697" name="Group 25"/>
                <p:cNvGrpSpPr>
                  <a:grpSpLocks/>
                </p:cNvGrpSpPr>
                <p:nvPr/>
              </p:nvGrpSpPr>
              <p:grpSpPr bwMode="auto">
                <a:xfrm>
                  <a:off x="6040" y="3219"/>
                  <a:ext cx="973" cy="1291"/>
                  <a:chOff x="6654" y="3220"/>
                  <a:chExt cx="973" cy="1291"/>
                </a:xfrm>
              </p:grpSpPr>
              <p:sp>
                <p:nvSpPr>
                  <p:cNvPr id="28698" name="Text Box 26"/>
                  <p:cNvSpPr txBox="1">
                    <a:spLocks noChangeArrowheads="1"/>
                  </p:cNvSpPr>
                  <p:nvPr/>
                </p:nvSpPr>
                <p:spPr bwMode="auto">
                  <a:xfrm>
                    <a:off x="6668" y="4015"/>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sz="1600" b="1">
                        <a:latin typeface="Times New Roman" pitchFamily="18" charset="0"/>
                      </a:rPr>
                      <a:t>压控振荡</a:t>
                    </a:r>
                    <a:endParaRPr lang="zh-CN" altLang="en-US" sz="2800" b="1"/>
                  </a:p>
                </p:txBody>
              </p:sp>
              <p:grpSp>
                <p:nvGrpSpPr>
                  <p:cNvPr id="28699" name="Group 27"/>
                  <p:cNvGrpSpPr>
                    <a:grpSpLocks/>
                  </p:cNvGrpSpPr>
                  <p:nvPr/>
                </p:nvGrpSpPr>
                <p:grpSpPr bwMode="auto">
                  <a:xfrm>
                    <a:off x="6654" y="3220"/>
                    <a:ext cx="959" cy="810"/>
                    <a:chOff x="6654" y="3220"/>
                    <a:chExt cx="959" cy="810"/>
                  </a:xfrm>
                </p:grpSpPr>
                <p:sp>
                  <p:nvSpPr>
                    <p:cNvPr id="28700" name="Text Box 28"/>
                    <p:cNvSpPr txBox="1">
                      <a:spLocks noChangeArrowheads="1"/>
                    </p:cNvSpPr>
                    <p:nvPr/>
                  </p:nvSpPr>
                  <p:spPr bwMode="auto">
                    <a:xfrm>
                      <a:off x="6654" y="3220"/>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sz="1600" b="1">
                          <a:latin typeface="Times New Roman" pitchFamily="18" charset="0"/>
                        </a:rPr>
                        <a:t>环路滤波</a:t>
                      </a:r>
                      <a:endParaRPr lang="zh-CN" altLang="en-US" sz="2800" b="1"/>
                    </a:p>
                  </p:txBody>
                </p:sp>
                <p:sp>
                  <p:nvSpPr>
                    <p:cNvPr id="28701" name="Line 29"/>
                    <p:cNvSpPr>
                      <a:spLocks noChangeShapeType="1"/>
                    </p:cNvSpPr>
                    <p:nvPr/>
                  </p:nvSpPr>
                  <p:spPr bwMode="auto">
                    <a:xfrm>
                      <a:off x="7108" y="3730"/>
                      <a:ext cx="0"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sp>
              <p:nvSpPr>
                <p:cNvPr id="28702" name="Rectangle 30"/>
                <p:cNvSpPr>
                  <a:spLocks noChangeArrowheads="1"/>
                </p:cNvSpPr>
                <p:nvPr/>
              </p:nvSpPr>
              <p:spPr bwMode="auto">
                <a:xfrm>
                  <a:off x="4994" y="3114"/>
                  <a:ext cx="2204" cy="1800"/>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8703" name="Text Box 31"/>
                <p:cNvSpPr txBox="1">
                  <a:spLocks noChangeArrowheads="1"/>
                </p:cNvSpPr>
                <p:nvPr/>
              </p:nvSpPr>
              <p:spPr bwMode="auto">
                <a:xfrm>
                  <a:off x="5214" y="4495"/>
                  <a:ext cx="95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ctr"/>
                  <a:r>
                    <a:rPr lang="zh-CN" altLang="en-US" sz="1600" b="1">
                      <a:latin typeface="Times New Roman" pitchFamily="18" charset="0"/>
                    </a:rPr>
                    <a:t>锁相环</a:t>
                  </a:r>
                  <a:endParaRPr lang="zh-CN" altLang="en-US" sz="2800" b="1"/>
                </a:p>
              </p:txBody>
            </p:sp>
          </p:grpSp>
          <p:sp>
            <p:nvSpPr>
              <p:cNvPr id="28704" name="Text Box 32"/>
              <p:cNvSpPr txBox="1">
                <a:spLocks noChangeArrowheads="1"/>
              </p:cNvSpPr>
              <p:nvPr/>
            </p:nvSpPr>
            <p:spPr bwMode="auto">
              <a:xfrm>
                <a:off x="1922" y="3102"/>
                <a:ext cx="47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b="1" i="1">
                    <a:latin typeface="Times New Roman" pitchFamily="18" charset="0"/>
                  </a:rPr>
                  <a:t>s</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grpSp>
            <p:nvGrpSpPr>
              <p:cNvPr id="28705" name="Group 33"/>
              <p:cNvGrpSpPr>
                <a:grpSpLocks/>
              </p:cNvGrpSpPr>
              <p:nvPr/>
            </p:nvGrpSpPr>
            <p:grpSpPr bwMode="auto">
              <a:xfrm>
                <a:off x="7450" y="4029"/>
                <a:ext cx="2584" cy="496"/>
                <a:chOff x="7450" y="4029"/>
                <a:chExt cx="2584" cy="496"/>
              </a:xfrm>
            </p:grpSpPr>
            <p:grpSp>
              <p:nvGrpSpPr>
                <p:cNvPr id="28706" name="Group 34"/>
                <p:cNvGrpSpPr>
                  <a:grpSpLocks/>
                </p:cNvGrpSpPr>
                <p:nvPr/>
              </p:nvGrpSpPr>
              <p:grpSpPr bwMode="auto">
                <a:xfrm>
                  <a:off x="7450" y="4029"/>
                  <a:ext cx="1308" cy="496"/>
                  <a:chOff x="7450" y="4029"/>
                  <a:chExt cx="1308" cy="496"/>
                </a:xfrm>
              </p:grpSpPr>
              <p:sp>
                <p:nvSpPr>
                  <p:cNvPr id="28707" name="Text Box 35"/>
                  <p:cNvSpPr txBox="1">
                    <a:spLocks noChangeArrowheads="1"/>
                  </p:cNvSpPr>
                  <p:nvPr/>
                </p:nvSpPr>
                <p:spPr bwMode="auto">
                  <a:xfrm>
                    <a:off x="7450" y="4029"/>
                    <a:ext cx="959" cy="496"/>
                  </a:xfrm>
                  <a:prstGeom prst="rect">
                    <a:avLst/>
                  </a:prstGeom>
                  <a:solidFill>
                    <a:srgbClr val="FFFFFF"/>
                  </a:solidFill>
                  <a:ln w="9525">
                    <a:solidFill>
                      <a:srgbClr val="000000"/>
                    </a:solidFill>
                    <a:miter lim="800000"/>
                    <a:headEnd/>
                    <a:tailEnd/>
                  </a:ln>
                </p:spPr>
                <p:txBody>
                  <a:bodyPr lIns="0" tIns="72000" rIns="0" bIns="0"/>
                  <a:lstStyle/>
                  <a:p>
                    <a:pPr algn="ctr"/>
                    <a:r>
                      <a:rPr lang="en-US" altLang="zh-CN" sz="1600" b="1">
                        <a:latin typeface="Times New Roman" pitchFamily="18" charset="0"/>
                      </a:rPr>
                      <a:t>2</a:t>
                    </a:r>
                    <a:r>
                      <a:rPr lang="zh-CN" altLang="en-US" sz="1600" b="1">
                        <a:latin typeface="Times New Roman" pitchFamily="18" charset="0"/>
                      </a:rPr>
                      <a:t>分频</a:t>
                    </a:r>
                    <a:endParaRPr lang="zh-CN" altLang="en-US" sz="2800" b="1"/>
                  </a:p>
                </p:txBody>
              </p:sp>
              <p:sp>
                <p:nvSpPr>
                  <p:cNvPr id="28708" name="Line 36"/>
                  <p:cNvSpPr>
                    <a:spLocks noChangeShapeType="1"/>
                  </p:cNvSpPr>
                  <p:nvPr/>
                </p:nvSpPr>
                <p:spPr bwMode="auto">
                  <a:xfrm>
                    <a:off x="8428" y="4284"/>
                    <a:ext cx="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28709" name="Group 37"/>
                <p:cNvGrpSpPr>
                  <a:grpSpLocks/>
                </p:cNvGrpSpPr>
                <p:nvPr/>
              </p:nvGrpSpPr>
              <p:grpSpPr bwMode="auto">
                <a:xfrm>
                  <a:off x="8726" y="4029"/>
                  <a:ext cx="1308" cy="496"/>
                  <a:chOff x="7450" y="4029"/>
                  <a:chExt cx="1308" cy="496"/>
                </a:xfrm>
              </p:grpSpPr>
              <p:sp>
                <p:nvSpPr>
                  <p:cNvPr id="28710" name="Text Box 38"/>
                  <p:cNvSpPr txBox="1">
                    <a:spLocks noChangeArrowheads="1"/>
                  </p:cNvSpPr>
                  <p:nvPr/>
                </p:nvSpPr>
                <p:spPr bwMode="auto">
                  <a:xfrm>
                    <a:off x="7450" y="4029"/>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sz="1600" b="1">
                        <a:latin typeface="Times New Roman" pitchFamily="18" charset="0"/>
                      </a:rPr>
                      <a:t>窄带滤波</a:t>
                    </a:r>
                    <a:endParaRPr lang="zh-CN" altLang="en-US" sz="2800" b="1"/>
                  </a:p>
                </p:txBody>
              </p:sp>
              <p:sp>
                <p:nvSpPr>
                  <p:cNvPr id="28711" name="Line 39"/>
                  <p:cNvSpPr>
                    <a:spLocks noChangeShapeType="1"/>
                  </p:cNvSpPr>
                  <p:nvPr/>
                </p:nvSpPr>
                <p:spPr bwMode="auto">
                  <a:xfrm>
                    <a:off x="8428" y="4284"/>
                    <a:ext cx="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grpSp>
      </p:grpSp>
      <p:cxnSp>
        <p:nvCxnSpPr>
          <p:cNvPr id="50" name="直接箭头连接符 49"/>
          <p:cNvCxnSpPr/>
          <p:nvPr/>
        </p:nvCxnSpPr>
        <p:spPr>
          <a:xfrm>
            <a:off x="3347864" y="2276872"/>
            <a:ext cx="0" cy="6480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669041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r>
              <a:rPr lang="zh-CN" altLang="en-US" dirty="0" smtClean="0"/>
              <a:t>码速调整方案：正码速调整法、负码速调整法、正</a:t>
            </a:r>
            <a:r>
              <a:rPr lang="en-US" altLang="zh-CN" dirty="0" smtClean="0"/>
              <a:t>/</a:t>
            </a:r>
            <a:r>
              <a:rPr lang="zh-CN" altLang="en-US" dirty="0" smtClean="0"/>
              <a:t>负码速调整法、正</a:t>
            </a:r>
            <a:r>
              <a:rPr lang="en-US" altLang="zh-CN" dirty="0" smtClean="0"/>
              <a:t>/</a:t>
            </a:r>
            <a:r>
              <a:rPr lang="zh-CN" altLang="en-US" dirty="0" smtClean="0"/>
              <a:t>零</a:t>
            </a:r>
            <a:r>
              <a:rPr lang="en-US" altLang="zh-CN" dirty="0" smtClean="0"/>
              <a:t>/</a:t>
            </a:r>
            <a:r>
              <a:rPr lang="zh-CN" altLang="en-US" dirty="0" smtClean="0"/>
              <a:t>负码速调整法等。下面将以二次群的正码速调整方案为例，介绍其基本原理。 </a:t>
            </a:r>
          </a:p>
          <a:p>
            <a:r>
              <a:rPr lang="en-US" altLang="zh-CN" dirty="0" smtClean="0"/>
              <a:t>PDH</a:t>
            </a:r>
            <a:r>
              <a:rPr lang="zh-CN" altLang="en-US" dirty="0" smtClean="0"/>
              <a:t>系统二次群的正码速调整法</a:t>
            </a:r>
          </a:p>
          <a:p>
            <a:pPr lvl="1"/>
            <a:r>
              <a:rPr lang="zh-CN" altLang="en-US" dirty="0" smtClean="0"/>
              <a:t>基本原理：复接设备对各支路输入低次群码元抽样时采用的抽样速率比各路码元速率略高。这样，经过一段时间积累后，若不进行调整，则必将发生错误抽样，即将出现一个输入码元被抽样两次的情况，如下图所示： </a:t>
            </a:r>
            <a:endParaRPr lang="zh-CN" altLang="en-US" dirty="0"/>
          </a:p>
        </p:txBody>
      </p:sp>
      <p:sp>
        <p:nvSpPr>
          <p:cNvPr id="57" name="灯片编号占位符 5"/>
          <p:cNvSpPr>
            <a:spLocks noGrp="1"/>
          </p:cNvSpPr>
          <p:nvPr>
            <p:ph type="sldNum" sz="quarter" idx="12"/>
          </p:nvPr>
        </p:nvSpPr>
        <p:spPr/>
        <p:txBody>
          <a:bodyPr/>
          <a:lstStyle/>
          <a:p>
            <a:fld id="{7830E23E-00F0-4FDD-B8B1-E9CE73EE0741}" type="slidenum">
              <a:rPr lang="en-US" altLang="zh-CN" smtClean="0"/>
              <a:pPr/>
              <a:t>100</a:t>
            </a:fld>
            <a:endParaRPr lang="en-US" altLang="zh-CN"/>
          </a:p>
        </p:txBody>
      </p:sp>
      <p:sp>
        <p:nvSpPr>
          <p:cNvPr id="117765" name="AutoShape 5"/>
          <p:cNvSpPr>
            <a:spLocks noChangeAspect="1" noChangeArrowheads="1"/>
          </p:cNvSpPr>
          <p:nvPr/>
        </p:nvSpPr>
        <p:spPr bwMode="auto">
          <a:xfrm>
            <a:off x="3041650" y="4689475"/>
            <a:ext cx="45450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7820" name="Group 60"/>
          <p:cNvGrpSpPr>
            <a:grpSpLocks/>
          </p:cNvGrpSpPr>
          <p:nvPr/>
        </p:nvGrpSpPr>
        <p:grpSpPr bwMode="auto">
          <a:xfrm>
            <a:off x="2051050" y="4824413"/>
            <a:ext cx="6481763" cy="1844675"/>
            <a:chOff x="1292" y="3039"/>
            <a:chExt cx="4083" cy="1162"/>
          </a:xfrm>
        </p:grpSpPr>
        <p:grpSp>
          <p:nvGrpSpPr>
            <p:cNvPr id="117769" name="Group 9"/>
            <p:cNvGrpSpPr>
              <a:grpSpLocks/>
            </p:cNvGrpSpPr>
            <p:nvPr/>
          </p:nvGrpSpPr>
          <p:grpSpPr bwMode="auto">
            <a:xfrm>
              <a:off x="1831" y="3039"/>
              <a:ext cx="3027" cy="818"/>
              <a:chOff x="5396" y="8709"/>
              <a:chExt cx="4684" cy="1515"/>
            </a:xfrm>
          </p:grpSpPr>
          <p:grpSp>
            <p:nvGrpSpPr>
              <p:cNvPr id="117770" name="Group 10"/>
              <p:cNvGrpSpPr>
                <a:grpSpLocks/>
              </p:cNvGrpSpPr>
              <p:nvPr/>
            </p:nvGrpSpPr>
            <p:grpSpPr bwMode="auto">
              <a:xfrm>
                <a:off x="5944" y="8736"/>
                <a:ext cx="4136" cy="1353"/>
                <a:chOff x="5944" y="8736"/>
                <a:chExt cx="4136" cy="1353"/>
              </a:xfrm>
            </p:grpSpPr>
            <p:grpSp>
              <p:nvGrpSpPr>
                <p:cNvPr id="117771" name="Group 11"/>
                <p:cNvGrpSpPr>
                  <a:grpSpLocks/>
                </p:cNvGrpSpPr>
                <p:nvPr/>
              </p:nvGrpSpPr>
              <p:grpSpPr bwMode="auto">
                <a:xfrm>
                  <a:off x="6152" y="8736"/>
                  <a:ext cx="3684" cy="345"/>
                  <a:chOff x="6152" y="8736"/>
                  <a:chExt cx="3684" cy="345"/>
                </a:xfrm>
              </p:grpSpPr>
              <p:sp>
                <p:nvSpPr>
                  <p:cNvPr id="117772" name="Line 12"/>
                  <p:cNvSpPr>
                    <a:spLocks noChangeShapeType="1"/>
                  </p:cNvSpPr>
                  <p:nvPr/>
                </p:nvSpPr>
                <p:spPr bwMode="auto">
                  <a:xfrm>
                    <a:off x="6158" y="8748"/>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3" name="Line 13"/>
                  <p:cNvSpPr>
                    <a:spLocks noChangeShapeType="1"/>
                  </p:cNvSpPr>
                  <p:nvPr/>
                </p:nvSpPr>
                <p:spPr bwMode="auto">
                  <a:xfrm>
                    <a:off x="8479" y="8748"/>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4" name="Line 14"/>
                  <p:cNvSpPr>
                    <a:spLocks noChangeShapeType="1"/>
                  </p:cNvSpPr>
                  <p:nvPr/>
                </p:nvSpPr>
                <p:spPr bwMode="auto">
                  <a:xfrm>
                    <a:off x="8004" y="9072"/>
                    <a:ext cx="4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5" name="Line 15"/>
                  <p:cNvSpPr>
                    <a:spLocks noChangeShapeType="1"/>
                  </p:cNvSpPr>
                  <p:nvPr/>
                </p:nvSpPr>
                <p:spPr bwMode="auto">
                  <a:xfrm>
                    <a:off x="7546" y="8757"/>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6" name="Line 16"/>
                  <p:cNvSpPr>
                    <a:spLocks noChangeShapeType="1"/>
                  </p:cNvSpPr>
                  <p:nvPr/>
                </p:nvSpPr>
                <p:spPr bwMode="auto">
                  <a:xfrm>
                    <a:off x="8936" y="9081"/>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777" name="Group 17"/>
                  <p:cNvGrpSpPr>
                    <a:grpSpLocks/>
                  </p:cNvGrpSpPr>
                  <p:nvPr/>
                </p:nvGrpSpPr>
                <p:grpSpPr bwMode="auto">
                  <a:xfrm>
                    <a:off x="6152" y="8736"/>
                    <a:ext cx="3684" cy="345"/>
                    <a:chOff x="6152" y="8736"/>
                    <a:chExt cx="3684" cy="345"/>
                  </a:xfrm>
                </p:grpSpPr>
                <p:sp>
                  <p:nvSpPr>
                    <p:cNvPr id="117778" name="Line 18"/>
                    <p:cNvSpPr>
                      <a:spLocks noChangeShapeType="1"/>
                    </p:cNvSpPr>
                    <p:nvPr/>
                  </p:nvSpPr>
                  <p:spPr bwMode="auto">
                    <a:xfrm>
                      <a:off x="7082" y="9063"/>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9" name="Line 19"/>
                    <p:cNvSpPr>
                      <a:spLocks noChangeShapeType="1"/>
                    </p:cNvSpPr>
                    <p:nvPr/>
                  </p:nvSpPr>
                  <p:spPr bwMode="auto">
                    <a:xfrm>
                      <a:off x="6614" y="9069"/>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0" name="Line 20"/>
                    <p:cNvSpPr>
                      <a:spLocks noChangeShapeType="1"/>
                    </p:cNvSpPr>
                    <p:nvPr/>
                  </p:nvSpPr>
                  <p:spPr bwMode="auto">
                    <a:xfrm>
                      <a:off x="9383" y="8760"/>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781" name="Group 21"/>
                    <p:cNvGrpSpPr>
                      <a:grpSpLocks/>
                    </p:cNvGrpSpPr>
                    <p:nvPr/>
                  </p:nvGrpSpPr>
                  <p:grpSpPr bwMode="auto">
                    <a:xfrm>
                      <a:off x="6152" y="8736"/>
                      <a:ext cx="3229" cy="345"/>
                      <a:chOff x="5222" y="6486"/>
                      <a:chExt cx="3394" cy="345"/>
                    </a:xfrm>
                  </p:grpSpPr>
                  <p:sp>
                    <p:nvSpPr>
                      <p:cNvPr id="117782" name="Line 22"/>
                      <p:cNvSpPr>
                        <a:spLocks noChangeShapeType="1"/>
                      </p:cNvSpPr>
                      <p:nvPr/>
                    </p:nvSpPr>
                    <p:spPr bwMode="auto">
                      <a:xfrm>
                        <a:off x="5708" y="6495"/>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3" name="Line 23"/>
                      <p:cNvSpPr>
                        <a:spLocks noChangeShapeType="1"/>
                      </p:cNvSpPr>
                      <p:nvPr/>
                    </p:nvSpPr>
                    <p:spPr bwMode="auto">
                      <a:xfrm>
                        <a:off x="6198" y="6492"/>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4" name="Line 24"/>
                      <p:cNvSpPr>
                        <a:spLocks noChangeShapeType="1"/>
                      </p:cNvSpPr>
                      <p:nvPr/>
                    </p:nvSpPr>
                    <p:spPr bwMode="auto">
                      <a:xfrm>
                        <a:off x="6676" y="6495"/>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5" name="Line 25"/>
                      <p:cNvSpPr>
                        <a:spLocks noChangeShapeType="1"/>
                      </p:cNvSpPr>
                      <p:nvPr/>
                    </p:nvSpPr>
                    <p:spPr bwMode="auto">
                      <a:xfrm>
                        <a:off x="7156" y="6486"/>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6" name="Line 26"/>
                      <p:cNvSpPr>
                        <a:spLocks noChangeShapeType="1"/>
                      </p:cNvSpPr>
                      <p:nvPr/>
                    </p:nvSpPr>
                    <p:spPr bwMode="auto">
                      <a:xfrm>
                        <a:off x="7646" y="6498"/>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7" name="Line 27"/>
                      <p:cNvSpPr>
                        <a:spLocks noChangeShapeType="1"/>
                      </p:cNvSpPr>
                      <p:nvPr/>
                    </p:nvSpPr>
                    <p:spPr bwMode="auto">
                      <a:xfrm>
                        <a:off x="8136" y="6510"/>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8" name="Line 28"/>
                      <p:cNvSpPr>
                        <a:spLocks noChangeShapeType="1"/>
                      </p:cNvSpPr>
                      <p:nvPr/>
                    </p:nvSpPr>
                    <p:spPr bwMode="auto">
                      <a:xfrm>
                        <a:off x="8616" y="6510"/>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9" name="Line 29"/>
                      <p:cNvSpPr>
                        <a:spLocks noChangeShapeType="1"/>
                      </p:cNvSpPr>
                      <p:nvPr/>
                    </p:nvSpPr>
                    <p:spPr bwMode="auto">
                      <a:xfrm>
                        <a:off x="5222" y="6495"/>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17790" name="Group 30"/>
                <p:cNvGrpSpPr>
                  <a:grpSpLocks/>
                </p:cNvGrpSpPr>
                <p:nvPr/>
              </p:nvGrpSpPr>
              <p:grpSpPr bwMode="auto">
                <a:xfrm>
                  <a:off x="5960" y="9282"/>
                  <a:ext cx="4120" cy="282"/>
                  <a:chOff x="5022" y="7068"/>
                  <a:chExt cx="4344" cy="333"/>
                </a:xfrm>
              </p:grpSpPr>
              <p:sp>
                <p:nvSpPr>
                  <p:cNvPr id="117791" name="Line 31"/>
                  <p:cNvSpPr>
                    <a:spLocks noChangeShapeType="1"/>
                  </p:cNvSpPr>
                  <p:nvPr/>
                </p:nvSpPr>
                <p:spPr bwMode="auto">
                  <a:xfrm>
                    <a:off x="5022" y="7398"/>
                    <a:ext cx="43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792" name="Group 32"/>
                  <p:cNvGrpSpPr>
                    <a:grpSpLocks/>
                  </p:cNvGrpSpPr>
                  <p:nvPr/>
                </p:nvGrpSpPr>
                <p:grpSpPr bwMode="auto">
                  <a:xfrm>
                    <a:off x="5488" y="7068"/>
                    <a:ext cx="3394" cy="333"/>
                    <a:chOff x="5488" y="7068"/>
                    <a:chExt cx="3394" cy="333"/>
                  </a:xfrm>
                </p:grpSpPr>
                <p:sp>
                  <p:nvSpPr>
                    <p:cNvPr id="117793" name="Line 33"/>
                    <p:cNvSpPr>
                      <a:spLocks noChangeShapeType="1"/>
                    </p:cNvSpPr>
                    <p:nvPr/>
                  </p:nvSpPr>
                  <p:spPr bwMode="auto">
                    <a:xfrm>
                      <a:off x="5974"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794" name="Line 34"/>
                    <p:cNvSpPr>
                      <a:spLocks noChangeShapeType="1"/>
                    </p:cNvSpPr>
                    <p:nvPr/>
                  </p:nvSpPr>
                  <p:spPr bwMode="auto">
                    <a:xfrm>
                      <a:off x="6464"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795" name="Line 35"/>
                    <p:cNvSpPr>
                      <a:spLocks noChangeShapeType="1"/>
                    </p:cNvSpPr>
                    <p:nvPr/>
                  </p:nvSpPr>
                  <p:spPr bwMode="auto">
                    <a:xfrm>
                      <a:off x="6942"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796" name="Line 36"/>
                    <p:cNvSpPr>
                      <a:spLocks noChangeShapeType="1"/>
                    </p:cNvSpPr>
                    <p:nvPr/>
                  </p:nvSpPr>
                  <p:spPr bwMode="auto">
                    <a:xfrm>
                      <a:off x="7422" y="7068"/>
                      <a:ext cx="0" cy="33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797" name="Line 37"/>
                    <p:cNvSpPr>
                      <a:spLocks noChangeShapeType="1"/>
                    </p:cNvSpPr>
                    <p:nvPr/>
                  </p:nvSpPr>
                  <p:spPr bwMode="auto">
                    <a:xfrm>
                      <a:off x="7912"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798" name="Line 38"/>
                    <p:cNvSpPr>
                      <a:spLocks noChangeShapeType="1"/>
                    </p:cNvSpPr>
                    <p:nvPr/>
                  </p:nvSpPr>
                  <p:spPr bwMode="auto">
                    <a:xfrm>
                      <a:off x="8402"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799" name="Line 39"/>
                    <p:cNvSpPr>
                      <a:spLocks noChangeShapeType="1"/>
                    </p:cNvSpPr>
                    <p:nvPr/>
                  </p:nvSpPr>
                  <p:spPr bwMode="auto">
                    <a:xfrm>
                      <a:off x="8882"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00" name="Line 40"/>
                    <p:cNvSpPr>
                      <a:spLocks noChangeShapeType="1"/>
                    </p:cNvSpPr>
                    <p:nvPr/>
                  </p:nvSpPr>
                  <p:spPr bwMode="auto">
                    <a:xfrm>
                      <a:off x="5488" y="707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7801" name="Group 41"/>
                <p:cNvGrpSpPr>
                  <a:grpSpLocks/>
                </p:cNvGrpSpPr>
                <p:nvPr/>
              </p:nvGrpSpPr>
              <p:grpSpPr bwMode="auto">
                <a:xfrm>
                  <a:off x="5944" y="9078"/>
                  <a:ext cx="4043" cy="1011"/>
                  <a:chOff x="5710" y="9078"/>
                  <a:chExt cx="4282" cy="1191"/>
                </a:xfrm>
              </p:grpSpPr>
              <p:sp>
                <p:nvSpPr>
                  <p:cNvPr id="117802" name="Line 42"/>
                  <p:cNvSpPr>
                    <a:spLocks noChangeShapeType="1"/>
                  </p:cNvSpPr>
                  <p:nvPr/>
                </p:nvSpPr>
                <p:spPr bwMode="auto">
                  <a:xfrm>
                    <a:off x="5710" y="10257"/>
                    <a:ext cx="4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803" name="Group 43"/>
                  <p:cNvGrpSpPr>
                    <a:grpSpLocks/>
                  </p:cNvGrpSpPr>
                  <p:nvPr/>
                </p:nvGrpSpPr>
                <p:grpSpPr bwMode="auto">
                  <a:xfrm>
                    <a:off x="6202" y="9078"/>
                    <a:ext cx="3120" cy="1191"/>
                    <a:chOff x="5488" y="6825"/>
                    <a:chExt cx="3156" cy="1191"/>
                  </a:xfrm>
                </p:grpSpPr>
                <p:grpSp>
                  <p:nvGrpSpPr>
                    <p:cNvPr id="117804" name="Group 44"/>
                    <p:cNvGrpSpPr>
                      <a:grpSpLocks/>
                    </p:cNvGrpSpPr>
                    <p:nvPr/>
                  </p:nvGrpSpPr>
                  <p:grpSpPr bwMode="auto">
                    <a:xfrm>
                      <a:off x="5488" y="7671"/>
                      <a:ext cx="3156" cy="345"/>
                      <a:chOff x="5236" y="7038"/>
                      <a:chExt cx="3394" cy="345"/>
                    </a:xfrm>
                  </p:grpSpPr>
                  <p:sp>
                    <p:nvSpPr>
                      <p:cNvPr id="117805" name="Line 45"/>
                      <p:cNvSpPr>
                        <a:spLocks noChangeShapeType="1"/>
                      </p:cNvSpPr>
                      <p:nvPr/>
                    </p:nvSpPr>
                    <p:spPr bwMode="auto">
                      <a:xfrm>
                        <a:off x="5722" y="7047"/>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06" name="Line 46"/>
                      <p:cNvSpPr>
                        <a:spLocks noChangeShapeType="1"/>
                      </p:cNvSpPr>
                      <p:nvPr/>
                    </p:nvSpPr>
                    <p:spPr bwMode="auto">
                      <a:xfrm>
                        <a:off x="6212" y="7044"/>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07" name="Line 47"/>
                      <p:cNvSpPr>
                        <a:spLocks noChangeShapeType="1"/>
                      </p:cNvSpPr>
                      <p:nvPr/>
                    </p:nvSpPr>
                    <p:spPr bwMode="auto">
                      <a:xfrm>
                        <a:off x="6690" y="7047"/>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08" name="Line 48"/>
                      <p:cNvSpPr>
                        <a:spLocks noChangeShapeType="1"/>
                      </p:cNvSpPr>
                      <p:nvPr/>
                    </p:nvSpPr>
                    <p:spPr bwMode="auto">
                      <a:xfrm>
                        <a:off x="7170" y="7038"/>
                        <a:ext cx="0" cy="33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09" name="Line 49"/>
                      <p:cNvSpPr>
                        <a:spLocks noChangeShapeType="1"/>
                      </p:cNvSpPr>
                      <p:nvPr/>
                    </p:nvSpPr>
                    <p:spPr bwMode="auto">
                      <a:xfrm>
                        <a:off x="7660" y="7050"/>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10" name="Line 50"/>
                      <p:cNvSpPr>
                        <a:spLocks noChangeShapeType="1"/>
                      </p:cNvSpPr>
                      <p:nvPr/>
                    </p:nvSpPr>
                    <p:spPr bwMode="auto">
                      <a:xfrm>
                        <a:off x="8150" y="7062"/>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11" name="Line 51"/>
                      <p:cNvSpPr>
                        <a:spLocks noChangeShapeType="1"/>
                      </p:cNvSpPr>
                      <p:nvPr/>
                    </p:nvSpPr>
                    <p:spPr bwMode="auto">
                      <a:xfrm>
                        <a:off x="8630" y="7062"/>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7812" name="Line 52"/>
                      <p:cNvSpPr>
                        <a:spLocks noChangeShapeType="1"/>
                      </p:cNvSpPr>
                      <p:nvPr/>
                    </p:nvSpPr>
                    <p:spPr bwMode="auto">
                      <a:xfrm>
                        <a:off x="5236" y="7047"/>
                        <a:ext cx="0" cy="3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117813" name="Line 53"/>
                    <p:cNvSpPr>
                      <a:spLocks noChangeShapeType="1"/>
                    </p:cNvSpPr>
                    <p:nvPr/>
                  </p:nvSpPr>
                  <p:spPr bwMode="auto">
                    <a:xfrm flipV="1">
                      <a:off x="8190" y="6837"/>
                      <a:ext cx="0" cy="8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4" name="Line 54"/>
                    <p:cNvSpPr>
                      <a:spLocks noChangeShapeType="1"/>
                    </p:cNvSpPr>
                    <p:nvPr/>
                  </p:nvSpPr>
                  <p:spPr bwMode="auto">
                    <a:xfrm flipV="1">
                      <a:off x="8640" y="6825"/>
                      <a:ext cx="0" cy="8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17815" name="Group 55"/>
              <p:cNvGrpSpPr>
                <a:grpSpLocks/>
              </p:cNvGrpSpPr>
              <p:nvPr/>
            </p:nvGrpSpPr>
            <p:grpSpPr bwMode="auto">
              <a:xfrm>
                <a:off x="5396" y="8709"/>
                <a:ext cx="550" cy="1515"/>
                <a:chOff x="2126" y="6675"/>
                <a:chExt cx="550" cy="1515"/>
              </a:xfrm>
            </p:grpSpPr>
            <p:sp>
              <p:nvSpPr>
                <p:cNvPr id="117816" name="Text Box 56"/>
                <p:cNvSpPr txBox="1">
                  <a:spLocks noChangeArrowheads="1"/>
                </p:cNvSpPr>
                <p:nvPr/>
              </p:nvSpPr>
              <p:spPr bwMode="auto">
                <a:xfrm>
                  <a:off x="2126" y="6675"/>
                  <a:ext cx="55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a:t>
                  </a:r>
                  <a:endParaRPr lang="en-US" altLang="zh-CN" sz="3600"/>
                </a:p>
              </p:txBody>
            </p:sp>
            <p:sp>
              <p:nvSpPr>
                <p:cNvPr id="117817" name="Text Box 57"/>
                <p:cNvSpPr txBox="1">
                  <a:spLocks noChangeArrowheads="1"/>
                </p:cNvSpPr>
                <p:nvPr/>
              </p:nvSpPr>
              <p:spPr bwMode="auto">
                <a:xfrm>
                  <a:off x="2126" y="7224"/>
                  <a:ext cx="55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a:t>
                  </a:r>
                  <a:endParaRPr lang="en-US" altLang="zh-CN" sz="3600"/>
                </a:p>
              </p:txBody>
            </p:sp>
            <p:sp>
              <p:nvSpPr>
                <p:cNvPr id="117818" name="Text Box 58"/>
                <p:cNvSpPr txBox="1">
                  <a:spLocks noChangeArrowheads="1"/>
                </p:cNvSpPr>
                <p:nvPr/>
              </p:nvSpPr>
              <p:spPr bwMode="auto">
                <a:xfrm>
                  <a:off x="2126" y="7725"/>
                  <a:ext cx="55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t>
                  </a:r>
                  <a:r>
                    <a:rPr lang="en-US" altLang="zh-CN" i="1">
                      <a:latin typeface="Times New Roman" pitchFamily="18" charset="0"/>
                    </a:rPr>
                    <a:t>c</a:t>
                  </a:r>
                  <a:r>
                    <a:rPr lang="en-US" altLang="zh-CN">
                      <a:latin typeface="Times New Roman" pitchFamily="18" charset="0"/>
                    </a:rPr>
                    <a:t>)</a:t>
                  </a:r>
                  <a:endParaRPr lang="en-US" altLang="zh-CN" sz="3600"/>
                </a:p>
              </p:txBody>
            </p:sp>
          </p:grpSp>
        </p:grpSp>
        <p:sp>
          <p:nvSpPr>
            <p:cNvPr id="117819" name="Text Box 59"/>
            <p:cNvSpPr txBox="1">
              <a:spLocks noChangeArrowheads="1"/>
            </p:cNvSpPr>
            <p:nvPr/>
          </p:nvSpPr>
          <p:spPr bwMode="auto">
            <a:xfrm>
              <a:off x="1292" y="3918"/>
              <a:ext cx="408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t>
              </a:r>
              <a:r>
                <a:rPr lang="en-US" altLang="zh-CN" i="1">
                  <a:latin typeface="Times New Roman" pitchFamily="18" charset="0"/>
                </a:rPr>
                <a:t>a</a:t>
              </a:r>
              <a:r>
                <a:rPr lang="en-US" altLang="zh-CN">
                  <a:latin typeface="Times New Roman" pitchFamily="18" charset="0"/>
                </a:rPr>
                <a:t>) </a:t>
              </a:r>
              <a:r>
                <a:rPr lang="zh-CN" altLang="en-US">
                  <a:latin typeface="Times New Roman" pitchFamily="18" charset="0"/>
                </a:rPr>
                <a:t>输入码元波形	</a:t>
              </a:r>
              <a:r>
                <a:rPr lang="en-US" altLang="zh-CN">
                  <a:latin typeface="Times New Roman" pitchFamily="18" charset="0"/>
                </a:rPr>
                <a:t>(</a:t>
              </a:r>
              <a:r>
                <a:rPr lang="en-US" altLang="zh-CN" i="1">
                  <a:latin typeface="Times New Roman" pitchFamily="18" charset="0"/>
                </a:rPr>
                <a:t>b</a:t>
              </a:r>
              <a:r>
                <a:rPr lang="en-US" altLang="zh-CN">
                  <a:latin typeface="Times New Roman" pitchFamily="18" charset="0"/>
                </a:rPr>
                <a:t>) </a:t>
              </a:r>
              <a:r>
                <a:rPr lang="zh-CN" altLang="en-US">
                  <a:latin typeface="Times New Roman" pitchFamily="18" charset="0"/>
                </a:rPr>
                <a:t>无误差抽样时刻  </a:t>
              </a:r>
              <a:r>
                <a:rPr lang="en-US" altLang="zh-CN">
                  <a:latin typeface="Times New Roman" pitchFamily="18" charset="0"/>
                </a:rPr>
                <a:t>(</a:t>
              </a:r>
              <a:r>
                <a:rPr lang="en-US" altLang="zh-CN" i="1">
                  <a:latin typeface="Times New Roman" pitchFamily="18" charset="0"/>
                </a:rPr>
                <a:t>c</a:t>
              </a:r>
              <a:r>
                <a:rPr lang="en-US" altLang="zh-CN">
                  <a:latin typeface="Times New Roman" pitchFamily="18" charset="0"/>
                </a:rPr>
                <a:t>) </a:t>
              </a:r>
              <a:r>
                <a:rPr lang="zh-CN" altLang="en-US">
                  <a:latin typeface="Times New Roman" pitchFamily="18" charset="0"/>
                </a:rPr>
                <a:t>速率略高的抽样时刻</a:t>
              </a:r>
              <a:endParaRPr lang="zh-CN" altLang="en-US" sz="3600"/>
            </a:p>
          </p:txBody>
        </p:sp>
      </p:grpSp>
      <p:sp>
        <p:nvSpPr>
          <p:cNvPr id="5" name="标题 4"/>
          <p:cNvSpPr>
            <a:spLocks noGrp="1"/>
          </p:cNvSpPr>
          <p:nvPr>
            <p:ph type="title"/>
          </p:nvPr>
        </p:nvSpPr>
        <p:spPr/>
        <p:txBody>
          <a:bodyPr>
            <a:normAutofit/>
          </a:bodyPr>
          <a:lstStyle/>
          <a:p>
            <a:r>
              <a:rPr lang="en-US" altLang="zh-CN" dirty="0" smtClean="0"/>
              <a:t>13.5.4 </a:t>
            </a:r>
            <a:r>
              <a:rPr lang="zh-CN" altLang="en-US" dirty="0" smtClean="0"/>
              <a:t>准同步传输系统复接的码速调整法</a:t>
            </a:r>
            <a:endParaRPr lang="zh-CN" altLang="en-US" dirty="0"/>
          </a:p>
        </p:txBody>
      </p:sp>
    </p:spTree>
    <p:extLst>
      <p:ext uri="{BB962C8B-B14F-4D97-AF65-F5344CB8AC3E}">
        <p14:creationId xmlns:p14="http://schemas.microsoft.com/office/powerpoint/2010/main" val="9814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anim calcmode="lin" valueType="num">
                                      <p:cBhvr additive="base">
                                        <p:cTn id="19"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7820"/>
                                        </p:tgtEl>
                                        <p:attrNameLst>
                                          <p:attrName>style.visibility</p:attrName>
                                        </p:attrNameLst>
                                      </p:cBhvr>
                                      <p:to>
                                        <p:strVal val="visible"/>
                                      </p:to>
                                    </p:set>
                                    <p:anim calcmode="lin" valueType="num">
                                      <p:cBhvr additive="base">
                                        <p:cTn id="25" dur="500" fill="hold"/>
                                        <p:tgtEl>
                                          <p:spTgt spid="117820"/>
                                        </p:tgtEl>
                                        <p:attrNameLst>
                                          <p:attrName>ppt_x</p:attrName>
                                        </p:attrNameLst>
                                      </p:cBhvr>
                                      <p:tavLst>
                                        <p:tav tm="0">
                                          <p:val>
                                            <p:strVal val="#ppt_x"/>
                                          </p:val>
                                        </p:tav>
                                        <p:tav tm="100000">
                                          <p:val>
                                            <p:strVal val="#ppt_x"/>
                                          </p:val>
                                        </p:tav>
                                      </p:tavLst>
                                    </p:anim>
                                    <p:anim calcmode="lin" valueType="num">
                                      <p:cBhvr additive="base">
                                        <p:cTn id="26" dur="500" fill="hold"/>
                                        <p:tgtEl>
                                          <p:spTgt spid="117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p:txBody>
          <a:bodyPr>
            <a:normAutofit fontScale="92500"/>
          </a:bodyPr>
          <a:lstStyle/>
          <a:p>
            <a:r>
              <a:rPr lang="zh-CN" altLang="en-US" dirty="0" smtClean="0"/>
              <a:t>出现重复抽样时，需减少一次抽样，或将所抽样值舍去。</a:t>
            </a:r>
          </a:p>
          <a:p>
            <a:pPr lvl="1"/>
            <a:r>
              <a:rPr lang="zh-CN" altLang="en-US" dirty="0" smtClean="0"/>
              <a:t>按照这种思路得出的二次群正码速调整方案</a:t>
            </a:r>
            <a:r>
              <a:rPr lang="en-US" altLang="zh-CN" dirty="0" smtClean="0"/>
              <a:t>(ITU</a:t>
            </a:r>
            <a:r>
              <a:rPr lang="zh-CN" altLang="en-US" dirty="0" smtClean="0"/>
              <a:t>建议</a:t>
            </a:r>
            <a:r>
              <a:rPr lang="en-US" altLang="zh-CN" dirty="0" smtClean="0"/>
              <a:t>)</a:t>
            </a:r>
            <a:r>
              <a:rPr lang="zh-CN" altLang="en-US" dirty="0" smtClean="0"/>
              <a:t>如下</a:t>
            </a:r>
          </a:p>
          <a:p>
            <a:pPr lvl="1"/>
            <a:endParaRPr lang="zh-CN" altLang="en-US" dirty="0" smtClean="0"/>
          </a:p>
          <a:p>
            <a:pPr lvl="1"/>
            <a:endParaRPr lang="zh-CN" altLang="en-US" dirty="0" smtClean="0"/>
          </a:p>
          <a:p>
            <a:pPr lvl="1"/>
            <a:endParaRPr lang="zh-CN" altLang="en-US" dirty="0" smtClean="0"/>
          </a:p>
          <a:p>
            <a:pPr lvl="2"/>
            <a:r>
              <a:rPr lang="zh-CN" altLang="en-US" dirty="0" smtClean="0"/>
              <a:t> </a:t>
            </a:r>
            <a:r>
              <a:rPr lang="en-US" altLang="zh-CN" dirty="0" smtClean="0"/>
              <a:t>8.448 Mb/s</a:t>
            </a:r>
            <a:r>
              <a:rPr lang="zh-CN" altLang="en-US" dirty="0" smtClean="0"/>
              <a:t>的二次群共有</a:t>
            </a:r>
            <a:r>
              <a:rPr lang="en-US" altLang="zh-CN" dirty="0" smtClean="0"/>
              <a:t>4</a:t>
            </a:r>
            <a:r>
              <a:rPr lang="zh-CN" altLang="en-US" dirty="0" smtClean="0"/>
              <a:t>个输入支路，每路速率为</a:t>
            </a:r>
            <a:r>
              <a:rPr lang="en-US" altLang="zh-CN" dirty="0" smtClean="0"/>
              <a:t>2.048Mb/s</a:t>
            </a:r>
            <a:r>
              <a:rPr lang="zh-CN" altLang="en-US" dirty="0" smtClean="0"/>
              <a:t>，复接帧长为</a:t>
            </a:r>
            <a:r>
              <a:rPr lang="en-US" altLang="zh-CN" dirty="0" smtClean="0"/>
              <a:t>848</a:t>
            </a:r>
            <a:r>
              <a:rPr lang="zh-CN" altLang="en-US" dirty="0" smtClean="0"/>
              <a:t>比特，每帧分成</a:t>
            </a:r>
            <a:r>
              <a:rPr lang="en-US" altLang="zh-CN" dirty="0" smtClean="0"/>
              <a:t>4</a:t>
            </a:r>
            <a:r>
              <a:rPr lang="zh-CN" altLang="en-US" dirty="0" smtClean="0"/>
              <a:t>组，每组</a:t>
            </a:r>
            <a:r>
              <a:rPr lang="en-US" altLang="zh-CN" dirty="0" smtClean="0"/>
              <a:t>212</a:t>
            </a:r>
            <a:r>
              <a:rPr lang="zh-CN" altLang="en-US" dirty="0" smtClean="0"/>
              <a:t>比特。 </a:t>
            </a:r>
          </a:p>
          <a:p>
            <a:pPr lvl="2"/>
            <a:r>
              <a:rPr lang="zh-CN" altLang="en-US" dirty="0" smtClean="0"/>
              <a:t>在第</a:t>
            </a:r>
            <a:r>
              <a:rPr lang="en-US" altLang="zh-CN" dirty="0" smtClean="0"/>
              <a:t>I </a:t>
            </a:r>
            <a:r>
              <a:rPr lang="zh-CN" altLang="en-US" dirty="0" smtClean="0"/>
              <a:t>组中，第</a:t>
            </a:r>
            <a:r>
              <a:rPr lang="en-US" altLang="zh-CN" dirty="0" smtClean="0"/>
              <a:t>1</a:t>
            </a:r>
            <a:r>
              <a:rPr lang="zh-CN" altLang="en-US" dirty="0" smtClean="0"/>
              <a:t>至</a:t>
            </a:r>
            <a:r>
              <a:rPr lang="en-US" altLang="zh-CN" dirty="0" smtClean="0"/>
              <a:t>10</a:t>
            </a:r>
            <a:r>
              <a:rPr lang="zh-CN" altLang="en-US" dirty="0" smtClean="0"/>
              <a:t>比特是复接帧同步码“</a:t>
            </a:r>
            <a:r>
              <a:rPr lang="en-US" altLang="zh-CN" dirty="0" smtClean="0"/>
              <a:t>1111010000”</a:t>
            </a:r>
            <a:r>
              <a:rPr lang="zh-CN" altLang="en-US" dirty="0" smtClean="0"/>
              <a:t>若连续</a:t>
            </a:r>
            <a:r>
              <a:rPr lang="en-US" altLang="zh-CN" dirty="0" smtClean="0"/>
              <a:t>4</a:t>
            </a:r>
            <a:r>
              <a:rPr lang="zh-CN" altLang="en-US" dirty="0" smtClean="0"/>
              <a:t>帧在此位置上没有收到正确的帧同步码，就认为失去了帧同步。在失步后，若连续</a:t>
            </a:r>
            <a:r>
              <a:rPr lang="en-US" altLang="zh-CN" dirty="0" smtClean="0"/>
              <a:t>3</a:t>
            </a:r>
            <a:r>
              <a:rPr lang="zh-CN" altLang="en-US" dirty="0" smtClean="0"/>
              <a:t>帧在此位置上又正确地收到帧同步码，则认为恢复了同步。 </a:t>
            </a:r>
            <a:endParaRPr lang="zh-CN" altLang="en-US" dirty="0"/>
          </a:p>
        </p:txBody>
      </p:sp>
      <p:sp>
        <p:nvSpPr>
          <p:cNvPr id="70" name="灯片编号占位符 5"/>
          <p:cNvSpPr>
            <a:spLocks noGrp="1"/>
          </p:cNvSpPr>
          <p:nvPr>
            <p:ph type="sldNum" sz="quarter" idx="12"/>
          </p:nvPr>
        </p:nvSpPr>
        <p:spPr/>
        <p:txBody>
          <a:bodyPr/>
          <a:lstStyle/>
          <a:p>
            <a:fld id="{4AA7EC39-56C4-4413-B1E9-24A1DBB8F7A6}" type="slidenum">
              <a:rPr lang="en-US" altLang="zh-CN" smtClean="0"/>
              <a:pPr/>
              <a:t>101</a:t>
            </a:fld>
            <a:endParaRPr lang="en-US" altLang="zh-CN"/>
          </a:p>
        </p:txBody>
      </p:sp>
      <p:grpSp>
        <p:nvGrpSpPr>
          <p:cNvPr id="118855" name="Group 71"/>
          <p:cNvGrpSpPr>
            <a:grpSpLocks/>
          </p:cNvGrpSpPr>
          <p:nvPr/>
        </p:nvGrpSpPr>
        <p:grpSpPr bwMode="auto">
          <a:xfrm>
            <a:off x="0" y="2168525"/>
            <a:ext cx="8937625" cy="1709738"/>
            <a:chOff x="1670" y="9306"/>
            <a:chExt cx="8640" cy="2037"/>
          </a:xfrm>
        </p:grpSpPr>
        <p:grpSp>
          <p:nvGrpSpPr>
            <p:cNvPr id="118856" name="Group 72"/>
            <p:cNvGrpSpPr>
              <a:grpSpLocks/>
            </p:cNvGrpSpPr>
            <p:nvPr/>
          </p:nvGrpSpPr>
          <p:grpSpPr bwMode="auto">
            <a:xfrm>
              <a:off x="1800" y="9780"/>
              <a:ext cx="8490" cy="390"/>
              <a:chOff x="1790" y="9378"/>
              <a:chExt cx="8490" cy="390"/>
            </a:xfrm>
          </p:grpSpPr>
          <p:grpSp>
            <p:nvGrpSpPr>
              <p:cNvPr id="118857" name="Group 73"/>
              <p:cNvGrpSpPr>
                <a:grpSpLocks/>
              </p:cNvGrpSpPr>
              <p:nvPr/>
            </p:nvGrpSpPr>
            <p:grpSpPr bwMode="auto">
              <a:xfrm>
                <a:off x="1790" y="9378"/>
                <a:ext cx="8490" cy="390"/>
                <a:chOff x="1790" y="9378"/>
                <a:chExt cx="8490" cy="390"/>
              </a:xfrm>
            </p:grpSpPr>
            <p:grpSp>
              <p:nvGrpSpPr>
                <p:cNvPr id="118858" name="Group 74"/>
                <p:cNvGrpSpPr>
                  <a:grpSpLocks/>
                </p:cNvGrpSpPr>
                <p:nvPr/>
              </p:nvGrpSpPr>
              <p:grpSpPr bwMode="auto">
                <a:xfrm>
                  <a:off x="1902" y="9378"/>
                  <a:ext cx="8378" cy="390"/>
                  <a:chOff x="1902" y="9378"/>
                  <a:chExt cx="8378" cy="390"/>
                </a:xfrm>
              </p:grpSpPr>
              <p:sp>
                <p:nvSpPr>
                  <p:cNvPr id="118859" name="Rectangle 75"/>
                  <p:cNvSpPr>
                    <a:spLocks noChangeArrowheads="1"/>
                  </p:cNvSpPr>
                  <p:nvPr/>
                </p:nvSpPr>
                <p:spPr bwMode="auto">
                  <a:xfrm>
                    <a:off x="1902" y="9441"/>
                    <a:ext cx="2095" cy="327"/>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118860" name="Group 76"/>
                  <p:cNvGrpSpPr>
                    <a:grpSpLocks/>
                  </p:cNvGrpSpPr>
                  <p:nvPr/>
                </p:nvGrpSpPr>
                <p:grpSpPr bwMode="auto">
                  <a:xfrm>
                    <a:off x="3940" y="9378"/>
                    <a:ext cx="2150" cy="390"/>
                    <a:chOff x="3940" y="9378"/>
                    <a:chExt cx="2150" cy="390"/>
                  </a:xfrm>
                </p:grpSpPr>
                <p:sp>
                  <p:nvSpPr>
                    <p:cNvPr id="118861" name="Rectangle 77"/>
                    <p:cNvSpPr>
                      <a:spLocks noChangeArrowheads="1"/>
                    </p:cNvSpPr>
                    <p:nvPr/>
                  </p:nvSpPr>
                  <p:spPr bwMode="auto">
                    <a:xfrm>
                      <a:off x="3996" y="9441"/>
                      <a:ext cx="2094" cy="327"/>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8862" name="Line 78"/>
                    <p:cNvSpPr>
                      <a:spLocks noChangeShapeType="1"/>
                    </p:cNvSpPr>
                    <p:nvPr/>
                  </p:nvSpPr>
                  <p:spPr bwMode="auto">
                    <a:xfrm flipH="1">
                      <a:off x="4420" y="9441"/>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63" name="Text Box 79"/>
                    <p:cNvSpPr txBox="1">
                      <a:spLocks noChangeArrowheads="1"/>
                    </p:cNvSpPr>
                    <p:nvPr/>
                  </p:nvSpPr>
                  <p:spPr bwMode="auto">
                    <a:xfrm>
                      <a:off x="3940" y="9378"/>
                      <a:ext cx="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1~4</a:t>
                      </a:r>
                      <a:endParaRPr lang="en-US" altLang="zh-CN" sz="4000"/>
                    </a:p>
                  </p:txBody>
                </p:sp>
                <p:sp>
                  <p:nvSpPr>
                    <p:cNvPr id="118864" name="Text Box 80"/>
                    <p:cNvSpPr txBox="1">
                      <a:spLocks noChangeArrowheads="1"/>
                    </p:cNvSpPr>
                    <p:nvPr/>
                  </p:nvSpPr>
                  <p:spPr bwMode="auto">
                    <a:xfrm>
                      <a:off x="4820" y="9390"/>
                      <a:ext cx="7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5~212</a:t>
                      </a:r>
                      <a:endParaRPr lang="en-US" altLang="zh-CN" sz="4000"/>
                    </a:p>
                  </p:txBody>
                </p:sp>
              </p:grpSp>
              <p:grpSp>
                <p:nvGrpSpPr>
                  <p:cNvPr id="118865" name="Group 81"/>
                  <p:cNvGrpSpPr>
                    <a:grpSpLocks/>
                  </p:cNvGrpSpPr>
                  <p:nvPr/>
                </p:nvGrpSpPr>
                <p:grpSpPr bwMode="auto">
                  <a:xfrm>
                    <a:off x="6040" y="9378"/>
                    <a:ext cx="2150" cy="390"/>
                    <a:chOff x="3940" y="9378"/>
                    <a:chExt cx="2150" cy="390"/>
                  </a:xfrm>
                </p:grpSpPr>
                <p:sp>
                  <p:nvSpPr>
                    <p:cNvPr id="118866" name="Rectangle 82"/>
                    <p:cNvSpPr>
                      <a:spLocks noChangeArrowheads="1"/>
                    </p:cNvSpPr>
                    <p:nvPr/>
                  </p:nvSpPr>
                  <p:spPr bwMode="auto">
                    <a:xfrm>
                      <a:off x="3996" y="9441"/>
                      <a:ext cx="2094" cy="327"/>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8867" name="Line 83"/>
                    <p:cNvSpPr>
                      <a:spLocks noChangeShapeType="1"/>
                    </p:cNvSpPr>
                    <p:nvPr/>
                  </p:nvSpPr>
                  <p:spPr bwMode="auto">
                    <a:xfrm flipH="1">
                      <a:off x="4420" y="9441"/>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68" name="Text Box 84"/>
                    <p:cNvSpPr txBox="1">
                      <a:spLocks noChangeArrowheads="1"/>
                    </p:cNvSpPr>
                    <p:nvPr/>
                  </p:nvSpPr>
                  <p:spPr bwMode="auto">
                    <a:xfrm>
                      <a:off x="3940" y="9378"/>
                      <a:ext cx="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1~4</a:t>
                      </a:r>
                      <a:endParaRPr lang="en-US" altLang="zh-CN" sz="4000"/>
                    </a:p>
                  </p:txBody>
                </p:sp>
                <p:sp>
                  <p:nvSpPr>
                    <p:cNvPr id="118869" name="Text Box 85"/>
                    <p:cNvSpPr txBox="1">
                      <a:spLocks noChangeArrowheads="1"/>
                    </p:cNvSpPr>
                    <p:nvPr/>
                  </p:nvSpPr>
                  <p:spPr bwMode="auto">
                    <a:xfrm>
                      <a:off x="4820" y="9390"/>
                      <a:ext cx="7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5~212</a:t>
                      </a:r>
                      <a:endParaRPr lang="en-US" altLang="zh-CN" sz="4000"/>
                    </a:p>
                  </p:txBody>
                </p:sp>
              </p:grpSp>
              <p:sp>
                <p:nvSpPr>
                  <p:cNvPr id="118870" name="Rectangle 86"/>
                  <p:cNvSpPr>
                    <a:spLocks noChangeArrowheads="1"/>
                  </p:cNvSpPr>
                  <p:nvPr/>
                </p:nvSpPr>
                <p:spPr bwMode="auto">
                  <a:xfrm>
                    <a:off x="8186" y="9441"/>
                    <a:ext cx="2094" cy="327"/>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8871" name="Line 87"/>
                  <p:cNvSpPr>
                    <a:spLocks noChangeShapeType="1"/>
                  </p:cNvSpPr>
                  <p:nvPr/>
                </p:nvSpPr>
                <p:spPr bwMode="auto">
                  <a:xfrm flipH="1">
                    <a:off x="8610" y="9441"/>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72" name="Line 88"/>
                  <p:cNvSpPr>
                    <a:spLocks noChangeShapeType="1"/>
                  </p:cNvSpPr>
                  <p:nvPr/>
                </p:nvSpPr>
                <p:spPr bwMode="auto">
                  <a:xfrm flipH="1">
                    <a:off x="9000" y="9444"/>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73" name="Group 89"/>
                <p:cNvGrpSpPr>
                  <a:grpSpLocks/>
                </p:cNvGrpSpPr>
                <p:nvPr/>
              </p:nvGrpSpPr>
              <p:grpSpPr bwMode="auto">
                <a:xfrm>
                  <a:off x="1790" y="9399"/>
                  <a:ext cx="8240" cy="360"/>
                  <a:chOff x="1790" y="9399"/>
                  <a:chExt cx="8240" cy="360"/>
                </a:xfrm>
              </p:grpSpPr>
              <p:sp>
                <p:nvSpPr>
                  <p:cNvPr id="118874" name="Text Box 90"/>
                  <p:cNvSpPr txBox="1">
                    <a:spLocks noChangeArrowheads="1"/>
                  </p:cNvSpPr>
                  <p:nvPr/>
                </p:nvSpPr>
                <p:spPr bwMode="auto">
                  <a:xfrm>
                    <a:off x="8130" y="9399"/>
                    <a:ext cx="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1~4</a:t>
                    </a:r>
                    <a:endParaRPr lang="en-US" altLang="zh-CN" sz="4000"/>
                  </a:p>
                </p:txBody>
              </p:sp>
              <p:sp>
                <p:nvSpPr>
                  <p:cNvPr id="118875" name="Text Box 91"/>
                  <p:cNvSpPr txBox="1">
                    <a:spLocks noChangeArrowheads="1"/>
                  </p:cNvSpPr>
                  <p:nvPr/>
                </p:nvSpPr>
                <p:spPr bwMode="auto">
                  <a:xfrm>
                    <a:off x="9280" y="9399"/>
                    <a:ext cx="7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9~212</a:t>
                    </a:r>
                    <a:endParaRPr lang="en-US" altLang="zh-CN" sz="4000"/>
                  </a:p>
                </p:txBody>
              </p:sp>
              <p:sp>
                <p:nvSpPr>
                  <p:cNvPr id="118876" name="Text Box 92"/>
                  <p:cNvSpPr txBox="1">
                    <a:spLocks noChangeArrowheads="1"/>
                  </p:cNvSpPr>
                  <p:nvPr/>
                </p:nvSpPr>
                <p:spPr bwMode="auto">
                  <a:xfrm>
                    <a:off x="1790" y="9399"/>
                    <a:ext cx="6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1~10</a:t>
                    </a:r>
                    <a:endParaRPr lang="en-US" altLang="zh-CN" sz="4000"/>
                  </a:p>
                </p:txBody>
              </p:sp>
              <p:sp>
                <p:nvSpPr>
                  <p:cNvPr id="118877" name="Text Box 93"/>
                  <p:cNvSpPr txBox="1">
                    <a:spLocks noChangeArrowheads="1"/>
                  </p:cNvSpPr>
                  <p:nvPr/>
                </p:nvSpPr>
                <p:spPr bwMode="auto">
                  <a:xfrm>
                    <a:off x="2180" y="9399"/>
                    <a:ext cx="5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1400" baseline="30000">
                        <a:latin typeface="Times New Roman" pitchFamily="18" charset="0"/>
                      </a:rPr>
                      <a:t>11</a:t>
                    </a:r>
                    <a:endParaRPr lang="en-US" altLang="zh-CN" sz="2800"/>
                  </a:p>
                </p:txBody>
              </p:sp>
              <p:sp>
                <p:nvSpPr>
                  <p:cNvPr id="118878" name="Text Box 94"/>
                  <p:cNvSpPr txBox="1">
                    <a:spLocks noChangeArrowheads="1"/>
                  </p:cNvSpPr>
                  <p:nvPr/>
                </p:nvSpPr>
                <p:spPr bwMode="auto">
                  <a:xfrm>
                    <a:off x="2380" y="9399"/>
                    <a:ext cx="5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1400" baseline="30000">
                        <a:latin typeface="Times New Roman" pitchFamily="18" charset="0"/>
                      </a:rPr>
                      <a:t>12</a:t>
                    </a:r>
                    <a:endParaRPr lang="en-US" altLang="zh-CN" sz="2800"/>
                  </a:p>
                </p:txBody>
              </p:sp>
              <p:sp>
                <p:nvSpPr>
                  <p:cNvPr id="118879" name="Text Box 95"/>
                  <p:cNvSpPr txBox="1">
                    <a:spLocks noChangeArrowheads="1"/>
                  </p:cNvSpPr>
                  <p:nvPr/>
                </p:nvSpPr>
                <p:spPr bwMode="auto">
                  <a:xfrm>
                    <a:off x="2950" y="9399"/>
                    <a:ext cx="87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13~212</a:t>
                    </a:r>
                    <a:endParaRPr lang="en-US" altLang="zh-CN" sz="4000"/>
                  </a:p>
                </p:txBody>
              </p:sp>
              <p:sp>
                <p:nvSpPr>
                  <p:cNvPr id="118880" name="Text Box 96"/>
                  <p:cNvSpPr txBox="1">
                    <a:spLocks noChangeArrowheads="1"/>
                  </p:cNvSpPr>
                  <p:nvPr/>
                </p:nvSpPr>
                <p:spPr bwMode="auto">
                  <a:xfrm>
                    <a:off x="8530" y="9399"/>
                    <a:ext cx="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500"/>
                      </a:spcBef>
                    </a:pPr>
                    <a:r>
                      <a:rPr lang="en-US" altLang="zh-CN" sz="2000" baseline="30000">
                        <a:latin typeface="Times New Roman" pitchFamily="18" charset="0"/>
                      </a:rPr>
                      <a:t>5~8</a:t>
                    </a:r>
                    <a:endParaRPr lang="en-US" altLang="zh-CN" sz="4000"/>
                  </a:p>
                </p:txBody>
              </p:sp>
            </p:grpSp>
          </p:grpSp>
          <p:sp>
            <p:nvSpPr>
              <p:cNvPr id="118881" name="Line 97"/>
              <p:cNvSpPr>
                <a:spLocks noChangeShapeType="1"/>
              </p:cNvSpPr>
              <p:nvPr/>
            </p:nvSpPr>
            <p:spPr bwMode="auto">
              <a:xfrm flipH="1">
                <a:off x="2300" y="9450"/>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82" name="Line 98"/>
              <p:cNvSpPr>
                <a:spLocks noChangeShapeType="1"/>
              </p:cNvSpPr>
              <p:nvPr/>
            </p:nvSpPr>
            <p:spPr bwMode="auto">
              <a:xfrm flipH="1">
                <a:off x="2510" y="9450"/>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83" name="Line 99"/>
              <p:cNvSpPr>
                <a:spLocks noChangeShapeType="1"/>
              </p:cNvSpPr>
              <p:nvPr/>
            </p:nvSpPr>
            <p:spPr bwMode="auto">
              <a:xfrm flipH="1">
                <a:off x="2700" y="9450"/>
                <a:ext cx="8"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84" name="Group 100"/>
            <p:cNvGrpSpPr>
              <a:grpSpLocks/>
            </p:cNvGrpSpPr>
            <p:nvPr/>
          </p:nvGrpSpPr>
          <p:grpSpPr bwMode="auto">
            <a:xfrm>
              <a:off x="1900" y="9306"/>
              <a:ext cx="8410" cy="573"/>
              <a:chOff x="1900" y="9306"/>
              <a:chExt cx="8410" cy="573"/>
            </a:xfrm>
          </p:grpSpPr>
          <p:sp>
            <p:nvSpPr>
              <p:cNvPr id="118885" name="Line 101"/>
              <p:cNvSpPr>
                <a:spLocks noChangeShapeType="1"/>
              </p:cNvSpPr>
              <p:nvPr/>
            </p:nvSpPr>
            <p:spPr bwMode="auto">
              <a:xfrm>
                <a:off x="4000" y="9630"/>
                <a:ext cx="0" cy="1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86" name="Line 102"/>
              <p:cNvSpPr>
                <a:spLocks noChangeShapeType="1"/>
              </p:cNvSpPr>
              <p:nvPr/>
            </p:nvSpPr>
            <p:spPr bwMode="auto">
              <a:xfrm>
                <a:off x="6100" y="9639"/>
                <a:ext cx="0" cy="1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87" name="Line 103"/>
              <p:cNvSpPr>
                <a:spLocks noChangeShapeType="1"/>
              </p:cNvSpPr>
              <p:nvPr/>
            </p:nvSpPr>
            <p:spPr bwMode="auto">
              <a:xfrm>
                <a:off x="8190" y="9639"/>
                <a:ext cx="0" cy="1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88" name="Line 104"/>
              <p:cNvSpPr>
                <a:spLocks noChangeShapeType="1"/>
              </p:cNvSpPr>
              <p:nvPr/>
            </p:nvSpPr>
            <p:spPr bwMode="auto">
              <a:xfrm>
                <a:off x="1910" y="9360"/>
                <a:ext cx="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89" name="Line 105"/>
              <p:cNvSpPr>
                <a:spLocks noChangeShapeType="1"/>
              </p:cNvSpPr>
              <p:nvPr/>
            </p:nvSpPr>
            <p:spPr bwMode="auto">
              <a:xfrm>
                <a:off x="10290" y="9369"/>
                <a:ext cx="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90" name="Text Box 106"/>
              <p:cNvSpPr txBox="1">
                <a:spLocks noChangeArrowheads="1"/>
              </p:cNvSpPr>
              <p:nvPr/>
            </p:nvSpPr>
            <p:spPr bwMode="auto">
              <a:xfrm>
                <a:off x="5350" y="9306"/>
                <a:ext cx="15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复接帧 </a:t>
                </a:r>
                <a:r>
                  <a:rPr lang="en-US" altLang="zh-CN" sz="1400">
                    <a:latin typeface="Times New Roman" pitchFamily="18" charset="0"/>
                  </a:rPr>
                  <a:t>(848 b)</a:t>
                </a:r>
                <a:endParaRPr lang="en-US" altLang="zh-CN" sz="2800"/>
              </a:p>
            </p:txBody>
          </p:sp>
          <p:sp>
            <p:nvSpPr>
              <p:cNvPr id="118891" name="Text Box 107"/>
              <p:cNvSpPr txBox="1">
                <a:spLocks noChangeArrowheads="1"/>
              </p:cNvSpPr>
              <p:nvPr/>
            </p:nvSpPr>
            <p:spPr bwMode="auto">
              <a:xfrm>
                <a:off x="2290" y="9558"/>
                <a:ext cx="13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第</a:t>
                </a:r>
                <a:r>
                  <a:rPr lang="en-US" altLang="zh-CN" sz="1400">
                    <a:latin typeface="Times New Roman" pitchFamily="18" charset="0"/>
                  </a:rPr>
                  <a:t>I</a:t>
                </a:r>
                <a:r>
                  <a:rPr lang="zh-CN" altLang="en-US" sz="1400">
                    <a:latin typeface="Times New Roman" pitchFamily="18" charset="0"/>
                  </a:rPr>
                  <a:t>组</a:t>
                </a:r>
                <a:r>
                  <a:rPr lang="en-US" altLang="zh-CN" sz="1400">
                    <a:latin typeface="Times New Roman" pitchFamily="18" charset="0"/>
                  </a:rPr>
                  <a:t>(212 b)</a:t>
                </a:r>
                <a:endParaRPr lang="en-US" altLang="zh-CN" sz="2800"/>
              </a:p>
            </p:txBody>
          </p:sp>
          <p:sp>
            <p:nvSpPr>
              <p:cNvPr id="118892" name="Text Box 108"/>
              <p:cNvSpPr txBox="1">
                <a:spLocks noChangeArrowheads="1"/>
              </p:cNvSpPr>
              <p:nvPr/>
            </p:nvSpPr>
            <p:spPr bwMode="auto">
              <a:xfrm>
                <a:off x="4370" y="9567"/>
                <a:ext cx="13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第</a:t>
                </a:r>
                <a:r>
                  <a:rPr lang="en-US" altLang="zh-CN" sz="1400">
                    <a:latin typeface="Times New Roman" pitchFamily="18" charset="0"/>
                  </a:rPr>
                  <a:t>II</a:t>
                </a:r>
                <a:r>
                  <a:rPr lang="zh-CN" altLang="en-US" sz="1400">
                    <a:latin typeface="Times New Roman" pitchFamily="18" charset="0"/>
                  </a:rPr>
                  <a:t>组</a:t>
                </a:r>
                <a:r>
                  <a:rPr lang="en-US" altLang="zh-CN" sz="1400">
                    <a:latin typeface="Times New Roman" pitchFamily="18" charset="0"/>
                  </a:rPr>
                  <a:t>(212 b)</a:t>
                </a:r>
                <a:endParaRPr lang="en-US" altLang="zh-CN" sz="2800"/>
              </a:p>
            </p:txBody>
          </p:sp>
          <p:sp>
            <p:nvSpPr>
              <p:cNvPr id="118893" name="Text Box 109"/>
              <p:cNvSpPr txBox="1">
                <a:spLocks noChangeArrowheads="1"/>
              </p:cNvSpPr>
              <p:nvPr/>
            </p:nvSpPr>
            <p:spPr bwMode="auto">
              <a:xfrm>
                <a:off x="6400" y="9567"/>
                <a:ext cx="13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en-US" altLang="zh-CN" sz="1400" i="1">
                    <a:latin typeface="Times New Roman" pitchFamily="18" charset="0"/>
                  </a:rPr>
                  <a:t> </a:t>
                </a:r>
                <a:r>
                  <a:rPr lang="zh-CN" altLang="en-US" sz="1400">
                    <a:latin typeface="Times New Roman" pitchFamily="18" charset="0"/>
                  </a:rPr>
                  <a:t>第</a:t>
                </a:r>
                <a:r>
                  <a:rPr lang="en-US" altLang="zh-CN" sz="1400">
                    <a:latin typeface="Times New Roman" pitchFamily="18" charset="0"/>
                  </a:rPr>
                  <a:t>III</a:t>
                </a:r>
                <a:r>
                  <a:rPr lang="zh-CN" altLang="en-US" sz="1400">
                    <a:latin typeface="Times New Roman" pitchFamily="18" charset="0"/>
                  </a:rPr>
                  <a:t>组 </a:t>
                </a:r>
                <a:r>
                  <a:rPr lang="en-US" altLang="zh-CN" sz="1400">
                    <a:latin typeface="Times New Roman" pitchFamily="18" charset="0"/>
                  </a:rPr>
                  <a:t>(212 b)</a:t>
                </a:r>
                <a:endParaRPr lang="en-US" altLang="zh-CN" sz="2800"/>
              </a:p>
            </p:txBody>
          </p:sp>
          <p:sp>
            <p:nvSpPr>
              <p:cNvPr id="118894" name="Text Box 110"/>
              <p:cNvSpPr txBox="1">
                <a:spLocks noChangeArrowheads="1"/>
              </p:cNvSpPr>
              <p:nvPr/>
            </p:nvSpPr>
            <p:spPr bwMode="auto">
              <a:xfrm>
                <a:off x="8610" y="9567"/>
                <a:ext cx="13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第</a:t>
                </a:r>
                <a:r>
                  <a:rPr lang="en-US" altLang="zh-CN" sz="1400">
                    <a:latin typeface="Times New Roman" pitchFamily="18" charset="0"/>
                  </a:rPr>
                  <a:t>IV</a:t>
                </a:r>
                <a:r>
                  <a:rPr lang="zh-CN" altLang="en-US" sz="1400">
                    <a:latin typeface="Times New Roman" pitchFamily="18" charset="0"/>
                  </a:rPr>
                  <a:t>组</a:t>
                </a:r>
                <a:r>
                  <a:rPr lang="en-US" altLang="zh-CN" sz="1400">
                    <a:latin typeface="Times New Roman" pitchFamily="18" charset="0"/>
                  </a:rPr>
                  <a:t>(212 b)</a:t>
                </a:r>
                <a:endParaRPr lang="en-US" altLang="zh-CN" sz="2800"/>
              </a:p>
            </p:txBody>
          </p:sp>
          <p:sp>
            <p:nvSpPr>
              <p:cNvPr id="118895" name="Line 111"/>
              <p:cNvSpPr>
                <a:spLocks noChangeShapeType="1"/>
              </p:cNvSpPr>
              <p:nvPr/>
            </p:nvSpPr>
            <p:spPr bwMode="auto">
              <a:xfrm>
                <a:off x="6880" y="9471"/>
                <a:ext cx="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96" name="Line 112"/>
              <p:cNvSpPr>
                <a:spLocks noChangeShapeType="1"/>
              </p:cNvSpPr>
              <p:nvPr/>
            </p:nvSpPr>
            <p:spPr bwMode="auto">
              <a:xfrm>
                <a:off x="1910" y="9471"/>
                <a:ext cx="34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8897" name="Line 113"/>
              <p:cNvSpPr>
                <a:spLocks noChangeShapeType="1"/>
              </p:cNvSpPr>
              <p:nvPr/>
            </p:nvSpPr>
            <p:spPr bwMode="auto">
              <a:xfrm flipV="1">
                <a:off x="3540" y="9729"/>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98" name="Line 114"/>
              <p:cNvSpPr>
                <a:spLocks noChangeShapeType="1"/>
              </p:cNvSpPr>
              <p:nvPr/>
            </p:nvSpPr>
            <p:spPr bwMode="auto">
              <a:xfrm flipV="1">
                <a:off x="5630" y="9720"/>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99" name="Line 115"/>
              <p:cNvSpPr>
                <a:spLocks noChangeShapeType="1"/>
              </p:cNvSpPr>
              <p:nvPr/>
            </p:nvSpPr>
            <p:spPr bwMode="auto">
              <a:xfrm flipV="1">
                <a:off x="7730" y="9720"/>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00" name="Line 116"/>
              <p:cNvSpPr>
                <a:spLocks noChangeShapeType="1"/>
              </p:cNvSpPr>
              <p:nvPr/>
            </p:nvSpPr>
            <p:spPr bwMode="auto">
              <a:xfrm flipV="1">
                <a:off x="9840" y="9720"/>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01" name="Line 117"/>
              <p:cNvSpPr>
                <a:spLocks noChangeShapeType="1"/>
              </p:cNvSpPr>
              <p:nvPr/>
            </p:nvSpPr>
            <p:spPr bwMode="auto">
              <a:xfrm flipH="1" flipV="1">
                <a:off x="8210" y="9729"/>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02" name="Line 118"/>
              <p:cNvSpPr>
                <a:spLocks noChangeShapeType="1"/>
              </p:cNvSpPr>
              <p:nvPr/>
            </p:nvSpPr>
            <p:spPr bwMode="auto">
              <a:xfrm flipH="1" flipV="1">
                <a:off x="6090" y="9729"/>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03" name="Line 119"/>
              <p:cNvSpPr>
                <a:spLocks noChangeShapeType="1"/>
              </p:cNvSpPr>
              <p:nvPr/>
            </p:nvSpPr>
            <p:spPr bwMode="auto">
              <a:xfrm flipH="1" flipV="1">
                <a:off x="4000" y="9720"/>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04" name="Line 120"/>
              <p:cNvSpPr>
                <a:spLocks noChangeShapeType="1"/>
              </p:cNvSpPr>
              <p:nvPr/>
            </p:nvSpPr>
            <p:spPr bwMode="auto">
              <a:xfrm flipH="1" flipV="1">
                <a:off x="1900" y="9720"/>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8905" name="Group 121"/>
            <p:cNvGrpSpPr>
              <a:grpSpLocks/>
            </p:cNvGrpSpPr>
            <p:nvPr/>
          </p:nvGrpSpPr>
          <p:grpSpPr bwMode="auto">
            <a:xfrm>
              <a:off x="1670" y="10110"/>
              <a:ext cx="8570" cy="1233"/>
              <a:chOff x="1670" y="10110"/>
              <a:chExt cx="8570" cy="1233"/>
            </a:xfrm>
          </p:grpSpPr>
          <p:sp>
            <p:nvSpPr>
              <p:cNvPr id="118906" name="Text Box 122"/>
              <p:cNvSpPr txBox="1">
                <a:spLocks noChangeArrowheads="1"/>
              </p:cNvSpPr>
              <p:nvPr/>
            </p:nvSpPr>
            <p:spPr bwMode="auto">
              <a:xfrm>
                <a:off x="3950" y="10119"/>
                <a:ext cx="56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en-US" altLang="zh-CN" sz="1400">
                    <a:latin typeface="Times New Roman" pitchFamily="18" charset="0"/>
                  </a:rPr>
                  <a:t>C</a:t>
                </a:r>
                <a:r>
                  <a:rPr lang="en-US" altLang="zh-CN" sz="1400" i="1" baseline="-25000">
                    <a:latin typeface="Times New Roman" pitchFamily="18" charset="0"/>
                  </a:rPr>
                  <a:t>j</a:t>
                </a:r>
                <a:r>
                  <a:rPr lang="en-US" altLang="zh-CN" sz="1400" baseline="-25000">
                    <a:latin typeface="Times New Roman" pitchFamily="18" charset="0"/>
                  </a:rPr>
                  <a:t>1</a:t>
                </a:r>
                <a:endParaRPr lang="en-US" altLang="zh-CN" sz="2800"/>
              </a:p>
            </p:txBody>
          </p:sp>
          <p:sp>
            <p:nvSpPr>
              <p:cNvPr id="118907" name="Text Box 123"/>
              <p:cNvSpPr txBox="1">
                <a:spLocks noChangeArrowheads="1"/>
              </p:cNvSpPr>
              <p:nvPr/>
            </p:nvSpPr>
            <p:spPr bwMode="auto">
              <a:xfrm>
                <a:off x="6060" y="10131"/>
                <a:ext cx="56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en-US" altLang="zh-CN" sz="1400">
                    <a:latin typeface="Times New Roman" pitchFamily="18" charset="0"/>
                  </a:rPr>
                  <a:t>C</a:t>
                </a:r>
                <a:r>
                  <a:rPr lang="en-US" altLang="zh-CN" sz="1400" i="1" baseline="-25000">
                    <a:latin typeface="Times New Roman" pitchFamily="18" charset="0"/>
                  </a:rPr>
                  <a:t>j</a:t>
                </a:r>
                <a:r>
                  <a:rPr lang="en-US" altLang="zh-CN" sz="1400" baseline="-25000">
                    <a:latin typeface="Times New Roman" pitchFamily="18" charset="0"/>
                  </a:rPr>
                  <a:t>2</a:t>
                </a:r>
                <a:endParaRPr lang="en-US" altLang="zh-CN" sz="2800"/>
              </a:p>
            </p:txBody>
          </p:sp>
          <p:sp>
            <p:nvSpPr>
              <p:cNvPr id="118908" name="Text Box 124"/>
              <p:cNvSpPr txBox="1">
                <a:spLocks noChangeArrowheads="1"/>
              </p:cNvSpPr>
              <p:nvPr/>
            </p:nvSpPr>
            <p:spPr bwMode="auto">
              <a:xfrm>
                <a:off x="8160" y="10110"/>
                <a:ext cx="56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en-US" altLang="zh-CN" sz="1400">
                    <a:latin typeface="Times New Roman" pitchFamily="18" charset="0"/>
                  </a:rPr>
                  <a:t>C</a:t>
                </a:r>
                <a:r>
                  <a:rPr lang="en-US" altLang="zh-CN" sz="1400" i="1" baseline="-25000">
                    <a:latin typeface="Times New Roman" pitchFamily="18" charset="0"/>
                  </a:rPr>
                  <a:t>j</a:t>
                </a:r>
                <a:r>
                  <a:rPr lang="en-US" altLang="zh-CN" sz="1400" baseline="-25000">
                    <a:latin typeface="Times New Roman" pitchFamily="18" charset="0"/>
                  </a:rPr>
                  <a:t>3</a:t>
                </a:r>
                <a:endParaRPr lang="en-US" altLang="zh-CN" sz="2800"/>
              </a:p>
            </p:txBody>
          </p:sp>
          <p:sp>
            <p:nvSpPr>
              <p:cNvPr id="118909" name="Text Box 125"/>
              <p:cNvSpPr txBox="1">
                <a:spLocks noChangeArrowheads="1"/>
              </p:cNvSpPr>
              <p:nvPr/>
            </p:nvSpPr>
            <p:spPr bwMode="auto">
              <a:xfrm>
                <a:off x="4670" y="10128"/>
                <a:ext cx="111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支路比特</a:t>
                </a:r>
                <a:endParaRPr lang="zh-CN" altLang="en-US" sz="2800"/>
              </a:p>
            </p:txBody>
          </p:sp>
          <p:sp>
            <p:nvSpPr>
              <p:cNvPr id="118910" name="Text Box 126"/>
              <p:cNvSpPr txBox="1">
                <a:spLocks noChangeArrowheads="1"/>
              </p:cNvSpPr>
              <p:nvPr/>
            </p:nvSpPr>
            <p:spPr bwMode="auto">
              <a:xfrm>
                <a:off x="6830" y="10128"/>
                <a:ext cx="111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支路比特</a:t>
                </a:r>
                <a:endParaRPr lang="zh-CN" altLang="en-US" sz="2800"/>
              </a:p>
            </p:txBody>
          </p:sp>
          <p:sp>
            <p:nvSpPr>
              <p:cNvPr id="118911" name="Text Box 127"/>
              <p:cNvSpPr txBox="1">
                <a:spLocks noChangeArrowheads="1"/>
              </p:cNvSpPr>
              <p:nvPr/>
            </p:nvSpPr>
            <p:spPr bwMode="auto">
              <a:xfrm>
                <a:off x="9130" y="10140"/>
                <a:ext cx="111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支路比特</a:t>
                </a:r>
                <a:endParaRPr lang="zh-CN" altLang="en-US" sz="2800"/>
              </a:p>
            </p:txBody>
          </p:sp>
          <p:sp>
            <p:nvSpPr>
              <p:cNvPr id="118912" name="Text Box 128"/>
              <p:cNvSpPr txBox="1">
                <a:spLocks noChangeArrowheads="1"/>
              </p:cNvSpPr>
              <p:nvPr/>
            </p:nvSpPr>
            <p:spPr bwMode="auto">
              <a:xfrm>
                <a:off x="2820" y="10119"/>
                <a:ext cx="111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支路比特</a:t>
                </a:r>
                <a:endParaRPr lang="zh-CN" altLang="en-US" sz="2800"/>
              </a:p>
            </p:txBody>
          </p:sp>
          <p:sp>
            <p:nvSpPr>
              <p:cNvPr id="118913" name="Text Box 129"/>
              <p:cNvSpPr txBox="1">
                <a:spLocks noChangeArrowheads="1"/>
              </p:cNvSpPr>
              <p:nvPr/>
            </p:nvSpPr>
            <p:spPr bwMode="auto">
              <a:xfrm>
                <a:off x="1670" y="10845"/>
                <a:ext cx="91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72000"/>
                  </a:lnSpc>
                </a:pPr>
                <a:r>
                  <a:rPr lang="zh-CN" altLang="en-US" sz="1400">
                    <a:latin typeface="Times New Roman" pitchFamily="18" charset="0"/>
                  </a:rPr>
                  <a:t>复接帧</a:t>
                </a:r>
              </a:p>
              <a:p>
                <a:pPr algn="just">
                  <a:lnSpc>
                    <a:spcPct val="72000"/>
                  </a:lnSpc>
                </a:pPr>
                <a:r>
                  <a:rPr lang="zh-CN" altLang="en-US" sz="1400">
                    <a:latin typeface="Times New Roman" pitchFamily="18" charset="0"/>
                  </a:rPr>
                  <a:t>同步码</a:t>
                </a:r>
              </a:p>
              <a:p>
                <a:endParaRPr lang="en-US" altLang="zh-CN" sz="2800"/>
              </a:p>
            </p:txBody>
          </p:sp>
          <p:sp>
            <p:nvSpPr>
              <p:cNvPr id="118914" name="Text Box 130"/>
              <p:cNvSpPr txBox="1">
                <a:spLocks noChangeArrowheads="1"/>
              </p:cNvSpPr>
              <p:nvPr/>
            </p:nvSpPr>
            <p:spPr bwMode="auto">
              <a:xfrm>
                <a:off x="2160" y="10401"/>
                <a:ext cx="49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72000"/>
                  </a:lnSpc>
                </a:pPr>
                <a:r>
                  <a:rPr lang="zh-CN" altLang="en-US" sz="1400">
                    <a:latin typeface="Times New Roman" pitchFamily="18" charset="0"/>
                  </a:rPr>
                  <a:t>告</a:t>
                </a:r>
              </a:p>
              <a:p>
                <a:pPr algn="just">
                  <a:lnSpc>
                    <a:spcPct val="72000"/>
                  </a:lnSpc>
                </a:pPr>
                <a:r>
                  <a:rPr lang="zh-CN" altLang="en-US" sz="1400">
                    <a:latin typeface="Times New Roman" pitchFamily="18" charset="0"/>
                  </a:rPr>
                  <a:t>警</a:t>
                </a:r>
              </a:p>
              <a:p>
                <a:endParaRPr lang="en-US" altLang="zh-CN" sz="2800"/>
              </a:p>
            </p:txBody>
          </p:sp>
          <p:sp>
            <p:nvSpPr>
              <p:cNvPr id="118915" name="Text Box 131"/>
              <p:cNvSpPr txBox="1">
                <a:spLocks noChangeArrowheads="1"/>
              </p:cNvSpPr>
              <p:nvPr/>
            </p:nvSpPr>
            <p:spPr bwMode="auto">
              <a:xfrm>
                <a:off x="2380" y="10377"/>
                <a:ext cx="420"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72000"/>
                  </a:lnSpc>
                </a:pPr>
                <a:r>
                  <a:rPr lang="zh-CN" altLang="en-US" sz="1400">
                    <a:latin typeface="Times New Roman" pitchFamily="18" charset="0"/>
                  </a:rPr>
                  <a:t>国</a:t>
                </a:r>
              </a:p>
              <a:p>
                <a:pPr algn="just">
                  <a:lnSpc>
                    <a:spcPct val="72000"/>
                  </a:lnSpc>
                </a:pPr>
                <a:r>
                  <a:rPr lang="zh-CN" altLang="en-US" sz="1400">
                    <a:latin typeface="Times New Roman" pitchFamily="18" charset="0"/>
                  </a:rPr>
                  <a:t>内</a:t>
                </a:r>
              </a:p>
              <a:p>
                <a:pPr algn="just">
                  <a:lnSpc>
                    <a:spcPct val="72000"/>
                  </a:lnSpc>
                </a:pPr>
                <a:r>
                  <a:rPr lang="zh-CN" altLang="en-US" sz="1400">
                    <a:latin typeface="Times New Roman" pitchFamily="18" charset="0"/>
                  </a:rPr>
                  <a:t>用</a:t>
                </a:r>
              </a:p>
              <a:p>
                <a:endParaRPr lang="en-US" altLang="zh-CN" sz="2800"/>
              </a:p>
            </p:txBody>
          </p:sp>
          <p:sp>
            <p:nvSpPr>
              <p:cNvPr id="118916" name="Line 132"/>
              <p:cNvSpPr>
                <a:spLocks noChangeShapeType="1"/>
              </p:cNvSpPr>
              <p:nvPr/>
            </p:nvSpPr>
            <p:spPr bwMode="auto">
              <a:xfrm flipV="1">
                <a:off x="2090" y="10179"/>
                <a:ext cx="0" cy="7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17" name="Line 133"/>
              <p:cNvSpPr>
                <a:spLocks noChangeShapeType="1"/>
              </p:cNvSpPr>
              <p:nvPr/>
            </p:nvSpPr>
            <p:spPr bwMode="auto">
              <a:xfrm flipV="1">
                <a:off x="2390" y="10179"/>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18" name="Line 134"/>
              <p:cNvSpPr>
                <a:spLocks noChangeShapeType="1"/>
              </p:cNvSpPr>
              <p:nvPr/>
            </p:nvSpPr>
            <p:spPr bwMode="auto">
              <a:xfrm flipV="1">
                <a:off x="2610" y="10176"/>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19" name="Line 135"/>
              <p:cNvSpPr>
                <a:spLocks noChangeShapeType="1"/>
              </p:cNvSpPr>
              <p:nvPr/>
            </p:nvSpPr>
            <p:spPr bwMode="auto">
              <a:xfrm flipV="1">
                <a:off x="8810" y="10179"/>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920" name="Text Box 136"/>
              <p:cNvSpPr txBox="1">
                <a:spLocks noChangeArrowheads="1"/>
              </p:cNvSpPr>
              <p:nvPr/>
            </p:nvSpPr>
            <p:spPr bwMode="auto">
              <a:xfrm>
                <a:off x="8210" y="10416"/>
                <a:ext cx="126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72000"/>
                  </a:lnSpc>
                </a:pPr>
                <a:r>
                  <a:rPr lang="zh-CN" altLang="en-US" sz="1400">
                    <a:latin typeface="Times New Roman" pitchFamily="18" charset="0"/>
                  </a:rPr>
                  <a:t>支路来的或</a:t>
                </a:r>
              </a:p>
              <a:p>
                <a:pPr algn="ctr">
                  <a:lnSpc>
                    <a:spcPct val="72000"/>
                  </a:lnSpc>
                </a:pPr>
                <a:r>
                  <a:rPr lang="zh-CN" altLang="en-US" sz="1400">
                    <a:latin typeface="Times New Roman" pitchFamily="18" charset="0"/>
                  </a:rPr>
                  <a:t>码速调整码</a:t>
                </a:r>
              </a:p>
              <a:p>
                <a:endParaRPr lang="en-US" altLang="zh-CN" sz="2800"/>
              </a:p>
            </p:txBody>
          </p:sp>
        </p:grpSp>
      </p:gr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6727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8855"/>
                                        </p:tgtEl>
                                        <p:attrNameLst>
                                          <p:attrName>style.visibility</p:attrName>
                                        </p:attrNameLst>
                                      </p:cBhvr>
                                      <p:to>
                                        <p:strVal val="visible"/>
                                      </p:to>
                                    </p:set>
                                    <p:anim calcmode="lin" valueType="num">
                                      <p:cBhvr additive="base">
                                        <p:cTn id="19" dur="500" fill="hold"/>
                                        <p:tgtEl>
                                          <p:spTgt spid="118855"/>
                                        </p:tgtEl>
                                        <p:attrNameLst>
                                          <p:attrName>ppt_x</p:attrName>
                                        </p:attrNameLst>
                                      </p:cBhvr>
                                      <p:tavLst>
                                        <p:tav tm="0">
                                          <p:val>
                                            <p:strVal val="#ppt_x"/>
                                          </p:val>
                                        </p:tav>
                                        <p:tav tm="100000">
                                          <p:val>
                                            <p:strVal val="#ppt_x"/>
                                          </p:val>
                                        </p:tav>
                                      </p:tavLst>
                                    </p:anim>
                                    <p:anim calcmode="lin" valueType="num">
                                      <p:cBhvr additive="base">
                                        <p:cTn id="20" dur="500" fill="hold"/>
                                        <p:tgtEl>
                                          <p:spTgt spid="11885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5" end="5"/>
                                            </p:txEl>
                                          </p:spTgt>
                                        </p:tgtEl>
                                        <p:attrNameLst>
                                          <p:attrName>style.visibility</p:attrName>
                                        </p:attrNameLst>
                                      </p:cBhvr>
                                      <p:to>
                                        <p:strVal val="visible"/>
                                      </p:to>
                                    </p:set>
                                    <p:anim calcmode="lin" valueType="num">
                                      <p:cBhvr additive="base">
                                        <p:cTn id="25"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6" end="6"/>
                                            </p:txEl>
                                          </p:spTgt>
                                        </p:tgtEl>
                                        <p:attrNameLst>
                                          <p:attrName>style.visibility</p:attrName>
                                        </p:attrNameLst>
                                      </p:cBhvr>
                                      <p:to>
                                        <p:strVal val="visible"/>
                                      </p:to>
                                    </p:set>
                                    <p:anim calcmode="lin" valueType="num">
                                      <p:cBhvr additive="base">
                                        <p:cTn id="31"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p:txBody>
          <a:bodyPr>
            <a:normAutofit fontScale="92500"/>
          </a:bodyPr>
          <a:lstStyle/>
          <a:p>
            <a:r>
              <a:rPr lang="zh-CN" altLang="en-US" dirty="0" smtClean="0"/>
              <a:t>第</a:t>
            </a:r>
            <a:r>
              <a:rPr lang="en-US" altLang="zh-CN" dirty="0" smtClean="0"/>
              <a:t>11</a:t>
            </a:r>
            <a:r>
              <a:rPr lang="zh-CN" altLang="en-US" dirty="0" smtClean="0"/>
              <a:t>比特用于向远端发送出故障告警信号；在发出告警信号时其状态由“</a:t>
            </a:r>
            <a:r>
              <a:rPr lang="en-US" altLang="zh-CN" dirty="0" smtClean="0"/>
              <a:t>0”</a:t>
            </a:r>
            <a:r>
              <a:rPr lang="zh-CN" altLang="en-US" dirty="0" smtClean="0"/>
              <a:t>变为“</a:t>
            </a:r>
            <a:r>
              <a:rPr lang="en-US" altLang="zh-CN" dirty="0" smtClean="0"/>
              <a:t>1”</a:t>
            </a:r>
            <a:r>
              <a:rPr lang="zh-CN" altLang="en-US" dirty="0" smtClean="0"/>
              <a:t>。 </a:t>
            </a:r>
          </a:p>
          <a:p>
            <a:pPr lvl="1"/>
            <a:r>
              <a:rPr lang="zh-CN" altLang="en-US" dirty="0" smtClean="0"/>
              <a:t>第</a:t>
            </a:r>
            <a:r>
              <a:rPr lang="en-US" altLang="zh-CN" dirty="0" smtClean="0"/>
              <a:t>12</a:t>
            </a:r>
            <a:r>
              <a:rPr lang="zh-CN" altLang="en-US" dirty="0" smtClean="0"/>
              <a:t>比特为国内通信用；在跨国链路上它置为“</a:t>
            </a:r>
            <a:r>
              <a:rPr lang="en-US" altLang="zh-CN" dirty="0" smtClean="0"/>
              <a:t>1”</a:t>
            </a:r>
            <a:r>
              <a:rPr lang="zh-CN" altLang="en-US" dirty="0" smtClean="0"/>
              <a:t>。</a:t>
            </a:r>
          </a:p>
          <a:p>
            <a:pPr lvl="1"/>
            <a:r>
              <a:rPr lang="zh-CN" altLang="en-US" dirty="0" smtClean="0"/>
              <a:t>码速调整控制码</a:t>
            </a:r>
            <a:r>
              <a:rPr lang="en-US" altLang="zh-CN" i="1" dirty="0" err="1"/>
              <a:t>C</a:t>
            </a:r>
            <a:r>
              <a:rPr lang="en-US" altLang="zh-CN" i="1" baseline="-25000" dirty="0" err="1"/>
              <a:t>ji</a:t>
            </a:r>
            <a:r>
              <a:rPr lang="en-US" altLang="zh-CN" dirty="0" smtClean="0"/>
              <a:t> (</a:t>
            </a:r>
            <a:r>
              <a:rPr lang="en-US" altLang="zh-CN" dirty="0" err="1" smtClean="0"/>
              <a:t>i</a:t>
            </a:r>
            <a:r>
              <a:rPr lang="en-US" altLang="zh-CN" dirty="0" smtClean="0"/>
              <a:t> =1, 2, 3)</a:t>
            </a:r>
            <a:r>
              <a:rPr lang="zh-CN" altLang="en-US" dirty="0" smtClean="0"/>
              <a:t>分布在第</a:t>
            </a:r>
            <a:r>
              <a:rPr lang="en-US" altLang="zh-CN" dirty="0" smtClean="0"/>
              <a:t>II</a:t>
            </a:r>
            <a:r>
              <a:rPr lang="zh-CN" altLang="en-US" dirty="0" smtClean="0"/>
              <a:t>、</a:t>
            </a:r>
            <a:r>
              <a:rPr lang="en-US" altLang="zh-CN" dirty="0" smtClean="0"/>
              <a:t>III</a:t>
            </a:r>
            <a:r>
              <a:rPr lang="zh-CN" altLang="en-US" dirty="0" smtClean="0"/>
              <a:t>和</a:t>
            </a:r>
            <a:r>
              <a:rPr lang="en-US" altLang="zh-CN" dirty="0" smtClean="0"/>
              <a:t>IV</a:t>
            </a:r>
            <a:r>
              <a:rPr lang="zh-CN" altLang="en-US" dirty="0" smtClean="0"/>
              <a:t>组中，共计</a:t>
            </a:r>
            <a:r>
              <a:rPr lang="en-US" altLang="zh-CN" dirty="0" smtClean="0"/>
              <a:t>12</a:t>
            </a:r>
            <a:r>
              <a:rPr lang="zh-CN" altLang="en-US" dirty="0" smtClean="0"/>
              <a:t>个比特，每路</a:t>
            </a:r>
            <a:r>
              <a:rPr lang="en-US" altLang="zh-CN" dirty="0" smtClean="0"/>
              <a:t>3</a:t>
            </a:r>
            <a:r>
              <a:rPr lang="zh-CN" altLang="en-US" dirty="0" smtClean="0"/>
              <a:t>比特。当某支路无需码速调整时，该支路的</a:t>
            </a:r>
            <a:r>
              <a:rPr lang="en-US" altLang="zh-CN" dirty="0" smtClean="0"/>
              <a:t>3</a:t>
            </a:r>
            <a:r>
              <a:rPr lang="zh-CN" altLang="en-US" dirty="0" smtClean="0"/>
              <a:t>个比特为“</a:t>
            </a:r>
            <a:r>
              <a:rPr lang="en-US" altLang="zh-CN" dirty="0" smtClean="0"/>
              <a:t>000”</a:t>
            </a:r>
            <a:r>
              <a:rPr lang="zh-CN" altLang="en-US" dirty="0" smtClean="0"/>
              <a:t>；当需要进行码速调整时，为“</a:t>
            </a:r>
            <a:r>
              <a:rPr lang="en-US" altLang="zh-CN" dirty="0" smtClean="0"/>
              <a:t>111”</a:t>
            </a:r>
            <a:r>
              <a:rPr lang="zh-CN" altLang="en-US" dirty="0" smtClean="0"/>
              <a:t>。并且当该支路的这</a:t>
            </a:r>
            <a:r>
              <a:rPr lang="en-US" altLang="zh-CN" dirty="0" smtClean="0"/>
              <a:t>3</a:t>
            </a:r>
            <a:r>
              <a:rPr lang="zh-CN" altLang="en-US" dirty="0" smtClean="0"/>
              <a:t>个比特不同时，建议对这</a:t>
            </a:r>
            <a:r>
              <a:rPr lang="en-US" altLang="zh-CN" dirty="0" smtClean="0"/>
              <a:t>3</a:t>
            </a:r>
            <a:r>
              <a:rPr lang="zh-CN" altLang="en-US" dirty="0" smtClean="0"/>
              <a:t>个比特采用多数判决。</a:t>
            </a:r>
          </a:p>
          <a:p>
            <a:pPr lvl="1"/>
            <a:r>
              <a:rPr lang="zh-CN" altLang="en-US" dirty="0" smtClean="0"/>
              <a:t>在第</a:t>
            </a:r>
            <a:r>
              <a:rPr lang="en-US" altLang="zh-CN" dirty="0" smtClean="0"/>
              <a:t>IV</a:t>
            </a:r>
            <a:r>
              <a:rPr lang="zh-CN" altLang="en-US" dirty="0" smtClean="0"/>
              <a:t>组中的第</a:t>
            </a:r>
            <a:r>
              <a:rPr lang="en-US" altLang="zh-CN" dirty="0" smtClean="0"/>
              <a:t>5</a:t>
            </a:r>
            <a:r>
              <a:rPr lang="zh-CN" altLang="en-US" dirty="0" smtClean="0"/>
              <a:t>至</a:t>
            </a:r>
            <a:r>
              <a:rPr lang="en-US" altLang="zh-CN" dirty="0" smtClean="0"/>
              <a:t>8</a:t>
            </a:r>
            <a:r>
              <a:rPr lang="zh-CN" altLang="en-US" dirty="0" smtClean="0"/>
              <a:t>比特是用于码速调整的比特，它们分别为</a:t>
            </a:r>
            <a:r>
              <a:rPr lang="en-US" altLang="zh-CN" dirty="0" smtClean="0"/>
              <a:t>4</a:t>
            </a:r>
            <a:r>
              <a:rPr lang="zh-CN" altLang="en-US" dirty="0" smtClean="0"/>
              <a:t>个支路服务。当某支路无需码速调整时，该支路的这个比特将用于传输该支路输入的信息码；当某支路需要码速调整时，该支路的这个比特将用于插入调整比特，此比特在送到远端分接后将作为无用比特删除。 </a:t>
            </a:r>
            <a:endParaRPr lang="zh-CN" altLang="en-US" dirty="0"/>
          </a:p>
        </p:txBody>
      </p:sp>
      <p:sp>
        <p:nvSpPr>
          <p:cNvPr id="4" name="灯片编号占位符 5"/>
          <p:cNvSpPr>
            <a:spLocks noGrp="1"/>
          </p:cNvSpPr>
          <p:nvPr>
            <p:ph type="sldNum" sz="quarter" idx="12"/>
          </p:nvPr>
        </p:nvSpPr>
        <p:spPr/>
        <p:txBody>
          <a:bodyPr/>
          <a:lstStyle/>
          <a:p>
            <a:fld id="{1735B761-19A3-40F5-9D44-6285F274A9C3}" type="slidenum">
              <a:rPr lang="en-US" altLang="zh-CN" smtClean="0"/>
              <a:pPr/>
              <a:t>102</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507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p:txBody>
          <a:bodyPr>
            <a:normAutofit lnSpcReduction="10000"/>
          </a:bodyPr>
          <a:lstStyle/>
          <a:p>
            <a:r>
              <a:rPr lang="zh-CN" altLang="en-US" dirty="0" smtClean="0"/>
              <a:t>按照上述方案，在每个复接帧的</a:t>
            </a:r>
            <a:r>
              <a:rPr lang="en-US" altLang="zh-CN" dirty="0" smtClean="0"/>
              <a:t>848</a:t>
            </a:r>
            <a:r>
              <a:rPr lang="zh-CN" altLang="en-US" dirty="0" smtClean="0"/>
              <a:t>比特中可以有</a:t>
            </a:r>
            <a:r>
              <a:rPr lang="en-US" altLang="zh-CN" dirty="0" smtClean="0"/>
              <a:t>824</a:t>
            </a:r>
            <a:r>
              <a:rPr lang="zh-CN" altLang="en-US" dirty="0" smtClean="0"/>
              <a:t>比特用于传输支路输入信息码元，其他</a:t>
            </a:r>
            <a:r>
              <a:rPr lang="en-US" altLang="zh-CN" dirty="0" smtClean="0"/>
              <a:t>24</a:t>
            </a:r>
            <a:r>
              <a:rPr lang="zh-CN" altLang="en-US" dirty="0" smtClean="0"/>
              <a:t>比特为开销，故平均每支路有效负荷为</a:t>
            </a:r>
            <a:r>
              <a:rPr lang="en-US" altLang="zh-CN" dirty="0" smtClean="0"/>
              <a:t>206</a:t>
            </a:r>
            <a:r>
              <a:rPr lang="zh-CN" altLang="en-US" dirty="0" smtClean="0"/>
              <a:t>比特。</a:t>
            </a:r>
          </a:p>
          <a:p>
            <a:pPr lvl="1"/>
            <a:r>
              <a:rPr lang="zh-CN" altLang="en-US" dirty="0" smtClean="0"/>
              <a:t>因此，在以</a:t>
            </a:r>
            <a:r>
              <a:rPr lang="en-US" altLang="zh-CN" dirty="0" smtClean="0"/>
              <a:t>8.448Mb/s</a:t>
            </a:r>
            <a:r>
              <a:rPr lang="zh-CN" altLang="en-US" dirty="0" smtClean="0"/>
              <a:t>速率传输二次群信号时，用于传输有效信号负荷的传输速率分到每条支路约为</a:t>
            </a:r>
            <a:r>
              <a:rPr lang="en-US" altLang="zh-CN" dirty="0" smtClean="0"/>
              <a:t>2052.226 kb/s</a:t>
            </a:r>
            <a:r>
              <a:rPr lang="zh-CN" altLang="en-US" dirty="0" smtClean="0"/>
              <a:t>，它略高于一次群的标称速率</a:t>
            </a:r>
            <a:r>
              <a:rPr lang="en-US" altLang="zh-CN" dirty="0" smtClean="0"/>
              <a:t>2048 kb/s</a:t>
            </a:r>
            <a:r>
              <a:rPr lang="zh-CN" altLang="en-US" dirty="0" smtClean="0"/>
              <a:t>。所以可以用正码速调整的方法进行调整。</a:t>
            </a:r>
          </a:p>
          <a:p>
            <a:pPr lvl="1"/>
            <a:r>
              <a:rPr lang="zh-CN" altLang="en-US" dirty="0" smtClean="0"/>
              <a:t>由于复接帧的重复速率为：</a:t>
            </a:r>
          </a:p>
          <a:p>
            <a:pPr lvl="1"/>
            <a:endParaRPr lang="zh-CN" altLang="en-US" dirty="0" smtClean="0"/>
          </a:p>
          <a:p>
            <a:pPr lvl="1"/>
            <a:endParaRPr lang="zh-CN" altLang="en-US" dirty="0" smtClean="0"/>
          </a:p>
          <a:p>
            <a:pPr lvl="1"/>
            <a:r>
              <a:rPr lang="zh-CN" altLang="en-US" dirty="0" smtClean="0"/>
              <a:t>	且每个复接帧中至多能够为每条支路插入一个调整比特，所以支路的最大码速调整速率约为</a:t>
            </a:r>
            <a:r>
              <a:rPr lang="en-US" altLang="zh-CN" dirty="0" smtClean="0"/>
              <a:t>10 kb/s</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FB5E6411-8100-49D6-99FF-551D38E1475F}" type="slidenum">
              <a:rPr lang="en-US" altLang="zh-CN" smtClean="0"/>
              <a:pPr/>
              <a:t>103</a:t>
            </a:fld>
            <a:endParaRPr lang="en-US" altLang="zh-CN"/>
          </a:p>
        </p:txBody>
      </p:sp>
      <p:sp>
        <p:nvSpPr>
          <p:cNvPr id="121861"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0" name="Object 4"/>
          <p:cNvGraphicFramePr>
            <a:graphicFrameLocks noChangeAspect="1"/>
          </p:cNvGraphicFramePr>
          <p:nvPr/>
        </p:nvGraphicFramePr>
        <p:xfrm>
          <a:off x="2501900" y="4464050"/>
          <a:ext cx="3284538" cy="788988"/>
        </p:xfrm>
        <a:graphic>
          <a:graphicData uri="http://schemas.openxmlformats.org/presentationml/2006/ole">
            <mc:AlternateContent xmlns:mc="http://schemas.openxmlformats.org/markup-compatibility/2006">
              <mc:Choice xmlns:v="urn:schemas-microsoft-com:vml" Requires="v">
                <p:oleObj spid="_x0000_s28707" name="公式" r:id="rId3" imgW="1790700" imgH="431800" progId="Equation.3">
                  <p:embed/>
                </p:oleObj>
              </mc:Choice>
              <mc:Fallback>
                <p:oleObj name="公式" r:id="rId3" imgW="1790700" imgH="4318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4464050"/>
                        <a:ext cx="328453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589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1860"/>
                                        </p:tgtEl>
                                        <p:attrNameLst>
                                          <p:attrName>style.visibility</p:attrName>
                                        </p:attrNameLst>
                                      </p:cBhvr>
                                      <p:to>
                                        <p:strVal val="visible"/>
                                      </p:to>
                                    </p:set>
                                    <p:anim calcmode="lin" valueType="num">
                                      <p:cBhvr additive="base">
                                        <p:cTn id="25" dur="500" fill="hold"/>
                                        <p:tgtEl>
                                          <p:spTgt spid="121860"/>
                                        </p:tgtEl>
                                        <p:attrNameLst>
                                          <p:attrName>ppt_x</p:attrName>
                                        </p:attrNameLst>
                                      </p:cBhvr>
                                      <p:tavLst>
                                        <p:tav tm="0">
                                          <p:val>
                                            <p:strVal val="#ppt_x"/>
                                          </p:val>
                                        </p:tav>
                                        <p:tav tm="100000">
                                          <p:val>
                                            <p:strVal val="#ppt_x"/>
                                          </p:val>
                                        </p:tav>
                                      </p:tavLst>
                                    </p:anim>
                                    <p:anim calcmode="lin" valueType="num">
                                      <p:cBhvr additive="base">
                                        <p:cTn id="26"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1859">
                                            <p:txEl>
                                              <p:pRg st="5" end="5"/>
                                            </p:txEl>
                                          </p:spTgt>
                                        </p:tgtEl>
                                        <p:attrNameLst>
                                          <p:attrName>style.visibility</p:attrName>
                                        </p:attrNameLst>
                                      </p:cBhvr>
                                      <p:to>
                                        <p:strVal val="visible"/>
                                      </p:to>
                                    </p:set>
                                    <p:anim calcmode="lin" valueType="num">
                                      <p:cBhvr additive="base">
                                        <p:cTn id="3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p:txBody>
          <a:bodyPr>
            <a:normAutofit fontScale="92500"/>
          </a:bodyPr>
          <a:lstStyle/>
          <a:p>
            <a:r>
              <a:rPr lang="zh-CN" altLang="en-US" dirty="0" smtClean="0"/>
              <a:t>在二次群中，以</a:t>
            </a:r>
            <a:r>
              <a:rPr lang="en-US" altLang="zh-CN" dirty="0" smtClean="0"/>
              <a:t>2052.226 kb/s</a:t>
            </a:r>
            <a:r>
              <a:rPr lang="zh-CN" altLang="en-US" dirty="0" smtClean="0"/>
              <a:t>的速率传输比特率为</a:t>
            </a:r>
            <a:r>
              <a:rPr lang="en-US" altLang="zh-CN" dirty="0" smtClean="0"/>
              <a:t>2048kb/s</a:t>
            </a:r>
            <a:r>
              <a:rPr lang="zh-CN" altLang="en-US" dirty="0" smtClean="0"/>
              <a:t>的支路输入。所以，需要在每支路输入的码元序列中插入</a:t>
            </a:r>
            <a:r>
              <a:rPr lang="en-US" altLang="zh-CN" dirty="0" smtClean="0"/>
              <a:t>4.226 kb/s</a:t>
            </a:r>
            <a:r>
              <a:rPr lang="zh-CN" altLang="en-US" dirty="0" smtClean="0"/>
              <a:t>的码速调整比特。 </a:t>
            </a:r>
          </a:p>
          <a:p>
            <a:pPr lvl="1"/>
            <a:r>
              <a:rPr lang="zh-CN" altLang="en-US" dirty="0" smtClean="0"/>
              <a:t>由于最高可能的插入速率是</a:t>
            </a:r>
            <a:r>
              <a:rPr lang="en-US" altLang="zh-CN" dirty="0" smtClean="0"/>
              <a:t>9.962 kb/s</a:t>
            </a:r>
            <a:r>
              <a:rPr lang="zh-CN" altLang="en-US" dirty="0" smtClean="0"/>
              <a:t>，所以将比值 </a:t>
            </a:r>
          </a:p>
          <a:p>
            <a:pPr lvl="1"/>
            <a:endParaRPr lang="zh-CN" altLang="en-US" dirty="0" smtClean="0"/>
          </a:p>
          <a:p>
            <a:pPr lvl="1"/>
            <a:endParaRPr lang="zh-CN" altLang="en-US" dirty="0" smtClean="0"/>
          </a:p>
          <a:p>
            <a:pPr lvl="1"/>
            <a:r>
              <a:rPr lang="zh-CN" altLang="en-US" dirty="0" smtClean="0"/>
              <a:t>	称为标称码速调整比。它表示平均有</a:t>
            </a:r>
            <a:r>
              <a:rPr lang="en-US" altLang="zh-CN" dirty="0" smtClean="0"/>
              <a:t>42.4%</a:t>
            </a:r>
            <a:r>
              <a:rPr lang="zh-CN" altLang="en-US" dirty="0" smtClean="0"/>
              <a:t>的码速调整比特位置需要插入调整比特，而剩余的</a:t>
            </a:r>
            <a:r>
              <a:rPr lang="en-US" altLang="zh-CN" dirty="0" smtClean="0"/>
              <a:t>57.6%</a:t>
            </a:r>
            <a:r>
              <a:rPr lang="zh-CN" altLang="en-US" dirty="0" smtClean="0"/>
              <a:t>位置上可以传输支路输入比特。</a:t>
            </a:r>
          </a:p>
          <a:p>
            <a:pPr lvl="1"/>
            <a:r>
              <a:rPr lang="zh-CN" altLang="en-US" dirty="0" smtClean="0"/>
              <a:t>在上述码速调整法中，虽然没有使全网的时钟统一，但是用码速调整的方法也能够解决网同步的问题。这种方法所付出的代价是码速的额外开销。</a:t>
            </a:r>
            <a:endParaRPr lang="zh-CN" altLang="en-US" dirty="0"/>
          </a:p>
        </p:txBody>
      </p:sp>
      <p:sp>
        <p:nvSpPr>
          <p:cNvPr id="6" name="灯片编号占位符 5"/>
          <p:cNvSpPr>
            <a:spLocks noGrp="1"/>
          </p:cNvSpPr>
          <p:nvPr>
            <p:ph type="sldNum" sz="quarter" idx="12"/>
          </p:nvPr>
        </p:nvSpPr>
        <p:spPr/>
        <p:txBody>
          <a:bodyPr/>
          <a:lstStyle/>
          <a:p>
            <a:fld id="{6E98D57A-B233-42B3-8F6C-B6891896773F}" type="slidenum">
              <a:rPr lang="en-US" altLang="zh-CN" smtClean="0"/>
              <a:pPr/>
              <a:t>104</a:t>
            </a:fld>
            <a:endParaRPr lang="en-US" altLang="zh-CN"/>
          </a:p>
        </p:txBody>
      </p:sp>
      <p:sp>
        <p:nvSpPr>
          <p:cNvPr id="122885"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4" name="Object 4"/>
          <p:cNvGraphicFramePr>
            <a:graphicFrameLocks noChangeAspect="1"/>
          </p:cNvGraphicFramePr>
          <p:nvPr/>
        </p:nvGraphicFramePr>
        <p:xfrm>
          <a:off x="3267075" y="2843213"/>
          <a:ext cx="1754188" cy="750887"/>
        </p:xfrm>
        <a:graphic>
          <a:graphicData uri="http://schemas.openxmlformats.org/presentationml/2006/ole">
            <mc:AlternateContent xmlns:mc="http://schemas.openxmlformats.org/markup-compatibility/2006">
              <mc:Choice xmlns:v="urn:schemas-microsoft-com:vml" Requires="v">
                <p:oleObj spid="_x0000_s29731" name="公式" r:id="rId3" imgW="914400" imgH="393700" progId="Equation.3">
                  <p:embed/>
                </p:oleObj>
              </mc:Choice>
              <mc:Fallback>
                <p:oleObj name="公式" r:id="rId3" imgW="914400" imgH="3937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075" y="2843213"/>
                        <a:ext cx="17541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9453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884"/>
                                        </p:tgtEl>
                                        <p:attrNameLst>
                                          <p:attrName>style.visibility</p:attrName>
                                        </p:attrNameLst>
                                      </p:cBhvr>
                                      <p:to>
                                        <p:strVal val="visible"/>
                                      </p:to>
                                    </p:set>
                                    <p:anim calcmode="lin" valueType="num">
                                      <p:cBhvr additive="base">
                                        <p:cTn id="19" dur="500" fill="hold"/>
                                        <p:tgtEl>
                                          <p:spTgt spid="122884"/>
                                        </p:tgtEl>
                                        <p:attrNameLst>
                                          <p:attrName>ppt_x</p:attrName>
                                        </p:attrNameLst>
                                      </p:cBhvr>
                                      <p:tavLst>
                                        <p:tav tm="0">
                                          <p:val>
                                            <p:strVal val="#ppt_x"/>
                                          </p:val>
                                        </p:tav>
                                        <p:tav tm="100000">
                                          <p:val>
                                            <p:strVal val="#ppt_x"/>
                                          </p:val>
                                        </p:tav>
                                      </p:tavLst>
                                    </p:anim>
                                    <p:anim calcmode="lin" valueType="num">
                                      <p:cBhvr additive="base">
                                        <p:cTn id="20"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883">
                                            <p:txEl>
                                              <p:pRg st="4" end="4"/>
                                            </p:txEl>
                                          </p:spTgt>
                                        </p:tgtEl>
                                        <p:attrNameLst>
                                          <p:attrName>style.visibility</p:attrName>
                                        </p:attrNameLst>
                                      </p:cBhvr>
                                      <p:to>
                                        <p:strVal val="visible"/>
                                      </p:to>
                                    </p:set>
                                    <p:anim calcmode="lin" valueType="num">
                                      <p:cBhvr additive="base">
                                        <p:cTn id="25"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2883">
                                            <p:txEl>
                                              <p:pRg st="5" end="5"/>
                                            </p:txEl>
                                          </p:spTgt>
                                        </p:tgtEl>
                                        <p:attrNameLst>
                                          <p:attrName>style.visibility</p:attrName>
                                        </p:attrNameLst>
                                      </p:cBhvr>
                                      <p:to>
                                        <p:strVal val="visible"/>
                                      </p:to>
                                    </p:set>
                                    <p:anim calcmode="lin" valueType="num">
                                      <p:cBhvr additive="base">
                                        <p:cTn id="31"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p:txBody>
          <a:bodyPr/>
          <a:lstStyle/>
          <a:p>
            <a:r>
              <a:rPr lang="en-US" altLang="zh-CN" smtClean="0"/>
              <a:t>13.6 </a:t>
            </a:r>
            <a:r>
              <a:rPr lang="zh-CN" altLang="en-US" smtClean="0"/>
              <a:t>小结</a:t>
            </a:r>
            <a:endParaRPr lang="zh-CN" altLang="en-US"/>
          </a:p>
        </p:txBody>
      </p:sp>
      <p:sp>
        <p:nvSpPr>
          <p:cNvPr id="4" name="灯片编号占位符 5"/>
          <p:cNvSpPr>
            <a:spLocks noGrp="1"/>
          </p:cNvSpPr>
          <p:nvPr>
            <p:ph type="sldNum" sz="quarter" idx="12"/>
          </p:nvPr>
        </p:nvSpPr>
        <p:spPr/>
        <p:txBody>
          <a:bodyPr/>
          <a:lstStyle/>
          <a:p>
            <a:fld id="{EC7BA0B2-A5CC-45CF-835A-7A8078BC70B6}" type="slidenum">
              <a:rPr lang="en-US" altLang="zh-CN" smtClean="0"/>
              <a:pPr/>
              <a:t>105</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8746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r>
              <a:rPr lang="zh-CN" altLang="en-US" dirty="0" smtClean="0">
                <a:solidFill>
                  <a:srgbClr val="0000FF"/>
                </a:solidFill>
              </a:rPr>
              <a:t>此方案的缺点</a:t>
            </a:r>
            <a:r>
              <a:rPr lang="zh-CN" altLang="en-US" dirty="0" smtClean="0"/>
              <a:t>：</a:t>
            </a:r>
          </a:p>
          <a:p>
            <a:pPr lvl="1"/>
            <a:r>
              <a:rPr lang="en-US" altLang="zh-CN" dirty="0" smtClean="0">
                <a:solidFill>
                  <a:srgbClr val="7030A0"/>
                </a:solidFill>
              </a:rPr>
              <a:t>1</a:t>
            </a:r>
            <a:r>
              <a:rPr lang="zh-CN" altLang="en-US" dirty="0" smtClean="0">
                <a:solidFill>
                  <a:srgbClr val="7030A0"/>
                </a:solidFill>
              </a:rPr>
              <a:t>、相位含糊性</a:t>
            </a:r>
            <a:r>
              <a:rPr lang="zh-CN" altLang="en-US" dirty="0" smtClean="0"/>
              <a:t>：</a:t>
            </a:r>
            <a:endParaRPr lang="en-US" altLang="zh-CN" dirty="0" smtClean="0"/>
          </a:p>
          <a:p>
            <a:pPr lvl="1">
              <a:buNone/>
            </a:pPr>
            <a:r>
              <a:rPr lang="en-US" altLang="zh-CN" dirty="0" smtClean="0"/>
              <a:t>   2</a:t>
            </a:r>
            <a:r>
              <a:rPr lang="zh-CN" altLang="en-US" dirty="0" smtClean="0"/>
              <a:t>分频器的输出电压有</a:t>
            </a:r>
            <a:r>
              <a:rPr lang="zh-CN" altLang="en-US" dirty="0" smtClean="0">
                <a:solidFill>
                  <a:srgbClr val="FF0000"/>
                </a:solidFill>
              </a:rPr>
              <a:t>相差</a:t>
            </a:r>
            <a:r>
              <a:rPr lang="en-US" altLang="zh-CN" dirty="0" smtClean="0">
                <a:solidFill>
                  <a:srgbClr val="FF0000"/>
                </a:solidFill>
              </a:rPr>
              <a:t>180</a:t>
            </a:r>
            <a:r>
              <a:rPr lang="en-US" altLang="zh-CN" dirty="0" smtClean="0">
                <a:solidFill>
                  <a:srgbClr val="FF0000"/>
                </a:solidFill>
                <a:sym typeface="Symbol" pitchFamily="18" charset="2"/>
              </a:rPr>
              <a:t></a:t>
            </a:r>
            <a:r>
              <a:rPr lang="zh-CN" altLang="en-US" dirty="0" smtClean="0">
                <a:solidFill>
                  <a:srgbClr val="FF0000"/>
                </a:solidFill>
              </a:rPr>
              <a:t>的两种可能相位</a:t>
            </a:r>
            <a:r>
              <a:rPr lang="zh-CN" altLang="en-US" dirty="0" smtClean="0"/>
              <a:t>，即其输出电压的相位决定于分频器的随机初始状态。</a:t>
            </a:r>
            <a:endParaRPr lang="en-US" altLang="zh-CN" dirty="0" smtClean="0"/>
          </a:p>
          <a:p>
            <a:pPr lvl="1">
              <a:buNone/>
            </a:pPr>
            <a:r>
              <a:rPr lang="en-US" altLang="zh-CN" dirty="0" smtClean="0"/>
              <a:t>   </a:t>
            </a:r>
            <a:r>
              <a:rPr lang="zh-CN" altLang="en-US" dirty="0" smtClean="0"/>
              <a:t>采用</a:t>
            </a:r>
            <a:r>
              <a:rPr lang="en-US" altLang="zh-CN" dirty="0" smtClean="0">
                <a:solidFill>
                  <a:srgbClr val="0000FF"/>
                </a:solidFill>
              </a:rPr>
              <a:t>2DPSK</a:t>
            </a:r>
            <a:r>
              <a:rPr lang="zh-CN" altLang="en-US" dirty="0" smtClean="0">
                <a:solidFill>
                  <a:srgbClr val="0000FF"/>
                </a:solidFill>
              </a:rPr>
              <a:t>体制</a:t>
            </a:r>
            <a:r>
              <a:rPr lang="zh-CN" altLang="en-US" dirty="0" smtClean="0"/>
              <a:t>可以避免此缺点的影响。</a:t>
            </a:r>
          </a:p>
          <a:p>
            <a:pPr lvl="1"/>
            <a:r>
              <a:rPr lang="en-US" altLang="zh-CN" dirty="0" smtClean="0">
                <a:solidFill>
                  <a:srgbClr val="7030A0"/>
                </a:solidFill>
              </a:rPr>
              <a:t>2</a:t>
            </a:r>
            <a:r>
              <a:rPr lang="zh-CN" altLang="en-US" dirty="0" smtClean="0">
                <a:solidFill>
                  <a:srgbClr val="7030A0"/>
                </a:solidFill>
              </a:rPr>
              <a:t>、错误锁定：</a:t>
            </a:r>
            <a:endParaRPr lang="en-US" altLang="zh-CN" dirty="0" smtClean="0">
              <a:solidFill>
                <a:srgbClr val="7030A0"/>
              </a:solidFill>
            </a:endParaRPr>
          </a:p>
          <a:p>
            <a:pPr lvl="1">
              <a:buNone/>
            </a:pPr>
            <a:r>
              <a:rPr lang="zh-CN" altLang="en-US" dirty="0" smtClean="0"/>
              <a:t>   平方后的接收电压中有可能存在其他的离散频率分量，使锁相环</a:t>
            </a:r>
            <a:r>
              <a:rPr lang="zh-CN" altLang="en-US" dirty="0" smtClean="0">
                <a:solidFill>
                  <a:srgbClr val="FF0000"/>
                </a:solidFill>
              </a:rPr>
              <a:t>锁定在错误的频率</a:t>
            </a:r>
            <a:r>
              <a:rPr lang="zh-CN" altLang="en-US" dirty="0" smtClean="0"/>
              <a:t>上。</a:t>
            </a:r>
            <a:endParaRPr lang="en-US" altLang="zh-CN" dirty="0" smtClean="0"/>
          </a:p>
          <a:p>
            <a:pPr lvl="1">
              <a:buNone/>
            </a:pPr>
            <a:r>
              <a:rPr lang="en-US" altLang="zh-CN" dirty="0" smtClean="0"/>
              <a:t>    </a:t>
            </a:r>
            <a:r>
              <a:rPr lang="zh-CN" altLang="en-US" dirty="0" smtClean="0"/>
              <a:t>解决这个问题的办法是降低环路滤波器的带宽。</a:t>
            </a:r>
            <a:endParaRPr lang="zh-CN" altLang="en-US" dirty="0"/>
          </a:p>
        </p:txBody>
      </p:sp>
      <p:sp>
        <p:nvSpPr>
          <p:cNvPr id="4" name="灯片编号占位符 5"/>
          <p:cNvSpPr>
            <a:spLocks noGrp="1"/>
          </p:cNvSpPr>
          <p:nvPr>
            <p:ph type="sldNum" sz="quarter" idx="12"/>
          </p:nvPr>
        </p:nvSpPr>
        <p:spPr/>
        <p:txBody>
          <a:bodyPr/>
          <a:lstStyle/>
          <a:p>
            <a:fld id="{B64F27A7-407A-4FB4-8A72-92D319180B8D}" type="slidenum">
              <a:rPr lang="en-US" altLang="zh-CN" smtClean="0"/>
              <a:pPr/>
              <a:t>11</a:t>
            </a:fld>
            <a:endParaRPr lang="en-US" altLang="zh-CN"/>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0235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anim calcmode="lin" valueType="num">
                                      <p:cBhvr additive="base">
                                        <p:cTn id="19"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p:txBody>
          <a:bodyPr/>
          <a:lstStyle/>
          <a:p>
            <a:r>
              <a:rPr lang="zh-CN" altLang="en-US" dirty="0" smtClean="0">
                <a:solidFill>
                  <a:srgbClr val="0000FF"/>
                </a:solidFill>
              </a:rPr>
              <a:t>科斯塔斯环法</a:t>
            </a:r>
            <a:r>
              <a:rPr lang="zh-CN" altLang="en-US" dirty="0" smtClean="0"/>
              <a:t>：又称同相正交环法或边环法。</a:t>
            </a:r>
          </a:p>
          <a:p>
            <a:r>
              <a:rPr lang="zh-CN" altLang="en-US" dirty="0" smtClean="0">
                <a:solidFill>
                  <a:srgbClr val="0000FF"/>
                </a:solidFill>
              </a:rPr>
              <a:t>原理框图</a:t>
            </a:r>
            <a:r>
              <a:rPr lang="zh-CN" altLang="en-US" dirty="0" smtClean="0"/>
              <a:t>： 	</a:t>
            </a:r>
            <a:endParaRPr lang="zh-CN" altLang="en-US" dirty="0"/>
          </a:p>
        </p:txBody>
      </p:sp>
      <p:sp>
        <p:nvSpPr>
          <p:cNvPr id="51" name="灯片编号占位符 5"/>
          <p:cNvSpPr>
            <a:spLocks noGrp="1"/>
          </p:cNvSpPr>
          <p:nvPr>
            <p:ph type="sldNum" sz="quarter" idx="12"/>
          </p:nvPr>
        </p:nvSpPr>
        <p:spPr>
          <a:xfrm>
            <a:off x="8407846" y="6382264"/>
            <a:ext cx="628650" cy="257176"/>
          </a:xfrm>
        </p:spPr>
        <p:txBody>
          <a:bodyPr/>
          <a:lstStyle/>
          <a:p>
            <a:fld id="{CC4FB782-4857-4FFB-82EC-5E2E2E322C9E}" type="slidenum">
              <a:rPr lang="en-US" altLang="zh-CN" smtClean="0"/>
              <a:pPr/>
              <a:t>12</a:t>
            </a:fld>
            <a:endParaRPr lang="en-US" altLang="zh-CN"/>
          </a:p>
        </p:txBody>
      </p:sp>
      <p:grpSp>
        <p:nvGrpSpPr>
          <p:cNvPr id="31748" name="Group 4"/>
          <p:cNvGrpSpPr>
            <a:grpSpLocks/>
          </p:cNvGrpSpPr>
          <p:nvPr/>
        </p:nvGrpSpPr>
        <p:grpSpPr bwMode="auto">
          <a:xfrm>
            <a:off x="827584" y="2636912"/>
            <a:ext cx="7696200" cy="2753364"/>
            <a:chOff x="2286" y="6720"/>
            <a:chExt cx="7678" cy="2653"/>
          </a:xfrm>
        </p:grpSpPr>
        <p:grpSp>
          <p:nvGrpSpPr>
            <p:cNvPr id="31749" name="Group 5"/>
            <p:cNvGrpSpPr>
              <a:grpSpLocks/>
            </p:cNvGrpSpPr>
            <p:nvPr/>
          </p:nvGrpSpPr>
          <p:grpSpPr bwMode="auto">
            <a:xfrm>
              <a:off x="2286" y="6825"/>
              <a:ext cx="7678" cy="2548"/>
              <a:chOff x="2286" y="6825"/>
              <a:chExt cx="7678" cy="2548"/>
            </a:xfrm>
          </p:grpSpPr>
          <p:grpSp>
            <p:nvGrpSpPr>
              <p:cNvPr id="31752" name="Group 8"/>
              <p:cNvGrpSpPr>
                <a:grpSpLocks/>
              </p:cNvGrpSpPr>
              <p:nvPr/>
            </p:nvGrpSpPr>
            <p:grpSpPr bwMode="auto">
              <a:xfrm>
                <a:off x="2286" y="6825"/>
                <a:ext cx="7678" cy="2548"/>
                <a:chOff x="2014" y="7170"/>
                <a:chExt cx="7678" cy="2548"/>
              </a:xfrm>
            </p:grpSpPr>
            <p:sp>
              <p:nvSpPr>
                <p:cNvPr id="31753" name="Text Box 9"/>
                <p:cNvSpPr txBox="1">
                  <a:spLocks noChangeArrowheads="1"/>
                </p:cNvSpPr>
                <p:nvPr/>
              </p:nvSpPr>
              <p:spPr bwMode="auto">
                <a:xfrm>
                  <a:off x="3912" y="8457"/>
                  <a:ext cx="959" cy="496"/>
                </a:xfrm>
                <a:prstGeom prst="rect">
                  <a:avLst/>
                </a:prstGeom>
                <a:solidFill>
                  <a:srgbClr val="FFFFFF"/>
                </a:solidFill>
                <a:ln w="9525">
                  <a:solidFill>
                    <a:srgbClr val="000000"/>
                  </a:solidFill>
                  <a:miter lim="800000"/>
                  <a:headEnd/>
                  <a:tailEnd/>
                </a:ln>
              </p:spPr>
              <p:txBody>
                <a:bodyPr lIns="0" tIns="72000" rIns="0" bIns="0"/>
                <a:lstStyle/>
                <a:p>
                  <a:pPr algn="ctr"/>
                  <a:r>
                    <a:rPr lang="en-US" altLang="zh-CN" b="1">
                      <a:latin typeface="Times New Roman" pitchFamily="18" charset="0"/>
                    </a:rPr>
                    <a:t>90</a:t>
                  </a:r>
                  <a:r>
                    <a:rPr lang="en-US" altLang="zh-CN" b="1">
                      <a:latin typeface="Times New Roman" pitchFamily="18" charset="0"/>
                      <a:sym typeface="Symbol" pitchFamily="18" charset="2"/>
                    </a:rPr>
                    <a:t></a:t>
                  </a:r>
                  <a:r>
                    <a:rPr lang="zh-CN" altLang="en-US" b="1">
                      <a:latin typeface="Times New Roman" pitchFamily="18" charset="0"/>
                    </a:rPr>
                    <a:t>相移</a:t>
                  </a:r>
                  <a:endParaRPr lang="zh-CN" altLang="en-US" sz="3200" b="1"/>
                </a:p>
              </p:txBody>
            </p:sp>
            <p:grpSp>
              <p:nvGrpSpPr>
                <p:cNvPr id="31754" name="Group 10"/>
                <p:cNvGrpSpPr>
                  <a:grpSpLocks/>
                </p:cNvGrpSpPr>
                <p:nvPr/>
              </p:nvGrpSpPr>
              <p:grpSpPr bwMode="auto">
                <a:xfrm>
                  <a:off x="6102" y="7887"/>
                  <a:ext cx="1423" cy="496"/>
                  <a:chOff x="6508" y="7138"/>
                  <a:chExt cx="1423" cy="496"/>
                </a:xfrm>
              </p:grpSpPr>
              <p:sp>
                <p:nvSpPr>
                  <p:cNvPr id="31755" name="Text Box 11"/>
                  <p:cNvSpPr txBox="1">
                    <a:spLocks noChangeArrowheads="1"/>
                  </p:cNvSpPr>
                  <p:nvPr/>
                </p:nvSpPr>
                <p:spPr bwMode="auto">
                  <a:xfrm>
                    <a:off x="6972" y="7138"/>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b="1">
                        <a:latin typeface="Times New Roman" pitchFamily="18" charset="0"/>
                      </a:rPr>
                      <a:t>环路滤波</a:t>
                    </a:r>
                    <a:endParaRPr lang="zh-CN" altLang="en-US" sz="3200" b="1"/>
                  </a:p>
                </p:txBody>
              </p:sp>
              <p:sp>
                <p:nvSpPr>
                  <p:cNvPr id="31756" name="Line 12"/>
                  <p:cNvSpPr>
                    <a:spLocks noChangeShapeType="1"/>
                  </p:cNvSpPr>
                  <p:nvPr/>
                </p:nvSpPr>
                <p:spPr bwMode="auto">
                  <a:xfrm>
                    <a:off x="6508" y="7408"/>
                    <a:ext cx="48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31757" name="Line 13"/>
                <p:cNvSpPr>
                  <a:spLocks noChangeShapeType="1"/>
                </p:cNvSpPr>
                <p:nvPr/>
              </p:nvSpPr>
              <p:spPr bwMode="auto">
                <a:xfrm>
                  <a:off x="4410" y="7677"/>
                  <a:ext cx="14" cy="7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758" name="Text Box 14"/>
                <p:cNvSpPr txBox="1">
                  <a:spLocks noChangeArrowheads="1"/>
                </p:cNvSpPr>
                <p:nvPr/>
              </p:nvSpPr>
              <p:spPr bwMode="auto">
                <a:xfrm>
                  <a:off x="5142" y="7902"/>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b="1">
                      <a:latin typeface="Times New Roman" pitchFamily="18" charset="0"/>
                    </a:rPr>
                    <a:t>压控振荡</a:t>
                  </a:r>
                  <a:endParaRPr lang="zh-CN" altLang="en-US" sz="3200" b="1"/>
                </a:p>
              </p:txBody>
            </p:sp>
            <p:sp>
              <p:nvSpPr>
                <p:cNvPr id="31759" name="Line 15"/>
                <p:cNvSpPr>
                  <a:spLocks noChangeShapeType="1"/>
                </p:cNvSpPr>
                <p:nvPr/>
              </p:nvSpPr>
              <p:spPr bwMode="auto">
                <a:xfrm>
                  <a:off x="3674" y="8157"/>
                  <a:ext cx="1468"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1760" name="Line 16"/>
                <p:cNvSpPr>
                  <a:spLocks noChangeShapeType="1"/>
                </p:cNvSpPr>
                <p:nvPr/>
              </p:nvSpPr>
              <p:spPr bwMode="auto">
                <a:xfrm>
                  <a:off x="6088" y="7467"/>
                  <a:ext cx="29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761" name="Line 17"/>
                <p:cNvSpPr>
                  <a:spLocks noChangeShapeType="1"/>
                </p:cNvSpPr>
                <p:nvPr/>
              </p:nvSpPr>
              <p:spPr bwMode="auto">
                <a:xfrm>
                  <a:off x="8280" y="8367"/>
                  <a:ext cx="0" cy="109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1762" name="Line 18"/>
                <p:cNvSpPr>
                  <a:spLocks noChangeShapeType="1"/>
                </p:cNvSpPr>
                <p:nvPr/>
              </p:nvSpPr>
              <p:spPr bwMode="auto">
                <a:xfrm>
                  <a:off x="6076" y="9477"/>
                  <a:ext cx="2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31763" name="Group 19"/>
                <p:cNvGrpSpPr>
                  <a:grpSpLocks/>
                </p:cNvGrpSpPr>
                <p:nvPr/>
              </p:nvGrpSpPr>
              <p:grpSpPr bwMode="auto">
                <a:xfrm>
                  <a:off x="2014" y="8205"/>
                  <a:ext cx="942" cy="375"/>
                  <a:chOff x="2194" y="7215"/>
                  <a:chExt cx="942" cy="375"/>
                </a:xfrm>
              </p:grpSpPr>
              <p:sp>
                <p:nvSpPr>
                  <p:cNvPr id="31764" name="Line 20"/>
                  <p:cNvSpPr>
                    <a:spLocks noChangeShapeType="1"/>
                  </p:cNvSpPr>
                  <p:nvPr/>
                </p:nvSpPr>
                <p:spPr bwMode="auto">
                  <a:xfrm>
                    <a:off x="2656" y="7392"/>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765" name="Text Box 21"/>
                  <p:cNvSpPr txBox="1">
                    <a:spLocks noChangeArrowheads="1"/>
                  </p:cNvSpPr>
                  <p:nvPr/>
                </p:nvSpPr>
                <p:spPr bwMode="auto">
                  <a:xfrm>
                    <a:off x="2194" y="7215"/>
                    <a:ext cx="47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b="1" i="1">
                        <a:latin typeface="Times New Roman" pitchFamily="18" charset="0"/>
                      </a:rPr>
                      <a:t>s</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200" b="1"/>
                  </a:p>
                </p:txBody>
              </p:sp>
            </p:grpSp>
            <p:sp>
              <p:nvSpPr>
                <p:cNvPr id="31766" name="Text Box 22"/>
                <p:cNvSpPr txBox="1">
                  <a:spLocks noChangeArrowheads="1"/>
                </p:cNvSpPr>
                <p:nvPr/>
              </p:nvSpPr>
              <p:spPr bwMode="auto">
                <a:xfrm>
                  <a:off x="3320" y="7830"/>
                  <a:ext cx="56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b="1">
                      <a:latin typeface="Times New Roman" pitchFamily="18" charset="0"/>
                    </a:rPr>
                    <a:t>载频</a:t>
                  </a:r>
                </a:p>
                <a:p>
                  <a:pPr algn="just"/>
                  <a:r>
                    <a:rPr lang="zh-CN" altLang="en-US" b="1">
                      <a:latin typeface="Times New Roman" pitchFamily="18" charset="0"/>
                    </a:rPr>
                    <a:t>输出</a:t>
                  </a:r>
                  <a:endParaRPr lang="zh-CN" altLang="en-US" sz="3200" b="1"/>
                </a:p>
              </p:txBody>
            </p:sp>
            <p:grpSp>
              <p:nvGrpSpPr>
                <p:cNvPr id="31767" name="Group 23"/>
                <p:cNvGrpSpPr>
                  <a:grpSpLocks/>
                </p:cNvGrpSpPr>
                <p:nvPr/>
              </p:nvGrpSpPr>
              <p:grpSpPr bwMode="auto">
                <a:xfrm>
                  <a:off x="4650" y="7227"/>
                  <a:ext cx="1423" cy="496"/>
                  <a:chOff x="4094" y="7153"/>
                  <a:chExt cx="1423" cy="496"/>
                </a:xfrm>
              </p:grpSpPr>
              <p:sp>
                <p:nvSpPr>
                  <p:cNvPr id="31768" name="Text Box 24"/>
                  <p:cNvSpPr txBox="1">
                    <a:spLocks noChangeArrowheads="1"/>
                  </p:cNvSpPr>
                  <p:nvPr/>
                </p:nvSpPr>
                <p:spPr bwMode="auto">
                  <a:xfrm>
                    <a:off x="4558" y="7153"/>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b="1">
                        <a:latin typeface="Times New Roman" pitchFamily="18" charset="0"/>
                      </a:rPr>
                      <a:t>低 通</a:t>
                    </a:r>
                    <a:endParaRPr lang="zh-CN" altLang="en-US" sz="3200" b="1"/>
                  </a:p>
                </p:txBody>
              </p:sp>
              <p:sp>
                <p:nvSpPr>
                  <p:cNvPr id="31769" name="Line 25"/>
                  <p:cNvSpPr>
                    <a:spLocks noChangeShapeType="1"/>
                  </p:cNvSpPr>
                  <p:nvPr/>
                </p:nvSpPr>
                <p:spPr bwMode="auto">
                  <a:xfrm>
                    <a:off x="4094" y="7393"/>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31770" name="AutoShape 26"/>
                <p:cNvSpPr>
                  <a:spLocks noChangeArrowheads="1"/>
                </p:cNvSpPr>
                <p:nvPr/>
              </p:nvSpPr>
              <p:spPr bwMode="auto">
                <a:xfrm>
                  <a:off x="4168" y="7242"/>
                  <a:ext cx="480" cy="420"/>
                </a:xfrm>
                <a:prstGeom prst="flowChartSummingJunction">
                  <a:avLst/>
                </a:prstGeom>
                <a:solidFill>
                  <a:srgbClr val="FFFFFF"/>
                </a:solidFill>
                <a:ln w="9525">
                  <a:solidFill>
                    <a:srgbClr val="000000"/>
                  </a:solidFill>
                  <a:round/>
                  <a:headEnd/>
                  <a:tailEnd/>
                </a:ln>
              </p:spPr>
              <p:txBody>
                <a:bodyPr/>
                <a:lstStyle/>
                <a:p>
                  <a:endParaRPr lang="zh-CN" altLang="en-US" b="1"/>
                </a:p>
              </p:txBody>
            </p:sp>
            <p:grpSp>
              <p:nvGrpSpPr>
                <p:cNvPr id="31771" name="Group 27"/>
                <p:cNvGrpSpPr>
                  <a:grpSpLocks/>
                </p:cNvGrpSpPr>
                <p:nvPr/>
              </p:nvGrpSpPr>
              <p:grpSpPr bwMode="auto">
                <a:xfrm>
                  <a:off x="7544" y="7932"/>
                  <a:ext cx="962" cy="420"/>
                  <a:chOff x="5518" y="7182"/>
                  <a:chExt cx="962" cy="420"/>
                </a:xfrm>
              </p:grpSpPr>
              <p:sp>
                <p:nvSpPr>
                  <p:cNvPr id="31772" name="AutoShape 28"/>
                  <p:cNvSpPr>
                    <a:spLocks noChangeArrowheads="1"/>
                  </p:cNvSpPr>
                  <p:nvPr/>
                </p:nvSpPr>
                <p:spPr bwMode="auto">
                  <a:xfrm>
                    <a:off x="6000" y="7182"/>
                    <a:ext cx="480" cy="42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1773" name="Line 29"/>
                  <p:cNvSpPr>
                    <a:spLocks noChangeShapeType="1"/>
                  </p:cNvSpPr>
                  <p:nvPr/>
                </p:nvSpPr>
                <p:spPr bwMode="auto">
                  <a:xfrm>
                    <a:off x="5518" y="7407"/>
                    <a:ext cx="48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31774" name="Group 30"/>
                <p:cNvGrpSpPr>
                  <a:grpSpLocks/>
                </p:cNvGrpSpPr>
                <p:nvPr/>
              </p:nvGrpSpPr>
              <p:grpSpPr bwMode="auto">
                <a:xfrm>
                  <a:off x="4650" y="9222"/>
                  <a:ext cx="1423" cy="496"/>
                  <a:chOff x="4094" y="7153"/>
                  <a:chExt cx="1423" cy="496"/>
                </a:xfrm>
              </p:grpSpPr>
              <p:sp>
                <p:nvSpPr>
                  <p:cNvPr id="31775" name="Text Box 31"/>
                  <p:cNvSpPr txBox="1">
                    <a:spLocks noChangeArrowheads="1"/>
                  </p:cNvSpPr>
                  <p:nvPr/>
                </p:nvSpPr>
                <p:spPr bwMode="auto">
                  <a:xfrm>
                    <a:off x="4558" y="7153"/>
                    <a:ext cx="959" cy="4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b="1">
                        <a:latin typeface="Times New Roman" pitchFamily="18" charset="0"/>
                      </a:rPr>
                      <a:t>低 通</a:t>
                    </a:r>
                    <a:endParaRPr lang="zh-CN" altLang="en-US" sz="3200" b="1"/>
                  </a:p>
                </p:txBody>
              </p:sp>
              <p:sp>
                <p:nvSpPr>
                  <p:cNvPr id="31776" name="Line 32"/>
                  <p:cNvSpPr>
                    <a:spLocks noChangeShapeType="1"/>
                  </p:cNvSpPr>
                  <p:nvPr/>
                </p:nvSpPr>
                <p:spPr bwMode="auto">
                  <a:xfrm>
                    <a:off x="4094" y="7393"/>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31777" name="AutoShape 33"/>
                <p:cNvSpPr>
                  <a:spLocks noChangeArrowheads="1"/>
                </p:cNvSpPr>
                <p:nvPr/>
              </p:nvSpPr>
              <p:spPr bwMode="auto">
                <a:xfrm>
                  <a:off x="4168" y="9237"/>
                  <a:ext cx="480" cy="42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1778" name="Line 34"/>
                <p:cNvSpPr>
                  <a:spLocks noChangeShapeType="1"/>
                </p:cNvSpPr>
                <p:nvPr/>
              </p:nvSpPr>
              <p:spPr bwMode="auto">
                <a:xfrm>
                  <a:off x="4410" y="8952"/>
                  <a:ext cx="0"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31779" name="Group 35"/>
                <p:cNvGrpSpPr>
                  <a:grpSpLocks/>
                </p:cNvGrpSpPr>
                <p:nvPr/>
              </p:nvGrpSpPr>
              <p:grpSpPr bwMode="auto">
                <a:xfrm>
                  <a:off x="2968" y="7455"/>
                  <a:ext cx="1198" cy="2007"/>
                  <a:chOff x="3674" y="7455"/>
                  <a:chExt cx="492" cy="2007"/>
                </a:xfrm>
              </p:grpSpPr>
              <p:sp>
                <p:nvSpPr>
                  <p:cNvPr id="31780" name="Line 36"/>
                  <p:cNvSpPr>
                    <a:spLocks noChangeShapeType="1"/>
                  </p:cNvSpPr>
                  <p:nvPr/>
                </p:nvSpPr>
                <p:spPr bwMode="auto">
                  <a:xfrm>
                    <a:off x="3686" y="7467"/>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781" name="Line 37"/>
                  <p:cNvSpPr>
                    <a:spLocks noChangeShapeType="1"/>
                  </p:cNvSpPr>
                  <p:nvPr/>
                </p:nvSpPr>
                <p:spPr bwMode="auto">
                  <a:xfrm>
                    <a:off x="3686" y="9462"/>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782" name="Line 38"/>
                  <p:cNvSpPr>
                    <a:spLocks noChangeShapeType="1"/>
                  </p:cNvSpPr>
                  <p:nvPr/>
                </p:nvSpPr>
                <p:spPr bwMode="auto">
                  <a:xfrm flipV="1">
                    <a:off x="3674" y="7455"/>
                    <a:ext cx="0" cy="1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31783" name="Line 39"/>
                <p:cNvSpPr>
                  <a:spLocks noChangeShapeType="1"/>
                </p:cNvSpPr>
                <p:nvPr/>
              </p:nvSpPr>
              <p:spPr bwMode="auto">
                <a:xfrm>
                  <a:off x="8250" y="7467"/>
                  <a:ext cx="16" cy="4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784" name="Text Box 40"/>
                <p:cNvSpPr txBox="1">
                  <a:spLocks noChangeArrowheads="1"/>
                </p:cNvSpPr>
                <p:nvPr/>
              </p:nvSpPr>
              <p:spPr bwMode="auto">
                <a:xfrm>
                  <a:off x="4320" y="8027"/>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dirty="0">
                      <a:latin typeface="Times New Roman" pitchFamily="18" charset="0"/>
                      <a:sym typeface="Symbol" pitchFamily="18" charset="2"/>
                    </a:rPr>
                    <a:t></a:t>
                  </a:r>
                  <a:endParaRPr lang="en-US" altLang="zh-CN" b="1" dirty="0"/>
                </a:p>
              </p:txBody>
            </p:sp>
            <p:sp>
              <p:nvSpPr>
                <p:cNvPr id="31785" name="Text Box 41"/>
                <p:cNvSpPr txBox="1">
                  <a:spLocks noChangeArrowheads="1"/>
                </p:cNvSpPr>
                <p:nvPr/>
              </p:nvSpPr>
              <p:spPr bwMode="auto">
                <a:xfrm>
                  <a:off x="9124" y="7170"/>
                  <a:ext cx="56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b="1">
                      <a:latin typeface="Times New Roman" pitchFamily="18" charset="0"/>
                    </a:rPr>
                    <a:t>解调</a:t>
                  </a:r>
                </a:p>
                <a:p>
                  <a:pPr algn="just"/>
                  <a:r>
                    <a:rPr lang="zh-CN" altLang="en-US" b="1">
                      <a:latin typeface="Times New Roman" pitchFamily="18" charset="0"/>
                    </a:rPr>
                    <a:t>输出</a:t>
                  </a:r>
                  <a:endParaRPr lang="zh-CN" altLang="en-US" sz="3200" b="1"/>
                </a:p>
              </p:txBody>
            </p:sp>
          </p:grpSp>
          <p:sp>
            <p:nvSpPr>
              <p:cNvPr id="31786" name="Text Box 42"/>
              <p:cNvSpPr txBox="1">
                <a:spLocks noChangeArrowheads="1"/>
              </p:cNvSpPr>
              <p:nvPr/>
            </p:nvSpPr>
            <p:spPr bwMode="auto">
              <a:xfrm>
                <a:off x="8294" y="6885"/>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sym typeface="Symbol" pitchFamily="18" charset="2"/>
                  </a:rPr>
                  <a:t></a:t>
                </a:r>
                <a:endParaRPr lang="en-US" altLang="zh-CN" b="1"/>
              </a:p>
            </p:txBody>
          </p:sp>
        </p:grpSp>
        <p:grpSp>
          <p:nvGrpSpPr>
            <p:cNvPr id="31787" name="Group 43"/>
            <p:cNvGrpSpPr>
              <a:grpSpLocks/>
            </p:cNvGrpSpPr>
            <p:nvPr/>
          </p:nvGrpSpPr>
          <p:grpSpPr bwMode="auto">
            <a:xfrm>
              <a:off x="4258" y="6720"/>
              <a:ext cx="4560" cy="2460"/>
              <a:chOff x="4258" y="6720"/>
              <a:chExt cx="4560" cy="2460"/>
            </a:xfrm>
          </p:grpSpPr>
          <p:sp>
            <p:nvSpPr>
              <p:cNvPr id="31788" name="Text Box 44"/>
              <p:cNvSpPr txBox="1">
                <a:spLocks noChangeArrowheads="1"/>
              </p:cNvSpPr>
              <p:nvPr/>
            </p:nvSpPr>
            <p:spPr bwMode="auto">
              <a:xfrm>
                <a:off x="4728" y="740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dirty="0">
                    <a:latin typeface="Times New Roman" pitchFamily="18" charset="0"/>
                  </a:rPr>
                  <a:t>a</a:t>
                </a:r>
                <a:endParaRPr lang="en-US" altLang="zh-CN" sz="4000" b="1" dirty="0"/>
              </a:p>
            </p:txBody>
          </p:sp>
          <p:sp>
            <p:nvSpPr>
              <p:cNvPr id="31789" name="Text Box 45"/>
              <p:cNvSpPr txBox="1">
                <a:spLocks noChangeArrowheads="1"/>
              </p:cNvSpPr>
              <p:nvPr/>
            </p:nvSpPr>
            <p:spPr bwMode="auto">
              <a:xfrm>
                <a:off x="4258" y="8520"/>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rPr>
                  <a:t>b</a:t>
                </a:r>
                <a:endParaRPr lang="en-US" altLang="zh-CN" sz="4000" b="1"/>
              </a:p>
            </p:txBody>
          </p:sp>
          <p:sp>
            <p:nvSpPr>
              <p:cNvPr id="31790" name="Text Box 46"/>
              <p:cNvSpPr txBox="1">
                <a:spLocks noChangeArrowheads="1"/>
              </p:cNvSpPr>
              <p:nvPr/>
            </p:nvSpPr>
            <p:spPr bwMode="auto">
              <a:xfrm>
                <a:off x="4918" y="6735"/>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rPr>
                  <a:t>c</a:t>
                </a:r>
                <a:endParaRPr lang="en-US" altLang="zh-CN" sz="4000" b="1"/>
              </a:p>
            </p:txBody>
          </p:sp>
          <p:sp>
            <p:nvSpPr>
              <p:cNvPr id="31791" name="Text Box 47"/>
              <p:cNvSpPr txBox="1">
                <a:spLocks noChangeArrowheads="1"/>
              </p:cNvSpPr>
              <p:nvPr/>
            </p:nvSpPr>
            <p:spPr bwMode="auto">
              <a:xfrm>
                <a:off x="4886" y="8745"/>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rPr>
                  <a:t>d</a:t>
                </a:r>
                <a:endParaRPr lang="en-US" altLang="zh-CN" sz="4000" b="1"/>
              </a:p>
            </p:txBody>
          </p:sp>
          <p:sp>
            <p:nvSpPr>
              <p:cNvPr id="31792" name="Text Box 48"/>
              <p:cNvSpPr txBox="1">
                <a:spLocks noChangeArrowheads="1"/>
              </p:cNvSpPr>
              <p:nvPr/>
            </p:nvSpPr>
            <p:spPr bwMode="auto">
              <a:xfrm>
                <a:off x="8322" y="6720"/>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rPr>
                  <a:t>e</a:t>
                </a:r>
                <a:endParaRPr lang="en-US" altLang="zh-CN" sz="4000" b="1"/>
              </a:p>
            </p:txBody>
          </p:sp>
          <p:sp>
            <p:nvSpPr>
              <p:cNvPr id="31793" name="Text Box 49"/>
              <p:cNvSpPr txBox="1">
                <a:spLocks noChangeArrowheads="1"/>
              </p:cNvSpPr>
              <p:nvPr/>
            </p:nvSpPr>
            <p:spPr bwMode="auto">
              <a:xfrm>
                <a:off x="7288" y="8760"/>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rPr>
                  <a:t>f</a:t>
                </a:r>
                <a:endParaRPr lang="en-US" altLang="zh-CN" sz="5400" b="1"/>
              </a:p>
            </p:txBody>
          </p:sp>
          <p:sp>
            <p:nvSpPr>
              <p:cNvPr id="31794" name="Text Box 50"/>
              <p:cNvSpPr txBox="1">
                <a:spLocks noChangeArrowheads="1"/>
              </p:cNvSpPr>
              <p:nvPr/>
            </p:nvSpPr>
            <p:spPr bwMode="auto">
              <a:xfrm>
                <a:off x="7946" y="7380"/>
                <a:ext cx="49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rPr>
                  <a:t>g</a:t>
                </a:r>
                <a:endParaRPr lang="en-US" altLang="zh-CN" sz="4000" b="1"/>
              </a:p>
            </p:txBody>
          </p:sp>
        </p:grpSp>
      </p:grpSp>
      <p:sp>
        <p:nvSpPr>
          <p:cNvPr id="52" name="标题 51"/>
          <p:cNvSpPr>
            <a:spLocks noGrp="1"/>
          </p:cNvSpPr>
          <p:nvPr>
            <p:ph type="title"/>
          </p:nvPr>
        </p:nvSpPr>
        <p:spPr/>
        <p:txBody>
          <a:bodyPr/>
          <a:lstStyle/>
          <a:p>
            <a:r>
              <a:rPr lang="en-US" altLang="zh-CN" dirty="0" smtClean="0">
                <a:solidFill>
                  <a:srgbClr val="C00000"/>
                </a:solidFill>
              </a:rPr>
              <a:t>2. </a:t>
            </a:r>
            <a:r>
              <a:rPr lang="zh-CN" altLang="en-US" dirty="0" smtClean="0">
                <a:solidFill>
                  <a:srgbClr val="C00000"/>
                </a:solidFill>
              </a:rPr>
              <a:t>科斯塔斯环法</a:t>
            </a:r>
            <a:endParaRPr lang="zh-CN" altLang="en-US" dirty="0">
              <a:solidFill>
                <a:srgbClr val="C00000"/>
              </a:solidFill>
            </a:endParaRPr>
          </a:p>
        </p:txBody>
      </p:sp>
      <p:graphicFrame>
        <p:nvGraphicFramePr>
          <p:cNvPr id="121857" name="Object 1"/>
          <p:cNvGraphicFramePr>
            <a:graphicFrameLocks noChangeAspect="1"/>
          </p:cNvGraphicFramePr>
          <p:nvPr/>
        </p:nvGraphicFramePr>
        <p:xfrm>
          <a:off x="3779912" y="4022124"/>
          <a:ext cx="2070100" cy="404813"/>
        </p:xfrm>
        <a:graphic>
          <a:graphicData uri="http://schemas.openxmlformats.org/presentationml/2006/ole">
            <mc:AlternateContent xmlns:mc="http://schemas.openxmlformats.org/markup-compatibility/2006">
              <mc:Choice xmlns:v="urn:schemas-microsoft-com:vml" Requires="v">
                <p:oleObj spid="_x0000_s121990" name="公式" r:id="rId3" imgW="1091726" imgH="228501" progId="Equation.3">
                  <p:embed/>
                </p:oleObj>
              </mc:Choice>
              <mc:Fallback>
                <p:oleObj name="公式" r:id="rId3" imgW="1091726" imgH="228501"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022124"/>
                        <a:ext cx="2070100" cy="404813"/>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58" name="Object 2"/>
          <p:cNvGraphicFramePr>
            <a:graphicFrameLocks noChangeAspect="1"/>
          </p:cNvGraphicFramePr>
          <p:nvPr/>
        </p:nvGraphicFramePr>
        <p:xfrm>
          <a:off x="827584" y="4454172"/>
          <a:ext cx="1844675" cy="395287"/>
        </p:xfrm>
        <a:graphic>
          <a:graphicData uri="http://schemas.openxmlformats.org/presentationml/2006/ole">
            <mc:AlternateContent xmlns:mc="http://schemas.openxmlformats.org/markup-compatibility/2006">
              <mc:Choice xmlns:v="urn:schemas-microsoft-com:vml" Requires="v">
                <p:oleObj spid="_x0000_s121991" name="公式" r:id="rId5" imgW="1066800" imgH="228600" progId="Equation.3">
                  <p:embed/>
                </p:oleObj>
              </mc:Choice>
              <mc:Fallback>
                <p:oleObj name="公式" r:id="rId5" imgW="1066800" imgH="22860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454172"/>
                        <a:ext cx="1844675" cy="395287"/>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59" name="Object 3"/>
          <p:cNvGraphicFramePr>
            <a:graphicFrameLocks noChangeAspect="1"/>
          </p:cNvGraphicFramePr>
          <p:nvPr/>
        </p:nvGraphicFramePr>
        <p:xfrm>
          <a:off x="2483768" y="1700808"/>
          <a:ext cx="4049713" cy="1084262"/>
        </p:xfrm>
        <a:graphic>
          <a:graphicData uri="http://schemas.openxmlformats.org/presentationml/2006/ole">
            <mc:AlternateContent xmlns:mc="http://schemas.openxmlformats.org/markup-compatibility/2006">
              <mc:Choice xmlns:v="urn:schemas-microsoft-com:vml" Requires="v">
                <p:oleObj spid="_x0000_s121992" name="Equation" r:id="rId7" imgW="2501900" imgH="635000" progId="Equation.DSMT4">
                  <p:embed/>
                </p:oleObj>
              </mc:Choice>
              <mc:Fallback>
                <p:oleObj name="Equation" r:id="rId7" imgW="2501900" imgH="635000" progId="Equation.DSMT4">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1700808"/>
                        <a:ext cx="4049713"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0" name="Object 4"/>
          <p:cNvGraphicFramePr>
            <a:graphicFrameLocks noChangeAspect="1"/>
          </p:cNvGraphicFramePr>
          <p:nvPr/>
        </p:nvGraphicFramePr>
        <p:xfrm>
          <a:off x="755576" y="5559320"/>
          <a:ext cx="4051300" cy="1084263"/>
        </p:xfrm>
        <a:graphic>
          <a:graphicData uri="http://schemas.openxmlformats.org/presentationml/2006/ole">
            <mc:AlternateContent xmlns:mc="http://schemas.openxmlformats.org/markup-compatibility/2006">
              <mc:Choice xmlns:v="urn:schemas-microsoft-com:vml" Requires="v">
                <p:oleObj spid="_x0000_s121993" name="Equation" r:id="rId9" imgW="2476500" imgH="635000" progId="Equation.DSMT4">
                  <p:embed/>
                </p:oleObj>
              </mc:Choice>
              <mc:Fallback>
                <p:oleObj name="Equation" r:id="rId9" imgW="2476500" imgH="635000" progId="Equation.DSMT4">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5559320"/>
                        <a:ext cx="4051300"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8" name="直接箭头连接符 57"/>
          <p:cNvCxnSpPr/>
          <p:nvPr/>
        </p:nvCxnSpPr>
        <p:spPr>
          <a:xfrm flipH="1" flipV="1">
            <a:off x="3563888" y="3734092"/>
            <a:ext cx="216024" cy="288032"/>
          </a:xfrm>
          <a:prstGeom prst="straightConnector1">
            <a:avLst/>
          </a:prstGeom>
          <a:ln>
            <a:solidFill>
              <a:srgbClr val="00CC00"/>
            </a:solidFill>
            <a:tailEnd type="arrow"/>
          </a:ln>
        </p:spPr>
        <p:style>
          <a:lnRef idx="3">
            <a:schemeClr val="accent5"/>
          </a:lnRef>
          <a:fillRef idx="0">
            <a:schemeClr val="accent5"/>
          </a:fillRef>
          <a:effectRef idx="2">
            <a:schemeClr val="accent5"/>
          </a:effectRef>
          <a:fontRef idx="minor">
            <a:schemeClr val="tx1"/>
          </a:fontRef>
        </p:style>
      </p:cxnSp>
      <p:cxnSp>
        <p:nvCxnSpPr>
          <p:cNvPr id="59" name="直接箭头连接符 58"/>
          <p:cNvCxnSpPr/>
          <p:nvPr/>
        </p:nvCxnSpPr>
        <p:spPr>
          <a:xfrm>
            <a:off x="2483768" y="4814212"/>
            <a:ext cx="432048" cy="0"/>
          </a:xfrm>
          <a:prstGeom prst="straightConnector1">
            <a:avLst/>
          </a:prstGeom>
          <a:ln>
            <a:solidFill>
              <a:srgbClr val="00CC00"/>
            </a:solidFill>
            <a:tailEnd type="arrow"/>
          </a:ln>
        </p:spPr>
        <p:style>
          <a:lnRef idx="3">
            <a:schemeClr val="accent5"/>
          </a:lnRef>
          <a:fillRef idx="0">
            <a:schemeClr val="accent5"/>
          </a:fillRef>
          <a:effectRef idx="2">
            <a:schemeClr val="accent5"/>
          </a:effectRef>
          <a:fontRef idx="minor">
            <a:schemeClr val="tx1"/>
          </a:fontRef>
        </p:style>
      </p:cxnSp>
      <p:cxnSp>
        <p:nvCxnSpPr>
          <p:cNvPr id="61" name="直接箭头连接符 60"/>
          <p:cNvCxnSpPr/>
          <p:nvPr/>
        </p:nvCxnSpPr>
        <p:spPr>
          <a:xfrm flipH="1">
            <a:off x="3707904" y="2564904"/>
            <a:ext cx="209518" cy="337360"/>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cxnSp>
        <p:nvCxnSpPr>
          <p:cNvPr id="63" name="直接箭头连接符 62"/>
          <p:cNvCxnSpPr/>
          <p:nvPr/>
        </p:nvCxnSpPr>
        <p:spPr>
          <a:xfrm flipV="1">
            <a:off x="3203848" y="5127272"/>
            <a:ext cx="375788" cy="504056"/>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graphicFrame>
        <p:nvGraphicFramePr>
          <p:cNvPr id="121861" name="Object 5"/>
          <p:cNvGraphicFramePr>
            <a:graphicFrameLocks noChangeAspect="1"/>
          </p:cNvGraphicFramePr>
          <p:nvPr/>
        </p:nvGraphicFramePr>
        <p:xfrm>
          <a:off x="6588224" y="1904504"/>
          <a:ext cx="2336800" cy="660400"/>
        </p:xfrm>
        <a:graphic>
          <a:graphicData uri="http://schemas.openxmlformats.org/presentationml/2006/ole">
            <mc:AlternateContent xmlns:mc="http://schemas.openxmlformats.org/markup-compatibility/2006">
              <mc:Choice xmlns:v="urn:schemas-microsoft-com:vml" Requires="v">
                <p:oleObj spid="_x0000_s121994" name="公式" r:id="rId11" imgW="1371600" imgH="393700" progId="Equation.3">
                  <p:embed/>
                </p:oleObj>
              </mc:Choice>
              <mc:Fallback>
                <p:oleObj name="公式" r:id="rId11" imgW="1371600" imgH="393700" progId="Equation.3">
                  <p:embed/>
                  <p:pic>
                    <p:nvPicPr>
                      <p:cNvPr id="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8224" y="1904504"/>
                        <a:ext cx="2336800" cy="660400"/>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2" name="Object 6"/>
          <p:cNvGraphicFramePr>
            <a:graphicFrameLocks noChangeAspect="1"/>
          </p:cNvGraphicFramePr>
          <p:nvPr/>
        </p:nvGraphicFramePr>
        <p:xfrm>
          <a:off x="5076056" y="5415304"/>
          <a:ext cx="2336800" cy="660400"/>
        </p:xfrm>
        <a:graphic>
          <a:graphicData uri="http://schemas.openxmlformats.org/presentationml/2006/ole">
            <mc:AlternateContent xmlns:mc="http://schemas.openxmlformats.org/markup-compatibility/2006">
              <mc:Choice xmlns:v="urn:schemas-microsoft-com:vml" Requires="v">
                <p:oleObj spid="_x0000_s121995" name="公式" r:id="rId13" imgW="1371600" imgH="393700" progId="Equation.3">
                  <p:embed/>
                </p:oleObj>
              </mc:Choice>
              <mc:Fallback>
                <p:oleObj name="公式" r:id="rId13" imgW="1371600" imgH="393700" progId="Equation.3">
                  <p:embed/>
                  <p:pic>
                    <p:nvPicPr>
                      <p:cNvPr id="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056" y="5415304"/>
                        <a:ext cx="2336800" cy="660400"/>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3" name="Object 7"/>
          <p:cNvGraphicFramePr>
            <a:graphicFrameLocks noChangeAspect="1"/>
          </p:cNvGraphicFramePr>
          <p:nvPr/>
        </p:nvGraphicFramePr>
        <p:xfrm>
          <a:off x="6444208" y="4142576"/>
          <a:ext cx="2341563" cy="1128712"/>
        </p:xfrm>
        <a:graphic>
          <a:graphicData uri="http://schemas.openxmlformats.org/presentationml/2006/ole">
            <mc:AlternateContent xmlns:mc="http://schemas.openxmlformats.org/markup-compatibility/2006">
              <mc:Choice xmlns:v="urn:schemas-microsoft-com:vml" Requires="v">
                <p:oleObj spid="_x0000_s121996" name="Equation" r:id="rId15" imgW="1358900" imgH="660400" progId="Equation.DSMT4">
                  <p:embed/>
                </p:oleObj>
              </mc:Choice>
              <mc:Fallback>
                <p:oleObj name="Equation" r:id="rId15" imgW="1358900" imgH="660400" progId="Equation.DSMT4">
                  <p:embed/>
                  <p:pic>
                    <p:nvPicPr>
                      <p:cNvPr id="0"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44208" y="4142576"/>
                        <a:ext cx="2341563" cy="11287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9" name="直接箭头连接符 68"/>
          <p:cNvCxnSpPr/>
          <p:nvPr/>
        </p:nvCxnSpPr>
        <p:spPr>
          <a:xfrm flipH="1">
            <a:off x="6948264" y="2564904"/>
            <a:ext cx="216024" cy="432048"/>
          </a:xfrm>
          <a:prstGeom prst="straightConnector1">
            <a:avLst/>
          </a:prstGeom>
          <a:ln>
            <a:solidFill>
              <a:srgbClr val="7030A0"/>
            </a:solidFill>
            <a:tailEnd type="arrow"/>
          </a:ln>
        </p:spPr>
        <p:style>
          <a:lnRef idx="3">
            <a:schemeClr val="accent5"/>
          </a:lnRef>
          <a:fillRef idx="0">
            <a:schemeClr val="accent5"/>
          </a:fillRef>
          <a:effectRef idx="2">
            <a:schemeClr val="accent5"/>
          </a:effectRef>
          <a:fontRef idx="minor">
            <a:schemeClr val="tx1"/>
          </a:fontRef>
        </p:style>
      </p:cxnSp>
      <p:cxnSp>
        <p:nvCxnSpPr>
          <p:cNvPr id="70" name="直接箭头连接符 69"/>
          <p:cNvCxnSpPr/>
          <p:nvPr/>
        </p:nvCxnSpPr>
        <p:spPr>
          <a:xfrm flipV="1">
            <a:off x="5940152" y="5127272"/>
            <a:ext cx="0" cy="288032"/>
          </a:xfrm>
          <a:prstGeom prst="straightConnector1">
            <a:avLst/>
          </a:prstGeom>
          <a:ln>
            <a:solidFill>
              <a:srgbClr val="7030A0"/>
            </a:solidFill>
            <a:tailEnd type="arrow"/>
          </a:ln>
        </p:spPr>
        <p:style>
          <a:lnRef idx="3">
            <a:schemeClr val="accent5"/>
          </a:lnRef>
          <a:fillRef idx="0">
            <a:schemeClr val="accent5"/>
          </a:fillRef>
          <a:effectRef idx="2">
            <a:schemeClr val="accent5"/>
          </a:effectRef>
          <a:fontRef idx="minor">
            <a:schemeClr val="tx1"/>
          </a:fontRef>
        </p:style>
      </p:cxnSp>
      <p:cxnSp>
        <p:nvCxnSpPr>
          <p:cNvPr id="74" name="直接箭头连接符 73"/>
          <p:cNvCxnSpPr/>
          <p:nvPr/>
        </p:nvCxnSpPr>
        <p:spPr>
          <a:xfrm flipV="1">
            <a:off x="6660232" y="3687112"/>
            <a:ext cx="0" cy="432048"/>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sp>
        <p:nvSpPr>
          <p:cNvPr id="75" name="矩形 74"/>
          <p:cNvSpPr/>
          <p:nvPr/>
        </p:nvSpPr>
        <p:spPr>
          <a:xfrm>
            <a:off x="5292080" y="6063376"/>
            <a:ext cx="338437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smtClean="0">
                <a:solidFill>
                  <a:srgbClr val="0000FF"/>
                </a:solidFill>
                <a:latin typeface="+mj-ea"/>
                <a:ea typeface="+mj-ea"/>
              </a:rPr>
              <a:t>(</a:t>
            </a:r>
            <a:r>
              <a:rPr lang="en-US" altLang="zh-CN" sz="2400" b="1" dirty="0" smtClean="0">
                <a:solidFill>
                  <a:srgbClr val="0000FF"/>
                </a:solidFill>
                <a:latin typeface="+mj-ea"/>
                <a:ea typeface="+mj-ea"/>
                <a:sym typeface="Symbol" pitchFamily="18" charset="2"/>
              </a:rPr>
              <a:t></a:t>
            </a:r>
            <a:r>
              <a:rPr lang="en-US" altLang="zh-CN" sz="2400" b="1" dirty="0" smtClean="0">
                <a:solidFill>
                  <a:srgbClr val="0000FF"/>
                </a:solidFill>
                <a:latin typeface="+mj-ea"/>
                <a:ea typeface="+mj-ea"/>
              </a:rPr>
              <a:t> - </a:t>
            </a:r>
            <a:r>
              <a:rPr lang="en-US" altLang="zh-CN" sz="2400" b="1" dirty="0" smtClean="0">
                <a:solidFill>
                  <a:srgbClr val="0000FF"/>
                </a:solidFill>
                <a:latin typeface="+mj-ea"/>
                <a:ea typeface="+mj-ea"/>
                <a:sym typeface="Symbol" pitchFamily="18" charset="2"/>
              </a:rPr>
              <a:t></a:t>
            </a:r>
            <a:r>
              <a:rPr lang="en-US" altLang="zh-CN" sz="2400" b="1" dirty="0" smtClean="0">
                <a:solidFill>
                  <a:srgbClr val="0000FF"/>
                </a:solidFill>
                <a:latin typeface="+mj-ea"/>
                <a:ea typeface="+mj-ea"/>
              </a:rPr>
              <a:t> )</a:t>
            </a:r>
            <a:r>
              <a:rPr lang="zh-CN" altLang="en-US" sz="2400" b="1" dirty="0" smtClean="0">
                <a:solidFill>
                  <a:srgbClr val="0000FF"/>
                </a:solidFill>
                <a:latin typeface="+mj-ea"/>
                <a:ea typeface="+mj-ea"/>
              </a:rPr>
              <a:t>是压控振荡电压和接收载波相位之差。 </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241230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7"/>
                                        </p:tgtEl>
                                        <p:attrNameLst>
                                          <p:attrName>style.visibility</p:attrName>
                                        </p:attrNameLst>
                                      </p:cBhvr>
                                      <p:to>
                                        <p:strVal val="visible"/>
                                      </p:to>
                                    </p:set>
                                    <p:anim calcmode="lin" valueType="num">
                                      <p:cBhvr additive="base">
                                        <p:cTn id="7" dur="500" fill="hold"/>
                                        <p:tgtEl>
                                          <p:spTgt spid="121857"/>
                                        </p:tgtEl>
                                        <p:attrNameLst>
                                          <p:attrName>ppt_x</p:attrName>
                                        </p:attrNameLst>
                                      </p:cBhvr>
                                      <p:tavLst>
                                        <p:tav tm="0">
                                          <p:val>
                                            <p:strVal val="#ppt_x"/>
                                          </p:val>
                                        </p:tav>
                                        <p:tav tm="100000">
                                          <p:val>
                                            <p:strVal val="#ppt_x"/>
                                          </p:val>
                                        </p:tav>
                                      </p:tavLst>
                                    </p:anim>
                                    <p:anim calcmode="lin" valueType="num">
                                      <p:cBhvr additive="base">
                                        <p:cTn id="8" dur="500" fill="hold"/>
                                        <p:tgtEl>
                                          <p:spTgt spid="1218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58"/>
                                        </p:tgtEl>
                                        <p:attrNameLst>
                                          <p:attrName>style.visibility</p:attrName>
                                        </p:attrNameLst>
                                      </p:cBhvr>
                                      <p:to>
                                        <p:strVal val="visible"/>
                                      </p:to>
                                    </p:set>
                                    <p:anim calcmode="lin" valueType="num">
                                      <p:cBhvr additive="base">
                                        <p:cTn id="17" dur="500" fill="hold"/>
                                        <p:tgtEl>
                                          <p:spTgt spid="121858"/>
                                        </p:tgtEl>
                                        <p:attrNameLst>
                                          <p:attrName>ppt_x</p:attrName>
                                        </p:attrNameLst>
                                      </p:cBhvr>
                                      <p:tavLst>
                                        <p:tav tm="0">
                                          <p:val>
                                            <p:strVal val="#ppt_x"/>
                                          </p:val>
                                        </p:tav>
                                        <p:tav tm="100000">
                                          <p:val>
                                            <p:strVal val="#ppt_x"/>
                                          </p:val>
                                        </p:tav>
                                      </p:tavLst>
                                    </p:anim>
                                    <p:anim calcmode="lin" valueType="num">
                                      <p:cBhvr additive="base">
                                        <p:cTn id="18" dur="500" fill="hold"/>
                                        <p:tgtEl>
                                          <p:spTgt spid="12185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1859"/>
                                        </p:tgtEl>
                                        <p:attrNameLst>
                                          <p:attrName>style.visibility</p:attrName>
                                        </p:attrNameLst>
                                      </p:cBhvr>
                                      <p:to>
                                        <p:strVal val="visible"/>
                                      </p:to>
                                    </p:set>
                                    <p:anim calcmode="lin" valueType="num">
                                      <p:cBhvr additive="base">
                                        <p:cTn id="27" dur="500" fill="hold"/>
                                        <p:tgtEl>
                                          <p:spTgt spid="121859"/>
                                        </p:tgtEl>
                                        <p:attrNameLst>
                                          <p:attrName>ppt_x</p:attrName>
                                        </p:attrNameLst>
                                      </p:cBhvr>
                                      <p:tavLst>
                                        <p:tav tm="0">
                                          <p:val>
                                            <p:strVal val="#ppt_x"/>
                                          </p:val>
                                        </p:tav>
                                        <p:tav tm="100000">
                                          <p:val>
                                            <p:strVal val="#ppt_x"/>
                                          </p:val>
                                        </p:tav>
                                      </p:tavLst>
                                    </p:anim>
                                    <p:anim calcmode="lin" valueType="num">
                                      <p:cBhvr additive="base">
                                        <p:cTn id="28" dur="500" fill="hold"/>
                                        <p:tgtEl>
                                          <p:spTgt spid="1218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1860"/>
                                        </p:tgtEl>
                                        <p:attrNameLst>
                                          <p:attrName>style.visibility</p:attrName>
                                        </p:attrNameLst>
                                      </p:cBhvr>
                                      <p:to>
                                        <p:strVal val="visible"/>
                                      </p:to>
                                    </p:set>
                                    <p:anim calcmode="lin" valueType="num">
                                      <p:cBhvr additive="base">
                                        <p:cTn id="35" dur="500" fill="hold"/>
                                        <p:tgtEl>
                                          <p:spTgt spid="121860"/>
                                        </p:tgtEl>
                                        <p:attrNameLst>
                                          <p:attrName>ppt_x</p:attrName>
                                        </p:attrNameLst>
                                      </p:cBhvr>
                                      <p:tavLst>
                                        <p:tav tm="0">
                                          <p:val>
                                            <p:strVal val="#ppt_x"/>
                                          </p:val>
                                        </p:tav>
                                        <p:tav tm="100000">
                                          <p:val>
                                            <p:strVal val="#ppt_x"/>
                                          </p:val>
                                        </p:tav>
                                      </p:tavLst>
                                    </p:anim>
                                    <p:anim calcmode="lin" valueType="num">
                                      <p:cBhvr additive="base">
                                        <p:cTn id="36" dur="500" fill="hold"/>
                                        <p:tgtEl>
                                          <p:spTgt spid="12186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1861"/>
                                        </p:tgtEl>
                                        <p:attrNameLst>
                                          <p:attrName>style.visibility</p:attrName>
                                        </p:attrNameLst>
                                      </p:cBhvr>
                                      <p:to>
                                        <p:strVal val="visible"/>
                                      </p:to>
                                    </p:set>
                                    <p:anim calcmode="lin" valueType="num">
                                      <p:cBhvr additive="base">
                                        <p:cTn id="45" dur="500" fill="hold"/>
                                        <p:tgtEl>
                                          <p:spTgt spid="121861"/>
                                        </p:tgtEl>
                                        <p:attrNameLst>
                                          <p:attrName>ppt_x</p:attrName>
                                        </p:attrNameLst>
                                      </p:cBhvr>
                                      <p:tavLst>
                                        <p:tav tm="0">
                                          <p:val>
                                            <p:strVal val="#ppt_x"/>
                                          </p:val>
                                        </p:tav>
                                        <p:tav tm="100000">
                                          <p:val>
                                            <p:strVal val="#ppt_x"/>
                                          </p:val>
                                        </p:tav>
                                      </p:tavLst>
                                    </p:anim>
                                    <p:anim calcmode="lin" valueType="num">
                                      <p:cBhvr additive="base">
                                        <p:cTn id="46" dur="500" fill="hold"/>
                                        <p:tgtEl>
                                          <p:spTgt spid="12186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1862"/>
                                        </p:tgtEl>
                                        <p:attrNameLst>
                                          <p:attrName>style.visibility</p:attrName>
                                        </p:attrNameLst>
                                      </p:cBhvr>
                                      <p:to>
                                        <p:strVal val="visible"/>
                                      </p:to>
                                    </p:set>
                                    <p:anim calcmode="lin" valueType="num">
                                      <p:cBhvr additive="base">
                                        <p:cTn id="53" dur="500" fill="hold"/>
                                        <p:tgtEl>
                                          <p:spTgt spid="121862"/>
                                        </p:tgtEl>
                                        <p:attrNameLst>
                                          <p:attrName>ppt_x</p:attrName>
                                        </p:attrNameLst>
                                      </p:cBhvr>
                                      <p:tavLst>
                                        <p:tav tm="0">
                                          <p:val>
                                            <p:strVal val="#ppt_x"/>
                                          </p:val>
                                        </p:tav>
                                        <p:tav tm="100000">
                                          <p:val>
                                            <p:strVal val="#ppt_x"/>
                                          </p:val>
                                        </p:tav>
                                      </p:tavLst>
                                    </p:anim>
                                    <p:anim calcmode="lin" valueType="num">
                                      <p:cBhvr additive="base">
                                        <p:cTn id="54" dur="500" fill="hold"/>
                                        <p:tgtEl>
                                          <p:spTgt spid="12186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500" fill="hold"/>
                                        <p:tgtEl>
                                          <p:spTgt spid="70"/>
                                        </p:tgtEl>
                                        <p:attrNameLst>
                                          <p:attrName>ppt_x</p:attrName>
                                        </p:attrNameLst>
                                      </p:cBhvr>
                                      <p:tavLst>
                                        <p:tav tm="0">
                                          <p:val>
                                            <p:strVal val="#ppt_x"/>
                                          </p:val>
                                        </p:tav>
                                        <p:tav tm="100000">
                                          <p:val>
                                            <p:strVal val="#ppt_x"/>
                                          </p:val>
                                        </p:tav>
                                      </p:tavLst>
                                    </p:anim>
                                    <p:anim calcmode="lin" valueType="num">
                                      <p:cBhvr additive="base">
                                        <p:cTn id="5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1863"/>
                                        </p:tgtEl>
                                        <p:attrNameLst>
                                          <p:attrName>style.visibility</p:attrName>
                                        </p:attrNameLst>
                                      </p:cBhvr>
                                      <p:to>
                                        <p:strVal val="visible"/>
                                      </p:to>
                                    </p:set>
                                    <p:anim calcmode="lin" valueType="num">
                                      <p:cBhvr additive="base">
                                        <p:cTn id="63" dur="500" fill="hold"/>
                                        <p:tgtEl>
                                          <p:spTgt spid="121863"/>
                                        </p:tgtEl>
                                        <p:attrNameLst>
                                          <p:attrName>ppt_x</p:attrName>
                                        </p:attrNameLst>
                                      </p:cBhvr>
                                      <p:tavLst>
                                        <p:tav tm="0">
                                          <p:val>
                                            <p:strVal val="#ppt_x"/>
                                          </p:val>
                                        </p:tav>
                                        <p:tav tm="100000">
                                          <p:val>
                                            <p:strVal val="#ppt_x"/>
                                          </p:val>
                                        </p:tav>
                                      </p:tavLst>
                                    </p:anim>
                                    <p:anim calcmode="lin" valueType="num">
                                      <p:cBhvr additive="base">
                                        <p:cTn id="64" dur="500" fill="hold"/>
                                        <p:tgtEl>
                                          <p:spTgt spid="12186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ppt_x"/>
                                          </p:val>
                                        </p:tav>
                                        <p:tav tm="100000">
                                          <p:val>
                                            <p:strVal val="#ppt_x"/>
                                          </p:val>
                                        </p:tav>
                                      </p:tavLst>
                                    </p:anim>
                                    <p:anim calcmode="lin" valueType="num">
                                      <p:cBhvr additive="base">
                                        <p:cTn id="6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500" fill="hold"/>
                                        <p:tgtEl>
                                          <p:spTgt spid="75"/>
                                        </p:tgtEl>
                                        <p:attrNameLst>
                                          <p:attrName>ppt_x</p:attrName>
                                        </p:attrNameLst>
                                      </p:cBhvr>
                                      <p:tavLst>
                                        <p:tav tm="0">
                                          <p:val>
                                            <p:strVal val="#ppt_x"/>
                                          </p:val>
                                        </p:tav>
                                        <p:tav tm="100000">
                                          <p:val>
                                            <p:strVal val="#ppt_x"/>
                                          </p:val>
                                        </p:tav>
                                      </p:tavLst>
                                    </p:anim>
                                    <p:anim calcmode="lin" valueType="num">
                                      <p:cBhvr additive="base">
                                        <p:cTn id="7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normAutofit fontScale="85000" lnSpcReduction="10000"/>
          </a:bodyPr>
          <a:lstStyle/>
          <a:p>
            <a:pPr lvl="3"/>
            <a:endParaRPr lang="en-US" altLang="zh-CN" dirty="0" smtClean="0"/>
          </a:p>
          <a:p>
            <a:pPr lvl="3"/>
            <a:endParaRPr lang="en-US" altLang="zh-CN" dirty="0" smtClean="0"/>
          </a:p>
          <a:p>
            <a:r>
              <a:rPr lang="zh-CN" altLang="en-US" dirty="0" smtClean="0"/>
              <a:t>将</a:t>
            </a:r>
            <a:r>
              <a:rPr lang="en-US" altLang="zh-CN" i="1" dirty="0" smtClean="0"/>
              <a:t>m</a:t>
            </a:r>
            <a:r>
              <a:rPr lang="en-US" altLang="zh-CN" dirty="0" smtClean="0"/>
              <a:t>(</a:t>
            </a:r>
            <a:r>
              <a:rPr lang="en-US" altLang="zh-CN" i="1" dirty="0" smtClean="0"/>
              <a:t>t</a:t>
            </a:r>
            <a:r>
              <a:rPr lang="en-US" altLang="zh-CN" dirty="0" smtClean="0"/>
              <a:t>) = </a:t>
            </a:r>
            <a:r>
              <a:rPr lang="en-US" altLang="zh-CN" dirty="0" smtClean="0">
                <a:sym typeface="Symbol" pitchFamily="18" charset="2"/>
              </a:rPr>
              <a:t></a:t>
            </a:r>
            <a:r>
              <a:rPr lang="en-US" altLang="zh-CN" dirty="0" smtClean="0"/>
              <a:t>1</a:t>
            </a:r>
            <a:r>
              <a:rPr lang="zh-CN" altLang="en-US" dirty="0" smtClean="0"/>
              <a:t>代入，考虑</a:t>
            </a:r>
            <a:r>
              <a:rPr lang="en-US" altLang="zh-CN" dirty="0" smtClean="0"/>
              <a:t>(</a:t>
            </a:r>
            <a:r>
              <a:rPr lang="en-US" altLang="zh-CN" i="1" dirty="0" smtClean="0">
                <a:sym typeface="Symbol" pitchFamily="18" charset="2"/>
              </a:rPr>
              <a:t></a:t>
            </a:r>
            <a:r>
              <a:rPr lang="en-US" altLang="zh-CN" dirty="0" smtClean="0"/>
              <a:t> - </a:t>
            </a:r>
            <a:r>
              <a:rPr lang="en-US" altLang="zh-CN" i="1" dirty="0" smtClean="0">
                <a:sym typeface="Symbol" pitchFamily="18" charset="2"/>
              </a:rPr>
              <a:t></a:t>
            </a:r>
            <a:r>
              <a:rPr lang="en-US" altLang="zh-CN" dirty="0" smtClean="0"/>
              <a:t>)</a:t>
            </a:r>
            <a:r>
              <a:rPr lang="zh-CN" altLang="en-US" dirty="0" smtClean="0"/>
              <a:t>很小，</a:t>
            </a:r>
            <a:r>
              <a:rPr lang="en-US" altLang="zh-CN" dirty="0" smtClean="0"/>
              <a:t>sin(</a:t>
            </a:r>
            <a:r>
              <a:rPr lang="en-US" altLang="zh-CN" i="1" dirty="0" smtClean="0">
                <a:sym typeface="Symbol" pitchFamily="18" charset="2"/>
              </a:rPr>
              <a:t></a:t>
            </a:r>
            <a:r>
              <a:rPr lang="en-US" altLang="zh-CN" dirty="0" smtClean="0"/>
              <a:t> - </a:t>
            </a:r>
            <a:r>
              <a:rPr lang="en-US" altLang="zh-CN" i="1" dirty="0" smtClean="0">
                <a:sym typeface="Symbol" pitchFamily="18" charset="2"/>
              </a:rPr>
              <a:t></a:t>
            </a:r>
            <a:r>
              <a:rPr lang="en-US" altLang="zh-CN" dirty="0" smtClean="0"/>
              <a:t>) </a:t>
            </a:r>
            <a:r>
              <a:rPr lang="en-US" altLang="zh-CN" dirty="0" smtClean="0">
                <a:sym typeface="Symbol" pitchFamily="18" charset="2"/>
              </a:rPr>
              <a:t></a:t>
            </a:r>
            <a:r>
              <a:rPr lang="en-US" altLang="zh-CN" dirty="0" smtClean="0"/>
              <a:t> (</a:t>
            </a:r>
            <a:r>
              <a:rPr lang="en-US" altLang="zh-CN" i="1" dirty="0" smtClean="0">
                <a:sym typeface="Symbol" pitchFamily="18" charset="2"/>
              </a:rPr>
              <a:t></a:t>
            </a:r>
            <a:r>
              <a:rPr lang="en-US" altLang="zh-CN" dirty="0" smtClean="0"/>
              <a:t> - </a:t>
            </a:r>
            <a:r>
              <a:rPr lang="en-US" altLang="zh-CN" i="1" dirty="0" smtClean="0">
                <a:sym typeface="Symbol" pitchFamily="18" charset="2"/>
              </a:rPr>
              <a:t></a:t>
            </a:r>
            <a:r>
              <a:rPr lang="en-US" altLang="zh-CN" dirty="0" smtClean="0"/>
              <a:t>)</a:t>
            </a:r>
          </a:p>
          <a:p>
            <a:r>
              <a:rPr lang="zh-CN" altLang="en-US" dirty="0" smtClean="0"/>
              <a:t>则上式变为：</a:t>
            </a:r>
          </a:p>
          <a:p>
            <a:pPr>
              <a:lnSpc>
                <a:spcPct val="160000"/>
              </a:lnSpc>
            </a:pPr>
            <a:r>
              <a:rPr lang="zh-CN" altLang="en-US" dirty="0" smtClean="0"/>
              <a:t>电压</a:t>
            </a:r>
            <a:r>
              <a:rPr lang="en-US" altLang="zh-CN" i="1" dirty="0" smtClean="0"/>
              <a:t>v</a:t>
            </a:r>
            <a:r>
              <a:rPr lang="en-US" altLang="zh-CN" i="1" baseline="-25000" dirty="0" smtClean="0"/>
              <a:t>g </a:t>
            </a:r>
            <a:r>
              <a:rPr lang="zh-CN" altLang="en-US" dirty="0" smtClean="0"/>
              <a:t>通过环路滤波器，控制压控振荡器的振荡频率。</a:t>
            </a:r>
          </a:p>
          <a:p>
            <a:pPr>
              <a:lnSpc>
                <a:spcPct val="180000"/>
              </a:lnSpc>
            </a:pPr>
            <a:r>
              <a:rPr lang="zh-CN" altLang="en-US" dirty="0" smtClean="0"/>
              <a:t>这个电压控制压控振荡器的输出电压相位，使</a:t>
            </a:r>
            <a:r>
              <a:rPr lang="en-US" altLang="zh-CN" dirty="0" smtClean="0"/>
              <a:t>(</a:t>
            </a:r>
            <a:r>
              <a:rPr lang="en-US" altLang="zh-CN" i="1" dirty="0" smtClean="0">
                <a:sym typeface="Symbol" pitchFamily="18" charset="2"/>
              </a:rPr>
              <a:t></a:t>
            </a:r>
            <a:r>
              <a:rPr lang="en-US" altLang="zh-CN" dirty="0" smtClean="0"/>
              <a:t> - </a:t>
            </a:r>
            <a:r>
              <a:rPr lang="en-US" altLang="zh-CN" i="1" dirty="0" smtClean="0">
                <a:sym typeface="Symbol" pitchFamily="18" charset="2"/>
              </a:rPr>
              <a:t></a:t>
            </a:r>
            <a:r>
              <a:rPr lang="en-US" altLang="zh-CN" i="1" dirty="0" smtClean="0"/>
              <a:t> </a:t>
            </a:r>
            <a:r>
              <a:rPr lang="en-US" altLang="zh-CN" dirty="0" smtClean="0"/>
              <a:t>)</a:t>
            </a:r>
            <a:r>
              <a:rPr lang="zh-CN" altLang="en-US" dirty="0" smtClean="0"/>
              <a:t>尽可能地小。当 </a:t>
            </a:r>
            <a:r>
              <a:rPr lang="zh-CN" altLang="en-US" i="1" dirty="0" smtClean="0">
                <a:sym typeface="Symbol" pitchFamily="18" charset="2"/>
              </a:rPr>
              <a:t></a:t>
            </a:r>
            <a:r>
              <a:rPr lang="zh-CN" altLang="en-US" dirty="0" smtClean="0"/>
              <a:t>＝</a:t>
            </a:r>
            <a:r>
              <a:rPr lang="zh-CN" altLang="en-US" i="1" dirty="0" smtClean="0">
                <a:sym typeface="Symbol" pitchFamily="18" charset="2"/>
              </a:rPr>
              <a:t></a:t>
            </a:r>
            <a:r>
              <a:rPr lang="zh-CN" altLang="en-US" i="1" dirty="0" smtClean="0"/>
              <a:t> </a:t>
            </a:r>
            <a:r>
              <a:rPr lang="zh-CN" altLang="en-US" dirty="0" smtClean="0"/>
              <a:t>时，</a:t>
            </a:r>
            <a:r>
              <a:rPr lang="en-US" altLang="zh-CN" i="1" dirty="0" smtClean="0"/>
              <a:t>v</a:t>
            </a:r>
            <a:r>
              <a:rPr lang="en-US" altLang="zh-CN" i="1" baseline="-25000" dirty="0" smtClean="0"/>
              <a:t>g</a:t>
            </a:r>
            <a:r>
              <a:rPr lang="en-US" altLang="zh-CN" i="1" dirty="0" smtClean="0"/>
              <a:t> </a:t>
            </a:r>
            <a:r>
              <a:rPr lang="en-US" altLang="zh-CN" dirty="0" smtClean="0"/>
              <a:t>= 0 </a:t>
            </a:r>
            <a:r>
              <a:rPr lang="zh-CN" altLang="en-US" dirty="0" smtClean="0"/>
              <a:t>。  </a:t>
            </a:r>
          </a:p>
          <a:p>
            <a:pPr>
              <a:lnSpc>
                <a:spcPct val="180000"/>
              </a:lnSpc>
            </a:pPr>
            <a:r>
              <a:rPr lang="zh-CN" altLang="en-US" dirty="0" smtClean="0"/>
              <a:t>压控振荡器的输出电压</a:t>
            </a:r>
            <a:r>
              <a:rPr lang="en-US" altLang="zh-CN" i="1" dirty="0" err="1" smtClean="0"/>
              <a:t>v</a:t>
            </a:r>
            <a:r>
              <a:rPr lang="en-US" altLang="zh-CN" i="1" baseline="-25000" dirty="0" err="1" smtClean="0"/>
              <a:t>a</a:t>
            </a:r>
            <a:r>
              <a:rPr lang="zh-CN" altLang="en-US" dirty="0" smtClean="0"/>
              <a:t>就是科斯塔斯环提取出的载波。 </a:t>
            </a:r>
            <a:endParaRPr lang="zh-CN" altLang="en-US" dirty="0"/>
          </a:p>
        </p:txBody>
      </p:sp>
      <p:sp>
        <p:nvSpPr>
          <p:cNvPr id="8" name="灯片编号占位符 5"/>
          <p:cNvSpPr>
            <a:spLocks noGrp="1"/>
          </p:cNvSpPr>
          <p:nvPr>
            <p:ph type="sldNum" sz="quarter" idx="12"/>
          </p:nvPr>
        </p:nvSpPr>
        <p:spPr/>
        <p:txBody>
          <a:bodyPr/>
          <a:lstStyle/>
          <a:p>
            <a:fld id="{D3AEA9BB-D530-4F37-A971-F96883B881AC}" type="slidenum">
              <a:rPr lang="en-US" altLang="zh-CN" smtClean="0"/>
              <a:pPr/>
              <a:t>13</a:t>
            </a:fld>
            <a:endParaRPr lang="en-US" altLang="zh-CN"/>
          </a:p>
        </p:txBody>
      </p:sp>
      <p:sp>
        <p:nvSpPr>
          <p:cNvPr id="337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6" name="Object 4"/>
          <p:cNvGraphicFramePr>
            <a:graphicFrameLocks noChangeAspect="1"/>
          </p:cNvGraphicFramePr>
          <p:nvPr/>
        </p:nvGraphicFramePr>
        <p:xfrm>
          <a:off x="1907704" y="1052736"/>
          <a:ext cx="4478457" cy="720080"/>
        </p:xfrm>
        <a:graphic>
          <a:graphicData uri="http://schemas.openxmlformats.org/presentationml/2006/ole">
            <mc:AlternateContent xmlns:mc="http://schemas.openxmlformats.org/markup-compatibility/2006">
              <mc:Choice xmlns:v="urn:schemas-microsoft-com:vml" Requires="v">
                <p:oleObj spid="_x0000_s3140" name="公式" r:id="rId3" imgW="1981200" imgH="393700" progId="Equation.3">
                  <p:embed/>
                </p:oleObj>
              </mc:Choice>
              <mc:Fallback>
                <p:oleObj name="公式" r:id="rId3" imgW="1981200" imgH="3937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052736"/>
                        <a:ext cx="4478457"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8" name="Object 6"/>
          <p:cNvGraphicFramePr>
            <a:graphicFrameLocks noChangeAspect="1"/>
          </p:cNvGraphicFramePr>
          <p:nvPr/>
        </p:nvGraphicFramePr>
        <p:xfrm>
          <a:off x="2771800" y="2348880"/>
          <a:ext cx="1996516" cy="732408"/>
        </p:xfrm>
        <a:graphic>
          <a:graphicData uri="http://schemas.openxmlformats.org/presentationml/2006/ole">
            <mc:AlternateContent xmlns:mc="http://schemas.openxmlformats.org/markup-compatibility/2006">
              <mc:Choice xmlns:v="urn:schemas-microsoft-com:vml" Requires="v">
                <p:oleObj spid="_x0000_s3141" name="公式" r:id="rId5" imgW="901309" imgH="393529" progId="Equation.3">
                  <p:embed/>
                </p:oleObj>
              </mc:Choice>
              <mc:Fallback>
                <p:oleObj name="公式" r:id="rId5" imgW="901309" imgH="393529"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348880"/>
                        <a:ext cx="1996516" cy="732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1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28670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 calcmode="lin" valueType="num">
                                      <p:cBhvr additive="base">
                                        <p:cTn id="7"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8"/>
                                        </p:tgtEl>
                                        <p:attrNameLst>
                                          <p:attrName>style.visibility</p:attrName>
                                        </p:attrNameLst>
                                      </p:cBhvr>
                                      <p:to>
                                        <p:strVal val="visible"/>
                                      </p:to>
                                    </p:set>
                                    <p:anim calcmode="lin" valueType="num">
                                      <p:cBhvr additive="base">
                                        <p:cTn id="11" dur="500" fill="hold"/>
                                        <p:tgtEl>
                                          <p:spTgt spid="33798"/>
                                        </p:tgtEl>
                                        <p:attrNameLst>
                                          <p:attrName>ppt_x</p:attrName>
                                        </p:attrNameLst>
                                      </p:cBhvr>
                                      <p:tavLst>
                                        <p:tav tm="0">
                                          <p:val>
                                            <p:strVal val="#ppt_x"/>
                                          </p:val>
                                        </p:tav>
                                        <p:tav tm="100000">
                                          <p:val>
                                            <p:strVal val="#ppt_x"/>
                                          </p:val>
                                        </p:tav>
                                      </p:tavLst>
                                    </p:anim>
                                    <p:anim calcmode="lin" valueType="num">
                                      <p:cBhvr additive="base">
                                        <p:cTn id="12"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 calcmode="lin" valueType="num">
                                      <p:cBhvr additive="base">
                                        <p:cTn id="1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anim calcmode="lin" valueType="num">
                                      <p:cBhvr additive="base">
                                        <p:cTn id="2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5">
                                            <p:txEl>
                                              <p:pRg st="6" end="6"/>
                                            </p:txEl>
                                          </p:spTgt>
                                        </p:tgtEl>
                                        <p:attrNameLst>
                                          <p:attrName>style.visibility</p:attrName>
                                        </p:attrNameLst>
                                      </p:cBhvr>
                                      <p:to>
                                        <p:strVal val="visible"/>
                                      </p:to>
                                    </p:set>
                                    <p:anim calcmode="lin" valueType="num">
                                      <p:cBhvr additive="base">
                                        <p:cTn id="29"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normAutofit/>
          </a:bodyPr>
          <a:lstStyle/>
          <a:p>
            <a:r>
              <a:rPr lang="zh-CN" altLang="en-US" dirty="0" smtClean="0"/>
              <a:t>由式可见，当</a:t>
            </a:r>
            <a:r>
              <a:rPr lang="en-US" altLang="zh-CN" i="1" dirty="0" smtClean="0"/>
              <a:t>(</a:t>
            </a:r>
            <a:r>
              <a:rPr lang="en-US" altLang="zh-CN" i="1" dirty="0" smtClean="0">
                <a:sym typeface="Symbol" pitchFamily="18" charset="2"/>
              </a:rPr>
              <a:t></a:t>
            </a:r>
            <a:r>
              <a:rPr lang="en-US" altLang="zh-CN" i="1" dirty="0" smtClean="0"/>
              <a:t> - </a:t>
            </a:r>
            <a:r>
              <a:rPr lang="en-US" altLang="zh-CN" i="1" dirty="0" smtClean="0">
                <a:sym typeface="Symbol" pitchFamily="18" charset="2"/>
              </a:rPr>
              <a:t></a:t>
            </a:r>
            <a:r>
              <a:rPr lang="en-US" altLang="zh-CN" i="1" dirty="0" smtClean="0"/>
              <a:t> )</a:t>
            </a:r>
            <a:r>
              <a:rPr lang="zh-CN" altLang="en-US" dirty="0" smtClean="0"/>
              <a:t>很小时，除了差一个常数因子外，</a:t>
            </a:r>
            <a:r>
              <a:rPr lang="zh-CN" altLang="en-US" dirty="0" smtClean="0">
                <a:solidFill>
                  <a:srgbClr val="FF0000"/>
                </a:solidFill>
              </a:rPr>
              <a:t>电压</a:t>
            </a:r>
            <a:r>
              <a:rPr lang="en-US" altLang="zh-CN" i="1" dirty="0" err="1">
                <a:solidFill>
                  <a:srgbClr val="FF0000"/>
                </a:solidFill>
              </a:rPr>
              <a:t>v</a:t>
            </a:r>
            <a:r>
              <a:rPr lang="en-US" altLang="zh-CN" i="1" baseline="-25000" dirty="0" err="1">
                <a:solidFill>
                  <a:srgbClr val="FF0000"/>
                </a:solidFill>
              </a:rPr>
              <a:t>e</a:t>
            </a:r>
            <a:r>
              <a:rPr lang="en-US" altLang="zh-CN" dirty="0" smtClean="0">
                <a:solidFill>
                  <a:srgbClr val="FF0000"/>
                </a:solidFill>
              </a:rPr>
              <a:t> </a:t>
            </a:r>
            <a:r>
              <a:rPr lang="zh-CN" altLang="en-US" dirty="0" smtClean="0">
                <a:solidFill>
                  <a:srgbClr val="FF0000"/>
                </a:solidFill>
              </a:rPr>
              <a:t>就近似等于解调输出电压</a:t>
            </a:r>
            <a:r>
              <a:rPr lang="en-US" altLang="zh-CN" i="1" dirty="0" smtClean="0">
                <a:solidFill>
                  <a:srgbClr val="FF0000"/>
                </a:solidFill>
              </a:rPr>
              <a:t>m(t</a:t>
            </a:r>
            <a:r>
              <a:rPr lang="en-US" altLang="zh-CN" i="1" dirty="0" smtClean="0">
                <a:solidFill>
                  <a:srgbClr val="0000FF"/>
                </a:solidFill>
              </a:rPr>
              <a:t>)</a:t>
            </a:r>
            <a:r>
              <a:rPr lang="zh-CN" altLang="en-US" dirty="0" smtClean="0"/>
              <a:t>。所以科斯塔斯环本身就同时</a:t>
            </a:r>
            <a:r>
              <a:rPr lang="zh-CN" altLang="en-US" dirty="0" smtClean="0">
                <a:solidFill>
                  <a:srgbClr val="0000FF"/>
                </a:solidFill>
              </a:rPr>
              <a:t>兼有提取相干载波和相干解调的功能</a:t>
            </a:r>
            <a:r>
              <a:rPr lang="zh-CN" altLang="en-US" dirty="0" smtClean="0"/>
              <a:t>。</a:t>
            </a:r>
          </a:p>
          <a:p>
            <a:r>
              <a:rPr lang="zh-CN" altLang="en-US" dirty="0" smtClean="0">
                <a:solidFill>
                  <a:srgbClr val="0000FF"/>
                </a:solidFill>
              </a:rPr>
              <a:t>优缺点</a:t>
            </a:r>
            <a:r>
              <a:rPr lang="zh-CN" altLang="en-US" dirty="0" smtClean="0"/>
              <a:t>：</a:t>
            </a:r>
          </a:p>
          <a:p>
            <a:pPr lvl="1"/>
            <a:r>
              <a:rPr lang="en-US" altLang="zh-CN" dirty="0" smtClean="0"/>
              <a:t>1. </a:t>
            </a:r>
            <a:r>
              <a:rPr lang="zh-CN" altLang="en-US" dirty="0" smtClean="0"/>
              <a:t>不需要对接收信号作平方运算，</a:t>
            </a:r>
            <a:r>
              <a:rPr lang="zh-CN" altLang="en-US" dirty="0" smtClean="0">
                <a:solidFill>
                  <a:srgbClr val="0000FF"/>
                </a:solidFill>
              </a:rPr>
              <a:t>工作频率较低</a:t>
            </a:r>
            <a:r>
              <a:rPr lang="zh-CN" altLang="en-US" dirty="0" smtClean="0"/>
              <a:t>。</a:t>
            </a:r>
          </a:p>
          <a:p>
            <a:pPr lvl="1"/>
            <a:r>
              <a:rPr lang="en-US" altLang="zh-CN" dirty="0" smtClean="0"/>
              <a:t>2 . </a:t>
            </a:r>
            <a:r>
              <a:rPr lang="zh-CN" altLang="en-US" dirty="0" smtClean="0"/>
              <a:t>为得到科斯塔斯环法在理论上给出的性能，要求</a:t>
            </a:r>
            <a:r>
              <a:rPr lang="zh-CN" altLang="en-US" dirty="0" smtClean="0">
                <a:solidFill>
                  <a:srgbClr val="0000FF"/>
                </a:solidFill>
              </a:rPr>
              <a:t>两路低通滤波器的性能完全相同</a:t>
            </a:r>
            <a:r>
              <a:rPr lang="zh-CN" altLang="en-US" dirty="0" smtClean="0"/>
              <a:t>。</a:t>
            </a:r>
          </a:p>
          <a:p>
            <a:pPr lvl="1"/>
            <a:r>
              <a:rPr lang="en-US" altLang="zh-CN" dirty="0" smtClean="0"/>
              <a:t>3 . </a:t>
            </a:r>
            <a:r>
              <a:rPr lang="zh-CN" altLang="en-US" dirty="0" smtClean="0"/>
              <a:t>由锁相环原理可知，锁相环在</a:t>
            </a:r>
            <a:r>
              <a:rPr lang="en-US" altLang="zh-CN" i="1" dirty="0" smtClean="0"/>
              <a:t>(</a:t>
            </a:r>
            <a:r>
              <a:rPr lang="en-US" altLang="zh-CN" i="1" dirty="0" smtClean="0">
                <a:sym typeface="Symbol" pitchFamily="18" charset="2"/>
              </a:rPr>
              <a:t></a:t>
            </a:r>
            <a:r>
              <a:rPr lang="en-US" altLang="zh-CN" i="1" dirty="0" smtClean="0"/>
              <a:t> - </a:t>
            </a:r>
            <a:r>
              <a:rPr lang="en-US" altLang="zh-CN" i="1" dirty="0" smtClean="0">
                <a:sym typeface="Symbol" pitchFamily="18" charset="2"/>
              </a:rPr>
              <a:t></a:t>
            </a:r>
            <a:r>
              <a:rPr lang="en-US" altLang="zh-CN" i="1" dirty="0" smtClean="0"/>
              <a:t> )</a:t>
            </a:r>
            <a:r>
              <a:rPr lang="zh-CN" altLang="en-US" dirty="0" smtClean="0"/>
              <a:t>值接近</a:t>
            </a:r>
            <a:r>
              <a:rPr lang="en-US" altLang="zh-CN" dirty="0" smtClean="0"/>
              <a:t>0</a:t>
            </a:r>
            <a:r>
              <a:rPr lang="zh-CN" altLang="en-US" dirty="0" smtClean="0"/>
              <a:t>的稳定点有两个，在</a:t>
            </a:r>
            <a:r>
              <a:rPr lang="en-US" altLang="zh-CN" i="1" dirty="0" smtClean="0"/>
              <a:t>(</a:t>
            </a:r>
            <a:r>
              <a:rPr lang="en-US" altLang="zh-CN" i="1" dirty="0" smtClean="0">
                <a:sym typeface="Symbol" pitchFamily="18" charset="2"/>
              </a:rPr>
              <a:t></a:t>
            </a:r>
            <a:r>
              <a:rPr lang="en-US" altLang="zh-CN" i="1" dirty="0" smtClean="0"/>
              <a:t> - </a:t>
            </a:r>
            <a:r>
              <a:rPr lang="en-US" altLang="zh-CN" i="1" dirty="0" smtClean="0">
                <a:sym typeface="Symbol" pitchFamily="18" charset="2"/>
              </a:rPr>
              <a:t></a:t>
            </a:r>
            <a:r>
              <a:rPr lang="en-US" altLang="zh-CN" i="1" dirty="0" smtClean="0"/>
              <a:t> )</a:t>
            </a:r>
            <a:r>
              <a:rPr lang="zh-CN" altLang="en-US" dirty="0" smtClean="0"/>
              <a:t>等于</a:t>
            </a:r>
            <a:r>
              <a:rPr lang="en-US" altLang="zh-CN" dirty="0" smtClean="0"/>
              <a:t>0</a:t>
            </a:r>
            <a:r>
              <a:rPr lang="zh-CN" altLang="en-US" dirty="0" smtClean="0"/>
              <a:t>和</a:t>
            </a:r>
            <a:r>
              <a:rPr lang="zh-CN" altLang="en-US" dirty="0" smtClean="0">
                <a:sym typeface="Symbol" pitchFamily="18" charset="2"/>
              </a:rPr>
              <a:t> </a:t>
            </a:r>
            <a:r>
              <a:rPr lang="zh-CN" altLang="en-US" dirty="0" smtClean="0"/>
              <a:t>处。所以，科斯塔斯环法提取出的载频也存在</a:t>
            </a:r>
            <a:r>
              <a:rPr lang="zh-CN" altLang="en-US" dirty="0" smtClean="0">
                <a:solidFill>
                  <a:srgbClr val="0000FF"/>
                </a:solidFill>
              </a:rPr>
              <a:t>相位含糊性</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649C47B2-F79C-4DA7-8418-EFDA1711B830}" type="slidenum">
              <a:rPr lang="en-US" altLang="zh-CN" smtClean="0"/>
              <a:pPr/>
              <a:t>14</a:t>
            </a:fld>
            <a:endParaRPr lang="en-US" altLang="zh-CN"/>
          </a:p>
        </p:txBody>
      </p:sp>
      <p:sp>
        <p:nvSpPr>
          <p:cNvPr id="34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3166438" y="260648"/>
          <a:ext cx="2683898" cy="762571"/>
        </p:xfrm>
        <a:graphic>
          <a:graphicData uri="http://schemas.openxmlformats.org/presentationml/2006/ole">
            <mc:AlternateContent xmlns:mc="http://schemas.openxmlformats.org/markup-compatibility/2006">
              <mc:Choice xmlns:v="urn:schemas-microsoft-com:vml" Requires="v">
                <p:oleObj spid="_x0000_s4131" name="公式" r:id="rId3" imgW="1371600" imgH="393700" progId="Equation.3">
                  <p:embed/>
                </p:oleObj>
              </mc:Choice>
              <mc:Fallback>
                <p:oleObj name="公式" r:id="rId3" imgW="1371600" imgH="3937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438" y="260648"/>
                        <a:ext cx="2683898" cy="762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613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 calcmode="lin" valueType="num">
                                      <p:cBhvr additive="base">
                                        <p:cTn id="11"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 calcmode="lin" valueType="num">
                                      <p:cBhvr additive="base">
                                        <p:cTn id="17"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 calcmode="lin" valueType="num">
                                      <p:cBhvr additive="base">
                                        <p:cTn id="23"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r>
              <a:rPr lang="zh-CN" altLang="en-US" dirty="0" smtClean="0">
                <a:solidFill>
                  <a:srgbClr val="0000FF"/>
                </a:solidFill>
              </a:rPr>
              <a:t>再调制器 </a:t>
            </a:r>
            <a:r>
              <a:rPr lang="zh-CN" altLang="en-US" dirty="0" smtClean="0"/>
              <a:t>－第</a:t>
            </a:r>
            <a:r>
              <a:rPr lang="en-US" altLang="zh-CN" dirty="0" smtClean="0"/>
              <a:t>3</a:t>
            </a:r>
            <a:r>
              <a:rPr lang="zh-CN" altLang="en-US" dirty="0" smtClean="0"/>
              <a:t>种提取相干载波的方法 </a:t>
            </a:r>
          </a:p>
          <a:p>
            <a:r>
              <a:rPr lang="zh-CN" altLang="en-US" dirty="0" smtClean="0"/>
              <a:t>原理方框图</a:t>
            </a:r>
          </a:p>
          <a:p>
            <a:pPr lvl="2"/>
            <a:endParaRPr lang="zh-CN" altLang="en-US" dirty="0" smtClean="0"/>
          </a:p>
          <a:p>
            <a:pPr lvl="2"/>
            <a:endParaRPr lang="en-US" altLang="zh-CN" dirty="0"/>
          </a:p>
        </p:txBody>
      </p:sp>
      <p:sp>
        <p:nvSpPr>
          <p:cNvPr id="45" name="灯片编号占位符 5"/>
          <p:cNvSpPr>
            <a:spLocks noGrp="1"/>
          </p:cNvSpPr>
          <p:nvPr>
            <p:ph type="sldNum" sz="quarter" idx="12"/>
          </p:nvPr>
        </p:nvSpPr>
        <p:spPr/>
        <p:txBody>
          <a:bodyPr/>
          <a:lstStyle/>
          <a:p>
            <a:fld id="{C8597AE9-4B0A-4554-8B9C-906FDF491522}" type="slidenum">
              <a:rPr lang="en-US" altLang="zh-CN" smtClean="0"/>
              <a:pPr/>
              <a:t>15</a:t>
            </a:fld>
            <a:endParaRPr lang="en-US" altLang="zh-CN"/>
          </a:p>
        </p:txBody>
      </p:sp>
      <p:grpSp>
        <p:nvGrpSpPr>
          <p:cNvPr id="35891" name="Group 51"/>
          <p:cNvGrpSpPr>
            <a:grpSpLocks/>
          </p:cNvGrpSpPr>
          <p:nvPr/>
        </p:nvGrpSpPr>
        <p:grpSpPr bwMode="auto">
          <a:xfrm>
            <a:off x="1106488" y="2079625"/>
            <a:ext cx="7156450" cy="4375150"/>
            <a:chOff x="697" y="1310"/>
            <a:chExt cx="4508" cy="2756"/>
          </a:xfrm>
        </p:grpSpPr>
        <p:grpSp>
          <p:nvGrpSpPr>
            <p:cNvPr id="35890" name="Group 50"/>
            <p:cNvGrpSpPr>
              <a:grpSpLocks/>
            </p:cNvGrpSpPr>
            <p:nvPr/>
          </p:nvGrpSpPr>
          <p:grpSpPr bwMode="auto">
            <a:xfrm>
              <a:off x="1058" y="1381"/>
              <a:ext cx="4088" cy="2685"/>
              <a:chOff x="1058" y="1381"/>
              <a:chExt cx="4088" cy="2685"/>
            </a:xfrm>
          </p:grpSpPr>
          <p:grpSp>
            <p:nvGrpSpPr>
              <p:cNvPr id="35889" name="Group 49"/>
              <p:cNvGrpSpPr>
                <a:grpSpLocks/>
              </p:cNvGrpSpPr>
              <p:nvPr/>
            </p:nvGrpSpPr>
            <p:grpSpPr bwMode="auto">
              <a:xfrm>
                <a:off x="1058" y="1381"/>
                <a:ext cx="4088" cy="2685"/>
                <a:chOff x="1058" y="1381"/>
                <a:chExt cx="4088" cy="2685"/>
              </a:xfrm>
            </p:grpSpPr>
            <p:sp>
              <p:nvSpPr>
                <p:cNvPr id="35845" name="Text Box 5"/>
                <p:cNvSpPr txBox="1">
                  <a:spLocks noChangeArrowheads="1"/>
                </p:cNvSpPr>
                <p:nvPr/>
              </p:nvSpPr>
              <p:spPr bwMode="auto">
                <a:xfrm>
                  <a:off x="1963" y="2329"/>
                  <a:ext cx="40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itchFamily="18" charset="0"/>
                    </a:rPr>
                    <a:t>载频</a:t>
                  </a:r>
                </a:p>
                <a:p>
                  <a:pPr algn="just"/>
                  <a:r>
                    <a:rPr lang="zh-CN" altLang="en-US">
                      <a:latin typeface="Times New Roman" pitchFamily="18" charset="0"/>
                    </a:rPr>
                    <a:t>输出</a:t>
                  </a:r>
                  <a:endParaRPr lang="zh-CN" altLang="en-US" sz="3200"/>
                </a:p>
              </p:txBody>
            </p:sp>
            <p:sp>
              <p:nvSpPr>
                <p:cNvPr id="35867" name="Text Box 27"/>
                <p:cNvSpPr txBox="1">
                  <a:spLocks noChangeArrowheads="1"/>
                </p:cNvSpPr>
                <p:nvPr/>
              </p:nvSpPr>
              <p:spPr bwMode="auto">
                <a:xfrm>
                  <a:off x="1973" y="1933"/>
                  <a:ext cx="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nvGrpSpPr>
                <p:cNvPr id="35888" name="Group 48"/>
                <p:cNvGrpSpPr>
                  <a:grpSpLocks/>
                </p:cNvGrpSpPr>
                <p:nvPr/>
              </p:nvGrpSpPr>
              <p:grpSpPr bwMode="auto">
                <a:xfrm>
                  <a:off x="1058" y="1381"/>
                  <a:ext cx="4088" cy="2685"/>
                  <a:chOff x="1058" y="1381"/>
                  <a:chExt cx="4088" cy="2685"/>
                </a:xfrm>
              </p:grpSpPr>
              <p:sp>
                <p:nvSpPr>
                  <p:cNvPr id="35851" name="Line 11"/>
                  <p:cNvSpPr>
                    <a:spLocks noChangeShapeType="1"/>
                  </p:cNvSpPr>
                  <p:nvPr/>
                </p:nvSpPr>
                <p:spPr bwMode="auto">
                  <a:xfrm>
                    <a:off x="1058" y="1573"/>
                    <a:ext cx="8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2" name="Line 12"/>
                  <p:cNvSpPr>
                    <a:spLocks noChangeShapeType="1"/>
                  </p:cNvSpPr>
                  <p:nvPr/>
                </p:nvSpPr>
                <p:spPr bwMode="auto">
                  <a:xfrm flipV="1">
                    <a:off x="1525" y="1575"/>
                    <a:ext cx="0" cy="2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AutoShape 13"/>
                  <p:cNvSpPr>
                    <a:spLocks noChangeArrowheads="1"/>
                  </p:cNvSpPr>
                  <p:nvPr/>
                </p:nvSpPr>
                <p:spPr bwMode="auto">
                  <a:xfrm>
                    <a:off x="1888" y="1393"/>
                    <a:ext cx="341"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54" name="Line 14"/>
                  <p:cNvSpPr>
                    <a:spLocks noChangeShapeType="1"/>
                  </p:cNvSpPr>
                  <p:nvPr/>
                </p:nvSpPr>
                <p:spPr bwMode="auto">
                  <a:xfrm>
                    <a:off x="2070" y="1729"/>
                    <a:ext cx="11" cy="59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5" name="Text Box 15"/>
                  <p:cNvSpPr txBox="1">
                    <a:spLocks noChangeArrowheads="1"/>
                  </p:cNvSpPr>
                  <p:nvPr/>
                </p:nvSpPr>
                <p:spPr bwMode="auto">
                  <a:xfrm>
                    <a:off x="3420" y="1860"/>
                    <a:ext cx="681" cy="397"/>
                  </a:xfrm>
                  <a:prstGeom prst="rect">
                    <a:avLst/>
                  </a:prstGeom>
                  <a:solidFill>
                    <a:srgbClr val="FFFFFF"/>
                  </a:solidFill>
                  <a:ln w="9525">
                    <a:solidFill>
                      <a:srgbClr val="000000"/>
                    </a:solidFill>
                    <a:miter lim="800000"/>
                    <a:headEnd/>
                    <a:tailEnd/>
                  </a:ln>
                </p:spPr>
                <p:txBody>
                  <a:bodyPr lIns="0" tIns="72000" rIns="0" bIns="0"/>
                  <a:lstStyle/>
                  <a:p>
                    <a:pPr algn="ctr"/>
                    <a:r>
                      <a:rPr lang="en-US" altLang="zh-CN">
                        <a:latin typeface="Times New Roman" pitchFamily="18" charset="0"/>
                      </a:rPr>
                      <a:t>90</a:t>
                    </a:r>
                    <a:r>
                      <a:rPr lang="en-US" altLang="zh-CN">
                        <a:latin typeface="Times New Roman" pitchFamily="18" charset="0"/>
                        <a:sym typeface="Symbol" pitchFamily="18" charset="2"/>
                      </a:rPr>
                      <a:t></a:t>
                    </a:r>
                    <a:r>
                      <a:rPr lang="zh-CN" altLang="en-US">
                        <a:latin typeface="Times New Roman" pitchFamily="18" charset="0"/>
                      </a:rPr>
                      <a:t>相移</a:t>
                    </a:r>
                    <a:endParaRPr lang="zh-CN" altLang="en-US" sz="3200"/>
                  </a:p>
                </p:txBody>
              </p:sp>
              <p:sp>
                <p:nvSpPr>
                  <p:cNvPr id="35856" name="Text Box 16"/>
                  <p:cNvSpPr txBox="1">
                    <a:spLocks noChangeArrowheads="1"/>
                  </p:cNvSpPr>
                  <p:nvPr/>
                </p:nvSpPr>
                <p:spPr bwMode="auto">
                  <a:xfrm>
                    <a:off x="2590" y="3047"/>
                    <a:ext cx="680"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环路滤波</a:t>
                    </a:r>
                    <a:endParaRPr lang="zh-CN" altLang="en-US" sz="3200"/>
                  </a:p>
                </p:txBody>
              </p:sp>
              <p:sp>
                <p:nvSpPr>
                  <p:cNvPr id="35857" name="Line 17"/>
                  <p:cNvSpPr>
                    <a:spLocks noChangeShapeType="1"/>
                  </p:cNvSpPr>
                  <p:nvPr/>
                </p:nvSpPr>
                <p:spPr bwMode="auto">
                  <a:xfrm>
                    <a:off x="5136" y="1573"/>
                    <a:ext cx="10" cy="2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Text Box 18"/>
                  <p:cNvSpPr txBox="1">
                    <a:spLocks noChangeArrowheads="1"/>
                  </p:cNvSpPr>
                  <p:nvPr/>
                </p:nvSpPr>
                <p:spPr bwMode="auto">
                  <a:xfrm>
                    <a:off x="2580" y="2400"/>
                    <a:ext cx="680"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压控振荡</a:t>
                    </a:r>
                    <a:endParaRPr lang="zh-CN" altLang="en-US" sz="3200"/>
                  </a:p>
                </p:txBody>
              </p:sp>
              <p:sp>
                <p:nvSpPr>
                  <p:cNvPr id="35859" name="Line 19"/>
                  <p:cNvSpPr>
                    <a:spLocks noChangeShapeType="1"/>
                  </p:cNvSpPr>
                  <p:nvPr/>
                </p:nvSpPr>
                <p:spPr bwMode="auto">
                  <a:xfrm>
                    <a:off x="3125" y="3898"/>
                    <a:ext cx="201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20"/>
                  <p:cNvSpPr>
                    <a:spLocks noChangeShapeType="1"/>
                  </p:cNvSpPr>
                  <p:nvPr/>
                </p:nvSpPr>
                <p:spPr bwMode="auto">
                  <a:xfrm>
                    <a:off x="2090" y="2052"/>
                    <a:ext cx="13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1"/>
                  <p:cNvSpPr>
                    <a:spLocks noChangeShapeType="1"/>
                  </p:cNvSpPr>
                  <p:nvPr/>
                </p:nvSpPr>
                <p:spPr bwMode="auto">
                  <a:xfrm>
                    <a:off x="4615" y="1741"/>
                    <a:ext cx="0" cy="3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AutoShape 22"/>
                  <p:cNvSpPr>
                    <a:spLocks noChangeArrowheads="1"/>
                  </p:cNvSpPr>
                  <p:nvPr/>
                </p:nvSpPr>
                <p:spPr bwMode="auto">
                  <a:xfrm>
                    <a:off x="4435" y="1393"/>
                    <a:ext cx="341"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63" name="Line 23"/>
                  <p:cNvSpPr>
                    <a:spLocks noChangeShapeType="1"/>
                  </p:cNvSpPr>
                  <p:nvPr/>
                </p:nvSpPr>
                <p:spPr bwMode="auto">
                  <a:xfrm>
                    <a:off x="4795" y="1561"/>
                    <a:ext cx="3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AutoShape 24"/>
                  <p:cNvSpPr>
                    <a:spLocks noChangeArrowheads="1"/>
                  </p:cNvSpPr>
                  <p:nvPr/>
                </p:nvSpPr>
                <p:spPr bwMode="auto">
                  <a:xfrm>
                    <a:off x="2773" y="3730"/>
                    <a:ext cx="340"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65" name="Line 25"/>
                  <p:cNvSpPr>
                    <a:spLocks noChangeShapeType="1"/>
                  </p:cNvSpPr>
                  <p:nvPr/>
                </p:nvSpPr>
                <p:spPr bwMode="auto">
                  <a:xfrm>
                    <a:off x="4111" y="2076"/>
                    <a:ext cx="5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6"/>
                  <p:cNvSpPr>
                    <a:spLocks noChangeShapeType="1"/>
                  </p:cNvSpPr>
                  <p:nvPr/>
                </p:nvSpPr>
                <p:spPr bwMode="auto">
                  <a:xfrm>
                    <a:off x="1525" y="3910"/>
                    <a:ext cx="124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8" name="Text Box 28"/>
                  <p:cNvSpPr txBox="1">
                    <a:spLocks noChangeArrowheads="1"/>
                  </p:cNvSpPr>
                  <p:nvPr/>
                </p:nvSpPr>
                <p:spPr bwMode="auto">
                  <a:xfrm>
                    <a:off x="2869" y="1381"/>
                    <a:ext cx="681"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低 通</a:t>
                    </a:r>
                    <a:endParaRPr lang="zh-CN" altLang="en-US" sz="3200"/>
                  </a:p>
                </p:txBody>
              </p:sp>
              <p:sp>
                <p:nvSpPr>
                  <p:cNvPr id="35869" name="Line 29"/>
                  <p:cNvSpPr>
                    <a:spLocks noChangeShapeType="1"/>
                  </p:cNvSpPr>
                  <p:nvPr/>
                </p:nvSpPr>
                <p:spPr bwMode="auto">
                  <a:xfrm>
                    <a:off x="2230" y="1573"/>
                    <a:ext cx="6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Line 30"/>
                  <p:cNvSpPr>
                    <a:spLocks noChangeShapeType="1"/>
                  </p:cNvSpPr>
                  <p:nvPr/>
                </p:nvSpPr>
                <p:spPr bwMode="auto">
                  <a:xfrm>
                    <a:off x="2932" y="3455"/>
                    <a:ext cx="1" cy="2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31"/>
                  <p:cNvSpPr>
                    <a:spLocks noChangeShapeType="1"/>
                  </p:cNvSpPr>
                  <p:nvPr/>
                </p:nvSpPr>
                <p:spPr bwMode="auto">
                  <a:xfrm>
                    <a:off x="2932" y="2795"/>
                    <a:ext cx="1" cy="25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35873" name="Group 33"/>
                  <p:cNvGrpSpPr>
                    <a:grpSpLocks/>
                  </p:cNvGrpSpPr>
                  <p:nvPr/>
                </p:nvGrpSpPr>
                <p:grpSpPr bwMode="auto">
                  <a:xfrm>
                    <a:off x="2930" y="2062"/>
                    <a:ext cx="2" cy="350"/>
                    <a:chOff x="5266" y="12090"/>
                    <a:chExt cx="2" cy="438"/>
                  </a:xfrm>
                </p:grpSpPr>
                <p:sp>
                  <p:nvSpPr>
                    <p:cNvPr id="35874" name="Line 34"/>
                    <p:cNvSpPr>
                      <a:spLocks noChangeShapeType="1"/>
                    </p:cNvSpPr>
                    <p:nvPr/>
                  </p:nvSpPr>
                  <p:spPr bwMode="auto">
                    <a:xfrm>
                      <a:off x="5266" y="12258"/>
                      <a:ext cx="2" cy="27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Line 35"/>
                    <p:cNvSpPr>
                      <a:spLocks noChangeShapeType="1"/>
                    </p:cNvSpPr>
                    <p:nvPr/>
                  </p:nvSpPr>
                  <p:spPr bwMode="auto">
                    <a:xfrm flipV="1">
                      <a:off x="5267" y="12090"/>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6" name="Line 36"/>
                  <p:cNvSpPr>
                    <a:spLocks noChangeShapeType="1"/>
                  </p:cNvSpPr>
                  <p:nvPr/>
                </p:nvSpPr>
                <p:spPr bwMode="auto">
                  <a:xfrm>
                    <a:off x="3549" y="1573"/>
                    <a:ext cx="8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77" name="Text Box 37"/>
                <p:cNvSpPr txBox="1">
                  <a:spLocks noChangeArrowheads="1"/>
                </p:cNvSpPr>
                <p:nvPr/>
              </p:nvSpPr>
              <p:spPr bwMode="auto">
                <a:xfrm>
                  <a:off x="1434" y="1451"/>
                  <a:ext cx="3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sp>
            <p:nvSpPr>
              <p:cNvPr id="35872" name="Text Box 32"/>
              <p:cNvSpPr txBox="1">
                <a:spLocks noChangeArrowheads="1"/>
              </p:cNvSpPr>
              <p:nvPr/>
            </p:nvSpPr>
            <p:spPr bwMode="auto">
              <a:xfrm>
                <a:off x="2823" y="1933"/>
                <a:ext cx="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grpSp>
          <p:nvGrpSpPr>
            <p:cNvPr id="35878" name="Group 38"/>
            <p:cNvGrpSpPr>
              <a:grpSpLocks/>
            </p:cNvGrpSpPr>
            <p:nvPr/>
          </p:nvGrpSpPr>
          <p:grpSpPr bwMode="auto">
            <a:xfrm>
              <a:off x="697" y="1310"/>
              <a:ext cx="4508" cy="2493"/>
              <a:chOff x="2108" y="11121"/>
              <a:chExt cx="6352" cy="3120"/>
            </a:xfrm>
          </p:grpSpPr>
          <p:sp>
            <p:nvSpPr>
              <p:cNvPr id="35879" name="Text Box 39"/>
              <p:cNvSpPr txBox="1">
                <a:spLocks noChangeArrowheads="1"/>
              </p:cNvSpPr>
              <p:nvPr/>
            </p:nvSpPr>
            <p:spPr bwMode="auto">
              <a:xfrm>
                <a:off x="2108" y="11301"/>
                <a:ext cx="47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i="1">
                    <a:latin typeface="Times New Roman" pitchFamily="18" charset="0"/>
                  </a:rPr>
                  <a:t>s</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200"/>
              </a:p>
            </p:txBody>
          </p:sp>
          <p:sp>
            <p:nvSpPr>
              <p:cNvPr id="35880" name="Text Box 40"/>
              <p:cNvSpPr txBox="1">
                <a:spLocks noChangeArrowheads="1"/>
              </p:cNvSpPr>
              <p:nvPr/>
            </p:nvSpPr>
            <p:spPr bwMode="auto">
              <a:xfrm>
                <a:off x="3990" y="1166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a:t>
                </a:r>
                <a:endParaRPr lang="en-US" altLang="zh-CN" sz="3200"/>
              </a:p>
            </p:txBody>
          </p:sp>
          <p:sp>
            <p:nvSpPr>
              <p:cNvPr id="35881" name="Text Box 41"/>
              <p:cNvSpPr txBox="1">
                <a:spLocks noChangeArrowheads="1"/>
              </p:cNvSpPr>
              <p:nvPr/>
            </p:nvSpPr>
            <p:spPr bwMode="auto">
              <a:xfrm>
                <a:off x="7230" y="11676"/>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b</a:t>
                </a:r>
                <a:endParaRPr lang="en-US" altLang="zh-CN" sz="3200"/>
              </a:p>
            </p:txBody>
          </p:sp>
          <p:sp>
            <p:nvSpPr>
              <p:cNvPr id="35882" name="Text Box 42"/>
              <p:cNvSpPr txBox="1">
                <a:spLocks noChangeArrowheads="1"/>
              </p:cNvSpPr>
              <p:nvPr/>
            </p:nvSpPr>
            <p:spPr bwMode="auto">
              <a:xfrm>
                <a:off x="4454" y="11136"/>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c</a:t>
                </a:r>
                <a:endParaRPr lang="en-US" altLang="zh-CN" sz="3200"/>
              </a:p>
            </p:txBody>
          </p:sp>
          <p:sp>
            <p:nvSpPr>
              <p:cNvPr id="35883" name="Text Box 43"/>
              <p:cNvSpPr txBox="1">
                <a:spLocks noChangeArrowheads="1"/>
              </p:cNvSpPr>
              <p:nvPr/>
            </p:nvSpPr>
            <p:spPr bwMode="auto">
              <a:xfrm>
                <a:off x="6554" y="1115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d</a:t>
                </a:r>
                <a:endParaRPr lang="en-US" altLang="zh-CN" sz="3200"/>
              </a:p>
            </p:txBody>
          </p:sp>
          <p:sp>
            <p:nvSpPr>
              <p:cNvPr id="35884" name="Text Box 44"/>
              <p:cNvSpPr txBox="1">
                <a:spLocks noChangeArrowheads="1"/>
              </p:cNvSpPr>
              <p:nvPr/>
            </p:nvSpPr>
            <p:spPr bwMode="auto">
              <a:xfrm>
                <a:off x="7964" y="1112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a:t>
                </a:r>
                <a:endParaRPr lang="en-US" altLang="zh-CN" sz="3200"/>
              </a:p>
            </p:txBody>
          </p:sp>
          <p:sp>
            <p:nvSpPr>
              <p:cNvPr id="35885" name="Text Box 45"/>
              <p:cNvSpPr txBox="1">
                <a:spLocks noChangeArrowheads="1"/>
              </p:cNvSpPr>
              <p:nvPr/>
            </p:nvSpPr>
            <p:spPr bwMode="auto">
              <a:xfrm>
                <a:off x="5266" y="1382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f</a:t>
                </a:r>
                <a:endParaRPr lang="en-US" altLang="zh-CN" sz="3200"/>
              </a:p>
            </p:txBody>
          </p:sp>
          <p:sp>
            <p:nvSpPr>
              <p:cNvPr id="35886" name="Text Box 46"/>
              <p:cNvSpPr txBox="1">
                <a:spLocks noChangeArrowheads="1"/>
              </p:cNvSpPr>
              <p:nvPr/>
            </p:nvSpPr>
            <p:spPr bwMode="auto">
              <a:xfrm>
                <a:off x="5308" y="12921"/>
                <a:ext cx="49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g</a:t>
                </a:r>
                <a:endParaRPr lang="en-US" altLang="zh-CN" sz="3200"/>
              </a:p>
            </p:txBody>
          </p:sp>
        </p:grpSp>
      </p:grpSp>
      <p:sp>
        <p:nvSpPr>
          <p:cNvPr id="46" name="标题 45"/>
          <p:cNvSpPr>
            <a:spLocks noGrp="1"/>
          </p:cNvSpPr>
          <p:nvPr>
            <p:ph type="title"/>
          </p:nvPr>
        </p:nvSpPr>
        <p:spPr/>
        <p:txBody>
          <a:bodyPr/>
          <a:lstStyle/>
          <a:p>
            <a:r>
              <a:rPr lang="en-US" altLang="zh-CN" dirty="0" smtClean="0">
                <a:solidFill>
                  <a:srgbClr val="C00000"/>
                </a:solidFill>
              </a:rPr>
              <a:t>3. </a:t>
            </a:r>
            <a:r>
              <a:rPr lang="zh-CN" altLang="en-US" dirty="0" smtClean="0">
                <a:solidFill>
                  <a:srgbClr val="C00000"/>
                </a:solidFill>
              </a:rPr>
              <a:t>再调制器</a:t>
            </a:r>
            <a:endParaRPr lang="zh-CN" altLang="en-US" dirty="0">
              <a:solidFill>
                <a:srgbClr val="C00000"/>
              </a:solidFill>
            </a:endParaRPr>
          </a:p>
        </p:txBody>
      </p:sp>
    </p:spTree>
    <p:extLst>
      <p:ext uri="{BB962C8B-B14F-4D97-AF65-F5344CB8AC3E}">
        <p14:creationId xmlns:p14="http://schemas.microsoft.com/office/powerpoint/2010/main" val="61578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91"/>
                                        </p:tgtEl>
                                        <p:attrNameLst>
                                          <p:attrName>style.visibility</p:attrName>
                                        </p:attrNameLst>
                                      </p:cBhvr>
                                      <p:to>
                                        <p:strVal val="visible"/>
                                      </p:to>
                                    </p:set>
                                    <p:anim calcmode="lin" valueType="num">
                                      <p:cBhvr additive="base">
                                        <p:cTn id="13" dur="500" fill="hold"/>
                                        <p:tgtEl>
                                          <p:spTgt spid="35891"/>
                                        </p:tgtEl>
                                        <p:attrNameLst>
                                          <p:attrName>ppt_x</p:attrName>
                                        </p:attrNameLst>
                                      </p:cBhvr>
                                      <p:tavLst>
                                        <p:tav tm="0">
                                          <p:val>
                                            <p:strVal val="#ppt_x"/>
                                          </p:val>
                                        </p:tav>
                                        <p:tav tm="100000">
                                          <p:val>
                                            <p:strVal val="#ppt_x"/>
                                          </p:val>
                                        </p:tav>
                                      </p:tavLst>
                                    </p:anim>
                                    <p:anim calcmode="lin" valueType="num">
                                      <p:cBhvr additive="base">
                                        <p:cTn id="14" dur="500" fill="hold"/>
                                        <p:tgtEl>
                                          <p:spTgt spid="35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C8597AE9-4B0A-4554-8B9C-906FDF491522}" type="slidenum">
              <a:rPr lang="en-US" altLang="zh-CN" smtClean="0"/>
              <a:pPr/>
              <a:t>16</a:t>
            </a:fld>
            <a:endParaRPr lang="en-US" altLang="zh-CN"/>
          </a:p>
        </p:txBody>
      </p:sp>
      <p:grpSp>
        <p:nvGrpSpPr>
          <p:cNvPr id="2" name="Group 51"/>
          <p:cNvGrpSpPr>
            <a:grpSpLocks/>
          </p:cNvGrpSpPr>
          <p:nvPr/>
        </p:nvGrpSpPr>
        <p:grpSpPr bwMode="auto">
          <a:xfrm>
            <a:off x="323528" y="2079625"/>
            <a:ext cx="7156450" cy="4375150"/>
            <a:chOff x="697" y="1310"/>
            <a:chExt cx="4508" cy="2756"/>
          </a:xfrm>
        </p:grpSpPr>
        <p:grpSp>
          <p:nvGrpSpPr>
            <p:cNvPr id="3" name="Group 50"/>
            <p:cNvGrpSpPr>
              <a:grpSpLocks/>
            </p:cNvGrpSpPr>
            <p:nvPr/>
          </p:nvGrpSpPr>
          <p:grpSpPr bwMode="auto">
            <a:xfrm>
              <a:off x="1058" y="1381"/>
              <a:ext cx="4088" cy="2685"/>
              <a:chOff x="1058" y="1381"/>
              <a:chExt cx="4088" cy="2685"/>
            </a:xfrm>
          </p:grpSpPr>
          <p:grpSp>
            <p:nvGrpSpPr>
              <p:cNvPr id="4" name="Group 49"/>
              <p:cNvGrpSpPr>
                <a:grpSpLocks/>
              </p:cNvGrpSpPr>
              <p:nvPr/>
            </p:nvGrpSpPr>
            <p:grpSpPr bwMode="auto">
              <a:xfrm>
                <a:off x="1058" y="1381"/>
                <a:ext cx="4088" cy="2685"/>
                <a:chOff x="1058" y="1381"/>
                <a:chExt cx="4088" cy="2685"/>
              </a:xfrm>
            </p:grpSpPr>
            <p:sp>
              <p:nvSpPr>
                <p:cNvPr id="35845" name="Text Box 5"/>
                <p:cNvSpPr txBox="1">
                  <a:spLocks noChangeArrowheads="1"/>
                </p:cNvSpPr>
                <p:nvPr/>
              </p:nvSpPr>
              <p:spPr bwMode="auto">
                <a:xfrm>
                  <a:off x="1963" y="2329"/>
                  <a:ext cx="40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itchFamily="18" charset="0"/>
                    </a:rPr>
                    <a:t>载频</a:t>
                  </a:r>
                </a:p>
                <a:p>
                  <a:pPr algn="just"/>
                  <a:r>
                    <a:rPr lang="zh-CN" altLang="en-US">
                      <a:latin typeface="Times New Roman" pitchFamily="18" charset="0"/>
                    </a:rPr>
                    <a:t>输出</a:t>
                  </a:r>
                  <a:endParaRPr lang="zh-CN" altLang="en-US" sz="3200"/>
                </a:p>
              </p:txBody>
            </p:sp>
            <p:sp>
              <p:nvSpPr>
                <p:cNvPr id="35867" name="Text Box 27"/>
                <p:cNvSpPr txBox="1">
                  <a:spLocks noChangeArrowheads="1"/>
                </p:cNvSpPr>
                <p:nvPr/>
              </p:nvSpPr>
              <p:spPr bwMode="auto">
                <a:xfrm>
                  <a:off x="1973" y="1933"/>
                  <a:ext cx="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nvGrpSpPr>
                <p:cNvPr id="5" name="Group 48"/>
                <p:cNvGrpSpPr>
                  <a:grpSpLocks/>
                </p:cNvGrpSpPr>
                <p:nvPr/>
              </p:nvGrpSpPr>
              <p:grpSpPr bwMode="auto">
                <a:xfrm>
                  <a:off x="1058" y="1381"/>
                  <a:ext cx="4088" cy="2685"/>
                  <a:chOff x="1058" y="1381"/>
                  <a:chExt cx="4088" cy="2685"/>
                </a:xfrm>
              </p:grpSpPr>
              <p:sp>
                <p:nvSpPr>
                  <p:cNvPr id="35851" name="Line 11"/>
                  <p:cNvSpPr>
                    <a:spLocks noChangeShapeType="1"/>
                  </p:cNvSpPr>
                  <p:nvPr/>
                </p:nvSpPr>
                <p:spPr bwMode="auto">
                  <a:xfrm>
                    <a:off x="1058" y="1573"/>
                    <a:ext cx="8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2" name="Line 12"/>
                  <p:cNvSpPr>
                    <a:spLocks noChangeShapeType="1"/>
                  </p:cNvSpPr>
                  <p:nvPr/>
                </p:nvSpPr>
                <p:spPr bwMode="auto">
                  <a:xfrm flipV="1">
                    <a:off x="1525" y="1575"/>
                    <a:ext cx="0" cy="2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AutoShape 13"/>
                  <p:cNvSpPr>
                    <a:spLocks noChangeArrowheads="1"/>
                  </p:cNvSpPr>
                  <p:nvPr/>
                </p:nvSpPr>
                <p:spPr bwMode="auto">
                  <a:xfrm>
                    <a:off x="1888" y="1393"/>
                    <a:ext cx="341"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54" name="Line 14"/>
                  <p:cNvSpPr>
                    <a:spLocks noChangeShapeType="1"/>
                  </p:cNvSpPr>
                  <p:nvPr/>
                </p:nvSpPr>
                <p:spPr bwMode="auto">
                  <a:xfrm>
                    <a:off x="2070" y="1729"/>
                    <a:ext cx="11" cy="59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5" name="Text Box 15"/>
                  <p:cNvSpPr txBox="1">
                    <a:spLocks noChangeArrowheads="1"/>
                  </p:cNvSpPr>
                  <p:nvPr/>
                </p:nvSpPr>
                <p:spPr bwMode="auto">
                  <a:xfrm>
                    <a:off x="3420" y="1860"/>
                    <a:ext cx="681" cy="397"/>
                  </a:xfrm>
                  <a:prstGeom prst="rect">
                    <a:avLst/>
                  </a:prstGeom>
                  <a:solidFill>
                    <a:srgbClr val="FFFFFF"/>
                  </a:solidFill>
                  <a:ln w="9525">
                    <a:solidFill>
                      <a:srgbClr val="000000"/>
                    </a:solidFill>
                    <a:miter lim="800000"/>
                    <a:headEnd/>
                    <a:tailEnd/>
                  </a:ln>
                </p:spPr>
                <p:txBody>
                  <a:bodyPr lIns="0" tIns="72000" rIns="0" bIns="0"/>
                  <a:lstStyle/>
                  <a:p>
                    <a:pPr algn="ctr"/>
                    <a:r>
                      <a:rPr lang="en-US" altLang="zh-CN">
                        <a:latin typeface="Times New Roman" pitchFamily="18" charset="0"/>
                      </a:rPr>
                      <a:t>90</a:t>
                    </a:r>
                    <a:r>
                      <a:rPr lang="en-US" altLang="zh-CN">
                        <a:latin typeface="Times New Roman" pitchFamily="18" charset="0"/>
                        <a:sym typeface="Symbol" pitchFamily="18" charset="2"/>
                      </a:rPr>
                      <a:t></a:t>
                    </a:r>
                    <a:r>
                      <a:rPr lang="zh-CN" altLang="en-US">
                        <a:latin typeface="Times New Roman" pitchFamily="18" charset="0"/>
                      </a:rPr>
                      <a:t>相移</a:t>
                    </a:r>
                    <a:endParaRPr lang="zh-CN" altLang="en-US" sz="3200"/>
                  </a:p>
                </p:txBody>
              </p:sp>
              <p:sp>
                <p:nvSpPr>
                  <p:cNvPr id="35856" name="Text Box 16"/>
                  <p:cNvSpPr txBox="1">
                    <a:spLocks noChangeArrowheads="1"/>
                  </p:cNvSpPr>
                  <p:nvPr/>
                </p:nvSpPr>
                <p:spPr bwMode="auto">
                  <a:xfrm>
                    <a:off x="2590" y="3047"/>
                    <a:ext cx="680"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环路滤波</a:t>
                    </a:r>
                    <a:endParaRPr lang="zh-CN" altLang="en-US" sz="3200"/>
                  </a:p>
                </p:txBody>
              </p:sp>
              <p:sp>
                <p:nvSpPr>
                  <p:cNvPr id="35857" name="Line 17"/>
                  <p:cNvSpPr>
                    <a:spLocks noChangeShapeType="1"/>
                  </p:cNvSpPr>
                  <p:nvPr/>
                </p:nvSpPr>
                <p:spPr bwMode="auto">
                  <a:xfrm>
                    <a:off x="5136" y="1573"/>
                    <a:ext cx="10" cy="2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Text Box 18"/>
                  <p:cNvSpPr txBox="1">
                    <a:spLocks noChangeArrowheads="1"/>
                  </p:cNvSpPr>
                  <p:nvPr/>
                </p:nvSpPr>
                <p:spPr bwMode="auto">
                  <a:xfrm>
                    <a:off x="2580" y="2400"/>
                    <a:ext cx="680"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压控振荡</a:t>
                    </a:r>
                    <a:endParaRPr lang="zh-CN" altLang="en-US" sz="3200"/>
                  </a:p>
                </p:txBody>
              </p:sp>
              <p:sp>
                <p:nvSpPr>
                  <p:cNvPr id="35859" name="Line 19"/>
                  <p:cNvSpPr>
                    <a:spLocks noChangeShapeType="1"/>
                  </p:cNvSpPr>
                  <p:nvPr/>
                </p:nvSpPr>
                <p:spPr bwMode="auto">
                  <a:xfrm>
                    <a:off x="3125" y="3898"/>
                    <a:ext cx="201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20"/>
                  <p:cNvSpPr>
                    <a:spLocks noChangeShapeType="1"/>
                  </p:cNvSpPr>
                  <p:nvPr/>
                </p:nvSpPr>
                <p:spPr bwMode="auto">
                  <a:xfrm>
                    <a:off x="2090" y="2052"/>
                    <a:ext cx="13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1"/>
                  <p:cNvSpPr>
                    <a:spLocks noChangeShapeType="1"/>
                  </p:cNvSpPr>
                  <p:nvPr/>
                </p:nvSpPr>
                <p:spPr bwMode="auto">
                  <a:xfrm>
                    <a:off x="4615" y="1741"/>
                    <a:ext cx="0" cy="3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AutoShape 22"/>
                  <p:cNvSpPr>
                    <a:spLocks noChangeArrowheads="1"/>
                  </p:cNvSpPr>
                  <p:nvPr/>
                </p:nvSpPr>
                <p:spPr bwMode="auto">
                  <a:xfrm>
                    <a:off x="4435" y="1393"/>
                    <a:ext cx="341"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63" name="Line 23"/>
                  <p:cNvSpPr>
                    <a:spLocks noChangeShapeType="1"/>
                  </p:cNvSpPr>
                  <p:nvPr/>
                </p:nvSpPr>
                <p:spPr bwMode="auto">
                  <a:xfrm>
                    <a:off x="4795" y="1561"/>
                    <a:ext cx="3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AutoShape 24"/>
                  <p:cNvSpPr>
                    <a:spLocks noChangeArrowheads="1"/>
                  </p:cNvSpPr>
                  <p:nvPr/>
                </p:nvSpPr>
                <p:spPr bwMode="auto">
                  <a:xfrm>
                    <a:off x="2773" y="3730"/>
                    <a:ext cx="340"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65" name="Line 25"/>
                  <p:cNvSpPr>
                    <a:spLocks noChangeShapeType="1"/>
                  </p:cNvSpPr>
                  <p:nvPr/>
                </p:nvSpPr>
                <p:spPr bwMode="auto">
                  <a:xfrm>
                    <a:off x="4111" y="2076"/>
                    <a:ext cx="5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6"/>
                  <p:cNvSpPr>
                    <a:spLocks noChangeShapeType="1"/>
                  </p:cNvSpPr>
                  <p:nvPr/>
                </p:nvSpPr>
                <p:spPr bwMode="auto">
                  <a:xfrm>
                    <a:off x="1525" y="3910"/>
                    <a:ext cx="124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8" name="Text Box 28"/>
                  <p:cNvSpPr txBox="1">
                    <a:spLocks noChangeArrowheads="1"/>
                  </p:cNvSpPr>
                  <p:nvPr/>
                </p:nvSpPr>
                <p:spPr bwMode="auto">
                  <a:xfrm>
                    <a:off x="2869" y="1381"/>
                    <a:ext cx="681"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低 通</a:t>
                    </a:r>
                    <a:endParaRPr lang="zh-CN" altLang="en-US" sz="3200"/>
                  </a:p>
                </p:txBody>
              </p:sp>
              <p:sp>
                <p:nvSpPr>
                  <p:cNvPr id="35869" name="Line 29"/>
                  <p:cNvSpPr>
                    <a:spLocks noChangeShapeType="1"/>
                  </p:cNvSpPr>
                  <p:nvPr/>
                </p:nvSpPr>
                <p:spPr bwMode="auto">
                  <a:xfrm>
                    <a:off x="2230" y="1573"/>
                    <a:ext cx="6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Line 30"/>
                  <p:cNvSpPr>
                    <a:spLocks noChangeShapeType="1"/>
                  </p:cNvSpPr>
                  <p:nvPr/>
                </p:nvSpPr>
                <p:spPr bwMode="auto">
                  <a:xfrm>
                    <a:off x="2932" y="3455"/>
                    <a:ext cx="1" cy="2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31"/>
                  <p:cNvSpPr>
                    <a:spLocks noChangeShapeType="1"/>
                  </p:cNvSpPr>
                  <p:nvPr/>
                </p:nvSpPr>
                <p:spPr bwMode="auto">
                  <a:xfrm>
                    <a:off x="2932" y="2795"/>
                    <a:ext cx="1" cy="25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33"/>
                  <p:cNvGrpSpPr>
                    <a:grpSpLocks/>
                  </p:cNvGrpSpPr>
                  <p:nvPr/>
                </p:nvGrpSpPr>
                <p:grpSpPr bwMode="auto">
                  <a:xfrm>
                    <a:off x="2930" y="2062"/>
                    <a:ext cx="2" cy="350"/>
                    <a:chOff x="5266" y="12090"/>
                    <a:chExt cx="2" cy="438"/>
                  </a:xfrm>
                </p:grpSpPr>
                <p:sp>
                  <p:nvSpPr>
                    <p:cNvPr id="35874" name="Line 34"/>
                    <p:cNvSpPr>
                      <a:spLocks noChangeShapeType="1"/>
                    </p:cNvSpPr>
                    <p:nvPr/>
                  </p:nvSpPr>
                  <p:spPr bwMode="auto">
                    <a:xfrm>
                      <a:off x="5266" y="12258"/>
                      <a:ext cx="2" cy="27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Line 35"/>
                    <p:cNvSpPr>
                      <a:spLocks noChangeShapeType="1"/>
                    </p:cNvSpPr>
                    <p:nvPr/>
                  </p:nvSpPr>
                  <p:spPr bwMode="auto">
                    <a:xfrm flipV="1">
                      <a:off x="5267" y="12090"/>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6" name="Line 36"/>
                  <p:cNvSpPr>
                    <a:spLocks noChangeShapeType="1"/>
                  </p:cNvSpPr>
                  <p:nvPr/>
                </p:nvSpPr>
                <p:spPr bwMode="auto">
                  <a:xfrm>
                    <a:off x="3549" y="1573"/>
                    <a:ext cx="8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77" name="Text Box 37"/>
                <p:cNvSpPr txBox="1">
                  <a:spLocks noChangeArrowheads="1"/>
                </p:cNvSpPr>
                <p:nvPr/>
              </p:nvSpPr>
              <p:spPr bwMode="auto">
                <a:xfrm>
                  <a:off x="1434" y="1451"/>
                  <a:ext cx="3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sp>
            <p:nvSpPr>
              <p:cNvPr id="35872" name="Text Box 32"/>
              <p:cNvSpPr txBox="1">
                <a:spLocks noChangeArrowheads="1"/>
              </p:cNvSpPr>
              <p:nvPr/>
            </p:nvSpPr>
            <p:spPr bwMode="auto">
              <a:xfrm>
                <a:off x="2823" y="1933"/>
                <a:ext cx="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grpSp>
          <p:nvGrpSpPr>
            <p:cNvPr id="7" name="Group 38"/>
            <p:cNvGrpSpPr>
              <a:grpSpLocks/>
            </p:cNvGrpSpPr>
            <p:nvPr/>
          </p:nvGrpSpPr>
          <p:grpSpPr bwMode="auto">
            <a:xfrm>
              <a:off x="697" y="1310"/>
              <a:ext cx="4508" cy="2493"/>
              <a:chOff x="2108" y="11121"/>
              <a:chExt cx="6352" cy="3120"/>
            </a:xfrm>
          </p:grpSpPr>
          <p:sp>
            <p:nvSpPr>
              <p:cNvPr id="35879" name="Text Box 39"/>
              <p:cNvSpPr txBox="1">
                <a:spLocks noChangeArrowheads="1"/>
              </p:cNvSpPr>
              <p:nvPr/>
            </p:nvSpPr>
            <p:spPr bwMode="auto">
              <a:xfrm>
                <a:off x="2108" y="11301"/>
                <a:ext cx="47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i="1">
                    <a:latin typeface="Times New Roman" pitchFamily="18" charset="0"/>
                  </a:rPr>
                  <a:t>s</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200"/>
              </a:p>
            </p:txBody>
          </p:sp>
          <p:sp>
            <p:nvSpPr>
              <p:cNvPr id="35880" name="Text Box 40"/>
              <p:cNvSpPr txBox="1">
                <a:spLocks noChangeArrowheads="1"/>
              </p:cNvSpPr>
              <p:nvPr/>
            </p:nvSpPr>
            <p:spPr bwMode="auto">
              <a:xfrm>
                <a:off x="3990" y="1166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a:t>
                </a:r>
                <a:endParaRPr lang="en-US" altLang="zh-CN" sz="3200"/>
              </a:p>
            </p:txBody>
          </p:sp>
          <p:sp>
            <p:nvSpPr>
              <p:cNvPr id="35881" name="Text Box 41"/>
              <p:cNvSpPr txBox="1">
                <a:spLocks noChangeArrowheads="1"/>
              </p:cNvSpPr>
              <p:nvPr/>
            </p:nvSpPr>
            <p:spPr bwMode="auto">
              <a:xfrm>
                <a:off x="7230" y="11676"/>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b</a:t>
                </a:r>
                <a:endParaRPr lang="en-US" altLang="zh-CN" sz="3200"/>
              </a:p>
            </p:txBody>
          </p:sp>
          <p:sp>
            <p:nvSpPr>
              <p:cNvPr id="35882" name="Text Box 42"/>
              <p:cNvSpPr txBox="1">
                <a:spLocks noChangeArrowheads="1"/>
              </p:cNvSpPr>
              <p:nvPr/>
            </p:nvSpPr>
            <p:spPr bwMode="auto">
              <a:xfrm>
                <a:off x="4454" y="11136"/>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c</a:t>
                </a:r>
                <a:endParaRPr lang="en-US" altLang="zh-CN" sz="3200"/>
              </a:p>
            </p:txBody>
          </p:sp>
          <p:sp>
            <p:nvSpPr>
              <p:cNvPr id="35883" name="Text Box 43"/>
              <p:cNvSpPr txBox="1">
                <a:spLocks noChangeArrowheads="1"/>
              </p:cNvSpPr>
              <p:nvPr/>
            </p:nvSpPr>
            <p:spPr bwMode="auto">
              <a:xfrm>
                <a:off x="6554" y="1115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d</a:t>
                </a:r>
                <a:endParaRPr lang="en-US" altLang="zh-CN" sz="3200"/>
              </a:p>
            </p:txBody>
          </p:sp>
          <p:sp>
            <p:nvSpPr>
              <p:cNvPr id="35884" name="Text Box 44"/>
              <p:cNvSpPr txBox="1">
                <a:spLocks noChangeArrowheads="1"/>
              </p:cNvSpPr>
              <p:nvPr/>
            </p:nvSpPr>
            <p:spPr bwMode="auto">
              <a:xfrm>
                <a:off x="7964" y="1112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a:t>
                </a:r>
                <a:endParaRPr lang="en-US" altLang="zh-CN" sz="3200"/>
              </a:p>
            </p:txBody>
          </p:sp>
          <p:sp>
            <p:nvSpPr>
              <p:cNvPr id="35885" name="Text Box 45"/>
              <p:cNvSpPr txBox="1">
                <a:spLocks noChangeArrowheads="1"/>
              </p:cNvSpPr>
              <p:nvPr/>
            </p:nvSpPr>
            <p:spPr bwMode="auto">
              <a:xfrm>
                <a:off x="5266" y="1382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f</a:t>
                </a:r>
                <a:endParaRPr lang="en-US" altLang="zh-CN" sz="3200"/>
              </a:p>
            </p:txBody>
          </p:sp>
          <p:sp>
            <p:nvSpPr>
              <p:cNvPr id="35886" name="Text Box 46"/>
              <p:cNvSpPr txBox="1">
                <a:spLocks noChangeArrowheads="1"/>
              </p:cNvSpPr>
              <p:nvPr/>
            </p:nvSpPr>
            <p:spPr bwMode="auto">
              <a:xfrm>
                <a:off x="5308" y="12921"/>
                <a:ext cx="49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g</a:t>
                </a:r>
                <a:endParaRPr lang="en-US" altLang="zh-CN" sz="3200"/>
              </a:p>
            </p:txBody>
          </p:sp>
        </p:grpSp>
      </p:grpSp>
      <p:sp>
        <p:nvSpPr>
          <p:cNvPr id="46" name="标题 45"/>
          <p:cNvSpPr>
            <a:spLocks noGrp="1"/>
          </p:cNvSpPr>
          <p:nvPr>
            <p:ph type="title"/>
          </p:nvPr>
        </p:nvSpPr>
        <p:spPr/>
        <p:txBody>
          <a:bodyPr/>
          <a:lstStyle/>
          <a:p>
            <a:r>
              <a:rPr lang="zh-CN" altLang="en-US" dirty="0" smtClean="0">
                <a:solidFill>
                  <a:srgbClr val="0000FF"/>
                </a:solidFill>
              </a:rPr>
              <a:t>再调制器原理</a:t>
            </a:r>
            <a:endParaRPr lang="zh-CN" altLang="en-US" dirty="0">
              <a:solidFill>
                <a:srgbClr val="0000FF"/>
              </a:solidFill>
            </a:endParaRPr>
          </a:p>
        </p:txBody>
      </p:sp>
      <p:graphicFrame>
        <p:nvGraphicFramePr>
          <p:cNvPr id="124930" name="Object 2"/>
          <p:cNvGraphicFramePr>
            <a:graphicFrameLocks noChangeAspect="1"/>
          </p:cNvGraphicFramePr>
          <p:nvPr/>
        </p:nvGraphicFramePr>
        <p:xfrm>
          <a:off x="611560" y="1124744"/>
          <a:ext cx="3864396" cy="892894"/>
        </p:xfrm>
        <a:graphic>
          <a:graphicData uri="http://schemas.openxmlformats.org/presentationml/2006/ole">
            <mc:AlternateContent xmlns:mc="http://schemas.openxmlformats.org/markup-compatibility/2006">
              <mc:Choice xmlns:v="urn:schemas-microsoft-com:vml" Requires="v">
                <p:oleObj spid="_x0000_s124987" name="Equation" r:id="rId3" imgW="2501900" imgH="635000" progId="Equation.DSMT4">
                  <p:embed/>
                </p:oleObj>
              </mc:Choice>
              <mc:Fallback>
                <p:oleObj name="Equation" r:id="rId3" imgW="2501900" imgH="6350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24744"/>
                        <a:ext cx="3864396" cy="892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8" name="直接箭头连接符 47"/>
          <p:cNvCxnSpPr/>
          <p:nvPr/>
        </p:nvCxnSpPr>
        <p:spPr>
          <a:xfrm flipH="1" flipV="1">
            <a:off x="2771800" y="1988840"/>
            <a:ext cx="288032" cy="2880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aphicFrame>
        <p:nvGraphicFramePr>
          <p:cNvPr id="124931" name="Object 3"/>
          <p:cNvGraphicFramePr>
            <a:graphicFrameLocks noChangeAspect="1"/>
          </p:cNvGraphicFramePr>
          <p:nvPr/>
        </p:nvGraphicFramePr>
        <p:xfrm>
          <a:off x="4572000" y="1196752"/>
          <a:ext cx="2925762" cy="719138"/>
        </p:xfrm>
        <a:graphic>
          <a:graphicData uri="http://schemas.openxmlformats.org/presentationml/2006/ole">
            <mc:AlternateContent xmlns:mc="http://schemas.openxmlformats.org/markup-compatibility/2006">
              <mc:Choice xmlns:v="urn:schemas-microsoft-com:vml" Requires="v">
                <p:oleObj spid="_x0000_s124988" name="公式" r:id="rId5" imgW="1396394" imgH="393529" progId="Equation.3">
                  <p:embed/>
                </p:oleObj>
              </mc:Choice>
              <mc:Fallback>
                <p:oleObj name="公式" r:id="rId5" imgW="1396394" imgH="393529"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196752"/>
                        <a:ext cx="2925762"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 name="直接箭头连接符 50"/>
          <p:cNvCxnSpPr/>
          <p:nvPr/>
        </p:nvCxnSpPr>
        <p:spPr>
          <a:xfrm flipH="1" flipV="1">
            <a:off x="5364088" y="1844824"/>
            <a:ext cx="72008" cy="368424"/>
          </a:xfrm>
          <a:prstGeom prst="straightConnector1">
            <a:avLst/>
          </a:prstGeom>
          <a:ln>
            <a:solidFill>
              <a:srgbClr val="00CC00"/>
            </a:solidFill>
            <a:tailEnd type="arrow"/>
          </a:ln>
        </p:spPr>
        <p:style>
          <a:lnRef idx="3">
            <a:schemeClr val="accent5"/>
          </a:lnRef>
          <a:fillRef idx="0">
            <a:schemeClr val="accent5"/>
          </a:fillRef>
          <a:effectRef idx="2">
            <a:schemeClr val="accent5"/>
          </a:effectRef>
          <a:fontRef idx="minor">
            <a:schemeClr val="tx1"/>
          </a:fontRef>
        </p:style>
      </p:cxnSp>
      <p:sp>
        <p:nvSpPr>
          <p:cNvPr id="54" name="矩形 53"/>
          <p:cNvSpPr/>
          <p:nvPr/>
        </p:nvSpPr>
        <p:spPr>
          <a:xfrm>
            <a:off x="4572000" y="764704"/>
            <a:ext cx="2952328" cy="400110"/>
          </a:xfrm>
          <a:prstGeom prst="rect">
            <a:avLst/>
          </a:prstGeom>
          <a:ln>
            <a:solidFill>
              <a:srgbClr val="00CC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err="1" smtClean="0">
                <a:solidFill>
                  <a:srgbClr val="0000FF"/>
                </a:solidFill>
                <a:latin typeface="+mj-ea"/>
                <a:ea typeface="+mj-ea"/>
              </a:rPr>
              <a:t>v</a:t>
            </a:r>
            <a:r>
              <a:rPr lang="en-US" altLang="zh-CN" sz="2000" b="1" baseline="-25000" dirty="0" err="1" smtClean="0">
                <a:solidFill>
                  <a:srgbClr val="0000FF"/>
                </a:solidFill>
                <a:latin typeface="+mj-ea"/>
                <a:ea typeface="+mj-ea"/>
              </a:rPr>
              <a:t>d</a:t>
            </a:r>
            <a:r>
              <a:rPr lang="en-US" altLang="zh-CN" sz="2000" b="1" dirty="0" smtClean="0">
                <a:solidFill>
                  <a:srgbClr val="0000FF"/>
                </a:solidFill>
                <a:latin typeface="+mj-ea"/>
                <a:ea typeface="+mj-ea"/>
              </a:rPr>
              <a:t> </a:t>
            </a:r>
            <a:r>
              <a:rPr lang="zh-CN" altLang="en-US" sz="2000" b="1" dirty="0" smtClean="0">
                <a:solidFill>
                  <a:srgbClr val="0000FF"/>
                </a:solidFill>
                <a:latin typeface="+mj-ea"/>
                <a:ea typeface="+mj-ea"/>
              </a:rPr>
              <a:t>实际上就是解调电压</a:t>
            </a:r>
            <a:endParaRPr lang="zh-CN" altLang="en-US" sz="2000" b="1" dirty="0">
              <a:solidFill>
                <a:srgbClr val="0000FF"/>
              </a:solidFill>
              <a:latin typeface="+mj-ea"/>
              <a:ea typeface="+mj-ea"/>
            </a:endParaRPr>
          </a:p>
        </p:txBody>
      </p:sp>
      <p:sp>
        <p:nvSpPr>
          <p:cNvPr id="55" name="矩形 54"/>
          <p:cNvSpPr/>
          <p:nvPr/>
        </p:nvSpPr>
        <p:spPr>
          <a:xfrm>
            <a:off x="5004048" y="3645024"/>
            <a:ext cx="4139952"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err="1" smtClean="0">
                <a:solidFill>
                  <a:srgbClr val="0000FF"/>
                </a:solidFill>
                <a:latin typeface="+mj-ea"/>
              </a:rPr>
              <a:t>v</a:t>
            </a:r>
            <a:r>
              <a:rPr lang="en-US" altLang="zh-CN" sz="2400" b="1" baseline="-25000" dirty="0" err="1" smtClean="0">
                <a:solidFill>
                  <a:srgbClr val="0000FF"/>
                </a:solidFill>
                <a:latin typeface="+mj-ea"/>
              </a:rPr>
              <a:t>d</a:t>
            </a:r>
            <a:r>
              <a:rPr lang="zh-CN" altLang="en-US" sz="2400" b="1" dirty="0" smtClean="0">
                <a:solidFill>
                  <a:srgbClr val="0000FF"/>
                </a:solidFill>
                <a:latin typeface="+mj-ea"/>
                <a:ea typeface="+mj-ea"/>
              </a:rPr>
              <a:t>受</a:t>
            </a:r>
            <a:r>
              <a:rPr lang="en-US" altLang="zh-CN" sz="2400" b="1" dirty="0" smtClean="0">
                <a:solidFill>
                  <a:srgbClr val="0000FF"/>
                </a:solidFill>
                <a:latin typeface="+mj-ea"/>
                <a:ea typeface="+mj-ea"/>
              </a:rPr>
              <a:t>b</a:t>
            </a:r>
            <a:r>
              <a:rPr lang="zh-CN" altLang="en-US" sz="2400" b="1" dirty="0" smtClean="0">
                <a:solidFill>
                  <a:srgbClr val="0000FF"/>
                </a:solidFill>
                <a:latin typeface="+mj-ea"/>
                <a:ea typeface="+mj-ea"/>
              </a:rPr>
              <a:t>点的振荡电压在相乘器中</a:t>
            </a:r>
            <a:r>
              <a:rPr lang="zh-CN" altLang="en-US" sz="2400" b="1" dirty="0" smtClean="0">
                <a:solidFill>
                  <a:srgbClr val="FF0000"/>
                </a:solidFill>
                <a:latin typeface="+mj-ea"/>
                <a:ea typeface="+mj-ea"/>
              </a:rPr>
              <a:t>再调制</a:t>
            </a:r>
            <a:r>
              <a:rPr lang="zh-CN" altLang="en-US" sz="2400" b="1" dirty="0" smtClean="0">
                <a:solidFill>
                  <a:srgbClr val="0000FF"/>
                </a:solidFill>
                <a:latin typeface="+mj-ea"/>
                <a:ea typeface="+mj-ea"/>
              </a:rPr>
              <a:t>后，得出的</a:t>
            </a:r>
            <a:r>
              <a:rPr lang="en-US" altLang="zh-CN" sz="2400" b="1" dirty="0" smtClean="0">
                <a:solidFill>
                  <a:srgbClr val="0000FF"/>
                </a:solidFill>
                <a:latin typeface="+mj-ea"/>
                <a:ea typeface="+mj-ea"/>
              </a:rPr>
              <a:t>e </a:t>
            </a:r>
            <a:r>
              <a:rPr lang="zh-CN" altLang="en-US" sz="2400" b="1" dirty="0" smtClean="0">
                <a:solidFill>
                  <a:srgbClr val="0000FF"/>
                </a:solidFill>
                <a:latin typeface="+mj-ea"/>
                <a:ea typeface="+mj-ea"/>
              </a:rPr>
              <a:t>点电压</a:t>
            </a:r>
            <a:endParaRPr lang="en-US" altLang="zh-CN" sz="2400" b="1" dirty="0" smtClean="0">
              <a:solidFill>
                <a:srgbClr val="0000FF"/>
              </a:solidFill>
              <a:latin typeface="+mj-ea"/>
              <a:ea typeface="+mj-ea"/>
            </a:endParaRPr>
          </a:p>
          <a:p>
            <a:endParaRPr lang="en-US" altLang="zh-CN" sz="2400" b="1" dirty="0" smtClean="0">
              <a:solidFill>
                <a:srgbClr val="0000FF"/>
              </a:solidFill>
              <a:latin typeface="+mj-ea"/>
              <a:ea typeface="+mj-ea"/>
            </a:endParaRPr>
          </a:p>
          <a:p>
            <a:endParaRPr lang="en-US" altLang="zh-CN" sz="2400" b="1" dirty="0" smtClean="0">
              <a:solidFill>
                <a:srgbClr val="0000FF"/>
              </a:solidFill>
              <a:latin typeface="+mj-ea"/>
              <a:ea typeface="+mj-ea"/>
            </a:endParaRPr>
          </a:p>
          <a:p>
            <a:endParaRPr lang="en-US" altLang="zh-CN" sz="2400" b="1" dirty="0" smtClean="0">
              <a:solidFill>
                <a:srgbClr val="0000FF"/>
              </a:solidFill>
              <a:latin typeface="+mj-ea"/>
              <a:ea typeface="+mj-ea"/>
            </a:endParaRPr>
          </a:p>
          <a:p>
            <a:endParaRPr lang="zh-CN" altLang="en-US" sz="2400" b="1" dirty="0">
              <a:solidFill>
                <a:srgbClr val="0000FF"/>
              </a:solidFill>
              <a:latin typeface="+mj-ea"/>
              <a:ea typeface="+mj-ea"/>
            </a:endParaRPr>
          </a:p>
        </p:txBody>
      </p:sp>
      <p:graphicFrame>
        <p:nvGraphicFramePr>
          <p:cNvPr id="124932" name="Object 4"/>
          <p:cNvGraphicFramePr>
            <a:graphicFrameLocks noChangeAspect="1"/>
          </p:cNvGraphicFramePr>
          <p:nvPr/>
        </p:nvGraphicFramePr>
        <p:xfrm>
          <a:off x="5148064" y="4509120"/>
          <a:ext cx="3821038" cy="1312381"/>
        </p:xfrm>
        <a:graphic>
          <a:graphicData uri="http://schemas.openxmlformats.org/presentationml/2006/ole">
            <mc:AlternateContent xmlns:mc="http://schemas.openxmlformats.org/markup-compatibility/2006">
              <mc:Choice xmlns:v="urn:schemas-microsoft-com:vml" Requires="v">
                <p:oleObj spid="_x0000_s124989" name="Equation" r:id="rId7" imgW="2590800" imgH="812800" progId="Equation.DSMT4">
                  <p:embed/>
                </p:oleObj>
              </mc:Choice>
              <mc:Fallback>
                <p:oleObj name="Equation" r:id="rId7" imgW="2590800" imgH="8128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4" y="4509120"/>
                        <a:ext cx="3821038" cy="1312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7" name="直接箭头连接符 56"/>
          <p:cNvCxnSpPr/>
          <p:nvPr/>
        </p:nvCxnSpPr>
        <p:spPr>
          <a:xfrm flipV="1">
            <a:off x="7020272" y="2564904"/>
            <a:ext cx="0" cy="108012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1578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931"/>
                                        </p:tgtEl>
                                        <p:attrNameLst>
                                          <p:attrName>style.visibility</p:attrName>
                                        </p:attrNameLst>
                                      </p:cBhvr>
                                      <p:to>
                                        <p:strVal val="visible"/>
                                      </p:to>
                                    </p:set>
                                    <p:anim calcmode="lin" valueType="num">
                                      <p:cBhvr additive="base">
                                        <p:cTn id="17" dur="500" fill="hold"/>
                                        <p:tgtEl>
                                          <p:spTgt spid="124931"/>
                                        </p:tgtEl>
                                        <p:attrNameLst>
                                          <p:attrName>ppt_x</p:attrName>
                                        </p:attrNameLst>
                                      </p:cBhvr>
                                      <p:tavLst>
                                        <p:tav tm="0">
                                          <p:val>
                                            <p:strVal val="#ppt_x"/>
                                          </p:val>
                                        </p:tav>
                                        <p:tav tm="100000">
                                          <p:val>
                                            <p:strVal val="#ppt_x"/>
                                          </p:val>
                                        </p:tav>
                                      </p:tavLst>
                                    </p:anim>
                                    <p:anim calcmode="lin" valueType="num">
                                      <p:cBhvr additive="base">
                                        <p:cTn id="18" dur="500" fill="hold"/>
                                        <p:tgtEl>
                                          <p:spTgt spid="1249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fill="hold"/>
                                        <p:tgtEl>
                                          <p:spTgt spid="51"/>
                                        </p:tgtEl>
                                        <p:attrNameLst>
                                          <p:attrName>ppt_x</p:attrName>
                                        </p:attrNameLst>
                                      </p:cBhvr>
                                      <p:tavLst>
                                        <p:tav tm="0">
                                          <p:val>
                                            <p:strVal val="#ppt_x"/>
                                          </p:val>
                                        </p:tav>
                                        <p:tav tm="100000">
                                          <p:val>
                                            <p:strVal val="#ppt_x"/>
                                          </p:val>
                                        </p:tav>
                                      </p:tavLst>
                                    </p:anim>
                                    <p:anim calcmode="lin" valueType="num">
                                      <p:cBhvr additive="base">
                                        <p:cTn id="2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ppt_x"/>
                                          </p:val>
                                        </p:tav>
                                        <p:tav tm="100000">
                                          <p:val>
                                            <p:strVal val="#ppt_x"/>
                                          </p:val>
                                        </p:tav>
                                      </p:tavLst>
                                    </p:anim>
                                    <p:anim calcmode="lin" valueType="num">
                                      <p:cBhvr additive="base">
                                        <p:cTn id="2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4932"/>
                                        </p:tgtEl>
                                        <p:attrNameLst>
                                          <p:attrName>style.visibility</p:attrName>
                                        </p:attrNameLst>
                                      </p:cBhvr>
                                      <p:to>
                                        <p:strVal val="visible"/>
                                      </p:to>
                                    </p:set>
                                    <p:anim calcmode="lin" valueType="num">
                                      <p:cBhvr additive="base">
                                        <p:cTn id="33" dur="500" fill="hold"/>
                                        <p:tgtEl>
                                          <p:spTgt spid="124932"/>
                                        </p:tgtEl>
                                        <p:attrNameLst>
                                          <p:attrName>ppt_x</p:attrName>
                                        </p:attrNameLst>
                                      </p:cBhvr>
                                      <p:tavLst>
                                        <p:tav tm="0">
                                          <p:val>
                                            <p:strVal val="#ppt_x"/>
                                          </p:val>
                                        </p:tav>
                                        <p:tav tm="100000">
                                          <p:val>
                                            <p:strVal val="#ppt_x"/>
                                          </p:val>
                                        </p:tav>
                                      </p:tavLst>
                                    </p:anim>
                                    <p:anim calcmode="lin" valueType="num">
                                      <p:cBhvr additive="base">
                                        <p:cTn id="34" dur="500" fill="hold"/>
                                        <p:tgtEl>
                                          <p:spTgt spid="12493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ppt_x"/>
                                          </p:val>
                                        </p:tav>
                                        <p:tav tm="100000">
                                          <p:val>
                                            <p:strVal val="#ppt_x"/>
                                          </p:val>
                                        </p:tav>
                                      </p:tavLst>
                                    </p:anim>
                                    <p:anim calcmode="lin" valueType="num">
                                      <p:cBhvr additive="base">
                                        <p:cTn id="4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C8597AE9-4B0A-4554-8B9C-906FDF491522}" type="slidenum">
              <a:rPr lang="en-US" altLang="zh-CN" smtClean="0"/>
              <a:pPr/>
              <a:t>17</a:t>
            </a:fld>
            <a:endParaRPr lang="en-US" altLang="zh-CN"/>
          </a:p>
        </p:txBody>
      </p:sp>
      <p:grpSp>
        <p:nvGrpSpPr>
          <p:cNvPr id="2" name="Group 51"/>
          <p:cNvGrpSpPr>
            <a:grpSpLocks/>
          </p:cNvGrpSpPr>
          <p:nvPr/>
        </p:nvGrpSpPr>
        <p:grpSpPr bwMode="auto">
          <a:xfrm>
            <a:off x="323528" y="2079625"/>
            <a:ext cx="7156450" cy="4375150"/>
            <a:chOff x="697" y="1310"/>
            <a:chExt cx="4508" cy="2756"/>
          </a:xfrm>
        </p:grpSpPr>
        <p:grpSp>
          <p:nvGrpSpPr>
            <p:cNvPr id="3" name="Group 50"/>
            <p:cNvGrpSpPr>
              <a:grpSpLocks/>
            </p:cNvGrpSpPr>
            <p:nvPr/>
          </p:nvGrpSpPr>
          <p:grpSpPr bwMode="auto">
            <a:xfrm>
              <a:off x="1058" y="1381"/>
              <a:ext cx="4088" cy="2685"/>
              <a:chOff x="1058" y="1381"/>
              <a:chExt cx="4088" cy="2685"/>
            </a:xfrm>
          </p:grpSpPr>
          <p:grpSp>
            <p:nvGrpSpPr>
              <p:cNvPr id="4" name="Group 49"/>
              <p:cNvGrpSpPr>
                <a:grpSpLocks/>
              </p:cNvGrpSpPr>
              <p:nvPr/>
            </p:nvGrpSpPr>
            <p:grpSpPr bwMode="auto">
              <a:xfrm>
                <a:off x="1058" y="1381"/>
                <a:ext cx="4088" cy="2685"/>
                <a:chOff x="1058" y="1381"/>
                <a:chExt cx="4088" cy="2685"/>
              </a:xfrm>
            </p:grpSpPr>
            <p:sp>
              <p:nvSpPr>
                <p:cNvPr id="35845" name="Text Box 5"/>
                <p:cNvSpPr txBox="1">
                  <a:spLocks noChangeArrowheads="1"/>
                </p:cNvSpPr>
                <p:nvPr/>
              </p:nvSpPr>
              <p:spPr bwMode="auto">
                <a:xfrm>
                  <a:off x="1963" y="2329"/>
                  <a:ext cx="40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itchFamily="18" charset="0"/>
                    </a:rPr>
                    <a:t>载频</a:t>
                  </a:r>
                </a:p>
                <a:p>
                  <a:pPr algn="just"/>
                  <a:r>
                    <a:rPr lang="zh-CN" altLang="en-US">
                      <a:latin typeface="Times New Roman" pitchFamily="18" charset="0"/>
                    </a:rPr>
                    <a:t>输出</a:t>
                  </a:r>
                  <a:endParaRPr lang="zh-CN" altLang="en-US" sz="3200"/>
                </a:p>
              </p:txBody>
            </p:sp>
            <p:sp>
              <p:nvSpPr>
                <p:cNvPr id="35867" name="Text Box 27"/>
                <p:cNvSpPr txBox="1">
                  <a:spLocks noChangeArrowheads="1"/>
                </p:cNvSpPr>
                <p:nvPr/>
              </p:nvSpPr>
              <p:spPr bwMode="auto">
                <a:xfrm>
                  <a:off x="1973" y="1933"/>
                  <a:ext cx="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nvGrpSpPr>
                <p:cNvPr id="5" name="Group 48"/>
                <p:cNvGrpSpPr>
                  <a:grpSpLocks/>
                </p:cNvGrpSpPr>
                <p:nvPr/>
              </p:nvGrpSpPr>
              <p:grpSpPr bwMode="auto">
                <a:xfrm>
                  <a:off x="1058" y="1381"/>
                  <a:ext cx="4088" cy="2685"/>
                  <a:chOff x="1058" y="1381"/>
                  <a:chExt cx="4088" cy="2685"/>
                </a:xfrm>
              </p:grpSpPr>
              <p:sp>
                <p:nvSpPr>
                  <p:cNvPr id="35851" name="Line 11"/>
                  <p:cNvSpPr>
                    <a:spLocks noChangeShapeType="1"/>
                  </p:cNvSpPr>
                  <p:nvPr/>
                </p:nvSpPr>
                <p:spPr bwMode="auto">
                  <a:xfrm>
                    <a:off x="1058" y="1573"/>
                    <a:ext cx="8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2" name="Line 12"/>
                  <p:cNvSpPr>
                    <a:spLocks noChangeShapeType="1"/>
                  </p:cNvSpPr>
                  <p:nvPr/>
                </p:nvSpPr>
                <p:spPr bwMode="auto">
                  <a:xfrm flipV="1">
                    <a:off x="1525" y="1575"/>
                    <a:ext cx="0" cy="2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AutoShape 13"/>
                  <p:cNvSpPr>
                    <a:spLocks noChangeArrowheads="1"/>
                  </p:cNvSpPr>
                  <p:nvPr/>
                </p:nvSpPr>
                <p:spPr bwMode="auto">
                  <a:xfrm>
                    <a:off x="1888" y="1393"/>
                    <a:ext cx="341"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54" name="Line 14"/>
                  <p:cNvSpPr>
                    <a:spLocks noChangeShapeType="1"/>
                  </p:cNvSpPr>
                  <p:nvPr/>
                </p:nvSpPr>
                <p:spPr bwMode="auto">
                  <a:xfrm>
                    <a:off x="2070" y="1729"/>
                    <a:ext cx="11" cy="59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5" name="Text Box 15"/>
                  <p:cNvSpPr txBox="1">
                    <a:spLocks noChangeArrowheads="1"/>
                  </p:cNvSpPr>
                  <p:nvPr/>
                </p:nvSpPr>
                <p:spPr bwMode="auto">
                  <a:xfrm>
                    <a:off x="3420" y="1860"/>
                    <a:ext cx="681" cy="397"/>
                  </a:xfrm>
                  <a:prstGeom prst="rect">
                    <a:avLst/>
                  </a:prstGeom>
                  <a:solidFill>
                    <a:srgbClr val="FFFFFF"/>
                  </a:solidFill>
                  <a:ln w="9525">
                    <a:solidFill>
                      <a:srgbClr val="000000"/>
                    </a:solidFill>
                    <a:miter lim="800000"/>
                    <a:headEnd/>
                    <a:tailEnd/>
                  </a:ln>
                </p:spPr>
                <p:txBody>
                  <a:bodyPr lIns="0" tIns="72000" rIns="0" bIns="0"/>
                  <a:lstStyle/>
                  <a:p>
                    <a:pPr algn="ctr"/>
                    <a:r>
                      <a:rPr lang="en-US" altLang="zh-CN">
                        <a:latin typeface="Times New Roman" pitchFamily="18" charset="0"/>
                      </a:rPr>
                      <a:t>90</a:t>
                    </a:r>
                    <a:r>
                      <a:rPr lang="en-US" altLang="zh-CN">
                        <a:latin typeface="Times New Roman" pitchFamily="18" charset="0"/>
                        <a:sym typeface="Symbol" pitchFamily="18" charset="2"/>
                      </a:rPr>
                      <a:t></a:t>
                    </a:r>
                    <a:r>
                      <a:rPr lang="zh-CN" altLang="en-US">
                        <a:latin typeface="Times New Roman" pitchFamily="18" charset="0"/>
                      </a:rPr>
                      <a:t>相移</a:t>
                    </a:r>
                    <a:endParaRPr lang="zh-CN" altLang="en-US" sz="3200"/>
                  </a:p>
                </p:txBody>
              </p:sp>
              <p:sp>
                <p:nvSpPr>
                  <p:cNvPr id="35856" name="Text Box 16"/>
                  <p:cNvSpPr txBox="1">
                    <a:spLocks noChangeArrowheads="1"/>
                  </p:cNvSpPr>
                  <p:nvPr/>
                </p:nvSpPr>
                <p:spPr bwMode="auto">
                  <a:xfrm>
                    <a:off x="2590" y="3047"/>
                    <a:ext cx="680"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环路滤波</a:t>
                    </a:r>
                    <a:endParaRPr lang="zh-CN" altLang="en-US" sz="3200"/>
                  </a:p>
                </p:txBody>
              </p:sp>
              <p:sp>
                <p:nvSpPr>
                  <p:cNvPr id="35857" name="Line 17"/>
                  <p:cNvSpPr>
                    <a:spLocks noChangeShapeType="1"/>
                  </p:cNvSpPr>
                  <p:nvPr/>
                </p:nvSpPr>
                <p:spPr bwMode="auto">
                  <a:xfrm>
                    <a:off x="5136" y="1573"/>
                    <a:ext cx="10" cy="2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Text Box 18"/>
                  <p:cNvSpPr txBox="1">
                    <a:spLocks noChangeArrowheads="1"/>
                  </p:cNvSpPr>
                  <p:nvPr/>
                </p:nvSpPr>
                <p:spPr bwMode="auto">
                  <a:xfrm>
                    <a:off x="2580" y="2400"/>
                    <a:ext cx="680"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压控振荡</a:t>
                    </a:r>
                    <a:endParaRPr lang="zh-CN" altLang="en-US" sz="3200"/>
                  </a:p>
                </p:txBody>
              </p:sp>
              <p:sp>
                <p:nvSpPr>
                  <p:cNvPr id="35859" name="Line 19"/>
                  <p:cNvSpPr>
                    <a:spLocks noChangeShapeType="1"/>
                  </p:cNvSpPr>
                  <p:nvPr/>
                </p:nvSpPr>
                <p:spPr bwMode="auto">
                  <a:xfrm>
                    <a:off x="3125" y="3898"/>
                    <a:ext cx="201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20"/>
                  <p:cNvSpPr>
                    <a:spLocks noChangeShapeType="1"/>
                  </p:cNvSpPr>
                  <p:nvPr/>
                </p:nvSpPr>
                <p:spPr bwMode="auto">
                  <a:xfrm>
                    <a:off x="2090" y="2052"/>
                    <a:ext cx="13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1"/>
                  <p:cNvSpPr>
                    <a:spLocks noChangeShapeType="1"/>
                  </p:cNvSpPr>
                  <p:nvPr/>
                </p:nvSpPr>
                <p:spPr bwMode="auto">
                  <a:xfrm>
                    <a:off x="4615" y="1741"/>
                    <a:ext cx="0" cy="3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AutoShape 22"/>
                  <p:cNvSpPr>
                    <a:spLocks noChangeArrowheads="1"/>
                  </p:cNvSpPr>
                  <p:nvPr/>
                </p:nvSpPr>
                <p:spPr bwMode="auto">
                  <a:xfrm>
                    <a:off x="4435" y="1393"/>
                    <a:ext cx="341"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63" name="Line 23"/>
                  <p:cNvSpPr>
                    <a:spLocks noChangeShapeType="1"/>
                  </p:cNvSpPr>
                  <p:nvPr/>
                </p:nvSpPr>
                <p:spPr bwMode="auto">
                  <a:xfrm>
                    <a:off x="4795" y="1561"/>
                    <a:ext cx="3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AutoShape 24"/>
                  <p:cNvSpPr>
                    <a:spLocks noChangeArrowheads="1"/>
                  </p:cNvSpPr>
                  <p:nvPr/>
                </p:nvSpPr>
                <p:spPr bwMode="auto">
                  <a:xfrm>
                    <a:off x="2773" y="3730"/>
                    <a:ext cx="340" cy="336"/>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35865" name="Line 25"/>
                  <p:cNvSpPr>
                    <a:spLocks noChangeShapeType="1"/>
                  </p:cNvSpPr>
                  <p:nvPr/>
                </p:nvSpPr>
                <p:spPr bwMode="auto">
                  <a:xfrm>
                    <a:off x="4111" y="2076"/>
                    <a:ext cx="5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6"/>
                  <p:cNvSpPr>
                    <a:spLocks noChangeShapeType="1"/>
                  </p:cNvSpPr>
                  <p:nvPr/>
                </p:nvSpPr>
                <p:spPr bwMode="auto">
                  <a:xfrm>
                    <a:off x="1525" y="3910"/>
                    <a:ext cx="124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8" name="Text Box 28"/>
                  <p:cNvSpPr txBox="1">
                    <a:spLocks noChangeArrowheads="1"/>
                  </p:cNvSpPr>
                  <p:nvPr/>
                </p:nvSpPr>
                <p:spPr bwMode="auto">
                  <a:xfrm>
                    <a:off x="2869" y="1381"/>
                    <a:ext cx="681" cy="396"/>
                  </a:xfrm>
                  <a:prstGeom prst="rect">
                    <a:avLst/>
                  </a:prstGeom>
                  <a:solidFill>
                    <a:srgbClr val="FFFFFF"/>
                  </a:solidFill>
                  <a:ln w="9525">
                    <a:solidFill>
                      <a:srgbClr val="000000"/>
                    </a:solidFill>
                    <a:miter lim="800000"/>
                    <a:headEnd/>
                    <a:tailEnd/>
                  </a:ln>
                </p:spPr>
                <p:txBody>
                  <a:bodyPr lIns="0" tIns="72000" rIns="0" bIns="0"/>
                  <a:lstStyle/>
                  <a:p>
                    <a:pPr algn="ctr"/>
                    <a:r>
                      <a:rPr lang="zh-CN" altLang="en-US">
                        <a:latin typeface="Times New Roman" pitchFamily="18" charset="0"/>
                      </a:rPr>
                      <a:t>低 通</a:t>
                    </a:r>
                    <a:endParaRPr lang="zh-CN" altLang="en-US" sz="3200"/>
                  </a:p>
                </p:txBody>
              </p:sp>
              <p:sp>
                <p:nvSpPr>
                  <p:cNvPr id="35869" name="Line 29"/>
                  <p:cNvSpPr>
                    <a:spLocks noChangeShapeType="1"/>
                  </p:cNvSpPr>
                  <p:nvPr/>
                </p:nvSpPr>
                <p:spPr bwMode="auto">
                  <a:xfrm>
                    <a:off x="2230" y="1573"/>
                    <a:ext cx="6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Line 30"/>
                  <p:cNvSpPr>
                    <a:spLocks noChangeShapeType="1"/>
                  </p:cNvSpPr>
                  <p:nvPr/>
                </p:nvSpPr>
                <p:spPr bwMode="auto">
                  <a:xfrm>
                    <a:off x="2932" y="3455"/>
                    <a:ext cx="1" cy="2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31"/>
                  <p:cNvSpPr>
                    <a:spLocks noChangeShapeType="1"/>
                  </p:cNvSpPr>
                  <p:nvPr/>
                </p:nvSpPr>
                <p:spPr bwMode="auto">
                  <a:xfrm>
                    <a:off x="2932" y="2795"/>
                    <a:ext cx="1" cy="25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33"/>
                  <p:cNvGrpSpPr>
                    <a:grpSpLocks/>
                  </p:cNvGrpSpPr>
                  <p:nvPr/>
                </p:nvGrpSpPr>
                <p:grpSpPr bwMode="auto">
                  <a:xfrm>
                    <a:off x="2930" y="2062"/>
                    <a:ext cx="2" cy="350"/>
                    <a:chOff x="5266" y="12090"/>
                    <a:chExt cx="2" cy="438"/>
                  </a:xfrm>
                </p:grpSpPr>
                <p:sp>
                  <p:nvSpPr>
                    <p:cNvPr id="35874" name="Line 34"/>
                    <p:cNvSpPr>
                      <a:spLocks noChangeShapeType="1"/>
                    </p:cNvSpPr>
                    <p:nvPr/>
                  </p:nvSpPr>
                  <p:spPr bwMode="auto">
                    <a:xfrm>
                      <a:off x="5266" y="12258"/>
                      <a:ext cx="2" cy="27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Line 35"/>
                    <p:cNvSpPr>
                      <a:spLocks noChangeShapeType="1"/>
                    </p:cNvSpPr>
                    <p:nvPr/>
                  </p:nvSpPr>
                  <p:spPr bwMode="auto">
                    <a:xfrm flipV="1">
                      <a:off x="5267" y="12090"/>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6" name="Line 36"/>
                  <p:cNvSpPr>
                    <a:spLocks noChangeShapeType="1"/>
                  </p:cNvSpPr>
                  <p:nvPr/>
                </p:nvSpPr>
                <p:spPr bwMode="auto">
                  <a:xfrm>
                    <a:off x="3549" y="1573"/>
                    <a:ext cx="8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77" name="Text Box 37"/>
                <p:cNvSpPr txBox="1">
                  <a:spLocks noChangeArrowheads="1"/>
                </p:cNvSpPr>
                <p:nvPr/>
              </p:nvSpPr>
              <p:spPr bwMode="auto">
                <a:xfrm>
                  <a:off x="1434" y="1451"/>
                  <a:ext cx="3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sp>
            <p:nvSpPr>
              <p:cNvPr id="35872" name="Text Box 32"/>
              <p:cNvSpPr txBox="1">
                <a:spLocks noChangeArrowheads="1"/>
              </p:cNvSpPr>
              <p:nvPr/>
            </p:nvSpPr>
            <p:spPr bwMode="auto">
              <a:xfrm>
                <a:off x="2823" y="1933"/>
                <a:ext cx="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sym typeface="Symbol" pitchFamily="18" charset="2"/>
                  </a:rPr>
                  <a:t></a:t>
                </a:r>
                <a:endParaRPr lang="en-US" altLang="zh-CN" sz="3200"/>
              </a:p>
            </p:txBody>
          </p:sp>
        </p:grpSp>
        <p:grpSp>
          <p:nvGrpSpPr>
            <p:cNvPr id="7" name="Group 38"/>
            <p:cNvGrpSpPr>
              <a:grpSpLocks/>
            </p:cNvGrpSpPr>
            <p:nvPr/>
          </p:nvGrpSpPr>
          <p:grpSpPr bwMode="auto">
            <a:xfrm>
              <a:off x="697" y="1310"/>
              <a:ext cx="4508" cy="2493"/>
              <a:chOff x="2108" y="11121"/>
              <a:chExt cx="6352" cy="3120"/>
            </a:xfrm>
          </p:grpSpPr>
          <p:sp>
            <p:nvSpPr>
              <p:cNvPr id="35879" name="Text Box 39"/>
              <p:cNvSpPr txBox="1">
                <a:spLocks noChangeArrowheads="1"/>
              </p:cNvSpPr>
              <p:nvPr/>
            </p:nvSpPr>
            <p:spPr bwMode="auto">
              <a:xfrm>
                <a:off x="2108" y="11301"/>
                <a:ext cx="47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i="1">
                    <a:latin typeface="Times New Roman" pitchFamily="18" charset="0"/>
                  </a:rPr>
                  <a:t>s</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200"/>
              </a:p>
            </p:txBody>
          </p:sp>
          <p:sp>
            <p:nvSpPr>
              <p:cNvPr id="35880" name="Text Box 40"/>
              <p:cNvSpPr txBox="1">
                <a:spLocks noChangeArrowheads="1"/>
              </p:cNvSpPr>
              <p:nvPr/>
            </p:nvSpPr>
            <p:spPr bwMode="auto">
              <a:xfrm>
                <a:off x="3990" y="1166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a:t>
                </a:r>
                <a:endParaRPr lang="en-US" altLang="zh-CN" sz="3200"/>
              </a:p>
            </p:txBody>
          </p:sp>
          <p:sp>
            <p:nvSpPr>
              <p:cNvPr id="35881" name="Text Box 41"/>
              <p:cNvSpPr txBox="1">
                <a:spLocks noChangeArrowheads="1"/>
              </p:cNvSpPr>
              <p:nvPr/>
            </p:nvSpPr>
            <p:spPr bwMode="auto">
              <a:xfrm>
                <a:off x="7230" y="11676"/>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b</a:t>
                </a:r>
                <a:endParaRPr lang="en-US" altLang="zh-CN" sz="3200"/>
              </a:p>
            </p:txBody>
          </p:sp>
          <p:sp>
            <p:nvSpPr>
              <p:cNvPr id="35882" name="Text Box 42"/>
              <p:cNvSpPr txBox="1">
                <a:spLocks noChangeArrowheads="1"/>
              </p:cNvSpPr>
              <p:nvPr/>
            </p:nvSpPr>
            <p:spPr bwMode="auto">
              <a:xfrm>
                <a:off x="4454" y="11136"/>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c</a:t>
                </a:r>
                <a:endParaRPr lang="en-US" altLang="zh-CN" sz="3200"/>
              </a:p>
            </p:txBody>
          </p:sp>
          <p:sp>
            <p:nvSpPr>
              <p:cNvPr id="35883" name="Text Box 43"/>
              <p:cNvSpPr txBox="1">
                <a:spLocks noChangeArrowheads="1"/>
              </p:cNvSpPr>
              <p:nvPr/>
            </p:nvSpPr>
            <p:spPr bwMode="auto">
              <a:xfrm>
                <a:off x="6554" y="1115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d</a:t>
                </a:r>
                <a:endParaRPr lang="en-US" altLang="zh-CN" sz="3200"/>
              </a:p>
            </p:txBody>
          </p:sp>
          <p:sp>
            <p:nvSpPr>
              <p:cNvPr id="35884" name="Text Box 44"/>
              <p:cNvSpPr txBox="1">
                <a:spLocks noChangeArrowheads="1"/>
              </p:cNvSpPr>
              <p:nvPr/>
            </p:nvSpPr>
            <p:spPr bwMode="auto">
              <a:xfrm>
                <a:off x="7964" y="1112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a:t>
                </a:r>
                <a:endParaRPr lang="en-US" altLang="zh-CN" sz="3200"/>
              </a:p>
            </p:txBody>
          </p:sp>
          <p:sp>
            <p:nvSpPr>
              <p:cNvPr id="35885" name="Text Box 45"/>
              <p:cNvSpPr txBox="1">
                <a:spLocks noChangeArrowheads="1"/>
              </p:cNvSpPr>
              <p:nvPr/>
            </p:nvSpPr>
            <p:spPr bwMode="auto">
              <a:xfrm>
                <a:off x="5266" y="13821"/>
                <a:ext cx="49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f</a:t>
                </a:r>
                <a:endParaRPr lang="en-US" altLang="zh-CN" sz="3200"/>
              </a:p>
            </p:txBody>
          </p:sp>
          <p:sp>
            <p:nvSpPr>
              <p:cNvPr id="35886" name="Text Box 46"/>
              <p:cNvSpPr txBox="1">
                <a:spLocks noChangeArrowheads="1"/>
              </p:cNvSpPr>
              <p:nvPr/>
            </p:nvSpPr>
            <p:spPr bwMode="auto">
              <a:xfrm>
                <a:off x="5308" y="12921"/>
                <a:ext cx="49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g</a:t>
                </a:r>
                <a:endParaRPr lang="en-US" altLang="zh-CN" sz="3200"/>
              </a:p>
            </p:txBody>
          </p:sp>
        </p:grpSp>
      </p:grpSp>
      <p:cxnSp>
        <p:nvCxnSpPr>
          <p:cNvPr id="48" name="直接箭头连接符 47"/>
          <p:cNvCxnSpPr/>
          <p:nvPr/>
        </p:nvCxnSpPr>
        <p:spPr>
          <a:xfrm flipH="1">
            <a:off x="4067944" y="5733256"/>
            <a:ext cx="504056"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aphicFrame>
        <p:nvGraphicFramePr>
          <p:cNvPr id="124932" name="Object 4"/>
          <p:cNvGraphicFramePr>
            <a:graphicFrameLocks noChangeAspect="1"/>
          </p:cNvGraphicFramePr>
          <p:nvPr/>
        </p:nvGraphicFramePr>
        <p:xfrm>
          <a:off x="5652120" y="3284984"/>
          <a:ext cx="3821038" cy="1312381"/>
        </p:xfrm>
        <a:graphic>
          <a:graphicData uri="http://schemas.openxmlformats.org/presentationml/2006/ole">
            <mc:AlternateContent xmlns:mc="http://schemas.openxmlformats.org/markup-compatibility/2006">
              <mc:Choice xmlns:v="urn:schemas-microsoft-com:vml" Requires="v">
                <p:oleObj spid="_x0000_s125975" name="Equation" r:id="rId3" imgW="2590800" imgH="812800" progId="Equation.DSMT4">
                  <p:embed/>
                </p:oleObj>
              </mc:Choice>
              <mc:Fallback>
                <p:oleObj name="Equation" r:id="rId3" imgW="2590800" imgH="8128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284984"/>
                        <a:ext cx="3821038" cy="1312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7" name="直接箭头连接符 56"/>
          <p:cNvCxnSpPr/>
          <p:nvPr/>
        </p:nvCxnSpPr>
        <p:spPr>
          <a:xfrm flipV="1">
            <a:off x="7020272" y="2564904"/>
            <a:ext cx="0" cy="720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3" name="标题 52"/>
          <p:cNvSpPr>
            <a:spLocks noGrp="1"/>
          </p:cNvSpPr>
          <p:nvPr>
            <p:ph type="title"/>
          </p:nvPr>
        </p:nvSpPr>
        <p:spPr/>
        <p:txBody>
          <a:bodyPr/>
          <a:lstStyle/>
          <a:p>
            <a:endParaRPr lang="zh-CN" altLang="en-US" dirty="0"/>
          </a:p>
        </p:txBody>
      </p:sp>
      <p:sp>
        <p:nvSpPr>
          <p:cNvPr id="56" name="矩形 55"/>
          <p:cNvSpPr/>
          <p:nvPr/>
        </p:nvSpPr>
        <p:spPr>
          <a:xfrm>
            <a:off x="4716016" y="5445224"/>
            <a:ext cx="3096343"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b="1" i="1" dirty="0" err="1" smtClean="0">
                <a:solidFill>
                  <a:srgbClr val="0000FF"/>
                </a:solidFill>
                <a:latin typeface="+mj-ea"/>
                <a:ea typeface="+mj-ea"/>
              </a:rPr>
              <a:t>v</a:t>
            </a:r>
            <a:r>
              <a:rPr lang="en-US" altLang="zh-CN" sz="2400" b="1" i="1" baseline="-25000" dirty="0" err="1" smtClean="0">
                <a:solidFill>
                  <a:srgbClr val="0000FF"/>
                </a:solidFill>
                <a:latin typeface="+mj-ea"/>
                <a:ea typeface="+mj-ea"/>
              </a:rPr>
              <a:t>e</a:t>
            </a:r>
            <a:r>
              <a:rPr lang="en-US" altLang="zh-CN" sz="2400" b="1" dirty="0" smtClean="0">
                <a:solidFill>
                  <a:srgbClr val="0000FF"/>
                </a:solidFill>
                <a:latin typeface="+mj-ea"/>
                <a:ea typeface="+mj-ea"/>
              </a:rPr>
              <a:t> </a:t>
            </a:r>
            <a:r>
              <a:rPr lang="zh-CN" altLang="en-US" sz="2400" b="1" dirty="0" smtClean="0">
                <a:solidFill>
                  <a:srgbClr val="0000FF"/>
                </a:solidFill>
                <a:latin typeface="+mj-ea"/>
                <a:ea typeface="+mj-ea"/>
              </a:rPr>
              <a:t>和信号</a:t>
            </a:r>
            <a:r>
              <a:rPr lang="en-US" altLang="zh-CN" sz="2400" b="1" dirty="0" smtClean="0">
                <a:solidFill>
                  <a:srgbClr val="0000FF"/>
                </a:solidFill>
                <a:latin typeface="+mj-ea"/>
                <a:ea typeface="+mj-ea"/>
              </a:rPr>
              <a:t>s(t)</a:t>
            </a:r>
            <a:r>
              <a:rPr lang="zh-CN" altLang="en-US" sz="2400" b="1" dirty="0" smtClean="0">
                <a:solidFill>
                  <a:srgbClr val="0000FF"/>
                </a:solidFill>
                <a:latin typeface="+mj-ea"/>
                <a:ea typeface="+mj-ea"/>
              </a:rPr>
              <a:t>再次相乘，得到在</a:t>
            </a:r>
            <a:r>
              <a:rPr lang="en-US" altLang="zh-CN" sz="2400" b="1" dirty="0" smtClean="0">
                <a:solidFill>
                  <a:srgbClr val="0000FF"/>
                </a:solidFill>
                <a:latin typeface="+mj-ea"/>
                <a:ea typeface="+mj-ea"/>
              </a:rPr>
              <a:t>f</a:t>
            </a:r>
            <a:r>
              <a:rPr lang="zh-CN" altLang="en-US" sz="2400" b="1" dirty="0" smtClean="0">
                <a:solidFill>
                  <a:srgbClr val="0000FF"/>
                </a:solidFill>
                <a:latin typeface="+mj-ea"/>
                <a:ea typeface="+mj-ea"/>
              </a:rPr>
              <a:t>点的电压 </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61578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lvl="3"/>
            <a:endParaRPr lang="en-US" altLang="zh-CN" dirty="0" smtClean="0"/>
          </a:p>
          <a:p>
            <a:pPr lvl="3"/>
            <a:endParaRPr lang="en-US" altLang="zh-CN" dirty="0" smtClean="0"/>
          </a:p>
          <a:p>
            <a:pPr lvl="3"/>
            <a:endParaRPr lang="en-US" altLang="zh-CN" dirty="0" smtClean="0"/>
          </a:p>
          <a:p>
            <a:endParaRPr lang="en-US" altLang="zh-CN" dirty="0" smtClean="0"/>
          </a:p>
          <a:p>
            <a:r>
              <a:rPr lang="en-US" altLang="zh-CN" i="1" dirty="0" err="1" smtClean="0"/>
              <a:t>v</a:t>
            </a:r>
            <a:r>
              <a:rPr lang="en-US" altLang="zh-CN" i="1" baseline="-25000" dirty="0" err="1" smtClean="0"/>
              <a:t>f</a:t>
            </a:r>
            <a:r>
              <a:rPr lang="en-US" altLang="zh-CN" dirty="0" smtClean="0"/>
              <a:t>  </a:t>
            </a:r>
            <a:r>
              <a:rPr lang="zh-CN" altLang="en-US" dirty="0" smtClean="0"/>
              <a:t>经过窄带低通滤波后，得到压控振荡器的控制电压</a:t>
            </a:r>
          </a:p>
          <a:p>
            <a:pPr lvl="3"/>
            <a:endParaRPr lang="zh-CN" altLang="en-US" dirty="0" smtClean="0"/>
          </a:p>
          <a:p>
            <a:r>
              <a:rPr lang="zh-CN" altLang="en-US" dirty="0" smtClean="0"/>
              <a:t>将上的控制电压和科斯塔斯环的控制电压比较可见，两</a:t>
            </a:r>
            <a:r>
              <a:rPr lang="zh-CN" altLang="en-US" dirty="0" smtClean="0">
                <a:solidFill>
                  <a:srgbClr val="0000FF"/>
                </a:solidFill>
              </a:rPr>
              <a:t>个方案中的压控振荡器的控制电压相同</a:t>
            </a:r>
            <a:r>
              <a:rPr lang="zh-CN" altLang="en-US" dirty="0" smtClean="0"/>
              <a:t>。</a:t>
            </a:r>
            <a:endParaRPr lang="zh-CN" altLang="en-US" dirty="0"/>
          </a:p>
        </p:txBody>
      </p:sp>
      <p:sp>
        <p:nvSpPr>
          <p:cNvPr id="9" name="灯片编号占位符 5"/>
          <p:cNvSpPr>
            <a:spLocks noGrp="1"/>
          </p:cNvSpPr>
          <p:nvPr>
            <p:ph type="sldNum" sz="quarter" idx="12"/>
          </p:nvPr>
        </p:nvSpPr>
        <p:spPr/>
        <p:txBody>
          <a:bodyPr/>
          <a:lstStyle/>
          <a:p>
            <a:fld id="{96B8BFAE-882C-45A0-8D2F-D28C7D0D8705}" type="slidenum">
              <a:rPr lang="en-US" altLang="zh-CN" smtClean="0"/>
              <a:pPr/>
              <a:t>18</a:t>
            </a:fld>
            <a:endParaRPr lang="en-US" altLang="zh-CN"/>
          </a:p>
        </p:txBody>
      </p:sp>
      <p:sp>
        <p:nvSpPr>
          <p:cNvPr id="3789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2" name="Object 4"/>
          <p:cNvGraphicFramePr>
            <a:graphicFrameLocks noChangeAspect="1"/>
          </p:cNvGraphicFramePr>
          <p:nvPr/>
        </p:nvGraphicFramePr>
        <p:xfrm>
          <a:off x="899592" y="1052736"/>
          <a:ext cx="7721600" cy="2100262"/>
        </p:xfrm>
        <a:graphic>
          <a:graphicData uri="http://schemas.openxmlformats.org/presentationml/2006/ole">
            <mc:AlternateContent xmlns:mc="http://schemas.openxmlformats.org/markup-compatibility/2006">
              <mc:Choice xmlns:v="urn:schemas-microsoft-com:vml" Requires="v">
                <p:oleObj spid="_x0000_s6212" name="公式" r:id="rId3" imgW="4445000" imgH="1206500" progId="Equation.3">
                  <p:embed/>
                </p:oleObj>
              </mc:Choice>
              <mc:Fallback>
                <p:oleObj name="公式" r:id="rId3" imgW="4445000" imgH="12065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052736"/>
                        <a:ext cx="7721600" cy="210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4" name="Object 6"/>
          <p:cNvGraphicFramePr>
            <a:graphicFrameLocks noChangeAspect="1"/>
          </p:cNvGraphicFramePr>
          <p:nvPr/>
        </p:nvGraphicFramePr>
        <p:xfrm>
          <a:off x="2411760" y="3645024"/>
          <a:ext cx="3105150" cy="790575"/>
        </p:xfrm>
        <a:graphic>
          <a:graphicData uri="http://schemas.openxmlformats.org/presentationml/2006/ole">
            <mc:AlternateContent xmlns:mc="http://schemas.openxmlformats.org/markup-compatibility/2006">
              <mc:Choice xmlns:v="urn:schemas-microsoft-com:vml" Requires="v">
                <p:oleObj spid="_x0000_s6213" name="公式" r:id="rId5" imgW="1536033" imgH="393529" progId="Equation.3">
                  <p:embed/>
                </p:oleObj>
              </mc:Choice>
              <mc:Fallback>
                <p:oleObj name="公式" r:id="rId5" imgW="1536033" imgH="393529"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645024"/>
                        <a:ext cx="310515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7"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标题 9"/>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9659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 calcmode="lin" valueType="num">
                                      <p:cBhvr additive="base">
                                        <p:cTn id="7"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4"/>
                                        </p:tgtEl>
                                        <p:attrNameLst>
                                          <p:attrName>style.visibility</p:attrName>
                                        </p:attrNameLst>
                                      </p:cBhvr>
                                      <p:to>
                                        <p:strVal val="visible"/>
                                      </p:to>
                                    </p:set>
                                    <p:anim calcmode="lin" valueType="num">
                                      <p:cBhvr additive="base">
                                        <p:cTn id="11" dur="500" fill="hold"/>
                                        <p:tgtEl>
                                          <p:spTgt spid="37894"/>
                                        </p:tgtEl>
                                        <p:attrNameLst>
                                          <p:attrName>ppt_x</p:attrName>
                                        </p:attrNameLst>
                                      </p:cBhvr>
                                      <p:tavLst>
                                        <p:tav tm="0">
                                          <p:val>
                                            <p:strVal val="#ppt_x"/>
                                          </p:val>
                                        </p:tav>
                                        <p:tav tm="100000">
                                          <p:val>
                                            <p:strVal val="#ppt_x"/>
                                          </p:val>
                                        </p:tav>
                                      </p:tavLst>
                                    </p:anim>
                                    <p:anim calcmode="lin" valueType="num">
                                      <p:cBhvr additive="base">
                                        <p:cTn id="12"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7891">
                                            <p:txEl>
                                              <p:pRg st="6" end="6"/>
                                            </p:txEl>
                                          </p:spTgt>
                                        </p:tgtEl>
                                        <p:attrNameLst>
                                          <p:attrName>style.visibility</p:attrName>
                                        </p:attrNameLst>
                                      </p:cBhvr>
                                      <p:to>
                                        <p:strVal val="visible"/>
                                      </p:to>
                                    </p:set>
                                    <p:anim calcmode="lin" valueType="num">
                                      <p:cBhvr additive="base">
                                        <p:cTn id="1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smtClean="0">
                <a:solidFill>
                  <a:srgbClr val="0000FF"/>
                </a:solidFill>
              </a:rPr>
              <a:t>4. </a:t>
            </a:r>
            <a:r>
              <a:rPr lang="zh-CN" altLang="en-US" dirty="0" smtClean="0">
                <a:solidFill>
                  <a:srgbClr val="0000FF"/>
                </a:solidFill>
              </a:rPr>
              <a:t>多进制信号的载频恢复</a:t>
            </a:r>
          </a:p>
        </p:txBody>
      </p:sp>
      <p:sp>
        <p:nvSpPr>
          <p:cNvPr id="38915" name="Rectangle 3"/>
          <p:cNvSpPr>
            <a:spLocks noGrp="1" noChangeArrowheads="1"/>
          </p:cNvSpPr>
          <p:nvPr>
            <p:ph type="body" idx="1"/>
          </p:nvPr>
        </p:nvSpPr>
        <p:spPr/>
        <p:txBody>
          <a:bodyPr/>
          <a:lstStyle/>
          <a:p>
            <a:r>
              <a:rPr lang="zh-CN" altLang="en-US" dirty="0" smtClean="0"/>
              <a:t>例：</a:t>
            </a:r>
            <a:r>
              <a:rPr lang="en-US" altLang="zh-CN" dirty="0" smtClean="0"/>
              <a:t>QPSK</a:t>
            </a:r>
            <a:r>
              <a:rPr lang="zh-CN" altLang="en-US" dirty="0" smtClean="0"/>
              <a:t>信号提取载频的科斯塔斯环法原理方框图 </a:t>
            </a:r>
            <a:endParaRPr lang="zh-CN" altLang="en-US" dirty="0"/>
          </a:p>
        </p:txBody>
      </p:sp>
      <p:sp>
        <p:nvSpPr>
          <p:cNvPr id="71" name="灯片编号占位符 5"/>
          <p:cNvSpPr>
            <a:spLocks noGrp="1"/>
          </p:cNvSpPr>
          <p:nvPr>
            <p:ph type="sldNum" sz="quarter" idx="12"/>
          </p:nvPr>
        </p:nvSpPr>
        <p:spPr/>
        <p:txBody>
          <a:bodyPr/>
          <a:lstStyle/>
          <a:p>
            <a:fld id="{510F53FE-AB77-4AF9-8DFD-F40F973D4035}" type="slidenum">
              <a:rPr lang="en-US" altLang="zh-CN" smtClean="0"/>
              <a:pPr/>
              <a:t>19</a:t>
            </a:fld>
            <a:endParaRPr lang="en-US" altLang="zh-CN"/>
          </a:p>
        </p:txBody>
      </p:sp>
      <p:grpSp>
        <p:nvGrpSpPr>
          <p:cNvPr id="38986" name="Group 74"/>
          <p:cNvGrpSpPr>
            <a:grpSpLocks/>
          </p:cNvGrpSpPr>
          <p:nvPr/>
        </p:nvGrpSpPr>
        <p:grpSpPr bwMode="auto">
          <a:xfrm>
            <a:off x="888700" y="2214563"/>
            <a:ext cx="7426325" cy="4140200"/>
            <a:chOff x="725" y="1395"/>
            <a:chExt cx="4678" cy="2608"/>
          </a:xfrm>
        </p:grpSpPr>
        <p:grpSp>
          <p:nvGrpSpPr>
            <p:cNvPr id="38920" name="Group 8"/>
            <p:cNvGrpSpPr>
              <a:grpSpLocks/>
            </p:cNvGrpSpPr>
            <p:nvPr/>
          </p:nvGrpSpPr>
          <p:grpSpPr bwMode="auto">
            <a:xfrm>
              <a:off x="725" y="1395"/>
              <a:ext cx="4678" cy="2608"/>
              <a:chOff x="2580" y="10104"/>
              <a:chExt cx="7278" cy="4014"/>
            </a:xfrm>
          </p:grpSpPr>
          <p:sp>
            <p:nvSpPr>
              <p:cNvPr id="38921" name="Line 9"/>
              <p:cNvSpPr>
                <a:spLocks noChangeShapeType="1"/>
              </p:cNvSpPr>
              <p:nvPr/>
            </p:nvSpPr>
            <p:spPr bwMode="auto">
              <a:xfrm flipV="1">
                <a:off x="3200" y="10674"/>
                <a:ext cx="10" cy="23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38922" name="Group 10"/>
              <p:cNvGrpSpPr>
                <a:grpSpLocks/>
              </p:cNvGrpSpPr>
              <p:nvPr/>
            </p:nvGrpSpPr>
            <p:grpSpPr bwMode="auto">
              <a:xfrm>
                <a:off x="2580" y="10104"/>
                <a:ext cx="7278" cy="4014"/>
                <a:chOff x="2580" y="10104"/>
                <a:chExt cx="7278" cy="4014"/>
              </a:xfrm>
            </p:grpSpPr>
            <p:sp>
              <p:nvSpPr>
                <p:cNvPr id="38923" name="Text Box 11"/>
                <p:cNvSpPr txBox="1">
                  <a:spLocks noChangeArrowheads="1"/>
                </p:cNvSpPr>
                <p:nvPr/>
              </p:nvSpPr>
              <p:spPr bwMode="auto">
                <a:xfrm>
                  <a:off x="3014" y="11193"/>
                  <a:ext cx="40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sym typeface="Symbol" pitchFamily="18" charset="2"/>
                    </a:rPr>
                    <a:t></a:t>
                  </a:r>
                  <a:endParaRPr lang="en-US" altLang="zh-CN" sz="4000" b="1"/>
                </a:p>
              </p:txBody>
            </p:sp>
            <p:sp>
              <p:nvSpPr>
                <p:cNvPr id="38924" name="Text Box 12"/>
                <p:cNvSpPr txBox="1">
                  <a:spLocks noChangeArrowheads="1"/>
                </p:cNvSpPr>
                <p:nvPr/>
              </p:nvSpPr>
              <p:spPr bwMode="auto">
                <a:xfrm>
                  <a:off x="3012" y="12009"/>
                  <a:ext cx="40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sym typeface="Symbol" pitchFamily="18" charset="2"/>
                    </a:rPr>
                    <a:t></a:t>
                  </a:r>
                  <a:endParaRPr lang="en-US" altLang="zh-CN" sz="4000" b="1"/>
                </a:p>
              </p:txBody>
            </p:sp>
            <p:grpSp>
              <p:nvGrpSpPr>
                <p:cNvPr id="38925" name="Group 13"/>
                <p:cNvGrpSpPr>
                  <a:grpSpLocks/>
                </p:cNvGrpSpPr>
                <p:nvPr/>
              </p:nvGrpSpPr>
              <p:grpSpPr bwMode="auto">
                <a:xfrm>
                  <a:off x="2580" y="10104"/>
                  <a:ext cx="7278" cy="4014"/>
                  <a:chOff x="2580" y="10104"/>
                  <a:chExt cx="7278" cy="4014"/>
                </a:xfrm>
              </p:grpSpPr>
              <p:sp>
                <p:nvSpPr>
                  <p:cNvPr id="38926" name="Line 14"/>
                  <p:cNvSpPr>
                    <a:spLocks noChangeShapeType="1"/>
                  </p:cNvSpPr>
                  <p:nvPr/>
                </p:nvSpPr>
                <p:spPr bwMode="auto">
                  <a:xfrm>
                    <a:off x="5652" y="11067"/>
                    <a:ext cx="2" cy="27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7" name="Line 15"/>
                  <p:cNvSpPr>
                    <a:spLocks noChangeShapeType="1"/>
                  </p:cNvSpPr>
                  <p:nvPr/>
                </p:nvSpPr>
                <p:spPr bwMode="auto">
                  <a:xfrm>
                    <a:off x="4046" y="11070"/>
                    <a:ext cx="15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8" name="Text Box 16"/>
                  <p:cNvSpPr txBox="1">
                    <a:spLocks noChangeArrowheads="1"/>
                  </p:cNvSpPr>
                  <p:nvPr/>
                </p:nvSpPr>
                <p:spPr bwMode="auto">
                  <a:xfrm>
                    <a:off x="2580" y="11379"/>
                    <a:ext cx="57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i="1">
                        <a:latin typeface="Times New Roman" pitchFamily="18" charset="0"/>
                      </a:rPr>
                      <a:t>s</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600" b="1"/>
                  </a:p>
                </p:txBody>
              </p:sp>
              <p:sp>
                <p:nvSpPr>
                  <p:cNvPr id="38929" name="Line 17"/>
                  <p:cNvSpPr>
                    <a:spLocks noChangeShapeType="1"/>
                  </p:cNvSpPr>
                  <p:nvPr/>
                </p:nvSpPr>
                <p:spPr bwMode="auto">
                  <a:xfrm flipH="1">
                    <a:off x="3214" y="11433"/>
                    <a:ext cx="610"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30" name="Text Box 18"/>
                  <p:cNvSpPr txBox="1">
                    <a:spLocks noChangeArrowheads="1"/>
                  </p:cNvSpPr>
                  <p:nvPr/>
                </p:nvSpPr>
                <p:spPr bwMode="auto">
                  <a:xfrm>
                    <a:off x="4542" y="11619"/>
                    <a:ext cx="780" cy="495"/>
                  </a:xfrm>
                  <a:prstGeom prst="rect">
                    <a:avLst/>
                  </a:prstGeom>
                  <a:solidFill>
                    <a:srgbClr val="FFFFFF"/>
                  </a:solidFill>
                  <a:ln w="12700">
                    <a:solidFill>
                      <a:srgbClr val="000000"/>
                    </a:solidFill>
                    <a:miter lim="800000"/>
                    <a:headEnd/>
                    <a:tailEnd/>
                  </a:ln>
                </p:spPr>
                <p:txBody>
                  <a:bodyPr/>
                  <a:lstStyle/>
                  <a:p>
                    <a:pPr algn="ctr">
                      <a:lnSpc>
                        <a:spcPct val="64000"/>
                      </a:lnSpc>
                    </a:pPr>
                    <a:r>
                      <a:rPr lang="en-US" altLang="zh-CN" b="1">
                        <a:latin typeface="Times New Roman" pitchFamily="18" charset="0"/>
                      </a:rPr>
                      <a:t>45</a:t>
                    </a:r>
                    <a:r>
                      <a:rPr lang="en-US" altLang="zh-CN" b="1">
                        <a:latin typeface="Times New Roman" pitchFamily="18" charset="0"/>
                        <a:sym typeface="Symbol" pitchFamily="18" charset="2"/>
                      </a:rPr>
                      <a:t></a:t>
                    </a:r>
                    <a:endParaRPr lang="en-US" altLang="zh-CN" b="1">
                      <a:latin typeface="Times New Roman" pitchFamily="18" charset="0"/>
                    </a:endParaRPr>
                  </a:p>
                  <a:p>
                    <a:pPr algn="ctr">
                      <a:lnSpc>
                        <a:spcPct val="72000"/>
                      </a:lnSpc>
                    </a:pPr>
                    <a:r>
                      <a:rPr lang="zh-CN" altLang="en-US" b="1">
                        <a:latin typeface="Times New Roman" pitchFamily="18" charset="0"/>
                      </a:rPr>
                      <a:t>移相</a:t>
                    </a:r>
                    <a:endParaRPr lang="zh-CN" altLang="en-US" sz="3600" b="1"/>
                  </a:p>
                </p:txBody>
              </p:sp>
              <p:sp>
                <p:nvSpPr>
                  <p:cNvPr id="38931" name="Line 19"/>
                  <p:cNvSpPr>
                    <a:spLocks noChangeShapeType="1"/>
                  </p:cNvSpPr>
                  <p:nvPr/>
                </p:nvSpPr>
                <p:spPr bwMode="auto">
                  <a:xfrm>
                    <a:off x="4036" y="11613"/>
                    <a:ext cx="0" cy="249"/>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32" name="Line 20"/>
                  <p:cNvSpPr>
                    <a:spLocks noChangeShapeType="1"/>
                  </p:cNvSpPr>
                  <p:nvPr/>
                </p:nvSpPr>
                <p:spPr bwMode="auto">
                  <a:xfrm>
                    <a:off x="4034" y="11859"/>
                    <a:ext cx="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33" name="Text Box 21"/>
                  <p:cNvSpPr txBox="1">
                    <a:spLocks noChangeArrowheads="1"/>
                  </p:cNvSpPr>
                  <p:nvPr/>
                </p:nvSpPr>
                <p:spPr bwMode="auto">
                  <a:xfrm>
                    <a:off x="5938" y="10428"/>
                    <a:ext cx="780" cy="411"/>
                  </a:xfrm>
                  <a:prstGeom prst="rect">
                    <a:avLst/>
                  </a:prstGeom>
                  <a:solidFill>
                    <a:srgbClr val="FFFFFF"/>
                  </a:solidFill>
                  <a:ln w="12700">
                    <a:solidFill>
                      <a:srgbClr val="000000"/>
                    </a:solidFill>
                    <a:miter lim="800000"/>
                    <a:headEnd/>
                    <a:tailEnd/>
                  </a:ln>
                </p:spPr>
                <p:txBody>
                  <a:bodyPr/>
                  <a:lstStyle/>
                  <a:p>
                    <a:pPr algn="ctr">
                      <a:lnSpc>
                        <a:spcPct val="96000"/>
                      </a:lnSpc>
                    </a:pPr>
                    <a:r>
                      <a:rPr lang="zh-CN" altLang="en-US" b="1">
                        <a:latin typeface="Times New Roman" pitchFamily="18" charset="0"/>
                      </a:rPr>
                      <a:t>低通</a:t>
                    </a:r>
                    <a:endParaRPr lang="zh-CN" altLang="en-US" sz="3600" b="1"/>
                  </a:p>
                </p:txBody>
              </p:sp>
              <p:sp>
                <p:nvSpPr>
                  <p:cNvPr id="38934" name="Line 22"/>
                  <p:cNvSpPr>
                    <a:spLocks noChangeShapeType="1"/>
                  </p:cNvSpPr>
                  <p:nvPr/>
                </p:nvSpPr>
                <p:spPr bwMode="auto">
                  <a:xfrm flipH="1">
                    <a:off x="3190" y="10638"/>
                    <a:ext cx="624" cy="15"/>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35" name="Line 23"/>
                  <p:cNvSpPr>
                    <a:spLocks noChangeShapeType="1"/>
                  </p:cNvSpPr>
                  <p:nvPr/>
                </p:nvSpPr>
                <p:spPr bwMode="auto">
                  <a:xfrm flipH="1">
                    <a:off x="2620" y="11787"/>
                    <a:ext cx="580"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36" name="Line 24"/>
                  <p:cNvSpPr>
                    <a:spLocks noChangeShapeType="1"/>
                  </p:cNvSpPr>
                  <p:nvPr/>
                </p:nvSpPr>
                <p:spPr bwMode="auto">
                  <a:xfrm>
                    <a:off x="4278" y="10632"/>
                    <a:ext cx="168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37" name="Line 25"/>
                  <p:cNvSpPr>
                    <a:spLocks noChangeShapeType="1"/>
                  </p:cNvSpPr>
                  <p:nvPr/>
                </p:nvSpPr>
                <p:spPr bwMode="auto">
                  <a:xfrm>
                    <a:off x="7730" y="11847"/>
                    <a:ext cx="5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38" name="Text Box 26"/>
                  <p:cNvSpPr txBox="1">
                    <a:spLocks noChangeArrowheads="1"/>
                  </p:cNvSpPr>
                  <p:nvPr/>
                </p:nvSpPr>
                <p:spPr bwMode="auto">
                  <a:xfrm>
                    <a:off x="5892" y="13608"/>
                    <a:ext cx="780" cy="510"/>
                  </a:xfrm>
                  <a:prstGeom prst="rect">
                    <a:avLst/>
                  </a:prstGeom>
                  <a:solidFill>
                    <a:srgbClr val="FFFFFF"/>
                  </a:solidFill>
                  <a:ln w="12700">
                    <a:solidFill>
                      <a:srgbClr val="000000"/>
                    </a:solidFill>
                    <a:miter lim="800000"/>
                    <a:headEnd/>
                    <a:tailEnd/>
                  </a:ln>
                </p:spPr>
                <p:txBody>
                  <a:bodyPr/>
                  <a:lstStyle/>
                  <a:p>
                    <a:pPr algn="ctr">
                      <a:lnSpc>
                        <a:spcPct val="72000"/>
                      </a:lnSpc>
                    </a:pPr>
                    <a:r>
                      <a:rPr lang="zh-CN" altLang="en-US" b="1">
                        <a:latin typeface="Times New Roman" pitchFamily="18" charset="0"/>
                      </a:rPr>
                      <a:t>压控</a:t>
                    </a:r>
                  </a:p>
                  <a:p>
                    <a:pPr algn="ctr">
                      <a:lnSpc>
                        <a:spcPct val="72000"/>
                      </a:lnSpc>
                    </a:pPr>
                    <a:r>
                      <a:rPr lang="zh-CN" altLang="en-US" b="1">
                        <a:latin typeface="Times New Roman" pitchFamily="18" charset="0"/>
                      </a:rPr>
                      <a:t>振荡</a:t>
                    </a:r>
                    <a:endParaRPr lang="zh-CN" altLang="en-US" sz="3600" b="1"/>
                  </a:p>
                </p:txBody>
              </p:sp>
              <p:sp>
                <p:nvSpPr>
                  <p:cNvPr id="38939" name="Text Box 27"/>
                  <p:cNvSpPr txBox="1">
                    <a:spLocks noChangeArrowheads="1"/>
                  </p:cNvSpPr>
                  <p:nvPr/>
                </p:nvSpPr>
                <p:spPr bwMode="auto">
                  <a:xfrm>
                    <a:off x="7132" y="13599"/>
                    <a:ext cx="780" cy="510"/>
                  </a:xfrm>
                  <a:prstGeom prst="rect">
                    <a:avLst/>
                  </a:prstGeom>
                  <a:solidFill>
                    <a:srgbClr val="FFFFFF"/>
                  </a:solidFill>
                  <a:ln w="12700">
                    <a:solidFill>
                      <a:srgbClr val="000000"/>
                    </a:solidFill>
                    <a:miter lim="800000"/>
                    <a:headEnd/>
                    <a:tailEnd/>
                  </a:ln>
                </p:spPr>
                <p:txBody>
                  <a:bodyPr/>
                  <a:lstStyle/>
                  <a:p>
                    <a:pPr algn="ctr">
                      <a:lnSpc>
                        <a:spcPct val="72000"/>
                      </a:lnSpc>
                    </a:pPr>
                    <a:r>
                      <a:rPr lang="zh-CN" altLang="en-US" b="1">
                        <a:latin typeface="Times New Roman" pitchFamily="18" charset="0"/>
                      </a:rPr>
                      <a:t>环路</a:t>
                    </a:r>
                  </a:p>
                  <a:p>
                    <a:pPr algn="ctr">
                      <a:lnSpc>
                        <a:spcPct val="72000"/>
                      </a:lnSpc>
                    </a:pPr>
                    <a:r>
                      <a:rPr lang="zh-CN" altLang="en-US" b="1">
                        <a:latin typeface="Times New Roman" pitchFamily="18" charset="0"/>
                      </a:rPr>
                      <a:t>滤波</a:t>
                    </a:r>
                    <a:endParaRPr lang="zh-CN" altLang="en-US" sz="3600" b="1"/>
                  </a:p>
                </p:txBody>
              </p:sp>
              <p:sp>
                <p:nvSpPr>
                  <p:cNvPr id="38940" name="Line 28"/>
                  <p:cNvSpPr>
                    <a:spLocks noChangeShapeType="1"/>
                  </p:cNvSpPr>
                  <p:nvPr/>
                </p:nvSpPr>
                <p:spPr bwMode="auto">
                  <a:xfrm flipH="1" flipV="1">
                    <a:off x="6672" y="13851"/>
                    <a:ext cx="46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41" name="Line 29"/>
                  <p:cNvSpPr>
                    <a:spLocks noChangeShapeType="1"/>
                  </p:cNvSpPr>
                  <p:nvPr/>
                </p:nvSpPr>
                <p:spPr bwMode="auto">
                  <a:xfrm flipH="1">
                    <a:off x="7912" y="13872"/>
                    <a:ext cx="360"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42" name="Line 30"/>
                  <p:cNvSpPr>
                    <a:spLocks noChangeShapeType="1"/>
                  </p:cNvSpPr>
                  <p:nvPr/>
                </p:nvSpPr>
                <p:spPr bwMode="auto">
                  <a:xfrm>
                    <a:off x="6870" y="10119"/>
                    <a:ext cx="15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43" name="Line 31"/>
                  <p:cNvSpPr>
                    <a:spLocks noChangeShapeType="1"/>
                  </p:cNvSpPr>
                  <p:nvPr/>
                </p:nvSpPr>
                <p:spPr bwMode="auto">
                  <a:xfrm flipV="1">
                    <a:off x="8274" y="11847"/>
                    <a:ext cx="12" cy="20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44" name="Text Box 32"/>
                  <p:cNvSpPr txBox="1">
                    <a:spLocks noChangeArrowheads="1"/>
                  </p:cNvSpPr>
                  <p:nvPr/>
                </p:nvSpPr>
                <p:spPr bwMode="auto">
                  <a:xfrm>
                    <a:off x="5912" y="11229"/>
                    <a:ext cx="780" cy="411"/>
                  </a:xfrm>
                  <a:prstGeom prst="rect">
                    <a:avLst/>
                  </a:prstGeom>
                  <a:solidFill>
                    <a:srgbClr val="FFFFFF"/>
                  </a:solidFill>
                  <a:ln w="12700">
                    <a:solidFill>
                      <a:srgbClr val="000000"/>
                    </a:solidFill>
                    <a:miter lim="800000"/>
                    <a:headEnd/>
                    <a:tailEnd/>
                  </a:ln>
                </p:spPr>
                <p:txBody>
                  <a:bodyPr/>
                  <a:lstStyle/>
                  <a:p>
                    <a:pPr algn="ctr">
                      <a:lnSpc>
                        <a:spcPct val="96000"/>
                      </a:lnSpc>
                    </a:pPr>
                    <a:r>
                      <a:rPr lang="zh-CN" altLang="en-US" b="1">
                        <a:latin typeface="Times New Roman" pitchFamily="18" charset="0"/>
                      </a:rPr>
                      <a:t>低通</a:t>
                    </a:r>
                    <a:endParaRPr lang="zh-CN" altLang="en-US" sz="3600" b="1"/>
                  </a:p>
                </p:txBody>
              </p:sp>
              <p:sp>
                <p:nvSpPr>
                  <p:cNvPr id="38945" name="Line 33"/>
                  <p:cNvSpPr>
                    <a:spLocks noChangeShapeType="1"/>
                  </p:cNvSpPr>
                  <p:nvPr/>
                </p:nvSpPr>
                <p:spPr bwMode="auto">
                  <a:xfrm flipV="1">
                    <a:off x="4270" y="11412"/>
                    <a:ext cx="163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46" name="Line 34"/>
                  <p:cNvSpPr>
                    <a:spLocks noChangeShapeType="1"/>
                  </p:cNvSpPr>
                  <p:nvPr/>
                </p:nvSpPr>
                <p:spPr bwMode="auto">
                  <a:xfrm flipH="1">
                    <a:off x="7460" y="10653"/>
                    <a:ext cx="10" cy="99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47" name="Text Box 35"/>
                  <p:cNvSpPr txBox="1">
                    <a:spLocks noChangeArrowheads="1"/>
                  </p:cNvSpPr>
                  <p:nvPr/>
                </p:nvSpPr>
                <p:spPr bwMode="auto">
                  <a:xfrm>
                    <a:off x="8766" y="10194"/>
                    <a:ext cx="1092"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itchFamily="18" charset="0"/>
                      </a:rPr>
                      <a:t>解调输出</a:t>
                    </a:r>
                    <a:endParaRPr lang="zh-CN" altLang="en-US" sz="3600" b="1"/>
                  </a:p>
                </p:txBody>
              </p:sp>
              <p:grpSp>
                <p:nvGrpSpPr>
                  <p:cNvPr id="38948" name="Group 36"/>
                  <p:cNvGrpSpPr>
                    <a:grpSpLocks/>
                  </p:cNvGrpSpPr>
                  <p:nvPr/>
                </p:nvGrpSpPr>
                <p:grpSpPr bwMode="auto">
                  <a:xfrm>
                    <a:off x="4022" y="12435"/>
                    <a:ext cx="1288" cy="501"/>
                    <a:chOff x="4032" y="8670"/>
                    <a:chExt cx="1288" cy="501"/>
                  </a:xfrm>
                </p:grpSpPr>
                <p:sp>
                  <p:nvSpPr>
                    <p:cNvPr id="38949" name="Text Box 37"/>
                    <p:cNvSpPr txBox="1">
                      <a:spLocks noChangeArrowheads="1"/>
                    </p:cNvSpPr>
                    <p:nvPr/>
                  </p:nvSpPr>
                  <p:spPr bwMode="auto">
                    <a:xfrm>
                      <a:off x="4540" y="8676"/>
                      <a:ext cx="780" cy="495"/>
                    </a:xfrm>
                    <a:prstGeom prst="rect">
                      <a:avLst/>
                    </a:prstGeom>
                    <a:solidFill>
                      <a:srgbClr val="FFFFFF"/>
                    </a:solidFill>
                    <a:ln w="12700">
                      <a:solidFill>
                        <a:srgbClr val="000000"/>
                      </a:solidFill>
                      <a:miter lim="800000"/>
                      <a:headEnd/>
                      <a:tailEnd/>
                    </a:ln>
                  </p:spPr>
                  <p:txBody>
                    <a:bodyPr tIns="46800" bIns="0"/>
                    <a:lstStyle/>
                    <a:p>
                      <a:pPr algn="ctr">
                        <a:lnSpc>
                          <a:spcPct val="64000"/>
                        </a:lnSpc>
                      </a:pPr>
                      <a:r>
                        <a:rPr lang="en-US" altLang="zh-CN" b="1">
                          <a:latin typeface="Times New Roman" pitchFamily="18" charset="0"/>
                        </a:rPr>
                        <a:t>90</a:t>
                      </a:r>
                      <a:r>
                        <a:rPr lang="en-US" altLang="zh-CN" b="1">
                          <a:latin typeface="Times New Roman" pitchFamily="18" charset="0"/>
                          <a:sym typeface="Symbol" pitchFamily="18" charset="2"/>
                        </a:rPr>
                        <a:t></a:t>
                      </a:r>
                      <a:endParaRPr lang="en-US" altLang="zh-CN" b="1">
                        <a:latin typeface="Times New Roman" pitchFamily="18" charset="0"/>
                      </a:endParaRPr>
                    </a:p>
                    <a:p>
                      <a:pPr algn="ctr">
                        <a:lnSpc>
                          <a:spcPct val="72000"/>
                        </a:lnSpc>
                      </a:pPr>
                      <a:r>
                        <a:rPr lang="zh-CN" altLang="en-US" b="1">
                          <a:latin typeface="Times New Roman" pitchFamily="18" charset="0"/>
                        </a:rPr>
                        <a:t>移相</a:t>
                      </a:r>
                      <a:endParaRPr lang="zh-CN" altLang="en-US" sz="3600" b="1"/>
                    </a:p>
                  </p:txBody>
                </p:sp>
                <p:sp>
                  <p:nvSpPr>
                    <p:cNvPr id="38950" name="Line 38"/>
                    <p:cNvSpPr>
                      <a:spLocks noChangeShapeType="1"/>
                    </p:cNvSpPr>
                    <p:nvPr/>
                  </p:nvSpPr>
                  <p:spPr bwMode="auto">
                    <a:xfrm>
                      <a:off x="4034" y="8670"/>
                      <a:ext cx="0" cy="249"/>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51" name="Line 39"/>
                    <p:cNvSpPr>
                      <a:spLocks noChangeShapeType="1"/>
                    </p:cNvSpPr>
                    <p:nvPr/>
                  </p:nvSpPr>
                  <p:spPr bwMode="auto">
                    <a:xfrm>
                      <a:off x="4032" y="8916"/>
                      <a:ext cx="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38952" name="Text Box 40"/>
                  <p:cNvSpPr txBox="1">
                    <a:spLocks noChangeArrowheads="1"/>
                  </p:cNvSpPr>
                  <p:nvPr/>
                </p:nvSpPr>
                <p:spPr bwMode="auto">
                  <a:xfrm>
                    <a:off x="4504" y="13293"/>
                    <a:ext cx="780" cy="495"/>
                  </a:xfrm>
                  <a:prstGeom prst="rect">
                    <a:avLst/>
                  </a:prstGeom>
                  <a:solidFill>
                    <a:srgbClr val="FFFFFF"/>
                  </a:solidFill>
                  <a:ln w="12700">
                    <a:solidFill>
                      <a:srgbClr val="000000"/>
                    </a:solidFill>
                    <a:miter lim="800000"/>
                    <a:headEnd/>
                    <a:tailEnd/>
                  </a:ln>
                </p:spPr>
                <p:txBody>
                  <a:bodyPr lIns="0" tIns="72000" rIns="0" bIns="0"/>
                  <a:lstStyle/>
                  <a:p>
                    <a:pPr algn="ctr">
                      <a:lnSpc>
                        <a:spcPct val="64000"/>
                      </a:lnSpc>
                    </a:pPr>
                    <a:r>
                      <a:rPr lang="en-US" altLang="zh-CN" b="1">
                        <a:latin typeface="Times New Roman" pitchFamily="18" charset="0"/>
                      </a:rPr>
                      <a:t>135</a:t>
                    </a:r>
                    <a:r>
                      <a:rPr lang="en-US" altLang="zh-CN" b="1">
                        <a:latin typeface="Times New Roman" pitchFamily="18" charset="0"/>
                        <a:sym typeface="Symbol" pitchFamily="18" charset="2"/>
                      </a:rPr>
                      <a:t></a:t>
                    </a:r>
                    <a:endParaRPr lang="en-US" altLang="zh-CN" b="1">
                      <a:latin typeface="Times New Roman" pitchFamily="18" charset="0"/>
                    </a:endParaRPr>
                  </a:p>
                  <a:p>
                    <a:pPr algn="ctr">
                      <a:lnSpc>
                        <a:spcPct val="72000"/>
                      </a:lnSpc>
                    </a:pPr>
                    <a:r>
                      <a:rPr lang="zh-CN" altLang="en-US" b="1">
                        <a:latin typeface="Times New Roman" pitchFamily="18" charset="0"/>
                      </a:rPr>
                      <a:t>移相</a:t>
                    </a:r>
                    <a:endParaRPr lang="zh-CN" altLang="en-US" sz="3600" b="1"/>
                  </a:p>
                </p:txBody>
              </p:sp>
              <p:sp>
                <p:nvSpPr>
                  <p:cNvPr id="38953" name="Line 41"/>
                  <p:cNvSpPr>
                    <a:spLocks noChangeShapeType="1"/>
                  </p:cNvSpPr>
                  <p:nvPr/>
                </p:nvSpPr>
                <p:spPr bwMode="auto">
                  <a:xfrm>
                    <a:off x="3998" y="13257"/>
                    <a:ext cx="0" cy="279"/>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54" name="Line 42"/>
                  <p:cNvSpPr>
                    <a:spLocks noChangeShapeType="1"/>
                  </p:cNvSpPr>
                  <p:nvPr/>
                </p:nvSpPr>
                <p:spPr bwMode="auto">
                  <a:xfrm>
                    <a:off x="3996" y="13533"/>
                    <a:ext cx="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55" name="Line 43"/>
                  <p:cNvSpPr>
                    <a:spLocks noChangeShapeType="1"/>
                  </p:cNvSpPr>
                  <p:nvPr/>
                </p:nvSpPr>
                <p:spPr bwMode="auto">
                  <a:xfrm>
                    <a:off x="4048" y="10824"/>
                    <a:ext cx="0" cy="249"/>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56" name="Line 44"/>
                  <p:cNvSpPr>
                    <a:spLocks noChangeShapeType="1"/>
                  </p:cNvSpPr>
                  <p:nvPr/>
                </p:nvSpPr>
                <p:spPr bwMode="auto">
                  <a:xfrm flipH="1">
                    <a:off x="3190" y="12246"/>
                    <a:ext cx="610"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57" name="Line 45"/>
                  <p:cNvSpPr>
                    <a:spLocks noChangeShapeType="1"/>
                  </p:cNvSpPr>
                  <p:nvPr/>
                </p:nvSpPr>
                <p:spPr bwMode="auto">
                  <a:xfrm flipH="1">
                    <a:off x="3190" y="13065"/>
                    <a:ext cx="564"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58" name="Line 46"/>
                  <p:cNvSpPr>
                    <a:spLocks noChangeShapeType="1"/>
                  </p:cNvSpPr>
                  <p:nvPr/>
                </p:nvSpPr>
                <p:spPr bwMode="auto">
                  <a:xfrm flipH="1">
                    <a:off x="5322" y="11847"/>
                    <a:ext cx="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59" name="Line 47"/>
                  <p:cNvSpPr>
                    <a:spLocks noChangeShapeType="1"/>
                  </p:cNvSpPr>
                  <p:nvPr/>
                </p:nvSpPr>
                <p:spPr bwMode="auto">
                  <a:xfrm flipH="1">
                    <a:off x="5322" y="12699"/>
                    <a:ext cx="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60" name="Line 48"/>
                  <p:cNvSpPr>
                    <a:spLocks noChangeShapeType="1"/>
                  </p:cNvSpPr>
                  <p:nvPr/>
                </p:nvSpPr>
                <p:spPr bwMode="auto">
                  <a:xfrm flipH="1" flipV="1">
                    <a:off x="5296" y="13536"/>
                    <a:ext cx="350" cy="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61" name="Text Box 49"/>
                  <p:cNvSpPr txBox="1">
                    <a:spLocks noChangeArrowheads="1"/>
                  </p:cNvSpPr>
                  <p:nvPr/>
                </p:nvSpPr>
                <p:spPr bwMode="auto">
                  <a:xfrm>
                    <a:off x="5902" y="12030"/>
                    <a:ext cx="780" cy="411"/>
                  </a:xfrm>
                  <a:prstGeom prst="rect">
                    <a:avLst/>
                  </a:prstGeom>
                  <a:solidFill>
                    <a:srgbClr val="FFFFFF"/>
                  </a:solidFill>
                  <a:ln w="12700">
                    <a:solidFill>
                      <a:srgbClr val="000000"/>
                    </a:solidFill>
                    <a:miter lim="800000"/>
                    <a:headEnd/>
                    <a:tailEnd/>
                  </a:ln>
                </p:spPr>
                <p:txBody>
                  <a:bodyPr/>
                  <a:lstStyle/>
                  <a:p>
                    <a:pPr algn="ctr">
                      <a:lnSpc>
                        <a:spcPct val="96000"/>
                      </a:lnSpc>
                    </a:pPr>
                    <a:r>
                      <a:rPr lang="zh-CN" altLang="en-US" b="1">
                        <a:latin typeface="Times New Roman" pitchFamily="18" charset="0"/>
                      </a:rPr>
                      <a:t>低通</a:t>
                    </a:r>
                    <a:endParaRPr lang="zh-CN" altLang="en-US" sz="3600" b="1"/>
                  </a:p>
                </p:txBody>
              </p:sp>
              <p:sp>
                <p:nvSpPr>
                  <p:cNvPr id="38962" name="Line 50"/>
                  <p:cNvSpPr>
                    <a:spLocks noChangeShapeType="1"/>
                  </p:cNvSpPr>
                  <p:nvPr/>
                </p:nvSpPr>
                <p:spPr bwMode="auto">
                  <a:xfrm flipV="1">
                    <a:off x="4276" y="12213"/>
                    <a:ext cx="161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63" name="Text Box 51"/>
                  <p:cNvSpPr txBox="1">
                    <a:spLocks noChangeArrowheads="1"/>
                  </p:cNvSpPr>
                  <p:nvPr/>
                </p:nvSpPr>
                <p:spPr bwMode="auto">
                  <a:xfrm>
                    <a:off x="5876" y="12867"/>
                    <a:ext cx="780" cy="411"/>
                  </a:xfrm>
                  <a:prstGeom prst="rect">
                    <a:avLst/>
                  </a:prstGeom>
                  <a:solidFill>
                    <a:srgbClr val="FFFFFF"/>
                  </a:solidFill>
                  <a:ln w="12700">
                    <a:solidFill>
                      <a:srgbClr val="000000"/>
                    </a:solidFill>
                    <a:miter lim="800000"/>
                    <a:headEnd/>
                    <a:tailEnd/>
                  </a:ln>
                </p:spPr>
                <p:txBody>
                  <a:bodyPr/>
                  <a:lstStyle/>
                  <a:p>
                    <a:pPr algn="ctr">
                      <a:lnSpc>
                        <a:spcPct val="96000"/>
                      </a:lnSpc>
                    </a:pPr>
                    <a:r>
                      <a:rPr lang="zh-CN" altLang="en-US" b="1">
                        <a:latin typeface="Times New Roman" pitchFamily="18" charset="0"/>
                      </a:rPr>
                      <a:t>低通</a:t>
                    </a:r>
                    <a:endParaRPr lang="zh-CN" altLang="en-US" sz="3600" b="1"/>
                  </a:p>
                </p:txBody>
              </p:sp>
              <p:sp>
                <p:nvSpPr>
                  <p:cNvPr id="38964" name="Line 52"/>
                  <p:cNvSpPr>
                    <a:spLocks noChangeShapeType="1"/>
                  </p:cNvSpPr>
                  <p:nvPr/>
                </p:nvSpPr>
                <p:spPr bwMode="auto">
                  <a:xfrm flipV="1">
                    <a:off x="4234" y="13050"/>
                    <a:ext cx="163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65" name="Line 53"/>
                  <p:cNvSpPr>
                    <a:spLocks noChangeShapeType="1"/>
                  </p:cNvSpPr>
                  <p:nvPr/>
                </p:nvSpPr>
                <p:spPr bwMode="auto">
                  <a:xfrm flipH="1">
                    <a:off x="6720" y="10650"/>
                    <a:ext cx="1696" cy="3"/>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66" name="Line 54"/>
                  <p:cNvSpPr>
                    <a:spLocks noChangeShapeType="1"/>
                  </p:cNvSpPr>
                  <p:nvPr/>
                </p:nvSpPr>
                <p:spPr bwMode="auto">
                  <a:xfrm flipH="1">
                    <a:off x="6696" y="11442"/>
                    <a:ext cx="43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67" name="Line 55"/>
                  <p:cNvSpPr>
                    <a:spLocks noChangeShapeType="1"/>
                  </p:cNvSpPr>
                  <p:nvPr/>
                </p:nvSpPr>
                <p:spPr bwMode="auto">
                  <a:xfrm flipH="1">
                    <a:off x="6702" y="12255"/>
                    <a:ext cx="44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68" name="Line 56"/>
                  <p:cNvSpPr>
                    <a:spLocks noChangeShapeType="1"/>
                  </p:cNvSpPr>
                  <p:nvPr/>
                </p:nvSpPr>
                <p:spPr bwMode="auto">
                  <a:xfrm flipH="1">
                    <a:off x="6658" y="13095"/>
                    <a:ext cx="76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69" name="Line 57"/>
                  <p:cNvSpPr>
                    <a:spLocks noChangeShapeType="1"/>
                  </p:cNvSpPr>
                  <p:nvPr/>
                </p:nvSpPr>
                <p:spPr bwMode="auto">
                  <a:xfrm flipH="1">
                    <a:off x="7450" y="12069"/>
                    <a:ext cx="24" cy="1014"/>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38970" name="Line 58"/>
                  <p:cNvSpPr>
                    <a:spLocks noChangeShapeType="1"/>
                  </p:cNvSpPr>
                  <p:nvPr/>
                </p:nvSpPr>
                <p:spPr bwMode="auto">
                  <a:xfrm flipV="1">
                    <a:off x="6862" y="10104"/>
                    <a:ext cx="0" cy="214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71" name="AutoShape 59"/>
                  <p:cNvSpPr>
                    <a:spLocks/>
                  </p:cNvSpPr>
                  <p:nvPr/>
                </p:nvSpPr>
                <p:spPr bwMode="auto">
                  <a:xfrm>
                    <a:off x="8590" y="10104"/>
                    <a:ext cx="150" cy="588"/>
                  </a:xfrm>
                  <a:prstGeom prst="rightBrace">
                    <a:avLst>
                      <a:gd name="adj1" fmla="val 32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972" name="Text Box 60"/>
                  <p:cNvSpPr txBox="1">
                    <a:spLocks noChangeArrowheads="1"/>
                  </p:cNvSpPr>
                  <p:nvPr/>
                </p:nvSpPr>
                <p:spPr bwMode="auto">
                  <a:xfrm>
                    <a:off x="6674" y="12006"/>
                    <a:ext cx="40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latin typeface="Times New Roman" pitchFamily="18" charset="0"/>
                        <a:sym typeface="Symbol" pitchFamily="18" charset="2"/>
                      </a:rPr>
                      <a:t></a:t>
                    </a:r>
                    <a:endParaRPr lang="en-US" altLang="zh-CN" sz="3600" b="1"/>
                  </a:p>
                </p:txBody>
              </p:sp>
              <p:sp>
                <p:nvSpPr>
                  <p:cNvPr id="38973" name="Line 61"/>
                  <p:cNvSpPr>
                    <a:spLocks noChangeShapeType="1"/>
                  </p:cNvSpPr>
                  <p:nvPr/>
                </p:nvSpPr>
                <p:spPr bwMode="auto">
                  <a:xfrm>
                    <a:off x="5646" y="13848"/>
                    <a:ext cx="2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74" name="AutoShape 62"/>
                  <p:cNvSpPr>
                    <a:spLocks noChangeArrowheads="1"/>
                  </p:cNvSpPr>
                  <p:nvPr/>
                </p:nvSpPr>
                <p:spPr bwMode="auto">
                  <a:xfrm>
                    <a:off x="3824" y="10425"/>
                    <a:ext cx="448" cy="39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8975" name="AutoShape 63"/>
                  <p:cNvSpPr>
                    <a:spLocks noChangeArrowheads="1"/>
                  </p:cNvSpPr>
                  <p:nvPr/>
                </p:nvSpPr>
                <p:spPr bwMode="auto">
                  <a:xfrm>
                    <a:off x="3822" y="11220"/>
                    <a:ext cx="448" cy="39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8976" name="AutoShape 64"/>
                  <p:cNvSpPr>
                    <a:spLocks noChangeArrowheads="1"/>
                  </p:cNvSpPr>
                  <p:nvPr/>
                </p:nvSpPr>
                <p:spPr bwMode="auto">
                  <a:xfrm>
                    <a:off x="3808" y="12030"/>
                    <a:ext cx="448" cy="39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8977" name="AutoShape 65"/>
                  <p:cNvSpPr>
                    <a:spLocks noChangeArrowheads="1"/>
                  </p:cNvSpPr>
                  <p:nvPr/>
                </p:nvSpPr>
                <p:spPr bwMode="auto">
                  <a:xfrm>
                    <a:off x="3778" y="12855"/>
                    <a:ext cx="448" cy="39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8978" name="AutoShape 66"/>
                  <p:cNvSpPr>
                    <a:spLocks noChangeArrowheads="1"/>
                  </p:cNvSpPr>
                  <p:nvPr/>
                </p:nvSpPr>
                <p:spPr bwMode="auto">
                  <a:xfrm>
                    <a:off x="7258" y="11655"/>
                    <a:ext cx="448" cy="390"/>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38979" name="Line 67"/>
                  <p:cNvSpPr>
                    <a:spLocks noChangeShapeType="1"/>
                  </p:cNvSpPr>
                  <p:nvPr/>
                </p:nvSpPr>
                <p:spPr bwMode="auto">
                  <a:xfrm>
                    <a:off x="7124" y="11445"/>
                    <a:ext cx="166"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8980" name="Line 68"/>
                  <p:cNvSpPr>
                    <a:spLocks noChangeShapeType="1"/>
                  </p:cNvSpPr>
                  <p:nvPr/>
                </p:nvSpPr>
                <p:spPr bwMode="auto">
                  <a:xfrm flipV="1">
                    <a:off x="7156" y="11955"/>
                    <a:ext cx="166"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grpSp>
        <p:grpSp>
          <p:nvGrpSpPr>
            <p:cNvPr id="38985" name="Group 73"/>
            <p:cNvGrpSpPr>
              <a:grpSpLocks/>
            </p:cNvGrpSpPr>
            <p:nvPr/>
          </p:nvGrpSpPr>
          <p:grpSpPr bwMode="auto">
            <a:xfrm>
              <a:off x="2597" y="2387"/>
              <a:ext cx="259" cy="1408"/>
              <a:chOff x="2572" y="2377"/>
              <a:chExt cx="259" cy="1408"/>
            </a:xfrm>
          </p:grpSpPr>
          <p:sp>
            <p:nvSpPr>
              <p:cNvPr id="38981" name="Text Box 69"/>
              <p:cNvSpPr txBox="1">
                <a:spLocks noChangeArrowheads="1"/>
              </p:cNvSpPr>
              <p:nvPr/>
            </p:nvSpPr>
            <p:spPr bwMode="auto">
              <a:xfrm>
                <a:off x="2574" y="2377"/>
                <a:ext cx="25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sym typeface="Symbol" pitchFamily="18" charset="2"/>
                  </a:rPr>
                  <a:t></a:t>
                </a:r>
                <a:endParaRPr lang="en-US" altLang="zh-CN" sz="4000" b="1"/>
              </a:p>
            </p:txBody>
          </p:sp>
          <p:sp>
            <p:nvSpPr>
              <p:cNvPr id="38982" name="Text Box 70"/>
              <p:cNvSpPr txBox="1">
                <a:spLocks noChangeArrowheads="1"/>
              </p:cNvSpPr>
              <p:nvPr/>
            </p:nvSpPr>
            <p:spPr bwMode="auto">
              <a:xfrm>
                <a:off x="2572" y="2915"/>
                <a:ext cx="25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sym typeface="Symbol" pitchFamily="18" charset="2"/>
                  </a:rPr>
                  <a:t></a:t>
                </a:r>
                <a:endParaRPr lang="en-US" altLang="zh-CN" sz="4000" b="1"/>
              </a:p>
            </p:txBody>
          </p:sp>
          <p:sp>
            <p:nvSpPr>
              <p:cNvPr id="38983" name="Text Box 71"/>
              <p:cNvSpPr txBox="1">
                <a:spLocks noChangeArrowheads="1"/>
              </p:cNvSpPr>
              <p:nvPr/>
            </p:nvSpPr>
            <p:spPr bwMode="auto">
              <a:xfrm>
                <a:off x="2572" y="3467"/>
                <a:ext cx="25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sym typeface="Symbol" pitchFamily="18" charset="2"/>
                  </a:rPr>
                  <a:t></a:t>
                </a:r>
                <a:endParaRPr lang="en-US" altLang="zh-CN" sz="4000" b="1"/>
              </a:p>
            </p:txBody>
          </p:sp>
        </p:grpSp>
        <p:sp>
          <p:nvSpPr>
            <p:cNvPr id="38984" name="Text Box 72"/>
            <p:cNvSpPr txBox="1">
              <a:spLocks noChangeArrowheads="1"/>
            </p:cNvSpPr>
            <p:nvPr/>
          </p:nvSpPr>
          <p:spPr bwMode="auto">
            <a:xfrm>
              <a:off x="3759" y="1593"/>
              <a:ext cx="22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itchFamily="18" charset="0"/>
                  <a:sym typeface="Symbol" pitchFamily="18" charset="2"/>
                </a:rPr>
                <a:t></a:t>
              </a:r>
              <a:endParaRPr lang="en-US" altLang="zh-CN" sz="4000" b="1"/>
            </a:p>
          </p:txBody>
        </p:sp>
      </p:grpSp>
    </p:spTree>
    <p:extLst>
      <p:ext uri="{BB962C8B-B14F-4D97-AF65-F5344CB8AC3E}">
        <p14:creationId xmlns:p14="http://schemas.microsoft.com/office/powerpoint/2010/main" val="4183097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lstStyle/>
          <a:p>
            <a:r>
              <a:rPr lang="zh-CN" altLang="en-US" dirty="0"/>
              <a:t>第</a:t>
            </a:r>
            <a:r>
              <a:rPr lang="en-US" altLang="zh-CN" dirty="0" smtClean="0"/>
              <a:t>13</a:t>
            </a:r>
            <a:r>
              <a:rPr lang="zh-CN" altLang="en-US" dirty="0" smtClean="0"/>
              <a:t>章</a:t>
            </a:r>
            <a:r>
              <a:rPr lang="en-US" altLang="zh-CN" dirty="0" smtClean="0"/>
              <a:t> </a:t>
            </a:r>
            <a:r>
              <a:rPr lang="zh-CN" altLang="en-US" dirty="0"/>
              <a:t>同步原理</a:t>
            </a:r>
          </a:p>
        </p:txBody>
      </p:sp>
      <p:sp>
        <p:nvSpPr>
          <p:cNvPr id="20485" name="Rectangle 5"/>
          <p:cNvSpPr>
            <a:spLocks noGrp="1" noChangeArrowheads="1"/>
          </p:cNvSpPr>
          <p:nvPr>
            <p:ph type="subTitle" idx="1"/>
          </p:nvPr>
        </p:nvSpPr>
        <p:spPr/>
        <p:txBody>
          <a:bodyPr/>
          <a:lstStyle/>
          <a:p>
            <a:endParaRPr lang="zh-CN" altLang="en-US" dirty="0"/>
          </a:p>
        </p:txBody>
      </p:sp>
      <p:sp>
        <p:nvSpPr>
          <p:cNvPr id="4" name="灯片编号占位符 5"/>
          <p:cNvSpPr>
            <a:spLocks noGrp="1"/>
          </p:cNvSpPr>
          <p:nvPr>
            <p:ph type="sldNum" sz="quarter" idx="4294967295"/>
          </p:nvPr>
        </p:nvSpPr>
        <p:spPr>
          <a:xfrm>
            <a:off x="7239000" y="6243638"/>
            <a:ext cx="1905000" cy="457200"/>
          </a:xfrm>
          <a:prstGeom prst="rect">
            <a:avLst/>
          </a:prstGeom>
        </p:spPr>
        <p:txBody>
          <a:bodyPr/>
          <a:lstStyle/>
          <a:p>
            <a:fld id="{1BFDB116-25CC-4CB5-9BA0-12573F2AFFDC}" type="slidenum">
              <a:rPr lang="en-US" altLang="zh-CN"/>
              <a:pPr/>
              <a:t>2</a:t>
            </a:fld>
            <a:endParaRPr lang="en-US" altLang="zh-CN"/>
          </a:p>
        </p:txBody>
      </p:sp>
    </p:spTree>
    <p:extLst>
      <p:ext uri="{BB962C8B-B14F-4D97-AF65-F5344CB8AC3E}">
        <p14:creationId xmlns:p14="http://schemas.microsoft.com/office/powerpoint/2010/main" val="217979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a:t>13.2.3 </a:t>
            </a:r>
            <a:r>
              <a:rPr lang="zh-CN" altLang="en-US" dirty="0"/>
              <a:t>载波同步的性能</a:t>
            </a:r>
          </a:p>
        </p:txBody>
      </p:sp>
      <p:sp>
        <p:nvSpPr>
          <p:cNvPr id="39939" name="Rectangle 3"/>
          <p:cNvSpPr>
            <a:spLocks noGrp="1" noChangeArrowheads="1"/>
          </p:cNvSpPr>
          <p:nvPr>
            <p:ph type="body" idx="1"/>
          </p:nvPr>
        </p:nvSpPr>
        <p:spPr>
          <a:xfrm>
            <a:off x="539552" y="1196752"/>
            <a:ext cx="8352928" cy="5472608"/>
          </a:xfrm>
        </p:spPr>
        <p:txBody>
          <a:bodyPr>
            <a:normAutofit lnSpcReduction="10000"/>
          </a:bodyPr>
          <a:lstStyle/>
          <a:p>
            <a:r>
              <a:rPr lang="en-US" altLang="zh-CN" smtClean="0">
                <a:solidFill>
                  <a:srgbClr val="0000FF"/>
                </a:solidFill>
              </a:rPr>
              <a:t>1. </a:t>
            </a:r>
            <a:r>
              <a:rPr lang="zh-CN" altLang="en-US" smtClean="0">
                <a:solidFill>
                  <a:srgbClr val="0000FF"/>
                </a:solidFill>
              </a:rPr>
              <a:t>相位误差</a:t>
            </a:r>
            <a:endParaRPr lang="zh-CN" altLang="en-US" dirty="0" smtClean="0">
              <a:solidFill>
                <a:srgbClr val="0000FF"/>
              </a:solidFill>
            </a:endParaRPr>
          </a:p>
          <a:p>
            <a:pPr lvl="1"/>
            <a:r>
              <a:rPr lang="zh-CN" altLang="en-US" dirty="0" smtClean="0">
                <a:solidFill>
                  <a:srgbClr val="0000FF"/>
                </a:solidFill>
              </a:rPr>
              <a:t>相位误差的种类</a:t>
            </a:r>
            <a:endParaRPr lang="en-US" altLang="zh-CN" dirty="0" smtClean="0">
              <a:solidFill>
                <a:srgbClr val="0000FF"/>
              </a:solidFill>
            </a:endParaRPr>
          </a:p>
          <a:p>
            <a:pPr lvl="1">
              <a:buNone/>
            </a:pPr>
            <a:r>
              <a:rPr lang="zh-CN" altLang="en-US" dirty="0" smtClean="0"/>
              <a:t>   </a:t>
            </a:r>
            <a:r>
              <a:rPr lang="zh-CN" altLang="en-US" dirty="0" smtClean="0">
                <a:solidFill>
                  <a:srgbClr val="C00000"/>
                </a:solidFill>
              </a:rPr>
              <a:t>恒定误差</a:t>
            </a:r>
            <a:r>
              <a:rPr lang="zh-CN" altLang="en-US" dirty="0" smtClean="0"/>
              <a:t>：由电路参量引起的</a:t>
            </a:r>
            <a:endParaRPr lang="en-US" altLang="zh-CN" dirty="0" smtClean="0"/>
          </a:p>
          <a:p>
            <a:pPr lvl="1">
              <a:buNone/>
            </a:pPr>
            <a:r>
              <a:rPr lang="zh-CN" altLang="en-US" dirty="0" smtClean="0"/>
              <a:t>   </a:t>
            </a:r>
            <a:r>
              <a:rPr lang="zh-CN" altLang="en-US" dirty="0" smtClean="0">
                <a:solidFill>
                  <a:srgbClr val="C00000"/>
                </a:solidFill>
              </a:rPr>
              <a:t>随机误差</a:t>
            </a:r>
            <a:r>
              <a:rPr lang="zh-CN" altLang="en-US" dirty="0" smtClean="0"/>
              <a:t>：由噪声引起的</a:t>
            </a:r>
          </a:p>
          <a:p>
            <a:r>
              <a:rPr lang="zh-CN" altLang="en-US" dirty="0" smtClean="0">
                <a:solidFill>
                  <a:srgbClr val="0000FF"/>
                </a:solidFill>
              </a:rPr>
              <a:t>恒定误差分析</a:t>
            </a:r>
            <a:r>
              <a:rPr lang="zh-CN" altLang="en-US" dirty="0" smtClean="0"/>
              <a:t>：</a:t>
            </a:r>
          </a:p>
          <a:p>
            <a:pPr lvl="1"/>
            <a:r>
              <a:rPr lang="zh-CN" altLang="en-US" dirty="0" smtClean="0"/>
              <a:t>当提取载波电路中存在窄带滤波器时，</a:t>
            </a:r>
            <a:r>
              <a:rPr lang="zh-CN" altLang="en-US" dirty="0"/>
              <a:t>若其中心频率</a:t>
            </a:r>
            <a:r>
              <a:rPr lang="en-US" altLang="zh-CN" i="1" dirty="0" err="1"/>
              <a:t>f</a:t>
            </a:r>
            <a:r>
              <a:rPr lang="en-US" altLang="zh-CN" i="1" baseline="-25000" dirty="0" err="1"/>
              <a:t>q</a:t>
            </a:r>
            <a:r>
              <a:rPr lang="zh-CN" altLang="en-US" dirty="0"/>
              <a:t>和载波频率</a:t>
            </a:r>
            <a:r>
              <a:rPr lang="en-US" altLang="zh-CN" i="1" dirty="0"/>
              <a:t>f</a:t>
            </a:r>
            <a:r>
              <a:rPr lang="en-US" altLang="zh-CN" baseline="-25000" dirty="0"/>
              <a:t>0</a:t>
            </a:r>
            <a:r>
              <a:rPr lang="zh-CN" altLang="en-US" dirty="0" smtClean="0"/>
              <a:t>不相等，存在频率偏差</a:t>
            </a:r>
            <a:r>
              <a:rPr lang="zh-CN" altLang="en-US" i="1" dirty="0" smtClean="0">
                <a:sym typeface="Symbol" pitchFamily="18" charset="2"/>
              </a:rPr>
              <a:t></a:t>
            </a:r>
            <a:r>
              <a:rPr lang="en-US" altLang="zh-CN" i="1" dirty="0" smtClean="0"/>
              <a:t>f</a:t>
            </a:r>
            <a:r>
              <a:rPr lang="zh-CN" altLang="en-US" dirty="0" smtClean="0"/>
              <a:t>，则载波通过它时会有附加相移。</a:t>
            </a:r>
            <a:endParaRPr lang="en-US" altLang="zh-CN" dirty="0" smtClean="0"/>
          </a:p>
          <a:p>
            <a:pPr lvl="1"/>
            <a:r>
              <a:rPr lang="zh-CN" altLang="en-US" dirty="0" smtClean="0"/>
              <a:t>设窄带滤波器由一单谐振电路组成，则引起的附加相移等于</a:t>
            </a:r>
          </a:p>
          <a:p>
            <a:pPr lvl="1"/>
            <a:endParaRPr lang="zh-CN" altLang="en-US" dirty="0" smtClean="0"/>
          </a:p>
          <a:p>
            <a:pPr lvl="1"/>
            <a:r>
              <a:rPr lang="zh-CN" altLang="en-US" dirty="0" smtClean="0"/>
              <a:t>上式可见，</a:t>
            </a:r>
            <a:r>
              <a:rPr lang="zh-CN" altLang="en-US" dirty="0" smtClean="0">
                <a:solidFill>
                  <a:srgbClr val="0000FF"/>
                </a:solidFill>
              </a:rPr>
              <a:t>电路</a:t>
            </a:r>
            <a:r>
              <a:rPr lang="en-US" altLang="zh-CN" dirty="0" smtClean="0">
                <a:solidFill>
                  <a:srgbClr val="0000FF"/>
                </a:solidFill>
              </a:rPr>
              <a:t>Q</a:t>
            </a:r>
            <a:r>
              <a:rPr lang="zh-CN" altLang="en-US" dirty="0" smtClean="0">
                <a:solidFill>
                  <a:srgbClr val="0000FF"/>
                </a:solidFill>
              </a:rPr>
              <a:t>值越大，附加相移也成比例地增大</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E035DC22-D9E8-48DE-B36E-573D39F45001}" type="slidenum">
              <a:rPr lang="en-US" altLang="zh-CN" smtClean="0"/>
              <a:pPr/>
              <a:t>20</a:t>
            </a:fld>
            <a:endParaRPr lang="en-US" altLang="zh-CN"/>
          </a:p>
        </p:txBody>
      </p:sp>
      <p:sp>
        <p:nvSpPr>
          <p:cNvPr id="39941"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940" name="Object 4"/>
          <p:cNvGraphicFramePr>
            <a:graphicFrameLocks noChangeAspect="1"/>
          </p:cNvGraphicFramePr>
          <p:nvPr/>
        </p:nvGraphicFramePr>
        <p:xfrm>
          <a:off x="2555776" y="5157192"/>
          <a:ext cx="1512168" cy="847390"/>
        </p:xfrm>
        <a:graphic>
          <a:graphicData uri="http://schemas.openxmlformats.org/presentationml/2006/ole">
            <mc:AlternateContent xmlns:mc="http://schemas.openxmlformats.org/markup-compatibility/2006">
              <mc:Choice xmlns:v="urn:schemas-microsoft-com:vml" Requires="v">
                <p:oleObj spid="_x0000_s7203" name="公式" r:id="rId3" imgW="799753" imgH="444307" progId="Equation.3">
                  <p:embed/>
                </p:oleObj>
              </mc:Choice>
              <mc:Fallback>
                <p:oleObj name="公式" r:id="rId3" imgW="799753" imgH="444307"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5157192"/>
                        <a:ext cx="1512168" cy="847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6774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anim calcmode="lin" valueType="num">
                                      <p:cBhvr additive="base">
                                        <p:cTn id="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5" end="5"/>
                                            </p:txEl>
                                          </p:spTgt>
                                        </p:tgtEl>
                                        <p:attrNameLst>
                                          <p:attrName>style.visibility</p:attrName>
                                        </p:attrNameLst>
                                      </p:cBhvr>
                                      <p:to>
                                        <p:strVal val="visible"/>
                                      </p:to>
                                    </p:set>
                                    <p:anim calcmode="lin" valueType="num">
                                      <p:cBhvr additive="base">
                                        <p:cTn id="11"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anim calcmode="lin" valueType="num">
                                      <p:cBhvr additive="base">
                                        <p:cTn id="17"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940"/>
                                        </p:tgtEl>
                                        <p:attrNameLst>
                                          <p:attrName>style.visibility</p:attrName>
                                        </p:attrNameLst>
                                      </p:cBhvr>
                                      <p:to>
                                        <p:strVal val="visible"/>
                                      </p:to>
                                    </p:set>
                                    <p:anim calcmode="lin" valueType="num">
                                      <p:cBhvr additive="base">
                                        <p:cTn id="21" dur="500" fill="hold"/>
                                        <p:tgtEl>
                                          <p:spTgt spid="39940"/>
                                        </p:tgtEl>
                                        <p:attrNameLst>
                                          <p:attrName>ppt_x</p:attrName>
                                        </p:attrNameLst>
                                      </p:cBhvr>
                                      <p:tavLst>
                                        <p:tav tm="0">
                                          <p:val>
                                            <p:strVal val="#ppt_x"/>
                                          </p:val>
                                        </p:tav>
                                        <p:tav tm="100000">
                                          <p:val>
                                            <p:strVal val="#ppt_x"/>
                                          </p:val>
                                        </p:tav>
                                      </p:tavLst>
                                    </p:anim>
                                    <p:anim calcmode="lin" valueType="num">
                                      <p:cBhvr additive="base">
                                        <p:cTn id="22"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939">
                                            <p:txEl>
                                              <p:pRg st="8" end="8"/>
                                            </p:txEl>
                                          </p:spTgt>
                                        </p:tgtEl>
                                        <p:attrNameLst>
                                          <p:attrName>style.visibility</p:attrName>
                                        </p:attrNameLst>
                                      </p:cBhvr>
                                      <p:to>
                                        <p:strVal val="visible"/>
                                      </p:to>
                                    </p:set>
                                    <p:anim calcmode="lin" valueType="num">
                                      <p:cBhvr additive="base">
                                        <p:cTn id="27"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提取载频的</a:t>
            </a:r>
            <a:r>
              <a:rPr lang="zh-CN" altLang="en-US" dirty="0" smtClean="0"/>
              <a:t>电路多采用</a:t>
            </a:r>
            <a:r>
              <a:rPr lang="zh-CN" altLang="en-US" dirty="0"/>
              <a:t>锁相环</a:t>
            </a:r>
            <a:endParaRPr lang="zh-CN" altLang="en-US" dirty="0"/>
          </a:p>
        </p:txBody>
      </p:sp>
      <p:sp>
        <p:nvSpPr>
          <p:cNvPr id="40963" name="Rectangle 3"/>
          <p:cNvSpPr>
            <a:spLocks noGrp="1" noChangeArrowheads="1"/>
          </p:cNvSpPr>
          <p:nvPr>
            <p:ph type="body" idx="1"/>
          </p:nvPr>
        </p:nvSpPr>
        <p:spPr/>
        <p:txBody>
          <a:bodyPr>
            <a:normAutofit fontScale="92500"/>
          </a:bodyPr>
          <a:lstStyle/>
          <a:p>
            <a:pPr>
              <a:lnSpc>
                <a:spcPct val="120000"/>
              </a:lnSpc>
            </a:pPr>
            <a:r>
              <a:rPr lang="zh-CN" altLang="en-US" dirty="0" smtClean="0"/>
              <a:t>当提取载频的电路中采用锁相环时，若锁相环工作在稳态，压控振荡电压的频率</a:t>
            </a:r>
            <a:r>
              <a:rPr lang="en-US" altLang="zh-CN" i="1" dirty="0"/>
              <a:t>f</a:t>
            </a:r>
            <a:r>
              <a:rPr lang="en-US" altLang="zh-CN" baseline="-25000" dirty="0"/>
              <a:t>0</a:t>
            </a:r>
            <a:r>
              <a:rPr lang="zh-CN" altLang="en-US" dirty="0"/>
              <a:t>应当和信号载频</a:t>
            </a:r>
            <a:r>
              <a:rPr lang="en-US" altLang="zh-CN" i="1" dirty="0"/>
              <a:t>f</a:t>
            </a:r>
            <a:r>
              <a:rPr lang="en-US" altLang="zh-CN" baseline="-25000" dirty="0"/>
              <a:t>c</a:t>
            </a:r>
            <a:r>
              <a:rPr lang="zh-CN" altLang="en-US" dirty="0"/>
              <a:t>相同，并且其相位误差应当很小</a:t>
            </a:r>
            <a:r>
              <a:rPr lang="zh-CN" altLang="en-US" dirty="0" smtClean="0"/>
              <a:t>。</a:t>
            </a:r>
            <a:endParaRPr lang="en-US" altLang="zh-CN" dirty="0" smtClean="0"/>
          </a:p>
          <a:p>
            <a:pPr>
              <a:lnSpc>
                <a:spcPct val="120000"/>
              </a:lnSpc>
            </a:pPr>
            <a:r>
              <a:rPr lang="zh-CN" altLang="en-US" dirty="0" smtClean="0"/>
              <a:t>设</a:t>
            </a:r>
            <a:r>
              <a:rPr lang="zh-CN" altLang="en-US" dirty="0"/>
              <a:t>锁相环压控振荡电压的稳态相位误差为</a:t>
            </a:r>
            <a:r>
              <a:rPr lang="zh-CN" altLang="en-US" i="1" dirty="0">
                <a:sym typeface="Symbol" pitchFamily="18" charset="2"/>
              </a:rPr>
              <a:t></a:t>
            </a:r>
            <a:r>
              <a:rPr lang="zh-CN" altLang="en-US" dirty="0"/>
              <a:t>，则有</a:t>
            </a:r>
          </a:p>
          <a:p>
            <a:pPr lvl="1">
              <a:lnSpc>
                <a:spcPct val="120000"/>
              </a:lnSpc>
            </a:pPr>
            <a:endParaRPr lang="zh-CN" altLang="en-US" dirty="0"/>
          </a:p>
          <a:p>
            <a:endParaRPr lang="en-US" altLang="zh-CN" dirty="0" smtClean="0"/>
          </a:p>
          <a:p>
            <a:endParaRPr lang="en-US" altLang="zh-CN" dirty="0" smtClean="0"/>
          </a:p>
          <a:p>
            <a:r>
              <a:rPr lang="zh-CN" altLang="en-US" dirty="0" smtClean="0"/>
              <a:t>为了</a:t>
            </a:r>
            <a:r>
              <a:rPr lang="zh-CN" altLang="en-US" dirty="0"/>
              <a:t>减小误差</a:t>
            </a:r>
            <a:r>
              <a:rPr lang="zh-CN" altLang="en-US" i="1" dirty="0">
                <a:sym typeface="Symbol" pitchFamily="18" charset="2"/>
              </a:rPr>
              <a:t></a:t>
            </a:r>
            <a:r>
              <a:rPr lang="zh-CN" altLang="en-US" dirty="0"/>
              <a:t>，由上式可见，应当尽量增大环路的增益</a:t>
            </a:r>
            <a:r>
              <a:rPr lang="en-US" altLang="zh-CN" i="1" dirty="0" err="1"/>
              <a:t>K</a:t>
            </a:r>
            <a:r>
              <a:rPr lang="en-US" altLang="zh-CN" i="1" baseline="-25000" dirty="0" err="1"/>
              <a:t>d</a:t>
            </a:r>
            <a:r>
              <a:rPr lang="en-US" altLang="zh-CN" i="1" baseline="-25000" dirty="0"/>
              <a:t> </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13C7A974-8F59-45D6-BE1A-A84C652737B7}" type="slidenum">
              <a:rPr lang="en-US" altLang="zh-CN" smtClean="0"/>
              <a:pPr/>
              <a:t>21</a:t>
            </a:fld>
            <a:endParaRPr lang="en-US" altLang="zh-CN"/>
          </a:p>
        </p:txBody>
      </p:sp>
      <p:sp>
        <p:nvSpPr>
          <p:cNvPr id="40965"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4" name="Object 4"/>
          <p:cNvGraphicFramePr>
            <a:graphicFrameLocks noChangeAspect="1"/>
          </p:cNvGraphicFramePr>
          <p:nvPr>
            <p:extLst>
              <p:ext uri="{D42A27DB-BD31-4B8C-83A1-F6EECF244321}">
                <p14:modId xmlns:p14="http://schemas.microsoft.com/office/powerpoint/2010/main" val="4251655413"/>
              </p:ext>
            </p:extLst>
          </p:nvPr>
        </p:nvGraphicFramePr>
        <p:xfrm>
          <a:off x="2019939" y="3789040"/>
          <a:ext cx="1677751" cy="967462"/>
        </p:xfrm>
        <a:graphic>
          <a:graphicData uri="http://schemas.openxmlformats.org/presentationml/2006/ole">
            <mc:AlternateContent xmlns:mc="http://schemas.openxmlformats.org/markup-compatibility/2006">
              <mc:Choice xmlns:v="urn:schemas-microsoft-com:vml" Requires="v">
                <p:oleObj spid="_x0000_s8227" name="公式" r:id="rId3" imgW="634725" imgH="431613" progId="Equation.3">
                  <p:embed/>
                </p:oleObj>
              </mc:Choice>
              <mc:Fallback>
                <p:oleObj name="公式" r:id="rId3" imgW="634725" imgH="431613"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939" y="3789040"/>
                        <a:ext cx="1677751" cy="967462"/>
                      </a:xfrm>
                      <a:prstGeom prst="rect">
                        <a:avLst/>
                      </a:prstGeom>
                      <a:noFill/>
                    </p:spPr>
                  </p:pic>
                </p:oleObj>
              </mc:Fallback>
            </mc:AlternateContent>
          </a:graphicData>
        </a:graphic>
      </p:graphicFrame>
      <p:sp>
        <p:nvSpPr>
          <p:cNvPr id="2" name="矩形 1"/>
          <p:cNvSpPr/>
          <p:nvPr/>
        </p:nvSpPr>
        <p:spPr>
          <a:xfrm>
            <a:off x="4067944" y="3558207"/>
            <a:ext cx="2395207" cy="461665"/>
          </a:xfrm>
          <a:prstGeom prst="rect">
            <a:avLst/>
          </a:prstGeom>
        </p:spPr>
        <p:txBody>
          <a:bodyPr wrap="none">
            <a:spAutoFit/>
          </a:bodyPr>
          <a:lstStyle/>
          <a:p>
            <a:r>
              <a:rPr lang="zh-CN" altLang="en-US" sz="2400" b="1" i="1" dirty="0">
                <a:solidFill>
                  <a:srgbClr val="0000FF"/>
                </a:solidFill>
                <a:latin typeface="+mj-ea"/>
                <a:ea typeface="+mj-ea"/>
                <a:sym typeface="Symbol" pitchFamily="18" charset="2"/>
              </a:rPr>
              <a:t></a:t>
            </a:r>
            <a:r>
              <a:rPr lang="en-US" altLang="zh-CN" sz="2400" b="1" i="1" dirty="0">
                <a:solidFill>
                  <a:srgbClr val="0000FF"/>
                </a:solidFill>
                <a:latin typeface="+mj-ea"/>
                <a:ea typeface="+mj-ea"/>
              </a:rPr>
              <a:t>f </a:t>
            </a:r>
            <a:r>
              <a:rPr lang="zh-CN" altLang="en-US" sz="2400" b="1" dirty="0">
                <a:solidFill>
                  <a:srgbClr val="0000FF"/>
                </a:solidFill>
                <a:latin typeface="+mj-ea"/>
                <a:ea typeface="+mj-ea"/>
              </a:rPr>
              <a:t>是</a:t>
            </a:r>
            <a:r>
              <a:rPr lang="en-US" altLang="zh-CN" sz="2400" b="1" i="1" dirty="0">
                <a:solidFill>
                  <a:srgbClr val="0000FF"/>
                </a:solidFill>
                <a:latin typeface="+mj-ea"/>
                <a:ea typeface="+mj-ea"/>
              </a:rPr>
              <a:t>f</a:t>
            </a:r>
            <a:r>
              <a:rPr lang="en-US" altLang="zh-CN" sz="2400" b="1" i="1" baseline="-25000" dirty="0">
                <a:solidFill>
                  <a:srgbClr val="0000FF"/>
                </a:solidFill>
                <a:latin typeface="+mj-ea"/>
                <a:ea typeface="+mj-ea"/>
              </a:rPr>
              <a:t>c</a:t>
            </a:r>
            <a:r>
              <a:rPr lang="zh-CN" altLang="en-US" sz="2400" b="1" dirty="0">
                <a:solidFill>
                  <a:srgbClr val="0000FF"/>
                </a:solidFill>
                <a:latin typeface="+mj-ea"/>
                <a:ea typeface="+mj-ea"/>
              </a:rPr>
              <a:t>和</a:t>
            </a:r>
            <a:r>
              <a:rPr lang="zh-CN" altLang="en-US" sz="2400" b="1" i="1" dirty="0">
                <a:solidFill>
                  <a:srgbClr val="0000FF"/>
                </a:solidFill>
                <a:latin typeface="+mj-ea"/>
                <a:ea typeface="+mj-ea"/>
              </a:rPr>
              <a:t> </a:t>
            </a:r>
            <a:r>
              <a:rPr lang="en-US" altLang="zh-CN" sz="2400" b="1" i="1" dirty="0">
                <a:solidFill>
                  <a:srgbClr val="0000FF"/>
                </a:solidFill>
                <a:latin typeface="+mj-ea"/>
                <a:ea typeface="+mj-ea"/>
              </a:rPr>
              <a:t>f</a:t>
            </a:r>
            <a:r>
              <a:rPr lang="en-US" altLang="zh-CN" sz="2400" b="1" baseline="-25000" dirty="0">
                <a:solidFill>
                  <a:srgbClr val="0000FF"/>
                </a:solidFill>
                <a:latin typeface="+mj-ea"/>
                <a:ea typeface="+mj-ea"/>
              </a:rPr>
              <a:t>0</a:t>
            </a:r>
            <a:r>
              <a:rPr lang="zh-CN" altLang="en-US" sz="2400" b="1" dirty="0">
                <a:solidFill>
                  <a:srgbClr val="0000FF"/>
                </a:solidFill>
                <a:latin typeface="+mj-ea"/>
                <a:ea typeface="+mj-ea"/>
              </a:rPr>
              <a:t>之差</a:t>
            </a:r>
          </a:p>
        </p:txBody>
      </p:sp>
      <p:sp>
        <p:nvSpPr>
          <p:cNvPr id="3" name="矩形 2"/>
          <p:cNvSpPr/>
          <p:nvPr/>
        </p:nvSpPr>
        <p:spPr>
          <a:xfrm>
            <a:off x="4007785" y="4415382"/>
            <a:ext cx="3300519" cy="461665"/>
          </a:xfrm>
          <a:prstGeom prst="rect">
            <a:avLst/>
          </a:prstGeom>
        </p:spPr>
        <p:txBody>
          <a:bodyPr wrap="none">
            <a:spAutoFit/>
          </a:bodyPr>
          <a:lstStyle/>
          <a:p>
            <a:r>
              <a:rPr lang="en-US" altLang="zh-CN" sz="2400" b="1" i="1" dirty="0" err="1">
                <a:solidFill>
                  <a:srgbClr val="0000FF"/>
                </a:solidFill>
                <a:latin typeface="+mj-ea"/>
                <a:ea typeface="+mj-ea"/>
              </a:rPr>
              <a:t>K</a:t>
            </a:r>
            <a:r>
              <a:rPr lang="en-US" altLang="zh-CN" sz="2400" b="1" i="1" baseline="-25000" dirty="0" err="1">
                <a:solidFill>
                  <a:srgbClr val="0000FF"/>
                </a:solidFill>
                <a:latin typeface="+mj-ea"/>
                <a:ea typeface="+mj-ea"/>
              </a:rPr>
              <a:t>d</a:t>
            </a:r>
            <a:r>
              <a:rPr lang="zh-CN" altLang="en-US" sz="2400" b="1" dirty="0">
                <a:solidFill>
                  <a:srgbClr val="0000FF"/>
                </a:solidFill>
                <a:latin typeface="+mj-ea"/>
                <a:ea typeface="+mj-ea"/>
              </a:rPr>
              <a:t>为锁相环路直流增益</a:t>
            </a:r>
          </a:p>
        </p:txBody>
      </p:sp>
      <p:cxnSp>
        <p:nvCxnSpPr>
          <p:cNvPr id="5" name="直接箭头连接符 4"/>
          <p:cNvCxnSpPr>
            <a:endCxn id="2" idx="1"/>
          </p:cNvCxnSpPr>
          <p:nvPr/>
        </p:nvCxnSpPr>
        <p:spPr>
          <a:xfrm flipV="1">
            <a:off x="3563888" y="3789040"/>
            <a:ext cx="504056" cy="2308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 name="直接箭头连接符 10"/>
          <p:cNvCxnSpPr/>
          <p:nvPr/>
        </p:nvCxnSpPr>
        <p:spPr>
          <a:xfrm>
            <a:off x="3563888" y="4646214"/>
            <a:ext cx="504056"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583817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4"/>
                                        </p:tgtEl>
                                        <p:attrNameLst>
                                          <p:attrName>style.visibility</p:attrName>
                                        </p:attrNameLst>
                                      </p:cBhvr>
                                      <p:to>
                                        <p:strVal val="visible"/>
                                      </p:to>
                                    </p:set>
                                    <p:anim calcmode="lin" valueType="num">
                                      <p:cBhvr additive="base">
                                        <p:cTn id="11" dur="500" fill="hold"/>
                                        <p:tgtEl>
                                          <p:spTgt spid="40964"/>
                                        </p:tgtEl>
                                        <p:attrNameLst>
                                          <p:attrName>ppt_x</p:attrName>
                                        </p:attrNameLst>
                                      </p:cBhvr>
                                      <p:tavLst>
                                        <p:tav tm="0">
                                          <p:val>
                                            <p:strVal val="#ppt_x"/>
                                          </p:val>
                                        </p:tav>
                                        <p:tav tm="100000">
                                          <p:val>
                                            <p:strVal val="#ppt_x"/>
                                          </p:val>
                                        </p:tav>
                                      </p:tavLst>
                                    </p:anim>
                                    <p:anim calcmode="lin" valueType="num">
                                      <p:cBhvr additive="base">
                                        <p:cTn id="12"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pRg st="5" end="5"/>
                                            </p:txEl>
                                          </p:spTgt>
                                        </p:tgtEl>
                                        <p:attrNameLst>
                                          <p:attrName>style.visibility</p:attrName>
                                        </p:attrNameLst>
                                      </p:cBhvr>
                                      <p:to>
                                        <p:strVal val="visible"/>
                                      </p:to>
                                    </p:set>
                                    <p:anim calcmode="lin" valueType="num">
                                      <p:cBhvr additive="base">
                                        <p:cTn id="35"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zh-CN" altLang="en-US" dirty="0" smtClean="0">
                <a:solidFill>
                  <a:srgbClr val="0000FF"/>
                </a:solidFill>
              </a:rPr>
              <a:t>随机误差分析</a:t>
            </a:r>
            <a:endParaRPr lang="zh-CN" altLang="en-US" dirty="0">
              <a:solidFill>
                <a:srgbClr val="0000FF"/>
              </a:solidFill>
            </a:endParaRPr>
          </a:p>
        </p:txBody>
      </p:sp>
      <p:sp>
        <p:nvSpPr>
          <p:cNvPr id="41987" name="Rectangle 3"/>
          <p:cNvSpPr>
            <a:spLocks noGrp="1" noChangeArrowheads="1"/>
          </p:cNvSpPr>
          <p:nvPr>
            <p:ph type="body" idx="1"/>
          </p:nvPr>
        </p:nvSpPr>
        <p:spPr/>
        <p:txBody>
          <a:bodyPr>
            <a:normAutofit fontScale="85000" lnSpcReduction="20000"/>
          </a:bodyPr>
          <a:lstStyle/>
          <a:p>
            <a:r>
              <a:rPr lang="zh-CN" altLang="en-US" dirty="0" smtClean="0"/>
              <a:t>设随机相位误差</a:t>
            </a:r>
            <a:r>
              <a:rPr lang="zh-CN" altLang="en-US" dirty="0" smtClean="0"/>
              <a:t>为</a:t>
            </a:r>
            <a:r>
              <a:rPr lang="zh-CN" altLang="en-US" i="1" dirty="0">
                <a:sym typeface="Symbol" pitchFamily="18" charset="2"/>
              </a:rPr>
              <a:t></a:t>
            </a:r>
            <a:r>
              <a:rPr lang="en-US" altLang="zh-CN" i="1" baseline="-25000" dirty="0"/>
              <a:t>n</a:t>
            </a:r>
            <a:r>
              <a:rPr lang="zh-CN" altLang="en-US" dirty="0" smtClean="0"/>
              <a:t>，由</a:t>
            </a:r>
            <a:r>
              <a:rPr lang="zh-CN" altLang="en-US" dirty="0"/>
              <a:t>窄带高斯噪声</a:t>
            </a:r>
            <a:r>
              <a:rPr lang="zh-CN" altLang="en-US" dirty="0" smtClean="0"/>
              <a:t>引起，</a:t>
            </a:r>
            <a:r>
              <a:rPr lang="zh-CN" altLang="en-US" dirty="0"/>
              <a:t>所以是一个</a:t>
            </a:r>
            <a:r>
              <a:rPr lang="zh-CN" altLang="en-US" dirty="0">
                <a:solidFill>
                  <a:srgbClr val="0000FF"/>
                </a:solidFill>
              </a:rPr>
              <a:t>随机量</a:t>
            </a:r>
            <a:r>
              <a:rPr lang="zh-CN" altLang="en-US" dirty="0" smtClean="0"/>
              <a:t>。</a:t>
            </a:r>
            <a:endParaRPr lang="en-US" altLang="zh-CN" dirty="0" smtClean="0"/>
          </a:p>
          <a:p>
            <a:r>
              <a:rPr lang="zh-CN" altLang="en-US" dirty="0" smtClean="0">
                <a:solidFill>
                  <a:srgbClr val="0000FF"/>
                </a:solidFill>
              </a:rPr>
              <a:t>大</a:t>
            </a:r>
            <a:r>
              <a:rPr lang="zh-CN" altLang="en-US" dirty="0">
                <a:solidFill>
                  <a:srgbClr val="0000FF"/>
                </a:solidFill>
              </a:rPr>
              <a:t>信噪比</a:t>
            </a:r>
            <a:r>
              <a:rPr lang="zh-CN" altLang="en-US" dirty="0"/>
              <a:t>时，此随机相位误差</a:t>
            </a:r>
            <a:r>
              <a:rPr lang="zh-CN" altLang="en-US" i="1" dirty="0">
                <a:sym typeface="Symbol" pitchFamily="18" charset="2"/>
              </a:rPr>
              <a:t></a:t>
            </a:r>
            <a:r>
              <a:rPr lang="en-US" altLang="zh-CN" i="1" baseline="-25000" dirty="0"/>
              <a:t>n</a:t>
            </a:r>
            <a:r>
              <a:rPr lang="zh-CN" altLang="en-US" dirty="0"/>
              <a:t>的概率密度函数近似为</a:t>
            </a:r>
          </a:p>
          <a:p>
            <a:pPr lvl="1"/>
            <a:endParaRPr lang="zh-CN" altLang="en-US" dirty="0"/>
          </a:p>
          <a:p>
            <a:pPr lvl="1"/>
            <a:endParaRPr lang="zh-CN" altLang="en-US" dirty="0"/>
          </a:p>
          <a:p>
            <a:pPr lvl="1"/>
            <a:endParaRPr lang="zh-CN" altLang="en-US" dirty="0"/>
          </a:p>
          <a:p>
            <a:pPr lvl="1">
              <a:lnSpc>
                <a:spcPct val="160000"/>
              </a:lnSpc>
            </a:pPr>
            <a:endParaRPr lang="zh-CN" altLang="en-US" dirty="0"/>
          </a:p>
          <a:p>
            <a:pPr>
              <a:lnSpc>
                <a:spcPct val="110000"/>
              </a:lnSpc>
            </a:pPr>
            <a:r>
              <a:rPr lang="zh-CN" altLang="en-US" dirty="0" smtClean="0"/>
              <a:t>所以</a:t>
            </a:r>
            <a:r>
              <a:rPr lang="zh-CN" altLang="en-US" dirty="0"/>
              <a:t>，在</a:t>
            </a:r>
            <a:r>
              <a:rPr lang="zh-CN" altLang="en-US" i="1" dirty="0">
                <a:sym typeface="Symbol" pitchFamily="18" charset="2"/>
              </a:rPr>
              <a:t></a:t>
            </a:r>
            <a:r>
              <a:rPr lang="en-US" altLang="zh-CN" i="1" baseline="-25000" dirty="0"/>
              <a:t>n</a:t>
            </a:r>
            <a:r>
              <a:rPr lang="en-US" altLang="zh-CN" baseline="-25000" dirty="0"/>
              <a:t> </a:t>
            </a:r>
            <a:r>
              <a:rPr lang="en-US" altLang="zh-CN" dirty="0"/>
              <a:t>= 0</a:t>
            </a:r>
            <a:r>
              <a:rPr lang="zh-CN" altLang="en-US" dirty="0"/>
              <a:t>附近，对于</a:t>
            </a:r>
            <a:r>
              <a:rPr lang="zh-CN" altLang="en-US" dirty="0" smtClean="0"/>
              <a:t>大</a:t>
            </a:r>
            <a:r>
              <a:rPr lang="en-US" altLang="zh-CN" i="1" dirty="0" smtClean="0"/>
              <a:t>r</a:t>
            </a:r>
            <a:r>
              <a:rPr lang="zh-CN" altLang="en-US" dirty="0"/>
              <a:t>，</a:t>
            </a:r>
            <a:r>
              <a:rPr lang="en-US" altLang="zh-CN" i="1" dirty="0"/>
              <a:t>f </a:t>
            </a:r>
            <a:r>
              <a:rPr lang="en-US" altLang="zh-CN" dirty="0"/>
              <a:t>(</a:t>
            </a:r>
            <a:r>
              <a:rPr lang="en-US" altLang="zh-CN" i="1" dirty="0">
                <a:sym typeface="Symbol" pitchFamily="18" charset="2"/>
              </a:rPr>
              <a:t></a:t>
            </a:r>
            <a:r>
              <a:rPr lang="en-US" altLang="zh-CN" i="1" baseline="-25000" dirty="0"/>
              <a:t>n</a:t>
            </a:r>
            <a:r>
              <a:rPr lang="en-US" altLang="zh-CN" dirty="0"/>
              <a:t>)</a:t>
            </a:r>
            <a:r>
              <a:rPr lang="zh-CN" altLang="en-US" dirty="0" smtClean="0"/>
              <a:t>可写</a:t>
            </a:r>
            <a:r>
              <a:rPr lang="zh-CN" altLang="en-US" dirty="0" smtClean="0"/>
              <a:t>为</a:t>
            </a:r>
          </a:p>
          <a:p>
            <a:pPr lvl="1"/>
            <a:endParaRPr lang="zh-CN" altLang="en-US" dirty="0" smtClean="0"/>
          </a:p>
          <a:p>
            <a:pPr lvl="1"/>
            <a:endParaRPr lang="zh-CN" altLang="en-US" dirty="0" smtClean="0"/>
          </a:p>
          <a:p>
            <a:r>
              <a:rPr lang="zh-CN" altLang="en-US" dirty="0" smtClean="0"/>
              <a:t>已知，均值</a:t>
            </a:r>
            <a:r>
              <a:rPr lang="en-US" altLang="zh-CN" dirty="0" smtClean="0"/>
              <a:t>0</a:t>
            </a:r>
            <a:r>
              <a:rPr lang="zh-CN" altLang="en-US" dirty="0" smtClean="0"/>
              <a:t>的正态分布的</a:t>
            </a:r>
            <a:r>
              <a:rPr lang="zh-CN" altLang="en-US" dirty="0" smtClean="0"/>
              <a:t>概率密度函数</a:t>
            </a:r>
            <a:endParaRPr lang="zh-CN" altLang="en-US" dirty="0"/>
          </a:p>
        </p:txBody>
      </p:sp>
      <p:sp>
        <p:nvSpPr>
          <p:cNvPr id="10" name="灯片编号占位符 5"/>
          <p:cNvSpPr>
            <a:spLocks noGrp="1"/>
          </p:cNvSpPr>
          <p:nvPr>
            <p:ph type="sldNum" sz="quarter" idx="12"/>
          </p:nvPr>
        </p:nvSpPr>
        <p:spPr/>
        <p:txBody>
          <a:bodyPr/>
          <a:lstStyle/>
          <a:p>
            <a:fld id="{F8746F3C-3CC2-4DEF-9624-BDFCF84CB26F}" type="slidenum">
              <a:rPr lang="en-US" altLang="zh-CN" smtClean="0"/>
              <a:pPr/>
              <a:t>22</a:t>
            </a:fld>
            <a:endParaRPr lang="en-US" altLang="zh-CN"/>
          </a:p>
        </p:txBody>
      </p:sp>
      <p:sp>
        <p:nvSpPr>
          <p:cNvPr id="41989"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88" name="Object 4"/>
          <p:cNvGraphicFramePr>
            <a:graphicFrameLocks noChangeAspect="1"/>
          </p:cNvGraphicFramePr>
          <p:nvPr>
            <p:extLst>
              <p:ext uri="{D42A27DB-BD31-4B8C-83A1-F6EECF244321}">
                <p14:modId xmlns:p14="http://schemas.microsoft.com/office/powerpoint/2010/main" val="3834424591"/>
              </p:ext>
            </p:extLst>
          </p:nvPr>
        </p:nvGraphicFramePr>
        <p:xfrm>
          <a:off x="1277391" y="2378521"/>
          <a:ext cx="6030913" cy="906463"/>
        </p:xfrm>
        <a:graphic>
          <a:graphicData uri="http://schemas.openxmlformats.org/presentationml/2006/ole">
            <mc:AlternateContent xmlns:mc="http://schemas.openxmlformats.org/markup-compatibility/2006">
              <mc:Choice xmlns:v="urn:schemas-microsoft-com:vml" Requires="v">
                <p:oleObj spid="_x0000_s9333" name="公式" r:id="rId3" imgW="3048000" imgH="457200" progId="Equation.3">
                  <p:embed/>
                </p:oleObj>
              </mc:Choice>
              <mc:Fallback>
                <p:oleObj name="公式" r:id="rId3" imgW="3048000" imgH="4572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391" y="2378521"/>
                        <a:ext cx="6030913"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90" name="Object 6"/>
          <p:cNvGraphicFramePr>
            <a:graphicFrameLocks noChangeAspect="1"/>
          </p:cNvGraphicFramePr>
          <p:nvPr>
            <p:extLst>
              <p:ext uri="{D42A27DB-BD31-4B8C-83A1-F6EECF244321}">
                <p14:modId xmlns:p14="http://schemas.microsoft.com/office/powerpoint/2010/main" val="766951505"/>
              </p:ext>
            </p:extLst>
          </p:nvPr>
        </p:nvGraphicFramePr>
        <p:xfrm>
          <a:off x="2339752" y="3240459"/>
          <a:ext cx="5175250" cy="836613"/>
        </p:xfrm>
        <a:graphic>
          <a:graphicData uri="http://schemas.openxmlformats.org/presentationml/2006/ole">
            <mc:AlternateContent xmlns:mc="http://schemas.openxmlformats.org/markup-compatibility/2006">
              <mc:Choice xmlns:v="urn:schemas-microsoft-com:vml" Requires="v">
                <p:oleObj spid="_x0000_s9334" name="公式" r:id="rId5" imgW="2590800" imgH="419100" progId="Equation.3">
                  <p:embed/>
                </p:oleObj>
              </mc:Choice>
              <mc:Fallback>
                <p:oleObj name="公式" r:id="rId5" imgW="2590800" imgH="419100" progId="Equation.3">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240459"/>
                        <a:ext cx="517525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3" name="Rectangle 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92" name="Object 8"/>
          <p:cNvGraphicFramePr>
            <a:graphicFrameLocks noChangeAspect="1"/>
          </p:cNvGraphicFramePr>
          <p:nvPr>
            <p:extLst>
              <p:ext uri="{D42A27DB-BD31-4B8C-83A1-F6EECF244321}">
                <p14:modId xmlns:p14="http://schemas.microsoft.com/office/powerpoint/2010/main" val="4236879633"/>
              </p:ext>
            </p:extLst>
          </p:nvPr>
        </p:nvGraphicFramePr>
        <p:xfrm>
          <a:off x="2276475" y="4581128"/>
          <a:ext cx="2295525" cy="877888"/>
        </p:xfrm>
        <a:graphic>
          <a:graphicData uri="http://schemas.openxmlformats.org/presentationml/2006/ole">
            <mc:AlternateContent xmlns:mc="http://schemas.openxmlformats.org/markup-compatibility/2006">
              <mc:Choice xmlns:v="urn:schemas-microsoft-com:vml" Requires="v">
                <p:oleObj spid="_x0000_s9335" name="公式" r:id="rId7" imgW="1167893" imgH="444307" progId="Equation.3">
                  <p:embed/>
                </p:oleObj>
              </mc:Choice>
              <mc:Fallback>
                <p:oleObj name="公式" r:id="rId7" imgW="1167893" imgH="444307"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6475" y="4581128"/>
                        <a:ext cx="2295525"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524466195"/>
              </p:ext>
            </p:extLst>
          </p:nvPr>
        </p:nvGraphicFramePr>
        <p:xfrm>
          <a:off x="6372200" y="5229200"/>
          <a:ext cx="2070100" cy="804862"/>
        </p:xfrm>
        <a:graphic>
          <a:graphicData uri="http://schemas.openxmlformats.org/presentationml/2006/ole">
            <mc:AlternateContent xmlns:mc="http://schemas.openxmlformats.org/markup-compatibility/2006">
              <mc:Choice xmlns:v="urn:schemas-microsoft-com:vml" Requires="v">
                <p:oleObj spid="_x0000_s9336" name="公式" r:id="rId9" imgW="1244600" imgH="482600" progId="Equation.3">
                  <p:embed/>
                </p:oleObj>
              </mc:Choice>
              <mc:Fallback>
                <p:oleObj name="公式" r:id="rId9" imgW="1244600" imgH="482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00" y="5229200"/>
                        <a:ext cx="20701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68194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6" end="6"/>
                                            </p:txEl>
                                          </p:spTgt>
                                        </p:tgtEl>
                                        <p:attrNameLst>
                                          <p:attrName>style.visibility</p:attrName>
                                        </p:attrNameLst>
                                      </p:cBhvr>
                                      <p:to>
                                        <p:strVal val="visible"/>
                                      </p:to>
                                    </p:set>
                                    <p:anim calcmode="lin" valueType="num">
                                      <p:cBhvr additive="base">
                                        <p:cTn id="7"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92"/>
                                        </p:tgtEl>
                                        <p:attrNameLst>
                                          <p:attrName>style.visibility</p:attrName>
                                        </p:attrNameLst>
                                      </p:cBhvr>
                                      <p:to>
                                        <p:strVal val="visible"/>
                                      </p:to>
                                    </p:set>
                                    <p:anim calcmode="lin" valueType="num">
                                      <p:cBhvr additive="base">
                                        <p:cTn id="11" dur="500" fill="hold"/>
                                        <p:tgtEl>
                                          <p:spTgt spid="41992"/>
                                        </p:tgtEl>
                                        <p:attrNameLst>
                                          <p:attrName>ppt_x</p:attrName>
                                        </p:attrNameLst>
                                      </p:cBhvr>
                                      <p:tavLst>
                                        <p:tav tm="0">
                                          <p:val>
                                            <p:strVal val="#ppt_x"/>
                                          </p:val>
                                        </p:tav>
                                        <p:tav tm="100000">
                                          <p:val>
                                            <p:strVal val="#ppt_x"/>
                                          </p:val>
                                        </p:tav>
                                      </p:tavLst>
                                    </p:anim>
                                    <p:anim calcmode="lin" valueType="num">
                                      <p:cBhvr additive="base">
                                        <p:cTn id="12" dur="500" fill="hold"/>
                                        <p:tgtEl>
                                          <p:spTgt spid="4199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987">
                                            <p:txEl>
                                              <p:pRg st="9" end="9"/>
                                            </p:txEl>
                                          </p:spTgt>
                                        </p:tgtEl>
                                        <p:attrNameLst>
                                          <p:attrName>style.visibility</p:attrName>
                                        </p:attrNameLst>
                                      </p:cBhvr>
                                      <p:to>
                                        <p:strVal val="visible"/>
                                      </p:to>
                                    </p:set>
                                    <p:anim calcmode="lin" valueType="num">
                                      <p:cBhvr additive="base">
                                        <p:cTn id="17"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539552" y="1196752"/>
            <a:ext cx="8424936" cy="5112568"/>
          </a:xfrm>
        </p:spPr>
        <p:txBody>
          <a:bodyPr>
            <a:normAutofit fontScale="92500" lnSpcReduction="20000"/>
          </a:bodyPr>
          <a:lstStyle/>
          <a:p>
            <a:r>
              <a:rPr lang="zh-CN" altLang="en-US" dirty="0" smtClean="0"/>
              <a:t>参照正态分布概率密度形式，</a:t>
            </a:r>
            <a:r>
              <a:rPr lang="en-US" altLang="zh-CN" i="1" dirty="0" smtClean="0"/>
              <a:t>f </a:t>
            </a:r>
            <a:r>
              <a:rPr lang="en-US" altLang="zh-CN" dirty="0"/>
              <a:t>(</a:t>
            </a:r>
            <a:r>
              <a:rPr lang="en-US" altLang="zh-CN" i="1" dirty="0">
                <a:sym typeface="Symbol" pitchFamily="18" charset="2"/>
              </a:rPr>
              <a:t></a:t>
            </a:r>
            <a:r>
              <a:rPr lang="en-US" altLang="zh-CN" i="1" baseline="-25000" dirty="0"/>
              <a:t>n</a:t>
            </a:r>
            <a:r>
              <a:rPr lang="en-US" altLang="zh-CN" dirty="0"/>
              <a:t>)</a:t>
            </a:r>
            <a:r>
              <a:rPr lang="zh-CN" altLang="en-US" dirty="0"/>
              <a:t>的公式</a:t>
            </a:r>
            <a:r>
              <a:rPr lang="zh-CN" altLang="en-US" dirty="0" smtClean="0"/>
              <a:t>可改写</a:t>
            </a:r>
            <a:r>
              <a:rPr lang="zh-CN" altLang="en-US" dirty="0"/>
              <a:t>为</a:t>
            </a:r>
          </a:p>
          <a:p>
            <a:pPr lvl="1"/>
            <a:endParaRPr lang="zh-CN" altLang="en-US" dirty="0"/>
          </a:p>
          <a:p>
            <a:pPr lvl="1"/>
            <a:endParaRPr lang="zh-CN" altLang="en-US" dirty="0"/>
          </a:p>
          <a:p>
            <a:pPr lvl="1"/>
            <a:endParaRPr lang="zh-CN" altLang="en-US" dirty="0"/>
          </a:p>
          <a:p>
            <a:pPr lvl="1"/>
            <a:endParaRPr lang="zh-CN" altLang="en-US" dirty="0"/>
          </a:p>
          <a:p>
            <a:r>
              <a:rPr lang="zh-CN" altLang="en-US" dirty="0" smtClean="0"/>
              <a:t>故随机</a:t>
            </a:r>
            <a:r>
              <a:rPr lang="zh-CN" altLang="en-US" dirty="0"/>
              <a:t>相位误差</a:t>
            </a:r>
            <a:r>
              <a:rPr lang="zh-CN" altLang="en-US" i="1" dirty="0">
                <a:sym typeface="Symbol" pitchFamily="18" charset="2"/>
              </a:rPr>
              <a:t></a:t>
            </a:r>
            <a:r>
              <a:rPr lang="en-US" altLang="zh-CN" i="1" baseline="-25000" dirty="0"/>
              <a:t>n</a:t>
            </a:r>
            <a:r>
              <a:rPr lang="zh-CN" altLang="en-US" dirty="0"/>
              <a:t>的方差与信号噪声功率比</a:t>
            </a:r>
            <a:r>
              <a:rPr lang="en-US" altLang="zh-CN" i="1" dirty="0"/>
              <a:t>r</a:t>
            </a:r>
            <a:r>
              <a:rPr lang="zh-CN" altLang="en-US" dirty="0"/>
              <a:t>的关系为</a:t>
            </a:r>
          </a:p>
          <a:p>
            <a:pPr lvl="2"/>
            <a:endParaRPr lang="zh-CN" altLang="en-US" dirty="0"/>
          </a:p>
          <a:p>
            <a:pPr lvl="2"/>
            <a:endParaRPr lang="zh-CN" altLang="en-US" dirty="0"/>
          </a:p>
          <a:p>
            <a:pPr>
              <a:lnSpc>
                <a:spcPct val="120000"/>
              </a:lnSpc>
            </a:pPr>
            <a:r>
              <a:rPr lang="zh-CN" altLang="en-US" dirty="0" smtClean="0"/>
              <a:t>所以当</a:t>
            </a:r>
            <a:r>
              <a:rPr lang="zh-CN" altLang="en-US" dirty="0"/>
              <a:t>大信噪比时</a:t>
            </a:r>
            <a:r>
              <a:rPr lang="zh-CN" altLang="en-US" dirty="0" smtClean="0"/>
              <a:t>，窄带</a:t>
            </a:r>
            <a:r>
              <a:rPr lang="zh-CN" altLang="en-US" dirty="0"/>
              <a:t>高斯噪声引起的随机相位误差的</a:t>
            </a:r>
            <a:r>
              <a:rPr lang="zh-CN" altLang="en-US" dirty="0">
                <a:solidFill>
                  <a:srgbClr val="0000FF"/>
                </a:solidFill>
              </a:rPr>
              <a:t>方差</a:t>
            </a:r>
            <a:r>
              <a:rPr lang="zh-CN" altLang="en-US" dirty="0" smtClean="0">
                <a:solidFill>
                  <a:srgbClr val="0000FF"/>
                </a:solidFill>
              </a:rPr>
              <a:t>大小和信噪比</a:t>
            </a:r>
            <a:r>
              <a:rPr lang="zh-CN" altLang="en-US" dirty="0">
                <a:solidFill>
                  <a:srgbClr val="0000FF"/>
                </a:solidFill>
              </a:rPr>
              <a:t>成反比</a:t>
            </a:r>
            <a:r>
              <a:rPr lang="zh-CN" altLang="en-US" dirty="0" smtClean="0"/>
              <a:t>。</a:t>
            </a:r>
            <a:endParaRPr lang="en-US" altLang="zh-CN" dirty="0" smtClean="0"/>
          </a:p>
          <a:p>
            <a:pPr>
              <a:lnSpc>
                <a:spcPct val="120000"/>
              </a:lnSpc>
            </a:pPr>
            <a:r>
              <a:rPr lang="zh-CN" altLang="en-US" dirty="0" smtClean="0"/>
              <a:t>常</a:t>
            </a:r>
            <a:r>
              <a:rPr lang="zh-CN" altLang="en-US" dirty="0"/>
              <a:t>将</a:t>
            </a:r>
            <a:r>
              <a:rPr lang="zh-CN" altLang="en-US" dirty="0" smtClean="0"/>
              <a:t>此</a:t>
            </a:r>
            <a:r>
              <a:rPr lang="zh-CN" altLang="en-US" i="1" dirty="0" smtClean="0">
                <a:sym typeface="Symbol" pitchFamily="18" charset="2"/>
              </a:rPr>
              <a:t></a:t>
            </a:r>
            <a:r>
              <a:rPr lang="en-US" altLang="zh-CN" i="1" baseline="-25000" dirty="0"/>
              <a:t>n</a:t>
            </a:r>
            <a:r>
              <a:rPr lang="zh-CN" altLang="en-US" dirty="0"/>
              <a:t>的</a:t>
            </a:r>
            <a:r>
              <a:rPr lang="zh-CN" altLang="en-US" dirty="0">
                <a:solidFill>
                  <a:srgbClr val="0000FF"/>
                </a:solidFill>
              </a:rPr>
              <a:t>标准偏差</a:t>
            </a:r>
            <a:r>
              <a:rPr lang="zh-CN" altLang="en-US" dirty="0"/>
              <a:t>称为</a:t>
            </a:r>
            <a:r>
              <a:rPr lang="zh-CN" altLang="en-US" dirty="0">
                <a:solidFill>
                  <a:srgbClr val="FF0000"/>
                </a:solidFill>
              </a:rPr>
              <a:t>相位抖动</a:t>
            </a:r>
            <a:r>
              <a:rPr lang="zh-CN" altLang="en-US" dirty="0" smtClean="0"/>
              <a:t>，记</a:t>
            </a:r>
            <a:r>
              <a:rPr lang="zh-CN" altLang="en-US" dirty="0"/>
              <a:t>为</a:t>
            </a:r>
            <a:r>
              <a:rPr lang="zh-CN" altLang="en-US" dirty="0">
                <a:sym typeface="Symbol" pitchFamily="18" charset="2"/>
              </a:rPr>
              <a:t></a:t>
            </a:r>
            <a:r>
              <a:rPr lang="zh-CN" altLang="en-US" baseline="-25000" dirty="0">
                <a:sym typeface="Symbol" pitchFamily="18" charset="2"/>
              </a:rPr>
              <a:t> </a:t>
            </a:r>
            <a:r>
              <a:rPr lang="zh-CN" altLang="en-US" dirty="0" smtClean="0"/>
              <a:t>。</a:t>
            </a:r>
            <a:endParaRPr lang="zh-CN" altLang="en-US" dirty="0"/>
          </a:p>
        </p:txBody>
      </p:sp>
      <p:sp>
        <p:nvSpPr>
          <p:cNvPr id="11" name="灯片编号占位符 5"/>
          <p:cNvSpPr>
            <a:spLocks noGrp="1"/>
          </p:cNvSpPr>
          <p:nvPr>
            <p:ph type="sldNum" sz="quarter" idx="12"/>
          </p:nvPr>
        </p:nvSpPr>
        <p:spPr/>
        <p:txBody>
          <a:bodyPr/>
          <a:lstStyle/>
          <a:p>
            <a:fld id="{BE90F30E-5D1A-448F-9BF0-EA3454DD1A87}" type="slidenum">
              <a:rPr lang="en-US" altLang="zh-CN" smtClean="0"/>
              <a:pPr/>
              <a:t>23</a:t>
            </a:fld>
            <a:endParaRPr lang="en-US" altLang="zh-CN"/>
          </a:p>
        </p:txBody>
      </p:sp>
      <p:sp>
        <p:nvSpPr>
          <p:cNvPr id="430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684035152"/>
              </p:ext>
            </p:extLst>
          </p:nvPr>
        </p:nvGraphicFramePr>
        <p:xfrm>
          <a:off x="3419872" y="116632"/>
          <a:ext cx="2070100" cy="804862"/>
        </p:xfrm>
        <a:graphic>
          <a:graphicData uri="http://schemas.openxmlformats.org/presentationml/2006/ole">
            <mc:AlternateContent xmlns:mc="http://schemas.openxmlformats.org/markup-compatibility/2006">
              <mc:Choice xmlns:v="urn:schemas-microsoft-com:vml" Requires="v">
                <p:oleObj spid="_x0000_s10357" name="公式" r:id="rId3" imgW="1244600" imgH="482600" progId="Equation.3">
                  <p:embed/>
                </p:oleObj>
              </mc:Choice>
              <mc:Fallback>
                <p:oleObj name="公式" r:id="rId3" imgW="1244600" imgH="4826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16632"/>
                        <a:ext cx="207010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6" name="Object 8"/>
          <p:cNvGraphicFramePr>
            <a:graphicFrameLocks noChangeAspect="1"/>
          </p:cNvGraphicFramePr>
          <p:nvPr>
            <p:extLst>
              <p:ext uri="{D42A27DB-BD31-4B8C-83A1-F6EECF244321}">
                <p14:modId xmlns:p14="http://schemas.microsoft.com/office/powerpoint/2010/main" val="2252421977"/>
              </p:ext>
            </p:extLst>
          </p:nvPr>
        </p:nvGraphicFramePr>
        <p:xfrm>
          <a:off x="4211960" y="1484784"/>
          <a:ext cx="3735387" cy="1666875"/>
        </p:xfrm>
        <a:graphic>
          <a:graphicData uri="http://schemas.openxmlformats.org/presentationml/2006/ole">
            <mc:AlternateContent xmlns:mc="http://schemas.openxmlformats.org/markup-compatibility/2006">
              <mc:Choice xmlns:v="urn:schemas-microsoft-com:vml" Requires="v">
                <p:oleObj spid="_x0000_s10358" name="公式" r:id="rId5" imgW="1676400" imgH="838200" progId="Equation.3">
                  <p:embed/>
                </p:oleObj>
              </mc:Choice>
              <mc:Fallback>
                <p:oleObj name="公式" r:id="rId5" imgW="1676400" imgH="838200" progId="Equation.3">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1484784"/>
                        <a:ext cx="3735387"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8" name="Object 10"/>
          <p:cNvGraphicFramePr>
            <a:graphicFrameLocks noChangeAspect="1"/>
          </p:cNvGraphicFramePr>
          <p:nvPr>
            <p:extLst>
              <p:ext uri="{D42A27DB-BD31-4B8C-83A1-F6EECF244321}">
                <p14:modId xmlns:p14="http://schemas.microsoft.com/office/powerpoint/2010/main" val="3024859239"/>
              </p:ext>
            </p:extLst>
          </p:nvPr>
        </p:nvGraphicFramePr>
        <p:xfrm>
          <a:off x="3139469" y="3717032"/>
          <a:ext cx="1035050" cy="744538"/>
        </p:xfrm>
        <a:graphic>
          <a:graphicData uri="http://schemas.openxmlformats.org/presentationml/2006/ole">
            <mc:AlternateContent xmlns:mc="http://schemas.openxmlformats.org/markup-compatibility/2006">
              <mc:Choice xmlns:v="urn:schemas-microsoft-com:vml" Requires="v">
                <p:oleObj spid="_x0000_s10359" name="公式" r:id="rId7" imgW="545863" imgH="393529" progId="Equation.3">
                  <p:embed/>
                </p:oleObj>
              </mc:Choice>
              <mc:Fallback>
                <p:oleObj name="公式" r:id="rId7" imgW="545863" imgH="393529"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9469" y="3717032"/>
                        <a:ext cx="103505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436350775"/>
              </p:ext>
            </p:extLst>
          </p:nvPr>
        </p:nvGraphicFramePr>
        <p:xfrm>
          <a:off x="1043608" y="1856635"/>
          <a:ext cx="2295525" cy="877888"/>
        </p:xfrm>
        <a:graphic>
          <a:graphicData uri="http://schemas.openxmlformats.org/presentationml/2006/ole">
            <mc:AlternateContent xmlns:mc="http://schemas.openxmlformats.org/markup-compatibility/2006">
              <mc:Choice xmlns:v="urn:schemas-microsoft-com:vml" Requires="v">
                <p:oleObj spid="_x0000_s10360" name="公式" r:id="rId9" imgW="1167893" imgH="444307" progId="Equation.3">
                  <p:embed/>
                </p:oleObj>
              </mc:Choice>
              <mc:Fallback>
                <p:oleObj name="公式" r:id="rId9" imgW="1167893" imgH="444307"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1856635"/>
                        <a:ext cx="22955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右箭头 2"/>
          <p:cNvSpPr/>
          <p:nvPr/>
        </p:nvSpPr>
        <p:spPr>
          <a:xfrm>
            <a:off x="3491880" y="2072659"/>
            <a:ext cx="648072"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椭圆 3"/>
          <p:cNvSpPr/>
          <p:nvPr/>
        </p:nvSpPr>
        <p:spPr>
          <a:xfrm>
            <a:off x="6228184" y="2324687"/>
            <a:ext cx="792088" cy="972108"/>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656900" y="620688"/>
            <a:ext cx="396044" cy="342038"/>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706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5" end="5"/>
                                            </p:txEl>
                                          </p:spTgt>
                                        </p:tgtEl>
                                        <p:attrNameLst>
                                          <p:attrName>style.visibility</p:attrName>
                                        </p:attrNameLst>
                                      </p:cBhvr>
                                      <p:to>
                                        <p:strVal val="visible"/>
                                      </p:to>
                                    </p:set>
                                    <p:anim calcmode="lin" valueType="num">
                                      <p:cBhvr additive="base">
                                        <p:cTn id="7"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8"/>
                                        </p:tgtEl>
                                        <p:attrNameLst>
                                          <p:attrName>style.visibility</p:attrName>
                                        </p:attrNameLst>
                                      </p:cBhvr>
                                      <p:to>
                                        <p:strVal val="visible"/>
                                      </p:to>
                                    </p:set>
                                    <p:anim calcmode="lin" valueType="num">
                                      <p:cBhvr additive="base">
                                        <p:cTn id="13" dur="500" fill="hold"/>
                                        <p:tgtEl>
                                          <p:spTgt spid="43018"/>
                                        </p:tgtEl>
                                        <p:attrNameLst>
                                          <p:attrName>ppt_x</p:attrName>
                                        </p:attrNameLst>
                                      </p:cBhvr>
                                      <p:tavLst>
                                        <p:tav tm="0">
                                          <p:val>
                                            <p:strVal val="#ppt_x"/>
                                          </p:val>
                                        </p:tav>
                                        <p:tav tm="100000">
                                          <p:val>
                                            <p:strVal val="#ppt_x"/>
                                          </p:val>
                                        </p:tav>
                                      </p:tavLst>
                                    </p:anim>
                                    <p:anim calcmode="lin" valueType="num">
                                      <p:cBhvr additive="base">
                                        <p:cTn id="14" dur="500" fill="hold"/>
                                        <p:tgtEl>
                                          <p:spTgt spid="4301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3011">
                                            <p:txEl>
                                              <p:pRg st="8" end="8"/>
                                            </p:txEl>
                                          </p:spTgt>
                                        </p:tgtEl>
                                        <p:attrNameLst>
                                          <p:attrName>style.visibility</p:attrName>
                                        </p:attrNameLst>
                                      </p:cBhvr>
                                      <p:to>
                                        <p:strVal val="visible"/>
                                      </p:to>
                                    </p:set>
                                    <p:anim calcmode="lin" valueType="num">
                                      <p:cBhvr additive="base">
                                        <p:cTn id="28"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3011">
                                            <p:txEl>
                                              <p:pRg st="9" end="9"/>
                                            </p:txEl>
                                          </p:spTgt>
                                        </p:tgtEl>
                                        <p:attrNameLst>
                                          <p:attrName>style.visibility</p:attrName>
                                        </p:attrNameLst>
                                      </p:cBhvr>
                                      <p:to>
                                        <p:strVal val="visible"/>
                                      </p:to>
                                    </p:set>
                                    <p:anim calcmode="lin" valueType="num">
                                      <p:cBhvr additive="base">
                                        <p:cTn id="34" dur="500" fill="hold"/>
                                        <p:tgtEl>
                                          <p:spTgt spid="43011">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30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zh-CN" altLang="en-US" dirty="0"/>
          </a:p>
        </p:txBody>
      </p:sp>
      <p:sp>
        <p:nvSpPr>
          <p:cNvPr id="44035" name="Rectangle 3"/>
          <p:cNvSpPr>
            <a:spLocks noGrp="1" noChangeArrowheads="1"/>
          </p:cNvSpPr>
          <p:nvPr>
            <p:ph type="body" idx="1"/>
          </p:nvPr>
        </p:nvSpPr>
        <p:spPr/>
        <p:txBody>
          <a:bodyPr/>
          <a:lstStyle/>
          <a:p>
            <a:r>
              <a:rPr lang="zh-CN" altLang="en-US" dirty="0" smtClean="0"/>
              <a:t>提取</a:t>
            </a:r>
            <a:r>
              <a:rPr lang="zh-CN" altLang="en-US" dirty="0" smtClean="0"/>
              <a:t>载频电路中的</a:t>
            </a:r>
            <a:r>
              <a:rPr lang="zh-CN" altLang="en-US" dirty="0" smtClean="0">
                <a:solidFill>
                  <a:srgbClr val="0000FF"/>
                </a:solidFill>
              </a:rPr>
              <a:t>窄带滤波器对于信噪比有直接的影响</a:t>
            </a:r>
            <a:r>
              <a:rPr lang="zh-CN" altLang="en-US" dirty="0" smtClean="0"/>
              <a:t>。</a:t>
            </a:r>
            <a:endParaRPr lang="en-US" altLang="zh-CN" dirty="0" smtClean="0"/>
          </a:p>
          <a:p>
            <a:r>
              <a:rPr lang="zh-CN" altLang="en-US" dirty="0" smtClean="0"/>
              <a:t>对于</a:t>
            </a:r>
            <a:r>
              <a:rPr lang="zh-CN" altLang="en-US" dirty="0" smtClean="0"/>
              <a:t>给定的噪声功率谱密度，窄带滤波器的通频带越窄，使通过的噪声功率越小，信噪比就越大，这样随机相位误差越小</a:t>
            </a:r>
            <a:r>
              <a:rPr lang="zh-CN" altLang="en-US" dirty="0" smtClean="0"/>
              <a:t>。</a:t>
            </a:r>
            <a:endParaRPr lang="en-US" altLang="zh-CN" dirty="0" smtClean="0"/>
          </a:p>
          <a:p>
            <a:r>
              <a:rPr lang="zh-CN" altLang="en-US" dirty="0" smtClean="0"/>
              <a:t>另一方面</a:t>
            </a:r>
            <a:r>
              <a:rPr lang="zh-CN" altLang="en-US" dirty="0" smtClean="0"/>
              <a:t>，通频带越窄，要求滤波器的</a:t>
            </a:r>
            <a:r>
              <a:rPr lang="en-US" altLang="zh-CN" i="1" dirty="0"/>
              <a:t>Q</a:t>
            </a:r>
            <a:r>
              <a:rPr lang="zh-CN" altLang="en-US" dirty="0"/>
              <a:t>值越大，则恒定相位误差</a:t>
            </a:r>
            <a:r>
              <a:rPr lang="zh-CN" altLang="en-US" i="1" dirty="0">
                <a:sym typeface="Symbol" pitchFamily="18" charset="2"/>
              </a:rPr>
              <a:t></a:t>
            </a:r>
            <a:r>
              <a:rPr lang="zh-CN" altLang="en-US" dirty="0"/>
              <a:t>越大</a:t>
            </a:r>
            <a:r>
              <a:rPr lang="zh-CN" altLang="en-US" dirty="0" smtClean="0"/>
              <a:t>。</a:t>
            </a:r>
            <a:endParaRPr lang="en-US" altLang="zh-CN" dirty="0" smtClean="0"/>
          </a:p>
          <a:p>
            <a:r>
              <a:rPr lang="zh-CN" altLang="en-US" dirty="0" smtClean="0"/>
              <a:t>所以</a:t>
            </a:r>
            <a:r>
              <a:rPr lang="zh-CN" altLang="en-US" dirty="0"/>
              <a:t>，</a:t>
            </a:r>
            <a:r>
              <a:rPr lang="zh-CN" altLang="en-US" dirty="0">
                <a:solidFill>
                  <a:srgbClr val="0000FF"/>
                </a:solidFill>
              </a:rPr>
              <a:t>恒定相位误差和随机相位误差对于</a:t>
            </a:r>
            <a:r>
              <a:rPr lang="en-US" altLang="zh-CN" i="1" dirty="0">
                <a:solidFill>
                  <a:srgbClr val="0000FF"/>
                </a:solidFill>
              </a:rPr>
              <a:t>Q</a:t>
            </a:r>
            <a:r>
              <a:rPr lang="zh-CN" altLang="en-US" dirty="0" smtClean="0">
                <a:solidFill>
                  <a:srgbClr val="0000FF"/>
                </a:solidFill>
              </a:rPr>
              <a:t>值的要求是矛盾的</a:t>
            </a:r>
            <a:r>
              <a:rPr lang="zh-CN" altLang="en-US" dirty="0" smtClean="0"/>
              <a:t>。</a:t>
            </a:r>
            <a:endParaRPr lang="zh-CN" altLang="en-US" dirty="0"/>
          </a:p>
        </p:txBody>
      </p:sp>
      <p:sp>
        <p:nvSpPr>
          <p:cNvPr id="4" name="灯片编号占位符 5"/>
          <p:cNvSpPr>
            <a:spLocks noGrp="1"/>
          </p:cNvSpPr>
          <p:nvPr>
            <p:ph type="sldNum" sz="quarter" idx="12"/>
          </p:nvPr>
        </p:nvSpPr>
        <p:spPr/>
        <p:txBody>
          <a:bodyPr/>
          <a:lstStyle/>
          <a:p>
            <a:fld id="{C9ABC2B0-799E-4523-B41F-506E6664941D}" type="slidenum">
              <a:rPr lang="en-US" altLang="zh-CN" smtClean="0"/>
              <a:pPr/>
              <a:t>24</a:t>
            </a:fld>
            <a:endParaRPr lang="en-US" altLang="zh-CN"/>
          </a:p>
        </p:txBody>
      </p:sp>
    </p:spTree>
    <p:extLst>
      <p:ext uri="{BB962C8B-B14F-4D97-AF65-F5344CB8AC3E}">
        <p14:creationId xmlns:p14="http://schemas.microsoft.com/office/powerpoint/2010/main" val="692381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 calcmode="lin" valueType="num">
                                      <p:cBhvr additive="base">
                                        <p:cTn id="19"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zh-CN" altLang="en-US" dirty="0" smtClean="0">
                <a:solidFill>
                  <a:srgbClr val="0000FF"/>
                </a:solidFill>
              </a:rPr>
              <a:t>同步建立时间和保持时间</a:t>
            </a:r>
            <a:endParaRPr lang="zh-CN" altLang="en-US" dirty="0">
              <a:solidFill>
                <a:srgbClr val="0000FF"/>
              </a:solidFill>
            </a:endParaRPr>
          </a:p>
        </p:txBody>
      </p:sp>
      <p:sp>
        <p:nvSpPr>
          <p:cNvPr id="45059" name="Rectangle 3"/>
          <p:cNvSpPr>
            <a:spLocks noGrp="1" noChangeArrowheads="1"/>
          </p:cNvSpPr>
          <p:nvPr>
            <p:ph type="body" idx="1"/>
          </p:nvPr>
        </p:nvSpPr>
        <p:spPr/>
        <p:txBody>
          <a:bodyPr>
            <a:normAutofit lnSpcReduction="10000"/>
          </a:bodyPr>
          <a:lstStyle/>
          <a:p>
            <a:r>
              <a:rPr lang="zh-CN" altLang="en-US" dirty="0" smtClean="0">
                <a:solidFill>
                  <a:srgbClr val="0000FF"/>
                </a:solidFill>
              </a:rPr>
              <a:t>同步建立时间</a:t>
            </a:r>
            <a:r>
              <a:rPr lang="zh-CN" altLang="en-US" dirty="0" smtClean="0"/>
              <a:t>：从开始接收到信号（或从系统失步状态）到提取出稳定的载频所需要的时间。</a:t>
            </a:r>
          </a:p>
          <a:p>
            <a:r>
              <a:rPr lang="zh-CN" altLang="en-US" dirty="0" smtClean="0"/>
              <a:t>显然我们要求</a:t>
            </a:r>
            <a:r>
              <a:rPr lang="zh-CN" altLang="en-US" dirty="0" smtClean="0">
                <a:solidFill>
                  <a:srgbClr val="0000FF"/>
                </a:solidFill>
              </a:rPr>
              <a:t>此时间越短越好</a:t>
            </a:r>
            <a:r>
              <a:rPr lang="zh-CN" altLang="en-US" dirty="0" smtClean="0"/>
              <a:t>。在同步建立时间内，由于相干载频的相位还没有调整稳定，所以不能正确接收码元。</a:t>
            </a:r>
          </a:p>
          <a:p>
            <a:r>
              <a:rPr lang="zh-CN" altLang="en-US" dirty="0" smtClean="0">
                <a:solidFill>
                  <a:srgbClr val="0000FF"/>
                </a:solidFill>
              </a:rPr>
              <a:t>同步保持时间</a:t>
            </a:r>
            <a:r>
              <a:rPr lang="zh-CN" altLang="en-US" dirty="0" smtClean="0"/>
              <a:t>：从开始失去信号到失去载频同步的时间。</a:t>
            </a:r>
          </a:p>
          <a:p>
            <a:r>
              <a:rPr lang="zh-CN" altLang="en-US" dirty="0" smtClean="0"/>
              <a:t>显然希望</a:t>
            </a:r>
            <a:r>
              <a:rPr lang="zh-CN" altLang="en-US" dirty="0" smtClean="0">
                <a:solidFill>
                  <a:srgbClr val="0000FF"/>
                </a:solidFill>
              </a:rPr>
              <a:t>此时间越长越好</a:t>
            </a:r>
            <a:r>
              <a:rPr lang="zh-CN" altLang="en-US" dirty="0" smtClean="0"/>
              <a:t>。长的同步保持时间有可能使信号短暂丢失时，或接收断续信号时，不需要重新建立同步，保持连续提供稳定的本地载频。</a:t>
            </a:r>
            <a:endParaRPr lang="zh-CN" altLang="en-US" dirty="0"/>
          </a:p>
        </p:txBody>
      </p:sp>
      <p:sp>
        <p:nvSpPr>
          <p:cNvPr id="4" name="灯片编号占位符 5"/>
          <p:cNvSpPr>
            <a:spLocks noGrp="1"/>
          </p:cNvSpPr>
          <p:nvPr>
            <p:ph type="sldNum" sz="quarter" idx="12"/>
          </p:nvPr>
        </p:nvSpPr>
        <p:spPr/>
        <p:txBody>
          <a:bodyPr/>
          <a:lstStyle/>
          <a:p>
            <a:fld id="{331820C0-9F3F-4CC6-B914-68E45A0D1F6D}" type="slidenum">
              <a:rPr lang="en-US" altLang="zh-CN" smtClean="0"/>
              <a:pPr/>
              <a:t>25</a:t>
            </a:fld>
            <a:endParaRPr lang="en-US" altLang="zh-CN"/>
          </a:p>
        </p:txBody>
      </p:sp>
    </p:spTree>
    <p:extLst>
      <p:ext uri="{BB962C8B-B14F-4D97-AF65-F5344CB8AC3E}">
        <p14:creationId xmlns:p14="http://schemas.microsoft.com/office/powerpoint/2010/main" val="253403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additive="base">
                                        <p:cTn id="19"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zh-CN" altLang="en-US" dirty="0" smtClean="0">
                <a:solidFill>
                  <a:srgbClr val="0000FF"/>
                </a:solidFill>
              </a:rPr>
              <a:t>同步建立时间和保持时间的关系</a:t>
            </a:r>
            <a:endParaRPr lang="zh-CN" altLang="en-US" dirty="0">
              <a:solidFill>
                <a:srgbClr val="0000FF"/>
              </a:solidFill>
            </a:endParaRPr>
          </a:p>
        </p:txBody>
      </p:sp>
      <p:sp>
        <p:nvSpPr>
          <p:cNvPr id="46083" name="Rectangle 3"/>
          <p:cNvSpPr>
            <a:spLocks noGrp="1" noChangeArrowheads="1"/>
          </p:cNvSpPr>
          <p:nvPr>
            <p:ph type="body" idx="1"/>
          </p:nvPr>
        </p:nvSpPr>
        <p:spPr/>
        <p:txBody>
          <a:bodyPr/>
          <a:lstStyle/>
          <a:p>
            <a:r>
              <a:rPr lang="zh-CN" altLang="en-US" dirty="0" smtClean="0"/>
              <a:t>在同步电路中的低通滤波器和环路滤波器都是</a:t>
            </a:r>
            <a:r>
              <a:rPr lang="zh-CN" altLang="en-US" dirty="0" smtClean="0">
                <a:solidFill>
                  <a:srgbClr val="0000FF"/>
                </a:solidFill>
              </a:rPr>
              <a:t>通频带很窄</a:t>
            </a:r>
            <a:r>
              <a:rPr lang="zh-CN" altLang="en-US" dirty="0" smtClean="0"/>
              <a:t>的电路。</a:t>
            </a:r>
            <a:endParaRPr lang="en-US" altLang="zh-CN" dirty="0" smtClean="0"/>
          </a:p>
          <a:p>
            <a:r>
              <a:rPr lang="zh-CN" altLang="en-US" dirty="0" smtClean="0"/>
              <a:t>一个滤波器的通频带越窄，其</a:t>
            </a:r>
            <a:r>
              <a:rPr lang="zh-CN" altLang="en-US" dirty="0" smtClean="0">
                <a:solidFill>
                  <a:srgbClr val="0000FF"/>
                </a:solidFill>
              </a:rPr>
              <a:t>惰性越大</a:t>
            </a:r>
            <a:r>
              <a:rPr lang="zh-CN" altLang="en-US" dirty="0" smtClean="0"/>
              <a:t>。当在其输入端加入一个正弦振荡时，它输出端振荡的建立时间越长；当输入振荡截止时，输出端振荡的保持时间也越长。</a:t>
            </a:r>
            <a:endParaRPr lang="en-US" altLang="zh-CN" dirty="0" smtClean="0"/>
          </a:p>
          <a:p>
            <a:r>
              <a:rPr lang="zh-CN" altLang="en-US" dirty="0" smtClean="0"/>
              <a:t>显然，这个特性和我们对于同步性能的要求是相左的，即</a:t>
            </a:r>
            <a:r>
              <a:rPr lang="zh-CN" altLang="en-US" dirty="0" smtClean="0">
                <a:solidFill>
                  <a:srgbClr val="0000FF"/>
                </a:solidFill>
              </a:rPr>
              <a:t>建立时间短和保持时间长是互相矛盾的要求</a:t>
            </a:r>
            <a:r>
              <a:rPr lang="zh-CN" altLang="en-US" dirty="0" smtClean="0"/>
              <a:t>。在设计同步系统时只能</a:t>
            </a:r>
            <a:r>
              <a:rPr lang="zh-CN" altLang="en-US" dirty="0" smtClean="0">
                <a:solidFill>
                  <a:srgbClr val="0000FF"/>
                </a:solidFill>
              </a:rPr>
              <a:t>折中</a:t>
            </a:r>
            <a:r>
              <a:rPr lang="zh-CN" altLang="en-US" dirty="0" smtClean="0"/>
              <a:t>处理。</a:t>
            </a:r>
            <a:endParaRPr lang="zh-CN" altLang="en-US" dirty="0"/>
          </a:p>
        </p:txBody>
      </p:sp>
      <p:sp>
        <p:nvSpPr>
          <p:cNvPr id="4" name="灯片编号占位符 5"/>
          <p:cNvSpPr>
            <a:spLocks noGrp="1"/>
          </p:cNvSpPr>
          <p:nvPr>
            <p:ph type="sldNum" sz="quarter" idx="12"/>
          </p:nvPr>
        </p:nvSpPr>
        <p:spPr/>
        <p:txBody>
          <a:bodyPr/>
          <a:lstStyle/>
          <a:p>
            <a:fld id="{18DC4564-01C0-42E4-84A1-A05537C34142}" type="slidenum">
              <a:rPr lang="en-US" altLang="zh-CN" smtClean="0"/>
              <a:pPr/>
              <a:t>26</a:t>
            </a:fld>
            <a:endParaRPr lang="en-US" altLang="zh-CN"/>
          </a:p>
        </p:txBody>
      </p:sp>
    </p:spTree>
    <p:extLst>
      <p:ext uri="{BB962C8B-B14F-4D97-AF65-F5344CB8AC3E}">
        <p14:creationId xmlns:p14="http://schemas.microsoft.com/office/powerpoint/2010/main" val="164037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zh-CN" altLang="en-US" dirty="0" smtClean="0">
                <a:solidFill>
                  <a:srgbClr val="0000FF"/>
                </a:solidFill>
              </a:rPr>
              <a:t>载波同步误差对解调信号的影响</a:t>
            </a:r>
            <a:endParaRPr lang="zh-CN" altLang="en-US" dirty="0">
              <a:solidFill>
                <a:srgbClr val="0000FF"/>
              </a:solidFill>
            </a:endParaRPr>
          </a:p>
        </p:txBody>
      </p:sp>
      <p:sp>
        <p:nvSpPr>
          <p:cNvPr id="47107" name="Rectangle 3"/>
          <p:cNvSpPr>
            <a:spLocks noGrp="1" noChangeArrowheads="1"/>
          </p:cNvSpPr>
          <p:nvPr>
            <p:ph type="body" idx="1"/>
          </p:nvPr>
        </p:nvSpPr>
        <p:spPr>
          <a:xfrm>
            <a:off x="539552" y="1196752"/>
            <a:ext cx="7992888" cy="4779547"/>
          </a:xfrm>
        </p:spPr>
        <p:txBody>
          <a:bodyPr>
            <a:normAutofit fontScale="85000" lnSpcReduction="20000"/>
          </a:bodyPr>
          <a:lstStyle/>
          <a:p>
            <a:pPr>
              <a:lnSpc>
                <a:spcPct val="120000"/>
              </a:lnSpc>
            </a:pPr>
            <a:r>
              <a:rPr lang="zh-CN" altLang="en-US" dirty="0" smtClean="0"/>
              <a:t>对</a:t>
            </a:r>
            <a:r>
              <a:rPr lang="en-US" altLang="zh-CN" dirty="0" smtClean="0">
                <a:solidFill>
                  <a:srgbClr val="0000FF"/>
                </a:solidFill>
              </a:rPr>
              <a:t>PSK</a:t>
            </a:r>
            <a:r>
              <a:rPr lang="zh-CN" altLang="en-US" dirty="0" smtClean="0"/>
              <a:t>信号，相位误差将直接影响接收信号的</a:t>
            </a:r>
            <a:r>
              <a:rPr lang="zh-CN" altLang="en-US" dirty="0" smtClean="0">
                <a:solidFill>
                  <a:srgbClr val="0000FF"/>
                </a:solidFill>
              </a:rPr>
              <a:t>误码率</a:t>
            </a:r>
            <a:r>
              <a:rPr lang="zh-CN" altLang="en-US" dirty="0" smtClean="0"/>
              <a:t>。</a:t>
            </a:r>
            <a:endParaRPr lang="en-US" altLang="zh-CN" dirty="0" smtClean="0"/>
          </a:p>
          <a:p>
            <a:pPr>
              <a:lnSpc>
                <a:spcPct val="120000"/>
              </a:lnSpc>
            </a:pPr>
            <a:r>
              <a:rPr lang="zh-CN" altLang="en-US" dirty="0"/>
              <a:t>载波同步的相位误差包括两</a:t>
            </a:r>
            <a:r>
              <a:rPr lang="zh-CN" altLang="en-US" dirty="0" smtClean="0"/>
              <a:t>部分：</a:t>
            </a:r>
            <a:r>
              <a:rPr lang="zh-CN" altLang="en-US" dirty="0" smtClean="0">
                <a:solidFill>
                  <a:srgbClr val="0000FF"/>
                </a:solidFill>
              </a:rPr>
              <a:t>恒定误差</a:t>
            </a:r>
            <a:r>
              <a:rPr lang="zh-CN" altLang="en-US" dirty="0">
                <a:solidFill>
                  <a:srgbClr val="0000FF"/>
                </a:solidFill>
                <a:sym typeface="Symbol" pitchFamily="18" charset="2"/>
              </a:rPr>
              <a:t></a:t>
            </a:r>
            <a:r>
              <a:rPr lang="zh-CN" altLang="en-US" dirty="0">
                <a:sym typeface="Symbol" pitchFamily="18" charset="2"/>
              </a:rPr>
              <a:t>和</a:t>
            </a:r>
            <a:r>
              <a:rPr lang="zh-CN" altLang="en-US" dirty="0">
                <a:solidFill>
                  <a:srgbClr val="0000FF"/>
                </a:solidFill>
              </a:rPr>
              <a:t>随机误差（相位抖动</a:t>
            </a:r>
            <a:r>
              <a:rPr lang="zh-CN" altLang="en-US" dirty="0" smtClean="0">
                <a:solidFill>
                  <a:srgbClr val="0000FF"/>
                </a:solidFill>
              </a:rPr>
              <a:t>）</a:t>
            </a:r>
            <a:r>
              <a:rPr lang="zh-CN" altLang="en-US" i="1" dirty="0" smtClean="0">
                <a:solidFill>
                  <a:srgbClr val="0000FF"/>
                </a:solidFill>
                <a:sym typeface="Symbol" pitchFamily="18" charset="2"/>
              </a:rPr>
              <a:t></a:t>
            </a:r>
            <a:r>
              <a:rPr lang="zh-CN" altLang="en-US" i="1" baseline="-25000" dirty="0" smtClean="0">
                <a:solidFill>
                  <a:srgbClr val="0000FF"/>
                </a:solidFill>
                <a:sym typeface="Symbol" pitchFamily="18" charset="2"/>
              </a:rPr>
              <a:t></a:t>
            </a:r>
            <a:r>
              <a:rPr lang="zh-CN" altLang="en-US" dirty="0" smtClean="0"/>
              <a:t>：    </a:t>
            </a:r>
            <a:r>
              <a:rPr lang="zh-CN" altLang="en-US" i="1" dirty="0" smtClean="0">
                <a:solidFill>
                  <a:srgbClr val="0000FF"/>
                </a:solidFill>
                <a:sym typeface="Symbol" pitchFamily="18" charset="2"/>
              </a:rPr>
              <a:t></a:t>
            </a:r>
            <a:r>
              <a:rPr lang="zh-CN" altLang="en-US" i="1" dirty="0">
                <a:solidFill>
                  <a:srgbClr val="0000FF"/>
                </a:solidFill>
              </a:rPr>
              <a:t>＝ </a:t>
            </a:r>
            <a:r>
              <a:rPr lang="zh-CN" altLang="en-US" i="1" dirty="0">
                <a:solidFill>
                  <a:srgbClr val="0000FF"/>
                </a:solidFill>
                <a:sym typeface="Symbol" pitchFamily="18" charset="2"/>
              </a:rPr>
              <a:t></a:t>
            </a:r>
            <a:r>
              <a:rPr lang="zh-CN" altLang="en-US" i="1" dirty="0">
                <a:solidFill>
                  <a:srgbClr val="0000FF"/>
                </a:solidFill>
              </a:rPr>
              <a:t> </a:t>
            </a:r>
            <a:r>
              <a:rPr lang="zh-CN" altLang="en-US" dirty="0">
                <a:solidFill>
                  <a:srgbClr val="0000FF"/>
                </a:solidFill>
              </a:rPr>
              <a:t>＋ </a:t>
            </a:r>
            <a:r>
              <a:rPr lang="zh-CN" altLang="en-US" i="1" dirty="0">
                <a:solidFill>
                  <a:srgbClr val="0000FF"/>
                </a:solidFill>
                <a:sym typeface="Symbol" pitchFamily="18" charset="2"/>
              </a:rPr>
              <a:t></a:t>
            </a:r>
            <a:r>
              <a:rPr lang="zh-CN" altLang="en-US" i="1" baseline="-25000" dirty="0">
                <a:solidFill>
                  <a:srgbClr val="0000FF"/>
                </a:solidFill>
                <a:sym typeface="Symbol" pitchFamily="18" charset="2"/>
              </a:rPr>
              <a:t></a:t>
            </a:r>
            <a:endParaRPr lang="zh-CN" altLang="en-US" dirty="0">
              <a:solidFill>
                <a:srgbClr val="0000FF"/>
              </a:solidFill>
            </a:endParaRPr>
          </a:p>
          <a:p>
            <a:pPr>
              <a:lnSpc>
                <a:spcPct val="120000"/>
              </a:lnSpc>
            </a:pPr>
            <a:r>
              <a:rPr lang="zh-CN" altLang="en-US" dirty="0">
                <a:solidFill>
                  <a:srgbClr val="7030A0"/>
                </a:solidFill>
              </a:rPr>
              <a:t>相位误差对于</a:t>
            </a:r>
            <a:r>
              <a:rPr lang="en-US" altLang="zh-CN" dirty="0">
                <a:solidFill>
                  <a:srgbClr val="C00000"/>
                </a:solidFill>
              </a:rPr>
              <a:t>2PSK</a:t>
            </a:r>
            <a:r>
              <a:rPr lang="zh-CN" altLang="en-US" dirty="0">
                <a:solidFill>
                  <a:srgbClr val="C00000"/>
                </a:solidFill>
              </a:rPr>
              <a:t>信号</a:t>
            </a:r>
            <a:r>
              <a:rPr lang="zh-CN" altLang="en-US" dirty="0">
                <a:solidFill>
                  <a:srgbClr val="7030A0"/>
                </a:solidFill>
              </a:rPr>
              <a:t>误码率的影响：</a:t>
            </a:r>
          </a:p>
          <a:p>
            <a:pPr>
              <a:lnSpc>
                <a:spcPct val="120000"/>
              </a:lnSpc>
            </a:pPr>
            <a:r>
              <a:rPr lang="zh-CN" altLang="en-US" dirty="0" smtClean="0"/>
              <a:t>科斯塔斯</a:t>
            </a:r>
            <a:r>
              <a:rPr lang="zh-CN" altLang="en-US" dirty="0"/>
              <a:t>环的输出电压</a:t>
            </a:r>
          </a:p>
          <a:p>
            <a:pPr>
              <a:lnSpc>
                <a:spcPct val="120000"/>
              </a:lnSpc>
            </a:pPr>
            <a:r>
              <a:rPr lang="zh-CN" altLang="en-US" dirty="0" smtClean="0">
                <a:solidFill>
                  <a:srgbClr val="0000FF"/>
                </a:solidFill>
              </a:rPr>
              <a:t>分析</a:t>
            </a:r>
            <a:r>
              <a:rPr lang="zh-CN" altLang="en-US" dirty="0" smtClean="0"/>
              <a:t>：其中</a:t>
            </a:r>
            <a:r>
              <a:rPr lang="en-US" altLang="zh-CN" dirty="0"/>
              <a:t>(</a:t>
            </a:r>
            <a:r>
              <a:rPr lang="en-US" altLang="zh-CN" i="1" dirty="0">
                <a:sym typeface="Symbol" pitchFamily="18" charset="2"/>
              </a:rPr>
              <a:t></a:t>
            </a:r>
            <a:r>
              <a:rPr lang="en-US" altLang="zh-CN" dirty="0"/>
              <a:t> - </a:t>
            </a:r>
            <a:r>
              <a:rPr lang="en-US" altLang="zh-CN" i="1" dirty="0">
                <a:sym typeface="Symbol" pitchFamily="18" charset="2"/>
              </a:rPr>
              <a:t></a:t>
            </a:r>
            <a:r>
              <a:rPr lang="en-US" altLang="zh-CN" i="1" dirty="0"/>
              <a:t> </a:t>
            </a:r>
            <a:r>
              <a:rPr lang="en-US" altLang="zh-CN" dirty="0"/>
              <a:t>)</a:t>
            </a:r>
            <a:r>
              <a:rPr lang="zh-CN" altLang="en-US" dirty="0"/>
              <a:t>为相位误差，</a:t>
            </a:r>
            <a:r>
              <a:rPr lang="en-US" altLang="zh-CN" i="1" dirty="0" err="1"/>
              <a:t>v</a:t>
            </a:r>
            <a:r>
              <a:rPr lang="en-US" altLang="zh-CN" i="1" baseline="-25000" dirty="0" err="1"/>
              <a:t>e</a:t>
            </a:r>
            <a:r>
              <a:rPr lang="zh-CN" altLang="en-US" dirty="0"/>
              <a:t>即解调输出电压，而</a:t>
            </a:r>
            <a:r>
              <a:rPr lang="en-US" altLang="zh-CN" dirty="0" err="1"/>
              <a:t>cos</a:t>
            </a:r>
            <a:r>
              <a:rPr lang="en-US" altLang="zh-CN" dirty="0"/>
              <a:t>(</a:t>
            </a:r>
            <a:r>
              <a:rPr lang="en-US" altLang="zh-CN" i="1" dirty="0">
                <a:sym typeface="Symbol" pitchFamily="18" charset="2"/>
              </a:rPr>
              <a:t></a:t>
            </a:r>
            <a:r>
              <a:rPr lang="en-US" altLang="zh-CN" dirty="0"/>
              <a:t> - </a:t>
            </a:r>
            <a:r>
              <a:rPr lang="en-US" altLang="zh-CN" i="1" dirty="0">
                <a:sym typeface="Symbol" pitchFamily="18" charset="2"/>
              </a:rPr>
              <a:t></a:t>
            </a:r>
            <a:r>
              <a:rPr lang="en-US" altLang="zh-CN" i="1" dirty="0"/>
              <a:t> </a:t>
            </a:r>
            <a:r>
              <a:rPr lang="en-US" altLang="zh-CN" dirty="0"/>
              <a:t>)</a:t>
            </a:r>
            <a:r>
              <a:rPr lang="zh-CN" altLang="en-US" dirty="0"/>
              <a:t>就是由于相位误差引起的解调信号电压下降。因此信号噪声功率比</a:t>
            </a:r>
            <a:r>
              <a:rPr lang="en-US" altLang="zh-CN" i="1" dirty="0"/>
              <a:t>r</a:t>
            </a:r>
            <a:r>
              <a:rPr lang="zh-CN" altLang="en-US" dirty="0"/>
              <a:t>下降至</a:t>
            </a:r>
            <a:r>
              <a:rPr lang="en-US" altLang="zh-CN" dirty="0">
                <a:solidFill>
                  <a:srgbClr val="0000FF"/>
                </a:solidFill>
              </a:rPr>
              <a:t>cos</a:t>
            </a:r>
            <a:r>
              <a:rPr lang="en-US" altLang="zh-CN" baseline="30000" dirty="0">
                <a:solidFill>
                  <a:srgbClr val="0000FF"/>
                </a:solidFill>
              </a:rPr>
              <a:t>2</a:t>
            </a:r>
            <a:r>
              <a:rPr lang="en-US" altLang="zh-CN" dirty="0">
                <a:solidFill>
                  <a:srgbClr val="0000FF"/>
                </a:solidFill>
              </a:rPr>
              <a:t>(</a:t>
            </a:r>
            <a:r>
              <a:rPr lang="en-US" altLang="zh-CN" i="1" dirty="0">
                <a:solidFill>
                  <a:srgbClr val="0000FF"/>
                </a:solidFill>
                <a:sym typeface="Symbol" pitchFamily="18" charset="2"/>
              </a:rPr>
              <a:t></a:t>
            </a:r>
            <a:r>
              <a:rPr lang="en-US" altLang="zh-CN" dirty="0">
                <a:solidFill>
                  <a:srgbClr val="0000FF"/>
                </a:solidFill>
              </a:rPr>
              <a:t> - </a:t>
            </a:r>
            <a:r>
              <a:rPr lang="en-US" altLang="zh-CN" i="1" dirty="0">
                <a:solidFill>
                  <a:srgbClr val="0000FF"/>
                </a:solidFill>
                <a:sym typeface="Symbol" pitchFamily="18" charset="2"/>
              </a:rPr>
              <a:t></a:t>
            </a:r>
            <a:r>
              <a:rPr lang="en-US" altLang="zh-CN" i="1" dirty="0">
                <a:solidFill>
                  <a:srgbClr val="0000FF"/>
                </a:solidFill>
              </a:rPr>
              <a:t> </a:t>
            </a:r>
            <a:r>
              <a:rPr lang="en-US" altLang="zh-CN" dirty="0">
                <a:solidFill>
                  <a:srgbClr val="0000FF"/>
                </a:solidFill>
              </a:rPr>
              <a:t>)</a:t>
            </a:r>
            <a:r>
              <a:rPr lang="zh-CN" altLang="en-US" dirty="0">
                <a:solidFill>
                  <a:srgbClr val="0000FF"/>
                </a:solidFill>
              </a:rPr>
              <a:t>倍</a:t>
            </a:r>
            <a:r>
              <a:rPr lang="zh-CN" altLang="en-US" dirty="0" smtClean="0"/>
              <a:t>。</a:t>
            </a:r>
            <a:endParaRPr lang="en-US" altLang="zh-CN" dirty="0" smtClean="0"/>
          </a:p>
          <a:p>
            <a:pPr>
              <a:lnSpc>
                <a:spcPct val="120000"/>
              </a:lnSpc>
            </a:pPr>
            <a:r>
              <a:rPr lang="zh-CN" altLang="en-US" dirty="0" smtClean="0"/>
              <a:t>代入</a:t>
            </a:r>
            <a:r>
              <a:rPr lang="zh-CN" altLang="en-US" dirty="0"/>
              <a:t>误码率公式，</a:t>
            </a:r>
            <a:r>
              <a:rPr lang="zh-CN" altLang="en-US" dirty="0" smtClean="0"/>
              <a:t>得相位误差</a:t>
            </a:r>
            <a:r>
              <a:rPr lang="en-US" altLang="zh-CN" dirty="0" smtClean="0"/>
              <a:t>(</a:t>
            </a:r>
            <a:r>
              <a:rPr lang="en-US" altLang="zh-CN" i="1" dirty="0">
                <a:sym typeface="Symbol" pitchFamily="18" charset="2"/>
              </a:rPr>
              <a:t></a:t>
            </a:r>
            <a:r>
              <a:rPr lang="en-US" altLang="zh-CN" dirty="0"/>
              <a:t> - </a:t>
            </a:r>
            <a:r>
              <a:rPr lang="en-US" altLang="zh-CN" i="1" dirty="0">
                <a:sym typeface="Symbol" pitchFamily="18" charset="2"/>
              </a:rPr>
              <a:t></a:t>
            </a:r>
            <a:r>
              <a:rPr lang="en-US" altLang="zh-CN" i="1" dirty="0"/>
              <a:t> </a:t>
            </a:r>
            <a:r>
              <a:rPr lang="en-US" altLang="zh-CN" dirty="0"/>
              <a:t>)</a:t>
            </a:r>
            <a:r>
              <a:rPr lang="zh-CN" altLang="en-US" dirty="0" smtClean="0"/>
              <a:t>时的误码率</a:t>
            </a:r>
            <a:r>
              <a:rPr lang="zh-CN" altLang="en-US" dirty="0" smtClean="0"/>
              <a:t>等于</a:t>
            </a:r>
            <a:endParaRPr lang="zh-CN" altLang="en-US" dirty="0" smtClean="0"/>
          </a:p>
        </p:txBody>
      </p:sp>
      <p:sp>
        <p:nvSpPr>
          <p:cNvPr id="8" name="灯片编号占位符 5"/>
          <p:cNvSpPr>
            <a:spLocks noGrp="1"/>
          </p:cNvSpPr>
          <p:nvPr>
            <p:ph type="sldNum" sz="quarter" idx="12"/>
          </p:nvPr>
        </p:nvSpPr>
        <p:spPr/>
        <p:txBody>
          <a:bodyPr/>
          <a:lstStyle/>
          <a:p>
            <a:fld id="{1BADBF89-3B98-432D-A5BC-B996E18156E3}" type="slidenum">
              <a:rPr lang="en-US" altLang="zh-CN" smtClean="0"/>
              <a:pPr/>
              <a:t>27</a:t>
            </a:fld>
            <a:endParaRPr lang="en-US" altLang="zh-CN"/>
          </a:p>
        </p:txBody>
      </p:sp>
      <p:graphicFrame>
        <p:nvGraphicFramePr>
          <p:cNvPr id="47108" name="Object 4"/>
          <p:cNvGraphicFramePr>
            <a:graphicFrameLocks noChangeAspect="1"/>
          </p:cNvGraphicFramePr>
          <p:nvPr>
            <p:extLst>
              <p:ext uri="{D42A27DB-BD31-4B8C-83A1-F6EECF244321}">
                <p14:modId xmlns:p14="http://schemas.microsoft.com/office/powerpoint/2010/main" val="2110405612"/>
              </p:ext>
            </p:extLst>
          </p:nvPr>
        </p:nvGraphicFramePr>
        <p:xfrm>
          <a:off x="4226811" y="3356992"/>
          <a:ext cx="2474913" cy="700088"/>
        </p:xfrm>
        <a:graphic>
          <a:graphicData uri="http://schemas.openxmlformats.org/presentationml/2006/ole">
            <mc:AlternateContent xmlns:mc="http://schemas.openxmlformats.org/markup-compatibility/2006">
              <mc:Choice xmlns:v="urn:schemas-microsoft-com:vml" Requires="v">
                <p:oleObj spid="_x0000_s11334" name="公式" r:id="rId3" imgW="1384300" imgH="393700" progId="Equation.3">
                  <p:embed/>
                </p:oleObj>
              </mc:Choice>
              <mc:Fallback>
                <p:oleObj name="公式" r:id="rId3" imgW="1384300" imgH="3937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811" y="3356992"/>
                        <a:ext cx="2474913"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0" name="Object 6"/>
          <p:cNvGraphicFramePr>
            <a:graphicFrameLocks noChangeAspect="1"/>
          </p:cNvGraphicFramePr>
          <p:nvPr>
            <p:extLst>
              <p:ext uri="{D42A27DB-BD31-4B8C-83A1-F6EECF244321}">
                <p14:modId xmlns:p14="http://schemas.microsoft.com/office/powerpoint/2010/main" val="900102002"/>
              </p:ext>
            </p:extLst>
          </p:nvPr>
        </p:nvGraphicFramePr>
        <p:xfrm>
          <a:off x="1403648" y="5733256"/>
          <a:ext cx="2835275" cy="688975"/>
        </p:xfrm>
        <a:graphic>
          <a:graphicData uri="http://schemas.openxmlformats.org/presentationml/2006/ole">
            <mc:AlternateContent xmlns:mc="http://schemas.openxmlformats.org/markup-compatibility/2006">
              <mc:Choice xmlns:v="urn:schemas-microsoft-com:vml" Requires="v">
                <p:oleObj spid="_x0000_s11335" name="公式" r:id="rId5" imgW="1612900" imgH="393700" progId="Equation.3">
                  <p:embed/>
                </p:oleObj>
              </mc:Choice>
              <mc:Fallback>
                <p:oleObj name="公式" r:id="rId5" imgW="1612900" imgH="3937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5733256"/>
                        <a:ext cx="28352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686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 calcmode="lin" valueType="num">
                                      <p:cBhvr additive="base">
                                        <p:cTn id="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anim calcmode="lin" valueType="num">
                                      <p:cBhvr additive="base">
                                        <p:cTn id="1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8"/>
                                        </p:tgtEl>
                                        <p:attrNameLst>
                                          <p:attrName>style.visibility</p:attrName>
                                        </p:attrNameLst>
                                      </p:cBhvr>
                                      <p:to>
                                        <p:strVal val="visible"/>
                                      </p:to>
                                    </p:set>
                                    <p:anim calcmode="lin" valueType="num">
                                      <p:cBhvr additive="base">
                                        <p:cTn id="15" dur="500" fill="hold"/>
                                        <p:tgtEl>
                                          <p:spTgt spid="47108"/>
                                        </p:tgtEl>
                                        <p:attrNameLst>
                                          <p:attrName>ppt_x</p:attrName>
                                        </p:attrNameLst>
                                      </p:cBhvr>
                                      <p:tavLst>
                                        <p:tav tm="0">
                                          <p:val>
                                            <p:strVal val="#ppt_x"/>
                                          </p:val>
                                        </p:tav>
                                        <p:tav tm="100000">
                                          <p:val>
                                            <p:strVal val="#ppt_x"/>
                                          </p:val>
                                        </p:tav>
                                      </p:tavLst>
                                    </p:anim>
                                    <p:anim calcmode="lin" valueType="num">
                                      <p:cBhvr additive="base">
                                        <p:cTn id="16"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7107">
                                            <p:txEl>
                                              <p:pRg st="4" end="4"/>
                                            </p:txEl>
                                          </p:spTgt>
                                        </p:tgtEl>
                                        <p:attrNameLst>
                                          <p:attrName>style.visibility</p:attrName>
                                        </p:attrNameLst>
                                      </p:cBhvr>
                                      <p:to>
                                        <p:strVal val="visible"/>
                                      </p:to>
                                    </p:set>
                                    <p:anim calcmode="lin" valueType="num">
                                      <p:cBhvr additive="base">
                                        <p:cTn id="2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 calcmode="lin" valueType="num">
                                      <p:cBhvr additive="base">
                                        <p:cTn id="2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7110"/>
                                        </p:tgtEl>
                                        <p:attrNameLst>
                                          <p:attrName>style.visibility</p:attrName>
                                        </p:attrNameLst>
                                      </p:cBhvr>
                                      <p:to>
                                        <p:strVal val="visible"/>
                                      </p:to>
                                    </p:set>
                                    <p:anim calcmode="lin" valueType="num">
                                      <p:cBhvr additive="base">
                                        <p:cTn id="31" dur="500" fill="hold"/>
                                        <p:tgtEl>
                                          <p:spTgt spid="47110"/>
                                        </p:tgtEl>
                                        <p:attrNameLst>
                                          <p:attrName>ppt_x</p:attrName>
                                        </p:attrNameLst>
                                      </p:cBhvr>
                                      <p:tavLst>
                                        <p:tav tm="0">
                                          <p:val>
                                            <p:strVal val="#ppt_x"/>
                                          </p:val>
                                        </p:tav>
                                        <p:tav tm="100000">
                                          <p:val>
                                            <p:strVal val="#ppt_x"/>
                                          </p:val>
                                        </p:tav>
                                      </p:tavLst>
                                    </p:anim>
                                    <p:anim calcmode="lin" valueType="num">
                                      <p:cBhvr additive="base">
                                        <p:cTn id="32"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zh-CN" altLang="en-US" dirty="0" smtClean="0">
                <a:solidFill>
                  <a:srgbClr val="0000FF"/>
                </a:solidFill>
              </a:rPr>
              <a:t>相位误差对于</a:t>
            </a:r>
            <a:r>
              <a:rPr lang="zh-CN" altLang="en-US" dirty="0" smtClean="0">
                <a:solidFill>
                  <a:srgbClr val="C00000"/>
                </a:solidFill>
              </a:rPr>
              <a:t>单边带信号</a:t>
            </a:r>
            <a:r>
              <a:rPr lang="zh-CN" altLang="en-US" dirty="0" smtClean="0">
                <a:solidFill>
                  <a:srgbClr val="0000FF"/>
                </a:solidFill>
              </a:rPr>
              <a:t>的影响</a:t>
            </a:r>
            <a:endParaRPr lang="zh-CN" altLang="en-US" dirty="0">
              <a:solidFill>
                <a:srgbClr val="0000FF"/>
              </a:solidFill>
            </a:endParaRPr>
          </a:p>
        </p:txBody>
      </p:sp>
      <p:sp>
        <p:nvSpPr>
          <p:cNvPr id="48131" name="Rectangle 3"/>
          <p:cNvSpPr>
            <a:spLocks noGrp="1" noChangeArrowheads="1"/>
          </p:cNvSpPr>
          <p:nvPr>
            <p:ph type="body" idx="1"/>
          </p:nvPr>
        </p:nvSpPr>
        <p:spPr>
          <a:xfrm>
            <a:off x="539552" y="1196752"/>
            <a:ext cx="8064896" cy="5544616"/>
          </a:xfrm>
        </p:spPr>
        <p:txBody>
          <a:bodyPr>
            <a:normAutofit fontScale="92500"/>
          </a:bodyPr>
          <a:lstStyle/>
          <a:p>
            <a:r>
              <a:rPr lang="zh-CN" altLang="en-US" dirty="0" smtClean="0"/>
              <a:t>设有一单频基带信号 </a:t>
            </a:r>
          </a:p>
          <a:p>
            <a:r>
              <a:rPr lang="zh-CN" altLang="en-US" dirty="0" smtClean="0"/>
              <a:t>对载波</a:t>
            </a:r>
            <a:r>
              <a:rPr lang="en-US" altLang="zh-CN" dirty="0" err="1"/>
              <a:t>cos</a:t>
            </a:r>
            <a:r>
              <a:rPr lang="en-US" altLang="zh-CN" i="1" dirty="0" err="1">
                <a:sym typeface="Symbol" pitchFamily="18" charset="2"/>
              </a:rPr>
              <a:t></a:t>
            </a:r>
            <a:r>
              <a:rPr lang="en-US" altLang="zh-CN" baseline="-25000" dirty="0" err="1"/>
              <a:t>c</a:t>
            </a:r>
            <a:r>
              <a:rPr lang="en-US" altLang="zh-CN" i="1" dirty="0" err="1"/>
              <a:t>t</a:t>
            </a:r>
            <a:r>
              <a:rPr lang="zh-CN" altLang="en-US" dirty="0" smtClean="0"/>
              <a:t>进行单边带调制后，</a:t>
            </a:r>
            <a:r>
              <a:rPr lang="zh-CN" altLang="en-US" dirty="0" smtClean="0"/>
              <a:t>取</a:t>
            </a:r>
            <a:r>
              <a:rPr lang="zh-CN" altLang="en-US" dirty="0" smtClean="0">
                <a:solidFill>
                  <a:srgbClr val="C00000"/>
                </a:solidFill>
              </a:rPr>
              <a:t>上边带</a:t>
            </a:r>
            <a:r>
              <a:rPr lang="zh-CN" altLang="en-US" dirty="0" smtClean="0">
                <a:solidFill>
                  <a:srgbClr val="C00000"/>
                </a:solidFill>
              </a:rPr>
              <a:t>信号</a:t>
            </a:r>
          </a:p>
          <a:p>
            <a:r>
              <a:rPr lang="en-US" altLang="zh-CN" dirty="0" smtClean="0"/>
              <a:t>                          </a:t>
            </a:r>
            <a:r>
              <a:rPr lang="zh-CN" altLang="en-US" dirty="0" smtClean="0"/>
              <a:t>传输到接收端。</a:t>
            </a:r>
            <a:endParaRPr lang="en-US" altLang="zh-CN" dirty="0" smtClean="0"/>
          </a:p>
          <a:p>
            <a:r>
              <a:rPr lang="zh-CN" altLang="en-US" dirty="0" smtClean="0"/>
              <a:t>若接收端本地相干载波有相位误差</a:t>
            </a:r>
            <a:r>
              <a:rPr lang="zh-CN" altLang="en-US" dirty="0" smtClean="0">
                <a:sym typeface="Symbol" pitchFamily="18" charset="2"/>
              </a:rPr>
              <a:t></a:t>
            </a:r>
            <a:r>
              <a:rPr lang="zh-CN" altLang="en-US" dirty="0" smtClean="0"/>
              <a:t>，则两者</a:t>
            </a:r>
            <a:r>
              <a:rPr lang="zh-CN" altLang="en-US" dirty="0" smtClean="0"/>
              <a:t>相乘得</a:t>
            </a:r>
            <a:endParaRPr lang="zh-CN" altLang="en-US" dirty="0" smtClean="0"/>
          </a:p>
          <a:p>
            <a:pPr lvl="1"/>
            <a:endParaRPr lang="zh-CN" altLang="en-US" dirty="0" smtClean="0"/>
          </a:p>
          <a:p>
            <a:r>
              <a:rPr lang="zh-CN" altLang="en-US" dirty="0" smtClean="0"/>
              <a:t>经低通滤波器的低频分量为</a:t>
            </a:r>
          </a:p>
          <a:p>
            <a:pPr lvl="1"/>
            <a:endParaRPr lang="zh-CN" altLang="en-US" dirty="0" smtClean="0"/>
          </a:p>
          <a:p>
            <a:r>
              <a:rPr lang="zh-CN" altLang="en-US" dirty="0" smtClean="0"/>
              <a:t>第</a:t>
            </a:r>
            <a:r>
              <a:rPr lang="en-US" altLang="zh-CN" dirty="0" smtClean="0"/>
              <a:t>1</a:t>
            </a:r>
            <a:r>
              <a:rPr lang="zh-CN" altLang="en-US" dirty="0" smtClean="0"/>
              <a:t>项是原调制基带信号，</a:t>
            </a:r>
            <a:r>
              <a:rPr lang="zh-CN" altLang="en-US" dirty="0" smtClean="0"/>
              <a:t>但受因子</a:t>
            </a:r>
            <a:r>
              <a:rPr lang="en-US" altLang="zh-CN" dirty="0" err="1" smtClean="0"/>
              <a:t>cos</a:t>
            </a:r>
            <a:r>
              <a:rPr lang="en-US" altLang="zh-CN" dirty="0" smtClean="0">
                <a:sym typeface="Symbol" pitchFamily="18" charset="2"/>
              </a:rPr>
              <a:t></a:t>
            </a:r>
            <a:r>
              <a:rPr lang="zh-CN" altLang="en-US" dirty="0" smtClean="0"/>
              <a:t>的衰减</a:t>
            </a:r>
            <a:r>
              <a:rPr lang="zh-CN" altLang="en-US" dirty="0" smtClean="0"/>
              <a:t>；</a:t>
            </a:r>
            <a:endParaRPr lang="en-US" altLang="zh-CN" dirty="0" smtClean="0"/>
          </a:p>
          <a:p>
            <a:r>
              <a:rPr lang="zh-CN" altLang="en-US" dirty="0" smtClean="0"/>
              <a:t>第</a:t>
            </a:r>
            <a:r>
              <a:rPr lang="en-US" altLang="zh-CN" dirty="0" smtClean="0"/>
              <a:t>2</a:t>
            </a:r>
            <a:r>
              <a:rPr lang="zh-CN" altLang="en-US" dirty="0" smtClean="0"/>
              <a:t>项是和第</a:t>
            </a:r>
            <a:r>
              <a:rPr lang="en-US" altLang="zh-CN" dirty="0" smtClean="0"/>
              <a:t>1</a:t>
            </a:r>
            <a:r>
              <a:rPr lang="zh-CN" altLang="en-US" dirty="0" smtClean="0"/>
              <a:t>项正交的项，它使接收信号产生失真。 </a:t>
            </a:r>
            <a:endParaRPr lang="zh-CN" altLang="en-US" dirty="0"/>
          </a:p>
        </p:txBody>
      </p:sp>
      <p:sp>
        <p:nvSpPr>
          <p:cNvPr id="12" name="灯片编号占位符 5"/>
          <p:cNvSpPr>
            <a:spLocks noGrp="1"/>
          </p:cNvSpPr>
          <p:nvPr>
            <p:ph type="sldNum" sz="quarter" idx="12"/>
          </p:nvPr>
        </p:nvSpPr>
        <p:spPr/>
        <p:txBody>
          <a:bodyPr/>
          <a:lstStyle/>
          <a:p>
            <a:fld id="{15261863-A55E-49C2-B0C0-5021AFD846D9}" type="slidenum">
              <a:rPr lang="en-US" altLang="zh-CN" smtClean="0"/>
              <a:pPr/>
              <a:t>28</a:t>
            </a:fld>
            <a:endParaRPr lang="en-US" altLang="zh-CN"/>
          </a:p>
        </p:txBody>
      </p:sp>
      <p:sp>
        <p:nvSpPr>
          <p:cNvPr id="4813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2" name="Object 4"/>
          <p:cNvGraphicFramePr>
            <a:graphicFrameLocks noChangeAspect="1"/>
          </p:cNvGraphicFramePr>
          <p:nvPr/>
        </p:nvGraphicFramePr>
        <p:xfrm>
          <a:off x="3707904" y="1196752"/>
          <a:ext cx="2135443" cy="504056"/>
        </p:xfrm>
        <a:graphic>
          <a:graphicData uri="http://schemas.openxmlformats.org/presentationml/2006/ole">
            <mc:AlternateContent xmlns:mc="http://schemas.openxmlformats.org/markup-compatibility/2006">
              <mc:Choice xmlns:v="urn:schemas-microsoft-com:vml" Requires="v">
                <p:oleObj spid="_x0000_s12426" name="公式" r:id="rId3" imgW="850531" imgH="203112" progId="Equation.3">
                  <p:embed/>
                </p:oleObj>
              </mc:Choice>
              <mc:Fallback>
                <p:oleObj name="公式" r:id="rId3" imgW="850531" imgH="203112"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196752"/>
                        <a:ext cx="2135443"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4" name="Object 6"/>
          <p:cNvGraphicFramePr>
            <a:graphicFrameLocks noChangeAspect="1"/>
          </p:cNvGraphicFramePr>
          <p:nvPr/>
        </p:nvGraphicFramePr>
        <p:xfrm>
          <a:off x="899592" y="2276872"/>
          <a:ext cx="2339975" cy="669925"/>
        </p:xfrm>
        <a:graphic>
          <a:graphicData uri="http://schemas.openxmlformats.org/presentationml/2006/ole">
            <mc:AlternateContent xmlns:mc="http://schemas.openxmlformats.org/markup-compatibility/2006">
              <mc:Choice xmlns:v="urn:schemas-microsoft-com:vml" Requires="v">
                <p:oleObj spid="_x0000_s12427" name="公式" r:id="rId5" imgW="1358310" imgH="393529" progId="Equation.3">
                  <p:embed/>
                </p:oleObj>
              </mc:Choice>
              <mc:Fallback>
                <p:oleObj name="公式" r:id="rId5" imgW="1358310" imgH="393529"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276872"/>
                        <a:ext cx="233997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6" name="Object 8"/>
          <p:cNvGraphicFramePr>
            <a:graphicFrameLocks noChangeAspect="1"/>
          </p:cNvGraphicFramePr>
          <p:nvPr>
            <p:extLst>
              <p:ext uri="{D42A27DB-BD31-4B8C-83A1-F6EECF244321}">
                <p14:modId xmlns:p14="http://schemas.microsoft.com/office/powerpoint/2010/main" val="506820422"/>
              </p:ext>
            </p:extLst>
          </p:nvPr>
        </p:nvGraphicFramePr>
        <p:xfrm>
          <a:off x="904081" y="3501008"/>
          <a:ext cx="7335838" cy="669925"/>
        </p:xfrm>
        <a:graphic>
          <a:graphicData uri="http://schemas.openxmlformats.org/presentationml/2006/ole">
            <mc:AlternateContent xmlns:mc="http://schemas.openxmlformats.org/markup-compatibility/2006">
              <mc:Choice xmlns:v="urn:schemas-microsoft-com:vml" Requires="v">
                <p:oleObj spid="_x0000_s12428" name="公式" r:id="rId7" imgW="4127500" imgH="393700" progId="Equation.3">
                  <p:embed/>
                </p:oleObj>
              </mc:Choice>
              <mc:Fallback>
                <p:oleObj name="公式" r:id="rId7" imgW="4127500" imgH="393700" progId="Equation.3">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081" y="3501008"/>
                        <a:ext cx="7335838"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9"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8" name="Object 10"/>
          <p:cNvGraphicFramePr>
            <a:graphicFrameLocks noChangeAspect="1"/>
          </p:cNvGraphicFramePr>
          <p:nvPr/>
        </p:nvGraphicFramePr>
        <p:xfrm>
          <a:off x="1259632" y="4581128"/>
          <a:ext cx="6391275" cy="706438"/>
        </p:xfrm>
        <a:graphic>
          <a:graphicData uri="http://schemas.openxmlformats.org/presentationml/2006/ole">
            <mc:AlternateContent xmlns:mc="http://schemas.openxmlformats.org/markup-compatibility/2006">
              <mc:Choice xmlns:v="urn:schemas-microsoft-com:vml" Requires="v">
                <p:oleObj spid="_x0000_s12429" name="公式" r:id="rId9" imgW="2946400" imgH="393700" progId="Equation.3">
                  <p:embed/>
                </p:oleObj>
              </mc:Choice>
              <mc:Fallback>
                <p:oleObj name="公式" r:id="rId9" imgW="2946400" imgH="393700" progId="Equation.3">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4581128"/>
                        <a:ext cx="6391275"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4716016" y="3645024"/>
            <a:ext cx="1800200" cy="504056"/>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688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4"/>
                                        </p:tgtEl>
                                        <p:attrNameLst>
                                          <p:attrName>style.visibility</p:attrName>
                                        </p:attrNameLst>
                                      </p:cBhvr>
                                      <p:to>
                                        <p:strVal val="visible"/>
                                      </p:to>
                                    </p:set>
                                    <p:anim calcmode="lin" valueType="num">
                                      <p:cBhvr additive="base">
                                        <p:cTn id="11" dur="500" fill="hold"/>
                                        <p:tgtEl>
                                          <p:spTgt spid="48134"/>
                                        </p:tgtEl>
                                        <p:attrNameLst>
                                          <p:attrName>ppt_x</p:attrName>
                                        </p:attrNameLst>
                                      </p:cBhvr>
                                      <p:tavLst>
                                        <p:tav tm="0">
                                          <p:val>
                                            <p:strVal val="#ppt_x"/>
                                          </p:val>
                                        </p:tav>
                                        <p:tav tm="100000">
                                          <p:val>
                                            <p:strVal val="#ppt_x"/>
                                          </p:val>
                                        </p:tav>
                                      </p:tavLst>
                                    </p:anim>
                                    <p:anim calcmode="lin" valueType="num">
                                      <p:cBhvr additive="base">
                                        <p:cTn id="12"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 calcmode="lin" valueType="num">
                                      <p:cBhvr additive="base">
                                        <p:cTn id="17"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36"/>
                                        </p:tgtEl>
                                        <p:attrNameLst>
                                          <p:attrName>style.visibility</p:attrName>
                                        </p:attrNameLst>
                                      </p:cBhvr>
                                      <p:to>
                                        <p:strVal val="visible"/>
                                      </p:to>
                                    </p:set>
                                    <p:anim calcmode="lin" valueType="num">
                                      <p:cBhvr additive="base">
                                        <p:cTn id="21" dur="500" fill="hold"/>
                                        <p:tgtEl>
                                          <p:spTgt spid="48136"/>
                                        </p:tgtEl>
                                        <p:attrNameLst>
                                          <p:attrName>ppt_x</p:attrName>
                                        </p:attrNameLst>
                                      </p:cBhvr>
                                      <p:tavLst>
                                        <p:tav tm="0">
                                          <p:val>
                                            <p:strVal val="#ppt_x"/>
                                          </p:val>
                                        </p:tav>
                                        <p:tav tm="100000">
                                          <p:val>
                                            <p:strVal val="#ppt_x"/>
                                          </p:val>
                                        </p:tav>
                                      </p:tavLst>
                                    </p:anim>
                                    <p:anim calcmode="lin" valueType="num">
                                      <p:cBhvr additive="base">
                                        <p:cTn id="22" dur="500" fill="hold"/>
                                        <p:tgtEl>
                                          <p:spTgt spid="4813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anim calcmode="lin" valueType="num">
                                      <p:cBhvr additive="base">
                                        <p:cTn id="2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138"/>
                                        </p:tgtEl>
                                        <p:attrNameLst>
                                          <p:attrName>style.visibility</p:attrName>
                                        </p:attrNameLst>
                                      </p:cBhvr>
                                      <p:to>
                                        <p:strVal val="visible"/>
                                      </p:to>
                                    </p:set>
                                    <p:anim calcmode="lin" valueType="num">
                                      <p:cBhvr additive="base">
                                        <p:cTn id="35" dur="500" fill="hold"/>
                                        <p:tgtEl>
                                          <p:spTgt spid="48138"/>
                                        </p:tgtEl>
                                        <p:attrNameLst>
                                          <p:attrName>ppt_x</p:attrName>
                                        </p:attrNameLst>
                                      </p:cBhvr>
                                      <p:tavLst>
                                        <p:tav tm="0">
                                          <p:val>
                                            <p:strVal val="#ppt_x"/>
                                          </p:val>
                                        </p:tav>
                                        <p:tav tm="100000">
                                          <p:val>
                                            <p:strVal val="#ppt_x"/>
                                          </p:val>
                                        </p:tav>
                                      </p:tavLst>
                                    </p:anim>
                                    <p:anim calcmode="lin" valueType="num">
                                      <p:cBhvr additive="base">
                                        <p:cTn id="36" dur="500" fill="hold"/>
                                        <p:tgtEl>
                                          <p:spTgt spid="4813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8131">
                                            <p:txEl>
                                              <p:pRg st="7" end="7"/>
                                            </p:txEl>
                                          </p:spTgt>
                                        </p:tgtEl>
                                        <p:attrNameLst>
                                          <p:attrName>style.visibility</p:attrName>
                                        </p:attrNameLst>
                                      </p:cBhvr>
                                      <p:to>
                                        <p:strVal val="visible"/>
                                      </p:to>
                                    </p:set>
                                    <p:anim calcmode="lin" valueType="num">
                                      <p:cBhvr additive="base">
                                        <p:cTn id="41"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8131">
                                            <p:txEl>
                                              <p:pRg st="8" end="8"/>
                                            </p:txEl>
                                          </p:spTgt>
                                        </p:tgtEl>
                                        <p:attrNameLst>
                                          <p:attrName>style.visibility</p:attrName>
                                        </p:attrNameLst>
                                      </p:cBhvr>
                                      <p:to>
                                        <p:strVal val="visible"/>
                                      </p:to>
                                    </p:set>
                                    <p:anim calcmode="lin" valueType="num">
                                      <p:cBhvr additive="base">
                                        <p:cTn id="47"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81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第</a:t>
            </a:r>
            <a:r>
              <a:rPr lang="en-US" altLang="zh-CN" sz="3600" dirty="0"/>
              <a:t>13</a:t>
            </a:r>
            <a:r>
              <a:rPr lang="zh-CN" altLang="en-US" sz="3600" dirty="0"/>
              <a:t>章 同步原理</a:t>
            </a:r>
            <a:endParaRPr lang="zh-CN" altLang="en-US" dirty="0"/>
          </a:p>
        </p:txBody>
      </p:sp>
      <p:sp>
        <p:nvSpPr>
          <p:cNvPr id="3" name="内容占位符 2"/>
          <p:cNvSpPr>
            <a:spLocks noGrp="1"/>
          </p:cNvSpPr>
          <p:nvPr>
            <p:ph idx="1"/>
          </p:nvPr>
        </p:nvSpPr>
        <p:spPr/>
        <p:txBody>
          <a:bodyPr/>
          <a:lstStyle/>
          <a:p>
            <a:r>
              <a:rPr lang="en-US" altLang="zh-CN" dirty="0"/>
              <a:t>13.1 </a:t>
            </a:r>
            <a:r>
              <a:rPr lang="zh-CN" altLang="en-US" dirty="0" smtClean="0"/>
              <a:t>概述</a:t>
            </a:r>
            <a:endParaRPr lang="en-US" altLang="zh-CN" dirty="0" smtClean="0"/>
          </a:p>
          <a:p>
            <a:r>
              <a:rPr lang="en-US" altLang="zh-CN" dirty="0"/>
              <a:t>13.2 </a:t>
            </a:r>
            <a:r>
              <a:rPr lang="zh-CN" altLang="en-US" dirty="0"/>
              <a:t>载波同步</a:t>
            </a:r>
            <a:endParaRPr lang="en-US" altLang="zh-CN" dirty="0"/>
          </a:p>
          <a:p>
            <a:r>
              <a:rPr lang="en-US" altLang="zh-CN" dirty="0">
                <a:solidFill>
                  <a:srgbClr val="FF0000"/>
                </a:solidFill>
              </a:rPr>
              <a:t>13.3 </a:t>
            </a:r>
            <a:r>
              <a:rPr lang="zh-CN" altLang="en-US" dirty="0" smtClean="0">
                <a:solidFill>
                  <a:srgbClr val="FF0000"/>
                </a:solidFill>
              </a:rPr>
              <a:t>码元同步</a:t>
            </a:r>
            <a:endParaRPr lang="en-US" altLang="zh-CN" dirty="0" smtClean="0">
              <a:solidFill>
                <a:srgbClr val="FF0000"/>
              </a:solidFill>
            </a:endParaRPr>
          </a:p>
          <a:p>
            <a:r>
              <a:rPr lang="en-US" altLang="zh-CN" dirty="0"/>
              <a:t>13.4 </a:t>
            </a:r>
            <a:r>
              <a:rPr lang="zh-CN" altLang="en-US" dirty="0" smtClean="0"/>
              <a:t>群同步</a:t>
            </a:r>
            <a:endParaRPr lang="en-US" altLang="zh-CN" dirty="0" smtClean="0"/>
          </a:p>
          <a:p>
            <a:r>
              <a:rPr lang="fr-FR" altLang="zh-CN" dirty="0"/>
              <a:t>13.5 </a:t>
            </a:r>
            <a:r>
              <a:rPr lang="zh-CN" altLang="fr-FR" dirty="0"/>
              <a:t>网同步</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315379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第</a:t>
            </a:r>
            <a:r>
              <a:rPr lang="en-US" altLang="zh-CN" sz="3600" dirty="0"/>
              <a:t>13</a:t>
            </a:r>
            <a:r>
              <a:rPr lang="zh-CN" altLang="en-US" sz="3600" dirty="0"/>
              <a:t>章 同步原理</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13.1 </a:t>
            </a:r>
            <a:r>
              <a:rPr lang="zh-CN" altLang="en-US" dirty="0" smtClean="0">
                <a:solidFill>
                  <a:srgbClr val="FF0000"/>
                </a:solidFill>
              </a:rPr>
              <a:t>概述</a:t>
            </a:r>
            <a:endParaRPr lang="en-US" altLang="zh-CN" dirty="0" smtClean="0">
              <a:solidFill>
                <a:srgbClr val="FF0000"/>
              </a:solidFill>
            </a:endParaRPr>
          </a:p>
          <a:p>
            <a:r>
              <a:rPr lang="en-US" altLang="zh-CN" dirty="0"/>
              <a:t>13.2 </a:t>
            </a:r>
            <a:r>
              <a:rPr lang="zh-CN" altLang="en-US" dirty="0"/>
              <a:t>载波同步</a:t>
            </a:r>
            <a:endParaRPr lang="en-US" altLang="zh-CN" dirty="0"/>
          </a:p>
          <a:p>
            <a:r>
              <a:rPr lang="en-US" altLang="zh-CN" dirty="0"/>
              <a:t>13.3 </a:t>
            </a:r>
            <a:r>
              <a:rPr lang="zh-CN" altLang="en-US" dirty="0" smtClean="0"/>
              <a:t>码元同步</a:t>
            </a:r>
            <a:endParaRPr lang="en-US" altLang="zh-CN" dirty="0" smtClean="0"/>
          </a:p>
          <a:p>
            <a:r>
              <a:rPr lang="en-US" altLang="zh-CN" dirty="0"/>
              <a:t>13.4 </a:t>
            </a:r>
            <a:r>
              <a:rPr lang="zh-CN" altLang="en-US" dirty="0" smtClean="0"/>
              <a:t>群同步</a:t>
            </a:r>
            <a:endParaRPr lang="en-US" altLang="zh-CN" dirty="0" smtClean="0"/>
          </a:p>
          <a:p>
            <a:r>
              <a:rPr lang="fr-FR" altLang="zh-CN" dirty="0"/>
              <a:t>13.5 </a:t>
            </a:r>
            <a:r>
              <a:rPr lang="zh-CN" altLang="fr-FR" dirty="0"/>
              <a:t>网同步</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Tree>
    <p:extLst>
      <p:ext uri="{BB962C8B-B14F-4D97-AF65-F5344CB8AC3E}">
        <p14:creationId xmlns:p14="http://schemas.microsoft.com/office/powerpoint/2010/main" val="3668444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solidFill>
                  <a:srgbClr val="0000FF"/>
                </a:solidFill>
              </a:rPr>
              <a:t>13.3 </a:t>
            </a:r>
            <a:r>
              <a:rPr lang="zh-CN" altLang="en-US" dirty="0">
                <a:solidFill>
                  <a:srgbClr val="0000FF"/>
                </a:solidFill>
              </a:rPr>
              <a:t>码元同步</a:t>
            </a:r>
          </a:p>
        </p:txBody>
      </p:sp>
      <p:sp>
        <p:nvSpPr>
          <p:cNvPr id="49155" name="Rectangle 3"/>
          <p:cNvSpPr>
            <a:spLocks noGrp="1" noChangeArrowheads="1"/>
          </p:cNvSpPr>
          <p:nvPr>
            <p:ph type="body" idx="1"/>
          </p:nvPr>
        </p:nvSpPr>
        <p:spPr/>
        <p:txBody>
          <a:bodyPr>
            <a:normAutofit/>
          </a:bodyPr>
          <a:lstStyle/>
          <a:p>
            <a:r>
              <a:rPr lang="zh-CN" altLang="en-US" dirty="0" smtClean="0">
                <a:solidFill>
                  <a:srgbClr val="0000FF"/>
                </a:solidFill>
              </a:rPr>
              <a:t>目的</a:t>
            </a:r>
            <a:r>
              <a:rPr lang="zh-CN" altLang="en-US" dirty="0" smtClean="0"/>
              <a:t>：准确的时刻对接收码元进行判决，以及对接收码元能量正确积分。</a:t>
            </a:r>
          </a:p>
          <a:p>
            <a:r>
              <a:rPr lang="zh-CN" altLang="en-US" dirty="0" smtClean="0">
                <a:solidFill>
                  <a:srgbClr val="0000FF"/>
                </a:solidFill>
              </a:rPr>
              <a:t>方法</a:t>
            </a:r>
            <a:r>
              <a:rPr lang="zh-CN" altLang="en-US" dirty="0" smtClean="0"/>
              <a:t>：从接收码元的起止时刻产生一个码元同步脉冲序列，或称</a:t>
            </a:r>
            <a:r>
              <a:rPr lang="zh-CN" altLang="en-US" dirty="0" smtClean="0">
                <a:solidFill>
                  <a:srgbClr val="0000FF"/>
                </a:solidFill>
              </a:rPr>
              <a:t>定时脉冲序列</a:t>
            </a:r>
            <a:r>
              <a:rPr lang="zh-CN" altLang="en-US" dirty="0" smtClean="0"/>
              <a:t>。</a:t>
            </a:r>
          </a:p>
          <a:p>
            <a:r>
              <a:rPr lang="zh-CN" altLang="en-US" dirty="0" smtClean="0">
                <a:solidFill>
                  <a:srgbClr val="0000FF"/>
                </a:solidFill>
              </a:rPr>
              <a:t>码元同步方法分类</a:t>
            </a:r>
            <a:r>
              <a:rPr lang="zh-CN" altLang="en-US" dirty="0" smtClean="0"/>
              <a:t>：</a:t>
            </a:r>
          </a:p>
          <a:p>
            <a:pPr lvl="1"/>
            <a:r>
              <a:rPr lang="zh-CN" altLang="en-US" dirty="0" smtClean="0">
                <a:solidFill>
                  <a:srgbClr val="C00000"/>
                </a:solidFill>
              </a:rPr>
              <a:t>外同步法</a:t>
            </a:r>
            <a:r>
              <a:rPr lang="zh-CN" altLang="en-US" dirty="0" smtClean="0"/>
              <a:t>：是一种利用</a:t>
            </a:r>
            <a:r>
              <a:rPr lang="zh-CN" altLang="en-US" dirty="0" smtClean="0">
                <a:solidFill>
                  <a:srgbClr val="7030A0"/>
                </a:solidFill>
              </a:rPr>
              <a:t>辅助信息</a:t>
            </a:r>
            <a:r>
              <a:rPr lang="zh-CN" altLang="en-US" dirty="0" smtClean="0"/>
              <a:t>同步的方法，需要在信号中另外加入包含码元定时信息的导频或数据序列。</a:t>
            </a:r>
          </a:p>
          <a:p>
            <a:pPr lvl="1"/>
            <a:r>
              <a:rPr lang="zh-CN" altLang="en-US" dirty="0" smtClean="0">
                <a:solidFill>
                  <a:srgbClr val="C00000"/>
                </a:solidFill>
              </a:rPr>
              <a:t>自同步法</a:t>
            </a:r>
            <a:r>
              <a:rPr lang="zh-CN" altLang="en-US" dirty="0" smtClean="0">
                <a:solidFill>
                  <a:srgbClr val="7030A0"/>
                </a:solidFill>
              </a:rPr>
              <a:t> </a:t>
            </a:r>
            <a:r>
              <a:rPr lang="en-US" altLang="zh-CN" dirty="0" smtClean="0"/>
              <a:t>: </a:t>
            </a:r>
            <a:r>
              <a:rPr lang="zh-CN" altLang="en-US" dirty="0" smtClean="0"/>
              <a:t>不需要辅助同步信息，直接从信息码元中提取出码元定时信息。显然，这种方法要求在信息码元序列中含有码元定时信息。 </a:t>
            </a:r>
            <a:endParaRPr lang="zh-CN" altLang="en-US" dirty="0"/>
          </a:p>
        </p:txBody>
      </p:sp>
      <p:sp>
        <p:nvSpPr>
          <p:cNvPr id="4" name="灯片编号占位符 5"/>
          <p:cNvSpPr>
            <a:spLocks noGrp="1"/>
          </p:cNvSpPr>
          <p:nvPr>
            <p:ph type="sldNum" sz="quarter" idx="12"/>
          </p:nvPr>
        </p:nvSpPr>
        <p:spPr/>
        <p:txBody>
          <a:bodyPr/>
          <a:lstStyle/>
          <a:p>
            <a:fld id="{077BAA61-61C3-4AD2-965E-476EC1E92C9C}" type="slidenum">
              <a:rPr lang="en-US" altLang="zh-CN" smtClean="0"/>
              <a:pPr/>
              <a:t>30</a:t>
            </a:fld>
            <a:endParaRPr lang="en-US" altLang="zh-CN"/>
          </a:p>
        </p:txBody>
      </p:sp>
    </p:spTree>
    <p:extLst>
      <p:ext uri="{BB962C8B-B14F-4D97-AF65-F5344CB8AC3E}">
        <p14:creationId xmlns:p14="http://schemas.microsoft.com/office/powerpoint/2010/main" val="356020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 calcmode="lin" valueType="num">
                                      <p:cBhvr additive="base">
                                        <p:cTn id="7"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anim calcmode="lin" valueType="num">
                                      <p:cBhvr additive="base">
                                        <p:cTn id="11"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 calcmode="lin" valueType="num">
                                      <p:cBhvr additive="base">
                                        <p:cTn id="17"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solidFill>
                  <a:srgbClr val="0000FF"/>
                </a:solidFill>
              </a:rPr>
              <a:t>13.3.1 </a:t>
            </a:r>
            <a:r>
              <a:rPr lang="zh-CN" altLang="en-US" dirty="0">
                <a:solidFill>
                  <a:srgbClr val="0000FF"/>
                </a:solidFill>
              </a:rPr>
              <a:t>外同步法</a:t>
            </a:r>
          </a:p>
        </p:txBody>
      </p:sp>
      <p:sp>
        <p:nvSpPr>
          <p:cNvPr id="50179" name="Rectangle 3"/>
          <p:cNvSpPr>
            <a:spLocks noGrp="1" noChangeArrowheads="1"/>
          </p:cNvSpPr>
          <p:nvPr>
            <p:ph type="body" idx="1"/>
          </p:nvPr>
        </p:nvSpPr>
        <p:spPr/>
        <p:txBody>
          <a:bodyPr>
            <a:normAutofit fontScale="92500"/>
          </a:bodyPr>
          <a:lstStyle/>
          <a:p>
            <a:r>
              <a:rPr lang="en-US" altLang="zh-CN" dirty="0" smtClean="0"/>
              <a:t> </a:t>
            </a:r>
            <a:r>
              <a:rPr lang="zh-CN" altLang="en-US" dirty="0" smtClean="0">
                <a:solidFill>
                  <a:srgbClr val="0000FF"/>
                </a:solidFill>
              </a:rPr>
              <a:t>常用外同步法：</a:t>
            </a:r>
            <a:endParaRPr lang="en-US" altLang="zh-CN" dirty="0" smtClean="0">
              <a:solidFill>
                <a:srgbClr val="0000FF"/>
              </a:solidFill>
            </a:endParaRPr>
          </a:p>
          <a:p>
            <a:pPr lvl="1"/>
            <a:r>
              <a:rPr lang="zh-CN" altLang="en-US" dirty="0" smtClean="0"/>
              <a:t>发送信号中</a:t>
            </a:r>
            <a:r>
              <a:rPr lang="zh-CN" altLang="en-US" dirty="0" smtClean="0">
                <a:solidFill>
                  <a:srgbClr val="C00000"/>
                </a:solidFill>
              </a:rPr>
              <a:t>插入频率为码元速率</a:t>
            </a:r>
            <a:r>
              <a:rPr lang="en-US" altLang="zh-CN" dirty="0" smtClean="0">
                <a:solidFill>
                  <a:srgbClr val="C00000"/>
                </a:solidFill>
              </a:rPr>
              <a:t>(1/T)</a:t>
            </a:r>
            <a:r>
              <a:rPr lang="zh-CN" altLang="en-US" dirty="0" smtClean="0">
                <a:solidFill>
                  <a:srgbClr val="C00000"/>
                </a:solidFill>
              </a:rPr>
              <a:t>或其倍数的同步信号。</a:t>
            </a:r>
            <a:endParaRPr lang="en-US" altLang="zh-CN" dirty="0" smtClean="0">
              <a:solidFill>
                <a:srgbClr val="C00000"/>
              </a:solidFill>
            </a:endParaRPr>
          </a:p>
          <a:p>
            <a:pPr lvl="1"/>
            <a:r>
              <a:rPr lang="zh-CN" altLang="en-US" dirty="0" smtClean="0"/>
              <a:t>接收端利用一窄带滤波器，将其分离，形成码元定时脉冲。 </a:t>
            </a:r>
          </a:p>
          <a:p>
            <a:r>
              <a:rPr lang="zh-CN" altLang="en-US" dirty="0" smtClean="0">
                <a:solidFill>
                  <a:srgbClr val="0000FF"/>
                </a:solidFill>
              </a:rPr>
              <a:t>优缺点</a:t>
            </a:r>
            <a:r>
              <a:rPr lang="zh-CN" altLang="en-US" dirty="0" smtClean="0"/>
              <a:t>：</a:t>
            </a:r>
            <a:endParaRPr lang="en-US" altLang="zh-CN" dirty="0" smtClean="0"/>
          </a:p>
          <a:p>
            <a:pPr lvl="1"/>
            <a:r>
              <a:rPr lang="zh-CN" altLang="en-US" dirty="0" smtClean="0">
                <a:solidFill>
                  <a:srgbClr val="0000FF"/>
                </a:solidFill>
              </a:rPr>
              <a:t>优点</a:t>
            </a:r>
            <a:r>
              <a:rPr lang="zh-CN" altLang="en-US" dirty="0" smtClean="0"/>
              <a:t>：设备较简单；</a:t>
            </a:r>
            <a:endParaRPr lang="en-US" altLang="zh-CN" dirty="0" smtClean="0"/>
          </a:p>
          <a:p>
            <a:pPr lvl="1"/>
            <a:r>
              <a:rPr lang="zh-CN" altLang="en-US" dirty="0" smtClean="0">
                <a:solidFill>
                  <a:srgbClr val="0000FF"/>
                </a:solidFill>
              </a:rPr>
              <a:t>缺点</a:t>
            </a:r>
            <a:r>
              <a:rPr lang="zh-CN" altLang="en-US" dirty="0" smtClean="0"/>
              <a:t>：需占用一定的频带宽带和发送功率。 </a:t>
            </a:r>
          </a:p>
          <a:p>
            <a:r>
              <a:rPr lang="zh-CN" altLang="en-US" dirty="0" smtClean="0">
                <a:solidFill>
                  <a:srgbClr val="0000FF"/>
                </a:solidFill>
              </a:rPr>
              <a:t>插入码元同步信号的方法</a:t>
            </a:r>
          </a:p>
          <a:p>
            <a:pPr lvl="1"/>
            <a:r>
              <a:rPr lang="zh-CN" altLang="en-US" dirty="0" smtClean="0">
                <a:solidFill>
                  <a:srgbClr val="7030A0"/>
                </a:solidFill>
              </a:rPr>
              <a:t>时域</a:t>
            </a:r>
            <a:r>
              <a:rPr lang="zh-CN" altLang="en-US" dirty="0" smtClean="0"/>
              <a:t>：</a:t>
            </a:r>
          </a:p>
          <a:p>
            <a:pPr lvl="2"/>
            <a:r>
              <a:rPr lang="zh-CN" altLang="en-US" dirty="0" smtClean="0"/>
              <a:t>连续插入</a:t>
            </a:r>
          </a:p>
          <a:p>
            <a:pPr lvl="2"/>
            <a:r>
              <a:rPr lang="zh-CN" altLang="en-US" dirty="0" smtClean="0"/>
              <a:t>增加“同步头” </a:t>
            </a:r>
          </a:p>
        </p:txBody>
      </p:sp>
      <p:sp>
        <p:nvSpPr>
          <p:cNvPr id="4" name="灯片编号占位符 5"/>
          <p:cNvSpPr>
            <a:spLocks noGrp="1"/>
          </p:cNvSpPr>
          <p:nvPr>
            <p:ph type="sldNum" sz="quarter" idx="12"/>
          </p:nvPr>
        </p:nvSpPr>
        <p:spPr/>
        <p:txBody>
          <a:bodyPr/>
          <a:lstStyle/>
          <a:p>
            <a:fld id="{764C74EE-3238-4B3A-B153-FAB94E127E27}" type="slidenum">
              <a:rPr lang="en-US" altLang="zh-CN" smtClean="0"/>
              <a:pPr/>
              <a:t>31</a:t>
            </a:fld>
            <a:endParaRPr lang="en-US" altLang="zh-CN"/>
          </a:p>
        </p:txBody>
      </p:sp>
      <p:sp>
        <p:nvSpPr>
          <p:cNvPr id="5" name="矩形 4"/>
          <p:cNvSpPr/>
          <p:nvPr/>
        </p:nvSpPr>
        <p:spPr>
          <a:xfrm>
            <a:off x="3419872" y="4797152"/>
            <a:ext cx="5472608" cy="1785104"/>
          </a:xfrm>
          <a:prstGeom prst="rect">
            <a:avLst/>
          </a:prstGeom>
        </p:spPr>
        <p:txBody>
          <a:bodyPr wrap="square">
            <a:spAutoFit/>
          </a:bodyPr>
          <a:lstStyle/>
          <a:p>
            <a:r>
              <a:rPr lang="zh-CN" altLang="en-US" sz="2200" b="1" dirty="0" smtClean="0">
                <a:solidFill>
                  <a:srgbClr val="7030A0"/>
                </a:solidFill>
                <a:latin typeface="+mj-ea"/>
                <a:ea typeface="+mj-ea"/>
              </a:rPr>
              <a:t>频域</a:t>
            </a:r>
            <a:r>
              <a:rPr lang="zh-CN" altLang="en-US" sz="2200" b="1" dirty="0" smtClean="0">
                <a:latin typeface="+mj-ea"/>
                <a:ea typeface="+mj-ea"/>
              </a:rPr>
              <a:t>：</a:t>
            </a:r>
            <a:endParaRPr lang="en-US" altLang="zh-CN" sz="2200" b="1" dirty="0" smtClean="0">
              <a:latin typeface="+mj-ea"/>
              <a:ea typeface="+mj-ea"/>
            </a:endParaRPr>
          </a:p>
          <a:p>
            <a:r>
              <a:rPr lang="zh-CN" altLang="en-US" sz="2200" b="1" dirty="0" smtClean="0">
                <a:latin typeface="+mj-ea"/>
                <a:ea typeface="+mj-ea"/>
              </a:rPr>
              <a:t>在</a:t>
            </a:r>
            <a:r>
              <a:rPr lang="zh-CN" altLang="en-US" sz="2200" b="1" dirty="0" smtClean="0">
                <a:solidFill>
                  <a:srgbClr val="0000FF"/>
                </a:solidFill>
                <a:latin typeface="+mj-ea"/>
                <a:ea typeface="+mj-ea"/>
              </a:rPr>
              <a:t>信息码元频谱之外</a:t>
            </a:r>
            <a:r>
              <a:rPr lang="zh-CN" altLang="en-US" sz="2200" b="1" dirty="0" smtClean="0">
                <a:latin typeface="+mj-ea"/>
                <a:ea typeface="+mj-ea"/>
              </a:rPr>
              <a:t>占用一段频谱用于传输同步信息</a:t>
            </a:r>
            <a:endParaRPr lang="en-US" altLang="zh-CN" sz="2200" b="1" dirty="0" smtClean="0">
              <a:latin typeface="+mj-ea"/>
              <a:ea typeface="+mj-ea"/>
            </a:endParaRPr>
          </a:p>
          <a:p>
            <a:r>
              <a:rPr lang="zh-CN" altLang="en-US" sz="2200" b="1" dirty="0" smtClean="0">
                <a:latin typeface="+mj-ea"/>
                <a:ea typeface="+mj-ea"/>
              </a:rPr>
              <a:t>利用</a:t>
            </a:r>
            <a:r>
              <a:rPr lang="zh-CN" altLang="en-US" sz="2200" b="1" dirty="0" smtClean="0">
                <a:solidFill>
                  <a:srgbClr val="0000FF"/>
                </a:solidFill>
                <a:latin typeface="+mj-ea"/>
                <a:ea typeface="+mj-ea"/>
              </a:rPr>
              <a:t>信息码元频谱中</a:t>
            </a:r>
            <a:r>
              <a:rPr lang="zh-CN" altLang="en-US" sz="2200" b="1" dirty="0" smtClean="0">
                <a:latin typeface="+mj-ea"/>
                <a:ea typeface="+mj-ea"/>
              </a:rPr>
              <a:t>的“空隙”处，插入同步信息</a:t>
            </a:r>
          </a:p>
        </p:txBody>
      </p:sp>
      <p:sp>
        <p:nvSpPr>
          <p:cNvPr id="6" name="矩形 5"/>
          <p:cNvSpPr/>
          <p:nvPr/>
        </p:nvSpPr>
        <p:spPr>
          <a:xfrm>
            <a:off x="4211960" y="404664"/>
            <a:ext cx="4134465"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800" b="1" dirty="0" smtClean="0">
                <a:solidFill>
                  <a:srgbClr val="0000FF"/>
                </a:solidFill>
                <a:latin typeface="+mj-ea"/>
                <a:ea typeface="+mj-ea"/>
              </a:rPr>
              <a:t>外同步法目前采用不多。</a:t>
            </a:r>
            <a:endParaRPr lang="zh-CN" altLang="en-US" sz="2800" b="1" dirty="0">
              <a:solidFill>
                <a:srgbClr val="0000FF"/>
              </a:solidFill>
              <a:latin typeface="+mj-ea"/>
              <a:ea typeface="+mj-ea"/>
            </a:endParaRPr>
          </a:p>
        </p:txBody>
      </p:sp>
    </p:spTree>
    <p:extLst>
      <p:ext uri="{BB962C8B-B14F-4D97-AF65-F5344CB8AC3E}">
        <p14:creationId xmlns:p14="http://schemas.microsoft.com/office/powerpoint/2010/main" val="3445942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anim calcmode="lin" valueType="num">
                                      <p:cBhvr additive="base">
                                        <p:cTn id="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pRg st="4" end="4"/>
                                            </p:txEl>
                                          </p:spTgt>
                                        </p:tgtEl>
                                        <p:attrNameLst>
                                          <p:attrName>style.visibility</p:attrName>
                                        </p:attrNameLst>
                                      </p:cBhvr>
                                      <p:to>
                                        <p:strVal val="visible"/>
                                      </p:to>
                                    </p:set>
                                    <p:anim calcmode="lin" valueType="num">
                                      <p:cBhvr additive="base">
                                        <p:cTn id="1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179">
                                            <p:txEl>
                                              <p:pRg st="5" end="5"/>
                                            </p:txEl>
                                          </p:spTgt>
                                        </p:tgtEl>
                                        <p:attrNameLst>
                                          <p:attrName>style.visibility</p:attrName>
                                        </p:attrNameLst>
                                      </p:cBhvr>
                                      <p:to>
                                        <p:strVal val="visible"/>
                                      </p:to>
                                    </p:set>
                                    <p:anim calcmode="lin" valueType="num">
                                      <p:cBhvr additive="base">
                                        <p:cTn id="15"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 calcmode="lin" valueType="num">
                                      <p:cBhvr additive="base">
                                        <p:cTn id="21"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anim calcmode="lin" valueType="num">
                                      <p:cBhvr additive="base">
                                        <p:cTn id="27"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pRg st="8" end="8"/>
                                            </p:txEl>
                                          </p:spTgt>
                                        </p:tgtEl>
                                        <p:attrNameLst>
                                          <p:attrName>style.visibility</p:attrName>
                                        </p:attrNameLst>
                                      </p:cBhvr>
                                      <p:to>
                                        <p:strVal val="visible"/>
                                      </p:to>
                                    </p:set>
                                    <p:anim calcmode="lin" valueType="num">
                                      <p:cBhvr additive="base">
                                        <p:cTn id="31" dur="5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79">
                                            <p:txEl>
                                              <p:pRg st="9" end="9"/>
                                            </p:txEl>
                                          </p:spTgt>
                                        </p:tgtEl>
                                        <p:attrNameLst>
                                          <p:attrName>style.visibility</p:attrName>
                                        </p:attrNameLst>
                                      </p:cBhvr>
                                      <p:to>
                                        <p:strVal val="visible"/>
                                      </p:to>
                                    </p:set>
                                    <p:anim calcmode="lin" valueType="num">
                                      <p:cBhvr additive="base">
                                        <p:cTn id="35" dur="500" fill="hold"/>
                                        <p:tgtEl>
                                          <p:spTgt spid="5017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solidFill>
                  <a:srgbClr val="0000FF"/>
                </a:solidFill>
              </a:rPr>
              <a:t>13.3.2 </a:t>
            </a:r>
            <a:r>
              <a:rPr lang="zh-CN" altLang="en-US" dirty="0">
                <a:solidFill>
                  <a:srgbClr val="0000FF"/>
                </a:solidFill>
              </a:rPr>
              <a:t>自同步法</a:t>
            </a:r>
          </a:p>
        </p:txBody>
      </p:sp>
      <p:sp>
        <p:nvSpPr>
          <p:cNvPr id="51203" name="Rectangle 3"/>
          <p:cNvSpPr>
            <a:spLocks noGrp="1" noChangeArrowheads="1"/>
          </p:cNvSpPr>
          <p:nvPr>
            <p:ph type="body" idx="1"/>
          </p:nvPr>
        </p:nvSpPr>
        <p:spPr/>
        <p:txBody>
          <a:bodyPr/>
          <a:lstStyle/>
          <a:p>
            <a:r>
              <a:rPr lang="en-US" altLang="zh-CN" dirty="0" smtClean="0"/>
              <a:t> </a:t>
            </a:r>
            <a:r>
              <a:rPr lang="zh-CN" altLang="en-US" dirty="0" smtClean="0">
                <a:solidFill>
                  <a:srgbClr val="0000FF"/>
                </a:solidFill>
              </a:rPr>
              <a:t>自同步法分类：</a:t>
            </a:r>
          </a:p>
          <a:p>
            <a:pPr lvl="1"/>
            <a:r>
              <a:rPr lang="zh-CN" altLang="en-US" dirty="0" smtClean="0">
                <a:solidFill>
                  <a:srgbClr val="0000FF"/>
                </a:solidFill>
              </a:rPr>
              <a:t>开环同步法：</a:t>
            </a:r>
            <a:endParaRPr lang="en-US" altLang="zh-CN" dirty="0" smtClean="0">
              <a:solidFill>
                <a:srgbClr val="0000FF"/>
              </a:solidFill>
            </a:endParaRPr>
          </a:p>
          <a:p>
            <a:pPr lvl="1">
              <a:buNone/>
            </a:pPr>
            <a:r>
              <a:rPr lang="en-US" altLang="zh-CN" dirty="0" smtClean="0"/>
              <a:t>   </a:t>
            </a:r>
            <a:r>
              <a:rPr lang="zh-CN" altLang="en-US" dirty="0" smtClean="0"/>
              <a:t>由于二进制等先验概率的不归零码元序列中没有离散的码元速率频谱分量，故需要在接收时对其进行某种</a:t>
            </a:r>
            <a:r>
              <a:rPr lang="zh-CN" altLang="en-US" dirty="0" smtClean="0">
                <a:solidFill>
                  <a:srgbClr val="C00000"/>
                </a:solidFill>
              </a:rPr>
              <a:t>非线性变换</a:t>
            </a:r>
            <a:r>
              <a:rPr lang="zh-CN" altLang="en-US" dirty="0" smtClean="0"/>
              <a:t>，才能使其频谱中含有离散的码元速率频谱分量，并从中提取码元定时信息。 </a:t>
            </a:r>
          </a:p>
          <a:p>
            <a:pPr lvl="1"/>
            <a:r>
              <a:rPr lang="zh-CN" altLang="en-US" dirty="0" smtClean="0">
                <a:solidFill>
                  <a:srgbClr val="0000FF"/>
                </a:solidFill>
              </a:rPr>
              <a:t>闭环同步法：</a:t>
            </a:r>
            <a:endParaRPr lang="en-US" altLang="zh-CN" dirty="0" smtClean="0">
              <a:solidFill>
                <a:srgbClr val="0000FF"/>
              </a:solidFill>
            </a:endParaRPr>
          </a:p>
          <a:p>
            <a:pPr lvl="1">
              <a:buNone/>
            </a:pPr>
            <a:r>
              <a:rPr lang="en-US" altLang="zh-CN" dirty="0" smtClean="0"/>
              <a:t>   </a:t>
            </a:r>
            <a:r>
              <a:rPr lang="zh-CN" altLang="en-US" dirty="0" smtClean="0"/>
              <a:t>用比较本地时钟周期和输入信号码元周期的方法，将本地时钟锁定在输入信号上。 </a:t>
            </a:r>
            <a:endParaRPr lang="zh-CN" altLang="en-US" dirty="0"/>
          </a:p>
        </p:txBody>
      </p:sp>
      <p:sp>
        <p:nvSpPr>
          <p:cNvPr id="4" name="灯片编号占位符 5"/>
          <p:cNvSpPr>
            <a:spLocks noGrp="1"/>
          </p:cNvSpPr>
          <p:nvPr>
            <p:ph type="sldNum" sz="quarter" idx="12"/>
          </p:nvPr>
        </p:nvSpPr>
        <p:spPr/>
        <p:txBody>
          <a:bodyPr/>
          <a:lstStyle/>
          <a:p>
            <a:fld id="{5626F0CF-09BE-4BCE-849F-BD698887BCD1}" type="slidenum">
              <a:rPr lang="en-US" altLang="zh-CN" smtClean="0"/>
              <a:pPr/>
              <a:t>32</a:t>
            </a:fld>
            <a:endParaRPr lang="en-US" altLang="zh-CN"/>
          </a:p>
        </p:txBody>
      </p:sp>
    </p:spTree>
    <p:extLst>
      <p:ext uri="{BB962C8B-B14F-4D97-AF65-F5344CB8AC3E}">
        <p14:creationId xmlns:p14="http://schemas.microsoft.com/office/powerpoint/2010/main" val="281832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anim calcmode="lin" valueType="num">
                                      <p:cBhvr additive="base">
                                        <p:cTn id="13"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US" altLang="zh-CN" dirty="0" smtClean="0">
                <a:solidFill>
                  <a:srgbClr val="0000FF"/>
                </a:solidFill>
              </a:rPr>
              <a:t>1. </a:t>
            </a:r>
            <a:r>
              <a:rPr lang="zh-CN" altLang="en-US" dirty="0" smtClean="0">
                <a:solidFill>
                  <a:srgbClr val="0000FF"/>
                </a:solidFill>
              </a:rPr>
              <a:t>开环</a:t>
            </a:r>
            <a:r>
              <a:rPr lang="zh-CN" altLang="en-US" dirty="0" smtClean="0">
                <a:solidFill>
                  <a:srgbClr val="0000FF"/>
                </a:solidFill>
              </a:rPr>
              <a:t>码元同步法</a:t>
            </a:r>
            <a:endParaRPr lang="zh-CN" altLang="en-US" dirty="0">
              <a:solidFill>
                <a:srgbClr val="0000FF"/>
              </a:solidFill>
            </a:endParaRPr>
          </a:p>
        </p:txBody>
      </p:sp>
      <p:graphicFrame>
        <p:nvGraphicFramePr>
          <p:cNvPr id="116" name="内容占位符 115"/>
          <p:cNvGraphicFramePr>
            <a:graphicFrameLocks noGrp="1"/>
          </p:cNvGraphicFramePr>
          <p:nvPr>
            <p:ph sz="half" idx="1"/>
          </p:nvPr>
        </p:nvGraphicFramePr>
        <p:xfrm>
          <a:off x="4355976" y="2204864"/>
          <a:ext cx="4536504"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3" name="灯片编号占位符 5"/>
          <p:cNvSpPr>
            <a:spLocks noGrp="1"/>
          </p:cNvSpPr>
          <p:nvPr>
            <p:ph type="sldNum" sz="quarter" idx="12"/>
          </p:nvPr>
        </p:nvSpPr>
        <p:spPr/>
        <p:txBody>
          <a:bodyPr/>
          <a:lstStyle/>
          <a:p>
            <a:fld id="{7C5DD7E2-90FE-4FB0-B6B4-1FD545E65580}" type="slidenum">
              <a:rPr lang="en-US" altLang="zh-CN" smtClean="0"/>
              <a:pPr/>
              <a:t>33</a:t>
            </a:fld>
            <a:endParaRPr lang="en-US" altLang="zh-CN"/>
          </a:p>
        </p:txBody>
      </p:sp>
      <p:grpSp>
        <p:nvGrpSpPr>
          <p:cNvPr id="2" name="Group 28"/>
          <p:cNvGrpSpPr>
            <a:grpSpLocks/>
          </p:cNvGrpSpPr>
          <p:nvPr/>
        </p:nvGrpSpPr>
        <p:grpSpPr bwMode="auto">
          <a:xfrm>
            <a:off x="1907704" y="1268760"/>
            <a:ext cx="6256337" cy="1439863"/>
            <a:chOff x="2646" y="8706"/>
            <a:chExt cx="6390" cy="1443"/>
          </a:xfrm>
        </p:grpSpPr>
        <p:sp>
          <p:nvSpPr>
            <p:cNvPr id="52253" name="Text Box 29"/>
            <p:cNvSpPr txBox="1">
              <a:spLocks noChangeArrowheads="1"/>
            </p:cNvSpPr>
            <p:nvPr/>
          </p:nvSpPr>
          <p:spPr bwMode="auto">
            <a:xfrm>
              <a:off x="5214" y="8706"/>
              <a:ext cx="3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latin typeface="Times New Roman" pitchFamily="18" charset="0"/>
                </a:rPr>
                <a:t>c</a:t>
              </a:r>
              <a:endParaRPr lang="en-US" altLang="zh-CN" sz="4000" b="1"/>
            </a:p>
          </p:txBody>
        </p:sp>
        <p:sp>
          <p:nvSpPr>
            <p:cNvPr id="52254" name="Text Box 30"/>
            <p:cNvSpPr txBox="1">
              <a:spLocks noChangeArrowheads="1"/>
            </p:cNvSpPr>
            <p:nvPr/>
          </p:nvSpPr>
          <p:spPr bwMode="auto">
            <a:xfrm>
              <a:off x="3552" y="9685"/>
              <a:ext cx="1064" cy="464"/>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延迟</a:t>
              </a:r>
              <a:r>
                <a:rPr lang="en-US" altLang="zh-CN" b="1">
                  <a:latin typeface="Times New Roman" pitchFamily="18" charset="0"/>
                </a:rPr>
                <a:t>T/2</a:t>
              </a:r>
              <a:endParaRPr lang="en-US" altLang="zh-CN" sz="3600" b="1"/>
            </a:p>
          </p:txBody>
        </p:sp>
        <p:sp>
          <p:nvSpPr>
            <p:cNvPr id="52255" name="Line 31"/>
            <p:cNvSpPr>
              <a:spLocks noChangeShapeType="1"/>
            </p:cNvSpPr>
            <p:nvPr/>
          </p:nvSpPr>
          <p:spPr bwMode="auto">
            <a:xfrm>
              <a:off x="4626" y="9930"/>
              <a:ext cx="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3" name="Group 32"/>
            <p:cNvGrpSpPr>
              <a:grpSpLocks/>
            </p:cNvGrpSpPr>
            <p:nvPr/>
          </p:nvGrpSpPr>
          <p:grpSpPr bwMode="auto">
            <a:xfrm>
              <a:off x="3192" y="9117"/>
              <a:ext cx="362" cy="802"/>
              <a:chOff x="2998" y="9117"/>
              <a:chExt cx="362" cy="802"/>
            </a:xfrm>
          </p:grpSpPr>
          <p:sp>
            <p:nvSpPr>
              <p:cNvPr id="52257" name="Line 33"/>
              <p:cNvSpPr>
                <a:spLocks noChangeShapeType="1"/>
              </p:cNvSpPr>
              <p:nvPr/>
            </p:nvSpPr>
            <p:spPr bwMode="auto">
              <a:xfrm>
                <a:off x="2998" y="9918"/>
                <a:ext cx="3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258" name="Line 34"/>
              <p:cNvSpPr>
                <a:spLocks noChangeShapeType="1"/>
              </p:cNvSpPr>
              <p:nvPr/>
            </p:nvSpPr>
            <p:spPr bwMode="auto">
              <a:xfrm flipV="1">
                <a:off x="2998" y="9117"/>
                <a:ext cx="0" cy="8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4" name="Group 35"/>
            <p:cNvGrpSpPr>
              <a:grpSpLocks/>
            </p:cNvGrpSpPr>
            <p:nvPr/>
          </p:nvGrpSpPr>
          <p:grpSpPr bwMode="auto">
            <a:xfrm>
              <a:off x="2646" y="8715"/>
              <a:ext cx="6390" cy="1215"/>
              <a:chOff x="2646" y="8715"/>
              <a:chExt cx="6390" cy="1215"/>
            </a:xfrm>
          </p:grpSpPr>
          <p:sp>
            <p:nvSpPr>
              <p:cNvPr id="52260" name="Line 36"/>
              <p:cNvSpPr>
                <a:spLocks noChangeShapeType="1"/>
              </p:cNvSpPr>
              <p:nvPr/>
            </p:nvSpPr>
            <p:spPr bwMode="auto">
              <a:xfrm>
                <a:off x="2646" y="9105"/>
                <a:ext cx="212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261" name="Line 37"/>
              <p:cNvSpPr>
                <a:spLocks noChangeShapeType="1"/>
              </p:cNvSpPr>
              <p:nvPr/>
            </p:nvSpPr>
            <p:spPr bwMode="auto">
              <a:xfrm>
                <a:off x="5026" y="9318"/>
                <a:ext cx="0" cy="61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2262" name="Text Box 38"/>
              <p:cNvSpPr txBox="1">
                <a:spLocks noChangeArrowheads="1"/>
              </p:cNvSpPr>
              <p:nvPr/>
            </p:nvSpPr>
            <p:spPr bwMode="auto">
              <a:xfrm>
                <a:off x="3754" y="8715"/>
                <a:ext cx="3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latin typeface="Times New Roman" pitchFamily="18" charset="0"/>
                  </a:rPr>
                  <a:t>a</a:t>
                </a:r>
                <a:endParaRPr lang="en-US" altLang="zh-CN" sz="4000" b="1"/>
              </a:p>
            </p:txBody>
          </p:sp>
          <p:sp>
            <p:nvSpPr>
              <p:cNvPr id="52263" name="Text Box 39"/>
              <p:cNvSpPr txBox="1">
                <a:spLocks noChangeArrowheads="1"/>
              </p:cNvSpPr>
              <p:nvPr/>
            </p:nvSpPr>
            <p:spPr bwMode="auto">
              <a:xfrm>
                <a:off x="5044" y="9327"/>
                <a:ext cx="3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latin typeface="Times New Roman" pitchFamily="18" charset="0"/>
                  </a:rPr>
                  <a:t>b</a:t>
                </a:r>
                <a:endParaRPr lang="en-US" altLang="zh-CN" sz="4000" b="1"/>
              </a:p>
            </p:txBody>
          </p:sp>
          <p:grpSp>
            <p:nvGrpSpPr>
              <p:cNvPr id="5" name="Group 40"/>
              <p:cNvGrpSpPr>
                <a:grpSpLocks/>
              </p:cNvGrpSpPr>
              <p:nvPr/>
            </p:nvGrpSpPr>
            <p:grpSpPr bwMode="auto">
              <a:xfrm>
                <a:off x="4784" y="8892"/>
                <a:ext cx="4252" cy="477"/>
                <a:chOff x="5354" y="11835"/>
                <a:chExt cx="4252" cy="477"/>
              </a:xfrm>
            </p:grpSpPr>
            <p:sp>
              <p:nvSpPr>
                <p:cNvPr id="52265" name="Text Box 41"/>
                <p:cNvSpPr txBox="1">
                  <a:spLocks noChangeArrowheads="1"/>
                </p:cNvSpPr>
                <p:nvPr/>
              </p:nvSpPr>
              <p:spPr bwMode="auto">
                <a:xfrm>
                  <a:off x="7894" y="11835"/>
                  <a:ext cx="1290" cy="47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放大限幅</a:t>
                  </a:r>
                  <a:endParaRPr lang="zh-CN" altLang="en-US" sz="3600" b="1"/>
                </a:p>
              </p:txBody>
            </p:sp>
            <p:grpSp>
              <p:nvGrpSpPr>
                <p:cNvPr id="6" name="Group 42"/>
                <p:cNvGrpSpPr>
                  <a:grpSpLocks/>
                </p:cNvGrpSpPr>
                <p:nvPr/>
              </p:nvGrpSpPr>
              <p:grpSpPr bwMode="auto">
                <a:xfrm>
                  <a:off x="5354" y="11835"/>
                  <a:ext cx="4252" cy="477"/>
                  <a:chOff x="5354" y="11835"/>
                  <a:chExt cx="4252" cy="477"/>
                </a:xfrm>
              </p:grpSpPr>
              <p:sp>
                <p:nvSpPr>
                  <p:cNvPr id="52267" name="Text Box 43"/>
                  <p:cNvSpPr txBox="1">
                    <a:spLocks noChangeArrowheads="1"/>
                  </p:cNvSpPr>
                  <p:nvPr/>
                </p:nvSpPr>
                <p:spPr bwMode="auto">
                  <a:xfrm>
                    <a:off x="6202" y="11835"/>
                    <a:ext cx="1290" cy="47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窄带滤波</a:t>
                    </a:r>
                    <a:endParaRPr lang="zh-CN" altLang="en-US" sz="3600" b="1"/>
                  </a:p>
                </p:txBody>
              </p:sp>
              <p:grpSp>
                <p:nvGrpSpPr>
                  <p:cNvPr id="7" name="Group 44"/>
                  <p:cNvGrpSpPr>
                    <a:grpSpLocks/>
                  </p:cNvGrpSpPr>
                  <p:nvPr/>
                </p:nvGrpSpPr>
                <p:grpSpPr bwMode="auto">
                  <a:xfrm>
                    <a:off x="5812" y="12042"/>
                    <a:ext cx="3794" cy="12"/>
                    <a:chOff x="5558" y="9960"/>
                    <a:chExt cx="3794" cy="12"/>
                  </a:xfrm>
                </p:grpSpPr>
                <p:sp>
                  <p:nvSpPr>
                    <p:cNvPr id="52269" name="Line 45"/>
                    <p:cNvSpPr>
                      <a:spLocks noChangeShapeType="1"/>
                    </p:cNvSpPr>
                    <p:nvPr/>
                  </p:nvSpPr>
                  <p:spPr bwMode="auto">
                    <a:xfrm>
                      <a:off x="5558" y="9972"/>
                      <a:ext cx="3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270" name="Line 46"/>
                    <p:cNvSpPr>
                      <a:spLocks noChangeShapeType="1"/>
                    </p:cNvSpPr>
                    <p:nvPr/>
                  </p:nvSpPr>
                  <p:spPr bwMode="auto">
                    <a:xfrm>
                      <a:off x="7260" y="9960"/>
                      <a:ext cx="3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271" name="Line 47"/>
                    <p:cNvSpPr>
                      <a:spLocks noChangeShapeType="1"/>
                    </p:cNvSpPr>
                    <p:nvPr/>
                  </p:nvSpPr>
                  <p:spPr bwMode="auto">
                    <a:xfrm>
                      <a:off x="8964" y="9960"/>
                      <a:ext cx="3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52272" name="AutoShape 48"/>
                  <p:cNvSpPr>
                    <a:spLocks noChangeArrowheads="1"/>
                  </p:cNvSpPr>
                  <p:nvPr/>
                </p:nvSpPr>
                <p:spPr bwMode="auto">
                  <a:xfrm>
                    <a:off x="5354" y="11865"/>
                    <a:ext cx="448" cy="390"/>
                  </a:xfrm>
                  <a:prstGeom prst="flowChartSummingJunction">
                    <a:avLst/>
                  </a:prstGeom>
                  <a:solidFill>
                    <a:srgbClr val="FFFFFF"/>
                  </a:solidFill>
                  <a:ln w="9525">
                    <a:solidFill>
                      <a:srgbClr val="000000"/>
                    </a:solidFill>
                    <a:round/>
                    <a:headEnd/>
                    <a:tailEnd/>
                  </a:ln>
                </p:spPr>
                <p:txBody>
                  <a:bodyPr/>
                  <a:lstStyle/>
                  <a:p>
                    <a:endParaRPr lang="zh-CN" altLang="en-US" b="1"/>
                  </a:p>
                </p:txBody>
              </p:sp>
            </p:grpSp>
          </p:grpSp>
        </p:grpSp>
      </p:grpSp>
      <p:grpSp>
        <p:nvGrpSpPr>
          <p:cNvPr id="8" name="Group 140"/>
          <p:cNvGrpSpPr>
            <a:grpSpLocks/>
          </p:cNvGrpSpPr>
          <p:nvPr/>
        </p:nvGrpSpPr>
        <p:grpSpPr bwMode="auto">
          <a:xfrm>
            <a:off x="683568" y="2924944"/>
            <a:ext cx="3419475" cy="3421062"/>
            <a:chOff x="3419" y="1933"/>
            <a:chExt cx="1842" cy="1822"/>
          </a:xfrm>
        </p:grpSpPr>
        <p:grpSp>
          <p:nvGrpSpPr>
            <p:cNvPr id="9" name="Group 51"/>
            <p:cNvGrpSpPr>
              <a:grpSpLocks/>
            </p:cNvGrpSpPr>
            <p:nvPr/>
          </p:nvGrpSpPr>
          <p:grpSpPr bwMode="auto">
            <a:xfrm>
              <a:off x="3647" y="2017"/>
              <a:ext cx="1334" cy="427"/>
              <a:chOff x="6482" y="11760"/>
              <a:chExt cx="2732" cy="844"/>
            </a:xfrm>
          </p:grpSpPr>
          <p:sp>
            <p:nvSpPr>
              <p:cNvPr id="52276" name="Line 52"/>
              <p:cNvSpPr>
                <a:spLocks noChangeShapeType="1"/>
              </p:cNvSpPr>
              <p:nvPr/>
            </p:nvSpPr>
            <p:spPr bwMode="auto">
              <a:xfrm>
                <a:off x="6886" y="11769"/>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10" name="Group 53"/>
              <p:cNvGrpSpPr>
                <a:grpSpLocks/>
              </p:cNvGrpSpPr>
              <p:nvPr/>
            </p:nvGrpSpPr>
            <p:grpSpPr bwMode="auto">
              <a:xfrm>
                <a:off x="6482" y="11760"/>
                <a:ext cx="2732" cy="844"/>
                <a:chOff x="6586" y="8643"/>
                <a:chExt cx="2732" cy="844"/>
              </a:xfrm>
            </p:grpSpPr>
            <p:grpSp>
              <p:nvGrpSpPr>
                <p:cNvPr id="11" name="Group 54"/>
                <p:cNvGrpSpPr>
                  <a:grpSpLocks/>
                </p:cNvGrpSpPr>
                <p:nvPr/>
              </p:nvGrpSpPr>
              <p:grpSpPr bwMode="auto">
                <a:xfrm>
                  <a:off x="6586" y="8643"/>
                  <a:ext cx="386" cy="831"/>
                  <a:chOff x="4234" y="1824"/>
                  <a:chExt cx="386" cy="831"/>
                </a:xfrm>
              </p:grpSpPr>
              <p:sp>
                <p:nvSpPr>
                  <p:cNvPr id="52279" name="Line 55"/>
                  <p:cNvSpPr>
                    <a:spLocks noChangeShapeType="1"/>
                  </p:cNvSpPr>
                  <p:nvPr/>
                </p:nvSpPr>
                <p:spPr bwMode="auto">
                  <a:xfrm>
                    <a:off x="4234" y="2655"/>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280" name="Line 56"/>
                  <p:cNvSpPr>
                    <a:spLocks noChangeShapeType="1"/>
                  </p:cNvSpPr>
                  <p:nvPr/>
                </p:nvSpPr>
                <p:spPr bwMode="auto">
                  <a:xfrm flipH="1" flipV="1">
                    <a:off x="4618" y="182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12" name="Group 57"/>
                <p:cNvGrpSpPr>
                  <a:grpSpLocks/>
                </p:cNvGrpSpPr>
                <p:nvPr/>
              </p:nvGrpSpPr>
              <p:grpSpPr bwMode="auto">
                <a:xfrm>
                  <a:off x="7352" y="8656"/>
                  <a:ext cx="384" cy="831"/>
                  <a:chOff x="5012" y="1812"/>
                  <a:chExt cx="384" cy="831"/>
                </a:xfrm>
              </p:grpSpPr>
              <p:sp>
                <p:nvSpPr>
                  <p:cNvPr id="52282" name="Line 58"/>
                  <p:cNvSpPr>
                    <a:spLocks noChangeShapeType="1"/>
                  </p:cNvSpPr>
                  <p:nvPr/>
                </p:nvSpPr>
                <p:spPr bwMode="auto">
                  <a:xfrm>
                    <a:off x="5012" y="1812"/>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283" name="Line 59"/>
                  <p:cNvSpPr>
                    <a:spLocks noChangeShapeType="1"/>
                  </p:cNvSpPr>
                  <p:nvPr/>
                </p:nvSpPr>
                <p:spPr bwMode="auto">
                  <a:xfrm flipH="1" flipV="1">
                    <a:off x="5394" y="1812"/>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284" name="Line 60"/>
                <p:cNvSpPr>
                  <a:spLocks noChangeShapeType="1"/>
                </p:cNvSpPr>
                <p:nvPr/>
              </p:nvSpPr>
              <p:spPr bwMode="auto">
                <a:xfrm>
                  <a:off x="8942" y="8653"/>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13" name="Group 61"/>
                <p:cNvGrpSpPr>
                  <a:grpSpLocks/>
                </p:cNvGrpSpPr>
                <p:nvPr/>
              </p:nvGrpSpPr>
              <p:grpSpPr bwMode="auto">
                <a:xfrm>
                  <a:off x="7750" y="8644"/>
                  <a:ext cx="386" cy="831"/>
                  <a:chOff x="4234" y="1824"/>
                  <a:chExt cx="386" cy="831"/>
                </a:xfrm>
              </p:grpSpPr>
              <p:sp>
                <p:nvSpPr>
                  <p:cNvPr id="52286" name="Line 62"/>
                  <p:cNvSpPr>
                    <a:spLocks noChangeShapeType="1"/>
                  </p:cNvSpPr>
                  <p:nvPr/>
                </p:nvSpPr>
                <p:spPr bwMode="auto">
                  <a:xfrm>
                    <a:off x="4234" y="2655"/>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287" name="Line 63"/>
                  <p:cNvSpPr>
                    <a:spLocks noChangeShapeType="1"/>
                  </p:cNvSpPr>
                  <p:nvPr/>
                </p:nvSpPr>
                <p:spPr bwMode="auto">
                  <a:xfrm flipH="1" flipV="1">
                    <a:off x="4618" y="182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14" name="Group 64"/>
                <p:cNvGrpSpPr>
                  <a:grpSpLocks/>
                </p:cNvGrpSpPr>
                <p:nvPr/>
              </p:nvGrpSpPr>
              <p:grpSpPr bwMode="auto">
                <a:xfrm>
                  <a:off x="8152" y="8644"/>
                  <a:ext cx="384" cy="831"/>
                  <a:chOff x="5012" y="1812"/>
                  <a:chExt cx="384" cy="831"/>
                </a:xfrm>
              </p:grpSpPr>
              <p:sp>
                <p:nvSpPr>
                  <p:cNvPr id="52289" name="Line 65"/>
                  <p:cNvSpPr>
                    <a:spLocks noChangeShapeType="1"/>
                  </p:cNvSpPr>
                  <p:nvPr/>
                </p:nvSpPr>
                <p:spPr bwMode="auto">
                  <a:xfrm>
                    <a:off x="5012" y="1812"/>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290" name="Line 66"/>
                  <p:cNvSpPr>
                    <a:spLocks noChangeShapeType="1"/>
                  </p:cNvSpPr>
                  <p:nvPr/>
                </p:nvSpPr>
                <p:spPr bwMode="auto">
                  <a:xfrm flipH="1" flipV="1">
                    <a:off x="5394" y="1812"/>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15" name="Group 67"/>
                <p:cNvGrpSpPr>
                  <a:grpSpLocks/>
                </p:cNvGrpSpPr>
                <p:nvPr/>
              </p:nvGrpSpPr>
              <p:grpSpPr bwMode="auto">
                <a:xfrm>
                  <a:off x="8552" y="8644"/>
                  <a:ext cx="386" cy="831"/>
                  <a:chOff x="4234" y="1824"/>
                  <a:chExt cx="386" cy="831"/>
                </a:xfrm>
              </p:grpSpPr>
              <p:sp>
                <p:nvSpPr>
                  <p:cNvPr id="52292" name="Line 68"/>
                  <p:cNvSpPr>
                    <a:spLocks noChangeShapeType="1"/>
                  </p:cNvSpPr>
                  <p:nvPr/>
                </p:nvSpPr>
                <p:spPr bwMode="auto">
                  <a:xfrm>
                    <a:off x="4234" y="2655"/>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293" name="Line 69"/>
                  <p:cNvSpPr>
                    <a:spLocks noChangeShapeType="1"/>
                  </p:cNvSpPr>
                  <p:nvPr/>
                </p:nvSpPr>
                <p:spPr bwMode="auto">
                  <a:xfrm flipH="1" flipV="1">
                    <a:off x="4618" y="182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grpSp>
        <p:grpSp>
          <p:nvGrpSpPr>
            <p:cNvPr id="16" name="Group 72"/>
            <p:cNvGrpSpPr>
              <a:grpSpLocks/>
            </p:cNvGrpSpPr>
            <p:nvPr/>
          </p:nvGrpSpPr>
          <p:grpSpPr bwMode="auto">
            <a:xfrm>
              <a:off x="3419" y="1933"/>
              <a:ext cx="1842" cy="1822"/>
              <a:chOff x="6120" y="8478"/>
              <a:chExt cx="3772" cy="3594"/>
            </a:xfrm>
          </p:grpSpPr>
          <p:sp>
            <p:nvSpPr>
              <p:cNvPr id="52297" name="Line 73"/>
              <p:cNvSpPr>
                <a:spLocks noChangeShapeType="1"/>
              </p:cNvSpPr>
              <p:nvPr/>
            </p:nvSpPr>
            <p:spPr bwMode="auto">
              <a:xfrm>
                <a:off x="6988" y="12072"/>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298" name="Line 74"/>
              <p:cNvSpPr>
                <a:spLocks noChangeShapeType="1"/>
              </p:cNvSpPr>
              <p:nvPr/>
            </p:nvSpPr>
            <p:spPr bwMode="auto">
              <a:xfrm>
                <a:off x="7752" y="12072"/>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17" name="Group 75"/>
              <p:cNvGrpSpPr>
                <a:grpSpLocks/>
              </p:cNvGrpSpPr>
              <p:nvPr/>
            </p:nvGrpSpPr>
            <p:grpSpPr bwMode="auto">
              <a:xfrm>
                <a:off x="6120" y="8478"/>
                <a:ext cx="3772" cy="3591"/>
                <a:chOff x="6120" y="8478"/>
                <a:chExt cx="3772" cy="3591"/>
              </a:xfrm>
            </p:grpSpPr>
            <p:grpSp>
              <p:nvGrpSpPr>
                <p:cNvPr id="18" name="Group 76"/>
                <p:cNvGrpSpPr>
                  <a:grpSpLocks/>
                </p:cNvGrpSpPr>
                <p:nvPr/>
              </p:nvGrpSpPr>
              <p:grpSpPr bwMode="auto">
                <a:xfrm>
                  <a:off x="6800" y="11229"/>
                  <a:ext cx="2518" cy="840"/>
                  <a:chOff x="4448" y="4404"/>
                  <a:chExt cx="2518" cy="840"/>
                </a:xfrm>
              </p:grpSpPr>
              <p:grpSp>
                <p:nvGrpSpPr>
                  <p:cNvPr id="19" name="Group 77"/>
                  <p:cNvGrpSpPr>
                    <a:grpSpLocks/>
                  </p:cNvGrpSpPr>
                  <p:nvPr/>
                </p:nvGrpSpPr>
                <p:grpSpPr bwMode="auto">
                  <a:xfrm>
                    <a:off x="4448" y="4404"/>
                    <a:ext cx="176" cy="840"/>
                    <a:chOff x="4448" y="4419"/>
                    <a:chExt cx="176" cy="840"/>
                  </a:xfrm>
                </p:grpSpPr>
                <p:sp>
                  <p:nvSpPr>
                    <p:cNvPr id="52302" name="Line 78"/>
                    <p:cNvSpPr>
                      <a:spLocks noChangeShapeType="1"/>
                    </p:cNvSpPr>
                    <p:nvPr/>
                  </p:nvSpPr>
                  <p:spPr bwMode="auto">
                    <a:xfrm flipH="1" flipV="1">
                      <a:off x="4618" y="4428"/>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03" name="Line 79"/>
                    <p:cNvSpPr>
                      <a:spLocks noChangeShapeType="1"/>
                    </p:cNvSpPr>
                    <p:nvPr/>
                  </p:nvSpPr>
                  <p:spPr bwMode="auto">
                    <a:xfrm>
                      <a:off x="4448" y="4419"/>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304" name="Line 80"/>
                  <p:cNvSpPr>
                    <a:spLocks noChangeShapeType="1"/>
                  </p:cNvSpPr>
                  <p:nvPr/>
                </p:nvSpPr>
                <p:spPr bwMode="auto">
                  <a:xfrm flipH="1" flipV="1">
                    <a:off x="4818"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05" name="Line 81"/>
                  <p:cNvSpPr>
                    <a:spLocks noChangeShapeType="1"/>
                  </p:cNvSpPr>
                  <p:nvPr/>
                </p:nvSpPr>
                <p:spPr bwMode="auto">
                  <a:xfrm>
                    <a:off x="4824" y="4404"/>
                    <a:ext cx="5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06" name="Line 82"/>
                  <p:cNvSpPr>
                    <a:spLocks noChangeShapeType="1"/>
                  </p:cNvSpPr>
                  <p:nvPr/>
                </p:nvSpPr>
                <p:spPr bwMode="auto">
                  <a:xfrm flipH="1" flipV="1">
                    <a:off x="5382"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07" name="Line 83"/>
                  <p:cNvSpPr>
                    <a:spLocks noChangeShapeType="1"/>
                  </p:cNvSpPr>
                  <p:nvPr/>
                </p:nvSpPr>
                <p:spPr bwMode="auto">
                  <a:xfrm flipH="1" flipV="1">
                    <a:off x="5582"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08" name="Line 84"/>
                  <p:cNvSpPr>
                    <a:spLocks noChangeShapeType="1"/>
                  </p:cNvSpPr>
                  <p:nvPr/>
                </p:nvSpPr>
                <p:spPr bwMode="auto">
                  <a:xfrm>
                    <a:off x="5600" y="4404"/>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09" name="Line 85"/>
                  <p:cNvSpPr>
                    <a:spLocks noChangeShapeType="1"/>
                  </p:cNvSpPr>
                  <p:nvPr/>
                </p:nvSpPr>
                <p:spPr bwMode="auto">
                  <a:xfrm flipH="1" flipV="1">
                    <a:off x="5782"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10" name="Line 86"/>
                  <p:cNvSpPr>
                    <a:spLocks noChangeShapeType="1"/>
                  </p:cNvSpPr>
                  <p:nvPr/>
                </p:nvSpPr>
                <p:spPr bwMode="auto">
                  <a:xfrm>
                    <a:off x="6002" y="4404"/>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20" name="Group 87"/>
                  <p:cNvGrpSpPr>
                    <a:grpSpLocks/>
                  </p:cNvGrpSpPr>
                  <p:nvPr/>
                </p:nvGrpSpPr>
                <p:grpSpPr bwMode="auto">
                  <a:xfrm>
                    <a:off x="5800" y="4404"/>
                    <a:ext cx="184" cy="831"/>
                    <a:chOff x="5800" y="4404"/>
                    <a:chExt cx="184" cy="831"/>
                  </a:xfrm>
                </p:grpSpPr>
                <p:sp>
                  <p:nvSpPr>
                    <p:cNvPr id="52312" name="Line 88"/>
                    <p:cNvSpPr>
                      <a:spLocks noChangeShapeType="1"/>
                    </p:cNvSpPr>
                    <p:nvPr/>
                  </p:nvSpPr>
                  <p:spPr bwMode="auto">
                    <a:xfrm>
                      <a:off x="5800" y="5235"/>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13" name="Line 89"/>
                    <p:cNvSpPr>
                      <a:spLocks noChangeShapeType="1"/>
                    </p:cNvSpPr>
                    <p:nvPr/>
                  </p:nvSpPr>
                  <p:spPr bwMode="auto">
                    <a:xfrm flipH="1" flipV="1">
                      <a:off x="5982"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21" name="Group 90"/>
                  <p:cNvGrpSpPr>
                    <a:grpSpLocks/>
                  </p:cNvGrpSpPr>
                  <p:nvPr/>
                </p:nvGrpSpPr>
                <p:grpSpPr bwMode="auto">
                  <a:xfrm>
                    <a:off x="6214" y="4404"/>
                    <a:ext cx="184" cy="831"/>
                    <a:chOff x="5800" y="4404"/>
                    <a:chExt cx="184" cy="831"/>
                  </a:xfrm>
                </p:grpSpPr>
                <p:sp>
                  <p:nvSpPr>
                    <p:cNvPr id="52315" name="Line 91"/>
                    <p:cNvSpPr>
                      <a:spLocks noChangeShapeType="1"/>
                    </p:cNvSpPr>
                    <p:nvPr/>
                  </p:nvSpPr>
                  <p:spPr bwMode="auto">
                    <a:xfrm>
                      <a:off x="5800" y="5235"/>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16" name="Line 92"/>
                    <p:cNvSpPr>
                      <a:spLocks noChangeShapeType="1"/>
                    </p:cNvSpPr>
                    <p:nvPr/>
                  </p:nvSpPr>
                  <p:spPr bwMode="auto">
                    <a:xfrm flipH="1" flipV="1">
                      <a:off x="5982"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317" name="Line 93"/>
                  <p:cNvSpPr>
                    <a:spLocks noChangeShapeType="1"/>
                  </p:cNvSpPr>
                  <p:nvPr/>
                </p:nvSpPr>
                <p:spPr bwMode="auto">
                  <a:xfrm flipH="1" flipV="1">
                    <a:off x="6184"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22" name="Group 94"/>
                  <p:cNvGrpSpPr>
                    <a:grpSpLocks/>
                  </p:cNvGrpSpPr>
                  <p:nvPr/>
                </p:nvGrpSpPr>
                <p:grpSpPr bwMode="auto">
                  <a:xfrm>
                    <a:off x="6414" y="4404"/>
                    <a:ext cx="176" cy="840"/>
                    <a:chOff x="4448" y="4419"/>
                    <a:chExt cx="176" cy="840"/>
                  </a:xfrm>
                </p:grpSpPr>
                <p:sp>
                  <p:nvSpPr>
                    <p:cNvPr id="52319" name="Line 95"/>
                    <p:cNvSpPr>
                      <a:spLocks noChangeShapeType="1"/>
                    </p:cNvSpPr>
                    <p:nvPr/>
                  </p:nvSpPr>
                  <p:spPr bwMode="auto">
                    <a:xfrm flipH="1" flipV="1">
                      <a:off x="4618" y="4428"/>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20" name="Line 96"/>
                    <p:cNvSpPr>
                      <a:spLocks noChangeShapeType="1"/>
                    </p:cNvSpPr>
                    <p:nvPr/>
                  </p:nvSpPr>
                  <p:spPr bwMode="auto">
                    <a:xfrm>
                      <a:off x="4448" y="4419"/>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23" name="Group 97"/>
                  <p:cNvGrpSpPr>
                    <a:grpSpLocks/>
                  </p:cNvGrpSpPr>
                  <p:nvPr/>
                </p:nvGrpSpPr>
                <p:grpSpPr bwMode="auto">
                  <a:xfrm>
                    <a:off x="6602" y="4404"/>
                    <a:ext cx="184" cy="831"/>
                    <a:chOff x="5800" y="4404"/>
                    <a:chExt cx="184" cy="831"/>
                  </a:xfrm>
                </p:grpSpPr>
                <p:sp>
                  <p:nvSpPr>
                    <p:cNvPr id="52322" name="Line 98"/>
                    <p:cNvSpPr>
                      <a:spLocks noChangeShapeType="1"/>
                    </p:cNvSpPr>
                    <p:nvPr/>
                  </p:nvSpPr>
                  <p:spPr bwMode="auto">
                    <a:xfrm>
                      <a:off x="5800" y="5235"/>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23" name="Line 99"/>
                    <p:cNvSpPr>
                      <a:spLocks noChangeShapeType="1"/>
                    </p:cNvSpPr>
                    <p:nvPr/>
                  </p:nvSpPr>
                  <p:spPr bwMode="auto">
                    <a:xfrm flipH="1" flipV="1">
                      <a:off x="5982" y="440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324" name="Line 100"/>
                  <p:cNvSpPr>
                    <a:spLocks noChangeShapeType="1"/>
                  </p:cNvSpPr>
                  <p:nvPr/>
                </p:nvSpPr>
                <p:spPr bwMode="auto">
                  <a:xfrm>
                    <a:off x="6790" y="4404"/>
                    <a:ext cx="1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24" name="Group 101"/>
                <p:cNvGrpSpPr>
                  <a:grpSpLocks/>
                </p:cNvGrpSpPr>
                <p:nvPr/>
              </p:nvGrpSpPr>
              <p:grpSpPr bwMode="auto">
                <a:xfrm>
                  <a:off x="6120" y="8478"/>
                  <a:ext cx="3772" cy="3204"/>
                  <a:chOff x="6120" y="8478"/>
                  <a:chExt cx="3772" cy="3204"/>
                </a:xfrm>
              </p:grpSpPr>
              <p:grpSp>
                <p:nvGrpSpPr>
                  <p:cNvPr id="25" name="Group 102"/>
                  <p:cNvGrpSpPr>
                    <a:grpSpLocks/>
                  </p:cNvGrpSpPr>
                  <p:nvPr/>
                </p:nvGrpSpPr>
                <p:grpSpPr bwMode="auto">
                  <a:xfrm>
                    <a:off x="6246" y="9054"/>
                    <a:ext cx="3646" cy="2616"/>
                    <a:chOff x="6246" y="9054"/>
                    <a:chExt cx="3646" cy="2616"/>
                  </a:xfrm>
                </p:grpSpPr>
                <p:sp>
                  <p:nvSpPr>
                    <p:cNvPr id="52327" name="Line 103"/>
                    <p:cNvSpPr>
                      <a:spLocks noChangeShapeType="1"/>
                    </p:cNvSpPr>
                    <p:nvPr/>
                  </p:nvSpPr>
                  <p:spPr bwMode="auto">
                    <a:xfrm flipV="1">
                      <a:off x="6246" y="9054"/>
                      <a:ext cx="3646" cy="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328" name="Line 104"/>
                    <p:cNvSpPr>
                      <a:spLocks noChangeShapeType="1"/>
                    </p:cNvSpPr>
                    <p:nvPr/>
                  </p:nvSpPr>
                  <p:spPr bwMode="auto">
                    <a:xfrm flipV="1">
                      <a:off x="6246" y="10380"/>
                      <a:ext cx="3646" cy="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329" name="Line 105"/>
                    <p:cNvSpPr>
                      <a:spLocks noChangeShapeType="1"/>
                    </p:cNvSpPr>
                    <p:nvPr/>
                  </p:nvSpPr>
                  <p:spPr bwMode="auto">
                    <a:xfrm flipV="1">
                      <a:off x="6246" y="11658"/>
                      <a:ext cx="3646" cy="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26" name="Group 106"/>
                  <p:cNvGrpSpPr>
                    <a:grpSpLocks/>
                  </p:cNvGrpSpPr>
                  <p:nvPr/>
                </p:nvGrpSpPr>
                <p:grpSpPr bwMode="auto">
                  <a:xfrm>
                    <a:off x="6120" y="8547"/>
                    <a:ext cx="530" cy="3024"/>
                    <a:chOff x="6120" y="8547"/>
                    <a:chExt cx="530" cy="3024"/>
                  </a:xfrm>
                </p:grpSpPr>
                <p:sp>
                  <p:nvSpPr>
                    <p:cNvPr id="52331" name="Text Box 107"/>
                    <p:cNvSpPr txBox="1">
                      <a:spLocks noChangeArrowheads="1"/>
                    </p:cNvSpPr>
                    <p:nvPr/>
                  </p:nvSpPr>
                  <p:spPr bwMode="auto">
                    <a:xfrm>
                      <a:off x="6140" y="11133"/>
                      <a:ext cx="51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(c)</a:t>
                      </a:r>
                      <a:endParaRPr lang="en-US" altLang="zh-CN" sz="3600" b="1"/>
                    </a:p>
                  </p:txBody>
                </p:sp>
                <p:sp>
                  <p:nvSpPr>
                    <p:cNvPr id="52332" name="Text Box 108"/>
                    <p:cNvSpPr txBox="1">
                      <a:spLocks noChangeArrowheads="1"/>
                    </p:cNvSpPr>
                    <p:nvPr/>
                  </p:nvSpPr>
                  <p:spPr bwMode="auto">
                    <a:xfrm>
                      <a:off x="6120" y="9861"/>
                      <a:ext cx="51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(b)</a:t>
                      </a:r>
                      <a:endParaRPr lang="en-US" altLang="zh-CN" sz="3600" b="1"/>
                    </a:p>
                  </p:txBody>
                </p:sp>
                <p:sp>
                  <p:nvSpPr>
                    <p:cNvPr id="52333" name="Text Box 109"/>
                    <p:cNvSpPr txBox="1">
                      <a:spLocks noChangeArrowheads="1"/>
                    </p:cNvSpPr>
                    <p:nvPr/>
                  </p:nvSpPr>
                  <p:spPr bwMode="auto">
                    <a:xfrm>
                      <a:off x="6130" y="8547"/>
                      <a:ext cx="51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(a)</a:t>
                      </a:r>
                      <a:endParaRPr lang="en-US" altLang="zh-CN" sz="3600" b="1"/>
                    </a:p>
                  </p:txBody>
                </p:sp>
              </p:grpSp>
              <p:grpSp>
                <p:nvGrpSpPr>
                  <p:cNvPr id="27" name="Group 110"/>
                  <p:cNvGrpSpPr>
                    <a:grpSpLocks/>
                  </p:cNvGrpSpPr>
                  <p:nvPr/>
                </p:nvGrpSpPr>
                <p:grpSpPr bwMode="auto">
                  <a:xfrm>
                    <a:off x="6584" y="8478"/>
                    <a:ext cx="2922" cy="3204"/>
                    <a:chOff x="6584" y="8478"/>
                    <a:chExt cx="2922" cy="3204"/>
                  </a:xfrm>
                </p:grpSpPr>
                <p:grpSp>
                  <p:nvGrpSpPr>
                    <p:cNvPr id="28" name="Group 111"/>
                    <p:cNvGrpSpPr>
                      <a:grpSpLocks/>
                    </p:cNvGrpSpPr>
                    <p:nvPr/>
                  </p:nvGrpSpPr>
                  <p:grpSpPr bwMode="auto">
                    <a:xfrm>
                      <a:off x="6774" y="9954"/>
                      <a:ext cx="2732" cy="838"/>
                      <a:chOff x="6774" y="9954"/>
                      <a:chExt cx="2732" cy="838"/>
                    </a:xfrm>
                  </p:grpSpPr>
                  <p:grpSp>
                    <p:nvGrpSpPr>
                      <p:cNvPr id="29" name="Group 112"/>
                      <p:cNvGrpSpPr>
                        <a:grpSpLocks/>
                      </p:cNvGrpSpPr>
                      <p:nvPr/>
                    </p:nvGrpSpPr>
                    <p:grpSpPr bwMode="auto">
                      <a:xfrm>
                        <a:off x="7540" y="9957"/>
                        <a:ext cx="384" cy="831"/>
                        <a:chOff x="5012" y="1812"/>
                        <a:chExt cx="384" cy="831"/>
                      </a:xfrm>
                    </p:grpSpPr>
                    <p:sp>
                      <p:nvSpPr>
                        <p:cNvPr id="52337" name="Line 113"/>
                        <p:cNvSpPr>
                          <a:spLocks noChangeShapeType="1"/>
                        </p:cNvSpPr>
                        <p:nvPr/>
                      </p:nvSpPr>
                      <p:spPr bwMode="auto">
                        <a:xfrm>
                          <a:off x="5012" y="1812"/>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38" name="Line 114"/>
                        <p:cNvSpPr>
                          <a:spLocks noChangeShapeType="1"/>
                        </p:cNvSpPr>
                        <p:nvPr/>
                      </p:nvSpPr>
                      <p:spPr bwMode="auto">
                        <a:xfrm flipH="1" flipV="1">
                          <a:off x="5394" y="1812"/>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339" name="Line 115"/>
                      <p:cNvSpPr>
                        <a:spLocks noChangeShapeType="1"/>
                      </p:cNvSpPr>
                      <p:nvPr/>
                    </p:nvSpPr>
                    <p:spPr bwMode="auto">
                      <a:xfrm>
                        <a:off x="7178" y="9954"/>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30" name="Group 116"/>
                      <p:cNvGrpSpPr>
                        <a:grpSpLocks/>
                      </p:cNvGrpSpPr>
                      <p:nvPr/>
                    </p:nvGrpSpPr>
                    <p:grpSpPr bwMode="auto">
                      <a:xfrm>
                        <a:off x="6774" y="9960"/>
                        <a:ext cx="2732" cy="832"/>
                        <a:chOff x="6774" y="9960"/>
                        <a:chExt cx="2732" cy="832"/>
                      </a:xfrm>
                    </p:grpSpPr>
                    <p:grpSp>
                      <p:nvGrpSpPr>
                        <p:cNvPr id="31" name="Group 117"/>
                        <p:cNvGrpSpPr>
                          <a:grpSpLocks/>
                        </p:cNvGrpSpPr>
                        <p:nvPr/>
                      </p:nvGrpSpPr>
                      <p:grpSpPr bwMode="auto">
                        <a:xfrm>
                          <a:off x="6774" y="9960"/>
                          <a:ext cx="386" cy="831"/>
                          <a:chOff x="4234" y="1824"/>
                          <a:chExt cx="386" cy="831"/>
                        </a:xfrm>
                      </p:grpSpPr>
                      <p:sp>
                        <p:nvSpPr>
                          <p:cNvPr id="52342" name="Line 118"/>
                          <p:cNvSpPr>
                            <a:spLocks noChangeShapeType="1"/>
                          </p:cNvSpPr>
                          <p:nvPr/>
                        </p:nvSpPr>
                        <p:spPr bwMode="auto">
                          <a:xfrm>
                            <a:off x="4234" y="2655"/>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43" name="Line 119"/>
                          <p:cNvSpPr>
                            <a:spLocks noChangeShapeType="1"/>
                          </p:cNvSpPr>
                          <p:nvPr/>
                        </p:nvSpPr>
                        <p:spPr bwMode="auto">
                          <a:xfrm flipH="1" flipV="1">
                            <a:off x="4618" y="182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344" name="Line 120"/>
                        <p:cNvSpPr>
                          <a:spLocks noChangeShapeType="1"/>
                        </p:cNvSpPr>
                        <p:nvPr/>
                      </p:nvSpPr>
                      <p:spPr bwMode="auto">
                        <a:xfrm>
                          <a:off x="9130" y="9970"/>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2224" name="Group 121"/>
                        <p:cNvGrpSpPr>
                          <a:grpSpLocks/>
                        </p:cNvGrpSpPr>
                        <p:nvPr/>
                      </p:nvGrpSpPr>
                      <p:grpSpPr bwMode="auto">
                        <a:xfrm>
                          <a:off x="7938" y="9961"/>
                          <a:ext cx="386" cy="831"/>
                          <a:chOff x="4234" y="1824"/>
                          <a:chExt cx="386" cy="831"/>
                        </a:xfrm>
                      </p:grpSpPr>
                      <p:sp>
                        <p:nvSpPr>
                          <p:cNvPr id="52346" name="Line 122"/>
                          <p:cNvSpPr>
                            <a:spLocks noChangeShapeType="1"/>
                          </p:cNvSpPr>
                          <p:nvPr/>
                        </p:nvSpPr>
                        <p:spPr bwMode="auto">
                          <a:xfrm>
                            <a:off x="4234" y="2655"/>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47" name="Line 123"/>
                          <p:cNvSpPr>
                            <a:spLocks noChangeShapeType="1"/>
                          </p:cNvSpPr>
                          <p:nvPr/>
                        </p:nvSpPr>
                        <p:spPr bwMode="auto">
                          <a:xfrm flipH="1" flipV="1">
                            <a:off x="4618" y="182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2225" name="Group 124"/>
                        <p:cNvGrpSpPr>
                          <a:grpSpLocks/>
                        </p:cNvGrpSpPr>
                        <p:nvPr/>
                      </p:nvGrpSpPr>
                      <p:grpSpPr bwMode="auto">
                        <a:xfrm>
                          <a:off x="8340" y="9961"/>
                          <a:ext cx="384" cy="831"/>
                          <a:chOff x="5012" y="1812"/>
                          <a:chExt cx="384" cy="831"/>
                        </a:xfrm>
                      </p:grpSpPr>
                      <p:sp>
                        <p:nvSpPr>
                          <p:cNvPr id="52349" name="Line 125"/>
                          <p:cNvSpPr>
                            <a:spLocks noChangeShapeType="1"/>
                          </p:cNvSpPr>
                          <p:nvPr/>
                        </p:nvSpPr>
                        <p:spPr bwMode="auto">
                          <a:xfrm>
                            <a:off x="5012" y="1812"/>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50" name="Line 126"/>
                          <p:cNvSpPr>
                            <a:spLocks noChangeShapeType="1"/>
                          </p:cNvSpPr>
                          <p:nvPr/>
                        </p:nvSpPr>
                        <p:spPr bwMode="auto">
                          <a:xfrm flipH="1" flipV="1">
                            <a:off x="5394" y="1812"/>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2228" name="Group 127"/>
                        <p:cNvGrpSpPr>
                          <a:grpSpLocks/>
                        </p:cNvGrpSpPr>
                        <p:nvPr/>
                      </p:nvGrpSpPr>
                      <p:grpSpPr bwMode="auto">
                        <a:xfrm>
                          <a:off x="8740" y="9961"/>
                          <a:ext cx="386" cy="831"/>
                          <a:chOff x="4234" y="1824"/>
                          <a:chExt cx="386" cy="831"/>
                        </a:xfrm>
                      </p:grpSpPr>
                      <p:sp>
                        <p:nvSpPr>
                          <p:cNvPr id="52352" name="Line 128"/>
                          <p:cNvSpPr>
                            <a:spLocks noChangeShapeType="1"/>
                          </p:cNvSpPr>
                          <p:nvPr/>
                        </p:nvSpPr>
                        <p:spPr bwMode="auto">
                          <a:xfrm>
                            <a:off x="4234" y="2655"/>
                            <a:ext cx="3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53" name="Line 129"/>
                          <p:cNvSpPr>
                            <a:spLocks noChangeShapeType="1"/>
                          </p:cNvSpPr>
                          <p:nvPr/>
                        </p:nvSpPr>
                        <p:spPr bwMode="auto">
                          <a:xfrm flipH="1" flipV="1">
                            <a:off x="4618" y="1824"/>
                            <a:ext cx="2" cy="8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grpSp>
                <p:grpSp>
                  <p:nvGrpSpPr>
                    <p:cNvPr id="52229" name="Group 130"/>
                    <p:cNvGrpSpPr>
                      <a:grpSpLocks/>
                    </p:cNvGrpSpPr>
                    <p:nvPr/>
                  </p:nvGrpSpPr>
                  <p:grpSpPr bwMode="auto">
                    <a:xfrm>
                      <a:off x="6584" y="8478"/>
                      <a:ext cx="2730" cy="3204"/>
                      <a:chOff x="6584" y="1926"/>
                      <a:chExt cx="2730" cy="3204"/>
                    </a:xfrm>
                  </p:grpSpPr>
                  <p:grpSp>
                    <p:nvGrpSpPr>
                      <p:cNvPr id="52230" name="Group 131"/>
                      <p:cNvGrpSpPr>
                        <a:grpSpLocks/>
                      </p:cNvGrpSpPr>
                      <p:nvPr/>
                    </p:nvGrpSpPr>
                    <p:grpSpPr bwMode="auto">
                      <a:xfrm>
                        <a:off x="6584" y="1926"/>
                        <a:ext cx="2354" cy="3180"/>
                        <a:chOff x="4232" y="1653"/>
                        <a:chExt cx="2354" cy="3180"/>
                      </a:xfrm>
                    </p:grpSpPr>
                    <p:sp>
                      <p:nvSpPr>
                        <p:cNvPr id="52356" name="Line 132"/>
                        <p:cNvSpPr>
                          <a:spLocks noChangeShapeType="1"/>
                        </p:cNvSpPr>
                        <p:nvPr/>
                      </p:nvSpPr>
                      <p:spPr bwMode="auto">
                        <a:xfrm>
                          <a:off x="4232"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57" name="Line 133"/>
                        <p:cNvSpPr>
                          <a:spLocks noChangeShapeType="1"/>
                        </p:cNvSpPr>
                        <p:nvPr/>
                      </p:nvSpPr>
                      <p:spPr bwMode="auto">
                        <a:xfrm>
                          <a:off x="4608"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58" name="Line 134"/>
                        <p:cNvSpPr>
                          <a:spLocks noChangeShapeType="1"/>
                        </p:cNvSpPr>
                        <p:nvPr/>
                      </p:nvSpPr>
                      <p:spPr bwMode="auto">
                        <a:xfrm>
                          <a:off x="5008"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59" name="Line 135"/>
                        <p:cNvSpPr>
                          <a:spLocks noChangeShapeType="1"/>
                        </p:cNvSpPr>
                        <p:nvPr/>
                      </p:nvSpPr>
                      <p:spPr bwMode="auto">
                        <a:xfrm>
                          <a:off x="5384"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60" name="Line 136"/>
                        <p:cNvSpPr>
                          <a:spLocks noChangeShapeType="1"/>
                        </p:cNvSpPr>
                        <p:nvPr/>
                      </p:nvSpPr>
                      <p:spPr bwMode="auto">
                        <a:xfrm>
                          <a:off x="5784"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61" name="Line 137"/>
                        <p:cNvSpPr>
                          <a:spLocks noChangeShapeType="1"/>
                        </p:cNvSpPr>
                        <p:nvPr/>
                      </p:nvSpPr>
                      <p:spPr bwMode="auto">
                        <a:xfrm>
                          <a:off x="6186"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362" name="Line 138"/>
                        <p:cNvSpPr>
                          <a:spLocks noChangeShapeType="1"/>
                        </p:cNvSpPr>
                        <p:nvPr/>
                      </p:nvSpPr>
                      <p:spPr bwMode="auto">
                        <a:xfrm>
                          <a:off x="6586" y="1653"/>
                          <a:ext cx="0" cy="3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2363" name="Line 139"/>
                      <p:cNvSpPr>
                        <a:spLocks noChangeShapeType="1"/>
                      </p:cNvSpPr>
                      <p:nvPr/>
                    </p:nvSpPr>
                    <p:spPr bwMode="auto">
                      <a:xfrm>
                        <a:off x="9314" y="1926"/>
                        <a:ext cx="0" cy="32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grpSp>
          </p:grpSp>
        </p:grpSp>
      </p:grpSp>
      <p:sp>
        <p:nvSpPr>
          <p:cNvPr id="115" name="矩形 114"/>
          <p:cNvSpPr/>
          <p:nvPr/>
        </p:nvSpPr>
        <p:spPr>
          <a:xfrm>
            <a:off x="683568" y="1268760"/>
            <a:ext cx="1296144" cy="1569660"/>
          </a:xfrm>
          <a:prstGeom prst="rect">
            <a:avLst/>
          </a:prstGeom>
        </p:spPr>
        <p:txBody>
          <a:bodyPr wrap="square">
            <a:spAutoFit/>
          </a:bodyPr>
          <a:lstStyle/>
          <a:p>
            <a:r>
              <a:rPr lang="zh-CN" altLang="en-US" sz="2400" b="1" dirty="0" smtClean="0">
                <a:solidFill>
                  <a:srgbClr val="C00000"/>
                </a:solidFill>
                <a:latin typeface="+mj-ea"/>
                <a:ea typeface="+mj-ea"/>
              </a:rPr>
              <a:t>延迟相乘法</a:t>
            </a:r>
            <a:r>
              <a:rPr lang="zh-CN" altLang="en-US" sz="2400" b="1" dirty="0" smtClean="0">
                <a:solidFill>
                  <a:srgbClr val="0000FF"/>
                </a:solidFill>
                <a:latin typeface="+mj-ea"/>
                <a:ea typeface="+mj-ea"/>
              </a:rPr>
              <a:t>原理方框图</a:t>
            </a:r>
          </a:p>
        </p:txBody>
      </p:sp>
      <p:cxnSp>
        <p:nvCxnSpPr>
          <p:cNvPr id="118" name="直接连接符 117"/>
          <p:cNvCxnSpPr/>
          <p:nvPr/>
        </p:nvCxnSpPr>
        <p:spPr>
          <a:xfrm>
            <a:off x="1619672" y="2852936"/>
            <a:ext cx="0" cy="3600400"/>
          </a:xfrm>
          <a:prstGeom prst="line">
            <a:avLst/>
          </a:prstGeom>
          <a:ln>
            <a:solidFill>
              <a:srgbClr val="00CC00"/>
            </a:solidFill>
            <a:prstDash val="sysDot"/>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8898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6"/>
                                        </p:tgtEl>
                                        <p:attrNameLst>
                                          <p:attrName>style.visibility</p:attrName>
                                        </p:attrNameLst>
                                      </p:cBhvr>
                                      <p:to>
                                        <p:strVal val="visible"/>
                                      </p:to>
                                    </p:set>
                                    <p:anim calcmode="lin" valueType="num">
                                      <p:cBhvr additive="base">
                                        <p:cTn id="11" dur="500" fill="hold"/>
                                        <p:tgtEl>
                                          <p:spTgt spid="116"/>
                                        </p:tgtEl>
                                        <p:attrNameLst>
                                          <p:attrName>ppt_x</p:attrName>
                                        </p:attrNameLst>
                                      </p:cBhvr>
                                      <p:tavLst>
                                        <p:tav tm="0">
                                          <p:val>
                                            <p:strVal val="#ppt_x"/>
                                          </p:val>
                                        </p:tav>
                                        <p:tav tm="100000">
                                          <p:val>
                                            <p:strVal val="#ppt_x"/>
                                          </p:val>
                                        </p:tav>
                                      </p:tavLst>
                                    </p:anim>
                                    <p:anim calcmode="lin" valueType="num">
                                      <p:cBhvr additive="base">
                                        <p:cTn id="12" dur="500" fill="hold"/>
                                        <p:tgtEl>
                                          <p:spTgt spid="1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 calcmode="lin" valueType="num">
                                      <p:cBhvr additive="base">
                                        <p:cTn id="16" dur="500" fill="hold"/>
                                        <p:tgtEl>
                                          <p:spTgt spid="118"/>
                                        </p:tgtEl>
                                        <p:attrNameLst>
                                          <p:attrName>ppt_x</p:attrName>
                                        </p:attrNameLst>
                                      </p:cBhvr>
                                      <p:tavLst>
                                        <p:tav tm="0">
                                          <p:val>
                                            <p:strVal val="#ppt_x"/>
                                          </p:val>
                                        </p:tav>
                                        <p:tav tm="100000">
                                          <p:val>
                                            <p:strVal val="#ppt_x"/>
                                          </p:val>
                                        </p:tav>
                                      </p:tavLst>
                                    </p:anim>
                                    <p:anim calcmode="lin" valueType="num">
                                      <p:cBhvr additive="base">
                                        <p:cTn id="17"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endParaRPr lang="zh-CN" altLang="en-US" dirty="0">
              <a:solidFill>
                <a:srgbClr val="0000FF"/>
              </a:solidFill>
            </a:endParaRPr>
          </a:p>
        </p:txBody>
      </p:sp>
      <p:sp>
        <p:nvSpPr>
          <p:cNvPr id="53251" name="Rectangle 3"/>
          <p:cNvSpPr>
            <a:spLocks noGrp="1" noChangeArrowheads="1"/>
          </p:cNvSpPr>
          <p:nvPr>
            <p:ph type="body" idx="1"/>
          </p:nvPr>
        </p:nvSpPr>
        <p:spPr>
          <a:xfrm>
            <a:off x="539552" y="1340768"/>
            <a:ext cx="8064896" cy="5328592"/>
          </a:xfrm>
        </p:spPr>
        <p:txBody>
          <a:bodyPr>
            <a:normAutofit/>
          </a:bodyPr>
          <a:lstStyle/>
          <a:p>
            <a:r>
              <a:rPr lang="zh-CN" altLang="en-US" dirty="0">
                <a:solidFill>
                  <a:srgbClr val="C00000"/>
                </a:solidFill>
              </a:rPr>
              <a:t>微分整流法</a:t>
            </a:r>
            <a:r>
              <a:rPr lang="zh-CN" altLang="en-US" dirty="0" smtClean="0">
                <a:solidFill>
                  <a:srgbClr val="0000FF"/>
                </a:solidFill>
              </a:rPr>
              <a:t>原理</a:t>
            </a:r>
            <a:endParaRPr lang="en-US" altLang="zh-CN" dirty="0" smtClean="0">
              <a:solidFill>
                <a:srgbClr val="0000FF"/>
              </a:solidFill>
            </a:endParaRPr>
          </a:p>
          <a:p>
            <a:endParaRPr lang="en-US" altLang="zh-CN" dirty="0">
              <a:solidFill>
                <a:srgbClr val="0000FF"/>
              </a:solidFill>
            </a:endParaRPr>
          </a:p>
          <a:p>
            <a:endParaRPr lang="en-US" altLang="zh-CN" dirty="0" smtClean="0">
              <a:solidFill>
                <a:srgbClr val="0000FF"/>
              </a:solidFill>
            </a:endParaRPr>
          </a:p>
          <a:p>
            <a:endParaRPr lang="en-US" altLang="zh-CN" dirty="0">
              <a:solidFill>
                <a:srgbClr val="0000FF"/>
              </a:solidFill>
            </a:endParaRPr>
          </a:p>
          <a:p>
            <a:r>
              <a:rPr lang="zh-CN" altLang="en-US" dirty="0" smtClean="0"/>
              <a:t>用微分电路去检测矩形码元脉冲的边沿，输出正负窄脉冲，整流后得到正脉冲序列</a:t>
            </a:r>
            <a:endParaRPr lang="en-US" altLang="zh-CN" dirty="0" smtClean="0"/>
          </a:p>
          <a:p>
            <a:r>
              <a:rPr lang="zh-CN" altLang="en-US" dirty="0"/>
              <a:t>此</a:t>
            </a:r>
            <a:r>
              <a:rPr lang="zh-CN" altLang="en-US" dirty="0" smtClean="0"/>
              <a:t>序列包含码元速率的分量。</a:t>
            </a:r>
            <a:endParaRPr lang="en-US" altLang="zh-CN" dirty="0" smtClean="0"/>
          </a:p>
        </p:txBody>
      </p:sp>
      <p:sp>
        <p:nvSpPr>
          <p:cNvPr id="29" name="灯片编号占位符 5"/>
          <p:cNvSpPr>
            <a:spLocks noGrp="1"/>
          </p:cNvSpPr>
          <p:nvPr>
            <p:ph type="sldNum" sz="quarter" idx="12"/>
          </p:nvPr>
        </p:nvSpPr>
        <p:spPr/>
        <p:txBody>
          <a:bodyPr/>
          <a:lstStyle/>
          <a:p>
            <a:fld id="{C9B522A0-53FE-487F-8B0A-471ED42DDF97}" type="slidenum">
              <a:rPr lang="en-US" altLang="zh-CN" smtClean="0"/>
              <a:pPr/>
              <a:t>34</a:t>
            </a:fld>
            <a:endParaRPr lang="en-US" altLang="zh-CN"/>
          </a:p>
        </p:txBody>
      </p:sp>
      <p:grpSp>
        <p:nvGrpSpPr>
          <p:cNvPr id="53255" name="Group 7"/>
          <p:cNvGrpSpPr>
            <a:grpSpLocks/>
          </p:cNvGrpSpPr>
          <p:nvPr/>
        </p:nvGrpSpPr>
        <p:grpSpPr bwMode="auto">
          <a:xfrm>
            <a:off x="775830" y="2348880"/>
            <a:ext cx="6975475" cy="503237"/>
            <a:chOff x="2414" y="13215"/>
            <a:chExt cx="6984" cy="502"/>
          </a:xfrm>
        </p:grpSpPr>
        <p:grpSp>
          <p:nvGrpSpPr>
            <p:cNvPr id="53256" name="Group 8"/>
            <p:cNvGrpSpPr>
              <a:grpSpLocks/>
            </p:cNvGrpSpPr>
            <p:nvPr/>
          </p:nvGrpSpPr>
          <p:grpSpPr bwMode="auto">
            <a:xfrm>
              <a:off x="2414" y="13215"/>
              <a:ext cx="4108" cy="502"/>
              <a:chOff x="2564" y="13215"/>
              <a:chExt cx="4108" cy="502"/>
            </a:xfrm>
          </p:grpSpPr>
          <p:sp>
            <p:nvSpPr>
              <p:cNvPr id="53257" name="Line 9"/>
              <p:cNvSpPr>
                <a:spLocks noChangeShapeType="1"/>
              </p:cNvSpPr>
              <p:nvPr/>
            </p:nvSpPr>
            <p:spPr bwMode="auto">
              <a:xfrm>
                <a:off x="6272" y="13469"/>
                <a:ext cx="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53258" name="Group 10"/>
              <p:cNvGrpSpPr>
                <a:grpSpLocks/>
              </p:cNvGrpSpPr>
              <p:nvPr/>
            </p:nvGrpSpPr>
            <p:grpSpPr bwMode="auto">
              <a:xfrm>
                <a:off x="2564" y="13215"/>
                <a:ext cx="3722" cy="502"/>
                <a:chOff x="2356" y="13293"/>
                <a:chExt cx="3722" cy="502"/>
              </a:xfrm>
            </p:grpSpPr>
            <p:sp>
              <p:nvSpPr>
                <p:cNvPr id="53259" name="Text Box 11"/>
                <p:cNvSpPr txBox="1">
                  <a:spLocks noChangeArrowheads="1"/>
                </p:cNvSpPr>
                <p:nvPr/>
              </p:nvSpPr>
              <p:spPr bwMode="auto">
                <a:xfrm>
                  <a:off x="2758" y="13293"/>
                  <a:ext cx="838" cy="477"/>
                </a:xfrm>
                <a:prstGeom prst="rect">
                  <a:avLst/>
                </a:prstGeom>
                <a:solidFill>
                  <a:srgbClr val="FFFFFF"/>
                </a:solidFill>
                <a:ln w="9525">
                  <a:solidFill>
                    <a:srgbClr val="000000"/>
                  </a:solidFill>
                  <a:miter lim="800000"/>
                  <a:headEnd/>
                  <a:tailEnd/>
                </a:ln>
              </p:spPr>
              <p:txBody>
                <a:bodyPr/>
                <a:lstStyle/>
                <a:p>
                  <a:pPr algn="ctr"/>
                  <a:r>
                    <a:rPr lang="zh-CN" altLang="en-US" b="1" dirty="0">
                      <a:latin typeface="Times New Roman" pitchFamily="18" charset="0"/>
                    </a:rPr>
                    <a:t>低 通</a:t>
                  </a:r>
                  <a:endParaRPr lang="zh-CN" altLang="en-US" sz="3600" b="1" dirty="0"/>
                </a:p>
              </p:txBody>
            </p:sp>
            <p:sp>
              <p:nvSpPr>
                <p:cNvPr id="53260" name="Line 12"/>
                <p:cNvSpPr>
                  <a:spLocks noChangeShapeType="1"/>
                </p:cNvSpPr>
                <p:nvPr/>
              </p:nvSpPr>
              <p:spPr bwMode="auto">
                <a:xfrm>
                  <a:off x="2356" y="13557"/>
                  <a:ext cx="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53261" name="Group 13"/>
                <p:cNvGrpSpPr>
                  <a:grpSpLocks/>
                </p:cNvGrpSpPr>
                <p:nvPr/>
              </p:nvGrpSpPr>
              <p:grpSpPr bwMode="auto">
                <a:xfrm>
                  <a:off x="3610" y="13318"/>
                  <a:ext cx="1240" cy="477"/>
                  <a:chOff x="2406" y="13446"/>
                  <a:chExt cx="1240" cy="477"/>
                </a:xfrm>
              </p:grpSpPr>
              <p:sp>
                <p:nvSpPr>
                  <p:cNvPr id="53262" name="Text Box 14"/>
                  <p:cNvSpPr txBox="1">
                    <a:spLocks noChangeArrowheads="1"/>
                  </p:cNvSpPr>
                  <p:nvPr/>
                </p:nvSpPr>
                <p:spPr bwMode="auto">
                  <a:xfrm>
                    <a:off x="2808" y="13446"/>
                    <a:ext cx="838" cy="477"/>
                  </a:xfrm>
                  <a:prstGeom prst="rect">
                    <a:avLst/>
                  </a:prstGeom>
                  <a:ln>
                    <a:solidFill>
                      <a:srgbClr val="00CC00"/>
                    </a:solidFill>
                    <a:headEnd/>
                    <a:tailEnd/>
                  </a:ln>
                </p:spPr>
                <p:style>
                  <a:lnRef idx="2">
                    <a:schemeClr val="accent3"/>
                  </a:lnRef>
                  <a:fillRef idx="1">
                    <a:schemeClr val="lt1"/>
                  </a:fillRef>
                  <a:effectRef idx="0">
                    <a:schemeClr val="accent3"/>
                  </a:effectRef>
                  <a:fontRef idx="minor">
                    <a:schemeClr val="dk1"/>
                  </a:fontRef>
                </p:style>
                <p:txBody>
                  <a:bodyPr/>
                  <a:lstStyle/>
                  <a:p>
                    <a:pPr algn="ctr"/>
                    <a:r>
                      <a:rPr lang="zh-CN" altLang="en-US" b="1" dirty="0">
                        <a:latin typeface="Times New Roman" pitchFamily="18" charset="0"/>
                      </a:rPr>
                      <a:t>微 分</a:t>
                    </a:r>
                    <a:endParaRPr lang="zh-CN" altLang="en-US" sz="3600" b="1" dirty="0"/>
                  </a:p>
                </p:txBody>
              </p:sp>
              <p:sp>
                <p:nvSpPr>
                  <p:cNvPr id="53263" name="Line 15"/>
                  <p:cNvSpPr>
                    <a:spLocks noChangeShapeType="1"/>
                  </p:cNvSpPr>
                  <p:nvPr/>
                </p:nvSpPr>
                <p:spPr bwMode="auto">
                  <a:xfrm>
                    <a:off x="2406" y="13674"/>
                    <a:ext cx="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3264" name="Group 16"/>
                <p:cNvGrpSpPr>
                  <a:grpSpLocks/>
                </p:cNvGrpSpPr>
                <p:nvPr/>
              </p:nvGrpSpPr>
              <p:grpSpPr bwMode="auto">
                <a:xfrm>
                  <a:off x="4838" y="13318"/>
                  <a:ext cx="1240" cy="477"/>
                  <a:chOff x="2406" y="13446"/>
                  <a:chExt cx="1240" cy="477"/>
                </a:xfrm>
              </p:grpSpPr>
              <p:sp>
                <p:nvSpPr>
                  <p:cNvPr id="53265" name="Text Box 17"/>
                  <p:cNvSpPr txBox="1">
                    <a:spLocks noChangeArrowheads="1"/>
                  </p:cNvSpPr>
                  <p:nvPr/>
                </p:nvSpPr>
                <p:spPr bwMode="auto">
                  <a:xfrm>
                    <a:off x="2808" y="13446"/>
                    <a:ext cx="838" cy="47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整 流</a:t>
                    </a:r>
                    <a:endParaRPr lang="zh-CN" altLang="en-US" sz="3600" b="1"/>
                  </a:p>
                </p:txBody>
              </p:sp>
              <p:sp>
                <p:nvSpPr>
                  <p:cNvPr id="53266" name="Line 18"/>
                  <p:cNvSpPr>
                    <a:spLocks noChangeShapeType="1"/>
                  </p:cNvSpPr>
                  <p:nvPr/>
                </p:nvSpPr>
                <p:spPr bwMode="auto">
                  <a:xfrm>
                    <a:off x="2406" y="13674"/>
                    <a:ext cx="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grpSp>
        <p:grpSp>
          <p:nvGrpSpPr>
            <p:cNvPr id="53267" name="Group 19"/>
            <p:cNvGrpSpPr>
              <a:grpSpLocks/>
            </p:cNvGrpSpPr>
            <p:nvPr/>
          </p:nvGrpSpPr>
          <p:grpSpPr bwMode="auto">
            <a:xfrm>
              <a:off x="6504" y="13227"/>
              <a:ext cx="2894" cy="486"/>
              <a:chOff x="6548" y="13242"/>
              <a:chExt cx="2894" cy="486"/>
            </a:xfrm>
          </p:grpSpPr>
          <p:sp>
            <p:nvSpPr>
              <p:cNvPr id="53268" name="Text Box 20"/>
              <p:cNvSpPr txBox="1">
                <a:spLocks noChangeArrowheads="1"/>
              </p:cNvSpPr>
              <p:nvPr/>
            </p:nvSpPr>
            <p:spPr bwMode="auto">
              <a:xfrm>
                <a:off x="6548" y="13251"/>
                <a:ext cx="1024" cy="477"/>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窄带滤波</a:t>
                </a:r>
                <a:endParaRPr lang="zh-CN" altLang="en-US" sz="3200" b="1"/>
              </a:p>
            </p:txBody>
          </p:sp>
          <p:grpSp>
            <p:nvGrpSpPr>
              <p:cNvPr id="53269" name="Group 21"/>
              <p:cNvGrpSpPr>
                <a:grpSpLocks/>
              </p:cNvGrpSpPr>
              <p:nvPr/>
            </p:nvGrpSpPr>
            <p:grpSpPr bwMode="auto">
              <a:xfrm>
                <a:off x="7580" y="13242"/>
                <a:ext cx="1862" cy="477"/>
                <a:chOff x="7292" y="13319"/>
                <a:chExt cx="1862" cy="477"/>
              </a:xfrm>
            </p:grpSpPr>
            <p:sp>
              <p:nvSpPr>
                <p:cNvPr id="53270" name="Line 22"/>
                <p:cNvSpPr>
                  <a:spLocks noChangeShapeType="1"/>
                </p:cNvSpPr>
                <p:nvPr/>
              </p:nvSpPr>
              <p:spPr bwMode="auto">
                <a:xfrm>
                  <a:off x="7292" y="13557"/>
                  <a:ext cx="4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3271" name="Text Box 23"/>
                <p:cNvSpPr txBox="1">
                  <a:spLocks noChangeArrowheads="1"/>
                </p:cNvSpPr>
                <p:nvPr/>
              </p:nvSpPr>
              <p:spPr bwMode="auto">
                <a:xfrm>
                  <a:off x="7699" y="13319"/>
                  <a:ext cx="1047" cy="477"/>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放大限幅</a:t>
                  </a:r>
                  <a:endParaRPr lang="zh-CN" altLang="en-US" sz="3200" b="1"/>
                </a:p>
              </p:txBody>
            </p:sp>
            <p:sp>
              <p:nvSpPr>
                <p:cNvPr id="53272" name="Line 24"/>
                <p:cNvSpPr>
                  <a:spLocks noChangeShapeType="1"/>
                </p:cNvSpPr>
                <p:nvPr/>
              </p:nvSpPr>
              <p:spPr bwMode="auto">
                <a:xfrm>
                  <a:off x="8754" y="13545"/>
                  <a:ext cx="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grpSp>
      <p:sp>
        <p:nvSpPr>
          <p:cNvPr id="53304"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矩形 2"/>
          <p:cNvSpPr/>
          <p:nvPr/>
        </p:nvSpPr>
        <p:spPr>
          <a:xfrm>
            <a:off x="2047840" y="3361421"/>
            <a:ext cx="1723549" cy="461665"/>
          </a:xfrm>
          <a:prstGeom prst="rect">
            <a:avLst/>
          </a:prstGeom>
        </p:spPr>
        <p:txBody>
          <a:bodyPr wrap="none">
            <a:spAutoFit/>
          </a:bodyPr>
          <a:lstStyle/>
          <a:p>
            <a:r>
              <a:rPr lang="zh-CN" altLang="en-US" sz="2400" b="1" dirty="0">
                <a:solidFill>
                  <a:srgbClr val="0000FF"/>
                </a:solidFill>
              </a:rPr>
              <a:t>非线性变换</a:t>
            </a:r>
          </a:p>
        </p:txBody>
      </p:sp>
      <p:cxnSp>
        <p:nvCxnSpPr>
          <p:cNvPr id="5" name="直接箭头连接符 4"/>
          <p:cNvCxnSpPr/>
          <p:nvPr/>
        </p:nvCxnSpPr>
        <p:spPr>
          <a:xfrm>
            <a:off x="2848296" y="3032710"/>
            <a:ext cx="0" cy="328711"/>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40282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anim calcmode="lin" valueType="num">
                                      <p:cBhvr additive="base">
                                        <p:cTn id="17"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 calcmode="lin" valueType="num">
                                      <p:cBhvr additive="base">
                                        <p:cTn id="22"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539552" y="1196752"/>
            <a:ext cx="8064896" cy="5472608"/>
          </a:xfrm>
        </p:spPr>
        <p:txBody>
          <a:bodyPr>
            <a:normAutofit/>
          </a:bodyPr>
          <a:lstStyle/>
          <a:p>
            <a:r>
              <a:rPr lang="zh-CN" altLang="en-US" dirty="0" smtClean="0">
                <a:solidFill>
                  <a:srgbClr val="0000FF"/>
                </a:solidFill>
              </a:rPr>
              <a:t>同步</a:t>
            </a:r>
            <a:r>
              <a:rPr lang="zh-CN" altLang="en-US" dirty="0" smtClean="0">
                <a:solidFill>
                  <a:srgbClr val="0000FF"/>
                </a:solidFill>
              </a:rPr>
              <a:t>误差：</a:t>
            </a:r>
            <a:r>
              <a:rPr lang="zh-CN" altLang="en-US" dirty="0" smtClean="0"/>
              <a:t>因为有随机噪声叠加在接收信号上</a:t>
            </a:r>
            <a:endParaRPr lang="zh-CN" altLang="en-US" dirty="0" smtClean="0"/>
          </a:p>
          <a:p>
            <a:r>
              <a:rPr lang="zh-CN" altLang="en-US" dirty="0" smtClean="0"/>
              <a:t>若窄带滤波器的带宽等于</a:t>
            </a:r>
            <a:r>
              <a:rPr lang="en-US" altLang="zh-CN" dirty="0" smtClean="0"/>
              <a:t>1/KT</a:t>
            </a:r>
            <a:r>
              <a:rPr lang="zh-CN" altLang="en-US" dirty="0" smtClean="0"/>
              <a:t>，其中</a:t>
            </a:r>
            <a:r>
              <a:rPr lang="en-US" altLang="zh-CN" dirty="0" smtClean="0"/>
              <a:t>K</a:t>
            </a:r>
            <a:r>
              <a:rPr lang="zh-CN" altLang="en-US" dirty="0" smtClean="0"/>
              <a:t>为一个常数，则提取同步的时间误差比例为：</a:t>
            </a:r>
          </a:p>
          <a:p>
            <a:pPr lvl="1"/>
            <a:endParaRPr lang="zh-CN" altLang="en-US" dirty="0" smtClean="0"/>
          </a:p>
          <a:p>
            <a:pPr lvl="1"/>
            <a:endParaRPr lang="en-US" altLang="zh-CN" dirty="0" smtClean="0"/>
          </a:p>
          <a:p>
            <a:pPr lvl="2"/>
            <a:endParaRPr lang="zh-CN" altLang="en-US" dirty="0" smtClean="0"/>
          </a:p>
          <a:p>
            <a:pPr lvl="1"/>
            <a:r>
              <a:rPr lang="en-US" altLang="zh-CN" dirty="0" smtClean="0"/>
              <a:t>T</a:t>
            </a:r>
            <a:r>
              <a:rPr lang="zh-CN" altLang="en-US" dirty="0" smtClean="0"/>
              <a:t>－码元持续时间；</a:t>
            </a:r>
            <a:r>
              <a:rPr lang="en-US" altLang="zh-CN" i="1" dirty="0" err="1" smtClean="0"/>
              <a:t>E</a:t>
            </a:r>
            <a:r>
              <a:rPr lang="en-US" altLang="zh-CN" i="1" baseline="-25000" dirty="0" err="1" smtClean="0"/>
              <a:t>b</a:t>
            </a:r>
            <a:r>
              <a:rPr lang="zh-CN" altLang="en-US" i="1" dirty="0" smtClean="0"/>
              <a:t>－</a:t>
            </a:r>
            <a:r>
              <a:rPr lang="zh-CN" altLang="en-US" dirty="0" smtClean="0"/>
              <a:t>码元</a:t>
            </a:r>
            <a:r>
              <a:rPr lang="zh-CN" altLang="en-US" dirty="0"/>
              <a:t>能量</a:t>
            </a:r>
            <a:r>
              <a:rPr lang="zh-CN" altLang="en-US" dirty="0" smtClean="0"/>
              <a:t>；</a:t>
            </a:r>
            <a:r>
              <a:rPr lang="en-US" altLang="zh-CN" i="1" dirty="0" smtClean="0"/>
              <a:t>n</a:t>
            </a:r>
            <a:r>
              <a:rPr lang="en-US" altLang="zh-CN" baseline="-25000" dirty="0" smtClean="0"/>
              <a:t>0</a:t>
            </a:r>
            <a:r>
              <a:rPr lang="zh-CN" altLang="en-US" dirty="0" smtClean="0"/>
              <a:t>－单边噪声功率谱密度。</a:t>
            </a:r>
          </a:p>
          <a:p>
            <a:r>
              <a:rPr lang="zh-CN" altLang="en-US" dirty="0" smtClean="0"/>
              <a:t>只要</a:t>
            </a:r>
            <a:r>
              <a:rPr lang="zh-CN" altLang="en-US" dirty="0" smtClean="0">
                <a:solidFill>
                  <a:srgbClr val="0000FF"/>
                </a:solidFill>
              </a:rPr>
              <a:t>接收信噪比大</a:t>
            </a:r>
            <a:r>
              <a:rPr lang="zh-CN" altLang="en-US" dirty="0" smtClean="0"/>
              <a:t>，上述方案能保证足够准确的码元同步。</a:t>
            </a:r>
            <a:endParaRPr lang="zh-CN" altLang="en-US" dirty="0"/>
          </a:p>
        </p:txBody>
      </p:sp>
      <p:sp>
        <p:nvSpPr>
          <p:cNvPr id="29" name="灯片编号占位符 5"/>
          <p:cNvSpPr>
            <a:spLocks noGrp="1"/>
          </p:cNvSpPr>
          <p:nvPr>
            <p:ph type="sldNum" sz="quarter" idx="12"/>
          </p:nvPr>
        </p:nvSpPr>
        <p:spPr/>
        <p:txBody>
          <a:bodyPr/>
          <a:lstStyle/>
          <a:p>
            <a:fld id="{C9B522A0-53FE-487F-8B0A-471ED42DDF97}" type="slidenum">
              <a:rPr lang="en-US" altLang="zh-CN" smtClean="0"/>
              <a:pPr/>
              <a:t>35</a:t>
            </a:fld>
            <a:endParaRPr lang="en-US" altLang="zh-CN"/>
          </a:p>
        </p:txBody>
      </p:sp>
      <p:graphicFrame>
        <p:nvGraphicFramePr>
          <p:cNvPr id="53299" name="Object 51"/>
          <p:cNvGraphicFramePr>
            <a:graphicFrameLocks noChangeAspect="1"/>
          </p:cNvGraphicFramePr>
          <p:nvPr>
            <p:extLst>
              <p:ext uri="{D42A27DB-BD31-4B8C-83A1-F6EECF244321}">
                <p14:modId xmlns:p14="http://schemas.microsoft.com/office/powerpoint/2010/main" val="3837161167"/>
              </p:ext>
            </p:extLst>
          </p:nvPr>
        </p:nvGraphicFramePr>
        <p:xfrm>
          <a:off x="1331640" y="2753876"/>
          <a:ext cx="1711325" cy="947737"/>
        </p:xfrm>
        <a:graphic>
          <a:graphicData uri="http://schemas.openxmlformats.org/presentationml/2006/ole">
            <mc:AlternateContent xmlns:mc="http://schemas.openxmlformats.org/markup-compatibility/2006">
              <mc:Choice xmlns:v="urn:schemas-microsoft-com:vml" Requires="v">
                <p:oleObj spid="_x0000_s13416" name="公式" r:id="rId3" imgW="977476" imgH="545863" progId="Equation.3">
                  <p:embed/>
                </p:oleObj>
              </mc:Choice>
              <mc:Fallback>
                <p:oleObj name="公式" r:id="rId3" imgW="977476" imgH="545863"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753876"/>
                        <a:ext cx="171132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302" name="Rectangle 5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301" name="Object 53"/>
          <p:cNvGraphicFramePr>
            <a:graphicFrameLocks noChangeAspect="1"/>
          </p:cNvGraphicFramePr>
          <p:nvPr>
            <p:extLst>
              <p:ext uri="{D42A27DB-BD31-4B8C-83A1-F6EECF244321}">
                <p14:modId xmlns:p14="http://schemas.microsoft.com/office/powerpoint/2010/main" val="3584769773"/>
              </p:ext>
            </p:extLst>
          </p:nvPr>
        </p:nvGraphicFramePr>
        <p:xfrm>
          <a:off x="3563888" y="2924944"/>
          <a:ext cx="2024062" cy="717550"/>
        </p:xfrm>
        <a:graphic>
          <a:graphicData uri="http://schemas.openxmlformats.org/presentationml/2006/ole">
            <mc:AlternateContent xmlns:mc="http://schemas.openxmlformats.org/markup-compatibility/2006">
              <mc:Choice xmlns:v="urn:schemas-microsoft-com:vml" Requires="v">
                <p:oleObj spid="_x0000_s13417" name="公式" r:id="rId5" imgW="1206500" imgH="431800" progId="Equation.3">
                  <p:embed/>
                </p:oleObj>
              </mc:Choice>
              <mc:Fallback>
                <p:oleObj name="公式" r:id="rId5" imgW="1206500" imgH="431800" progId="Equation.3">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2924944"/>
                        <a:ext cx="20240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304"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3310" name="Group 62"/>
          <p:cNvGrpSpPr>
            <a:grpSpLocks/>
          </p:cNvGrpSpPr>
          <p:nvPr/>
        </p:nvGrpSpPr>
        <p:grpSpPr bwMode="auto">
          <a:xfrm>
            <a:off x="1115616" y="3645024"/>
            <a:ext cx="4679950" cy="495300"/>
            <a:chOff x="1122" y="2925"/>
            <a:chExt cx="2948" cy="312"/>
          </a:xfrm>
        </p:grpSpPr>
        <p:sp>
          <p:nvSpPr>
            <p:cNvPr id="53306" name="Text Box 58"/>
            <p:cNvSpPr txBox="1">
              <a:spLocks noChangeArrowheads="1"/>
            </p:cNvSpPr>
            <p:nvPr/>
          </p:nvSpPr>
          <p:spPr bwMode="auto">
            <a:xfrm>
              <a:off x="1122" y="2954"/>
              <a:ext cx="294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a:latin typeface="楷体_GB2312" pitchFamily="49" charset="-122"/>
                  <a:ea typeface="楷体_GB2312" pitchFamily="49" charset="-122"/>
                </a:rPr>
                <a:t>式中，   － 同步误差时间的均值；</a:t>
              </a:r>
            </a:p>
          </p:txBody>
        </p:sp>
        <p:graphicFrame>
          <p:nvGraphicFramePr>
            <p:cNvPr id="53309" name="Object 61"/>
            <p:cNvGraphicFramePr>
              <a:graphicFrameLocks noChangeAspect="1"/>
            </p:cNvGraphicFramePr>
            <p:nvPr/>
          </p:nvGraphicFramePr>
          <p:xfrm>
            <a:off x="1689" y="2925"/>
            <a:ext cx="177" cy="312"/>
          </p:xfrm>
          <a:graphic>
            <a:graphicData uri="http://schemas.openxmlformats.org/presentationml/2006/ole">
              <mc:AlternateContent xmlns:mc="http://schemas.openxmlformats.org/markup-compatibility/2006">
                <mc:Choice xmlns:v="urn:schemas-microsoft-com:vml" Requires="v">
                  <p:oleObj spid="_x0000_s13418" name="公式" r:id="rId7" imgW="126780" imgH="215526" progId="Equation.3">
                    <p:embed/>
                  </p:oleObj>
                </mc:Choice>
                <mc:Fallback>
                  <p:oleObj name="公式" r:id="rId7" imgW="126780" imgH="215526"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 y="2925"/>
                          <a:ext cx="177"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标题 1"/>
          <p:cNvSpPr>
            <a:spLocks noGrp="1"/>
          </p:cNvSpPr>
          <p:nvPr>
            <p:ph type="title"/>
          </p:nvPr>
        </p:nvSpPr>
        <p:spPr/>
        <p:txBody>
          <a:bodyPr/>
          <a:lstStyle/>
          <a:p>
            <a:r>
              <a:rPr lang="zh-CN" altLang="en-US" dirty="0" smtClean="0">
                <a:solidFill>
                  <a:srgbClr val="0000FF"/>
                </a:solidFill>
              </a:rPr>
              <a:t>同步误差</a:t>
            </a:r>
            <a:endParaRPr lang="zh-CN" altLang="en-US" dirty="0">
              <a:solidFill>
                <a:srgbClr val="0000FF"/>
              </a:solidFill>
            </a:endParaRPr>
          </a:p>
        </p:txBody>
      </p:sp>
    </p:spTree>
    <p:extLst>
      <p:ext uri="{BB962C8B-B14F-4D97-AF65-F5344CB8AC3E}">
        <p14:creationId xmlns:p14="http://schemas.microsoft.com/office/powerpoint/2010/main" val="96415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301"/>
                                        </p:tgtEl>
                                        <p:attrNameLst>
                                          <p:attrName>style.visibility</p:attrName>
                                        </p:attrNameLst>
                                      </p:cBhvr>
                                      <p:to>
                                        <p:strVal val="visible"/>
                                      </p:to>
                                    </p:set>
                                    <p:anim calcmode="lin" valueType="num">
                                      <p:cBhvr additive="base">
                                        <p:cTn id="11" dur="500" fill="hold"/>
                                        <p:tgtEl>
                                          <p:spTgt spid="53301"/>
                                        </p:tgtEl>
                                        <p:attrNameLst>
                                          <p:attrName>ppt_x</p:attrName>
                                        </p:attrNameLst>
                                      </p:cBhvr>
                                      <p:tavLst>
                                        <p:tav tm="0">
                                          <p:val>
                                            <p:strVal val="#ppt_x"/>
                                          </p:val>
                                        </p:tav>
                                        <p:tav tm="100000">
                                          <p:val>
                                            <p:strVal val="#ppt_x"/>
                                          </p:val>
                                        </p:tav>
                                      </p:tavLst>
                                    </p:anim>
                                    <p:anim calcmode="lin" valueType="num">
                                      <p:cBhvr additive="base">
                                        <p:cTn id="12" dur="500" fill="hold"/>
                                        <p:tgtEl>
                                          <p:spTgt spid="5330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299"/>
                                        </p:tgtEl>
                                        <p:attrNameLst>
                                          <p:attrName>style.visibility</p:attrName>
                                        </p:attrNameLst>
                                      </p:cBhvr>
                                      <p:to>
                                        <p:strVal val="visible"/>
                                      </p:to>
                                    </p:set>
                                    <p:anim calcmode="lin" valueType="num">
                                      <p:cBhvr additive="base">
                                        <p:cTn id="15" dur="500" fill="hold"/>
                                        <p:tgtEl>
                                          <p:spTgt spid="53299"/>
                                        </p:tgtEl>
                                        <p:attrNameLst>
                                          <p:attrName>ppt_x</p:attrName>
                                        </p:attrNameLst>
                                      </p:cBhvr>
                                      <p:tavLst>
                                        <p:tav tm="0">
                                          <p:val>
                                            <p:strVal val="#ppt_x"/>
                                          </p:val>
                                        </p:tav>
                                        <p:tav tm="100000">
                                          <p:val>
                                            <p:strVal val="#ppt_x"/>
                                          </p:val>
                                        </p:tav>
                                      </p:tavLst>
                                    </p:anim>
                                    <p:anim calcmode="lin" valueType="num">
                                      <p:cBhvr additive="base">
                                        <p:cTn id="16" dur="500" fill="hold"/>
                                        <p:tgtEl>
                                          <p:spTgt spid="5329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3310"/>
                                        </p:tgtEl>
                                        <p:attrNameLst>
                                          <p:attrName>style.visibility</p:attrName>
                                        </p:attrNameLst>
                                      </p:cBhvr>
                                      <p:to>
                                        <p:strVal val="visible"/>
                                      </p:to>
                                    </p:set>
                                    <p:anim calcmode="lin" valueType="num">
                                      <p:cBhvr additive="base">
                                        <p:cTn id="19" dur="500" fill="hold"/>
                                        <p:tgtEl>
                                          <p:spTgt spid="53310"/>
                                        </p:tgtEl>
                                        <p:attrNameLst>
                                          <p:attrName>ppt_x</p:attrName>
                                        </p:attrNameLst>
                                      </p:cBhvr>
                                      <p:tavLst>
                                        <p:tav tm="0">
                                          <p:val>
                                            <p:strVal val="#ppt_x"/>
                                          </p:val>
                                        </p:tav>
                                        <p:tav tm="100000">
                                          <p:val>
                                            <p:strVal val="#ppt_x"/>
                                          </p:val>
                                        </p:tav>
                                      </p:tavLst>
                                    </p:anim>
                                    <p:anim calcmode="lin" valueType="num">
                                      <p:cBhvr additive="base">
                                        <p:cTn id="20" dur="500" fill="hold"/>
                                        <p:tgtEl>
                                          <p:spTgt spid="533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anim calcmode="lin" valueType="num">
                                      <p:cBhvr additive="base">
                                        <p:cTn id="23"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3251">
                                            <p:txEl>
                                              <p:pRg st="6" end="6"/>
                                            </p:txEl>
                                          </p:spTgt>
                                        </p:tgtEl>
                                        <p:attrNameLst>
                                          <p:attrName>style.visibility</p:attrName>
                                        </p:attrNameLst>
                                      </p:cBhvr>
                                      <p:to>
                                        <p:strVal val="visible"/>
                                      </p:to>
                                    </p:set>
                                    <p:anim calcmode="lin" valueType="num">
                                      <p:cBhvr additive="base">
                                        <p:cTn id="29"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a:solidFill>
                  <a:srgbClr val="0000FF"/>
                </a:solidFill>
              </a:rPr>
              <a:t>闭环码元同步法</a:t>
            </a:r>
          </a:p>
        </p:txBody>
      </p:sp>
      <p:sp>
        <p:nvSpPr>
          <p:cNvPr id="54275" name="Rectangle 3"/>
          <p:cNvSpPr>
            <a:spLocks noGrp="1" noChangeArrowheads="1"/>
          </p:cNvSpPr>
          <p:nvPr>
            <p:ph type="body" idx="1"/>
          </p:nvPr>
        </p:nvSpPr>
        <p:spPr/>
        <p:txBody>
          <a:bodyPr/>
          <a:lstStyle/>
          <a:p>
            <a:r>
              <a:rPr lang="zh-CN" altLang="en-US" dirty="0" smtClean="0">
                <a:solidFill>
                  <a:srgbClr val="0000FF"/>
                </a:solidFill>
              </a:rPr>
              <a:t>基本原理：</a:t>
            </a:r>
            <a:endParaRPr lang="en-US" altLang="zh-CN" dirty="0" smtClean="0">
              <a:solidFill>
                <a:srgbClr val="0000FF"/>
              </a:solidFill>
            </a:endParaRPr>
          </a:p>
          <a:p>
            <a:pPr lvl="1"/>
            <a:r>
              <a:rPr lang="zh-CN" altLang="en-US" dirty="0" smtClean="0"/>
              <a:t>将接收信号和本地产生的码元定时信号相比较，使本地产生的定时信号和接收码元波形的转变点保持同步。这种方法类似载频同步中的锁相环法。</a:t>
            </a:r>
          </a:p>
          <a:p>
            <a:r>
              <a:rPr lang="zh-CN" altLang="en-US" dirty="0" smtClean="0">
                <a:solidFill>
                  <a:srgbClr val="0000FF"/>
                </a:solidFill>
              </a:rPr>
              <a:t>“超前</a:t>
            </a:r>
            <a:r>
              <a:rPr lang="en-US" altLang="zh-CN" dirty="0" smtClean="0">
                <a:solidFill>
                  <a:srgbClr val="0000FF"/>
                </a:solidFill>
              </a:rPr>
              <a:t>/</a:t>
            </a:r>
            <a:r>
              <a:rPr lang="zh-CN" altLang="en-US" dirty="0" smtClean="0">
                <a:solidFill>
                  <a:srgbClr val="0000FF"/>
                </a:solidFill>
              </a:rPr>
              <a:t>滞后门”同步器</a:t>
            </a:r>
            <a:r>
              <a:rPr lang="zh-CN" altLang="en-US" dirty="0" smtClean="0">
                <a:solidFill>
                  <a:srgbClr val="0000FF"/>
                </a:solidFill>
              </a:rPr>
              <a:t>：</a:t>
            </a:r>
            <a:r>
              <a:rPr lang="zh-CN" altLang="en-US" dirty="0" smtClean="0"/>
              <a:t>广泛应用</a:t>
            </a:r>
            <a:endParaRPr lang="zh-CN" altLang="en-US" dirty="0" smtClean="0"/>
          </a:p>
          <a:p>
            <a:pPr lvl="1"/>
            <a:r>
              <a:rPr lang="zh-CN" altLang="en-US" dirty="0" smtClean="0">
                <a:solidFill>
                  <a:srgbClr val="0000FF"/>
                </a:solidFill>
              </a:rPr>
              <a:t>原理方框图</a:t>
            </a:r>
            <a:endParaRPr lang="zh-CN" altLang="en-US" dirty="0">
              <a:solidFill>
                <a:srgbClr val="0000FF"/>
              </a:solidFill>
            </a:endParaRPr>
          </a:p>
        </p:txBody>
      </p:sp>
      <p:sp>
        <p:nvSpPr>
          <p:cNvPr id="54" name="灯片编号占位符 5"/>
          <p:cNvSpPr>
            <a:spLocks noGrp="1"/>
          </p:cNvSpPr>
          <p:nvPr>
            <p:ph type="sldNum" sz="quarter" idx="12"/>
          </p:nvPr>
        </p:nvSpPr>
        <p:spPr/>
        <p:txBody>
          <a:bodyPr/>
          <a:lstStyle/>
          <a:p>
            <a:fld id="{9ECE3295-6863-4E6D-9A13-4D26886996F1}" type="slidenum">
              <a:rPr lang="en-US" altLang="zh-CN" smtClean="0"/>
              <a:pPr/>
              <a:t>36</a:t>
            </a:fld>
            <a:endParaRPr lang="en-US" altLang="zh-CN"/>
          </a:p>
        </p:txBody>
      </p:sp>
      <p:sp>
        <p:nvSpPr>
          <p:cNvPr id="54323" name="Rectangle 51"/>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325" name="Rectangle 53"/>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414" name="Line 142"/>
          <p:cNvSpPr>
            <a:spLocks noChangeShapeType="1"/>
          </p:cNvSpPr>
          <p:nvPr/>
        </p:nvSpPr>
        <p:spPr bwMode="auto">
          <a:xfrm flipV="1">
            <a:off x="2859088" y="4509120"/>
            <a:ext cx="0" cy="4746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415" name="Line 143"/>
          <p:cNvSpPr>
            <a:spLocks noChangeShapeType="1"/>
          </p:cNvSpPr>
          <p:nvPr/>
        </p:nvSpPr>
        <p:spPr bwMode="auto">
          <a:xfrm flipV="1">
            <a:off x="2859088" y="5517232"/>
            <a:ext cx="0" cy="47466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4421" name="Group 149"/>
          <p:cNvGrpSpPr>
            <a:grpSpLocks/>
          </p:cNvGrpSpPr>
          <p:nvPr/>
        </p:nvGrpSpPr>
        <p:grpSpPr bwMode="auto">
          <a:xfrm>
            <a:off x="1511300" y="3780557"/>
            <a:ext cx="6172200" cy="2744787"/>
            <a:chOff x="952" y="2245"/>
            <a:chExt cx="3888" cy="1729"/>
          </a:xfrm>
        </p:grpSpPr>
        <p:grpSp>
          <p:nvGrpSpPr>
            <p:cNvPr id="54373" name="Group 101"/>
            <p:cNvGrpSpPr>
              <a:grpSpLocks/>
            </p:cNvGrpSpPr>
            <p:nvPr/>
          </p:nvGrpSpPr>
          <p:grpSpPr bwMode="auto">
            <a:xfrm>
              <a:off x="1919" y="2560"/>
              <a:ext cx="451" cy="1207"/>
              <a:chOff x="4046" y="2562"/>
              <a:chExt cx="794" cy="1779"/>
            </a:xfrm>
          </p:grpSpPr>
          <p:sp>
            <p:nvSpPr>
              <p:cNvPr id="54374" name="Line 102"/>
              <p:cNvSpPr>
                <a:spLocks noChangeShapeType="1"/>
              </p:cNvSpPr>
              <p:nvPr/>
            </p:nvSpPr>
            <p:spPr bwMode="auto">
              <a:xfrm flipH="1">
                <a:off x="4272" y="3450"/>
                <a:ext cx="5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75" name="Line 103"/>
              <p:cNvSpPr>
                <a:spLocks noChangeShapeType="1"/>
              </p:cNvSpPr>
              <p:nvPr/>
            </p:nvSpPr>
            <p:spPr bwMode="auto">
              <a:xfrm flipH="1">
                <a:off x="4046" y="2562"/>
                <a:ext cx="794"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4376" name="Line 104"/>
              <p:cNvSpPr>
                <a:spLocks noChangeShapeType="1"/>
              </p:cNvSpPr>
              <p:nvPr/>
            </p:nvSpPr>
            <p:spPr bwMode="auto">
              <a:xfrm flipH="1">
                <a:off x="4046" y="4341"/>
                <a:ext cx="794"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4420" name="Group 148"/>
            <p:cNvGrpSpPr>
              <a:grpSpLocks/>
            </p:cNvGrpSpPr>
            <p:nvPr/>
          </p:nvGrpSpPr>
          <p:grpSpPr bwMode="auto">
            <a:xfrm>
              <a:off x="952" y="2245"/>
              <a:ext cx="3888" cy="1729"/>
              <a:chOff x="952" y="2245"/>
              <a:chExt cx="3888" cy="1729"/>
            </a:xfrm>
          </p:grpSpPr>
          <p:grpSp>
            <p:nvGrpSpPr>
              <p:cNvPr id="54418" name="Group 146"/>
              <p:cNvGrpSpPr>
                <a:grpSpLocks/>
              </p:cNvGrpSpPr>
              <p:nvPr/>
            </p:nvGrpSpPr>
            <p:grpSpPr bwMode="auto">
              <a:xfrm>
                <a:off x="952" y="2245"/>
                <a:ext cx="3888" cy="1729"/>
                <a:chOff x="952" y="2245"/>
                <a:chExt cx="3888" cy="1729"/>
              </a:xfrm>
            </p:grpSpPr>
            <p:grpSp>
              <p:nvGrpSpPr>
                <p:cNvPr id="54378" name="Group 106"/>
                <p:cNvGrpSpPr>
                  <a:grpSpLocks/>
                </p:cNvGrpSpPr>
                <p:nvPr/>
              </p:nvGrpSpPr>
              <p:grpSpPr bwMode="auto">
                <a:xfrm>
                  <a:off x="1759" y="2245"/>
                  <a:ext cx="3081" cy="1729"/>
                  <a:chOff x="3764" y="2097"/>
                  <a:chExt cx="5424" cy="2550"/>
                </a:xfrm>
              </p:grpSpPr>
              <p:sp>
                <p:nvSpPr>
                  <p:cNvPr id="54379" name="Text Box 107"/>
                  <p:cNvSpPr txBox="1">
                    <a:spLocks noChangeArrowheads="1"/>
                  </p:cNvSpPr>
                  <p:nvPr/>
                </p:nvSpPr>
                <p:spPr bwMode="auto">
                  <a:xfrm>
                    <a:off x="3764" y="3710"/>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dirty="0">
                        <a:latin typeface="Times New Roman" pitchFamily="18" charset="0"/>
                      </a:rPr>
                      <a:t>超前门</a:t>
                    </a:r>
                    <a:endParaRPr lang="zh-CN" altLang="en-US" sz="3200" b="1" dirty="0"/>
                  </a:p>
                </p:txBody>
              </p:sp>
              <p:sp>
                <p:nvSpPr>
                  <p:cNvPr id="54380" name="Text Box 108"/>
                  <p:cNvSpPr txBox="1">
                    <a:spLocks noChangeArrowheads="1"/>
                  </p:cNvSpPr>
                  <p:nvPr/>
                </p:nvSpPr>
                <p:spPr bwMode="auto">
                  <a:xfrm>
                    <a:off x="3776" y="2829"/>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a:latin typeface="Times New Roman" pitchFamily="18" charset="0"/>
                      </a:rPr>
                      <a:t>滞后门</a:t>
                    </a:r>
                    <a:endParaRPr lang="zh-CN" altLang="en-US" sz="3200" b="1"/>
                  </a:p>
                </p:txBody>
              </p:sp>
              <p:sp>
                <p:nvSpPr>
                  <p:cNvPr id="54381" name="Text Box 109"/>
                  <p:cNvSpPr txBox="1">
                    <a:spLocks noChangeArrowheads="1"/>
                  </p:cNvSpPr>
                  <p:nvPr/>
                </p:nvSpPr>
                <p:spPr bwMode="auto">
                  <a:xfrm>
                    <a:off x="4866" y="2202"/>
                    <a:ext cx="932" cy="684"/>
                  </a:xfrm>
                  <a:prstGeom prst="rect">
                    <a:avLst/>
                  </a:prstGeom>
                  <a:solidFill>
                    <a:srgbClr val="FFFFFF"/>
                  </a:solidFill>
                  <a:ln w="9525">
                    <a:solidFill>
                      <a:srgbClr val="000000"/>
                    </a:solidFill>
                    <a:miter lim="800000"/>
                    <a:headEnd/>
                    <a:tailEnd/>
                  </a:ln>
                </p:spPr>
                <p:txBody>
                  <a:bodyPr/>
                  <a:lstStyle/>
                  <a:p>
                    <a:endParaRPr lang="zh-CN" altLang="zh-CN" sz="3200" b="1"/>
                  </a:p>
                </p:txBody>
              </p:sp>
              <p:sp>
                <p:nvSpPr>
                  <p:cNvPr id="54382" name="Text Box 110"/>
                  <p:cNvSpPr txBox="1">
                    <a:spLocks noChangeArrowheads="1"/>
                  </p:cNvSpPr>
                  <p:nvPr/>
                </p:nvSpPr>
                <p:spPr bwMode="auto">
                  <a:xfrm>
                    <a:off x="4874" y="3945"/>
                    <a:ext cx="898" cy="702"/>
                  </a:xfrm>
                  <a:prstGeom prst="rect">
                    <a:avLst/>
                  </a:prstGeom>
                  <a:solidFill>
                    <a:srgbClr val="FFFFFF"/>
                  </a:solidFill>
                  <a:ln w="9525">
                    <a:solidFill>
                      <a:srgbClr val="000000"/>
                    </a:solidFill>
                    <a:miter lim="800000"/>
                    <a:headEnd/>
                    <a:tailEnd/>
                  </a:ln>
                </p:spPr>
                <p:txBody>
                  <a:bodyPr/>
                  <a:lstStyle/>
                  <a:p>
                    <a:pPr algn="just"/>
                    <a:endParaRPr lang="en-US" altLang="zh-CN" b="1">
                      <a:latin typeface="Times New Roman" pitchFamily="18" charset="0"/>
                    </a:endParaRPr>
                  </a:p>
                  <a:p>
                    <a:endParaRPr lang="en-US" altLang="zh-CN" sz="3200" b="1"/>
                  </a:p>
                </p:txBody>
              </p:sp>
              <p:sp>
                <p:nvSpPr>
                  <p:cNvPr id="54383" name="Text Box 111"/>
                  <p:cNvSpPr txBox="1">
                    <a:spLocks noChangeArrowheads="1"/>
                  </p:cNvSpPr>
                  <p:nvPr/>
                </p:nvSpPr>
                <p:spPr bwMode="auto">
                  <a:xfrm>
                    <a:off x="6448" y="3204"/>
                    <a:ext cx="916" cy="456"/>
                  </a:xfrm>
                  <a:prstGeom prst="rect">
                    <a:avLst/>
                  </a:prstGeom>
                  <a:solidFill>
                    <a:srgbClr val="FFFFFF"/>
                  </a:solidFill>
                  <a:ln w="9525">
                    <a:solidFill>
                      <a:srgbClr val="000000"/>
                    </a:solidFill>
                    <a:miter lim="800000"/>
                    <a:headEnd/>
                    <a:tailEnd/>
                  </a:ln>
                </p:spPr>
                <p:txBody>
                  <a:bodyPr anchor="ctr" anchorCtr="1"/>
                  <a:lstStyle/>
                  <a:p>
                    <a:pPr algn="just"/>
                    <a:r>
                      <a:rPr lang="zh-CN" altLang="en-US" sz="1200" b="1" dirty="0">
                        <a:latin typeface="Times New Roman" pitchFamily="18" charset="0"/>
                      </a:rPr>
                      <a:t>环路滤波</a:t>
                    </a:r>
                    <a:endParaRPr lang="zh-CN" altLang="en-US" sz="3200" b="1" dirty="0"/>
                  </a:p>
                </p:txBody>
              </p:sp>
              <p:sp>
                <p:nvSpPr>
                  <p:cNvPr id="54384" name="Text Box 112"/>
                  <p:cNvSpPr txBox="1">
                    <a:spLocks noChangeArrowheads="1"/>
                  </p:cNvSpPr>
                  <p:nvPr/>
                </p:nvSpPr>
                <p:spPr bwMode="auto">
                  <a:xfrm>
                    <a:off x="6448" y="2277"/>
                    <a:ext cx="778" cy="456"/>
                  </a:xfrm>
                  <a:prstGeom prst="rect">
                    <a:avLst/>
                  </a:prstGeom>
                  <a:solidFill>
                    <a:srgbClr val="FFFFFF"/>
                  </a:solidFill>
                  <a:ln w="9525">
                    <a:solidFill>
                      <a:srgbClr val="000000"/>
                    </a:solidFill>
                    <a:miter lim="800000"/>
                    <a:headEnd/>
                    <a:tailEnd/>
                  </a:ln>
                </p:spPr>
                <p:txBody>
                  <a:bodyPr/>
                  <a:lstStyle/>
                  <a:p>
                    <a:pPr algn="just"/>
                    <a:r>
                      <a:rPr lang="en-US" altLang="zh-CN" b="1" dirty="0">
                        <a:latin typeface="Times New Roman" pitchFamily="18" charset="0"/>
                      </a:rPr>
                      <a:t>| </a:t>
                    </a:r>
                    <a:r>
                      <a:rPr lang="en-US" altLang="zh-CN" b="1" dirty="0">
                        <a:latin typeface="Times New Roman" pitchFamily="18" charset="0"/>
                        <a:sym typeface="Symbol" pitchFamily="18" charset="2"/>
                      </a:rPr>
                      <a:t></a:t>
                    </a:r>
                    <a:r>
                      <a:rPr lang="en-US" altLang="zh-CN" b="1" dirty="0">
                        <a:latin typeface="Times New Roman" pitchFamily="18" charset="0"/>
                      </a:rPr>
                      <a:t>|</a:t>
                    </a:r>
                    <a:endParaRPr lang="en-US" altLang="zh-CN" sz="3200" b="1" dirty="0"/>
                  </a:p>
                </p:txBody>
              </p:sp>
              <p:sp>
                <p:nvSpPr>
                  <p:cNvPr id="54385" name="Text Box 113"/>
                  <p:cNvSpPr txBox="1">
                    <a:spLocks noChangeArrowheads="1"/>
                  </p:cNvSpPr>
                  <p:nvPr/>
                </p:nvSpPr>
                <p:spPr bwMode="auto">
                  <a:xfrm>
                    <a:off x="6448" y="4092"/>
                    <a:ext cx="778" cy="456"/>
                  </a:xfrm>
                  <a:prstGeom prst="rect">
                    <a:avLst/>
                  </a:prstGeom>
                  <a:solidFill>
                    <a:srgbClr val="FFFFFF"/>
                  </a:solidFill>
                  <a:ln w="9525">
                    <a:solidFill>
                      <a:srgbClr val="000000"/>
                    </a:solidFill>
                    <a:miter lim="800000"/>
                    <a:headEnd/>
                    <a:tailEnd/>
                  </a:ln>
                </p:spPr>
                <p:txBody>
                  <a:bodyPr/>
                  <a:lstStyle/>
                  <a:p>
                    <a:pPr algn="just"/>
                    <a:r>
                      <a:rPr lang="en-US" altLang="zh-CN" b="1">
                        <a:latin typeface="Times New Roman" pitchFamily="18" charset="0"/>
                      </a:rPr>
                      <a:t>| </a:t>
                    </a:r>
                    <a:r>
                      <a:rPr lang="en-US" altLang="zh-CN" b="1">
                        <a:latin typeface="Times New Roman" pitchFamily="18" charset="0"/>
                        <a:sym typeface="Symbol" pitchFamily="18" charset="2"/>
                      </a:rPr>
                      <a:t></a:t>
                    </a:r>
                    <a:r>
                      <a:rPr lang="en-US" altLang="zh-CN" b="1">
                        <a:latin typeface="Times New Roman" pitchFamily="18" charset="0"/>
                      </a:rPr>
                      <a:t>|</a:t>
                    </a:r>
                  </a:p>
                  <a:p>
                    <a:endParaRPr lang="en-US" altLang="zh-CN" sz="3200" b="1"/>
                  </a:p>
                </p:txBody>
              </p:sp>
              <p:sp>
                <p:nvSpPr>
                  <p:cNvPr id="54386" name="Text Box 114"/>
                  <p:cNvSpPr txBox="1">
                    <a:spLocks noChangeArrowheads="1"/>
                  </p:cNvSpPr>
                  <p:nvPr/>
                </p:nvSpPr>
                <p:spPr bwMode="auto">
                  <a:xfrm>
                    <a:off x="8410" y="3204"/>
                    <a:ext cx="616" cy="456"/>
                  </a:xfrm>
                  <a:prstGeom prst="rect">
                    <a:avLst/>
                  </a:prstGeom>
                  <a:solidFill>
                    <a:srgbClr val="FFFFFF"/>
                  </a:solidFill>
                  <a:ln w="9525">
                    <a:solidFill>
                      <a:srgbClr val="000000"/>
                    </a:solidFill>
                    <a:miter lim="800000"/>
                    <a:headEnd/>
                    <a:tailEnd/>
                  </a:ln>
                </p:spPr>
                <p:txBody>
                  <a:bodyPr/>
                  <a:lstStyle/>
                  <a:p>
                    <a:pPr algn="just"/>
                    <a:r>
                      <a:rPr lang="en-US" altLang="zh-CN" b="1">
                        <a:latin typeface="Times New Roman" pitchFamily="18" charset="0"/>
                      </a:rPr>
                      <a:t> +</a:t>
                    </a:r>
                    <a:endParaRPr lang="en-US" altLang="zh-CN" sz="3200" b="1"/>
                  </a:p>
                </p:txBody>
              </p:sp>
              <p:sp>
                <p:nvSpPr>
                  <p:cNvPr id="54387" name="Line 115"/>
                  <p:cNvSpPr>
                    <a:spLocks noChangeShapeType="1"/>
                  </p:cNvSpPr>
                  <p:nvPr/>
                </p:nvSpPr>
                <p:spPr bwMode="auto">
                  <a:xfrm flipV="1">
                    <a:off x="5316" y="2877"/>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88" name="Line 116"/>
                  <p:cNvSpPr>
                    <a:spLocks noChangeShapeType="1"/>
                  </p:cNvSpPr>
                  <p:nvPr/>
                </p:nvSpPr>
                <p:spPr bwMode="auto">
                  <a:xfrm flipV="1">
                    <a:off x="5328" y="3642"/>
                    <a:ext cx="0" cy="31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4389" name="Line 117"/>
                  <p:cNvSpPr>
                    <a:spLocks noChangeShapeType="1"/>
                  </p:cNvSpPr>
                  <p:nvPr/>
                </p:nvSpPr>
                <p:spPr bwMode="auto">
                  <a:xfrm>
                    <a:off x="5806" y="3417"/>
                    <a:ext cx="638"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4390" name="Line 118"/>
                  <p:cNvSpPr>
                    <a:spLocks noChangeShapeType="1"/>
                  </p:cNvSpPr>
                  <p:nvPr/>
                </p:nvSpPr>
                <p:spPr bwMode="auto">
                  <a:xfrm>
                    <a:off x="5792" y="2514"/>
                    <a:ext cx="6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91" name="Line 119"/>
                  <p:cNvSpPr>
                    <a:spLocks noChangeShapeType="1"/>
                  </p:cNvSpPr>
                  <p:nvPr/>
                </p:nvSpPr>
                <p:spPr bwMode="auto">
                  <a:xfrm>
                    <a:off x="5780" y="4317"/>
                    <a:ext cx="6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92" name="Text Box 120"/>
                  <p:cNvSpPr txBox="1">
                    <a:spLocks noChangeArrowheads="1"/>
                  </p:cNvSpPr>
                  <p:nvPr/>
                </p:nvSpPr>
                <p:spPr bwMode="auto">
                  <a:xfrm>
                    <a:off x="4884" y="3204"/>
                    <a:ext cx="916" cy="456"/>
                  </a:xfrm>
                  <a:prstGeom prst="rect">
                    <a:avLst/>
                  </a:prstGeom>
                  <a:solidFill>
                    <a:srgbClr val="FFFFFF"/>
                  </a:solidFill>
                  <a:ln w="9525">
                    <a:solidFill>
                      <a:srgbClr val="000000"/>
                    </a:solidFill>
                    <a:miter lim="800000"/>
                    <a:headEnd/>
                    <a:tailEnd/>
                  </a:ln>
                </p:spPr>
                <p:txBody>
                  <a:bodyPr anchor="ctr" anchorCtr="1"/>
                  <a:lstStyle/>
                  <a:p>
                    <a:pPr algn="just"/>
                    <a:r>
                      <a:rPr lang="zh-CN" altLang="en-US" sz="1200" b="1" dirty="0">
                        <a:latin typeface="Times New Roman" pitchFamily="18" charset="0"/>
                      </a:rPr>
                      <a:t>压控振荡</a:t>
                    </a:r>
                    <a:endParaRPr lang="zh-CN" altLang="en-US" sz="3200" b="1" dirty="0"/>
                  </a:p>
                </p:txBody>
              </p:sp>
              <p:sp>
                <p:nvSpPr>
                  <p:cNvPr id="54393" name="Line 121"/>
                  <p:cNvSpPr>
                    <a:spLocks noChangeShapeType="1"/>
                  </p:cNvSpPr>
                  <p:nvPr/>
                </p:nvSpPr>
                <p:spPr bwMode="auto">
                  <a:xfrm>
                    <a:off x="7384" y="3441"/>
                    <a:ext cx="100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4394" name="Line 122"/>
                  <p:cNvSpPr>
                    <a:spLocks noChangeShapeType="1"/>
                  </p:cNvSpPr>
                  <p:nvPr/>
                </p:nvSpPr>
                <p:spPr bwMode="auto">
                  <a:xfrm>
                    <a:off x="7234" y="2502"/>
                    <a:ext cx="14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95" name="Line 123"/>
                  <p:cNvSpPr>
                    <a:spLocks noChangeShapeType="1"/>
                  </p:cNvSpPr>
                  <p:nvPr/>
                </p:nvSpPr>
                <p:spPr bwMode="auto">
                  <a:xfrm>
                    <a:off x="7234" y="4329"/>
                    <a:ext cx="15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96" name="Line 124"/>
                  <p:cNvSpPr>
                    <a:spLocks noChangeShapeType="1"/>
                  </p:cNvSpPr>
                  <p:nvPr/>
                </p:nvSpPr>
                <p:spPr bwMode="auto">
                  <a:xfrm>
                    <a:off x="8736" y="3654"/>
                    <a:ext cx="0" cy="66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4397" name="Line 125"/>
                  <p:cNvSpPr>
                    <a:spLocks noChangeShapeType="1"/>
                  </p:cNvSpPr>
                  <p:nvPr/>
                </p:nvSpPr>
                <p:spPr bwMode="auto">
                  <a:xfrm>
                    <a:off x="8738" y="2503"/>
                    <a:ext cx="0" cy="7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98" name="Text Box 126"/>
                  <p:cNvSpPr txBox="1">
                    <a:spLocks noChangeArrowheads="1"/>
                  </p:cNvSpPr>
                  <p:nvPr/>
                </p:nvSpPr>
                <p:spPr bwMode="auto">
                  <a:xfrm>
                    <a:off x="8650" y="3603"/>
                    <a:ext cx="46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a:latin typeface="Times New Roman" pitchFamily="18" charset="0"/>
                      </a:rPr>
                      <a:t>+</a:t>
                    </a:r>
                    <a:endParaRPr lang="en-US" altLang="zh-CN" sz="3200" b="1"/>
                  </a:p>
                </p:txBody>
              </p:sp>
              <p:sp>
                <p:nvSpPr>
                  <p:cNvPr id="54399" name="Text Box 127"/>
                  <p:cNvSpPr txBox="1">
                    <a:spLocks noChangeArrowheads="1"/>
                  </p:cNvSpPr>
                  <p:nvPr/>
                </p:nvSpPr>
                <p:spPr bwMode="auto">
                  <a:xfrm>
                    <a:off x="8612" y="2766"/>
                    <a:ext cx="57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latin typeface="Times New Roman" pitchFamily="18" charset="0"/>
                      </a:rPr>
                      <a:t>-</a:t>
                    </a:r>
                    <a:endParaRPr lang="en-US" altLang="zh-CN" sz="3200" b="1"/>
                  </a:p>
                </p:txBody>
              </p:sp>
              <p:sp>
                <p:nvSpPr>
                  <p:cNvPr id="54400" name="Text Box 128"/>
                  <p:cNvSpPr txBox="1">
                    <a:spLocks noChangeArrowheads="1"/>
                  </p:cNvSpPr>
                  <p:nvPr/>
                </p:nvSpPr>
                <p:spPr bwMode="auto">
                  <a:xfrm>
                    <a:off x="5916" y="2136"/>
                    <a:ext cx="50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i="1">
                        <a:latin typeface="Times New Roman" pitchFamily="18" charset="0"/>
                      </a:rPr>
                      <a:t>u</a:t>
                    </a:r>
                    <a:r>
                      <a:rPr lang="en-US" altLang="zh-CN" sz="1600" b="1" baseline="-25000">
                        <a:latin typeface="Times New Roman" pitchFamily="18" charset="0"/>
                      </a:rPr>
                      <a:t>1</a:t>
                    </a:r>
                    <a:endParaRPr lang="en-US" altLang="zh-CN" sz="3200" b="1"/>
                  </a:p>
                </p:txBody>
              </p:sp>
              <p:sp>
                <p:nvSpPr>
                  <p:cNvPr id="54401" name="Text Box 129"/>
                  <p:cNvSpPr txBox="1">
                    <a:spLocks noChangeArrowheads="1"/>
                  </p:cNvSpPr>
                  <p:nvPr/>
                </p:nvSpPr>
                <p:spPr bwMode="auto">
                  <a:xfrm>
                    <a:off x="5878" y="3951"/>
                    <a:ext cx="50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i="1">
                        <a:latin typeface="Times New Roman" pitchFamily="18" charset="0"/>
                      </a:rPr>
                      <a:t>u</a:t>
                    </a:r>
                    <a:r>
                      <a:rPr lang="en-US" altLang="zh-CN" sz="1600" b="1" baseline="-25000">
                        <a:latin typeface="Times New Roman" pitchFamily="18" charset="0"/>
                      </a:rPr>
                      <a:t>2</a:t>
                    </a:r>
                    <a:endParaRPr lang="en-US" altLang="zh-CN" sz="3200" b="1"/>
                  </a:p>
                </p:txBody>
              </p:sp>
              <p:sp>
                <p:nvSpPr>
                  <p:cNvPr id="54402" name="Text Box 130"/>
                  <p:cNvSpPr txBox="1">
                    <a:spLocks noChangeArrowheads="1"/>
                  </p:cNvSpPr>
                  <p:nvPr/>
                </p:nvSpPr>
                <p:spPr bwMode="auto">
                  <a:xfrm>
                    <a:off x="7644" y="2097"/>
                    <a:ext cx="63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latin typeface="Times New Roman" pitchFamily="18" charset="0"/>
                      </a:rPr>
                      <a:t>|</a:t>
                    </a:r>
                    <a:r>
                      <a:rPr lang="en-US" altLang="zh-CN" sz="2000" b="1" i="1">
                        <a:latin typeface="Times New Roman" pitchFamily="18" charset="0"/>
                      </a:rPr>
                      <a:t>u</a:t>
                    </a:r>
                    <a:r>
                      <a:rPr lang="en-US" altLang="zh-CN" sz="2000" b="1" baseline="-25000">
                        <a:latin typeface="Times New Roman" pitchFamily="18" charset="0"/>
                      </a:rPr>
                      <a:t>1</a:t>
                    </a:r>
                    <a:r>
                      <a:rPr lang="en-US" altLang="zh-CN" sz="2000" b="1">
                        <a:latin typeface="Times New Roman" pitchFamily="18" charset="0"/>
                      </a:rPr>
                      <a:t>|</a:t>
                    </a:r>
                    <a:endParaRPr lang="en-US" altLang="zh-CN" sz="4000" b="1"/>
                  </a:p>
                </p:txBody>
              </p:sp>
              <p:sp>
                <p:nvSpPr>
                  <p:cNvPr id="54403" name="Text Box 131"/>
                  <p:cNvSpPr txBox="1">
                    <a:spLocks noChangeArrowheads="1"/>
                  </p:cNvSpPr>
                  <p:nvPr/>
                </p:nvSpPr>
                <p:spPr bwMode="auto">
                  <a:xfrm>
                    <a:off x="7682" y="3939"/>
                    <a:ext cx="63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latin typeface="Times New Roman" pitchFamily="18" charset="0"/>
                      </a:rPr>
                      <a:t>|</a:t>
                    </a:r>
                    <a:r>
                      <a:rPr lang="en-US" altLang="zh-CN" sz="2000" b="1" i="1">
                        <a:latin typeface="Times New Roman" pitchFamily="18" charset="0"/>
                      </a:rPr>
                      <a:t>u</a:t>
                    </a:r>
                    <a:r>
                      <a:rPr lang="en-US" altLang="zh-CN" sz="2000" b="1" baseline="-25000">
                        <a:latin typeface="Times New Roman" pitchFamily="18" charset="0"/>
                      </a:rPr>
                      <a:t>2</a:t>
                    </a:r>
                    <a:r>
                      <a:rPr lang="en-US" altLang="zh-CN" sz="2000" b="1">
                        <a:latin typeface="Times New Roman" pitchFamily="18" charset="0"/>
                      </a:rPr>
                      <a:t>|</a:t>
                    </a:r>
                    <a:endParaRPr lang="en-US" altLang="zh-CN" sz="4000" b="1"/>
                  </a:p>
                </p:txBody>
              </p:sp>
              <p:sp>
                <p:nvSpPr>
                  <p:cNvPr id="54404" name="Text Box 132"/>
                  <p:cNvSpPr txBox="1">
                    <a:spLocks noChangeArrowheads="1"/>
                  </p:cNvSpPr>
                  <p:nvPr/>
                </p:nvSpPr>
                <p:spPr bwMode="auto">
                  <a:xfrm>
                    <a:off x="7432" y="3075"/>
                    <a:ext cx="115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i="1">
                        <a:latin typeface="Times New Roman" pitchFamily="18" charset="0"/>
                      </a:rPr>
                      <a:t>e</a:t>
                    </a:r>
                    <a:r>
                      <a:rPr lang="en-US" altLang="zh-CN" sz="1600" b="1">
                        <a:latin typeface="Times New Roman" pitchFamily="18" charset="0"/>
                      </a:rPr>
                      <a:t>=|</a:t>
                    </a:r>
                    <a:r>
                      <a:rPr lang="en-US" altLang="zh-CN" sz="1600" b="1" i="1">
                        <a:latin typeface="Times New Roman" pitchFamily="18" charset="0"/>
                      </a:rPr>
                      <a:t>u</a:t>
                    </a:r>
                    <a:r>
                      <a:rPr lang="en-US" altLang="zh-CN" sz="1600" b="1" baseline="-25000">
                        <a:latin typeface="Times New Roman" pitchFamily="18" charset="0"/>
                      </a:rPr>
                      <a:t>2</a:t>
                    </a:r>
                    <a:r>
                      <a:rPr lang="en-US" altLang="zh-CN" sz="1600" b="1">
                        <a:latin typeface="Times New Roman" pitchFamily="18" charset="0"/>
                      </a:rPr>
                      <a:t>|-|</a:t>
                    </a:r>
                    <a:r>
                      <a:rPr lang="en-US" altLang="zh-CN" sz="1600" b="1" i="1">
                        <a:latin typeface="Times New Roman" pitchFamily="18" charset="0"/>
                      </a:rPr>
                      <a:t>u</a:t>
                    </a:r>
                    <a:r>
                      <a:rPr lang="en-US" altLang="zh-CN" sz="1600" b="1" baseline="-25000">
                        <a:latin typeface="Times New Roman" pitchFamily="18" charset="0"/>
                      </a:rPr>
                      <a:t>1</a:t>
                    </a:r>
                    <a:r>
                      <a:rPr lang="en-US" altLang="zh-CN" sz="1600" b="1">
                        <a:latin typeface="Times New Roman" pitchFamily="18" charset="0"/>
                      </a:rPr>
                      <a:t>|</a:t>
                    </a:r>
                    <a:endParaRPr lang="en-US" altLang="zh-CN" sz="3200" b="1"/>
                  </a:p>
                </p:txBody>
              </p:sp>
            </p:grpSp>
            <p:grpSp>
              <p:nvGrpSpPr>
                <p:cNvPr id="54405" name="Group 133"/>
                <p:cNvGrpSpPr>
                  <a:grpSpLocks/>
                </p:cNvGrpSpPr>
                <p:nvPr/>
              </p:nvGrpSpPr>
              <p:grpSpPr bwMode="auto">
                <a:xfrm>
                  <a:off x="952" y="2566"/>
                  <a:ext cx="733" cy="1205"/>
                  <a:chOff x="2144" y="6021"/>
                  <a:chExt cx="1290" cy="1776"/>
                </a:xfrm>
              </p:grpSpPr>
              <p:sp>
                <p:nvSpPr>
                  <p:cNvPr id="54406" name="Line 134"/>
                  <p:cNvSpPr>
                    <a:spLocks noChangeShapeType="1"/>
                  </p:cNvSpPr>
                  <p:nvPr/>
                </p:nvSpPr>
                <p:spPr bwMode="auto">
                  <a:xfrm>
                    <a:off x="2368" y="6891"/>
                    <a:ext cx="6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4407" name="Group 135"/>
                  <p:cNvGrpSpPr>
                    <a:grpSpLocks/>
                  </p:cNvGrpSpPr>
                  <p:nvPr/>
                </p:nvGrpSpPr>
                <p:grpSpPr bwMode="auto">
                  <a:xfrm>
                    <a:off x="2144" y="6021"/>
                    <a:ext cx="1290" cy="1776"/>
                    <a:chOff x="4172" y="6023"/>
                    <a:chExt cx="1290" cy="1776"/>
                  </a:xfrm>
                </p:grpSpPr>
                <p:sp>
                  <p:nvSpPr>
                    <p:cNvPr id="54408" name="Line 136"/>
                    <p:cNvSpPr>
                      <a:spLocks noChangeShapeType="1"/>
                    </p:cNvSpPr>
                    <p:nvPr/>
                  </p:nvSpPr>
                  <p:spPr bwMode="auto">
                    <a:xfrm>
                      <a:off x="5024" y="6023"/>
                      <a:ext cx="41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409" name="Line 137"/>
                    <p:cNvSpPr>
                      <a:spLocks noChangeShapeType="1"/>
                    </p:cNvSpPr>
                    <p:nvPr/>
                  </p:nvSpPr>
                  <p:spPr bwMode="auto">
                    <a:xfrm>
                      <a:off x="5024" y="7799"/>
                      <a:ext cx="4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410" name="Line 138"/>
                    <p:cNvSpPr>
                      <a:spLocks noChangeShapeType="1"/>
                    </p:cNvSpPr>
                    <p:nvPr/>
                  </p:nvSpPr>
                  <p:spPr bwMode="auto">
                    <a:xfrm>
                      <a:off x="5022" y="6027"/>
                      <a:ext cx="0" cy="17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411" name="Text Box 139"/>
                    <p:cNvSpPr txBox="1">
                      <a:spLocks noChangeArrowheads="1"/>
                    </p:cNvSpPr>
                    <p:nvPr/>
                  </p:nvSpPr>
                  <p:spPr bwMode="auto">
                    <a:xfrm>
                      <a:off x="4172" y="6537"/>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b="1" i="1">
                          <a:latin typeface="Times New Roman" pitchFamily="18" charset="0"/>
                        </a:rPr>
                        <a:t>m</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4000" b="1"/>
                    </a:p>
                  </p:txBody>
                </p:sp>
              </p:grpSp>
            </p:grpSp>
            <p:sp>
              <p:nvSpPr>
                <p:cNvPr id="54416" name="AutoShape 144"/>
                <p:cNvSpPr>
                  <a:spLocks noChangeArrowheads="1"/>
                </p:cNvSpPr>
                <p:nvPr/>
              </p:nvSpPr>
              <p:spPr bwMode="auto">
                <a:xfrm>
                  <a:off x="1675" y="2450"/>
                  <a:ext cx="246" cy="255"/>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54417" name="AutoShape 145"/>
                <p:cNvSpPr>
                  <a:spLocks noChangeArrowheads="1"/>
                </p:cNvSpPr>
                <p:nvPr/>
              </p:nvSpPr>
              <p:spPr bwMode="auto">
                <a:xfrm>
                  <a:off x="1675" y="3630"/>
                  <a:ext cx="246" cy="254"/>
                </a:xfrm>
                <a:prstGeom prst="flowChartSummingJunction">
                  <a:avLst/>
                </a:prstGeom>
                <a:solidFill>
                  <a:srgbClr val="FFFFFF"/>
                </a:solidFill>
                <a:ln w="9525">
                  <a:solidFill>
                    <a:srgbClr val="000000"/>
                  </a:solidFill>
                  <a:round/>
                  <a:headEnd/>
                  <a:tailEnd/>
                </a:ln>
              </p:spPr>
              <p:txBody>
                <a:bodyPr/>
                <a:lstStyle/>
                <a:p>
                  <a:endParaRPr lang="zh-CN" altLang="en-US" b="1"/>
                </a:p>
              </p:txBody>
            </p:sp>
          </p:grpSp>
          <p:sp>
            <p:nvSpPr>
              <p:cNvPr id="54419" name="Text Box 147"/>
              <p:cNvSpPr txBox="1">
                <a:spLocks noChangeArrowheads="1"/>
              </p:cNvSpPr>
              <p:nvPr/>
            </p:nvSpPr>
            <p:spPr bwMode="auto">
              <a:xfrm>
                <a:off x="1548" y="3010"/>
                <a:ext cx="510" cy="312"/>
              </a:xfrm>
              <a:prstGeom prst="rect">
                <a:avLst/>
              </a:prstGeom>
              <a:solidFill>
                <a:srgbClr val="FFFFFF"/>
              </a:solidFill>
              <a:ln w="9525">
                <a:solidFill>
                  <a:srgbClr val="000000"/>
                </a:solidFill>
                <a:miter lim="800000"/>
                <a:headEnd/>
                <a:tailEnd/>
              </a:ln>
            </p:spPr>
            <p:txBody>
              <a:bodyPr lIns="0" tIns="0" rIns="0" bIns="0" anchor="ctr" anchorCtr="1"/>
              <a:lstStyle/>
              <a:p>
                <a:pPr algn="just"/>
                <a:r>
                  <a:rPr lang="zh-CN" altLang="en-US" sz="1200" b="1">
                    <a:solidFill>
                      <a:srgbClr val="000000"/>
                    </a:solidFill>
                    <a:latin typeface="Times New Roman" pitchFamily="18" charset="0"/>
                  </a:rPr>
                  <a:t>门波形产生</a:t>
                </a:r>
                <a:endParaRPr lang="zh-CN" altLang="en-US" sz="2400" b="1"/>
              </a:p>
            </p:txBody>
          </p:sp>
        </p:grpSp>
      </p:grpSp>
      <p:graphicFrame>
        <p:nvGraphicFramePr>
          <p:cNvPr id="54324" name="Object 52"/>
          <p:cNvGraphicFramePr>
            <a:graphicFrameLocks noChangeAspect="1"/>
          </p:cNvGraphicFramePr>
          <p:nvPr/>
        </p:nvGraphicFramePr>
        <p:xfrm>
          <a:off x="3806825" y="5856436"/>
          <a:ext cx="765175" cy="596900"/>
        </p:xfrm>
        <a:graphic>
          <a:graphicData uri="http://schemas.openxmlformats.org/presentationml/2006/ole">
            <mc:AlternateContent xmlns:mc="http://schemas.openxmlformats.org/markup-compatibility/2006">
              <mc:Choice xmlns:v="urn:schemas-microsoft-com:vml" Requires="v">
                <p:oleObj spid="_x0000_s14406" name="公式" r:id="rId3" imgW="431613" imgH="330057" progId="Equation.3">
                  <p:embed/>
                </p:oleObj>
              </mc:Choice>
              <mc:Fallback>
                <p:oleObj name="公式" r:id="rId3" imgW="431613" imgH="330057"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825" y="5856436"/>
                        <a:ext cx="7651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22" name="Object 50"/>
          <p:cNvGraphicFramePr>
            <a:graphicFrameLocks noChangeAspect="1"/>
          </p:cNvGraphicFramePr>
          <p:nvPr/>
        </p:nvGraphicFramePr>
        <p:xfrm>
          <a:off x="3941763" y="3923332"/>
          <a:ext cx="549275" cy="585788"/>
        </p:xfrm>
        <a:graphic>
          <a:graphicData uri="http://schemas.openxmlformats.org/presentationml/2006/ole">
            <mc:AlternateContent xmlns:mc="http://schemas.openxmlformats.org/markup-compatibility/2006">
              <mc:Choice xmlns:v="urn:schemas-microsoft-com:vml" Requires="v">
                <p:oleObj spid="_x0000_s14407" name="公式" r:id="rId5" imgW="317362" imgH="330057" progId="Equation.3">
                  <p:embed/>
                </p:oleObj>
              </mc:Choice>
              <mc:Fallback>
                <p:oleObj name="公式" r:id="rId5" imgW="317362" imgH="330057"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763" y="3923332"/>
                        <a:ext cx="54927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002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 calcmode="lin" valueType="num">
                                      <p:cBhvr additive="base">
                                        <p:cTn id="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anim calcmode="lin" valueType="num">
                                      <p:cBhvr additive="base">
                                        <p:cTn id="11"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421"/>
                                        </p:tgtEl>
                                        <p:attrNameLst>
                                          <p:attrName>style.visibility</p:attrName>
                                        </p:attrNameLst>
                                      </p:cBhvr>
                                      <p:to>
                                        <p:strVal val="visible"/>
                                      </p:to>
                                    </p:set>
                                    <p:anim calcmode="lin" valueType="num">
                                      <p:cBhvr additive="base">
                                        <p:cTn id="15" dur="500" fill="hold"/>
                                        <p:tgtEl>
                                          <p:spTgt spid="54421"/>
                                        </p:tgtEl>
                                        <p:attrNameLst>
                                          <p:attrName>ppt_x</p:attrName>
                                        </p:attrNameLst>
                                      </p:cBhvr>
                                      <p:tavLst>
                                        <p:tav tm="0">
                                          <p:val>
                                            <p:strVal val="#ppt_x"/>
                                          </p:val>
                                        </p:tav>
                                        <p:tav tm="100000">
                                          <p:val>
                                            <p:strVal val="#ppt_x"/>
                                          </p:val>
                                        </p:tav>
                                      </p:tavLst>
                                    </p:anim>
                                    <p:anim calcmode="lin" valueType="num">
                                      <p:cBhvr additive="base">
                                        <p:cTn id="16" dur="500" fill="hold"/>
                                        <p:tgtEl>
                                          <p:spTgt spid="54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zh-CN" altLang="en-US" dirty="0" smtClean="0">
                <a:solidFill>
                  <a:srgbClr val="0000FF"/>
                </a:solidFill>
              </a:rPr>
              <a:t>工作原理</a:t>
            </a:r>
            <a:endParaRPr lang="zh-CN" altLang="en-US" dirty="0">
              <a:solidFill>
                <a:srgbClr val="0000FF"/>
              </a:solidFill>
            </a:endParaRPr>
          </a:p>
        </p:txBody>
      </p:sp>
      <p:sp>
        <p:nvSpPr>
          <p:cNvPr id="55299" name="Rectangle 3"/>
          <p:cNvSpPr>
            <a:spLocks noGrp="1" noChangeArrowheads="1"/>
          </p:cNvSpPr>
          <p:nvPr>
            <p:ph type="body" idx="1"/>
          </p:nvPr>
        </p:nvSpPr>
        <p:spPr/>
        <p:txBody>
          <a:bodyPr/>
          <a:lstStyle/>
          <a:p>
            <a:endParaRPr lang="zh-CN" altLang="en-US" dirty="0"/>
          </a:p>
        </p:txBody>
      </p:sp>
      <p:sp>
        <p:nvSpPr>
          <p:cNvPr id="93" name="灯片编号占位符 5"/>
          <p:cNvSpPr>
            <a:spLocks noGrp="1"/>
          </p:cNvSpPr>
          <p:nvPr>
            <p:ph type="sldNum" sz="quarter" idx="12"/>
          </p:nvPr>
        </p:nvSpPr>
        <p:spPr/>
        <p:txBody>
          <a:bodyPr/>
          <a:lstStyle/>
          <a:p>
            <a:fld id="{BF2652A0-4E8A-42EA-A775-FE2623160E79}" type="slidenum">
              <a:rPr lang="en-US" altLang="zh-CN" smtClean="0"/>
              <a:pPr/>
              <a:t>37</a:t>
            </a:fld>
            <a:endParaRPr lang="en-US" altLang="zh-CN"/>
          </a:p>
        </p:txBody>
      </p:sp>
      <p:grpSp>
        <p:nvGrpSpPr>
          <p:cNvPr id="55300" name="Group 4"/>
          <p:cNvGrpSpPr>
            <a:grpSpLocks/>
          </p:cNvGrpSpPr>
          <p:nvPr/>
        </p:nvGrpSpPr>
        <p:grpSpPr bwMode="auto">
          <a:xfrm>
            <a:off x="1466850" y="1673225"/>
            <a:ext cx="6165850" cy="3916363"/>
            <a:chOff x="2912" y="4935"/>
            <a:chExt cx="6774" cy="3882"/>
          </a:xfrm>
        </p:grpSpPr>
        <p:grpSp>
          <p:nvGrpSpPr>
            <p:cNvPr id="55301" name="Group 5"/>
            <p:cNvGrpSpPr>
              <a:grpSpLocks/>
            </p:cNvGrpSpPr>
            <p:nvPr/>
          </p:nvGrpSpPr>
          <p:grpSpPr bwMode="auto">
            <a:xfrm>
              <a:off x="2912" y="4935"/>
              <a:ext cx="2980" cy="3882"/>
              <a:chOff x="2476" y="4920"/>
              <a:chExt cx="2980" cy="3882"/>
            </a:xfrm>
          </p:grpSpPr>
          <p:sp>
            <p:nvSpPr>
              <p:cNvPr id="55302" name="Text Box 6"/>
              <p:cNvSpPr txBox="1">
                <a:spLocks noChangeArrowheads="1"/>
              </p:cNvSpPr>
              <p:nvPr/>
            </p:nvSpPr>
            <p:spPr bwMode="auto">
              <a:xfrm>
                <a:off x="3870" y="5157"/>
                <a:ext cx="48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T</a:t>
                </a:r>
                <a:endParaRPr lang="en-US" altLang="zh-CN" b="1">
                  <a:latin typeface="Times New Roman" pitchFamily="18" charset="0"/>
                </a:endParaRPr>
              </a:p>
              <a:p>
                <a:endParaRPr lang="en-US" altLang="zh-CN" sz="3200" b="1"/>
              </a:p>
            </p:txBody>
          </p:sp>
          <p:grpSp>
            <p:nvGrpSpPr>
              <p:cNvPr id="55303" name="Group 7"/>
              <p:cNvGrpSpPr>
                <a:grpSpLocks/>
              </p:cNvGrpSpPr>
              <p:nvPr/>
            </p:nvGrpSpPr>
            <p:grpSpPr bwMode="auto">
              <a:xfrm>
                <a:off x="2476" y="4920"/>
                <a:ext cx="2980" cy="3882"/>
                <a:chOff x="2476" y="4920"/>
                <a:chExt cx="2980" cy="3882"/>
              </a:xfrm>
            </p:grpSpPr>
            <p:sp>
              <p:nvSpPr>
                <p:cNvPr id="55304" name="Text Box 8"/>
                <p:cNvSpPr txBox="1">
                  <a:spLocks noChangeArrowheads="1"/>
                </p:cNvSpPr>
                <p:nvPr/>
              </p:nvSpPr>
              <p:spPr bwMode="auto">
                <a:xfrm>
                  <a:off x="4384" y="6033"/>
                  <a:ext cx="42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d</a:t>
                  </a:r>
                  <a:endParaRPr lang="en-US" altLang="zh-CN" b="1">
                    <a:latin typeface="Times New Roman" pitchFamily="18" charset="0"/>
                  </a:endParaRPr>
                </a:p>
                <a:p>
                  <a:endParaRPr lang="en-US" altLang="zh-CN" sz="3200" b="1"/>
                </a:p>
              </p:txBody>
            </p:sp>
            <p:grpSp>
              <p:nvGrpSpPr>
                <p:cNvPr id="55305" name="Group 9"/>
                <p:cNvGrpSpPr>
                  <a:grpSpLocks/>
                </p:cNvGrpSpPr>
                <p:nvPr/>
              </p:nvGrpSpPr>
              <p:grpSpPr bwMode="auto">
                <a:xfrm>
                  <a:off x="2476" y="4920"/>
                  <a:ext cx="2980" cy="3882"/>
                  <a:chOff x="2476" y="9288"/>
                  <a:chExt cx="2980" cy="3882"/>
                </a:xfrm>
              </p:grpSpPr>
              <p:grpSp>
                <p:nvGrpSpPr>
                  <p:cNvPr id="55306" name="Group 10"/>
                  <p:cNvGrpSpPr>
                    <a:grpSpLocks/>
                  </p:cNvGrpSpPr>
                  <p:nvPr/>
                </p:nvGrpSpPr>
                <p:grpSpPr bwMode="auto">
                  <a:xfrm>
                    <a:off x="2476" y="9288"/>
                    <a:ext cx="2980" cy="2685"/>
                    <a:chOff x="2476" y="9288"/>
                    <a:chExt cx="2980" cy="2685"/>
                  </a:xfrm>
                </p:grpSpPr>
                <p:grpSp>
                  <p:nvGrpSpPr>
                    <p:cNvPr id="55307" name="Group 11"/>
                    <p:cNvGrpSpPr>
                      <a:grpSpLocks/>
                    </p:cNvGrpSpPr>
                    <p:nvPr/>
                  </p:nvGrpSpPr>
                  <p:grpSpPr bwMode="auto">
                    <a:xfrm>
                      <a:off x="2476" y="9516"/>
                      <a:ext cx="2980" cy="801"/>
                      <a:chOff x="2476" y="9216"/>
                      <a:chExt cx="2980" cy="801"/>
                    </a:xfrm>
                  </p:grpSpPr>
                  <p:sp>
                    <p:nvSpPr>
                      <p:cNvPr id="55308" name="Line 12"/>
                      <p:cNvSpPr>
                        <a:spLocks noChangeShapeType="1"/>
                      </p:cNvSpPr>
                      <p:nvPr/>
                    </p:nvSpPr>
                    <p:spPr bwMode="auto">
                      <a:xfrm flipV="1">
                        <a:off x="2476" y="9611"/>
                        <a:ext cx="2980" cy="12"/>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09" name="Group 13"/>
                      <p:cNvGrpSpPr>
                        <a:grpSpLocks/>
                      </p:cNvGrpSpPr>
                      <p:nvPr/>
                    </p:nvGrpSpPr>
                    <p:grpSpPr bwMode="auto">
                      <a:xfrm>
                        <a:off x="2804" y="9216"/>
                        <a:ext cx="2542" cy="801"/>
                        <a:chOff x="2804" y="9216"/>
                        <a:chExt cx="2542" cy="801"/>
                      </a:xfrm>
                    </p:grpSpPr>
                    <p:sp>
                      <p:nvSpPr>
                        <p:cNvPr id="55310" name="Line 14"/>
                        <p:cNvSpPr>
                          <a:spLocks noChangeShapeType="1"/>
                        </p:cNvSpPr>
                        <p:nvPr/>
                      </p:nvSpPr>
                      <p:spPr bwMode="auto">
                        <a:xfrm>
                          <a:off x="2804" y="10005"/>
                          <a:ext cx="6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1" name="Line 15"/>
                        <p:cNvSpPr>
                          <a:spLocks noChangeShapeType="1"/>
                        </p:cNvSpPr>
                        <p:nvPr/>
                      </p:nvSpPr>
                      <p:spPr bwMode="auto">
                        <a:xfrm flipV="1">
                          <a:off x="3418" y="9228"/>
                          <a:ext cx="0" cy="7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2" name="Line 16"/>
                        <p:cNvSpPr>
                          <a:spLocks noChangeShapeType="1"/>
                        </p:cNvSpPr>
                        <p:nvPr/>
                      </p:nvSpPr>
                      <p:spPr bwMode="auto">
                        <a:xfrm>
                          <a:off x="3406" y="9228"/>
                          <a:ext cx="14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3" name="Line 17"/>
                        <p:cNvSpPr>
                          <a:spLocks noChangeShapeType="1"/>
                        </p:cNvSpPr>
                        <p:nvPr/>
                      </p:nvSpPr>
                      <p:spPr bwMode="auto">
                        <a:xfrm>
                          <a:off x="4820" y="9216"/>
                          <a:ext cx="0" cy="8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4" name="Line 18"/>
                        <p:cNvSpPr>
                          <a:spLocks noChangeShapeType="1"/>
                        </p:cNvSpPr>
                        <p:nvPr/>
                      </p:nvSpPr>
                      <p:spPr bwMode="auto">
                        <a:xfrm flipV="1">
                          <a:off x="4820" y="10005"/>
                          <a:ext cx="526" cy="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sp>
                  <p:nvSpPr>
                    <p:cNvPr id="55315" name="Line 19"/>
                    <p:cNvSpPr>
                      <a:spLocks noChangeShapeType="1"/>
                    </p:cNvSpPr>
                    <p:nvPr/>
                  </p:nvSpPr>
                  <p:spPr bwMode="auto">
                    <a:xfrm>
                      <a:off x="4810" y="10332"/>
                      <a:ext cx="0" cy="102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6" name="Line 20"/>
                    <p:cNvSpPr>
                      <a:spLocks noChangeShapeType="1"/>
                    </p:cNvSpPr>
                    <p:nvPr/>
                  </p:nvSpPr>
                  <p:spPr bwMode="auto">
                    <a:xfrm>
                      <a:off x="3406" y="10305"/>
                      <a:ext cx="0" cy="15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17" name="Group 21"/>
                    <p:cNvGrpSpPr>
                      <a:grpSpLocks/>
                    </p:cNvGrpSpPr>
                    <p:nvPr/>
                  </p:nvGrpSpPr>
                  <p:grpSpPr bwMode="auto">
                    <a:xfrm>
                      <a:off x="3406" y="10719"/>
                      <a:ext cx="952" cy="450"/>
                      <a:chOff x="3406" y="10407"/>
                      <a:chExt cx="952" cy="450"/>
                    </a:xfrm>
                  </p:grpSpPr>
                  <p:sp>
                    <p:nvSpPr>
                      <p:cNvPr id="55318" name="Line 22"/>
                      <p:cNvSpPr>
                        <a:spLocks noChangeShapeType="1"/>
                      </p:cNvSpPr>
                      <p:nvPr/>
                    </p:nvSpPr>
                    <p:spPr bwMode="auto">
                      <a:xfrm>
                        <a:off x="3406" y="10407"/>
                        <a:ext cx="9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9" name="Line 23"/>
                      <p:cNvSpPr>
                        <a:spLocks noChangeShapeType="1"/>
                      </p:cNvSpPr>
                      <p:nvPr/>
                    </p:nvSpPr>
                    <p:spPr bwMode="auto">
                      <a:xfrm>
                        <a:off x="3406" y="10407"/>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0" name="Line 24"/>
                      <p:cNvSpPr>
                        <a:spLocks noChangeShapeType="1"/>
                      </p:cNvSpPr>
                      <p:nvPr/>
                    </p:nvSpPr>
                    <p:spPr bwMode="auto">
                      <a:xfrm>
                        <a:off x="4358" y="10419"/>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21" name="Group 25"/>
                    <p:cNvGrpSpPr>
                      <a:grpSpLocks/>
                    </p:cNvGrpSpPr>
                    <p:nvPr/>
                  </p:nvGrpSpPr>
                  <p:grpSpPr bwMode="auto">
                    <a:xfrm>
                      <a:off x="3858" y="11397"/>
                      <a:ext cx="952" cy="450"/>
                      <a:chOff x="3406" y="10407"/>
                      <a:chExt cx="952" cy="450"/>
                    </a:xfrm>
                  </p:grpSpPr>
                  <p:sp>
                    <p:nvSpPr>
                      <p:cNvPr id="55322" name="Line 26"/>
                      <p:cNvSpPr>
                        <a:spLocks noChangeShapeType="1"/>
                      </p:cNvSpPr>
                      <p:nvPr/>
                    </p:nvSpPr>
                    <p:spPr bwMode="auto">
                      <a:xfrm>
                        <a:off x="3406" y="10407"/>
                        <a:ext cx="9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3" name="Line 27"/>
                      <p:cNvSpPr>
                        <a:spLocks noChangeShapeType="1"/>
                      </p:cNvSpPr>
                      <p:nvPr/>
                    </p:nvSpPr>
                    <p:spPr bwMode="auto">
                      <a:xfrm>
                        <a:off x="3406" y="10407"/>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4" name="Line 28"/>
                      <p:cNvSpPr>
                        <a:spLocks noChangeShapeType="1"/>
                      </p:cNvSpPr>
                      <p:nvPr/>
                    </p:nvSpPr>
                    <p:spPr bwMode="auto">
                      <a:xfrm>
                        <a:off x="4358" y="10419"/>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25" name="Group 29"/>
                    <p:cNvGrpSpPr>
                      <a:grpSpLocks/>
                    </p:cNvGrpSpPr>
                    <p:nvPr/>
                  </p:nvGrpSpPr>
                  <p:grpSpPr bwMode="auto">
                    <a:xfrm>
                      <a:off x="3970" y="10392"/>
                      <a:ext cx="1252" cy="312"/>
                      <a:chOff x="3970" y="10392"/>
                      <a:chExt cx="1252" cy="312"/>
                    </a:xfrm>
                  </p:grpSpPr>
                  <p:sp>
                    <p:nvSpPr>
                      <p:cNvPr id="55326" name="Line 30"/>
                      <p:cNvSpPr>
                        <a:spLocks noChangeShapeType="1"/>
                      </p:cNvSpPr>
                      <p:nvPr/>
                    </p:nvSpPr>
                    <p:spPr bwMode="auto">
                      <a:xfrm flipV="1">
                        <a:off x="4358" y="10392"/>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7" name="Line 31"/>
                      <p:cNvSpPr>
                        <a:spLocks noChangeShapeType="1"/>
                      </p:cNvSpPr>
                      <p:nvPr/>
                    </p:nvSpPr>
                    <p:spPr bwMode="auto">
                      <a:xfrm>
                        <a:off x="3970" y="10581"/>
                        <a:ext cx="3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5328" name="Line 32"/>
                      <p:cNvSpPr>
                        <a:spLocks noChangeShapeType="1"/>
                      </p:cNvSpPr>
                      <p:nvPr/>
                    </p:nvSpPr>
                    <p:spPr bwMode="auto">
                      <a:xfrm>
                        <a:off x="4834" y="10596"/>
                        <a:ext cx="388"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29" name="Group 33"/>
                    <p:cNvGrpSpPr>
                      <a:grpSpLocks/>
                    </p:cNvGrpSpPr>
                    <p:nvPr/>
                  </p:nvGrpSpPr>
                  <p:grpSpPr bwMode="auto">
                    <a:xfrm>
                      <a:off x="3018" y="11586"/>
                      <a:ext cx="1240" cy="387"/>
                      <a:chOff x="3018" y="11472"/>
                      <a:chExt cx="1240" cy="387"/>
                    </a:xfrm>
                  </p:grpSpPr>
                  <p:sp>
                    <p:nvSpPr>
                      <p:cNvPr id="55330" name="Text Box 34"/>
                      <p:cNvSpPr txBox="1">
                        <a:spLocks noChangeArrowheads="1"/>
                      </p:cNvSpPr>
                      <p:nvPr/>
                    </p:nvSpPr>
                    <p:spPr bwMode="auto">
                      <a:xfrm>
                        <a:off x="3434" y="11472"/>
                        <a:ext cx="43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d</a:t>
                        </a:r>
                        <a:endParaRPr lang="en-US" altLang="zh-CN" sz="3200" b="1"/>
                      </a:p>
                    </p:txBody>
                  </p:sp>
                  <p:sp>
                    <p:nvSpPr>
                      <p:cNvPr id="55331" name="Line 35"/>
                      <p:cNvSpPr>
                        <a:spLocks noChangeShapeType="1"/>
                      </p:cNvSpPr>
                      <p:nvPr/>
                    </p:nvSpPr>
                    <p:spPr bwMode="auto">
                      <a:xfrm>
                        <a:off x="3018" y="11706"/>
                        <a:ext cx="3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5332" name="Line 36"/>
                      <p:cNvSpPr>
                        <a:spLocks noChangeShapeType="1"/>
                      </p:cNvSpPr>
                      <p:nvPr/>
                    </p:nvSpPr>
                    <p:spPr bwMode="auto">
                      <a:xfrm>
                        <a:off x="3870" y="11706"/>
                        <a:ext cx="388"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5333" name="Text Box 37"/>
                    <p:cNvSpPr txBox="1">
                      <a:spLocks noChangeArrowheads="1"/>
                    </p:cNvSpPr>
                    <p:nvPr/>
                  </p:nvSpPr>
                  <p:spPr bwMode="auto">
                    <a:xfrm>
                      <a:off x="2916" y="9288"/>
                      <a:ext cx="5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+1</a:t>
                      </a:r>
                      <a:endParaRPr lang="en-US" altLang="zh-CN" sz="3200" b="1"/>
                    </a:p>
                  </p:txBody>
                </p:sp>
                <p:sp>
                  <p:nvSpPr>
                    <p:cNvPr id="55334" name="Text Box 38"/>
                    <p:cNvSpPr txBox="1">
                      <a:spLocks noChangeArrowheads="1"/>
                    </p:cNvSpPr>
                    <p:nvPr/>
                  </p:nvSpPr>
                  <p:spPr bwMode="auto">
                    <a:xfrm>
                      <a:off x="2928" y="9987"/>
                      <a:ext cx="5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-1</a:t>
                      </a:r>
                      <a:endParaRPr lang="en-US" altLang="zh-CN" sz="3200" b="1"/>
                    </a:p>
                  </p:txBody>
                </p:sp>
                <p:sp>
                  <p:nvSpPr>
                    <p:cNvPr id="55335" name="Text Box 39"/>
                    <p:cNvSpPr txBox="1">
                      <a:spLocks noChangeArrowheads="1"/>
                    </p:cNvSpPr>
                    <p:nvPr/>
                  </p:nvSpPr>
                  <p:spPr bwMode="auto">
                    <a:xfrm>
                      <a:off x="3408" y="10761"/>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a:latin typeface="Times New Roman" pitchFamily="18" charset="0"/>
                        </a:rPr>
                        <a:t>超前门</a:t>
                      </a:r>
                      <a:endParaRPr lang="zh-CN" altLang="en-US" sz="3200" b="1"/>
                    </a:p>
                  </p:txBody>
                </p:sp>
                <p:sp>
                  <p:nvSpPr>
                    <p:cNvPr id="55336" name="Text Box 40"/>
                    <p:cNvSpPr txBox="1">
                      <a:spLocks noChangeArrowheads="1"/>
                    </p:cNvSpPr>
                    <p:nvPr/>
                  </p:nvSpPr>
                  <p:spPr bwMode="auto">
                    <a:xfrm>
                      <a:off x="3912" y="11424"/>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a:latin typeface="Times New Roman" pitchFamily="18" charset="0"/>
                        </a:rPr>
                        <a:t>滞后门</a:t>
                      </a:r>
                      <a:endParaRPr lang="zh-CN" altLang="en-US" sz="3200" b="1"/>
                    </a:p>
                  </p:txBody>
                </p:sp>
              </p:grpSp>
              <p:sp>
                <p:nvSpPr>
                  <p:cNvPr id="55337" name="Text Box 41"/>
                  <p:cNvSpPr txBox="1">
                    <a:spLocks noChangeArrowheads="1"/>
                  </p:cNvSpPr>
                  <p:nvPr/>
                </p:nvSpPr>
                <p:spPr bwMode="auto">
                  <a:xfrm>
                    <a:off x="2956" y="12744"/>
                    <a:ext cx="235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a:latin typeface="Times New Roman" pitchFamily="18" charset="0"/>
                      </a:rPr>
                      <a:t>(a) </a:t>
                    </a:r>
                    <a:r>
                      <a:rPr lang="zh-CN" altLang="en-US" sz="1600" b="1">
                        <a:latin typeface="Times New Roman" pitchFamily="18" charset="0"/>
                      </a:rPr>
                      <a:t>同步状态</a:t>
                    </a:r>
                    <a:endParaRPr lang="zh-CN" altLang="en-US" sz="3200" b="1"/>
                  </a:p>
                </p:txBody>
              </p:sp>
            </p:grpSp>
          </p:grpSp>
        </p:grpSp>
        <p:grpSp>
          <p:nvGrpSpPr>
            <p:cNvPr id="55338" name="Group 42"/>
            <p:cNvGrpSpPr>
              <a:grpSpLocks/>
            </p:cNvGrpSpPr>
            <p:nvPr/>
          </p:nvGrpSpPr>
          <p:grpSpPr bwMode="auto">
            <a:xfrm>
              <a:off x="6508" y="4944"/>
              <a:ext cx="3178" cy="3819"/>
              <a:chOff x="6508" y="4944"/>
              <a:chExt cx="3178" cy="3819"/>
            </a:xfrm>
          </p:grpSpPr>
          <p:sp>
            <p:nvSpPr>
              <p:cNvPr id="55339" name="Line 43"/>
              <p:cNvSpPr>
                <a:spLocks noChangeShapeType="1"/>
              </p:cNvSpPr>
              <p:nvPr/>
            </p:nvSpPr>
            <p:spPr bwMode="auto">
              <a:xfrm>
                <a:off x="7274" y="8151"/>
                <a:ext cx="188" cy="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40" name="Group 44"/>
              <p:cNvGrpSpPr>
                <a:grpSpLocks/>
              </p:cNvGrpSpPr>
              <p:nvPr/>
            </p:nvGrpSpPr>
            <p:grpSpPr bwMode="auto">
              <a:xfrm>
                <a:off x="6508" y="4944"/>
                <a:ext cx="3178" cy="3819"/>
                <a:chOff x="6496" y="4959"/>
                <a:chExt cx="3178" cy="3819"/>
              </a:xfrm>
            </p:grpSpPr>
            <p:sp>
              <p:nvSpPr>
                <p:cNvPr id="55341" name="Line 45"/>
                <p:cNvSpPr>
                  <a:spLocks noChangeShapeType="1"/>
                </p:cNvSpPr>
                <p:nvPr/>
              </p:nvSpPr>
              <p:spPr bwMode="auto">
                <a:xfrm flipV="1">
                  <a:off x="7262" y="5949"/>
                  <a:ext cx="0" cy="41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42" name="Group 46"/>
                <p:cNvGrpSpPr>
                  <a:grpSpLocks/>
                </p:cNvGrpSpPr>
                <p:nvPr/>
              </p:nvGrpSpPr>
              <p:grpSpPr bwMode="auto">
                <a:xfrm>
                  <a:off x="7444" y="7875"/>
                  <a:ext cx="770" cy="363"/>
                  <a:chOff x="7444" y="12243"/>
                  <a:chExt cx="770" cy="363"/>
                </a:xfrm>
              </p:grpSpPr>
              <p:sp>
                <p:nvSpPr>
                  <p:cNvPr id="55343" name="Line 47"/>
                  <p:cNvSpPr>
                    <a:spLocks noChangeShapeType="1"/>
                  </p:cNvSpPr>
                  <p:nvPr/>
                </p:nvSpPr>
                <p:spPr bwMode="auto">
                  <a:xfrm flipH="1">
                    <a:off x="7444" y="12243"/>
                    <a:ext cx="752"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44" name="Line 48"/>
                  <p:cNvSpPr>
                    <a:spLocks noChangeShapeType="1"/>
                  </p:cNvSpPr>
                  <p:nvPr/>
                </p:nvSpPr>
                <p:spPr bwMode="auto">
                  <a:xfrm>
                    <a:off x="8210" y="12246"/>
                    <a:ext cx="4" cy="2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45" name="Group 49"/>
                <p:cNvGrpSpPr>
                  <a:grpSpLocks/>
                </p:cNvGrpSpPr>
                <p:nvPr/>
              </p:nvGrpSpPr>
              <p:grpSpPr bwMode="auto">
                <a:xfrm>
                  <a:off x="6496" y="4959"/>
                  <a:ext cx="3178" cy="3819"/>
                  <a:chOff x="6496" y="9327"/>
                  <a:chExt cx="3178" cy="3819"/>
                </a:xfrm>
              </p:grpSpPr>
              <p:sp>
                <p:nvSpPr>
                  <p:cNvPr id="55346" name="Line 50"/>
                  <p:cNvSpPr>
                    <a:spLocks noChangeShapeType="1"/>
                  </p:cNvSpPr>
                  <p:nvPr/>
                </p:nvSpPr>
                <p:spPr bwMode="auto">
                  <a:xfrm>
                    <a:off x="8828" y="10356"/>
                    <a:ext cx="0" cy="3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47" name="Group 51"/>
                  <p:cNvGrpSpPr>
                    <a:grpSpLocks/>
                  </p:cNvGrpSpPr>
                  <p:nvPr/>
                </p:nvGrpSpPr>
                <p:grpSpPr bwMode="auto">
                  <a:xfrm>
                    <a:off x="6496" y="9327"/>
                    <a:ext cx="3178" cy="3819"/>
                    <a:chOff x="6496" y="9327"/>
                    <a:chExt cx="3178" cy="3819"/>
                  </a:xfrm>
                </p:grpSpPr>
                <p:sp>
                  <p:nvSpPr>
                    <p:cNvPr id="55348" name="Text Box 52"/>
                    <p:cNvSpPr txBox="1">
                      <a:spLocks noChangeArrowheads="1"/>
                    </p:cNvSpPr>
                    <p:nvPr/>
                  </p:nvSpPr>
                  <p:spPr bwMode="auto">
                    <a:xfrm>
                      <a:off x="7088" y="12720"/>
                      <a:ext cx="235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a:latin typeface="Times New Roman" pitchFamily="18" charset="0"/>
                        </a:rPr>
                        <a:t>(b) </a:t>
                      </a:r>
                      <a:r>
                        <a:rPr lang="zh-CN" altLang="en-US" sz="1600" b="1">
                          <a:latin typeface="Times New Roman" pitchFamily="18" charset="0"/>
                        </a:rPr>
                        <a:t>超前状态</a:t>
                      </a:r>
                      <a:endParaRPr lang="zh-CN" altLang="en-US" sz="3200" b="1"/>
                    </a:p>
                  </p:txBody>
                </p:sp>
                <p:grpSp>
                  <p:nvGrpSpPr>
                    <p:cNvPr id="55349" name="Group 53"/>
                    <p:cNvGrpSpPr>
                      <a:grpSpLocks/>
                    </p:cNvGrpSpPr>
                    <p:nvPr/>
                  </p:nvGrpSpPr>
                  <p:grpSpPr bwMode="auto">
                    <a:xfrm>
                      <a:off x="6496" y="9327"/>
                      <a:ext cx="3108" cy="3264"/>
                      <a:chOff x="6496" y="9327"/>
                      <a:chExt cx="3108" cy="3264"/>
                    </a:xfrm>
                  </p:grpSpPr>
                  <p:sp>
                    <p:nvSpPr>
                      <p:cNvPr id="55350" name="Line 54"/>
                      <p:cNvSpPr>
                        <a:spLocks noChangeShapeType="1"/>
                      </p:cNvSpPr>
                      <p:nvPr/>
                    </p:nvSpPr>
                    <p:spPr bwMode="auto">
                      <a:xfrm>
                        <a:off x="7438" y="10317"/>
                        <a:ext cx="12" cy="22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51" name="Group 55"/>
                      <p:cNvGrpSpPr>
                        <a:grpSpLocks/>
                      </p:cNvGrpSpPr>
                      <p:nvPr/>
                    </p:nvGrpSpPr>
                    <p:grpSpPr bwMode="auto">
                      <a:xfrm>
                        <a:off x="6496" y="9327"/>
                        <a:ext cx="2980" cy="2595"/>
                        <a:chOff x="6496" y="9327"/>
                        <a:chExt cx="2980" cy="2595"/>
                      </a:xfrm>
                    </p:grpSpPr>
                    <p:grpSp>
                      <p:nvGrpSpPr>
                        <p:cNvPr id="55352" name="Group 56"/>
                        <p:cNvGrpSpPr>
                          <a:grpSpLocks/>
                        </p:cNvGrpSpPr>
                        <p:nvPr/>
                      </p:nvGrpSpPr>
                      <p:grpSpPr bwMode="auto">
                        <a:xfrm>
                          <a:off x="6496" y="9516"/>
                          <a:ext cx="2980" cy="801"/>
                          <a:chOff x="2476" y="9216"/>
                          <a:chExt cx="2980" cy="801"/>
                        </a:xfrm>
                      </p:grpSpPr>
                      <p:sp>
                        <p:nvSpPr>
                          <p:cNvPr id="55353" name="Line 57"/>
                          <p:cNvSpPr>
                            <a:spLocks noChangeShapeType="1"/>
                          </p:cNvSpPr>
                          <p:nvPr/>
                        </p:nvSpPr>
                        <p:spPr bwMode="auto">
                          <a:xfrm flipV="1">
                            <a:off x="2476" y="9611"/>
                            <a:ext cx="2980" cy="12"/>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54" name="Group 58"/>
                          <p:cNvGrpSpPr>
                            <a:grpSpLocks/>
                          </p:cNvGrpSpPr>
                          <p:nvPr/>
                        </p:nvGrpSpPr>
                        <p:grpSpPr bwMode="auto">
                          <a:xfrm>
                            <a:off x="2804" y="9216"/>
                            <a:ext cx="2542" cy="801"/>
                            <a:chOff x="2804" y="9216"/>
                            <a:chExt cx="2542" cy="801"/>
                          </a:xfrm>
                        </p:grpSpPr>
                        <p:sp>
                          <p:nvSpPr>
                            <p:cNvPr id="55355" name="Line 59"/>
                            <p:cNvSpPr>
                              <a:spLocks noChangeShapeType="1"/>
                            </p:cNvSpPr>
                            <p:nvPr/>
                          </p:nvSpPr>
                          <p:spPr bwMode="auto">
                            <a:xfrm>
                              <a:off x="2804" y="10005"/>
                              <a:ext cx="6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56" name="Line 60"/>
                            <p:cNvSpPr>
                              <a:spLocks noChangeShapeType="1"/>
                            </p:cNvSpPr>
                            <p:nvPr/>
                          </p:nvSpPr>
                          <p:spPr bwMode="auto">
                            <a:xfrm flipV="1">
                              <a:off x="3418" y="9228"/>
                              <a:ext cx="0" cy="7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57" name="Line 61"/>
                            <p:cNvSpPr>
                              <a:spLocks noChangeShapeType="1"/>
                            </p:cNvSpPr>
                            <p:nvPr/>
                          </p:nvSpPr>
                          <p:spPr bwMode="auto">
                            <a:xfrm>
                              <a:off x="3406" y="9228"/>
                              <a:ext cx="14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58" name="Line 62"/>
                            <p:cNvSpPr>
                              <a:spLocks noChangeShapeType="1"/>
                            </p:cNvSpPr>
                            <p:nvPr/>
                          </p:nvSpPr>
                          <p:spPr bwMode="auto">
                            <a:xfrm>
                              <a:off x="4820" y="9216"/>
                              <a:ext cx="0" cy="8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59" name="Line 63"/>
                            <p:cNvSpPr>
                              <a:spLocks noChangeShapeType="1"/>
                            </p:cNvSpPr>
                            <p:nvPr/>
                          </p:nvSpPr>
                          <p:spPr bwMode="auto">
                            <a:xfrm flipV="1">
                              <a:off x="4820" y="10005"/>
                              <a:ext cx="526" cy="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55360" name="Group 64"/>
                        <p:cNvGrpSpPr>
                          <a:grpSpLocks/>
                        </p:cNvGrpSpPr>
                        <p:nvPr/>
                      </p:nvGrpSpPr>
                      <p:grpSpPr bwMode="auto">
                        <a:xfrm>
                          <a:off x="7264" y="10758"/>
                          <a:ext cx="952" cy="450"/>
                          <a:chOff x="3406" y="10407"/>
                          <a:chExt cx="952" cy="450"/>
                        </a:xfrm>
                      </p:grpSpPr>
                      <p:sp>
                        <p:nvSpPr>
                          <p:cNvPr id="55361" name="Line 65"/>
                          <p:cNvSpPr>
                            <a:spLocks noChangeShapeType="1"/>
                          </p:cNvSpPr>
                          <p:nvPr/>
                        </p:nvSpPr>
                        <p:spPr bwMode="auto">
                          <a:xfrm>
                            <a:off x="3406" y="10407"/>
                            <a:ext cx="9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62" name="Line 66"/>
                          <p:cNvSpPr>
                            <a:spLocks noChangeShapeType="1"/>
                          </p:cNvSpPr>
                          <p:nvPr/>
                        </p:nvSpPr>
                        <p:spPr bwMode="auto">
                          <a:xfrm>
                            <a:off x="3406" y="10407"/>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63" name="Line 67"/>
                          <p:cNvSpPr>
                            <a:spLocks noChangeShapeType="1"/>
                          </p:cNvSpPr>
                          <p:nvPr/>
                        </p:nvSpPr>
                        <p:spPr bwMode="auto">
                          <a:xfrm>
                            <a:off x="4358" y="10419"/>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64" name="Group 68"/>
                        <p:cNvGrpSpPr>
                          <a:grpSpLocks/>
                        </p:cNvGrpSpPr>
                        <p:nvPr/>
                      </p:nvGrpSpPr>
                      <p:grpSpPr bwMode="auto">
                        <a:xfrm>
                          <a:off x="7688" y="11472"/>
                          <a:ext cx="952" cy="450"/>
                          <a:chOff x="3406" y="10407"/>
                          <a:chExt cx="952" cy="450"/>
                        </a:xfrm>
                      </p:grpSpPr>
                      <p:sp>
                        <p:nvSpPr>
                          <p:cNvPr id="55365" name="Line 69"/>
                          <p:cNvSpPr>
                            <a:spLocks noChangeShapeType="1"/>
                          </p:cNvSpPr>
                          <p:nvPr/>
                        </p:nvSpPr>
                        <p:spPr bwMode="auto">
                          <a:xfrm>
                            <a:off x="3406" y="10407"/>
                            <a:ext cx="9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66" name="Line 70"/>
                          <p:cNvSpPr>
                            <a:spLocks noChangeShapeType="1"/>
                          </p:cNvSpPr>
                          <p:nvPr/>
                        </p:nvSpPr>
                        <p:spPr bwMode="auto">
                          <a:xfrm>
                            <a:off x="3406" y="10407"/>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67" name="Line 71"/>
                          <p:cNvSpPr>
                            <a:spLocks noChangeShapeType="1"/>
                          </p:cNvSpPr>
                          <p:nvPr/>
                        </p:nvSpPr>
                        <p:spPr bwMode="auto">
                          <a:xfrm>
                            <a:off x="4358" y="10419"/>
                            <a:ext cx="0" cy="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5368" name="Text Box 72"/>
                        <p:cNvSpPr txBox="1">
                          <a:spLocks noChangeArrowheads="1"/>
                        </p:cNvSpPr>
                        <p:nvPr/>
                      </p:nvSpPr>
                      <p:spPr bwMode="auto">
                        <a:xfrm>
                          <a:off x="8242" y="10365"/>
                          <a:ext cx="61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d+</a:t>
                          </a:r>
                          <a:r>
                            <a:rPr lang="en-US" altLang="zh-CN" sz="1600" b="1">
                              <a:latin typeface="Times New Roman" pitchFamily="18" charset="0"/>
                              <a:sym typeface="Symbol" pitchFamily="18" charset="2"/>
                            </a:rPr>
                            <a:t></a:t>
                          </a:r>
                          <a:endParaRPr lang="en-US" altLang="zh-CN" b="1">
                            <a:latin typeface="Times New Roman" pitchFamily="18" charset="0"/>
                          </a:endParaRPr>
                        </a:p>
                        <a:p>
                          <a:endParaRPr lang="en-US" altLang="zh-CN" sz="3200" b="1"/>
                        </a:p>
                      </p:txBody>
                    </p:sp>
                    <p:sp>
                      <p:nvSpPr>
                        <p:cNvPr id="55369" name="Line 73"/>
                        <p:cNvSpPr>
                          <a:spLocks noChangeShapeType="1"/>
                        </p:cNvSpPr>
                        <p:nvPr/>
                      </p:nvSpPr>
                      <p:spPr bwMode="auto">
                        <a:xfrm>
                          <a:off x="7474" y="10545"/>
                          <a:ext cx="26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5370" name="Line 74"/>
                        <p:cNvSpPr>
                          <a:spLocks noChangeShapeType="1"/>
                        </p:cNvSpPr>
                        <p:nvPr/>
                      </p:nvSpPr>
                      <p:spPr bwMode="auto">
                        <a:xfrm>
                          <a:off x="6988" y="10554"/>
                          <a:ext cx="2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5371" name="Text Box 75"/>
                        <p:cNvSpPr txBox="1">
                          <a:spLocks noChangeArrowheads="1"/>
                        </p:cNvSpPr>
                        <p:nvPr/>
                      </p:nvSpPr>
                      <p:spPr bwMode="auto">
                        <a:xfrm>
                          <a:off x="7142" y="10326"/>
                          <a:ext cx="43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sym typeface="Symbol" pitchFamily="18" charset="2"/>
                            </a:rPr>
                            <a:t></a:t>
                          </a:r>
                          <a:endParaRPr lang="en-US" altLang="zh-CN" sz="3200" b="1"/>
                        </a:p>
                      </p:txBody>
                    </p:sp>
                    <p:sp>
                      <p:nvSpPr>
                        <p:cNvPr id="55372" name="Text Box 76"/>
                        <p:cNvSpPr txBox="1">
                          <a:spLocks noChangeArrowheads="1"/>
                        </p:cNvSpPr>
                        <p:nvPr/>
                      </p:nvSpPr>
                      <p:spPr bwMode="auto">
                        <a:xfrm>
                          <a:off x="6984" y="9327"/>
                          <a:ext cx="5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+1</a:t>
                          </a:r>
                          <a:endParaRPr lang="en-US" altLang="zh-CN" sz="3200" b="1"/>
                        </a:p>
                      </p:txBody>
                    </p:sp>
                    <p:sp>
                      <p:nvSpPr>
                        <p:cNvPr id="55373" name="Text Box 77"/>
                        <p:cNvSpPr txBox="1">
                          <a:spLocks noChangeArrowheads="1"/>
                        </p:cNvSpPr>
                        <p:nvPr/>
                      </p:nvSpPr>
                      <p:spPr bwMode="auto">
                        <a:xfrm>
                          <a:off x="7036" y="9963"/>
                          <a:ext cx="5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-1</a:t>
                          </a:r>
                          <a:endParaRPr lang="en-US" altLang="zh-CN" sz="3200" b="1"/>
                        </a:p>
                      </p:txBody>
                    </p:sp>
                    <p:sp>
                      <p:nvSpPr>
                        <p:cNvPr id="55374" name="Text Box 78"/>
                        <p:cNvSpPr txBox="1">
                          <a:spLocks noChangeArrowheads="1"/>
                        </p:cNvSpPr>
                        <p:nvPr/>
                      </p:nvSpPr>
                      <p:spPr bwMode="auto">
                        <a:xfrm>
                          <a:off x="7354" y="10761"/>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a:latin typeface="Times New Roman" pitchFamily="18" charset="0"/>
                            </a:rPr>
                            <a:t>超前门</a:t>
                          </a:r>
                          <a:endParaRPr lang="zh-CN" altLang="en-US" sz="3200" b="1"/>
                        </a:p>
                      </p:txBody>
                    </p:sp>
                    <p:sp>
                      <p:nvSpPr>
                        <p:cNvPr id="55375" name="Text Box 79"/>
                        <p:cNvSpPr txBox="1">
                          <a:spLocks noChangeArrowheads="1"/>
                        </p:cNvSpPr>
                        <p:nvPr/>
                      </p:nvSpPr>
                      <p:spPr bwMode="auto">
                        <a:xfrm>
                          <a:off x="7732" y="11499"/>
                          <a:ext cx="9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a:latin typeface="Times New Roman" pitchFamily="18" charset="0"/>
                            </a:rPr>
                            <a:t>滞后门</a:t>
                          </a:r>
                          <a:endParaRPr lang="zh-CN" altLang="en-US" sz="3200" b="1"/>
                        </a:p>
                      </p:txBody>
                    </p:sp>
                    <p:sp>
                      <p:nvSpPr>
                        <p:cNvPr id="55376" name="Line 80"/>
                        <p:cNvSpPr>
                          <a:spLocks noChangeShapeType="1"/>
                        </p:cNvSpPr>
                        <p:nvPr/>
                      </p:nvSpPr>
                      <p:spPr bwMode="auto">
                        <a:xfrm flipV="1">
                          <a:off x="8226" y="10404"/>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77" name="Line 81"/>
                        <p:cNvSpPr>
                          <a:spLocks noChangeShapeType="1"/>
                        </p:cNvSpPr>
                        <p:nvPr/>
                      </p:nvSpPr>
                      <p:spPr bwMode="auto">
                        <a:xfrm>
                          <a:off x="8000" y="10593"/>
                          <a:ext cx="2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5378" name="Line 82"/>
                        <p:cNvSpPr>
                          <a:spLocks noChangeShapeType="1"/>
                        </p:cNvSpPr>
                        <p:nvPr/>
                      </p:nvSpPr>
                      <p:spPr bwMode="auto">
                        <a:xfrm>
                          <a:off x="8852" y="10584"/>
                          <a:ext cx="274"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55379" name="Text Box 83"/>
                        <p:cNvSpPr txBox="1">
                          <a:spLocks noChangeArrowheads="1"/>
                        </p:cNvSpPr>
                        <p:nvPr/>
                      </p:nvSpPr>
                      <p:spPr bwMode="auto">
                        <a:xfrm>
                          <a:off x="7918" y="9537"/>
                          <a:ext cx="48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T</a:t>
                          </a:r>
                          <a:endParaRPr lang="en-US" altLang="zh-CN" b="1">
                            <a:latin typeface="Times New Roman" pitchFamily="18" charset="0"/>
                          </a:endParaRPr>
                        </a:p>
                        <a:p>
                          <a:endParaRPr lang="en-US" altLang="zh-CN" sz="3200" b="1"/>
                        </a:p>
                      </p:txBody>
                    </p:sp>
                  </p:grpSp>
                  <p:sp>
                    <p:nvSpPr>
                      <p:cNvPr id="55380" name="Line 84"/>
                      <p:cNvSpPr>
                        <a:spLocks noChangeShapeType="1"/>
                      </p:cNvSpPr>
                      <p:nvPr/>
                    </p:nvSpPr>
                    <p:spPr bwMode="auto">
                      <a:xfrm>
                        <a:off x="6498" y="12513"/>
                        <a:ext cx="31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81" name="Line 85"/>
                      <p:cNvSpPr>
                        <a:spLocks noChangeShapeType="1"/>
                      </p:cNvSpPr>
                      <p:nvPr/>
                    </p:nvSpPr>
                    <p:spPr bwMode="auto">
                      <a:xfrm>
                        <a:off x="7274" y="11220"/>
                        <a:ext cx="2" cy="129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82" name="Line 86"/>
                      <p:cNvSpPr>
                        <a:spLocks noChangeShapeType="1"/>
                      </p:cNvSpPr>
                      <p:nvPr/>
                    </p:nvSpPr>
                    <p:spPr bwMode="auto">
                      <a:xfrm flipV="1">
                        <a:off x="7620" y="12108"/>
                        <a:ext cx="8" cy="3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83" name="Line 87"/>
                      <p:cNvSpPr>
                        <a:spLocks noChangeShapeType="1"/>
                      </p:cNvSpPr>
                      <p:nvPr/>
                    </p:nvSpPr>
                    <p:spPr bwMode="auto">
                      <a:xfrm>
                        <a:off x="8212" y="11925"/>
                        <a:ext cx="0" cy="6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84" name="Line 88"/>
                      <p:cNvSpPr>
                        <a:spLocks noChangeShapeType="1"/>
                      </p:cNvSpPr>
                      <p:nvPr/>
                    </p:nvSpPr>
                    <p:spPr bwMode="auto">
                      <a:xfrm>
                        <a:off x="8212" y="11244"/>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85" name="Text Box 89"/>
                      <p:cNvSpPr txBox="1">
                        <a:spLocks noChangeArrowheads="1"/>
                      </p:cNvSpPr>
                      <p:nvPr/>
                    </p:nvSpPr>
                    <p:spPr bwMode="auto">
                      <a:xfrm>
                        <a:off x="6620" y="12024"/>
                        <a:ext cx="51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2</a:t>
                        </a:r>
                        <a:r>
                          <a:rPr lang="en-US" altLang="zh-CN" sz="1600" b="1">
                            <a:latin typeface="Times New Roman" pitchFamily="18" charset="0"/>
                            <a:sym typeface="Symbol" pitchFamily="18" charset="2"/>
                          </a:rPr>
                          <a:t></a:t>
                        </a:r>
                        <a:endParaRPr lang="en-US" altLang="zh-CN" sz="3200" b="1"/>
                      </a:p>
                    </p:txBody>
                  </p:sp>
                  <p:sp>
                    <p:nvSpPr>
                      <p:cNvPr id="55386" name="Line 90"/>
                      <p:cNvSpPr>
                        <a:spLocks noChangeShapeType="1"/>
                      </p:cNvSpPr>
                      <p:nvPr/>
                    </p:nvSpPr>
                    <p:spPr bwMode="auto">
                      <a:xfrm>
                        <a:off x="7012" y="12264"/>
                        <a:ext cx="2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5387" name="Line 91"/>
                      <p:cNvSpPr>
                        <a:spLocks noChangeShapeType="1"/>
                      </p:cNvSpPr>
                      <p:nvPr/>
                    </p:nvSpPr>
                    <p:spPr bwMode="auto">
                      <a:xfrm>
                        <a:off x="7642" y="12264"/>
                        <a:ext cx="2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5388" name="Text Box 92"/>
                    <p:cNvSpPr txBox="1">
                      <a:spLocks noChangeArrowheads="1"/>
                    </p:cNvSpPr>
                    <p:nvPr/>
                  </p:nvSpPr>
                  <p:spPr bwMode="auto">
                    <a:xfrm>
                      <a:off x="8608" y="12150"/>
                      <a:ext cx="106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just" fontAlgn="ctr"/>
                      <a:r>
                        <a:rPr lang="zh-CN" altLang="en-US" sz="1600" b="1">
                          <a:latin typeface="Times New Roman" pitchFamily="18" charset="0"/>
                        </a:rPr>
                        <a:t>积分时间</a:t>
                      </a:r>
                      <a:endParaRPr lang="zh-CN" altLang="en-US" sz="3200" b="1"/>
                    </a:p>
                  </p:txBody>
                </p:sp>
              </p:grpSp>
            </p:grpSp>
          </p:grpSp>
        </p:grpSp>
      </p:grpSp>
    </p:spTree>
    <p:extLst>
      <p:ext uri="{BB962C8B-B14F-4D97-AF65-F5344CB8AC3E}">
        <p14:creationId xmlns:p14="http://schemas.microsoft.com/office/powerpoint/2010/main" val="242687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solidFill>
                  <a:srgbClr val="0000FF"/>
                </a:solidFill>
              </a:rPr>
              <a:t>存在的问题和解决办法</a:t>
            </a:r>
          </a:p>
        </p:txBody>
      </p:sp>
      <p:sp>
        <p:nvSpPr>
          <p:cNvPr id="56323" name="Rectangle 3"/>
          <p:cNvSpPr>
            <a:spLocks noGrp="1" noChangeArrowheads="1"/>
          </p:cNvSpPr>
          <p:nvPr>
            <p:ph type="body" idx="1"/>
          </p:nvPr>
        </p:nvSpPr>
        <p:spPr>
          <a:xfrm>
            <a:off x="539552" y="1196752"/>
            <a:ext cx="8064896" cy="5112568"/>
          </a:xfrm>
        </p:spPr>
        <p:txBody>
          <a:bodyPr>
            <a:normAutofit fontScale="92500" lnSpcReduction="10000"/>
          </a:bodyPr>
          <a:lstStyle/>
          <a:p>
            <a:r>
              <a:rPr lang="zh-CN" altLang="en-US" dirty="0" smtClean="0"/>
              <a:t>上面讨论中已假定接收信号中的码元波形</a:t>
            </a:r>
            <a:r>
              <a:rPr lang="zh-CN" altLang="en-US" dirty="0" smtClean="0">
                <a:solidFill>
                  <a:srgbClr val="0000FF"/>
                </a:solidFill>
              </a:rPr>
              <a:t>有突跳边沿</a:t>
            </a:r>
            <a:r>
              <a:rPr lang="zh-CN" altLang="en-US" dirty="0" smtClean="0"/>
              <a:t>。</a:t>
            </a:r>
            <a:endParaRPr lang="en-US" altLang="zh-CN" dirty="0" smtClean="0"/>
          </a:p>
          <a:p>
            <a:r>
              <a:rPr lang="zh-CN" altLang="en-US" dirty="0" smtClean="0"/>
              <a:t>若它</a:t>
            </a:r>
            <a:r>
              <a:rPr lang="zh-CN" altLang="en-US" dirty="0" smtClean="0">
                <a:solidFill>
                  <a:srgbClr val="0000FF"/>
                </a:solidFill>
              </a:rPr>
              <a:t>没有突跳边沿</a:t>
            </a:r>
            <a:r>
              <a:rPr lang="zh-CN" altLang="en-US" dirty="0" smtClean="0"/>
              <a:t>，则无论有无同步时间误差，超前门和滞后门的积分结果总是相等，这样就没有误差信号去控制压控振荡器，故不能使用此法取得同步。</a:t>
            </a:r>
            <a:endParaRPr lang="en-US" altLang="zh-CN" dirty="0" smtClean="0"/>
          </a:p>
          <a:p>
            <a:r>
              <a:rPr lang="zh-CN" altLang="en-US" dirty="0" smtClean="0">
                <a:solidFill>
                  <a:srgbClr val="0000FF"/>
                </a:solidFill>
              </a:rPr>
              <a:t>这个问题在所有自同步法的码元同步器中都存在</a:t>
            </a:r>
            <a:r>
              <a:rPr lang="zh-CN" altLang="en-US" dirty="0" smtClean="0"/>
              <a:t>，设计时须加以考虑。</a:t>
            </a:r>
          </a:p>
          <a:p>
            <a:r>
              <a:rPr lang="zh-CN" altLang="en-US" dirty="0" smtClean="0"/>
              <a:t>此外，</a:t>
            </a:r>
            <a:r>
              <a:rPr lang="zh-CN" altLang="en-US" dirty="0" smtClean="0">
                <a:solidFill>
                  <a:srgbClr val="0000FF"/>
                </a:solidFill>
              </a:rPr>
              <a:t>两个支路积分器的性能也不可能完全一样，</a:t>
            </a:r>
            <a:r>
              <a:rPr lang="zh-CN" altLang="en-US" dirty="0" smtClean="0"/>
              <a:t>导致本应等零的误差值产生偏差；</a:t>
            </a:r>
            <a:endParaRPr lang="en-US" altLang="zh-CN" dirty="0" smtClean="0"/>
          </a:p>
          <a:p>
            <a:r>
              <a:rPr lang="zh-CN" altLang="en-US" dirty="0" smtClean="0"/>
              <a:t>接收码元序列长时间没有突跳边沿时，此误差值偏差持续地加在压控振荡器上，使振荡频率持续偏移，从而系统失去同步。</a:t>
            </a:r>
          </a:p>
        </p:txBody>
      </p:sp>
      <p:sp>
        <p:nvSpPr>
          <p:cNvPr id="4" name="灯片编号占位符 5"/>
          <p:cNvSpPr>
            <a:spLocks noGrp="1"/>
          </p:cNvSpPr>
          <p:nvPr>
            <p:ph type="sldNum" sz="quarter" idx="12"/>
          </p:nvPr>
        </p:nvSpPr>
        <p:spPr/>
        <p:txBody>
          <a:bodyPr/>
          <a:lstStyle/>
          <a:p>
            <a:fld id="{5161AD6E-A7DC-4B26-9B22-7A4245CC66E5}" type="slidenum">
              <a:rPr lang="en-US" altLang="zh-CN" smtClean="0"/>
              <a:pPr/>
              <a:t>38</a:t>
            </a:fld>
            <a:endParaRPr lang="en-US" altLang="zh-CN"/>
          </a:p>
        </p:txBody>
      </p:sp>
    </p:spTree>
    <p:extLst>
      <p:ext uri="{BB962C8B-B14F-4D97-AF65-F5344CB8AC3E}">
        <p14:creationId xmlns:p14="http://schemas.microsoft.com/office/powerpoint/2010/main" val="2649575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additive="base">
                                        <p:cTn id="19"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3">
                                            <p:txEl>
                                              <p:pRg st="4" end="4"/>
                                            </p:txEl>
                                          </p:spTgt>
                                        </p:tgtEl>
                                        <p:attrNameLst>
                                          <p:attrName>style.visibility</p:attrName>
                                        </p:attrNameLst>
                                      </p:cBhvr>
                                      <p:to>
                                        <p:strVal val="visible"/>
                                      </p:to>
                                    </p:set>
                                    <p:anim calcmode="lin" valueType="num">
                                      <p:cBhvr additive="base">
                                        <p:cTn id="25"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smtClean="0">
                <a:solidFill>
                  <a:srgbClr val="0000FF"/>
                </a:solidFill>
              </a:rPr>
              <a:t>解决</a:t>
            </a:r>
            <a:r>
              <a:rPr lang="zh-CN" altLang="en-US" dirty="0">
                <a:solidFill>
                  <a:srgbClr val="0000FF"/>
                </a:solidFill>
              </a:rPr>
              <a:t>办法</a:t>
            </a:r>
          </a:p>
        </p:txBody>
      </p:sp>
      <p:sp>
        <p:nvSpPr>
          <p:cNvPr id="56323" name="Rectangle 3"/>
          <p:cNvSpPr>
            <a:spLocks noGrp="1" noChangeArrowheads="1"/>
          </p:cNvSpPr>
          <p:nvPr>
            <p:ph type="body" idx="1"/>
          </p:nvPr>
        </p:nvSpPr>
        <p:spPr>
          <a:xfrm>
            <a:off x="539552" y="1196752"/>
            <a:ext cx="8064896" cy="5400600"/>
          </a:xfrm>
        </p:spPr>
        <p:txBody>
          <a:bodyPr>
            <a:normAutofit/>
          </a:bodyPr>
          <a:lstStyle/>
          <a:p>
            <a:r>
              <a:rPr lang="zh-CN" altLang="en-US" dirty="0" smtClean="0"/>
              <a:t>为使接收码元序列不会长时间地没有突跳边沿，可在发送时对基带码元的传输码型作某种变换，如改用</a:t>
            </a:r>
            <a:r>
              <a:rPr lang="en-US" altLang="zh-CN" dirty="0" smtClean="0"/>
              <a:t>HDB3</a:t>
            </a:r>
            <a:r>
              <a:rPr lang="zh-CN" altLang="en-US" dirty="0" smtClean="0"/>
              <a:t>码，或用扰乱技术，使发送码元序列不会长时间地没有突跳边沿。 </a:t>
            </a:r>
            <a:endParaRPr lang="zh-CN" altLang="en-US" dirty="0"/>
          </a:p>
        </p:txBody>
      </p:sp>
      <p:sp>
        <p:nvSpPr>
          <p:cNvPr id="4" name="灯片编号占位符 5"/>
          <p:cNvSpPr>
            <a:spLocks noGrp="1"/>
          </p:cNvSpPr>
          <p:nvPr>
            <p:ph type="sldNum" sz="quarter" idx="12"/>
          </p:nvPr>
        </p:nvSpPr>
        <p:spPr/>
        <p:txBody>
          <a:bodyPr/>
          <a:lstStyle/>
          <a:p>
            <a:fld id="{5161AD6E-A7DC-4B26-9B22-7A4245CC66E5}" type="slidenum">
              <a:rPr lang="en-US" altLang="zh-CN" smtClean="0"/>
              <a:pPr/>
              <a:t>39</a:t>
            </a:fld>
            <a:endParaRPr lang="en-US" altLang="zh-CN"/>
          </a:p>
        </p:txBody>
      </p:sp>
    </p:spTree>
    <p:extLst>
      <p:ext uri="{BB962C8B-B14F-4D97-AF65-F5344CB8AC3E}">
        <p14:creationId xmlns:p14="http://schemas.microsoft.com/office/powerpoint/2010/main" val="2649575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t>13.1 </a:t>
            </a:r>
            <a:r>
              <a:rPr lang="zh-CN" altLang="en-US" dirty="0"/>
              <a:t>概述</a:t>
            </a:r>
          </a:p>
        </p:txBody>
      </p:sp>
      <p:sp>
        <p:nvSpPr>
          <p:cNvPr id="22531" name="Rectangle 3"/>
          <p:cNvSpPr>
            <a:spLocks noGrp="1" noChangeArrowheads="1"/>
          </p:cNvSpPr>
          <p:nvPr>
            <p:ph type="body" idx="1"/>
          </p:nvPr>
        </p:nvSpPr>
        <p:spPr/>
        <p:txBody>
          <a:bodyPr/>
          <a:lstStyle/>
          <a:p>
            <a:r>
              <a:rPr lang="zh-CN" altLang="en-US" dirty="0" smtClean="0"/>
              <a:t>数字通信系统中的同步种类：</a:t>
            </a:r>
            <a:r>
              <a:rPr lang="zh-CN" altLang="en-US" dirty="0" smtClean="0">
                <a:solidFill>
                  <a:srgbClr val="0000FF"/>
                </a:solidFill>
              </a:rPr>
              <a:t>载波同步</a:t>
            </a:r>
            <a:r>
              <a:rPr lang="zh-CN" altLang="en-US" dirty="0" smtClean="0"/>
              <a:t>、</a:t>
            </a:r>
            <a:r>
              <a:rPr lang="zh-CN" altLang="en-US" dirty="0" smtClean="0">
                <a:solidFill>
                  <a:srgbClr val="0000FF"/>
                </a:solidFill>
              </a:rPr>
              <a:t>码元同步</a:t>
            </a:r>
            <a:r>
              <a:rPr lang="zh-CN" altLang="en-US" dirty="0" smtClean="0"/>
              <a:t>、</a:t>
            </a:r>
            <a:r>
              <a:rPr lang="zh-CN" altLang="en-US" dirty="0" smtClean="0">
                <a:solidFill>
                  <a:srgbClr val="0000FF"/>
                </a:solidFill>
              </a:rPr>
              <a:t>群同步</a:t>
            </a:r>
            <a:r>
              <a:rPr lang="zh-CN" altLang="en-US" dirty="0" smtClean="0"/>
              <a:t>和</a:t>
            </a:r>
            <a:r>
              <a:rPr lang="zh-CN" altLang="en-US" dirty="0" smtClean="0">
                <a:solidFill>
                  <a:srgbClr val="0000FF"/>
                </a:solidFill>
              </a:rPr>
              <a:t>网同步</a:t>
            </a:r>
            <a:r>
              <a:rPr lang="zh-CN" altLang="en-US" dirty="0" smtClean="0"/>
              <a:t>。</a:t>
            </a:r>
          </a:p>
          <a:p>
            <a:r>
              <a:rPr lang="zh-CN" altLang="en-US" dirty="0" smtClean="0"/>
              <a:t>  </a:t>
            </a:r>
            <a:r>
              <a:rPr lang="zh-CN" altLang="en-US" dirty="0" smtClean="0">
                <a:solidFill>
                  <a:srgbClr val="0000FF"/>
                </a:solidFill>
              </a:rPr>
              <a:t>载波同步</a:t>
            </a:r>
            <a:r>
              <a:rPr lang="zh-CN" altLang="en-US" dirty="0" smtClean="0"/>
              <a:t>：又称载波恢复。</a:t>
            </a:r>
          </a:p>
          <a:p>
            <a:pPr lvl="1"/>
            <a:r>
              <a:rPr lang="zh-CN" altLang="en-US" dirty="0" smtClean="0">
                <a:solidFill>
                  <a:srgbClr val="7030A0"/>
                </a:solidFill>
              </a:rPr>
              <a:t>目的</a:t>
            </a:r>
            <a:r>
              <a:rPr lang="zh-CN" altLang="en-US" dirty="0" smtClean="0"/>
              <a:t>：在接收设备中产生一个和接收信号的载波</a:t>
            </a:r>
            <a:r>
              <a:rPr lang="zh-CN" altLang="en-US" dirty="0" smtClean="0">
                <a:solidFill>
                  <a:srgbClr val="FF0000"/>
                </a:solidFill>
              </a:rPr>
              <a:t>同频</a:t>
            </a:r>
            <a:r>
              <a:rPr lang="zh-CN" altLang="en-US" dirty="0" smtClean="0"/>
              <a:t>、</a:t>
            </a:r>
            <a:r>
              <a:rPr lang="zh-CN" altLang="en-US" dirty="0" smtClean="0">
                <a:solidFill>
                  <a:srgbClr val="FF0000"/>
                </a:solidFill>
              </a:rPr>
              <a:t>同相的本地振荡</a:t>
            </a:r>
            <a:r>
              <a:rPr lang="zh-CN" altLang="en-US" dirty="0" smtClean="0"/>
              <a:t>，用于</a:t>
            </a:r>
            <a:r>
              <a:rPr lang="zh-CN" altLang="en-US" dirty="0" smtClean="0">
                <a:solidFill>
                  <a:srgbClr val="FF0000"/>
                </a:solidFill>
              </a:rPr>
              <a:t>相干</a:t>
            </a:r>
            <a:r>
              <a:rPr lang="zh-CN" altLang="en-US" dirty="0" smtClean="0"/>
              <a:t>解调。</a:t>
            </a:r>
          </a:p>
          <a:p>
            <a:pPr lvl="1"/>
            <a:r>
              <a:rPr lang="zh-CN" altLang="en-US" dirty="0" smtClean="0">
                <a:solidFill>
                  <a:srgbClr val="7030A0"/>
                </a:solidFill>
              </a:rPr>
              <a:t>方法</a:t>
            </a:r>
            <a:r>
              <a:rPr lang="zh-CN" altLang="en-US" dirty="0" smtClean="0"/>
              <a:t>：</a:t>
            </a:r>
          </a:p>
          <a:p>
            <a:pPr lvl="1"/>
            <a:r>
              <a:rPr lang="zh-CN" altLang="en-US" dirty="0" smtClean="0"/>
              <a:t>接收信号中有载频分量时：需要调整其相位。</a:t>
            </a:r>
          </a:p>
          <a:p>
            <a:pPr lvl="1"/>
            <a:r>
              <a:rPr lang="zh-CN" altLang="en-US" dirty="0" smtClean="0"/>
              <a:t>接收信号中无载频分量时：需从信号中提取载波，	或插入辅助同步信息。</a:t>
            </a:r>
            <a:endParaRPr lang="zh-CN" altLang="en-US" dirty="0"/>
          </a:p>
        </p:txBody>
      </p:sp>
      <p:sp>
        <p:nvSpPr>
          <p:cNvPr id="4" name="灯片编号占位符 5"/>
          <p:cNvSpPr>
            <a:spLocks noGrp="1"/>
          </p:cNvSpPr>
          <p:nvPr>
            <p:ph type="sldNum" sz="quarter" idx="12"/>
          </p:nvPr>
        </p:nvSpPr>
        <p:spPr/>
        <p:txBody>
          <a:bodyPr/>
          <a:lstStyle/>
          <a:p>
            <a:fld id="{25F0F4A8-5C81-43E4-BCE6-61105991C8E8}" type="slidenum">
              <a:rPr lang="en-US" altLang="zh-CN" smtClean="0"/>
              <a:pPr/>
              <a:t>4</a:t>
            </a:fld>
            <a:endParaRPr lang="en-US" altLang="zh-CN"/>
          </a:p>
        </p:txBody>
      </p:sp>
    </p:spTree>
    <p:extLst>
      <p:ext uri="{BB962C8B-B14F-4D97-AF65-F5344CB8AC3E}">
        <p14:creationId xmlns:p14="http://schemas.microsoft.com/office/powerpoint/2010/main" val="298718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anim calcmode="lin" valueType="num">
                                      <p:cBhvr additive="base">
                                        <p:cTn id="11"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 calcmode="lin" valueType="num">
                                      <p:cBhvr additive="base">
                                        <p:cTn id="1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1">
                                            <p:txEl>
                                              <p:pRg st="4" end="4"/>
                                            </p:txEl>
                                          </p:spTgt>
                                        </p:tgtEl>
                                        <p:attrNameLst>
                                          <p:attrName>style.visibility</p:attrName>
                                        </p:attrNameLst>
                                      </p:cBhvr>
                                      <p:to>
                                        <p:strVal val="visible"/>
                                      </p:to>
                                    </p:set>
                                    <p:anim calcmode="lin" valueType="num">
                                      <p:cBhvr additive="base">
                                        <p:cTn id="2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531">
                                            <p:txEl>
                                              <p:pRg st="5" end="5"/>
                                            </p:txEl>
                                          </p:spTgt>
                                        </p:tgtEl>
                                        <p:attrNameLst>
                                          <p:attrName>style.visibility</p:attrName>
                                        </p:attrNameLst>
                                      </p:cBhvr>
                                      <p:to>
                                        <p:strVal val="visible"/>
                                      </p:to>
                                    </p:set>
                                    <p:anim calcmode="lin" valueType="num">
                                      <p:cBhvr additive="base">
                                        <p:cTn id="25"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a:solidFill>
                  <a:srgbClr val="0000FF"/>
                </a:solidFill>
              </a:rPr>
              <a:t>13.3.3 </a:t>
            </a:r>
            <a:r>
              <a:rPr lang="zh-CN" altLang="en-US" dirty="0">
                <a:solidFill>
                  <a:srgbClr val="0000FF"/>
                </a:solidFill>
              </a:rPr>
              <a:t>码元同步误差对于误码率的影响</a:t>
            </a:r>
          </a:p>
        </p:txBody>
      </p:sp>
      <p:sp>
        <p:nvSpPr>
          <p:cNvPr id="57347" name="Rectangle 3"/>
          <p:cNvSpPr>
            <a:spLocks noGrp="1" noChangeArrowheads="1"/>
          </p:cNvSpPr>
          <p:nvPr>
            <p:ph type="body" idx="1"/>
          </p:nvPr>
        </p:nvSpPr>
        <p:spPr>
          <a:xfrm>
            <a:off x="539552" y="1196752"/>
            <a:ext cx="8064896" cy="5040560"/>
          </a:xfrm>
        </p:spPr>
        <p:txBody>
          <a:bodyPr>
            <a:normAutofit fontScale="92500" lnSpcReduction="10000"/>
          </a:bodyPr>
          <a:lstStyle/>
          <a:p>
            <a:r>
              <a:rPr lang="zh-CN" altLang="en-US" dirty="0" smtClean="0"/>
              <a:t>用匹配滤波器或相关器接收码元时，其积分器的</a:t>
            </a:r>
            <a:r>
              <a:rPr lang="zh-CN" altLang="en-US" dirty="0" smtClean="0">
                <a:solidFill>
                  <a:srgbClr val="0000FF"/>
                </a:solidFill>
              </a:rPr>
              <a:t>积分时间长短</a:t>
            </a:r>
            <a:r>
              <a:rPr lang="zh-CN" altLang="en-US" dirty="0" smtClean="0"/>
              <a:t>直接和</a:t>
            </a:r>
            <a:r>
              <a:rPr lang="zh-CN" altLang="en-US" dirty="0" smtClean="0">
                <a:solidFill>
                  <a:srgbClr val="0000FF"/>
                </a:solidFill>
              </a:rPr>
              <a:t>信噪比</a:t>
            </a:r>
            <a:r>
              <a:rPr lang="en-US" altLang="zh-CN" i="1" dirty="0" err="1">
                <a:solidFill>
                  <a:srgbClr val="0000FF"/>
                </a:solidFill>
              </a:rPr>
              <a:t>E</a:t>
            </a:r>
            <a:r>
              <a:rPr lang="en-US" altLang="zh-CN" i="1" baseline="-25000" dirty="0" err="1">
                <a:solidFill>
                  <a:srgbClr val="0000FF"/>
                </a:solidFill>
              </a:rPr>
              <a:t>b</a:t>
            </a:r>
            <a:r>
              <a:rPr lang="en-US" altLang="zh-CN" dirty="0">
                <a:solidFill>
                  <a:srgbClr val="0000FF"/>
                </a:solidFill>
              </a:rPr>
              <a:t>/</a:t>
            </a:r>
            <a:r>
              <a:rPr lang="en-US" altLang="zh-CN" i="1" dirty="0">
                <a:solidFill>
                  <a:srgbClr val="0000FF"/>
                </a:solidFill>
              </a:rPr>
              <a:t>n</a:t>
            </a:r>
            <a:r>
              <a:rPr lang="en-US" altLang="zh-CN" baseline="-25000" dirty="0">
                <a:solidFill>
                  <a:srgbClr val="0000FF"/>
                </a:solidFill>
              </a:rPr>
              <a:t>0</a:t>
            </a:r>
            <a:r>
              <a:rPr lang="zh-CN" altLang="en-US" dirty="0" smtClean="0"/>
              <a:t>有关：</a:t>
            </a:r>
            <a:endParaRPr lang="en-US" altLang="zh-CN" dirty="0" smtClean="0"/>
          </a:p>
          <a:p>
            <a:pPr lvl="1"/>
            <a:r>
              <a:rPr lang="zh-CN" altLang="en-US" dirty="0" smtClean="0"/>
              <a:t>若</a:t>
            </a:r>
            <a:r>
              <a:rPr lang="zh-CN" altLang="en-US" dirty="0"/>
              <a:t>积分区间比码元持续时间短，则积分的</a:t>
            </a:r>
            <a:r>
              <a:rPr lang="zh-CN" altLang="en-US" dirty="0">
                <a:solidFill>
                  <a:srgbClr val="0000FF"/>
                </a:solidFill>
              </a:rPr>
              <a:t>码元能量</a:t>
            </a:r>
            <a:r>
              <a:rPr lang="en-US" altLang="zh-CN" i="1" dirty="0" err="1">
                <a:solidFill>
                  <a:srgbClr val="0000FF"/>
                </a:solidFill>
              </a:rPr>
              <a:t>E</a:t>
            </a:r>
            <a:r>
              <a:rPr lang="en-US" altLang="zh-CN" i="1" baseline="-25000" dirty="0" err="1">
                <a:solidFill>
                  <a:srgbClr val="0000FF"/>
                </a:solidFill>
              </a:rPr>
              <a:t>b</a:t>
            </a:r>
            <a:r>
              <a:rPr lang="zh-CN" altLang="en-US" dirty="0">
                <a:solidFill>
                  <a:srgbClr val="0000FF"/>
                </a:solidFill>
              </a:rPr>
              <a:t>显然下降</a:t>
            </a:r>
            <a:r>
              <a:rPr lang="zh-CN" altLang="en-US" dirty="0"/>
              <a:t>，而噪声功率谱密度</a:t>
            </a:r>
            <a:r>
              <a:rPr lang="en-US" altLang="zh-CN" i="1" dirty="0"/>
              <a:t>n</a:t>
            </a:r>
            <a:r>
              <a:rPr lang="en-US" altLang="zh-CN" baseline="-25000" dirty="0"/>
              <a:t>0</a:t>
            </a:r>
            <a:r>
              <a:rPr lang="zh-CN" altLang="en-US" dirty="0"/>
              <a:t>却不受影响</a:t>
            </a:r>
            <a:r>
              <a:rPr lang="zh-CN" altLang="en-US" dirty="0" smtClean="0"/>
              <a:t>。</a:t>
            </a:r>
            <a:endParaRPr lang="en-US" altLang="zh-CN" dirty="0" smtClean="0"/>
          </a:p>
          <a:p>
            <a:pPr lvl="1"/>
            <a:r>
              <a:rPr lang="zh-CN" altLang="en-US" dirty="0" smtClean="0"/>
              <a:t>相邻</a:t>
            </a:r>
            <a:r>
              <a:rPr lang="zh-CN" altLang="en-US" dirty="0"/>
              <a:t>码元有突变边沿时</a:t>
            </a:r>
            <a:r>
              <a:rPr lang="zh-CN" altLang="en-US" dirty="0" smtClean="0"/>
              <a:t>，设码元同步</a:t>
            </a:r>
            <a:r>
              <a:rPr lang="zh-CN" altLang="en-US" dirty="0"/>
              <a:t>时间误差为</a:t>
            </a:r>
            <a:r>
              <a:rPr lang="zh-CN" altLang="en-US" i="1" dirty="0">
                <a:sym typeface="Symbol" pitchFamily="18" charset="2"/>
              </a:rPr>
              <a:t></a:t>
            </a:r>
            <a:r>
              <a:rPr lang="zh-CN" altLang="en-US" dirty="0"/>
              <a:t>，则积分时间将损失</a:t>
            </a:r>
            <a:r>
              <a:rPr lang="en-US" altLang="zh-CN" dirty="0">
                <a:solidFill>
                  <a:srgbClr val="FF0000"/>
                </a:solidFill>
              </a:rPr>
              <a:t>2</a:t>
            </a:r>
            <a:r>
              <a:rPr lang="en-US" altLang="zh-CN" i="1" dirty="0">
                <a:solidFill>
                  <a:srgbClr val="FF0000"/>
                </a:solidFill>
                <a:sym typeface="Symbol" pitchFamily="18" charset="2"/>
              </a:rPr>
              <a:t></a:t>
            </a:r>
            <a:r>
              <a:rPr lang="zh-CN" altLang="en-US" dirty="0"/>
              <a:t>，积分得到的码元能量将减小为</a:t>
            </a:r>
            <a:r>
              <a:rPr lang="en-US" altLang="zh-CN" i="1" dirty="0" err="1">
                <a:solidFill>
                  <a:srgbClr val="FF0000"/>
                </a:solidFill>
              </a:rPr>
              <a:t>E</a:t>
            </a:r>
            <a:r>
              <a:rPr lang="en-US" altLang="zh-CN" i="1" baseline="-25000" dirty="0" err="1">
                <a:solidFill>
                  <a:srgbClr val="FF0000"/>
                </a:solidFill>
              </a:rPr>
              <a:t>b</a:t>
            </a:r>
            <a:r>
              <a:rPr lang="en-US" altLang="zh-CN" dirty="0">
                <a:solidFill>
                  <a:srgbClr val="FF0000"/>
                </a:solidFill>
              </a:rPr>
              <a:t>(1-2</a:t>
            </a:r>
            <a:r>
              <a:rPr lang="en-US" altLang="zh-CN" i="1" dirty="0">
                <a:solidFill>
                  <a:srgbClr val="FF0000"/>
                </a:solidFill>
                <a:sym typeface="Symbol" pitchFamily="18" charset="2"/>
              </a:rPr>
              <a:t></a:t>
            </a:r>
            <a:r>
              <a:rPr lang="en-US" altLang="zh-CN" dirty="0">
                <a:solidFill>
                  <a:srgbClr val="FF0000"/>
                </a:solidFill>
              </a:rPr>
              <a:t>/</a:t>
            </a:r>
            <a:r>
              <a:rPr lang="en-US" altLang="zh-CN" i="1" dirty="0">
                <a:solidFill>
                  <a:srgbClr val="FF0000"/>
                </a:solidFill>
              </a:rPr>
              <a:t>T</a:t>
            </a:r>
            <a:r>
              <a:rPr lang="en-US" altLang="zh-CN" dirty="0">
                <a:solidFill>
                  <a:srgbClr val="FF0000"/>
                </a:solidFill>
              </a:rPr>
              <a:t>)</a:t>
            </a:r>
            <a:r>
              <a:rPr lang="en-US" altLang="zh-CN" dirty="0"/>
              <a:t> </a:t>
            </a:r>
            <a:r>
              <a:rPr lang="zh-CN" altLang="en-US" dirty="0" smtClean="0"/>
              <a:t>；</a:t>
            </a:r>
            <a:endParaRPr lang="en-US" altLang="zh-CN" dirty="0" smtClean="0"/>
          </a:p>
          <a:p>
            <a:pPr lvl="1"/>
            <a:r>
              <a:rPr lang="zh-CN" altLang="en-US" dirty="0" smtClean="0"/>
              <a:t>相邻码元没有突变边沿时，则积分时间没有损失。</a:t>
            </a:r>
            <a:endParaRPr lang="en-US" altLang="zh-CN" dirty="0" smtClean="0"/>
          </a:p>
          <a:p>
            <a:r>
              <a:rPr lang="zh-CN" altLang="en-US" dirty="0" smtClean="0"/>
              <a:t>对于等概率随机码元信号，有突变边沿和无突变边沿各占</a:t>
            </a:r>
            <a:r>
              <a:rPr lang="en-US" altLang="zh-CN" dirty="0" smtClean="0"/>
              <a:t>1/2</a:t>
            </a:r>
            <a:r>
              <a:rPr lang="zh-CN" altLang="en-US" dirty="0" smtClean="0"/>
              <a:t>。等概率</a:t>
            </a:r>
            <a:r>
              <a:rPr lang="en-US" altLang="zh-CN" dirty="0" smtClean="0"/>
              <a:t>2PSK</a:t>
            </a:r>
            <a:r>
              <a:rPr lang="zh-CN" altLang="en-US" dirty="0" smtClean="0"/>
              <a:t>信号为例，</a:t>
            </a:r>
            <a:r>
              <a:rPr lang="zh-CN" altLang="en-US" dirty="0" smtClean="0">
                <a:solidFill>
                  <a:srgbClr val="0000FF"/>
                </a:solidFill>
              </a:rPr>
              <a:t>最佳误码率为</a:t>
            </a:r>
            <a:r>
              <a:rPr lang="zh-CN" altLang="en-US" dirty="0" smtClean="0"/>
              <a:t>：</a:t>
            </a:r>
          </a:p>
          <a:p>
            <a:pPr lvl="1"/>
            <a:endParaRPr lang="zh-CN" altLang="en-US" dirty="0" smtClean="0"/>
          </a:p>
          <a:p>
            <a:r>
              <a:rPr lang="zh-CN" altLang="en-US" dirty="0" smtClean="0">
                <a:solidFill>
                  <a:srgbClr val="0000FF"/>
                </a:solidFill>
              </a:rPr>
              <a:t>有相位误差时的平均误码率为</a:t>
            </a:r>
            <a:endParaRPr lang="zh-CN" altLang="en-US" dirty="0">
              <a:solidFill>
                <a:srgbClr val="0000FF"/>
              </a:solidFill>
            </a:endParaRPr>
          </a:p>
        </p:txBody>
      </p:sp>
      <p:sp>
        <p:nvSpPr>
          <p:cNvPr id="8" name="灯片编号占位符 5"/>
          <p:cNvSpPr>
            <a:spLocks noGrp="1"/>
          </p:cNvSpPr>
          <p:nvPr>
            <p:ph type="sldNum" sz="quarter" idx="12"/>
          </p:nvPr>
        </p:nvSpPr>
        <p:spPr/>
        <p:txBody>
          <a:bodyPr/>
          <a:lstStyle/>
          <a:p>
            <a:fld id="{427A3013-1EBA-4DA5-9EBC-D8D9131DE0FB}" type="slidenum">
              <a:rPr lang="en-US" altLang="zh-CN" smtClean="0"/>
              <a:pPr/>
              <a:t>40</a:t>
            </a:fld>
            <a:endParaRPr lang="en-US" altLang="zh-CN"/>
          </a:p>
        </p:txBody>
      </p:sp>
      <p:sp>
        <p:nvSpPr>
          <p:cNvPr id="57349" name="Rectangle 5"/>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348" name="Object 4"/>
          <p:cNvGraphicFramePr>
            <a:graphicFrameLocks noChangeAspect="1"/>
          </p:cNvGraphicFramePr>
          <p:nvPr/>
        </p:nvGraphicFramePr>
        <p:xfrm>
          <a:off x="2987824" y="4725144"/>
          <a:ext cx="1844675" cy="822325"/>
        </p:xfrm>
        <a:graphic>
          <a:graphicData uri="http://schemas.openxmlformats.org/presentationml/2006/ole">
            <mc:AlternateContent xmlns:mc="http://schemas.openxmlformats.org/markup-compatibility/2006">
              <mc:Choice xmlns:v="urn:schemas-microsoft-com:vml" Requires="v">
                <p:oleObj spid="_x0000_s219170" name="公式" r:id="rId3" imgW="1130300" imgH="508000" progId="Equation.3">
                  <p:embed/>
                </p:oleObj>
              </mc:Choice>
              <mc:Fallback>
                <p:oleObj name="公式" r:id="rId3" imgW="1130300" imgH="508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725144"/>
                        <a:ext cx="184467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7"/>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350" name="Object 6"/>
          <p:cNvGraphicFramePr>
            <a:graphicFrameLocks noChangeAspect="1"/>
          </p:cNvGraphicFramePr>
          <p:nvPr/>
        </p:nvGraphicFramePr>
        <p:xfrm>
          <a:off x="2051720" y="5733256"/>
          <a:ext cx="4229100" cy="862013"/>
        </p:xfrm>
        <a:graphic>
          <a:graphicData uri="http://schemas.openxmlformats.org/presentationml/2006/ole">
            <mc:AlternateContent xmlns:mc="http://schemas.openxmlformats.org/markup-compatibility/2006">
              <mc:Choice xmlns:v="urn:schemas-microsoft-com:vml" Requires="v">
                <p:oleObj spid="_x0000_s219171" name="公式" r:id="rId5" imgW="2616200" imgH="533400" progId="Equation.3">
                  <p:embed/>
                </p:oleObj>
              </mc:Choice>
              <mc:Fallback>
                <p:oleObj name="公式" r:id="rId5" imgW="2616200" imgH="533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5733256"/>
                        <a:ext cx="422910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963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 calcmode="lin" valueType="num">
                                      <p:cBhvr additive="base">
                                        <p:cTn id="7"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 calcmode="lin" valueType="num">
                                      <p:cBhvr additive="base">
                                        <p:cTn id="25"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8"/>
                                        </p:tgtEl>
                                        <p:attrNameLst>
                                          <p:attrName>style.visibility</p:attrName>
                                        </p:attrNameLst>
                                      </p:cBhvr>
                                      <p:to>
                                        <p:strVal val="visible"/>
                                      </p:to>
                                    </p:set>
                                    <p:anim calcmode="lin" valueType="num">
                                      <p:cBhvr additive="base">
                                        <p:cTn id="29" dur="500" fill="hold"/>
                                        <p:tgtEl>
                                          <p:spTgt spid="57348"/>
                                        </p:tgtEl>
                                        <p:attrNameLst>
                                          <p:attrName>ppt_x</p:attrName>
                                        </p:attrNameLst>
                                      </p:cBhvr>
                                      <p:tavLst>
                                        <p:tav tm="0">
                                          <p:val>
                                            <p:strVal val="#ppt_x"/>
                                          </p:val>
                                        </p:tav>
                                        <p:tav tm="100000">
                                          <p:val>
                                            <p:strVal val="#ppt_x"/>
                                          </p:val>
                                        </p:tav>
                                      </p:tavLst>
                                    </p:anim>
                                    <p:anim calcmode="lin" valueType="num">
                                      <p:cBhvr additive="base">
                                        <p:cTn id="30"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7347">
                                            <p:txEl>
                                              <p:pRg st="6" end="6"/>
                                            </p:txEl>
                                          </p:spTgt>
                                        </p:tgtEl>
                                        <p:attrNameLst>
                                          <p:attrName>style.visibility</p:attrName>
                                        </p:attrNameLst>
                                      </p:cBhvr>
                                      <p:to>
                                        <p:strVal val="visible"/>
                                      </p:to>
                                    </p:set>
                                    <p:anim calcmode="lin" valueType="num">
                                      <p:cBhvr additive="base">
                                        <p:cTn id="35"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734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7350"/>
                                        </p:tgtEl>
                                        <p:attrNameLst>
                                          <p:attrName>style.visibility</p:attrName>
                                        </p:attrNameLst>
                                      </p:cBhvr>
                                      <p:to>
                                        <p:strVal val="visible"/>
                                      </p:to>
                                    </p:set>
                                    <p:anim calcmode="lin" valueType="num">
                                      <p:cBhvr additive="base">
                                        <p:cTn id="39" dur="500" fill="hold"/>
                                        <p:tgtEl>
                                          <p:spTgt spid="57350"/>
                                        </p:tgtEl>
                                        <p:attrNameLst>
                                          <p:attrName>ppt_x</p:attrName>
                                        </p:attrNameLst>
                                      </p:cBhvr>
                                      <p:tavLst>
                                        <p:tav tm="0">
                                          <p:val>
                                            <p:strVal val="#ppt_x"/>
                                          </p:val>
                                        </p:tav>
                                        <p:tav tm="100000">
                                          <p:val>
                                            <p:strVal val="#ppt_x"/>
                                          </p:val>
                                        </p:tav>
                                      </p:tavLst>
                                    </p:anim>
                                    <p:anim calcmode="lin" valueType="num">
                                      <p:cBhvr additive="base">
                                        <p:cTn id="4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第</a:t>
            </a:r>
            <a:r>
              <a:rPr lang="en-US" altLang="zh-CN" sz="3600" dirty="0"/>
              <a:t>13</a:t>
            </a:r>
            <a:r>
              <a:rPr lang="zh-CN" altLang="en-US" sz="3600" dirty="0"/>
              <a:t>章 同步原理</a:t>
            </a:r>
            <a:endParaRPr lang="zh-CN" altLang="en-US" dirty="0"/>
          </a:p>
        </p:txBody>
      </p:sp>
      <p:sp>
        <p:nvSpPr>
          <p:cNvPr id="3" name="内容占位符 2"/>
          <p:cNvSpPr>
            <a:spLocks noGrp="1"/>
          </p:cNvSpPr>
          <p:nvPr>
            <p:ph idx="1"/>
          </p:nvPr>
        </p:nvSpPr>
        <p:spPr/>
        <p:txBody>
          <a:bodyPr/>
          <a:lstStyle/>
          <a:p>
            <a:r>
              <a:rPr lang="en-US" altLang="zh-CN" dirty="0"/>
              <a:t>13.1 </a:t>
            </a:r>
            <a:r>
              <a:rPr lang="zh-CN" altLang="en-US" dirty="0" smtClean="0"/>
              <a:t>概述</a:t>
            </a:r>
            <a:endParaRPr lang="en-US" altLang="zh-CN" dirty="0" smtClean="0"/>
          </a:p>
          <a:p>
            <a:r>
              <a:rPr lang="en-US" altLang="zh-CN" dirty="0"/>
              <a:t>13.2 </a:t>
            </a:r>
            <a:r>
              <a:rPr lang="zh-CN" altLang="en-US" dirty="0"/>
              <a:t>载波同步</a:t>
            </a:r>
            <a:endParaRPr lang="en-US" altLang="zh-CN" dirty="0"/>
          </a:p>
          <a:p>
            <a:r>
              <a:rPr lang="en-US" altLang="zh-CN" dirty="0"/>
              <a:t>13.3 </a:t>
            </a:r>
            <a:r>
              <a:rPr lang="zh-CN" altLang="en-US" dirty="0" smtClean="0"/>
              <a:t>码元同步</a:t>
            </a:r>
            <a:endParaRPr lang="en-US" altLang="zh-CN" dirty="0" smtClean="0"/>
          </a:p>
          <a:p>
            <a:r>
              <a:rPr lang="en-US" altLang="zh-CN" dirty="0">
                <a:solidFill>
                  <a:srgbClr val="FF0000"/>
                </a:solidFill>
              </a:rPr>
              <a:t>13.4 </a:t>
            </a:r>
            <a:r>
              <a:rPr lang="zh-CN" altLang="en-US" dirty="0" smtClean="0">
                <a:solidFill>
                  <a:srgbClr val="FF0000"/>
                </a:solidFill>
              </a:rPr>
              <a:t>群同步</a:t>
            </a:r>
            <a:endParaRPr lang="en-US" altLang="zh-CN" dirty="0" smtClean="0">
              <a:solidFill>
                <a:srgbClr val="FF0000"/>
              </a:solidFill>
            </a:endParaRPr>
          </a:p>
          <a:p>
            <a:r>
              <a:rPr lang="fr-FR" altLang="zh-CN" dirty="0"/>
              <a:t>13.5 </a:t>
            </a:r>
            <a:r>
              <a:rPr lang="zh-CN" altLang="fr-FR" dirty="0"/>
              <a:t>网同步</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41</a:t>
            </a:fld>
            <a:endParaRPr lang="en-US"/>
          </a:p>
        </p:txBody>
      </p:sp>
    </p:spTree>
    <p:extLst>
      <p:ext uri="{BB962C8B-B14F-4D97-AF65-F5344CB8AC3E}">
        <p14:creationId xmlns:p14="http://schemas.microsoft.com/office/powerpoint/2010/main" val="315379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smtClean="0">
                <a:solidFill>
                  <a:srgbClr val="0000FF"/>
                </a:solidFill>
              </a:rPr>
              <a:t>13.4.1 </a:t>
            </a:r>
            <a:r>
              <a:rPr lang="zh-CN" altLang="en-US" dirty="0" smtClean="0">
                <a:solidFill>
                  <a:srgbClr val="0000FF"/>
                </a:solidFill>
              </a:rPr>
              <a:t>概述</a:t>
            </a:r>
          </a:p>
        </p:txBody>
      </p:sp>
      <p:sp>
        <p:nvSpPr>
          <p:cNvPr id="58371" name="Rectangle 3"/>
          <p:cNvSpPr>
            <a:spLocks noGrp="1" noChangeArrowheads="1"/>
          </p:cNvSpPr>
          <p:nvPr>
            <p:ph type="body" idx="1"/>
          </p:nvPr>
        </p:nvSpPr>
        <p:spPr/>
        <p:txBody>
          <a:bodyPr>
            <a:normAutofit lnSpcReduction="10000"/>
          </a:bodyPr>
          <a:lstStyle/>
          <a:p>
            <a:r>
              <a:rPr lang="zh-CN" altLang="en-US" dirty="0" smtClean="0"/>
              <a:t>接收到的码元序列，要能正确理解，需要知道其如何</a:t>
            </a:r>
            <a:r>
              <a:rPr lang="zh-CN" altLang="en-US" dirty="0" smtClean="0">
                <a:solidFill>
                  <a:srgbClr val="0000FF"/>
                </a:solidFill>
              </a:rPr>
              <a:t>分组</a:t>
            </a:r>
            <a:r>
              <a:rPr lang="zh-CN" altLang="en-US" dirty="0" smtClean="0"/>
              <a:t>。</a:t>
            </a:r>
            <a:endParaRPr lang="en-US" altLang="zh-CN" dirty="0" smtClean="0"/>
          </a:p>
          <a:p>
            <a:r>
              <a:rPr lang="zh-CN" altLang="en-US" dirty="0" smtClean="0"/>
              <a:t>利用</a:t>
            </a:r>
            <a:r>
              <a:rPr lang="zh-CN" altLang="en-US" dirty="0" smtClean="0">
                <a:solidFill>
                  <a:srgbClr val="0000FF"/>
                </a:solidFill>
              </a:rPr>
              <a:t>群同步码划分接收码元序列</a:t>
            </a:r>
            <a:r>
              <a:rPr lang="zh-CN" altLang="en-US" dirty="0" smtClean="0"/>
              <a:t>。</a:t>
            </a:r>
            <a:endParaRPr lang="en-US" altLang="zh-CN" dirty="0" smtClean="0"/>
          </a:p>
          <a:p>
            <a:r>
              <a:rPr lang="zh-CN" altLang="en-US" dirty="0" smtClean="0">
                <a:solidFill>
                  <a:srgbClr val="0000FF"/>
                </a:solidFill>
              </a:rPr>
              <a:t>群同步码插入方法分类</a:t>
            </a:r>
            <a:r>
              <a:rPr lang="zh-CN" altLang="en-US" dirty="0" smtClean="0"/>
              <a:t>：</a:t>
            </a:r>
          </a:p>
          <a:p>
            <a:pPr lvl="1"/>
            <a:r>
              <a:rPr lang="en-US" altLang="zh-CN" dirty="0" smtClean="0">
                <a:solidFill>
                  <a:srgbClr val="C00000"/>
                </a:solidFill>
              </a:rPr>
              <a:t>1. </a:t>
            </a:r>
            <a:r>
              <a:rPr lang="zh-CN" altLang="en-US" dirty="0" smtClean="0">
                <a:solidFill>
                  <a:srgbClr val="C00000"/>
                </a:solidFill>
              </a:rPr>
              <a:t>集中插入</a:t>
            </a:r>
          </a:p>
          <a:p>
            <a:pPr lvl="1"/>
            <a:endParaRPr lang="zh-CN" altLang="en-US" dirty="0" smtClean="0"/>
          </a:p>
          <a:p>
            <a:pPr lvl="1"/>
            <a:endParaRPr lang="zh-CN" altLang="en-US" dirty="0" smtClean="0"/>
          </a:p>
          <a:p>
            <a:pPr lvl="1"/>
            <a:endParaRPr lang="zh-CN" altLang="en-US" dirty="0" smtClean="0"/>
          </a:p>
          <a:p>
            <a:pPr lvl="1"/>
            <a:r>
              <a:rPr lang="zh-CN" altLang="en-US" dirty="0" smtClean="0"/>
              <a:t>适用于要求</a:t>
            </a:r>
            <a:r>
              <a:rPr lang="zh-CN" altLang="en-US" dirty="0" smtClean="0">
                <a:solidFill>
                  <a:srgbClr val="0000FF"/>
                </a:solidFill>
              </a:rPr>
              <a:t>快速建立同步</a:t>
            </a:r>
            <a:r>
              <a:rPr lang="zh-CN" altLang="en-US" dirty="0" smtClean="0"/>
              <a:t>的地方，或间断传输信息并且每次传输时间很短的场合。 </a:t>
            </a:r>
            <a:endParaRPr lang="zh-CN" altLang="en-US" dirty="0"/>
          </a:p>
        </p:txBody>
      </p:sp>
      <p:sp>
        <p:nvSpPr>
          <p:cNvPr id="28" name="灯片编号占位符 5"/>
          <p:cNvSpPr>
            <a:spLocks noGrp="1"/>
          </p:cNvSpPr>
          <p:nvPr>
            <p:ph type="sldNum" sz="quarter" idx="12"/>
          </p:nvPr>
        </p:nvSpPr>
        <p:spPr/>
        <p:txBody>
          <a:bodyPr/>
          <a:lstStyle/>
          <a:p>
            <a:fld id="{27586895-BC35-4873-A4FB-21C56A7D7326}" type="slidenum">
              <a:rPr lang="en-US" altLang="zh-CN" smtClean="0"/>
              <a:pPr/>
              <a:t>42</a:t>
            </a:fld>
            <a:endParaRPr lang="en-US" altLang="zh-CN"/>
          </a:p>
        </p:txBody>
      </p:sp>
      <p:grpSp>
        <p:nvGrpSpPr>
          <p:cNvPr id="58372" name="Group 4"/>
          <p:cNvGrpSpPr>
            <a:grpSpLocks/>
          </p:cNvGrpSpPr>
          <p:nvPr/>
        </p:nvGrpSpPr>
        <p:grpSpPr bwMode="auto">
          <a:xfrm>
            <a:off x="1162794" y="3914748"/>
            <a:ext cx="6661150" cy="1041400"/>
            <a:chOff x="2508" y="8790"/>
            <a:chExt cx="6253" cy="809"/>
          </a:xfrm>
        </p:grpSpPr>
        <p:sp>
          <p:nvSpPr>
            <p:cNvPr id="58373" name="Text Box 5"/>
            <p:cNvSpPr txBox="1">
              <a:spLocks noChangeArrowheads="1"/>
            </p:cNvSpPr>
            <p:nvPr/>
          </p:nvSpPr>
          <p:spPr bwMode="auto">
            <a:xfrm>
              <a:off x="7400" y="8806"/>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itchFamily="18" charset="0"/>
                </a:rPr>
                <a:t>信息码组</a:t>
              </a:r>
              <a:endParaRPr lang="zh-CN" altLang="en-US" sz="3200" b="1"/>
            </a:p>
          </p:txBody>
        </p:sp>
        <p:grpSp>
          <p:nvGrpSpPr>
            <p:cNvPr id="58374" name="Group 6"/>
            <p:cNvGrpSpPr>
              <a:grpSpLocks/>
            </p:cNvGrpSpPr>
            <p:nvPr/>
          </p:nvGrpSpPr>
          <p:grpSpPr bwMode="auto">
            <a:xfrm>
              <a:off x="2523" y="8790"/>
              <a:ext cx="6228" cy="375"/>
              <a:chOff x="2849" y="8790"/>
              <a:chExt cx="4067" cy="271"/>
            </a:xfrm>
          </p:grpSpPr>
          <p:sp>
            <p:nvSpPr>
              <p:cNvPr id="58375" name="AutoShape 7"/>
              <p:cNvSpPr>
                <a:spLocks noChangeArrowheads="1"/>
              </p:cNvSpPr>
              <p:nvPr/>
            </p:nvSpPr>
            <p:spPr bwMode="auto">
              <a:xfrm>
                <a:off x="2849" y="8790"/>
                <a:ext cx="1026" cy="271"/>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376" name="AutoShape 8"/>
              <p:cNvSpPr>
                <a:spLocks noChangeArrowheads="1"/>
              </p:cNvSpPr>
              <p:nvPr/>
            </p:nvSpPr>
            <p:spPr bwMode="auto">
              <a:xfrm>
                <a:off x="3863" y="8790"/>
                <a:ext cx="1026" cy="271"/>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377" name="AutoShape 9"/>
              <p:cNvSpPr>
                <a:spLocks noChangeArrowheads="1"/>
              </p:cNvSpPr>
              <p:nvPr/>
            </p:nvSpPr>
            <p:spPr bwMode="auto">
              <a:xfrm>
                <a:off x="4878" y="8790"/>
                <a:ext cx="1025" cy="271"/>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378" name="AutoShape 10"/>
              <p:cNvSpPr>
                <a:spLocks noChangeArrowheads="1"/>
              </p:cNvSpPr>
              <p:nvPr/>
            </p:nvSpPr>
            <p:spPr bwMode="auto">
              <a:xfrm>
                <a:off x="5892" y="8790"/>
                <a:ext cx="1024" cy="271"/>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8379" name="Rectangle 11" descr="浅色上对角线"/>
            <p:cNvSpPr>
              <a:spLocks noChangeArrowheads="1"/>
            </p:cNvSpPr>
            <p:nvPr/>
          </p:nvSpPr>
          <p:spPr bwMode="auto">
            <a:xfrm>
              <a:off x="3928" y="8798"/>
              <a:ext cx="326" cy="351"/>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58380" name="Rectangle 12" descr="浅色上对角线"/>
            <p:cNvSpPr>
              <a:spLocks noChangeArrowheads="1"/>
            </p:cNvSpPr>
            <p:nvPr/>
          </p:nvSpPr>
          <p:spPr bwMode="auto">
            <a:xfrm>
              <a:off x="5476" y="8798"/>
              <a:ext cx="338" cy="351"/>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58381" name="Rectangle 13" descr="浅色上对角线"/>
            <p:cNvSpPr>
              <a:spLocks noChangeArrowheads="1"/>
            </p:cNvSpPr>
            <p:nvPr/>
          </p:nvSpPr>
          <p:spPr bwMode="auto">
            <a:xfrm>
              <a:off x="7024" y="8798"/>
              <a:ext cx="338" cy="364"/>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58382" name="Rectangle 14" descr="浅色上对角线"/>
            <p:cNvSpPr>
              <a:spLocks noChangeArrowheads="1"/>
            </p:cNvSpPr>
            <p:nvPr/>
          </p:nvSpPr>
          <p:spPr bwMode="auto">
            <a:xfrm>
              <a:off x="8593" y="8798"/>
              <a:ext cx="168" cy="364"/>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58383" name="Rectangle 15" descr="浅色上对角线"/>
            <p:cNvSpPr>
              <a:spLocks noChangeArrowheads="1"/>
            </p:cNvSpPr>
            <p:nvPr/>
          </p:nvSpPr>
          <p:spPr bwMode="auto">
            <a:xfrm>
              <a:off x="2508" y="8811"/>
              <a:ext cx="196" cy="338"/>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grpSp>
          <p:nvGrpSpPr>
            <p:cNvPr id="58384" name="Group 16"/>
            <p:cNvGrpSpPr>
              <a:grpSpLocks/>
            </p:cNvGrpSpPr>
            <p:nvPr/>
          </p:nvGrpSpPr>
          <p:grpSpPr bwMode="auto">
            <a:xfrm>
              <a:off x="6724" y="9188"/>
              <a:ext cx="1130" cy="411"/>
              <a:chOff x="6308" y="9188"/>
              <a:chExt cx="1130" cy="411"/>
            </a:xfrm>
          </p:grpSpPr>
          <p:sp>
            <p:nvSpPr>
              <p:cNvPr id="58385" name="Text Box 17"/>
              <p:cNvSpPr txBox="1">
                <a:spLocks noChangeArrowheads="1"/>
              </p:cNvSpPr>
              <p:nvPr/>
            </p:nvSpPr>
            <p:spPr bwMode="auto">
              <a:xfrm>
                <a:off x="6308" y="9235"/>
                <a:ext cx="11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itchFamily="18" charset="0"/>
                  </a:rPr>
                  <a:t>同步码组</a:t>
                </a:r>
                <a:endParaRPr lang="zh-CN" altLang="en-US" sz="3200" b="1"/>
              </a:p>
            </p:txBody>
          </p:sp>
          <p:sp>
            <p:nvSpPr>
              <p:cNvPr id="58386" name="AutoShape 18"/>
              <p:cNvSpPr>
                <a:spLocks/>
              </p:cNvSpPr>
              <p:nvPr/>
            </p:nvSpPr>
            <p:spPr bwMode="auto">
              <a:xfrm rot="-5400000">
                <a:off x="6698" y="9084"/>
                <a:ext cx="114" cy="322"/>
              </a:xfrm>
              <a:prstGeom prst="leftBrace">
                <a:avLst>
                  <a:gd name="adj1" fmla="val 2353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8387" name="Text Box 19"/>
            <p:cNvSpPr txBox="1">
              <a:spLocks noChangeArrowheads="1"/>
            </p:cNvSpPr>
            <p:nvPr/>
          </p:nvSpPr>
          <p:spPr bwMode="auto">
            <a:xfrm>
              <a:off x="4332" y="8806"/>
              <a:ext cx="11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itchFamily="18" charset="0"/>
                </a:rPr>
                <a:t>信息码组</a:t>
              </a:r>
              <a:endParaRPr lang="zh-CN" altLang="en-US" sz="3200" b="1"/>
            </a:p>
          </p:txBody>
        </p:sp>
        <p:sp>
          <p:nvSpPr>
            <p:cNvPr id="58388" name="Text Box 20"/>
            <p:cNvSpPr txBox="1">
              <a:spLocks noChangeArrowheads="1"/>
            </p:cNvSpPr>
            <p:nvPr/>
          </p:nvSpPr>
          <p:spPr bwMode="auto">
            <a:xfrm>
              <a:off x="5840" y="8793"/>
              <a:ext cx="11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itchFamily="18" charset="0"/>
                </a:rPr>
                <a:t>信息码组</a:t>
              </a:r>
              <a:endParaRPr lang="zh-CN" altLang="en-US" sz="3200" b="1"/>
            </a:p>
          </p:txBody>
        </p:sp>
        <p:sp>
          <p:nvSpPr>
            <p:cNvPr id="58389" name="Text Box 21"/>
            <p:cNvSpPr txBox="1">
              <a:spLocks noChangeArrowheads="1"/>
            </p:cNvSpPr>
            <p:nvPr/>
          </p:nvSpPr>
          <p:spPr bwMode="auto">
            <a:xfrm>
              <a:off x="2811" y="8793"/>
              <a:ext cx="11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dirty="0">
                  <a:latin typeface="Times New Roman" pitchFamily="18" charset="0"/>
                </a:rPr>
                <a:t>信息码组</a:t>
              </a:r>
              <a:endParaRPr lang="zh-CN" altLang="en-US" sz="3200" b="1" dirty="0"/>
            </a:p>
          </p:txBody>
        </p:sp>
        <p:grpSp>
          <p:nvGrpSpPr>
            <p:cNvPr id="58390" name="Group 22"/>
            <p:cNvGrpSpPr>
              <a:grpSpLocks/>
            </p:cNvGrpSpPr>
            <p:nvPr/>
          </p:nvGrpSpPr>
          <p:grpSpPr bwMode="auto">
            <a:xfrm>
              <a:off x="5176" y="9188"/>
              <a:ext cx="1130" cy="411"/>
              <a:chOff x="6308" y="9188"/>
              <a:chExt cx="1130" cy="411"/>
            </a:xfrm>
          </p:grpSpPr>
          <p:sp>
            <p:nvSpPr>
              <p:cNvPr id="58391" name="Text Box 23"/>
              <p:cNvSpPr txBox="1">
                <a:spLocks noChangeArrowheads="1"/>
              </p:cNvSpPr>
              <p:nvPr/>
            </p:nvSpPr>
            <p:spPr bwMode="auto">
              <a:xfrm>
                <a:off x="6308" y="9235"/>
                <a:ext cx="11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itchFamily="18" charset="0"/>
                  </a:rPr>
                  <a:t>同步码组</a:t>
                </a:r>
                <a:endParaRPr lang="zh-CN" altLang="en-US" sz="3200" b="1"/>
              </a:p>
            </p:txBody>
          </p:sp>
          <p:sp>
            <p:nvSpPr>
              <p:cNvPr id="58392" name="AutoShape 24"/>
              <p:cNvSpPr>
                <a:spLocks/>
              </p:cNvSpPr>
              <p:nvPr/>
            </p:nvSpPr>
            <p:spPr bwMode="auto">
              <a:xfrm rot="-5400000">
                <a:off x="6698" y="9084"/>
                <a:ext cx="114" cy="322"/>
              </a:xfrm>
              <a:prstGeom prst="leftBrace">
                <a:avLst>
                  <a:gd name="adj1" fmla="val 2353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58393" name="Group 25"/>
            <p:cNvGrpSpPr>
              <a:grpSpLocks/>
            </p:cNvGrpSpPr>
            <p:nvPr/>
          </p:nvGrpSpPr>
          <p:grpSpPr bwMode="auto">
            <a:xfrm>
              <a:off x="3645" y="9188"/>
              <a:ext cx="1130" cy="411"/>
              <a:chOff x="6308" y="9188"/>
              <a:chExt cx="1130" cy="411"/>
            </a:xfrm>
          </p:grpSpPr>
          <p:sp>
            <p:nvSpPr>
              <p:cNvPr id="58394" name="Text Box 26"/>
              <p:cNvSpPr txBox="1">
                <a:spLocks noChangeArrowheads="1"/>
              </p:cNvSpPr>
              <p:nvPr/>
            </p:nvSpPr>
            <p:spPr bwMode="auto">
              <a:xfrm>
                <a:off x="6308" y="9235"/>
                <a:ext cx="11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dirty="0">
                    <a:latin typeface="Times New Roman" pitchFamily="18" charset="0"/>
                  </a:rPr>
                  <a:t>同步码组</a:t>
                </a:r>
                <a:endParaRPr lang="zh-CN" altLang="en-US" sz="3200" b="1" dirty="0"/>
              </a:p>
            </p:txBody>
          </p:sp>
          <p:sp>
            <p:nvSpPr>
              <p:cNvPr id="58395" name="AutoShape 27"/>
              <p:cNvSpPr>
                <a:spLocks/>
              </p:cNvSpPr>
              <p:nvPr/>
            </p:nvSpPr>
            <p:spPr bwMode="auto">
              <a:xfrm rot="-5400000">
                <a:off x="6698" y="9084"/>
                <a:ext cx="114" cy="322"/>
              </a:xfrm>
              <a:prstGeom prst="leftBrace">
                <a:avLst>
                  <a:gd name="adj1" fmla="val 2353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sp>
        <p:nvSpPr>
          <p:cNvPr id="2" name="矩形 1"/>
          <p:cNvSpPr/>
          <p:nvPr/>
        </p:nvSpPr>
        <p:spPr>
          <a:xfrm>
            <a:off x="6142411" y="2492896"/>
            <a:ext cx="2678061" cy="1200329"/>
          </a:xfrm>
          <a:prstGeom prst="rect">
            <a:avLst/>
          </a:prstGeom>
          <a:ln>
            <a:solidFill>
              <a:srgbClr val="00CC00"/>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一组特殊规律的码元，信息马原序列中很少出现</a:t>
            </a:r>
            <a:endParaRPr lang="zh-CN" altLang="en-US" sz="2400" b="1" dirty="0">
              <a:latin typeface="+mj-ea"/>
              <a:ea typeface="+mj-ea"/>
            </a:endParaRPr>
          </a:p>
        </p:txBody>
      </p:sp>
      <p:sp>
        <p:nvSpPr>
          <p:cNvPr id="3" name="矩形 2"/>
          <p:cNvSpPr/>
          <p:nvPr/>
        </p:nvSpPr>
        <p:spPr>
          <a:xfrm>
            <a:off x="5508104" y="4487583"/>
            <a:ext cx="1468415" cy="468565"/>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6516216" y="3693225"/>
            <a:ext cx="341526" cy="807230"/>
          </a:xfrm>
          <a:prstGeom prst="straightConnector1">
            <a:avLst/>
          </a:prstGeom>
          <a:ln>
            <a:solidFill>
              <a:srgbClr val="00CC00"/>
            </a:solidFill>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4965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 calcmode="lin" valueType="num">
                                      <p:cBhvr additive="base">
                                        <p:cTn id="7"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anim calcmode="lin" valueType="num">
                                      <p:cBhvr additive="base">
                                        <p:cTn id="11"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2"/>
                                        </p:tgtEl>
                                        <p:attrNameLst>
                                          <p:attrName>style.visibility</p:attrName>
                                        </p:attrNameLst>
                                      </p:cBhvr>
                                      <p:to>
                                        <p:strVal val="visible"/>
                                      </p:to>
                                    </p:set>
                                    <p:anim calcmode="lin" valueType="num">
                                      <p:cBhvr additive="base">
                                        <p:cTn id="15" dur="500" fill="hold"/>
                                        <p:tgtEl>
                                          <p:spTgt spid="58372"/>
                                        </p:tgtEl>
                                        <p:attrNameLst>
                                          <p:attrName>ppt_x</p:attrName>
                                        </p:attrNameLst>
                                      </p:cBhvr>
                                      <p:tavLst>
                                        <p:tav tm="0">
                                          <p:val>
                                            <p:strVal val="#ppt_x"/>
                                          </p:val>
                                        </p:tav>
                                        <p:tav tm="100000">
                                          <p:val>
                                            <p:strVal val="#ppt_x"/>
                                          </p:val>
                                        </p:tav>
                                      </p:tavLst>
                                    </p:anim>
                                    <p:anim calcmode="lin" valueType="num">
                                      <p:cBhvr additive="base">
                                        <p:cTn id="16"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8371">
                                            <p:txEl>
                                              <p:pRg st="7" end="7"/>
                                            </p:txEl>
                                          </p:spTgt>
                                        </p:tgtEl>
                                        <p:attrNameLst>
                                          <p:attrName>style.visibility</p:attrName>
                                        </p:attrNameLst>
                                      </p:cBhvr>
                                      <p:to>
                                        <p:strVal val="visible"/>
                                      </p:to>
                                    </p:set>
                                    <p:anim calcmode="lin" valueType="num">
                                      <p:cBhvr additive="base">
                                        <p:cTn id="35"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endParaRPr lang="zh-CN" altLang="en-US" dirty="0"/>
          </a:p>
        </p:txBody>
      </p:sp>
      <p:sp>
        <p:nvSpPr>
          <p:cNvPr id="59395" name="Rectangle 3"/>
          <p:cNvSpPr>
            <a:spLocks noGrp="1" noChangeArrowheads="1"/>
          </p:cNvSpPr>
          <p:nvPr>
            <p:ph type="body" idx="1"/>
          </p:nvPr>
        </p:nvSpPr>
        <p:spPr/>
        <p:txBody>
          <a:bodyPr>
            <a:normAutofit/>
          </a:bodyPr>
          <a:lstStyle/>
          <a:p>
            <a:r>
              <a:rPr lang="en-US" altLang="zh-CN" dirty="0" smtClean="0">
                <a:solidFill>
                  <a:srgbClr val="C00000"/>
                </a:solidFill>
              </a:rPr>
              <a:t>2. </a:t>
            </a:r>
            <a:r>
              <a:rPr lang="zh-CN" altLang="en-US" dirty="0" smtClean="0">
                <a:solidFill>
                  <a:srgbClr val="C00000"/>
                </a:solidFill>
              </a:rPr>
              <a:t>分散插入</a:t>
            </a:r>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en-US" altLang="zh-CN" dirty="0" smtClean="0"/>
          </a:p>
          <a:p>
            <a:pPr lvl="3"/>
            <a:endParaRPr lang="zh-CN" altLang="en-US" dirty="0" smtClean="0"/>
          </a:p>
          <a:p>
            <a:r>
              <a:rPr lang="zh-CN" altLang="en-US" dirty="0" smtClean="0"/>
              <a:t>对信息码元序列的连贯性影响较小，但同步建立时间长，适用于</a:t>
            </a:r>
            <a:r>
              <a:rPr lang="zh-CN" altLang="en-US" dirty="0" smtClean="0">
                <a:solidFill>
                  <a:srgbClr val="0000FF"/>
                </a:solidFill>
              </a:rPr>
              <a:t>连续传输信息</a:t>
            </a:r>
            <a:r>
              <a:rPr lang="zh-CN" altLang="en-US" dirty="0" smtClean="0"/>
              <a:t>之处，例如数字电话系统中。</a:t>
            </a:r>
            <a:endParaRPr lang="zh-CN" altLang="en-US" dirty="0"/>
          </a:p>
        </p:txBody>
      </p:sp>
      <p:sp>
        <p:nvSpPr>
          <p:cNvPr id="58" name="灯片编号占位符 5"/>
          <p:cNvSpPr>
            <a:spLocks noGrp="1"/>
          </p:cNvSpPr>
          <p:nvPr>
            <p:ph type="sldNum" sz="quarter" idx="12"/>
          </p:nvPr>
        </p:nvSpPr>
        <p:spPr/>
        <p:txBody>
          <a:bodyPr/>
          <a:lstStyle/>
          <a:p>
            <a:fld id="{913778AB-D766-4251-B93D-FC5F6F54D7DF}" type="slidenum">
              <a:rPr lang="en-US" altLang="zh-CN" smtClean="0"/>
              <a:pPr/>
              <a:t>43</a:t>
            </a:fld>
            <a:endParaRPr lang="en-US" altLang="zh-CN"/>
          </a:p>
        </p:txBody>
      </p:sp>
      <p:grpSp>
        <p:nvGrpSpPr>
          <p:cNvPr id="59516" name="Group 124"/>
          <p:cNvGrpSpPr>
            <a:grpSpLocks/>
          </p:cNvGrpSpPr>
          <p:nvPr/>
        </p:nvGrpSpPr>
        <p:grpSpPr bwMode="auto">
          <a:xfrm>
            <a:off x="1115616" y="2033588"/>
            <a:ext cx="6931025" cy="2746375"/>
            <a:chOff x="2730" y="10132"/>
            <a:chExt cx="5879" cy="2312"/>
          </a:xfrm>
        </p:grpSpPr>
        <p:sp>
          <p:nvSpPr>
            <p:cNvPr id="59517" name="Text Box 125"/>
            <p:cNvSpPr txBox="1">
              <a:spLocks noChangeArrowheads="1"/>
            </p:cNvSpPr>
            <p:nvPr/>
          </p:nvSpPr>
          <p:spPr bwMode="auto">
            <a:xfrm>
              <a:off x="3369" y="10148"/>
              <a:ext cx="11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信息码组</a:t>
              </a:r>
              <a:endParaRPr lang="zh-CN" altLang="en-US" sz="3200"/>
            </a:p>
          </p:txBody>
        </p:sp>
        <p:grpSp>
          <p:nvGrpSpPr>
            <p:cNvPr id="59518" name="Group 126"/>
            <p:cNvGrpSpPr>
              <a:grpSpLocks/>
            </p:cNvGrpSpPr>
            <p:nvPr/>
          </p:nvGrpSpPr>
          <p:grpSpPr bwMode="auto">
            <a:xfrm>
              <a:off x="2730" y="10132"/>
              <a:ext cx="5879" cy="2312"/>
              <a:chOff x="2730" y="10132"/>
              <a:chExt cx="5879" cy="2312"/>
            </a:xfrm>
          </p:grpSpPr>
          <p:sp>
            <p:nvSpPr>
              <p:cNvPr id="59519" name="Text Box 127"/>
              <p:cNvSpPr txBox="1">
                <a:spLocks noChangeArrowheads="1"/>
              </p:cNvSpPr>
              <p:nvPr/>
            </p:nvSpPr>
            <p:spPr bwMode="auto">
              <a:xfrm>
                <a:off x="4956" y="10135"/>
                <a:ext cx="11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信息码组</a:t>
                </a:r>
                <a:endParaRPr lang="zh-CN" altLang="en-US" sz="3200"/>
              </a:p>
            </p:txBody>
          </p:sp>
          <p:sp>
            <p:nvSpPr>
              <p:cNvPr id="59520" name="Text Box 128"/>
              <p:cNvSpPr txBox="1">
                <a:spLocks noChangeArrowheads="1"/>
              </p:cNvSpPr>
              <p:nvPr/>
            </p:nvSpPr>
            <p:spPr bwMode="auto">
              <a:xfrm>
                <a:off x="6556" y="10148"/>
                <a:ext cx="11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信息码组</a:t>
                </a:r>
                <a:endParaRPr lang="zh-CN" altLang="en-US" sz="3200"/>
              </a:p>
            </p:txBody>
          </p:sp>
          <p:grpSp>
            <p:nvGrpSpPr>
              <p:cNvPr id="59521" name="Group 129"/>
              <p:cNvGrpSpPr>
                <a:grpSpLocks/>
              </p:cNvGrpSpPr>
              <p:nvPr/>
            </p:nvGrpSpPr>
            <p:grpSpPr bwMode="auto">
              <a:xfrm>
                <a:off x="2730" y="10132"/>
                <a:ext cx="5879" cy="2312"/>
                <a:chOff x="2730" y="10132"/>
                <a:chExt cx="5879" cy="2312"/>
              </a:xfrm>
            </p:grpSpPr>
            <p:sp>
              <p:nvSpPr>
                <p:cNvPr id="59522" name="Rectangle 130" descr="浅色下对角线"/>
                <p:cNvSpPr>
                  <a:spLocks noChangeArrowheads="1"/>
                </p:cNvSpPr>
                <p:nvPr/>
              </p:nvSpPr>
              <p:spPr bwMode="auto">
                <a:xfrm>
                  <a:off x="4640" y="10153"/>
                  <a:ext cx="208" cy="336"/>
                </a:xfrm>
                <a:prstGeom prst="rect">
                  <a:avLst/>
                </a:prstGeom>
                <a:pattFill prst="ltDn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523" name="Rectangle 131" descr="浅色竖线"/>
                <p:cNvSpPr>
                  <a:spLocks noChangeArrowheads="1"/>
                </p:cNvSpPr>
                <p:nvPr/>
              </p:nvSpPr>
              <p:spPr bwMode="auto">
                <a:xfrm>
                  <a:off x="6225" y="10153"/>
                  <a:ext cx="196" cy="348"/>
                </a:xfrm>
                <a:prstGeom prst="rect">
                  <a:avLst/>
                </a:prstGeom>
                <a:pattFill prst="ltVert">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9524" name="Group 132"/>
                <p:cNvGrpSpPr>
                  <a:grpSpLocks/>
                </p:cNvGrpSpPr>
                <p:nvPr/>
              </p:nvGrpSpPr>
              <p:grpSpPr bwMode="auto">
                <a:xfrm>
                  <a:off x="2730" y="10132"/>
                  <a:ext cx="5879" cy="2312"/>
                  <a:chOff x="2730" y="10132"/>
                  <a:chExt cx="5879" cy="2312"/>
                </a:xfrm>
              </p:grpSpPr>
              <p:grpSp>
                <p:nvGrpSpPr>
                  <p:cNvPr id="59525" name="Group 133"/>
                  <p:cNvGrpSpPr>
                    <a:grpSpLocks/>
                  </p:cNvGrpSpPr>
                  <p:nvPr/>
                </p:nvGrpSpPr>
                <p:grpSpPr bwMode="auto">
                  <a:xfrm>
                    <a:off x="4304" y="10538"/>
                    <a:ext cx="1131" cy="424"/>
                    <a:chOff x="5890" y="10538"/>
                    <a:chExt cx="1131" cy="424"/>
                  </a:xfrm>
                </p:grpSpPr>
                <p:sp>
                  <p:nvSpPr>
                    <p:cNvPr id="59526" name="Text Box 134"/>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59527" name="AutoShape 135"/>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528" name="Group 136"/>
                  <p:cNvGrpSpPr>
                    <a:grpSpLocks/>
                  </p:cNvGrpSpPr>
                  <p:nvPr/>
                </p:nvGrpSpPr>
                <p:grpSpPr bwMode="auto">
                  <a:xfrm>
                    <a:off x="2730" y="10132"/>
                    <a:ext cx="5879" cy="2312"/>
                    <a:chOff x="2730" y="10132"/>
                    <a:chExt cx="5879" cy="2312"/>
                  </a:xfrm>
                </p:grpSpPr>
                <p:grpSp>
                  <p:nvGrpSpPr>
                    <p:cNvPr id="59529" name="Group 137"/>
                    <p:cNvGrpSpPr>
                      <a:grpSpLocks/>
                    </p:cNvGrpSpPr>
                    <p:nvPr/>
                  </p:nvGrpSpPr>
                  <p:grpSpPr bwMode="auto">
                    <a:xfrm>
                      <a:off x="3049" y="10132"/>
                      <a:ext cx="5560" cy="2312"/>
                      <a:chOff x="3049" y="10132"/>
                      <a:chExt cx="5560" cy="2312"/>
                    </a:xfrm>
                  </p:grpSpPr>
                  <p:grpSp>
                    <p:nvGrpSpPr>
                      <p:cNvPr id="59530" name="Group 138"/>
                      <p:cNvGrpSpPr>
                        <a:grpSpLocks/>
                      </p:cNvGrpSpPr>
                      <p:nvPr/>
                    </p:nvGrpSpPr>
                    <p:grpSpPr bwMode="auto">
                      <a:xfrm>
                        <a:off x="3049" y="10132"/>
                        <a:ext cx="4965" cy="2312"/>
                        <a:chOff x="3049" y="10132"/>
                        <a:chExt cx="4965" cy="2312"/>
                      </a:xfrm>
                    </p:grpSpPr>
                    <p:grpSp>
                      <p:nvGrpSpPr>
                        <p:cNvPr id="59531" name="Group 139"/>
                        <p:cNvGrpSpPr>
                          <a:grpSpLocks/>
                        </p:cNvGrpSpPr>
                        <p:nvPr/>
                      </p:nvGrpSpPr>
                      <p:grpSpPr bwMode="auto">
                        <a:xfrm>
                          <a:off x="5890" y="10538"/>
                          <a:ext cx="1131" cy="424"/>
                          <a:chOff x="5890" y="10538"/>
                          <a:chExt cx="1131" cy="424"/>
                        </a:xfrm>
                      </p:grpSpPr>
                      <p:sp>
                        <p:nvSpPr>
                          <p:cNvPr id="59532" name="Text Box 140"/>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59533" name="AutoShape 141"/>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534" name="Group 142"/>
                        <p:cNvGrpSpPr>
                          <a:grpSpLocks/>
                        </p:cNvGrpSpPr>
                        <p:nvPr/>
                      </p:nvGrpSpPr>
                      <p:grpSpPr bwMode="auto">
                        <a:xfrm>
                          <a:off x="3049" y="10132"/>
                          <a:ext cx="4965" cy="376"/>
                          <a:chOff x="3049" y="10132"/>
                          <a:chExt cx="4965" cy="376"/>
                        </a:xfrm>
                      </p:grpSpPr>
                      <p:sp>
                        <p:nvSpPr>
                          <p:cNvPr id="59535" name="AutoShape 143"/>
                          <p:cNvSpPr>
                            <a:spLocks noChangeArrowheads="1"/>
                          </p:cNvSpPr>
                          <p:nvPr/>
                        </p:nvSpPr>
                        <p:spPr bwMode="auto">
                          <a:xfrm>
                            <a:off x="3049" y="10132"/>
                            <a:ext cx="1792" cy="376"/>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36" name="AutoShape 144"/>
                          <p:cNvSpPr>
                            <a:spLocks noChangeArrowheads="1"/>
                          </p:cNvSpPr>
                          <p:nvPr/>
                        </p:nvSpPr>
                        <p:spPr bwMode="auto">
                          <a:xfrm flipH="1">
                            <a:off x="4623" y="10132"/>
                            <a:ext cx="1805" cy="376"/>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37" name="AutoShape 145"/>
                          <p:cNvSpPr>
                            <a:spLocks noChangeArrowheads="1"/>
                          </p:cNvSpPr>
                          <p:nvPr/>
                        </p:nvSpPr>
                        <p:spPr bwMode="auto">
                          <a:xfrm flipH="1">
                            <a:off x="6209" y="10132"/>
                            <a:ext cx="1805" cy="376"/>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538" name="Group 146"/>
                        <p:cNvGrpSpPr>
                          <a:grpSpLocks/>
                        </p:cNvGrpSpPr>
                        <p:nvPr/>
                      </p:nvGrpSpPr>
                      <p:grpSpPr bwMode="auto">
                        <a:xfrm>
                          <a:off x="4307" y="11586"/>
                          <a:ext cx="2495" cy="858"/>
                          <a:chOff x="4333" y="11378"/>
                          <a:chExt cx="2495" cy="858"/>
                        </a:xfrm>
                      </p:grpSpPr>
                      <p:grpSp>
                        <p:nvGrpSpPr>
                          <p:cNvPr id="59539" name="Group 147"/>
                          <p:cNvGrpSpPr>
                            <a:grpSpLocks/>
                          </p:cNvGrpSpPr>
                          <p:nvPr/>
                        </p:nvGrpSpPr>
                        <p:grpSpPr bwMode="auto">
                          <a:xfrm>
                            <a:off x="4333" y="11378"/>
                            <a:ext cx="2495" cy="376"/>
                            <a:chOff x="4333" y="11378"/>
                            <a:chExt cx="2495" cy="376"/>
                          </a:xfrm>
                        </p:grpSpPr>
                        <p:grpSp>
                          <p:nvGrpSpPr>
                            <p:cNvPr id="59540" name="Group 148"/>
                            <p:cNvGrpSpPr>
                              <a:grpSpLocks/>
                            </p:cNvGrpSpPr>
                            <p:nvPr/>
                          </p:nvGrpSpPr>
                          <p:grpSpPr bwMode="auto">
                            <a:xfrm>
                              <a:off x="4333" y="11378"/>
                              <a:ext cx="832" cy="376"/>
                              <a:chOff x="4333" y="11378"/>
                              <a:chExt cx="832" cy="376"/>
                            </a:xfrm>
                          </p:grpSpPr>
                          <p:sp>
                            <p:nvSpPr>
                              <p:cNvPr id="59541" name="Rectangle 149" descr="浅色上对角线"/>
                              <p:cNvSpPr>
                                <a:spLocks noChangeArrowheads="1"/>
                              </p:cNvSpPr>
                              <p:nvPr/>
                            </p:nvSpPr>
                            <p:spPr bwMode="auto">
                              <a:xfrm>
                                <a:off x="4333" y="11378"/>
                                <a:ext cx="208" cy="37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59542" name="Rectangle 150" descr="浅色下对角线"/>
                              <p:cNvSpPr>
                                <a:spLocks noChangeArrowheads="1"/>
                              </p:cNvSpPr>
                              <p:nvPr/>
                            </p:nvSpPr>
                            <p:spPr bwMode="auto">
                              <a:xfrm>
                                <a:off x="4541" y="11378"/>
                                <a:ext cx="208" cy="376"/>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59543" name="Rectangle 151" descr="浅色竖线"/>
                              <p:cNvSpPr>
                                <a:spLocks noChangeArrowheads="1"/>
                              </p:cNvSpPr>
                              <p:nvPr/>
                            </p:nvSpPr>
                            <p:spPr bwMode="auto">
                              <a:xfrm>
                                <a:off x="4749" y="11378"/>
                                <a:ext cx="208" cy="376"/>
                              </a:xfrm>
                              <a:prstGeom prst="rect">
                                <a:avLst/>
                              </a:prstGeom>
                              <a:pattFill prst="ltVert">
                                <a:fgClr>
                                  <a:srgbClr val="000000"/>
                                </a:fgClr>
                                <a:bgClr>
                                  <a:srgbClr val="FFFFFF"/>
                                </a:bgClr>
                              </a:pattFill>
                              <a:ln w="9525">
                                <a:solidFill>
                                  <a:srgbClr val="000000"/>
                                </a:solidFill>
                                <a:miter lim="800000"/>
                                <a:headEnd/>
                                <a:tailEnd/>
                              </a:ln>
                            </p:spPr>
                            <p:txBody>
                              <a:bodyPr/>
                              <a:lstStyle/>
                              <a:p>
                                <a:endParaRPr lang="zh-CN" altLang="en-US"/>
                              </a:p>
                            </p:txBody>
                          </p:sp>
                          <p:sp>
                            <p:nvSpPr>
                              <p:cNvPr id="59544" name="Rectangle 152" descr="浅色横线"/>
                              <p:cNvSpPr>
                                <a:spLocks noChangeArrowheads="1"/>
                              </p:cNvSpPr>
                              <p:nvPr/>
                            </p:nvSpPr>
                            <p:spPr bwMode="auto">
                              <a:xfrm>
                                <a:off x="4957" y="11378"/>
                                <a:ext cx="208" cy="376"/>
                              </a:xfrm>
                              <a:prstGeom prst="rect">
                                <a:avLst/>
                              </a:prstGeom>
                              <a:pattFill prst="ltHorz">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59545" name="Group 153"/>
                            <p:cNvGrpSpPr>
                              <a:grpSpLocks/>
                            </p:cNvGrpSpPr>
                            <p:nvPr/>
                          </p:nvGrpSpPr>
                          <p:grpSpPr bwMode="auto">
                            <a:xfrm>
                              <a:off x="5164" y="11378"/>
                              <a:ext cx="832" cy="376"/>
                              <a:chOff x="4333" y="11378"/>
                              <a:chExt cx="832" cy="376"/>
                            </a:xfrm>
                          </p:grpSpPr>
                          <p:sp>
                            <p:nvSpPr>
                              <p:cNvPr id="59546" name="Rectangle 154" descr="浅色上对角线"/>
                              <p:cNvSpPr>
                                <a:spLocks noChangeArrowheads="1"/>
                              </p:cNvSpPr>
                              <p:nvPr/>
                            </p:nvSpPr>
                            <p:spPr bwMode="auto">
                              <a:xfrm>
                                <a:off x="4333" y="11378"/>
                                <a:ext cx="208" cy="37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59547" name="Rectangle 155" descr="浅色下对角线"/>
                              <p:cNvSpPr>
                                <a:spLocks noChangeArrowheads="1"/>
                              </p:cNvSpPr>
                              <p:nvPr/>
                            </p:nvSpPr>
                            <p:spPr bwMode="auto">
                              <a:xfrm>
                                <a:off x="4541" y="11378"/>
                                <a:ext cx="208" cy="376"/>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59548" name="Rectangle 156" descr="浅色竖线"/>
                              <p:cNvSpPr>
                                <a:spLocks noChangeArrowheads="1"/>
                              </p:cNvSpPr>
                              <p:nvPr/>
                            </p:nvSpPr>
                            <p:spPr bwMode="auto">
                              <a:xfrm>
                                <a:off x="4749" y="11378"/>
                                <a:ext cx="208" cy="376"/>
                              </a:xfrm>
                              <a:prstGeom prst="rect">
                                <a:avLst/>
                              </a:prstGeom>
                              <a:pattFill prst="ltVert">
                                <a:fgClr>
                                  <a:srgbClr val="000000"/>
                                </a:fgClr>
                                <a:bgClr>
                                  <a:srgbClr val="FFFFFF"/>
                                </a:bgClr>
                              </a:pattFill>
                              <a:ln w="9525">
                                <a:solidFill>
                                  <a:srgbClr val="000000"/>
                                </a:solidFill>
                                <a:miter lim="800000"/>
                                <a:headEnd/>
                                <a:tailEnd/>
                              </a:ln>
                            </p:spPr>
                            <p:txBody>
                              <a:bodyPr/>
                              <a:lstStyle/>
                              <a:p>
                                <a:endParaRPr lang="zh-CN" altLang="en-US"/>
                              </a:p>
                            </p:txBody>
                          </p:sp>
                          <p:sp>
                            <p:nvSpPr>
                              <p:cNvPr id="59549" name="Rectangle 157" descr="浅色横线"/>
                              <p:cNvSpPr>
                                <a:spLocks noChangeArrowheads="1"/>
                              </p:cNvSpPr>
                              <p:nvPr/>
                            </p:nvSpPr>
                            <p:spPr bwMode="auto">
                              <a:xfrm>
                                <a:off x="4957" y="11378"/>
                                <a:ext cx="208" cy="376"/>
                              </a:xfrm>
                              <a:prstGeom prst="rect">
                                <a:avLst/>
                              </a:prstGeom>
                              <a:pattFill prst="ltHorz">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59550" name="Group 158"/>
                            <p:cNvGrpSpPr>
                              <a:grpSpLocks/>
                            </p:cNvGrpSpPr>
                            <p:nvPr/>
                          </p:nvGrpSpPr>
                          <p:grpSpPr bwMode="auto">
                            <a:xfrm>
                              <a:off x="5996" y="11378"/>
                              <a:ext cx="832" cy="376"/>
                              <a:chOff x="4333" y="11378"/>
                              <a:chExt cx="832" cy="376"/>
                            </a:xfrm>
                          </p:grpSpPr>
                          <p:sp>
                            <p:nvSpPr>
                              <p:cNvPr id="59551" name="Rectangle 159" descr="浅色上对角线"/>
                              <p:cNvSpPr>
                                <a:spLocks noChangeArrowheads="1"/>
                              </p:cNvSpPr>
                              <p:nvPr/>
                            </p:nvSpPr>
                            <p:spPr bwMode="auto">
                              <a:xfrm>
                                <a:off x="4333" y="11378"/>
                                <a:ext cx="208" cy="37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59552" name="Rectangle 160" descr="浅色下对角线"/>
                              <p:cNvSpPr>
                                <a:spLocks noChangeArrowheads="1"/>
                              </p:cNvSpPr>
                              <p:nvPr/>
                            </p:nvSpPr>
                            <p:spPr bwMode="auto">
                              <a:xfrm>
                                <a:off x="4541" y="11378"/>
                                <a:ext cx="208" cy="376"/>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59553" name="Rectangle 161" descr="浅色竖线"/>
                              <p:cNvSpPr>
                                <a:spLocks noChangeArrowheads="1"/>
                              </p:cNvSpPr>
                              <p:nvPr/>
                            </p:nvSpPr>
                            <p:spPr bwMode="auto">
                              <a:xfrm>
                                <a:off x="4749" y="11378"/>
                                <a:ext cx="208" cy="376"/>
                              </a:xfrm>
                              <a:prstGeom prst="rect">
                                <a:avLst/>
                              </a:prstGeom>
                              <a:pattFill prst="ltVert">
                                <a:fgClr>
                                  <a:srgbClr val="000000"/>
                                </a:fgClr>
                                <a:bgClr>
                                  <a:srgbClr val="FFFFFF"/>
                                </a:bgClr>
                              </a:pattFill>
                              <a:ln w="9525">
                                <a:solidFill>
                                  <a:srgbClr val="000000"/>
                                </a:solidFill>
                                <a:miter lim="800000"/>
                                <a:headEnd/>
                                <a:tailEnd/>
                              </a:ln>
                            </p:spPr>
                            <p:txBody>
                              <a:bodyPr/>
                              <a:lstStyle/>
                              <a:p>
                                <a:endParaRPr lang="zh-CN" altLang="en-US"/>
                              </a:p>
                            </p:txBody>
                          </p:sp>
                          <p:sp>
                            <p:nvSpPr>
                              <p:cNvPr id="59554" name="Rectangle 162" descr="浅色横线"/>
                              <p:cNvSpPr>
                                <a:spLocks noChangeArrowheads="1"/>
                              </p:cNvSpPr>
                              <p:nvPr/>
                            </p:nvSpPr>
                            <p:spPr bwMode="auto">
                              <a:xfrm>
                                <a:off x="4957" y="11378"/>
                                <a:ext cx="208" cy="376"/>
                              </a:xfrm>
                              <a:prstGeom prst="rect">
                                <a:avLst/>
                              </a:prstGeom>
                              <a:pattFill prst="ltHorz">
                                <a:fgClr>
                                  <a:srgbClr val="000000"/>
                                </a:fgClr>
                                <a:bgClr>
                                  <a:srgbClr val="FFFFFF"/>
                                </a:bgClr>
                              </a:pattFill>
                              <a:ln w="9525">
                                <a:solidFill>
                                  <a:srgbClr val="000000"/>
                                </a:solidFill>
                                <a:miter lim="800000"/>
                                <a:headEnd/>
                                <a:tailEnd/>
                              </a:ln>
                            </p:spPr>
                            <p:txBody>
                              <a:bodyPr/>
                              <a:lstStyle/>
                              <a:p>
                                <a:endParaRPr lang="zh-CN" altLang="en-US"/>
                              </a:p>
                            </p:txBody>
                          </p:sp>
                        </p:grpSp>
                      </p:grpSp>
                      <p:grpSp>
                        <p:nvGrpSpPr>
                          <p:cNvPr id="59555" name="Group 163"/>
                          <p:cNvGrpSpPr>
                            <a:grpSpLocks/>
                          </p:cNvGrpSpPr>
                          <p:nvPr/>
                        </p:nvGrpSpPr>
                        <p:grpSpPr bwMode="auto">
                          <a:xfrm>
                            <a:off x="5124" y="11786"/>
                            <a:ext cx="1031" cy="450"/>
                            <a:chOff x="4292" y="11799"/>
                            <a:chExt cx="1030" cy="450"/>
                          </a:xfrm>
                        </p:grpSpPr>
                        <p:sp>
                          <p:nvSpPr>
                            <p:cNvPr id="59556" name="AutoShape 164"/>
                            <p:cNvSpPr>
                              <a:spLocks/>
                            </p:cNvSpPr>
                            <p:nvPr/>
                          </p:nvSpPr>
                          <p:spPr bwMode="auto">
                            <a:xfrm rot="-5400000">
                              <a:off x="4694" y="11461"/>
                              <a:ext cx="128" cy="804"/>
                            </a:xfrm>
                            <a:prstGeom prst="leftBrace">
                              <a:avLst>
                                <a:gd name="adj1" fmla="val 52344"/>
                                <a:gd name="adj2" fmla="val 501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57" name="Text Box 165"/>
                            <p:cNvSpPr txBox="1">
                              <a:spLocks noChangeArrowheads="1"/>
                            </p:cNvSpPr>
                            <p:nvPr/>
                          </p:nvSpPr>
                          <p:spPr bwMode="auto">
                            <a:xfrm>
                              <a:off x="4292" y="11885"/>
                              <a:ext cx="10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同步码组</a:t>
                              </a:r>
                              <a:endParaRPr lang="zh-CN" altLang="en-US" sz="3200"/>
                            </a:p>
                          </p:txBody>
                        </p:sp>
                      </p:grpSp>
                    </p:grpSp>
                    <p:sp>
                      <p:nvSpPr>
                        <p:cNvPr id="59558" name="Line 166"/>
                        <p:cNvSpPr>
                          <a:spLocks noChangeShapeType="1"/>
                        </p:cNvSpPr>
                        <p:nvPr/>
                      </p:nvSpPr>
                      <p:spPr bwMode="auto">
                        <a:xfrm flipH="1" flipV="1">
                          <a:off x="3239" y="10897"/>
                          <a:ext cx="1977" cy="6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559" name="Line 167"/>
                        <p:cNvSpPr>
                          <a:spLocks noChangeShapeType="1"/>
                        </p:cNvSpPr>
                        <p:nvPr/>
                      </p:nvSpPr>
                      <p:spPr bwMode="auto">
                        <a:xfrm flipH="1" flipV="1">
                          <a:off x="4774" y="10884"/>
                          <a:ext cx="676" cy="6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560" name="Line 168"/>
                        <p:cNvSpPr>
                          <a:spLocks noChangeShapeType="1"/>
                        </p:cNvSpPr>
                        <p:nvPr/>
                      </p:nvSpPr>
                      <p:spPr bwMode="auto">
                        <a:xfrm flipV="1">
                          <a:off x="5632" y="10910"/>
                          <a:ext cx="664" cy="6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561" name="Line 169"/>
                        <p:cNvSpPr>
                          <a:spLocks noChangeShapeType="1"/>
                        </p:cNvSpPr>
                        <p:nvPr/>
                      </p:nvSpPr>
                      <p:spPr bwMode="auto">
                        <a:xfrm flipV="1">
                          <a:off x="5854" y="10910"/>
                          <a:ext cx="2014"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562" name="Group 170"/>
                      <p:cNvGrpSpPr>
                        <a:grpSpLocks/>
                      </p:cNvGrpSpPr>
                      <p:nvPr/>
                    </p:nvGrpSpPr>
                    <p:grpSpPr bwMode="auto">
                      <a:xfrm>
                        <a:off x="7476" y="10551"/>
                        <a:ext cx="1133" cy="424"/>
                        <a:chOff x="5890" y="10538"/>
                        <a:chExt cx="1131" cy="424"/>
                      </a:xfrm>
                    </p:grpSpPr>
                    <p:sp>
                      <p:nvSpPr>
                        <p:cNvPr id="59563" name="Text Box 171"/>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59564" name="AutoShape 172"/>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9565" name="Group 173"/>
                    <p:cNvGrpSpPr>
                      <a:grpSpLocks/>
                    </p:cNvGrpSpPr>
                    <p:nvPr/>
                  </p:nvGrpSpPr>
                  <p:grpSpPr bwMode="auto">
                    <a:xfrm>
                      <a:off x="2730" y="10538"/>
                      <a:ext cx="1133" cy="424"/>
                      <a:chOff x="5890" y="10538"/>
                      <a:chExt cx="1131" cy="424"/>
                    </a:xfrm>
                  </p:grpSpPr>
                  <p:sp>
                    <p:nvSpPr>
                      <p:cNvPr id="59566" name="Text Box 174"/>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59567" name="AutoShape 175"/>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59568" name="Rectangle 176" descr="浅色上对角线"/>
                <p:cNvSpPr>
                  <a:spLocks noChangeArrowheads="1"/>
                </p:cNvSpPr>
                <p:nvPr/>
              </p:nvSpPr>
              <p:spPr bwMode="auto">
                <a:xfrm>
                  <a:off x="3068" y="10153"/>
                  <a:ext cx="196" cy="349"/>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569" name="Rectangle 177" descr="浅色横线"/>
                <p:cNvSpPr>
                  <a:spLocks noChangeArrowheads="1"/>
                </p:cNvSpPr>
                <p:nvPr/>
              </p:nvSpPr>
              <p:spPr bwMode="auto">
                <a:xfrm>
                  <a:off x="7811" y="10166"/>
                  <a:ext cx="208" cy="336"/>
                </a:xfrm>
                <a:prstGeom prst="rect">
                  <a:avLst/>
                </a:prstGeom>
                <a:pattFill prst="ltHorz">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59" name="矩形 58"/>
          <p:cNvSpPr/>
          <p:nvPr/>
        </p:nvSpPr>
        <p:spPr>
          <a:xfrm>
            <a:off x="5994876" y="3363440"/>
            <a:ext cx="3026434" cy="1200329"/>
          </a:xfrm>
          <a:prstGeom prst="rect">
            <a:avLst/>
          </a:prstGeom>
          <a:ln>
            <a:solidFill>
              <a:srgbClr val="00CC00"/>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每个信息码组前插入一个群同步码元</a:t>
            </a:r>
            <a:endParaRPr lang="en-US" altLang="zh-CN" sz="2400" b="1" dirty="0" smtClean="0">
              <a:solidFill>
                <a:srgbClr val="0000FF"/>
              </a:solidFill>
              <a:latin typeface="+mj-ea"/>
              <a:ea typeface="+mj-ea"/>
            </a:endParaRPr>
          </a:p>
          <a:p>
            <a:r>
              <a:rPr lang="zh-CN" altLang="en-US" sz="2400" b="1" dirty="0" smtClean="0">
                <a:solidFill>
                  <a:srgbClr val="0000FF"/>
                </a:solidFill>
                <a:latin typeface="+mj-ea"/>
                <a:ea typeface="+mj-ea"/>
              </a:rPr>
              <a:t>必须花较长时间接收</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312158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9" end="9"/>
                                            </p:txEl>
                                          </p:spTgt>
                                        </p:tgtEl>
                                        <p:attrNameLst>
                                          <p:attrName>style.visibility</p:attrName>
                                        </p:attrNameLst>
                                      </p:cBhvr>
                                      <p:to>
                                        <p:strVal val="visible"/>
                                      </p:to>
                                    </p:set>
                                    <p:anim calcmode="lin" valueType="num">
                                      <p:cBhvr additive="base">
                                        <p:cTn id="13" dur="500" fill="hold"/>
                                        <p:tgtEl>
                                          <p:spTgt spid="59395">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zh-CN" altLang="en-US" dirty="0" smtClean="0">
                <a:solidFill>
                  <a:srgbClr val="0000FF"/>
                </a:solidFill>
              </a:rPr>
              <a:t>同步电路的状态：</a:t>
            </a:r>
            <a:endParaRPr lang="zh-CN" altLang="en-US" dirty="0">
              <a:solidFill>
                <a:srgbClr val="0000FF"/>
              </a:solidFill>
            </a:endParaRPr>
          </a:p>
        </p:txBody>
      </p:sp>
      <p:sp>
        <p:nvSpPr>
          <p:cNvPr id="60419" name="Rectangle 3"/>
          <p:cNvSpPr>
            <a:spLocks noGrp="1" noChangeArrowheads="1"/>
          </p:cNvSpPr>
          <p:nvPr>
            <p:ph type="body" idx="1"/>
          </p:nvPr>
        </p:nvSpPr>
        <p:spPr/>
        <p:txBody>
          <a:bodyPr/>
          <a:lstStyle/>
          <a:p>
            <a:r>
              <a:rPr lang="zh-CN" altLang="en-US" dirty="0" smtClean="0">
                <a:solidFill>
                  <a:srgbClr val="0000FF"/>
                </a:solidFill>
              </a:rPr>
              <a:t>捕捉态：</a:t>
            </a:r>
            <a:endParaRPr lang="en-US" altLang="zh-CN" dirty="0" smtClean="0">
              <a:solidFill>
                <a:srgbClr val="0000FF"/>
              </a:solidFill>
            </a:endParaRPr>
          </a:p>
          <a:p>
            <a:pPr lvl="1"/>
            <a:r>
              <a:rPr lang="zh-CN" altLang="en-US" dirty="0" smtClean="0"/>
              <a:t>在捕捉态时，确认搜索到群同步码的条件必须规定得</a:t>
            </a:r>
            <a:r>
              <a:rPr lang="zh-CN" altLang="en-US" dirty="0" smtClean="0">
                <a:solidFill>
                  <a:srgbClr val="FF0000"/>
                </a:solidFill>
              </a:rPr>
              <a:t>很高</a:t>
            </a:r>
            <a:r>
              <a:rPr lang="zh-CN" altLang="en-US" dirty="0" smtClean="0"/>
              <a:t>，以防发生假同步。</a:t>
            </a:r>
          </a:p>
          <a:p>
            <a:r>
              <a:rPr lang="zh-CN" altLang="en-US" dirty="0" smtClean="0">
                <a:solidFill>
                  <a:srgbClr val="0000FF"/>
                </a:solidFill>
              </a:rPr>
              <a:t>保持态：</a:t>
            </a:r>
            <a:endParaRPr lang="en-US" altLang="zh-CN" dirty="0" smtClean="0">
              <a:solidFill>
                <a:srgbClr val="0000FF"/>
              </a:solidFill>
            </a:endParaRPr>
          </a:p>
          <a:p>
            <a:pPr lvl="1"/>
            <a:r>
              <a:rPr lang="zh-CN" altLang="en-US" dirty="0" smtClean="0"/>
              <a:t>一旦确认达到同步状态后，系统转入保持态。</a:t>
            </a:r>
            <a:endParaRPr lang="en-US" altLang="zh-CN" dirty="0" smtClean="0"/>
          </a:p>
          <a:p>
            <a:pPr lvl="1"/>
            <a:r>
              <a:rPr lang="zh-CN" altLang="en-US" dirty="0" smtClean="0"/>
              <a:t>在保持态下，仍须不断监视同步码的位置是否正确。但是，这时为了防止因为噪声引起的个别错误导致认为失去同步，应该</a:t>
            </a:r>
            <a:r>
              <a:rPr lang="zh-CN" altLang="en-US" dirty="0" smtClean="0">
                <a:solidFill>
                  <a:srgbClr val="FF0000"/>
                </a:solidFill>
              </a:rPr>
              <a:t>降低</a:t>
            </a:r>
            <a:r>
              <a:rPr lang="zh-CN" altLang="en-US" dirty="0" smtClean="0"/>
              <a:t>判断同步的条件，以使系统稳定工作。</a:t>
            </a:r>
            <a:endParaRPr lang="zh-CN" altLang="en-US" dirty="0"/>
          </a:p>
        </p:txBody>
      </p:sp>
      <p:sp>
        <p:nvSpPr>
          <p:cNvPr id="4" name="灯片编号占位符 5"/>
          <p:cNvSpPr>
            <a:spLocks noGrp="1"/>
          </p:cNvSpPr>
          <p:nvPr>
            <p:ph type="sldNum" sz="quarter" idx="12"/>
          </p:nvPr>
        </p:nvSpPr>
        <p:spPr/>
        <p:txBody>
          <a:bodyPr/>
          <a:lstStyle/>
          <a:p>
            <a:fld id="{B91D5902-0D94-4EF8-A92A-21222312D497}" type="slidenum">
              <a:rPr lang="en-US" altLang="zh-CN" smtClean="0"/>
              <a:pPr/>
              <a:t>44</a:t>
            </a:fld>
            <a:endParaRPr lang="en-US" altLang="zh-CN"/>
          </a:p>
        </p:txBody>
      </p:sp>
    </p:spTree>
    <p:extLst>
      <p:ext uri="{BB962C8B-B14F-4D97-AF65-F5344CB8AC3E}">
        <p14:creationId xmlns:p14="http://schemas.microsoft.com/office/powerpoint/2010/main" val="232417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 calcmode="lin" valueType="num">
                                      <p:cBhvr additive="base">
                                        <p:cTn id="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60419">
                                            <p:txEl>
                                              <p:pRg st="4" end="4"/>
                                            </p:txEl>
                                          </p:spTgt>
                                        </p:tgtEl>
                                        <p:attrNameLst>
                                          <p:attrName>style.visibility</p:attrName>
                                        </p:attrNameLst>
                                      </p:cBhvr>
                                      <p:to>
                                        <p:strVal val="visible"/>
                                      </p:to>
                                    </p:set>
                                    <p:anim calcmode="lin" valueType="num">
                                      <p:cBhvr additive="base">
                                        <p:cTn id="24"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a:solidFill>
                  <a:srgbClr val="0000FF"/>
                </a:solidFill>
              </a:rPr>
              <a:t>13.4.2 </a:t>
            </a:r>
            <a:r>
              <a:rPr lang="zh-CN" altLang="en-US" dirty="0">
                <a:solidFill>
                  <a:srgbClr val="0000FF"/>
                </a:solidFill>
              </a:rPr>
              <a:t>集中插入法</a:t>
            </a:r>
          </a:p>
        </p:txBody>
      </p:sp>
      <p:sp>
        <p:nvSpPr>
          <p:cNvPr id="61443"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集中插入法，</a:t>
            </a:r>
            <a:r>
              <a:rPr lang="zh-CN" altLang="en-US" dirty="0" smtClean="0"/>
              <a:t>又称连贯式插入法，</a:t>
            </a:r>
            <a:r>
              <a:rPr lang="zh-CN" altLang="en-US" dirty="0" smtClean="0">
                <a:solidFill>
                  <a:srgbClr val="0000FF"/>
                </a:solidFill>
              </a:rPr>
              <a:t>原理为</a:t>
            </a:r>
            <a:r>
              <a:rPr lang="zh-CN" altLang="en-US" dirty="0" smtClean="0"/>
              <a:t>：</a:t>
            </a:r>
            <a:endParaRPr lang="en-US" altLang="zh-CN" dirty="0" smtClean="0"/>
          </a:p>
          <a:p>
            <a:pPr lvl="1"/>
            <a:r>
              <a:rPr lang="zh-CN" altLang="en-US" dirty="0" smtClean="0"/>
              <a:t>采用特殊群同步码组，集中插入在信息码组的前头，接收时能容易地立即捕获它。</a:t>
            </a:r>
            <a:endParaRPr lang="en-US" altLang="zh-CN" dirty="0" smtClean="0"/>
          </a:p>
          <a:p>
            <a:pPr lvl="1"/>
            <a:r>
              <a:rPr lang="zh-CN" altLang="en-US" dirty="0" smtClean="0"/>
              <a:t>要求群同步码的</a:t>
            </a:r>
            <a:r>
              <a:rPr lang="zh-CN" altLang="en-US" dirty="0" smtClean="0">
                <a:solidFill>
                  <a:srgbClr val="FF0000"/>
                </a:solidFill>
              </a:rPr>
              <a:t>自相关特性曲线具有尖锐的单峰</a:t>
            </a:r>
            <a:r>
              <a:rPr lang="zh-CN" altLang="en-US" dirty="0" smtClean="0"/>
              <a:t>，以便容易地从接收码元序列中识别出来。 </a:t>
            </a:r>
          </a:p>
          <a:p>
            <a:r>
              <a:rPr lang="zh-CN" altLang="en-US" dirty="0" smtClean="0">
                <a:solidFill>
                  <a:srgbClr val="0000FF"/>
                </a:solidFill>
              </a:rPr>
              <a:t>局部自相关函数</a:t>
            </a:r>
            <a:r>
              <a:rPr lang="zh-CN" altLang="en-US" dirty="0" smtClean="0"/>
              <a:t>定义：设有一码组，包含</a:t>
            </a:r>
            <a:r>
              <a:rPr lang="en-US" altLang="zh-CN" dirty="0" smtClean="0"/>
              <a:t>N</a:t>
            </a:r>
            <a:r>
              <a:rPr lang="zh-CN" altLang="en-US" dirty="0" smtClean="0"/>
              <a:t>个码元，其局部自相关函数等于</a:t>
            </a:r>
          </a:p>
          <a:p>
            <a:pPr lvl="1"/>
            <a:endParaRPr lang="zh-CN" altLang="en-US" dirty="0" smtClean="0"/>
          </a:p>
          <a:p>
            <a:pPr lvl="1"/>
            <a:endParaRPr lang="zh-CN" altLang="en-US" dirty="0" smtClean="0"/>
          </a:p>
          <a:p>
            <a:pPr lvl="1"/>
            <a:r>
              <a:rPr lang="zh-CN" altLang="en-US" dirty="0" smtClean="0"/>
              <a:t>式中，</a:t>
            </a:r>
            <a:r>
              <a:rPr lang="en-US" altLang="zh-CN" dirty="0" smtClean="0"/>
              <a:t>N</a:t>
            </a:r>
            <a:r>
              <a:rPr lang="zh-CN" altLang="en-US" dirty="0" smtClean="0"/>
              <a:t>为码组中的码元数目；</a:t>
            </a:r>
          </a:p>
          <a:p>
            <a:pPr lvl="1"/>
            <a:r>
              <a:rPr lang="zh-CN" altLang="en-US" dirty="0" smtClean="0"/>
              <a:t>   	 </a:t>
            </a:r>
            <a:r>
              <a:rPr lang="en-US" altLang="zh-CN" i="1" dirty="0"/>
              <a:t>x</a:t>
            </a:r>
            <a:r>
              <a:rPr lang="en-US" altLang="zh-CN" i="1" baseline="-25000" dirty="0"/>
              <a:t>i</a:t>
            </a:r>
            <a:r>
              <a:rPr lang="en-US" altLang="zh-CN" dirty="0" smtClean="0"/>
              <a:t> = +1</a:t>
            </a:r>
            <a:r>
              <a:rPr lang="zh-CN" altLang="en-US" dirty="0" smtClean="0"/>
              <a:t>或 </a:t>
            </a:r>
            <a:r>
              <a:rPr lang="en-US" altLang="zh-CN" dirty="0" smtClean="0"/>
              <a:t>-1</a:t>
            </a:r>
            <a:r>
              <a:rPr lang="zh-CN" altLang="en-US" dirty="0" smtClean="0"/>
              <a:t>，当</a:t>
            </a:r>
            <a:r>
              <a:rPr lang="en-US" altLang="zh-CN" dirty="0" smtClean="0"/>
              <a:t>1 </a:t>
            </a:r>
            <a:r>
              <a:rPr lang="en-US" altLang="zh-CN" dirty="0" smtClean="0">
                <a:sym typeface="Symbol" pitchFamily="18" charset="2"/>
              </a:rPr>
              <a:t></a:t>
            </a:r>
            <a:r>
              <a:rPr lang="en-US" altLang="zh-CN" dirty="0" smtClean="0"/>
              <a:t> </a:t>
            </a:r>
            <a:r>
              <a:rPr lang="en-US" altLang="zh-CN" dirty="0" err="1" smtClean="0"/>
              <a:t>i</a:t>
            </a:r>
            <a:r>
              <a:rPr lang="en-US" altLang="zh-CN" dirty="0" smtClean="0"/>
              <a:t> </a:t>
            </a:r>
            <a:r>
              <a:rPr lang="en-US" altLang="zh-CN" dirty="0" smtClean="0">
                <a:sym typeface="Symbol" pitchFamily="18" charset="2"/>
              </a:rPr>
              <a:t></a:t>
            </a:r>
            <a:r>
              <a:rPr lang="en-US" altLang="zh-CN" dirty="0" smtClean="0"/>
              <a:t> N</a:t>
            </a:r>
            <a:r>
              <a:rPr lang="zh-CN" altLang="en-US" dirty="0" smtClean="0"/>
              <a:t>；</a:t>
            </a:r>
          </a:p>
          <a:p>
            <a:pPr lvl="1"/>
            <a:r>
              <a:rPr lang="zh-CN" altLang="en-US" dirty="0" smtClean="0"/>
              <a:t>	 </a:t>
            </a:r>
            <a:r>
              <a:rPr lang="en-US" altLang="zh-CN" i="1" dirty="0"/>
              <a:t>x</a:t>
            </a:r>
            <a:r>
              <a:rPr lang="en-US" altLang="zh-CN" i="1" baseline="-25000" dirty="0"/>
              <a:t>i</a:t>
            </a:r>
            <a:r>
              <a:rPr lang="en-US" altLang="zh-CN" dirty="0" smtClean="0"/>
              <a:t> = 0</a:t>
            </a:r>
            <a:r>
              <a:rPr lang="zh-CN" altLang="en-US" dirty="0" smtClean="0"/>
              <a:t>，	  当</a:t>
            </a:r>
            <a:r>
              <a:rPr lang="en-US" altLang="zh-CN" dirty="0" smtClean="0"/>
              <a:t>1 &gt; </a:t>
            </a:r>
            <a:r>
              <a:rPr lang="en-US" altLang="zh-CN" dirty="0" err="1" smtClean="0"/>
              <a:t>i</a:t>
            </a:r>
            <a:r>
              <a:rPr lang="en-US" altLang="zh-CN" dirty="0" smtClean="0"/>
              <a:t> </a:t>
            </a:r>
            <a:r>
              <a:rPr lang="zh-CN" altLang="en-US" dirty="0" smtClean="0"/>
              <a:t>和</a:t>
            </a:r>
            <a:r>
              <a:rPr lang="en-US" altLang="zh-CN" dirty="0" err="1" smtClean="0"/>
              <a:t>i</a:t>
            </a:r>
            <a:r>
              <a:rPr lang="en-US" altLang="zh-CN" dirty="0" smtClean="0"/>
              <a:t> &gt;N</a:t>
            </a:r>
            <a:r>
              <a:rPr lang="zh-CN" altLang="en-US" dirty="0" smtClean="0"/>
              <a:t>。</a:t>
            </a:r>
            <a:endParaRPr lang="zh-CN" altLang="en-US" dirty="0"/>
          </a:p>
        </p:txBody>
      </p:sp>
      <p:sp>
        <p:nvSpPr>
          <p:cNvPr id="11" name="灯片编号占位符 5"/>
          <p:cNvSpPr>
            <a:spLocks noGrp="1"/>
          </p:cNvSpPr>
          <p:nvPr>
            <p:ph type="sldNum" sz="quarter" idx="12"/>
          </p:nvPr>
        </p:nvSpPr>
        <p:spPr/>
        <p:txBody>
          <a:bodyPr/>
          <a:lstStyle/>
          <a:p>
            <a:fld id="{04759356-B54A-4AF9-8258-953F839C84E0}" type="slidenum">
              <a:rPr lang="en-US" altLang="zh-CN" smtClean="0"/>
              <a:pPr/>
              <a:t>45</a:t>
            </a:fld>
            <a:endParaRPr lang="en-US" altLang="zh-CN"/>
          </a:p>
        </p:txBody>
      </p:sp>
      <p:sp>
        <p:nvSpPr>
          <p:cNvPr id="61445"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447"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449" name="Rectangle 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1450" name="Group 10"/>
          <p:cNvGrpSpPr>
            <a:grpSpLocks/>
          </p:cNvGrpSpPr>
          <p:nvPr/>
        </p:nvGrpSpPr>
        <p:grpSpPr bwMode="auto">
          <a:xfrm>
            <a:off x="1763688" y="4077072"/>
            <a:ext cx="4995863" cy="809625"/>
            <a:chOff x="1406" y="2727"/>
            <a:chExt cx="3118" cy="477"/>
          </a:xfrm>
        </p:grpSpPr>
        <p:graphicFrame>
          <p:nvGraphicFramePr>
            <p:cNvPr id="61444" name="Object 4"/>
            <p:cNvGraphicFramePr>
              <a:graphicFrameLocks noChangeAspect="1"/>
            </p:cNvGraphicFramePr>
            <p:nvPr/>
          </p:nvGraphicFramePr>
          <p:xfrm>
            <a:off x="1406" y="2727"/>
            <a:ext cx="1134" cy="477"/>
          </p:xfrm>
          <a:graphic>
            <a:graphicData uri="http://schemas.openxmlformats.org/presentationml/2006/ole">
              <mc:AlternateContent xmlns:mc="http://schemas.openxmlformats.org/markup-compatibility/2006">
                <mc:Choice xmlns:v="urn:schemas-microsoft-com:vml" Requires="v">
                  <p:oleObj spid="_x0000_s16501" name="公式" r:id="rId3" imgW="1016000" imgH="431800" progId="Equation.3">
                    <p:embed/>
                  </p:oleObj>
                </mc:Choice>
                <mc:Fallback>
                  <p:oleObj name="公式" r:id="rId3" imgW="1016000" imgH="4318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 y="2727"/>
                          <a:ext cx="1134"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nvGraphicFramePr>
          <p:xfrm>
            <a:off x="2795" y="2869"/>
            <a:ext cx="765" cy="233"/>
          </p:xfrm>
          <a:graphic>
            <a:graphicData uri="http://schemas.openxmlformats.org/presentationml/2006/ole">
              <mc:AlternateContent xmlns:mc="http://schemas.openxmlformats.org/markup-compatibility/2006">
                <mc:Choice xmlns:v="urn:schemas-microsoft-com:vml" Requires="v">
                  <p:oleObj spid="_x0000_s16502" name="公式" r:id="rId5" imgW="660113" imgH="203112" progId="Equation.3">
                    <p:embed/>
                  </p:oleObj>
                </mc:Choice>
                <mc:Fallback>
                  <p:oleObj name="公式" r:id="rId5" imgW="660113" imgH="203112" progId="Equation.3">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 y="2869"/>
                          <a:ext cx="76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nvGraphicFramePr>
          <p:xfrm>
            <a:off x="3730" y="2840"/>
            <a:ext cx="794" cy="241"/>
          </p:xfrm>
          <a:graphic>
            <a:graphicData uri="http://schemas.openxmlformats.org/presentationml/2006/ole">
              <mc:AlternateContent xmlns:mc="http://schemas.openxmlformats.org/markup-compatibility/2006">
                <mc:Choice xmlns:v="urn:schemas-microsoft-com:vml" Requires="v">
                  <p:oleObj spid="_x0000_s16503" name="公式" r:id="rId7" imgW="723586" imgH="215806" progId="Equation.3">
                    <p:embed/>
                  </p:oleObj>
                </mc:Choice>
                <mc:Fallback>
                  <p:oleObj name="公式" r:id="rId7" imgW="723586" imgH="215806"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0" y="2840"/>
                          <a:ext cx="794"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矩形 11"/>
          <p:cNvSpPr/>
          <p:nvPr/>
        </p:nvSpPr>
        <p:spPr>
          <a:xfrm>
            <a:off x="5580112" y="4941168"/>
            <a:ext cx="316835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latin typeface="+mj-ea"/>
                <a:ea typeface="+mj-ea"/>
              </a:rPr>
              <a:t>当 </a:t>
            </a:r>
            <a:r>
              <a:rPr lang="en-US" altLang="zh-CN" sz="2400" b="1" i="1" dirty="0" smtClean="0">
                <a:latin typeface="+mj-ea"/>
                <a:ea typeface="+mj-ea"/>
              </a:rPr>
              <a:t>j</a:t>
            </a:r>
            <a:r>
              <a:rPr lang="en-US" altLang="zh-CN" sz="2400" b="1" dirty="0" smtClean="0">
                <a:latin typeface="+mj-ea"/>
                <a:ea typeface="+mj-ea"/>
              </a:rPr>
              <a:t> = 0</a:t>
            </a:r>
            <a:r>
              <a:rPr lang="zh-CN" altLang="en-US" sz="2400" b="1" dirty="0" smtClean="0">
                <a:latin typeface="+mj-ea"/>
                <a:ea typeface="+mj-ea"/>
              </a:rPr>
              <a:t>时，</a:t>
            </a:r>
            <a:endParaRPr lang="en-US" altLang="zh-CN" sz="2400" b="1" dirty="0" smtClean="0">
              <a:latin typeface="+mj-ea"/>
              <a:ea typeface="+mj-ea"/>
            </a:endParaRPr>
          </a:p>
          <a:p>
            <a:endParaRPr lang="en-US" altLang="zh-CN" sz="2400" b="1" dirty="0" smtClean="0">
              <a:latin typeface="+mj-ea"/>
              <a:ea typeface="+mj-ea"/>
            </a:endParaRPr>
          </a:p>
          <a:p>
            <a:endParaRPr lang="zh-CN" altLang="en-US" sz="2400" b="1" dirty="0">
              <a:latin typeface="+mj-ea"/>
              <a:ea typeface="+mj-ea"/>
            </a:endParaRPr>
          </a:p>
        </p:txBody>
      </p:sp>
      <p:graphicFrame>
        <p:nvGraphicFramePr>
          <p:cNvPr id="16440" name="Object 56"/>
          <p:cNvGraphicFramePr>
            <a:graphicFrameLocks noChangeAspect="1"/>
          </p:cNvGraphicFramePr>
          <p:nvPr/>
        </p:nvGraphicFramePr>
        <p:xfrm>
          <a:off x="5652120" y="5421417"/>
          <a:ext cx="2879725" cy="730250"/>
        </p:xfrm>
        <a:graphic>
          <a:graphicData uri="http://schemas.openxmlformats.org/presentationml/2006/ole">
            <mc:AlternateContent xmlns:mc="http://schemas.openxmlformats.org/markup-compatibility/2006">
              <mc:Choice xmlns:v="urn:schemas-microsoft-com:vml" Requires="v">
                <p:oleObj spid="_x0000_s16504" name="公式" r:id="rId9" imgW="1688367" imgH="431613" progId="Equation.3">
                  <p:embed/>
                </p:oleObj>
              </mc:Choice>
              <mc:Fallback>
                <p:oleObj name="公式" r:id="rId9" imgW="1688367" imgH="431613" progId="Equation.3">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5421417"/>
                        <a:ext cx="287972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3859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 calcmode="lin" valueType="num">
                                      <p:cBhvr additive="base">
                                        <p:cTn id="13"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50"/>
                                        </p:tgtEl>
                                        <p:attrNameLst>
                                          <p:attrName>style.visibility</p:attrName>
                                        </p:attrNameLst>
                                      </p:cBhvr>
                                      <p:to>
                                        <p:strVal val="visible"/>
                                      </p:to>
                                    </p:set>
                                    <p:anim calcmode="lin" valueType="num">
                                      <p:cBhvr additive="base">
                                        <p:cTn id="23" dur="500" fill="hold"/>
                                        <p:tgtEl>
                                          <p:spTgt spid="61450"/>
                                        </p:tgtEl>
                                        <p:attrNameLst>
                                          <p:attrName>ppt_x</p:attrName>
                                        </p:attrNameLst>
                                      </p:cBhvr>
                                      <p:tavLst>
                                        <p:tav tm="0">
                                          <p:val>
                                            <p:strVal val="#ppt_x"/>
                                          </p:val>
                                        </p:tav>
                                        <p:tav tm="100000">
                                          <p:val>
                                            <p:strVal val="#ppt_x"/>
                                          </p:val>
                                        </p:tav>
                                      </p:tavLst>
                                    </p:anim>
                                    <p:anim calcmode="lin" valueType="num">
                                      <p:cBhvr additive="base">
                                        <p:cTn id="24" dur="500" fill="hold"/>
                                        <p:tgtEl>
                                          <p:spTgt spid="61450"/>
                                        </p:tgtEl>
                                        <p:attrNameLst>
                                          <p:attrName>ppt_y</p:attrName>
                                        </p:attrNameLst>
                                      </p:cBhvr>
                                      <p:tavLst>
                                        <p:tav tm="0">
                                          <p:val>
                                            <p:strVal val="1+#ppt_h/2"/>
                                          </p:val>
                                        </p:tav>
                                        <p:tav tm="100000">
                                          <p:val>
                                            <p:strVal val="#ppt_y"/>
                                          </p:val>
                                        </p:tav>
                                      </p:tavLst>
                                    </p:anim>
                                  </p:childTnLst>
                                </p:cTn>
                              </p:par>
                            </p:childTnLst>
                          </p:cTn>
                        </p:par>
                        <p:par>
                          <p:cTn id="25" fill="hold" nodeType="with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61443">
                                            <p:txEl>
                                              <p:pRg st="6" end="6"/>
                                            </p:txEl>
                                          </p:spTgt>
                                        </p:tgtEl>
                                        <p:attrNameLst>
                                          <p:attrName>style.visibility</p:attrName>
                                        </p:attrNameLst>
                                      </p:cBhvr>
                                      <p:to>
                                        <p:strVal val="visible"/>
                                      </p:to>
                                    </p:set>
                                    <p:anim calcmode="lin" valueType="num">
                                      <p:cBhvr additive="base">
                                        <p:cTn id="28"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par>
                          <p:cTn id="30" fill="hold" nodeType="withGroup">
                            <p:stCondLst>
                              <p:cond delay="1000"/>
                            </p:stCondLst>
                            <p:childTnLst>
                              <p:par>
                                <p:cTn id="31" presetID="2" presetClass="entr" presetSubtype="4" fill="hold" nodeType="afterEffect">
                                  <p:stCondLst>
                                    <p:cond delay="0"/>
                                  </p:stCondLst>
                                  <p:childTnLst>
                                    <p:set>
                                      <p:cBhvr>
                                        <p:cTn id="32" dur="1" fill="hold">
                                          <p:stCondLst>
                                            <p:cond delay="0"/>
                                          </p:stCondLst>
                                        </p:cTn>
                                        <p:tgtEl>
                                          <p:spTgt spid="61443">
                                            <p:txEl>
                                              <p:pRg st="7" end="7"/>
                                            </p:txEl>
                                          </p:spTgt>
                                        </p:tgtEl>
                                        <p:attrNameLst>
                                          <p:attrName>style.visibility</p:attrName>
                                        </p:attrNameLst>
                                      </p:cBhvr>
                                      <p:to>
                                        <p:strVal val="visible"/>
                                      </p:to>
                                    </p:set>
                                    <p:anim calcmode="lin" valueType="num">
                                      <p:cBhvr additive="base">
                                        <p:cTn id="33"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par>
                          <p:cTn id="35" fill="hold" nodeType="withGroup">
                            <p:stCondLst>
                              <p:cond delay="1500"/>
                            </p:stCondLst>
                            <p:childTnLst>
                              <p:par>
                                <p:cTn id="36" presetID="2" presetClass="entr" presetSubtype="4" fill="hold" nodeType="afterEffect">
                                  <p:stCondLst>
                                    <p:cond delay="0"/>
                                  </p:stCondLst>
                                  <p:childTnLst>
                                    <p:set>
                                      <p:cBhvr>
                                        <p:cTn id="37" dur="1" fill="hold">
                                          <p:stCondLst>
                                            <p:cond delay="0"/>
                                          </p:stCondLst>
                                        </p:cTn>
                                        <p:tgtEl>
                                          <p:spTgt spid="61443">
                                            <p:txEl>
                                              <p:pRg st="8" end="8"/>
                                            </p:txEl>
                                          </p:spTgt>
                                        </p:tgtEl>
                                        <p:attrNameLst>
                                          <p:attrName>style.visibility</p:attrName>
                                        </p:attrNameLst>
                                      </p:cBhvr>
                                      <p:to>
                                        <p:strVal val="visible"/>
                                      </p:to>
                                    </p:set>
                                    <p:anim calcmode="lin" valueType="num">
                                      <p:cBhvr additive="base">
                                        <p:cTn id="38" dur="500" fill="hold"/>
                                        <p:tgtEl>
                                          <p:spTgt spid="6144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14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6440"/>
                                        </p:tgtEl>
                                        <p:attrNameLst>
                                          <p:attrName>style.visibility</p:attrName>
                                        </p:attrNameLst>
                                      </p:cBhvr>
                                      <p:to>
                                        <p:strVal val="visible"/>
                                      </p:to>
                                    </p:set>
                                    <p:anim calcmode="lin" valueType="num">
                                      <p:cBhvr additive="base">
                                        <p:cTn id="48" dur="500" fill="hold"/>
                                        <p:tgtEl>
                                          <p:spTgt spid="16440"/>
                                        </p:tgtEl>
                                        <p:attrNameLst>
                                          <p:attrName>ppt_x</p:attrName>
                                        </p:attrNameLst>
                                      </p:cBhvr>
                                      <p:tavLst>
                                        <p:tav tm="0">
                                          <p:val>
                                            <p:strVal val="#ppt_x"/>
                                          </p:val>
                                        </p:tav>
                                        <p:tav tm="100000">
                                          <p:val>
                                            <p:strVal val="#ppt_x"/>
                                          </p:val>
                                        </p:tav>
                                      </p:tavLst>
                                    </p:anim>
                                    <p:anim calcmode="lin" valueType="num">
                                      <p:cBhvr additive="base">
                                        <p:cTn id="49" dur="500" fill="hold"/>
                                        <p:tgtEl>
                                          <p:spTgt spid="16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p:txBody>
          <a:bodyPr>
            <a:normAutofit fontScale="92500" lnSpcReduction="10000"/>
          </a:bodyPr>
          <a:lstStyle/>
          <a:p>
            <a:r>
              <a:rPr lang="zh-CN" altLang="en-US" dirty="0" smtClean="0"/>
              <a:t>若一码组的自相关函数仅在</a:t>
            </a:r>
            <a:r>
              <a:rPr lang="en-US" altLang="zh-CN" dirty="0" smtClean="0"/>
              <a:t>R(0)</a:t>
            </a:r>
            <a:r>
              <a:rPr lang="zh-CN" altLang="en-US" dirty="0" smtClean="0"/>
              <a:t>处出现峰值，其他处</a:t>
            </a:r>
            <a:r>
              <a:rPr lang="en-US" altLang="zh-CN" dirty="0" smtClean="0"/>
              <a:t>R(j)</a:t>
            </a:r>
            <a:r>
              <a:rPr lang="zh-CN" altLang="en-US" dirty="0" smtClean="0"/>
              <a:t>值均很小，则可用求自相关函数的方法寻找峰值，从而发现此码组并确定其位置。</a:t>
            </a:r>
          </a:p>
          <a:p>
            <a:r>
              <a:rPr lang="zh-CN" altLang="en-US" dirty="0" smtClean="0">
                <a:solidFill>
                  <a:srgbClr val="0000FF"/>
                </a:solidFill>
              </a:rPr>
              <a:t>巴克码</a:t>
            </a:r>
            <a:r>
              <a:rPr lang="zh-CN" altLang="en-US" dirty="0" smtClean="0"/>
              <a:t>：常用的一种群同步码。</a:t>
            </a:r>
          </a:p>
          <a:p>
            <a:pPr lvl="1"/>
            <a:r>
              <a:rPr lang="zh-CN" altLang="en-US" dirty="0" smtClean="0">
                <a:solidFill>
                  <a:srgbClr val="0000FF"/>
                </a:solidFill>
              </a:rPr>
              <a:t>定义</a:t>
            </a:r>
            <a:r>
              <a:rPr lang="zh-CN" altLang="en-US" dirty="0" smtClean="0"/>
              <a:t>：设一</a:t>
            </a:r>
            <a:r>
              <a:rPr lang="en-US" altLang="zh-CN" dirty="0" smtClean="0"/>
              <a:t>N</a:t>
            </a:r>
            <a:r>
              <a:rPr lang="zh-CN" altLang="en-US" dirty="0" smtClean="0"/>
              <a:t>位的巴克码组为</a:t>
            </a:r>
            <a:r>
              <a:rPr lang="en-US" altLang="zh-CN" dirty="0"/>
              <a:t>{</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a:t>
            </a:r>
            <a:r>
              <a:rPr lang="en-US" altLang="zh-CN" i="1" dirty="0" err="1"/>
              <a:t>x</a:t>
            </a:r>
            <a:r>
              <a:rPr lang="en-US" altLang="zh-CN" i="1" baseline="-25000" dirty="0" err="1"/>
              <a:t>N</a:t>
            </a:r>
            <a:r>
              <a:rPr lang="en-US" altLang="zh-CN" dirty="0"/>
              <a:t>} </a:t>
            </a:r>
            <a:r>
              <a:rPr lang="zh-CN" altLang="en-US" dirty="0" smtClean="0"/>
              <a:t>，自相关函数可用下式表示：</a:t>
            </a:r>
          </a:p>
          <a:p>
            <a:pPr lvl="1"/>
            <a:endParaRPr lang="zh-CN" altLang="en-US" dirty="0" smtClean="0"/>
          </a:p>
          <a:p>
            <a:pPr lvl="1"/>
            <a:endParaRPr lang="zh-CN" altLang="en-US" dirty="0" smtClean="0"/>
          </a:p>
          <a:p>
            <a:pPr lvl="1"/>
            <a:endParaRPr lang="zh-CN" altLang="en-US" dirty="0" smtClean="0"/>
          </a:p>
          <a:p>
            <a:pPr lvl="1"/>
            <a:r>
              <a:rPr lang="zh-CN" altLang="en-US" dirty="0" smtClean="0"/>
              <a:t>上式表明：巴克码的</a:t>
            </a:r>
            <a:r>
              <a:rPr lang="en-US" altLang="zh-CN" dirty="0" smtClean="0"/>
              <a:t>R(0) = N</a:t>
            </a:r>
            <a:r>
              <a:rPr lang="zh-CN" altLang="en-US" dirty="0" smtClean="0"/>
              <a:t>，而在其他处的自相关函数</a:t>
            </a:r>
            <a:r>
              <a:rPr lang="en-US" altLang="zh-CN" dirty="0" smtClean="0"/>
              <a:t>R(j)</a:t>
            </a:r>
            <a:r>
              <a:rPr lang="zh-CN" altLang="en-US" dirty="0" smtClean="0"/>
              <a:t>的绝对值均不大于</a:t>
            </a:r>
            <a:r>
              <a:rPr lang="en-US" altLang="zh-CN" dirty="0" smtClean="0"/>
              <a:t>1</a:t>
            </a:r>
            <a:r>
              <a:rPr lang="zh-CN" altLang="en-US" dirty="0" smtClean="0"/>
              <a:t>。</a:t>
            </a:r>
            <a:endParaRPr lang="en-US" altLang="zh-CN" dirty="0" smtClean="0"/>
          </a:p>
          <a:p>
            <a:pPr lvl="1"/>
            <a:r>
              <a:rPr lang="zh-CN" altLang="en-US" dirty="0" smtClean="0"/>
              <a:t>这就是说，</a:t>
            </a:r>
            <a:r>
              <a:rPr lang="zh-CN" altLang="en-US" dirty="0" smtClean="0">
                <a:solidFill>
                  <a:srgbClr val="0000FF"/>
                </a:solidFill>
              </a:rPr>
              <a:t>凡是满足上式的码组，就称为巴克码</a:t>
            </a:r>
            <a:r>
              <a:rPr lang="zh-CN" altLang="en-US" dirty="0" smtClean="0"/>
              <a:t>。 </a:t>
            </a:r>
            <a:endParaRPr lang="zh-CN" altLang="en-US" dirty="0"/>
          </a:p>
        </p:txBody>
      </p:sp>
      <p:sp>
        <p:nvSpPr>
          <p:cNvPr id="7" name="灯片编号占位符 5"/>
          <p:cNvSpPr>
            <a:spLocks noGrp="1"/>
          </p:cNvSpPr>
          <p:nvPr>
            <p:ph type="sldNum" sz="quarter" idx="12"/>
          </p:nvPr>
        </p:nvSpPr>
        <p:spPr/>
        <p:txBody>
          <a:bodyPr/>
          <a:lstStyle/>
          <a:p>
            <a:fld id="{076B55D0-39A1-4C32-9BC3-BE31BC788E00}" type="slidenum">
              <a:rPr lang="en-US" altLang="zh-CN" smtClean="0"/>
              <a:pPr/>
              <a:t>46</a:t>
            </a:fld>
            <a:endParaRPr lang="en-US" altLang="zh-CN"/>
          </a:p>
        </p:txBody>
      </p:sp>
      <p:sp>
        <p:nvSpPr>
          <p:cNvPr id="62471"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470" name="Object 6"/>
          <p:cNvGraphicFramePr>
            <a:graphicFrameLocks noChangeAspect="1"/>
          </p:cNvGraphicFramePr>
          <p:nvPr/>
        </p:nvGraphicFramePr>
        <p:xfrm>
          <a:off x="1691680" y="3573016"/>
          <a:ext cx="4770437" cy="1263650"/>
        </p:xfrm>
        <a:graphic>
          <a:graphicData uri="http://schemas.openxmlformats.org/presentationml/2006/ole">
            <mc:AlternateContent xmlns:mc="http://schemas.openxmlformats.org/markup-compatibility/2006">
              <mc:Choice xmlns:v="urn:schemas-microsoft-com:vml" Requires="v">
                <p:oleObj spid="_x0000_s17461" name="公式" r:id="rId3" imgW="2692400" imgH="711200" progId="Equation.3">
                  <p:embed/>
                </p:oleObj>
              </mc:Choice>
              <mc:Fallback>
                <p:oleObj name="公式" r:id="rId3" imgW="2692400" imgH="71120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573016"/>
                        <a:ext cx="4770437"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263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anim calcmode="lin" valueType="num">
                                      <p:cBhvr additive="base">
                                        <p:cTn id="11"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470"/>
                                        </p:tgtEl>
                                        <p:attrNameLst>
                                          <p:attrName>style.visibility</p:attrName>
                                        </p:attrNameLst>
                                      </p:cBhvr>
                                      <p:to>
                                        <p:strVal val="visible"/>
                                      </p:to>
                                    </p:set>
                                    <p:anim calcmode="lin" valueType="num">
                                      <p:cBhvr additive="base">
                                        <p:cTn id="15" dur="500" fill="hold"/>
                                        <p:tgtEl>
                                          <p:spTgt spid="62470"/>
                                        </p:tgtEl>
                                        <p:attrNameLst>
                                          <p:attrName>ppt_x</p:attrName>
                                        </p:attrNameLst>
                                      </p:cBhvr>
                                      <p:tavLst>
                                        <p:tav tm="0">
                                          <p:val>
                                            <p:strVal val="#ppt_x"/>
                                          </p:val>
                                        </p:tav>
                                        <p:tav tm="100000">
                                          <p:val>
                                            <p:strVal val="#ppt_x"/>
                                          </p:val>
                                        </p:tav>
                                      </p:tavLst>
                                    </p:anim>
                                    <p:anim calcmode="lin" valueType="num">
                                      <p:cBhvr additive="base">
                                        <p:cTn id="16" dur="500" fill="hold"/>
                                        <p:tgtEl>
                                          <p:spTgt spid="624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2467">
                                            <p:txEl>
                                              <p:pRg st="6" end="6"/>
                                            </p:txEl>
                                          </p:spTgt>
                                        </p:tgtEl>
                                        <p:attrNameLst>
                                          <p:attrName>style.visibility</p:attrName>
                                        </p:attrNameLst>
                                      </p:cBhvr>
                                      <p:to>
                                        <p:strVal val="visible"/>
                                      </p:to>
                                    </p:set>
                                    <p:anim calcmode="lin" valueType="num">
                                      <p:cBhvr additive="base">
                                        <p:cTn id="19"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467">
                                            <p:txEl>
                                              <p:pRg st="7" end="7"/>
                                            </p:txEl>
                                          </p:spTgt>
                                        </p:tgtEl>
                                        <p:attrNameLst>
                                          <p:attrName>style.visibility</p:attrName>
                                        </p:attrNameLst>
                                      </p:cBhvr>
                                      <p:to>
                                        <p:strVal val="visible"/>
                                      </p:to>
                                    </p:set>
                                    <p:anim calcmode="lin" valueType="num">
                                      <p:cBhvr additive="base">
                                        <p:cTn id="23"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dirty="0">
                <a:solidFill>
                  <a:srgbClr val="0000FF"/>
                </a:solidFill>
              </a:rPr>
              <a:t>巴克码组列表</a:t>
            </a:r>
          </a:p>
        </p:txBody>
      </p:sp>
      <p:sp>
        <p:nvSpPr>
          <p:cNvPr id="63491" name="Rectangle 3"/>
          <p:cNvSpPr>
            <a:spLocks noGrp="1" noChangeArrowheads="1"/>
          </p:cNvSpPr>
          <p:nvPr>
            <p:ph type="body" idx="1"/>
          </p:nvPr>
        </p:nvSpPr>
        <p:spPr/>
        <p:txBody>
          <a:bodyPr/>
          <a:lstStyle/>
          <a:p>
            <a:endParaRPr lang="zh-CN" altLang="en-US" dirty="0" smtClean="0"/>
          </a:p>
          <a:p>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r>
              <a:rPr lang="zh-CN" altLang="en-US" dirty="0" smtClean="0"/>
              <a:t>表中各码组的反码（即正负号相反的码）和反序码（即时间顺序相反的码）也是巴克码。 </a:t>
            </a:r>
            <a:endParaRPr lang="zh-CN" altLang="en-US" dirty="0"/>
          </a:p>
        </p:txBody>
      </p:sp>
      <p:sp>
        <p:nvSpPr>
          <p:cNvPr id="36" name="灯片编号占位符 5"/>
          <p:cNvSpPr>
            <a:spLocks noGrp="1"/>
          </p:cNvSpPr>
          <p:nvPr>
            <p:ph type="sldNum" sz="quarter" idx="12"/>
          </p:nvPr>
        </p:nvSpPr>
        <p:spPr/>
        <p:txBody>
          <a:bodyPr/>
          <a:lstStyle/>
          <a:p>
            <a:fld id="{08188D14-3FD4-44C1-A47A-245FE7C53256}" type="slidenum">
              <a:rPr lang="en-US" altLang="zh-CN" smtClean="0"/>
              <a:pPr/>
              <a:t>47</a:t>
            </a:fld>
            <a:endParaRPr lang="en-US" altLang="zh-CN"/>
          </a:p>
        </p:txBody>
      </p:sp>
      <p:graphicFrame>
        <p:nvGraphicFramePr>
          <p:cNvPr id="63602" name="Group 114"/>
          <p:cNvGraphicFramePr>
            <a:graphicFrameLocks noGrp="1"/>
          </p:cNvGraphicFramePr>
          <p:nvPr/>
        </p:nvGraphicFramePr>
        <p:xfrm>
          <a:off x="1691680" y="1268756"/>
          <a:ext cx="5637809" cy="3579876"/>
        </p:xfrm>
        <a:graphic>
          <a:graphicData uri="http://schemas.openxmlformats.org/drawingml/2006/table">
            <a:tbl>
              <a:tblPr/>
              <a:tblGrid>
                <a:gridCol w="783078"/>
                <a:gridCol w="4854731"/>
              </a:tblGrid>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N</a:t>
                      </a:r>
                      <a:endParaRPr kumimoji="0" lang="en-US" altLang="zh-CN" sz="2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巴克码</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77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13</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4022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9" end="9"/>
                                            </p:txEl>
                                          </p:spTgt>
                                        </p:tgtEl>
                                        <p:attrNameLst>
                                          <p:attrName>style.visibility</p:attrName>
                                        </p:attrNameLst>
                                      </p:cBhvr>
                                      <p:to>
                                        <p:strVal val="visible"/>
                                      </p:to>
                                    </p:set>
                                    <p:anim calcmode="lin" valueType="num">
                                      <p:cBhvr additive="base">
                                        <p:cTn id="7" dur="500" fill="hold"/>
                                        <p:tgtEl>
                                          <p:spTgt spid="6349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a:t>例：</a:t>
            </a:r>
            <a:r>
              <a:rPr lang="en-US" altLang="zh-CN" dirty="0"/>
              <a:t>N = 5</a:t>
            </a:r>
            <a:r>
              <a:rPr lang="zh-CN" altLang="en-US" dirty="0"/>
              <a:t>的巴克码</a:t>
            </a:r>
          </a:p>
        </p:txBody>
      </p:sp>
      <p:sp>
        <p:nvSpPr>
          <p:cNvPr id="64515" name="Rectangle 3"/>
          <p:cNvSpPr>
            <a:spLocks noGrp="1" noChangeArrowheads="1"/>
          </p:cNvSpPr>
          <p:nvPr>
            <p:ph type="body" idx="1"/>
          </p:nvPr>
        </p:nvSpPr>
        <p:spPr/>
        <p:txBody>
          <a:bodyPr>
            <a:normAutofit fontScale="85000" lnSpcReduction="20000"/>
          </a:bodyPr>
          <a:lstStyle/>
          <a:p>
            <a:r>
              <a:rPr lang="zh-CN" altLang="en-US" dirty="0" smtClean="0"/>
              <a:t>在</a:t>
            </a:r>
            <a:r>
              <a:rPr lang="en-US" altLang="zh-CN" dirty="0" smtClean="0"/>
              <a:t>j = 0</a:t>
            </a:r>
            <a:r>
              <a:rPr lang="zh-CN" altLang="en-US" dirty="0" smtClean="0"/>
              <a:t>至</a:t>
            </a:r>
            <a:r>
              <a:rPr lang="en-US" altLang="zh-CN" dirty="0" smtClean="0"/>
              <a:t>4</a:t>
            </a:r>
            <a:r>
              <a:rPr lang="zh-CN" altLang="en-US" dirty="0" smtClean="0"/>
              <a:t>的范围内，求其自相关函数值：</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由以上计算结果可见，其自相关函数绝对值除</a:t>
            </a:r>
            <a:r>
              <a:rPr lang="en-US" altLang="zh-CN" dirty="0" smtClean="0"/>
              <a:t>R(0)</a:t>
            </a:r>
            <a:r>
              <a:rPr lang="zh-CN" altLang="en-US" dirty="0" smtClean="0"/>
              <a:t>外，均不大于</a:t>
            </a:r>
            <a:r>
              <a:rPr lang="en-US" altLang="zh-CN" dirty="0" smtClean="0"/>
              <a:t>1</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68CF934A-8898-4572-B812-1B9FF7DD04C9}" type="slidenum">
              <a:rPr lang="en-US" altLang="zh-CN" smtClean="0"/>
              <a:pPr/>
              <a:t>48</a:t>
            </a:fld>
            <a:endParaRPr lang="en-US" altLang="zh-CN"/>
          </a:p>
        </p:txBody>
      </p:sp>
      <p:sp>
        <p:nvSpPr>
          <p:cNvPr id="64517" name="Rectangle 5"/>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516" name="Object 4"/>
          <p:cNvGraphicFramePr>
            <a:graphicFrameLocks noChangeAspect="1"/>
          </p:cNvGraphicFramePr>
          <p:nvPr/>
        </p:nvGraphicFramePr>
        <p:xfrm>
          <a:off x="1763688" y="1628800"/>
          <a:ext cx="4860925" cy="3900487"/>
        </p:xfrm>
        <a:graphic>
          <a:graphicData uri="http://schemas.openxmlformats.org/presentationml/2006/ole">
            <mc:AlternateContent xmlns:mc="http://schemas.openxmlformats.org/markup-compatibility/2006">
              <mc:Choice xmlns:v="urn:schemas-microsoft-com:vml" Requires="v">
                <p:oleObj spid="_x0000_s18467" name="公式" r:id="rId3" imgW="2755900" imgH="2209800" progId="Equation.3">
                  <p:embed/>
                </p:oleObj>
              </mc:Choice>
              <mc:Fallback>
                <p:oleObj name="公式" r:id="rId3" imgW="2755900" imgH="22098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628800"/>
                        <a:ext cx="4860925" cy="3900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5482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1" end="11"/>
                                            </p:txEl>
                                          </p:spTgt>
                                        </p:tgtEl>
                                        <p:attrNameLst>
                                          <p:attrName>style.visibility</p:attrName>
                                        </p:attrNameLst>
                                      </p:cBhvr>
                                      <p:to>
                                        <p:strVal val="visible"/>
                                      </p:to>
                                    </p:set>
                                    <p:anim calcmode="lin" valueType="num">
                                      <p:cBhvr additive="base">
                                        <p:cTn id="7" dur="500" fill="hold"/>
                                        <p:tgtEl>
                                          <p:spTgt spid="64515">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zh-CN" altLang="en-US" dirty="0" smtClean="0">
                <a:solidFill>
                  <a:srgbClr val="0000FF"/>
                </a:solidFill>
              </a:rPr>
              <a:t>巴克码的自相关函数值曲线 </a:t>
            </a:r>
            <a:endParaRPr lang="zh-CN" altLang="en-US" dirty="0">
              <a:solidFill>
                <a:srgbClr val="0000FF"/>
              </a:solidFill>
            </a:endParaRPr>
          </a:p>
        </p:txBody>
      </p:sp>
      <p:sp>
        <p:nvSpPr>
          <p:cNvPr id="65539" name="Rectangle 3"/>
          <p:cNvSpPr>
            <a:spLocks noGrp="1" noChangeArrowheads="1"/>
          </p:cNvSpPr>
          <p:nvPr>
            <p:ph type="body" idx="1"/>
          </p:nvPr>
        </p:nvSpPr>
        <p:spPr>
          <a:xfrm>
            <a:off x="539552" y="1196752"/>
            <a:ext cx="8064896" cy="5400600"/>
          </a:xfrm>
        </p:spPr>
        <p:txBody>
          <a:bodyPr>
            <a:normAutofit fontScale="92500" lnSpcReduction="10000"/>
          </a:bodyPr>
          <a:lstStyle/>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自相关函数是偶函数，所以自相关函数值画成曲线 如上图示。</a:t>
            </a:r>
            <a:r>
              <a:rPr lang="en-US" altLang="zh-CN" dirty="0" smtClean="0"/>
              <a:t>j = 0</a:t>
            </a:r>
            <a:r>
              <a:rPr lang="zh-CN" altLang="en-US" dirty="0" smtClean="0"/>
              <a:t>时的</a:t>
            </a:r>
            <a:r>
              <a:rPr lang="en-US" altLang="zh-CN" dirty="0" smtClean="0"/>
              <a:t>R(j)</a:t>
            </a:r>
            <a:r>
              <a:rPr lang="zh-CN" altLang="en-US" dirty="0" smtClean="0"/>
              <a:t>值称为</a:t>
            </a:r>
            <a:r>
              <a:rPr lang="zh-CN" altLang="en-US" dirty="0" smtClean="0">
                <a:solidFill>
                  <a:srgbClr val="0000FF"/>
                </a:solidFill>
              </a:rPr>
              <a:t>主瓣</a:t>
            </a:r>
            <a:r>
              <a:rPr lang="zh-CN" altLang="en-US" dirty="0" smtClean="0"/>
              <a:t>，其他处的值称为</a:t>
            </a:r>
            <a:r>
              <a:rPr lang="zh-CN" altLang="en-US" dirty="0" smtClean="0">
                <a:solidFill>
                  <a:srgbClr val="0000FF"/>
                </a:solidFill>
              </a:rPr>
              <a:t>旁瓣</a:t>
            </a:r>
            <a:r>
              <a:rPr lang="zh-CN" altLang="en-US" dirty="0" smtClean="0"/>
              <a:t>。</a:t>
            </a:r>
          </a:p>
          <a:p>
            <a:pPr lvl="1"/>
            <a:r>
              <a:rPr lang="zh-CN" altLang="en-US" dirty="0" smtClean="0"/>
              <a:t>实际通信中，巴克码前后有其他码元存在。但若假设信号码元的出现是等概率的，则相当于在巴克码前后的码元取值平均为</a:t>
            </a:r>
            <a:r>
              <a:rPr lang="en-US" altLang="zh-CN" dirty="0" smtClean="0"/>
              <a:t>0</a:t>
            </a:r>
            <a:r>
              <a:rPr lang="zh-CN" altLang="en-US" dirty="0" smtClean="0"/>
              <a:t>。所以平均而言，计算巴克码的局部自相关函数的结果，近似符合在实际通信中计算全部自相关函数的结果。</a:t>
            </a:r>
            <a:endParaRPr lang="zh-CN" altLang="en-US" dirty="0"/>
          </a:p>
        </p:txBody>
      </p:sp>
      <p:sp>
        <p:nvSpPr>
          <p:cNvPr id="81" name="灯片编号占位符 5"/>
          <p:cNvSpPr>
            <a:spLocks noGrp="1"/>
          </p:cNvSpPr>
          <p:nvPr>
            <p:ph type="sldNum" sz="quarter" idx="12"/>
          </p:nvPr>
        </p:nvSpPr>
        <p:spPr/>
        <p:txBody>
          <a:bodyPr/>
          <a:lstStyle/>
          <a:p>
            <a:fld id="{1AA7A0CD-742C-4DE4-956E-ECB2F31B7AE0}" type="slidenum">
              <a:rPr lang="en-US" altLang="zh-CN" smtClean="0"/>
              <a:pPr/>
              <a:t>49</a:t>
            </a:fld>
            <a:endParaRPr lang="en-US" altLang="zh-CN"/>
          </a:p>
        </p:txBody>
      </p:sp>
      <p:grpSp>
        <p:nvGrpSpPr>
          <p:cNvPr id="65638" name="Group 102"/>
          <p:cNvGrpSpPr>
            <a:grpSpLocks/>
          </p:cNvGrpSpPr>
          <p:nvPr/>
        </p:nvGrpSpPr>
        <p:grpSpPr bwMode="auto">
          <a:xfrm>
            <a:off x="1871663" y="1196752"/>
            <a:ext cx="5491162" cy="2814638"/>
            <a:chOff x="1519" y="1168"/>
            <a:chExt cx="3459" cy="1773"/>
          </a:xfrm>
        </p:grpSpPr>
        <p:grpSp>
          <p:nvGrpSpPr>
            <p:cNvPr id="65637" name="Group 101"/>
            <p:cNvGrpSpPr>
              <a:grpSpLocks/>
            </p:cNvGrpSpPr>
            <p:nvPr/>
          </p:nvGrpSpPr>
          <p:grpSpPr bwMode="auto">
            <a:xfrm>
              <a:off x="1519" y="1168"/>
              <a:ext cx="3459" cy="1773"/>
              <a:chOff x="1519" y="1168"/>
              <a:chExt cx="3459" cy="1773"/>
            </a:xfrm>
          </p:grpSpPr>
          <p:grpSp>
            <p:nvGrpSpPr>
              <p:cNvPr id="65636" name="Group 100"/>
              <p:cNvGrpSpPr>
                <a:grpSpLocks/>
              </p:cNvGrpSpPr>
              <p:nvPr/>
            </p:nvGrpSpPr>
            <p:grpSpPr bwMode="auto">
              <a:xfrm>
                <a:off x="1519" y="1168"/>
                <a:ext cx="3459" cy="1773"/>
                <a:chOff x="1519" y="1168"/>
                <a:chExt cx="3459" cy="1773"/>
              </a:xfrm>
            </p:grpSpPr>
            <p:grpSp>
              <p:nvGrpSpPr>
                <p:cNvPr id="65635" name="Group 99"/>
                <p:cNvGrpSpPr>
                  <a:grpSpLocks/>
                </p:cNvGrpSpPr>
                <p:nvPr/>
              </p:nvGrpSpPr>
              <p:grpSpPr bwMode="auto">
                <a:xfrm>
                  <a:off x="1519" y="1168"/>
                  <a:ext cx="3459" cy="1773"/>
                  <a:chOff x="1519" y="1168"/>
                  <a:chExt cx="3459" cy="1773"/>
                </a:xfrm>
              </p:grpSpPr>
              <p:grpSp>
                <p:nvGrpSpPr>
                  <p:cNvPr id="65634" name="Group 98"/>
                  <p:cNvGrpSpPr>
                    <a:grpSpLocks/>
                  </p:cNvGrpSpPr>
                  <p:nvPr/>
                </p:nvGrpSpPr>
                <p:grpSpPr bwMode="auto">
                  <a:xfrm>
                    <a:off x="1519" y="1168"/>
                    <a:ext cx="3459" cy="1773"/>
                    <a:chOff x="1519" y="1168"/>
                    <a:chExt cx="3459" cy="1773"/>
                  </a:xfrm>
                </p:grpSpPr>
                <p:grpSp>
                  <p:nvGrpSpPr>
                    <p:cNvPr id="65633" name="Group 97"/>
                    <p:cNvGrpSpPr>
                      <a:grpSpLocks/>
                    </p:cNvGrpSpPr>
                    <p:nvPr/>
                  </p:nvGrpSpPr>
                  <p:grpSpPr bwMode="auto">
                    <a:xfrm>
                      <a:off x="1519" y="1168"/>
                      <a:ext cx="3459" cy="1773"/>
                      <a:chOff x="1519" y="1168"/>
                      <a:chExt cx="3459" cy="1773"/>
                    </a:xfrm>
                  </p:grpSpPr>
                  <p:grpSp>
                    <p:nvGrpSpPr>
                      <p:cNvPr id="65632" name="Group 96"/>
                      <p:cNvGrpSpPr>
                        <a:grpSpLocks/>
                      </p:cNvGrpSpPr>
                      <p:nvPr/>
                    </p:nvGrpSpPr>
                    <p:grpSpPr bwMode="auto">
                      <a:xfrm>
                        <a:off x="1519" y="1168"/>
                        <a:ext cx="3459" cy="1773"/>
                        <a:chOff x="1519" y="1168"/>
                        <a:chExt cx="3459" cy="1773"/>
                      </a:xfrm>
                    </p:grpSpPr>
                    <p:grpSp>
                      <p:nvGrpSpPr>
                        <p:cNvPr id="65577" name="Group 41"/>
                        <p:cNvGrpSpPr>
                          <a:grpSpLocks/>
                        </p:cNvGrpSpPr>
                        <p:nvPr/>
                      </p:nvGrpSpPr>
                      <p:grpSpPr bwMode="auto">
                        <a:xfrm>
                          <a:off x="3171" y="1794"/>
                          <a:ext cx="75" cy="572"/>
                          <a:chOff x="6020" y="6991"/>
                          <a:chExt cx="90" cy="792"/>
                        </a:xfrm>
                      </p:grpSpPr>
                      <p:grpSp>
                        <p:nvGrpSpPr>
                          <p:cNvPr id="65578" name="Group 42"/>
                          <p:cNvGrpSpPr>
                            <a:grpSpLocks/>
                          </p:cNvGrpSpPr>
                          <p:nvPr/>
                        </p:nvGrpSpPr>
                        <p:grpSpPr bwMode="auto">
                          <a:xfrm>
                            <a:off x="6020" y="7522"/>
                            <a:ext cx="90" cy="261"/>
                            <a:chOff x="6020" y="3990"/>
                            <a:chExt cx="90" cy="261"/>
                          </a:xfrm>
                        </p:grpSpPr>
                        <p:sp>
                          <p:nvSpPr>
                            <p:cNvPr id="65579" name="Line 43"/>
                            <p:cNvSpPr>
                              <a:spLocks noChangeShapeType="1"/>
                            </p:cNvSpPr>
                            <p:nvPr/>
                          </p:nvSpPr>
                          <p:spPr bwMode="auto">
                            <a:xfrm>
                              <a:off x="6020" y="4251"/>
                              <a:ext cx="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Line 44"/>
                            <p:cNvSpPr>
                              <a:spLocks noChangeShapeType="1"/>
                            </p:cNvSpPr>
                            <p:nvPr/>
                          </p:nvSpPr>
                          <p:spPr bwMode="auto">
                            <a:xfrm>
                              <a:off x="6020" y="3990"/>
                              <a:ext cx="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81" name="Group 45"/>
                          <p:cNvGrpSpPr>
                            <a:grpSpLocks/>
                          </p:cNvGrpSpPr>
                          <p:nvPr/>
                        </p:nvGrpSpPr>
                        <p:grpSpPr bwMode="auto">
                          <a:xfrm>
                            <a:off x="6020" y="6991"/>
                            <a:ext cx="90" cy="261"/>
                            <a:chOff x="6020" y="3990"/>
                            <a:chExt cx="90" cy="261"/>
                          </a:xfrm>
                        </p:grpSpPr>
                        <p:sp>
                          <p:nvSpPr>
                            <p:cNvPr id="65582" name="Line 46"/>
                            <p:cNvSpPr>
                              <a:spLocks noChangeShapeType="1"/>
                            </p:cNvSpPr>
                            <p:nvPr/>
                          </p:nvSpPr>
                          <p:spPr bwMode="auto">
                            <a:xfrm>
                              <a:off x="6020" y="4251"/>
                              <a:ext cx="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3" name="Line 47"/>
                            <p:cNvSpPr>
                              <a:spLocks noChangeShapeType="1"/>
                            </p:cNvSpPr>
                            <p:nvPr/>
                          </p:nvSpPr>
                          <p:spPr bwMode="auto">
                            <a:xfrm>
                              <a:off x="6020" y="3990"/>
                              <a:ext cx="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5631" name="Group 95"/>
                        <p:cNvGrpSpPr>
                          <a:grpSpLocks/>
                        </p:cNvGrpSpPr>
                        <p:nvPr/>
                      </p:nvGrpSpPr>
                      <p:grpSpPr bwMode="auto">
                        <a:xfrm>
                          <a:off x="1519" y="1168"/>
                          <a:ext cx="3459" cy="1773"/>
                          <a:chOff x="1519" y="1168"/>
                          <a:chExt cx="3459" cy="1773"/>
                        </a:xfrm>
                      </p:grpSpPr>
                      <p:grpSp>
                        <p:nvGrpSpPr>
                          <p:cNvPr id="65630" name="Group 94"/>
                          <p:cNvGrpSpPr>
                            <a:grpSpLocks/>
                          </p:cNvGrpSpPr>
                          <p:nvPr/>
                        </p:nvGrpSpPr>
                        <p:grpSpPr bwMode="auto">
                          <a:xfrm>
                            <a:off x="1519" y="1168"/>
                            <a:ext cx="3459" cy="1773"/>
                            <a:chOff x="1519" y="1168"/>
                            <a:chExt cx="3459" cy="1773"/>
                          </a:xfrm>
                        </p:grpSpPr>
                        <p:grpSp>
                          <p:nvGrpSpPr>
                            <p:cNvPr id="65584" name="Group 48"/>
                            <p:cNvGrpSpPr>
                              <a:grpSpLocks/>
                            </p:cNvGrpSpPr>
                            <p:nvPr/>
                          </p:nvGrpSpPr>
                          <p:grpSpPr bwMode="auto">
                            <a:xfrm>
                              <a:off x="1661" y="2443"/>
                              <a:ext cx="2987" cy="305"/>
                              <a:chOff x="4220" y="7960"/>
                              <a:chExt cx="3570" cy="423"/>
                            </a:xfrm>
                          </p:grpSpPr>
                          <p:sp>
                            <p:nvSpPr>
                              <p:cNvPr id="65585" name="Text Box 49"/>
                              <p:cNvSpPr txBox="1">
                                <a:spLocks noChangeArrowheads="1"/>
                              </p:cNvSpPr>
                              <p:nvPr/>
                            </p:nvSpPr>
                            <p:spPr bwMode="auto">
                              <a:xfrm>
                                <a:off x="7380" y="7972"/>
                                <a:ext cx="4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4</a:t>
                                </a:r>
                                <a:endParaRPr lang="en-US" altLang="zh-CN" sz="3600"/>
                              </a:p>
                            </p:txBody>
                          </p:sp>
                          <p:sp>
                            <p:nvSpPr>
                              <p:cNvPr id="65586" name="Text Box 50"/>
                              <p:cNvSpPr txBox="1">
                                <a:spLocks noChangeArrowheads="1"/>
                              </p:cNvSpPr>
                              <p:nvPr/>
                            </p:nvSpPr>
                            <p:spPr bwMode="auto">
                              <a:xfrm>
                                <a:off x="6220" y="7981"/>
                                <a:ext cx="4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a:t>
                                </a:r>
                                <a:endParaRPr lang="en-US" altLang="zh-CN" sz="3600"/>
                              </a:p>
                            </p:txBody>
                          </p:sp>
                          <p:sp>
                            <p:nvSpPr>
                              <p:cNvPr id="65587" name="Text Box 51"/>
                              <p:cNvSpPr txBox="1">
                                <a:spLocks noChangeArrowheads="1"/>
                              </p:cNvSpPr>
                              <p:nvPr/>
                            </p:nvSpPr>
                            <p:spPr bwMode="auto">
                              <a:xfrm>
                                <a:off x="6600" y="7981"/>
                                <a:ext cx="4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2</a:t>
                                </a:r>
                                <a:endParaRPr lang="en-US" altLang="zh-CN" sz="3600"/>
                              </a:p>
                            </p:txBody>
                          </p:sp>
                          <p:sp>
                            <p:nvSpPr>
                              <p:cNvPr id="65588" name="Text Box 52"/>
                              <p:cNvSpPr txBox="1">
                                <a:spLocks noChangeArrowheads="1"/>
                              </p:cNvSpPr>
                              <p:nvPr/>
                            </p:nvSpPr>
                            <p:spPr bwMode="auto">
                              <a:xfrm>
                                <a:off x="7020" y="7981"/>
                                <a:ext cx="4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3</a:t>
                                </a:r>
                                <a:endParaRPr lang="en-US" altLang="zh-CN" sz="3600"/>
                              </a:p>
                            </p:txBody>
                          </p:sp>
                          <p:sp>
                            <p:nvSpPr>
                              <p:cNvPr id="65589" name="Text Box 53"/>
                              <p:cNvSpPr txBox="1">
                                <a:spLocks noChangeArrowheads="1"/>
                              </p:cNvSpPr>
                              <p:nvPr/>
                            </p:nvSpPr>
                            <p:spPr bwMode="auto">
                              <a:xfrm>
                                <a:off x="4220" y="7960"/>
                                <a:ext cx="44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-4</a:t>
                                </a:r>
                                <a:endParaRPr lang="en-US" altLang="zh-CN" sz="3600"/>
                              </a:p>
                            </p:txBody>
                          </p:sp>
                          <p:sp>
                            <p:nvSpPr>
                              <p:cNvPr id="65590" name="Text Box 54"/>
                              <p:cNvSpPr txBox="1">
                                <a:spLocks noChangeArrowheads="1"/>
                              </p:cNvSpPr>
                              <p:nvPr/>
                            </p:nvSpPr>
                            <p:spPr bwMode="auto">
                              <a:xfrm>
                                <a:off x="5430" y="7963"/>
                                <a:ext cx="44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a:t>
                                </a:r>
                                <a:endParaRPr lang="en-US" altLang="zh-CN" sz="3600"/>
                              </a:p>
                            </p:txBody>
                          </p:sp>
                          <p:sp>
                            <p:nvSpPr>
                              <p:cNvPr id="65591" name="Text Box 55"/>
                              <p:cNvSpPr txBox="1">
                                <a:spLocks noChangeArrowheads="1"/>
                              </p:cNvSpPr>
                              <p:nvPr/>
                            </p:nvSpPr>
                            <p:spPr bwMode="auto">
                              <a:xfrm>
                                <a:off x="4650" y="7960"/>
                                <a:ext cx="44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-3</a:t>
                                </a:r>
                                <a:endParaRPr lang="en-US" altLang="zh-CN" sz="3600"/>
                              </a:p>
                            </p:txBody>
                          </p:sp>
                          <p:sp>
                            <p:nvSpPr>
                              <p:cNvPr id="65592" name="Text Box 56"/>
                              <p:cNvSpPr txBox="1">
                                <a:spLocks noChangeArrowheads="1"/>
                              </p:cNvSpPr>
                              <p:nvPr/>
                            </p:nvSpPr>
                            <p:spPr bwMode="auto">
                              <a:xfrm>
                                <a:off x="5020" y="7960"/>
                                <a:ext cx="44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-2</a:t>
                                </a:r>
                                <a:endParaRPr lang="en-US" altLang="zh-CN" sz="3600"/>
                              </a:p>
                            </p:txBody>
                          </p:sp>
                        </p:grpSp>
                        <p:grpSp>
                          <p:nvGrpSpPr>
                            <p:cNvPr id="65629" name="Group 93"/>
                            <p:cNvGrpSpPr>
                              <a:grpSpLocks/>
                            </p:cNvGrpSpPr>
                            <p:nvPr/>
                          </p:nvGrpSpPr>
                          <p:grpSpPr bwMode="auto">
                            <a:xfrm>
                              <a:off x="1519" y="1168"/>
                              <a:ext cx="3459" cy="1773"/>
                              <a:chOff x="1519" y="1168"/>
                              <a:chExt cx="3459" cy="1773"/>
                            </a:xfrm>
                          </p:grpSpPr>
                          <p:sp>
                            <p:nvSpPr>
                              <p:cNvPr id="65575" name="Text Box 39"/>
                              <p:cNvSpPr txBox="1">
                                <a:spLocks noChangeArrowheads="1"/>
                              </p:cNvSpPr>
                              <p:nvPr/>
                            </p:nvSpPr>
                            <p:spPr bwMode="auto">
                              <a:xfrm>
                                <a:off x="2767" y="1168"/>
                                <a:ext cx="39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R</a:t>
                                </a:r>
                                <a:r>
                                  <a:rPr lang="en-US" altLang="zh-CN">
                                    <a:latin typeface="Times New Roman" pitchFamily="18" charset="0"/>
                                  </a:rPr>
                                  <a:t>(</a:t>
                                </a:r>
                                <a:r>
                                  <a:rPr lang="en-US" altLang="zh-CN" i="1">
                                    <a:latin typeface="Times New Roman" pitchFamily="18" charset="0"/>
                                  </a:rPr>
                                  <a:t>j</a:t>
                                </a:r>
                                <a:r>
                                  <a:rPr lang="en-US" altLang="zh-CN">
                                    <a:latin typeface="Times New Roman" pitchFamily="18" charset="0"/>
                                  </a:rPr>
                                  <a:t>)</a:t>
                                </a:r>
                                <a:endParaRPr lang="en-US" altLang="zh-CN" sz="3600"/>
                              </a:p>
                            </p:txBody>
                          </p:sp>
                          <p:grpSp>
                            <p:nvGrpSpPr>
                              <p:cNvPr id="65628" name="Group 92"/>
                              <p:cNvGrpSpPr>
                                <a:grpSpLocks/>
                              </p:cNvGrpSpPr>
                              <p:nvPr/>
                            </p:nvGrpSpPr>
                            <p:grpSpPr bwMode="auto">
                              <a:xfrm>
                                <a:off x="1519" y="1536"/>
                                <a:ext cx="3459" cy="1405"/>
                                <a:chOff x="1519" y="1536"/>
                                <a:chExt cx="3459" cy="1405"/>
                              </a:xfrm>
                            </p:grpSpPr>
                            <p:grpSp>
                              <p:nvGrpSpPr>
                                <p:cNvPr id="65615" name="Group 79"/>
                                <p:cNvGrpSpPr>
                                  <a:grpSpLocks/>
                                </p:cNvGrpSpPr>
                                <p:nvPr/>
                              </p:nvGrpSpPr>
                              <p:grpSpPr bwMode="auto">
                                <a:xfrm>
                                  <a:off x="1859" y="1550"/>
                                  <a:ext cx="1615" cy="1167"/>
                                  <a:chOff x="1865" y="1545"/>
                                  <a:chExt cx="1615" cy="1167"/>
                                </a:xfrm>
                              </p:grpSpPr>
                              <p:grpSp>
                                <p:nvGrpSpPr>
                                  <p:cNvPr id="65605" name="Group 69"/>
                                  <p:cNvGrpSpPr>
                                    <a:grpSpLocks/>
                                  </p:cNvGrpSpPr>
                                  <p:nvPr/>
                                </p:nvGrpSpPr>
                                <p:grpSpPr bwMode="auto">
                                  <a:xfrm>
                                    <a:off x="1865" y="2369"/>
                                    <a:ext cx="988" cy="158"/>
                                    <a:chOff x="4460" y="7800"/>
                                    <a:chExt cx="1180" cy="279"/>
                                  </a:xfrm>
                                </p:grpSpPr>
                                <p:sp>
                                  <p:nvSpPr>
                                    <p:cNvPr id="65606" name="Line 70"/>
                                    <p:cNvSpPr>
                                      <a:spLocks noChangeShapeType="1"/>
                                    </p:cNvSpPr>
                                    <p:nvPr/>
                                  </p:nvSpPr>
                                  <p:spPr bwMode="auto">
                                    <a:xfrm flipH="1" flipV="1">
                                      <a:off x="5250" y="7809"/>
                                      <a:ext cx="390" cy="2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7" name="Line 71"/>
                                    <p:cNvSpPr>
                                      <a:spLocks noChangeShapeType="1"/>
                                    </p:cNvSpPr>
                                    <p:nvPr/>
                                  </p:nvSpPr>
                                  <p:spPr bwMode="auto">
                                    <a:xfrm flipH="1">
                                      <a:off x="4850" y="7800"/>
                                      <a:ext cx="390" cy="26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8" name="Line 72"/>
                                    <p:cNvSpPr>
                                      <a:spLocks noChangeShapeType="1"/>
                                    </p:cNvSpPr>
                                    <p:nvPr/>
                                  </p:nvSpPr>
                                  <p:spPr bwMode="auto">
                                    <a:xfrm flipH="1" flipV="1">
                                      <a:off x="4460" y="7821"/>
                                      <a:ext cx="380" cy="25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614" name="Group 78"/>
                                  <p:cNvGrpSpPr>
                                    <a:grpSpLocks/>
                                  </p:cNvGrpSpPr>
                                  <p:nvPr/>
                                </p:nvGrpSpPr>
                                <p:grpSpPr bwMode="auto">
                                  <a:xfrm>
                                    <a:off x="2853" y="1545"/>
                                    <a:ext cx="627" cy="1167"/>
                                    <a:chOff x="2853" y="1545"/>
                                    <a:chExt cx="627" cy="1167"/>
                                  </a:xfrm>
                                </p:grpSpPr>
                                <p:sp>
                                  <p:nvSpPr>
                                    <p:cNvPr id="65609" name="Line 73"/>
                                    <p:cNvSpPr>
                                      <a:spLocks noChangeShapeType="1"/>
                                    </p:cNvSpPr>
                                    <p:nvPr/>
                                  </p:nvSpPr>
                                  <p:spPr bwMode="auto">
                                    <a:xfrm>
                                      <a:off x="3171" y="1545"/>
                                      <a:ext cx="309" cy="97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0" name="Line 74"/>
                                    <p:cNvSpPr>
                                      <a:spLocks noChangeShapeType="1"/>
                                    </p:cNvSpPr>
                                    <p:nvPr/>
                                  </p:nvSpPr>
                                  <p:spPr bwMode="auto">
                                    <a:xfrm flipH="1">
                                      <a:off x="2853" y="1551"/>
                                      <a:ext cx="309" cy="97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1" name="Line 75"/>
                                    <p:cNvSpPr>
                                      <a:spLocks noChangeShapeType="1"/>
                                    </p:cNvSpPr>
                                    <p:nvPr/>
                                  </p:nvSpPr>
                                  <p:spPr bwMode="auto">
                                    <a:xfrm>
                                      <a:off x="3162" y="2712"/>
                                      <a:ext cx="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5627" name="Group 91"/>
                                <p:cNvGrpSpPr>
                                  <a:grpSpLocks/>
                                </p:cNvGrpSpPr>
                                <p:nvPr/>
                              </p:nvGrpSpPr>
                              <p:grpSpPr bwMode="auto">
                                <a:xfrm>
                                  <a:off x="1519" y="1536"/>
                                  <a:ext cx="3459" cy="1405"/>
                                  <a:chOff x="1519" y="1536"/>
                                  <a:chExt cx="3459" cy="1405"/>
                                </a:xfrm>
                              </p:grpSpPr>
                              <p:sp>
                                <p:nvSpPr>
                                  <p:cNvPr id="65576" name="Line 40"/>
                                  <p:cNvSpPr>
                                    <a:spLocks noChangeShapeType="1"/>
                                  </p:cNvSpPr>
                                  <p:nvPr/>
                                </p:nvSpPr>
                                <p:spPr bwMode="auto">
                                  <a:xfrm>
                                    <a:off x="1519" y="2529"/>
                                    <a:ext cx="33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1" name="Text Box 65"/>
                                  <p:cNvSpPr txBox="1">
                                    <a:spLocks noChangeArrowheads="1"/>
                                  </p:cNvSpPr>
                                  <p:nvPr/>
                                </p:nvSpPr>
                                <p:spPr bwMode="auto">
                                  <a:xfrm>
                                    <a:off x="2965" y="2273"/>
                                    <a:ext cx="32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a:t>
                                    </a:r>
                                  </a:p>
                                  <a:p>
                                    <a:pPr algn="just"/>
                                    <a:endParaRPr lang="en-US" altLang="zh-CN" sz="2000">
                                      <a:latin typeface="Times New Roman" pitchFamily="18" charset="0"/>
                                    </a:endParaRPr>
                                  </a:p>
                                  <a:p>
                                    <a:endParaRPr lang="en-US" altLang="zh-CN" sz="3600"/>
                                  </a:p>
                                </p:txBody>
                              </p:sp>
                              <p:sp>
                                <p:nvSpPr>
                                  <p:cNvPr id="65602" name="Text Box 66"/>
                                  <p:cNvSpPr txBox="1">
                                    <a:spLocks noChangeArrowheads="1"/>
                                  </p:cNvSpPr>
                                  <p:nvPr/>
                                </p:nvSpPr>
                                <p:spPr bwMode="auto">
                                  <a:xfrm>
                                    <a:off x="2908" y="2614"/>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-1	</a:t>
                                    </a:r>
                                  </a:p>
                                  <a:p>
                                    <a:pPr algn="just"/>
                                    <a:endParaRPr lang="en-US" altLang="zh-CN" sz="2000">
                                      <a:latin typeface="Times New Roman" pitchFamily="18" charset="0"/>
                                    </a:endParaRPr>
                                  </a:p>
                                  <a:p>
                                    <a:endParaRPr lang="en-US" altLang="zh-CN" sz="3600"/>
                                  </a:p>
                                </p:txBody>
                              </p:sp>
                              <p:grpSp>
                                <p:nvGrpSpPr>
                                  <p:cNvPr id="65624" name="Group 88"/>
                                  <p:cNvGrpSpPr>
                                    <a:grpSpLocks/>
                                  </p:cNvGrpSpPr>
                                  <p:nvPr/>
                                </p:nvGrpSpPr>
                                <p:grpSpPr bwMode="auto">
                                  <a:xfrm>
                                    <a:off x="2086" y="2358"/>
                                    <a:ext cx="2325" cy="368"/>
                                    <a:chOff x="2115" y="2308"/>
                                    <a:chExt cx="2328" cy="368"/>
                                  </a:xfrm>
                                </p:grpSpPr>
                                <p:sp>
                                  <p:nvSpPr>
                                    <p:cNvPr id="65596" name="Text Box 60"/>
                                    <p:cNvSpPr txBox="1">
                                      <a:spLocks noChangeArrowheads="1"/>
                                    </p:cNvSpPr>
                                    <p:nvPr/>
                                  </p:nvSpPr>
                                  <p:spPr bwMode="auto">
                                    <a:xfrm>
                                      <a:off x="3405" y="2308"/>
                                      <a:ext cx="37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sp>
                                  <p:nvSpPr>
                                    <p:cNvPr id="65597" name="Text Box 61"/>
                                    <p:cNvSpPr txBox="1">
                                      <a:spLocks noChangeArrowheads="1"/>
                                    </p:cNvSpPr>
                                    <p:nvPr/>
                                  </p:nvSpPr>
                                  <p:spPr bwMode="auto">
                                    <a:xfrm>
                                      <a:off x="2764" y="2311"/>
                                      <a:ext cx="37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sp>
                                  <p:nvSpPr>
                                    <p:cNvPr id="65598" name="Text Box 62"/>
                                    <p:cNvSpPr txBox="1">
                                      <a:spLocks noChangeArrowheads="1"/>
                                    </p:cNvSpPr>
                                    <p:nvPr/>
                                  </p:nvSpPr>
                                  <p:spPr bwMode="auto">
                                    <a:xfrm>
                                      <a:off x="2115" y="2313"/>
                                      <a:ext cx="3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sp>
                                  <p:nvSpPr>
                                    <p:cNvPr id="65599" name="Text Box 63"/>
                                    <p:cNvSpPr txBox="1">
                                      <a:spLocks noChangeArrowheads="1"/>
                                    </p:cNvSpPr>
                                    <p:nvPr/>
                                  </p:nvSpPr>
                                  <p:spPr bwMode="auto">
                                    <a:xfrm>
                                      <a:off x="4066" y="2315"/>
                                      <a:ext cx="37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grpSp>
                              <p:sp>
                                <p:nvSpPr>
                                  <p:cNvPr id="65574" name="Text Box 38"/>
                                  <p:cNvSpPr txBox="1">
                                    <a:spLocks noChangeArrowheads="1"/>
                                  </p:cNvSpPr>
                                  <p:nvPr/>
                                </p:nvSpPr>
                                <p:spPr bwMode="auto">
                                  <a:xfrm>
                                    <a:off x="2937" y="1536"/>
                                    <a:ext cx="42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5</a:t>
                                    </a:r>
                                  </a:p>
                                  <a:p>
                                    <a:pPr algn="just"/>
                                    <a:endParaRPr lang="en-US" altLang="zh-CN" sz="2000">
                                      <a:latin typeface="Times New Roman" pitchFamily="18" charset="0"/>
                                    </a:endParaRPr>
                                  </a:p>
                                  <a:p>
                                    <a:endParaRPr lang="en-US" altLang="zh-CN" sz="3600"/>
                                  </a:p>
                                </p:txBody>
                              </p:sp>
                              <p:sp>
                                <p:nvSpPr>
                                  <p:cNvPr id="65593" name="Text Box 57"/>
                                  <p:cNvSpPr txBox="1">
                                    <a:spLocks noChangeArrowheads="1"/>
                                  </p:cNvSpPr>
                                  <p:nvPr/>
                                </p:nvSpPr>
                                <p:spPr bwMode="auto">
                                  <a:xfrm>
                                    <a:off x="4627" y="2483"/>
                                    <a:ext cx="35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i="1">
                                        <a:latin typeface="Times New Roman" pitchFamily="18" charset="0"/>
                                      </a:rPr>
                                      <a:t>j</a:t>
                                    </a:r>
                                    <a:endParaRPr lang="en-US" altLang="zh-CN" sz="3600"/>
                                  </a:p>
                                </p:txBody>
                              </p:sp>
                            </p:grpSp>
                          </p:grpSp>
                        </p:grpSp>
                      </p:grpSp>
                      <p:sp>
                        <p:nvSpPr>
                          <p:cNvPr id="65603" name="Line 67"/>
                          <p:cNvSpPr>
                            <a:spLocks noChangeShapeType="1"/>
                          </p:cNvSpPr>
                          <p:nvPr/>
                        </p:nvSpPr>
                        <p:spPr bwMode="auto">
                          <a:xfrm>
                            <a:off x="3162" y="1605"/>
                            <a:ext cx="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5551" name="Group 15"/>
                      <p:cNvGrpSpPr>
                        <a:grpSpLocks/>
                      </p:cNvGrpSpPr>
                      <p:nvPr/>
                    </p:nvGrpSpPr>
                    <p:grpSpPr bwMode="auto">
                      <a:xfrm>
                        <a:off x="1859" y="1253"/>
                        <a:ext cx="2603" cy="1650"/>
                        <a:chOff x="4460" y="6309"/>
                        <a:chExt cx="3110" cy="2283"/>
                      </a:xfrm>
                    </p:grpSpPr>
                    <p:sp>
                      <p:nvSpPr>
                        <p:cNvPr id="65552" name="Line 16"/>
                        <p:cNvSpPr>
                          <a:spLocks noChangeShapeType="1"/>
                        </p:cNvSpPr>
                        <p:nvPr/>
                      </p:nvSpPr>
                      <p:spPr bwMode="auto">
                        <a:xfrm flipV="1">
                          <a:off x="6010" y="6309"/>
                          <a:ext cx="0" cy="2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53" name="Group 17"/>
                        <p:cNvGrpSpPr>
                          <a:grpSpLocks/>
                        </p:cNvGrpSpPr>
                        <p:nvPr/>
                      </p:nvGrpSpPr>
                      <p:grpSpPr bwMode="auto">
                        <a:xfrm>
                          <a:off x="4460" y="7938"/>
                          <a:ext cx="3110" cy="141"/>
                          <a:chOff x="4460" y="4329"/>
                          <a:chExt cx="3110" cy="219"/>
                        </a:xfrm>
                      </p:grpSpPr>
                      <p:grpSp>
                        <p:nvGrpSpPr>
                          <p:cNvPr id="65554" name="Group 18"/>
                          <p:cNvGrpSpPr>
                            <a:grpSpLocks/>
                          </p:cNvGrpSpPr>
                          <p:nvPr/>
                        </p:nvGrpSpPr>
                        <p:grpSpPr bwMode="auto">
                          <a:xfrm>
                            <a:off x="6390" y="4350"/>
                            <a:ext cx="390" cy="198"/>
                            <a:chOff x="6390" y="4350"/>
                            <a:chExt cx="390" cy="198"/>
                          </a:xfrm>
                        </p:grpSpPr>
                        <p:sp>
                          <p:nvSpPr>
                            <p:cNvPr id="65555" name="Line 19"/>
                            <p:cNvSpPr>
                              <a:spLocks noChangeShapeType="1"/>
                            </p:cNvSpPr>
                            <p:nvPr/>
                          </p:nvSpPr>
                          <p:spPr bwMode="auto">
                            <a:xfrm flipV="1">
                              <a:off x="6390" y="4350"/>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Line 20"/>
                            <p:cNvSpPr>
                              <a:spLocks noChangeShapeType="1"/>
                            </p:cNvSpPr>
                            <p:nvPr/>
                          </p:nvSpPr>
                          <p:spPr bwMode="auto">
                            <a:xfrm flipV="1">
                              <a:off x="6780" y="4359"/>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57" name="Group 21"/>
                          <p:cNvGrpSpPr>
                            <a:grpSpLocks/>
                          </p:cNvGrpSpPr>
                          <p:nvPr/>
                        </p:nvGrpSpPr>
                        <p:grpSpPr bwMode="auto">
                          <a:xfrm>
                            <a:off x="7180" y="4350"/>
                            <a:ext cx="390" cy="198"/>
                            <a:chOff x="6390" y="4350"/>
                            <a:chExt cx="390" cy="198"/>
                          </a:xfrm>
                        </p:grpSpPr>
                        <p:sp>
                          <p:nvSpPr>
                            <p:cNvPr id="65558" name="Line 22"/>
                            <p:cNvSpPr>
                              <a:spLocks noChangeShapeType="1"/>
                            </p:cNvSpPr>
                            <p:nvPr/>
                          </p:nvSpPr>
                          <p:spPr bwMode="auto">
                            <a:xfrm flipV="1">
                              <a:off x="6390" y="4350"/>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9" name="Line 23"/>
                            <p:cNvSpPr>
                              <a:spLocks noChangeShapeType="1"/>
                            </p:cNvSpPr>
                            <p:nvPr/>
                          </p:nvSpPr>
                          <p:spPr bwMode="auto">
                            <a:xfrm flipV="1">
                              <a:off x="6780" y="4359"/>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60" name="Group 24"/>
                          <p:cNvGrpSpPr>
                            <a:grpSpLocks/>
                          </p:cNvGrpSpPr>
                          <p:nvPr/>
                        </p:nvGrpSpPr>
                        <p:grpSpPr bwMode="auto">
                          <a:xfrm>
                            <a:off x="5240" y="4329"/>
                            <a:ext cx="390" cy="198"/>
                            <a:chOff x="6390" y="4350"/>
                            <a:chExt cx="390" cy="198"/>
                          </a:xfrm>
                        </p:grpSpPr>
                        <p:sp>
                          <p:nvSpPr>
                            <p:cNvPr id="65561" name="Line 25"/>
                            <p:cNvSpPr>
                              <a:spLocks noChangeShapeType="1"/>
                            </p:cNvSpPr>
                            <p:nvPr/>
                          </p:nvSpPr>
                          <p:spPr bwMode="auto">
                            <a:xfrm flipV="1">
                              <a:off x="6390" y="4350"/>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26"/>
                            <p:cNvSpPr>
                              <a:spLocks noChangeShapeType="1"/>
                            </p:cNvSpPr>
                            <p:nvPr/>
                          </p:nvSpPr>
                          <p:spPr bwMode="auto">
                            <a:xfrm flipV="1">
                              <a:off x="6780" y="4359"/>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63" name="Group 27"/>
                          <p:cNvGrpSpPr>
                            <a:grpSpLocks/>
                          </p:cNvGrpSpPr>
                          <p:nvPr/>
                        </p:nvGrpSpPr>
                        <p:grpSpPr bwMode="auto">
                          <a:xfrm>
                            <a:off x="4460" y="4329"/>
                            <a:ext cx="390" cy="198"/>
                            <a:chOff x="6390" y="4350"/>
                            <a:chExt cx="390" cy="198"/>
                          </a:xfrm>
                        </p:grpSpPr>
                        <p:sp>
                          <p:nvSpPr>
                            <p:cNvPr id="65564" name="Line 28"/>
                            <p:cNvSpPr>
                              <a:spLocks noChangeShapeType="1"/>
                            </p:cNvSpPr>
                            <p:nvPr/>
                          </p:nvSpPr>
                          <p:spPr bwMode="auto">
                            <a:xfrm flipV="1">
                              <a:off x="6390" y="4350"/>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5" name="Line 29"/>
                            <p:cNvSpPr>
                              <a:spLocks noChangeShapeType="1"/>
                            </p:cNvSpPr>
                            <p:nvPr/>
                          </p:nvSpPr>
                          <p:spPr bwMode="auto">
                            <a:xfrm flipV="1">
                              <a:off x="6780" y="4359"/>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65595" name="Text Box 59"/>
                    <p:cNvSpPr txBox="1">
                      <a:spLocks noChangeArrowheads="1"/>
                    </p:cNvSpPr>
                    <p:nvPr/>
                  </p:nvSpPr>
                  <p:spPr bwMode="auto">
                    <a:xfrm>
                      <a:off x="3066" y="1395"/>
                      <a:ext cx="37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grpSp>
              <p:grpSp>
                <p:nvGrpSpPr>
                  <p:cNvPr id="65621" name="Group 85"/>
                  <p:cNvGrpSpPr>
                    <a:grpSpLocks/>
                  </p:cNvGrpSpPr>
                  <p:nvPr/>
                </p:nvGrpSpPr>
                <p:grpSpPr bwMode="auto">
                  <a:xfrm>
                    <a:off x="1746" y="2217"/>
                    <a:ext cx="2977" cy="369"/>
                    <a:chOff x="1687" y="2182"/>
                    <a:chExt cx="2977" cy="369"/>
                  </a:xfrm>
                </p:grpSpPr>
                <p:sp>
                  <p:nvSpPr>
                    <p:cNvPr id="65569" name="Text Box 33"/>
                    <p:cNvSpPr txBox="1">
                      <a:spLocks noChangeArrowheads="1"/>
                    </p:cNvSpPr>
                    <p:nvPr/>
                  </p:nvSpPr>
                  <p:spPr bwMode="auto">
                    <a:xfrm>
                      <a:off x="3638" y="2182"/>
                      <a:ext cx="37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sp>
                  <p:nvSpPr>
                    <p:cNvPr id="65570" name="Text Box 34"/>
                    <p:cNvSpPr txBox="1">
                      <a:spLocks noChangeArrowheads="1"/>
                    </p:cNvSpPr>
                    <p:nvPr/>
                  </p:nvSpPr>
                  <p:spPr bwMode="auto">
                    <a:xfrm>
                      <a:off x="1687" y="2188"/>
                      <a:ext cx="37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sp>
                  <p:nvSpPr>
                    <p:cNvPr id="65571" name="Text Box 35"/>
                    <p:cNvSpPr txBox="1">
                      <a:spLocks noChangeArrowheads="1"/>
                    </p:cNvSpPr>
                    <p:nvPr/>
                  </p:nvSpPr>
                  <p:spPr bwMode="auto">
                    <a:xfrm>
                      <a:off x="2343" y="2188"/>
                      <a:ext cx="3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sp>
                  <p:nvSpPr>
                    <p:cNvPr id="65572" name="Text Box 36"/>
                    <p:cNvSpPr txBox="1">
                      <a:spLocks noChangeArrowheads="1"/>
                    </p:cNvSpPr>
                    <p:nvPr/>
                  </p:nvSpPr>
                  <p:spPr bwMode="auto">
                    <a:xfrm>
                      <a:off x="4287" y="2182"/>
                      <a:ext cx="37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latin typeface="Times New Roman" pitchFamily="18" charset="0"/>
                          <a:sym typeface="Symbol" pitchFamily="18" charset="2"/>
                        </a:rPr>
                        <a:t></a:t>
                      </a:r>
                      <a:endParaRPr lang="en-US" altLang="zh-CN" sz="3600"/>
                    </a:p>
                  </p:txBody>
                </p:sp>
              </p:grpSp>
            </p:grpSp>
            <p:sp>
              <p:nvSpPr>
                <p:cNvPr id="65600" name="Text Box 64"/>
                <p:cNvSpPr txBox="1">
                  <a:spLocks noChangeArrowheads="1"/>
                </p:cNvSpPr>
                <p:nvPr/>
              </p:nvSpPr>
              <p:spPr bwMode="auto">
                <a:xfrm>
                  <a:off x="2993" y="184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3</a:t>
                  </a:r>
                </a:p>
                <a:p>
                  <a:pPr algn="just"/>
                  <a:endParaRPr lang="en-US" altLang="zh-CN" sz="2000">
                    <a:latin typeface="Times New Roman" pitchFamily="18" charset="0"/>
                  </a:endParaRPr>
                </a:p>
                <a:p>
                  <a:endParaRPr lang="en-US" altLang="zh-CN" sz="3600"/>
                </a:p>
              </p:txBody>
            </p:sp>
            <p:sp>
              <p:nvSpPr>
                <p:cNvPr id="65548" name="Text Box 12"/>
                <p:cNvSpPr txBox="1">
                  <a:spLocks noChangeArrowheads="1"/>
                </p:cNvSpPr>
                <p:nvPr/>
              </p:nvSpPr>
              <p:spPr bwMode="auto">
                <a:xfrm>
                  <a:off x="2993" y="2075"/>
                  <a:ext cx="4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2</a:t>
                  </a:r>
                </a:p>
                <a:p>
                  <a:pPr algn="just"/>
                  <a:endParaRPr lang="en-US" altLang="zh-CN" sz="2000">
                    <a:latin typeface="Times New Roman" pitchFamily="18" charset="0"/>
                  </a:endParaRPr>
                </a:p>
                <a:p>
                  <a:endParaRPr lang="en-US" altLang="zh-CN" sz="3600"/>
                </a:p>
              </p:txBody>
            </p:sp>
          </p:grpSp>
          <p:sp>
            <p:nvSpPr>
              <p:cNvPr id="65604" name="Text Box 68"/>
              <p:cNvSpPr txBox="1">
                <a:spLocks noChangeArrowheads="1"/>
              </p:cNvSpPr>
              <p:nvPr/>
            </p:nvSpPr>
            <p:spPr bwMode="auto">
              <a:xfrm>
                <a:off x="2939" y="2427"/>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Times New Roman" pitchFamily="18" charset="0"/>
                  </a:rPr>
                  <a:t>0</a:t>
                </a:r>
              </a:p>
              <a:p>
                <a:pPr algn="just"/>
                <a:endParaRPr lang="en-US" altLang="zh-CN" sz="2000">
                  <a:latin typeface="Times New Roman" pitchFamily="18" charset="0"/>
                </a:endParaRPr>
              </a:p>
              <a:p>
                <a:endParaRPr lang="en-US" altLang="zh-CN" sz="3600"/>
              </a:p>
            </p:txBody>
          </p:sp>
        </p:grpSp>
        <p:grpSp>
          <p:nvGrpSpPr>
            <p:cNvPr id="65544" name="Group 8"/>
            <p:cNvGrpSpPr>
              <a:grpSpLocks/>
            </p:cNvGrpSpPr>
            <p:nvPr/>
          </p:nvGrpSpPr>
          <p:grpSpPr bwMode="auto">
            <a:xfrm>
              <a:off x="3474" y="2367"/>
              <a:ext cx="988" cy="159"/>
              <a:chOff x="6390" y="7791"/>
              <a:chExt cx="1180" cy="279"/>
            </a:xfrm>
          </p:grpSpPr>
          <p:sp>
            <p:nvSpPr>
              <p:cNvPr id="65545" name="Line 9"/>
              <p:cNvSpPr>
                <a:spLocks noChangeShapeType="1"/>
              </p:cNvSpPr>
              <p:nvPr/>
            </p:nvSpPr>
            <p:spPr bwMode="auto">
              <a:xfrm flipV="1">
                <a:off x="6390" y="7800"/>
                <a:ext cx="390" cy="2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10"/>
              <p:cNvSpPr>
                <a:spLocks noChangeShapeType="1"/>
              </p:cNvSpPr>
              <p:nvPr/>
            </p:nvSpPr>
            <p:spPr bwMode="auto">
              <a:xfrm>
                <a:off x="6790" y="7791"/>
                <a:ext cx="390" cy="26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11"/>
              <p:cNvSpPr>
                <a:spLocks noChangeShapeType="1"/>
              </p:cNvSpPr>
              <p:nvPr/>
            </p:nvSpPr>
            <p:spPr bwMode="auto">
              <a:xfrm flipV="1">
                <a:off x="7190" y="7812"/>
                <a:ext cx="380" cy="25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87898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7" end="7"/>
                                            </p:txEl>
                                          </p:spTgt>
                                        </p:tgtEl>
                                        <p:attrNameLst>
                                          <p:attrName>style.visibility</p:attrName>
                                        </p:attrNameLst>
                                      </p:cBhvr>
                                      <p:to>
                                        <p:strVal val="visible"/>
                                      </p:to>
                                    </p:set>
                                    <p:anim calcmode="lin" valueType="num">
                                      <p:cBhvr additive="base">
                                        <p:cTn id="7"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8" end="8"/>
                                            </p:txEl>
                                          </p:spTgt>
                                        </p:tgtEl>
                                        <p:attrNameLst>
                                          <p:attrName>style.visibility</p:attrName>
                                        </p:attrNameLst>
                                      </p:cBhvr>
                                      <p:to>
                                        <p:strVal val="visible"/>
                                      </p:to>
                                    </p:set>
                                    <p:anim calcmode="lin" valueType="num">
                                      <p:cBhvr additive="base">
                                        <p:cTn id="1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zh-CN" altLang="en-US" dirty="0"/>
          </a:p>
        </p:txBody>
      </p:sp>
      <p:sp>
        <p:nvSpPr>
          <p:cNvPr id="25603"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码元同步</a:t>
            </a:r>
            <a:r>
              <a:rPr lang="zh-CN" altLang="en-US" dirty="0" smtClean="0"/>
              <a:t>：又称时钟同步或时钟恢复。</a:t>
            </a:r>
          </a:p>
          <a:p>
            <a:pPr lvl="1"/>
            <a:r>
              <a:rPr lang="zh-CN" altLang="en-US" dirty="0" smtClean="0"/>
              <a:t>对于二进制信号，又称位同步。</a:t>
            </a:r>
          </a:p>
          <a:p>
            <a:pPr lvl="1"/>
            <a:r>
              <a:rPr lang="zh-CN" altLang="en-US" dirty="0" smtClean="0">
                <a:solidFill>
                  <a:srgbClr val="7030A0"/>
                </a:solidFill>
              </a:rPr>
              <a:t>目的</a:t>
            </a:r>
            <a:r>
              <a:rPr lang="zh-CN" altLang="en-US" dirty="0" smtClean="0"/>
              <a:t>：得知每个接收码元准确的起止时刻，以便决定积分和判决时刻。</a:t>
            </a:r>
          </a:p>
          <a:p>
            <a:pPr lvl="1"/>
            <a:r>
              <a:rPr lang="zh-CN" altLang="en-US" dirty="0" smtClean="0">
                <a:solidFill>
                  <a:srgbClr val="7030A0"/>
                </a:solidFill>
              </a:rPr>
              <a:t>方法</a:t>
            </a:r>
            <a:r>
              <a:rPr lang="zh-CN" altLang="en-US" dirty="0" smtClean="0"/>
              <a:t>：从接收信号中获取同步信息，由其产生一时钟脉冲序列，使后者和接收码元起止时刻保持正确关系。或插入辅助同步信息。</a:t>
            </a:r>
          </a:p>
          <a:p>
            <a:r>
              <a:rPr lang="zh-CN" altLang="en-US" dirty="0" smtClean="0">
                <a:solidFill>
                  <a:srgbClr val="0000FF"/>
                </a:solidFill>
              </a:rPr>
              <a:t>群同步</a:t>
            </a:r>
            <a:r>
              <a:rPr lang="zh-CN" altLang="en-US" dirty="0" smtClean="0"/>
              <a:t>：又称帧同步。</a:t>
            </a:r>
          </a:p>
          <a:p>
            <a:pPr lvl="1"/>
            <a:r>
              <a:rPr lang="zh-CN" altLang="en-US" dirty="0" smtClean="0">
                <a:solidFill>
                  <a:srgbClr val="7030A0"/>
                </a:solidFill>
              </a:rPr>
              <a:t>目的</a:t>
            </a:r>
            <a:r>
              <a:rPr lang="zh-CN" altLang="en-US" dirty="0" smtClean="0"/>
              <a:t>：将接收码元正确分组。</a:t>
            </a:r>
          </a:p>
          <a:p>
            <a:pPr lvl="1"/>
            <a:r>
              <a:rPr lang="zh-CN" altLang="en-US" dirty="0" smtClean="0">
                <a:solidFill>
                  <a:srgbClr val="7030A0"/>
                </a:solidFill>
              </a:rPr>
              <a:t>方法</a:t>
            </a:r>
            <a:r>
              <a:rPr lang="zh-CN" altLang="en-US" dirty="0" smtClean="0"/>
              <a:t>：通常需要在发送信号中周期性地插入一个</a:t>
            </a:r>
            <a:r>
              <a:rPr lang="zh-CN" altLang="en-US" dirty="0" smtClean="0">
                <a:solidFill>
                  <a:srgbClr val="0000FF"/>
                </a:solidFill>
              </a:rPr>
              <a:t>同步码元</a:t>
            </a:r>
            <a:r>
              <a:rPr lang="zh-CN" altLang="en-US" dirty="0" smtClean="0"/>
              <a:t>，标示出分组位置。</a:t>
            </a:r>
          </a:p>
          <a:p>
            <a:r>
              <a:rPr lang="zh-CN" altLang="en-US" dirty="0" smtClean="0">
                <a:solidFill>
                  <a:srgbClr val="0000FF"/>
                </a:solidFill>
              </a:rPr>
              <a:t>网同步</a:t>
            </a:r>
            <a:r>
              <a:rPr lang="zh-CN" altLang="en-US" dirty="0" smtClean="0"/>
              <a:t>：使通信网中各站点时钟之间保持同步。 </a:t>
            </a:r>
            <a:endParaRPr lang="zh-CN" altLang="en-US" dirty="0"/>
          </a:p>
        </p:txBody>
      </p:sp>
      <p:sp>
        <p:nvSpPr>
          <p:cNvPr id="4" name="灯片编号占位符 5"/>
          <p:cNvSpPr>
            <a:spLocks noGrp="1"/>
          </p:cNvSpPr>
          <p:nvPr>
            <p:ph type="sldNum" sz="quarter" idx="12"/>
          </p:nvPr>
        </p:nvSpPr>
        <p:spPr/>
        <p:txBody>
          <a:bodyPr/>
          <a:lstStyle/>
          <a:p>
            <a:fld id="{AA0FE16C-22B1-4722-831C-ACE2A236C43F}" type="slidenum">
              <a:rPr lang="en-US" altLang="zh-CN" smtClean="0"/>
              <a:pPr/>
              <a:t>5</a:t>
            </a:fld>
            <a:endParaRPr lang="en-US" altLang="zh-CN"/>
          </a:p>
        </p:txBody>
      </p:sp>
    </p:spTree>
    <p:extLst>
      <p:ext uri="{BB962C8B-B14F-4D97-AF65-F5344CB8AC3E}">
        <p14:creationId xmlns:p14="http://schemas.microsoft.com/office/powerpoint/2010/main" val="332984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 calcmode="lin" valueType="num">
                                      <p:cBhvr additive="base">
                                        <p:cTn id="13"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par>
                          <p:cTn id="21" fill="hold" nodeType="with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25603">
                                            <p:txEl>
                                              <p:pRg st="5" end="5"/>
                                            </p:txEl>
                                          </p:spTgt>
                                        </p:tgtEl>
                                        <p:attrNameLst>
                                          <p:attrName>style.visibility</p:attrName>
                                        </p:attrNameLst>
                                      </p:cBhvr>
                                      <p:to>
                                        <p:strVal val="visible"/>
                                      </p:to>
                                    </p:set>
                                    <p:anim calcmode="lin" valueType="num">
                                      <p:cBhvr additive="base">
                                        <p:cTn id="24"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5603">
                                            <p:txEl>
                                              <p:pRg st="6" end="6"/>
                                            </p:txEl>
                                          </p:spTgt>
                                        </p:tgtEl>
                                        <p:attrNameLst>
                                          <p:attrName>style.visibility</p:attrName>
                                        </p:attrNameLst>
                                      </p:cBhvr>
                                      <p:to>
                                        <p:strVal val="visible"/>
                                      </p:to>
                                    </p:set>
                                    <p:anim calcmode="lin" valueType="num">
                                      <p:cBhvr additive="base">
                                        <p:cTn id="30"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5603">
                                            <p:txEl>
                                              <p:pRg st="7" end="7"/>
                                            </p:txEl>
                                          </p:spTgt>
                                        </p:tgtEl>
                                        <p:attrNameLst>
                                          <p:attrName>style.visibility</p:attrName>
                                        </p:attrNameLst>
                                      </p:cBhvr>
                                      <p:to>
                                        <p:strVal val="visible"/>
                                      </p:to>
                                    </p:set>
                                    <p:anim calcmode="lin" valueType="num">
                                      <p:cBhvr additive="base">
                                        <p:cTn id="36"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dirty="0">
                <a:solidFill>
                  <a:srgbClr val="0000FF"/>
                </a:solidFill>
              </a:rPr>
              <a:t>集中插入法群同步码检测流程 </a:t>
            </a:r>
          </a:p>
        </p:txBody>
      </p:sp>
      <p:sp>
        <p:nvSpPr>
          <p:cNvPr id="66563" name="Rectangle 3"/>
          <p:cNvSpPr>
            <a:spLocks noGrp="1" noChangeArrowheads="1"/>
          </p:cNvSpPr>
          <p:nvPr>
            <p:ph type="body" idx="1"/>
          </p:nvPr>
        </p:nvSpPr>
        <p:spPr/>
        <p:txBody>
          <a:bodyPr/>
          <a:lstStyle/>
          <a:p>
            <a:endParaRPr lang="zh-CN" altLang="en-US" dirty="0"/>
          </a:p>
        </p:txBody>
      </p:sp>
      <p:sp>
        <p:nvSpPr>
          <p:cNvPr id="38" name="灯片编号占位符 5"/>
          <p:cNvSpPr>
            <a:spLocks noGrp="1"/>
          </p:cNvSpPr>
          <p:nvPr>
            <p:ph type="sldNum" sz="quarter" idx="12"/>
          </p:nvPr>
        </p:nvSpPr>
        <p:spPr/>
        <p:txBody>
          <a:bodyPr/>
          <a:lstStyle/>
          <a:p>
            <a:fld id="{122CB85A-977F-429B-AE2D-DA8346680E08}" type="slidenum">
              <a:rPr lang="en-US" altLang="zh-CN" smtClean="0"/>
              <a:pPr/>
              <a:t>50</a:t>
            </a:fld>
            <a:endParaRPr lang="en-US" altLang="zh-CN"/>
          </a:p>
        </p:txBody>
      </p:sp>
      <p:grpSp>
        <p:nvGrpSpPr>
          <p:cNvPr id="66565" name="Group 5"/>
          <p:cNvGrpSpPr>
            <a:grpSpLocks/>
          </p:cNvGrpSpPr>
          <p:nvPr/>
        </p:nvGrpSpPr>
        <p:grpSpPr bwMode="auto">
          <a:xfrm>
            <a:off x="1422400" y="1484784"/>
            <a:ext cx="6929438" cy="4454525"/>
            <a:chOff x="3254" y="1665"/>
            <a:chExt cx="4720" cy="3741"/>
          </a:xfrm>
        </p:grpSpPr>
        <p:sp>
          <p:nvSpPr>
            <p:cNvPr id="66566" name="Text Box 6"/>
            <p:cNvSpPr txBox="1">
              <a:spLocks noChangeArrowheads="1"/>
            </p:cNvSpPr>
            <p:nvPr/>
          </p:nvSpPr>
          <p:spPr bwMode="auto">
            <a:xfrm>
              <a:off x="3348" y="2349"/>
              <a:ext cx="4084" cy="435"/>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初始化 </a:t>
              </a:r>
              <a:r>
                <a:rPr lang="en-US" altLang="zh-CN" b="1">
                  <a:latin typeface="Times New Roman" pitchFamily="18" charset="0"/>
                </a:rPr>
                <a:t>(</a:t>
              </a:r>
              <a:r>
                <a:rPr lang="zh-CN" altLang="en-US" b="1">
                  <a:latin typeface="Times New Roman" pitchFamily="18" charset="0"/>
                </a:rPr>
                <a:t>将同步状态设为捕捉态</a:t>
              </a:r>
              <a:r>
                <a:rPr lang="en-US" altLang="zh-CN" b="1">
                  <a:latin typeface="Times New Roman" pitchFamily="18" charset="0"/>
                </a:rPr>
                <a:t>)</a:t>
              </a:r>
              <a:endParaRPr lang="en-US" altLang="zh-CN" sz="3600" b="1"/>
            </a:p>
          </p:txBody>
        </p:sp>
        <p:sp>
          <p:nvSpPr>
            <p:cNvPr id="66567" name="Text Box 7"/>
            <p:cNvSpPr txBox="1">
              <a:spLocks noChangeArrowheads="1"/>
            </p:cNvSpPr>
            <p:nvPr/>
          </p:nvSpPr>
          <p:spPr bwMode="auto">
            <a:xfrm>
              <a:off x="3826" y="4269"/>
              <a:ext cx="1160" cy="420"/>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移</a:t>
              </a:r>
              <a:r>
                <a:rPr lang="en-US" altLang="zh-CN" b="1">
                  <a:latin typeface="Times New Roman" pitchFamily="18" charset="0"/>
                </a:rPr>
                <a:t>1</a:t>
              </a:r>
              <a:r>
                <a:rPr lang="zh-CN" altLang="en-US" b="1">
                  <a:latin typeface="Times New Roman" pitchFamily="18" charset="0"/>
                </a:rPr>
                <a:t>位</a:t>
              </a:r>
              <a:endParaRPr lang="zh-CN" altLang="en-US" sz="3600" b="1"/>
            </a:p>
          </p:txBody>
        </p:sp>
        <p:grpSp>
          <p:nvGrpSpPr>
            <p:cNvPr id="66568" name="Group 8"/>
            <p:cNvGrpSpPr>
              <a:grpSpLocks/>
            </p:cNvGrpSpPr>
            <p:nvPr/>
          </p:nvGrpSpPr>
          <p:grpSpPr bwMode="auto">
            <a:xfrm>
              <a:off x="4862" y="1665"/>
              <a:ext cx="1070" cy="681"/>
              <a:chOff x="3871" y="1665"/>
              <a:chExt cx="1070" cy="681"/>
            </a:xfrm>
          </p:grpSpPr>
          <p:grpSp>
            <p:nvGrpSpPr>
              <p:cNvPr id="66569" name="Group 9"/>
              <p:cNvGrpSpPr>
                <a:grpSpLocks/>
              </p:cNvGrpSpPr>
              <p:nvPr/>
            </p:nvGrpSpPr>
            <p:grpSpPr bwMode="auto">
              <a:xfrm>
                <a:off x="3871" y="1665"/>
                <a:ext cx="1070" cy="399"/>
                <a:chOff x="5310" y="1431"/>
                <a:chExt cx="1070" cy="399"/>
              </a:xfrm>
            </p:grpSpPr>
            <p:sp>
              <p:nvSpPr>
                <p:cNvPr id="66570" name="AutoShape 10"/>
                <p:cNvSpPr>
                  <a:spLocks noChangeArrowheads="1"/>
                </p:cNvSpPr>
                <p:nvPr/>
              </p:nvSpPr>
              <p:spPr bwMode="auto">
                <a:xfrm>
                  <a:off x="5310" y="1449"/>
                  <a:ext cx="1070" cy="381"/>
                </a:xfrm>
                <a:prstGeom prst="roundRect">
                  <a:avLst>
                    <a:gd name="adj" fmla="val 16667"/>
                  </a:avLst>
                </a:prstGeom>
                <a:solidFill>
                  <a:srgbClr val="FFFFFF"/>
                </a:solidFill>
                <a:ln w="9525">
                  <a:solidFill>
                    <a:srgbClr val="000000"/>
                  </a:solidFill>
                  <a:round/>
                  <a:headEnd/>
                  <a:tailEnd/>
                </a:ln>
              </p:spPr>
              <p:txBody>
                <a:bodyPr/>
                <a:lstStyle/>
                <a:p>
                  <a:endParaRPr lang="zh-CN" altLang="en-US" b="1"/>
                </a:p>
              </p:txBody>
            </p:sp>
            <p:sp>
              <p:nvSpPr>
                <p:cNvPr id="66571" name="Text Box 11"/>
                <p:cNvSpPr txBox="1">
                  <a:spLocks noChangeArrowheads="1"/>
                </p:cNvSpPr>
                <p:nvPr/>
              </p:nvSpPr>
              <p:spPr bwMode="auto">
                <a:xfrm>
                  <a:off x="5510" y="1431"/>
                  <a:ext cx="74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dirty="0">
                      <a:latin typeface="Times New Roman" pitchFamily="18" charset="0"/>
                    </a:rPr>
                    <a:t>开始</a:t>
                  </a:r>
                  <a:endParaRPr lang="zh-CN" altLang="en-US" sz="3600" b="1" dirty="0"/>
                </a:p>
              </p:txBody>
            </p:sp>
          </p:grpSp>
          <p:sp>
            <p:nvSpPr>
              <p:cNvPr id="66572" name="Line 12"/>
              <p:cNvSpPr>
                <a:spLocks noChangeShapeType="1"/>
              </p:cNvSpPr>
              <p:nvPr/>
            </p:nvSpPr>
            <p:spPr bwMode="auto">
              <a:xfrm>
                <a:off x="4406" y="2064"/>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6573" name="Line 13"/>
            <p:cNvSpPr>
              <a:spLocks noChangeShapeType="1"/>
            </p:cNvSpPr>
            <p:nvPr/>
          </p:nvSpPr>
          <p:spPr bwMode="auto">
            <a:xfrm>
              <a:off x="4422" y="2775"/>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6574" name="Line 14"/>
            <p:cNvSpPr>
              <a:spLocks noChangeShapeType="1"/>
            </p:cNvSpPr>
            <p:nvPr/>
          </p:nvSpPr>
          <p:spPr bwMode="auto">
            <a:xfrm>
              <a:off x="4406" y="3756"/>
              <a:ext cx="0" cy="5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6575" name="Line 15"/>
            <p:cNvSpPr>
              <a:spLocks noChangeShapeType="1"/>
            </p:cNvSpPr>
            <p:nvPr/>
          </p:nvSpPr>
          <p:spPr bwMode="auto">
            <a:xfrm>
              <a:off x="5102" y="3405"/>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6576" name="Line 16"/>
            <p:cNvSpPr>
              <a:spLocks noChangeShapeType="1"/>
            </p:cNvSpPr>
            <p:nvPr/>
          </p:nvSpPr>
          <p:spPr bwMode="auto">
            <a:xfrm flipH="1" flipV="1">
              <a:off x="3316" y="3408"/>
              <a:ext cx="14" cy="10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6577" name="Line 17"/>
            <p:cNvSpPr>
              <a:spLocks noChangeShapeType="1"/>
            </p:cNvSpPr>
            <p:nvPr/>
          </p:nvSpPr>
          <p:spPr bwMode="auto">
            <a:xfrm flipV="1">
              <a:off x="3332" y="4485"/>
              <a:ext cx="51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66578" name="Line 18"/>
            <p:cNvSpPr>
              <a:spLocks noChangeShapeType="1"/>
            </p:cNvSpPr>
            <p:nvPr/>
          </p:nvSpPr>
          <p:spPr bwMode="auto">
            <a:xfrm flipH="1">
              <a:off x="4422" y="5055"/>
              <a:ext cx="16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6579" name="Line 19"/>
            <p:cNvSpPr>
              <a:spLocks noChangeShapeType="1"/>
            </p:cNvSpPr>
            <p:nvPr/>
          </p:nvSpPr>
          <p:spPr bwMode="auto">
            <a:xfrm>
              <a:off x="3328" y="3414"/>
              <a:ext cx="3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6580" name="Line 20"/>
            <p:cNvSpPr>
              <a:spLocks noChangeShapeType="1"/>
            </p:cNvSpPr>
            <p:nvPr/>
          </p:nvSpPr>
          <p:spPr bwMode="auto">
            <a:xfrm>
              <a:off x="6742" y="4350"/>
              <a:ext cx="12" cy="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6581" name="Line 21"/>
            <p:cNvSpPr>
              <a:spLocks noChangeShapeType="1"/>
            </p:cNvSpPr>
            <p:nvPr/>
          </p:nvSpPr>
          <p:spPr bwMode="auto">
            <a:xfrm flipH="1">
              <a:off x="4410" y="4713"/>
              <a:ext cx="2" cy="35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66582" name="Text Box 22"/>
            <p:cNvSpPr txBox="1">
              <a:spLocks noChangeArrowheads="1"/>
            </p:cNvSpPr>
            <p:nvPr/>
          </p:nvSpPr>
          <p:spPr bwMode="auto">
            <a:xfrm>
              <a:off x="5586" y="4722"/>
              <a:ext cx="51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N</a:t>
              </a:r>
              <a:endParaRPr lang="en-US" altLang="zh-CN" sz="3600" b="1"/>
            </a:p>
          </p:txBody>
        </p:sp>
        <p:sp>
          <p:nvSpPr>
            <p:cNvPr id="66583" name="Text Box 23"/>
            <p:cNvSpPr txBox="1">
              <a:spLocks noChangeArrowheads="1"/>
            </p:cNvSpPr>
            <p:nvPr/>
          </p:nvSpPr>
          <p:spPr bwMode="auto">
            <a:xfrm>
              <a:off x="6088" y="3837"/>
              <a:ext cx="1330" cy="510"/>
            </a:xfrm>
            <a:prstGeom prst="rect">
              <a:avLst/>
            </a:prstGeom>
            <a:solidFill>
              <a:srgbClr val="FFFFFF"/>
            </a:solidFill>
            <a:ln w="9525">
              <a:solidFill>
                <a:srgbClr val="000000"/>
              </a:solidFill>
              <a:miter lim="800000"/>
              <a:headEnd/>
              <a:tailEnd/>
            </a:ln>
          </p:spPr>
          <p:txBody>
            <a:bodyPr lIns="0" tIns="0" rIns="0" bIns="0"/>
            <a:lstStyle/>
            <a:p>
              <a:pPr algn="ctr">
                <a:lnSpc>
                  <a:spcPct val="96000"/>
                </a:lnSpc>
              </a:pPr>
              <a:r>
                <a:rPr lang="zh-CN" altLang="en-US" b="1">
                  <a:latin typeface="Times New Roman" pitchFamily="18" charset="0"/>
                </a:rPr>
                <a:t>等待下一</a:t>
              </a:r>
            </a:p>
            <a:p>
              <a:pPr algn="ctr">
                <a:lnSpc>
                  <a:spcPct val="96000"/>
                </a:lnSpc>
              </a:pPr>
              <a:r>
                <a:rPr lang="zh-CN" altLang="en-US" b="1">
                  <a:latin typeface="Times New Roman" pitchFamily="18" charset="0"/>
                </a:rPr>
                <a:t>同步码组</a:t>
              </a:r>
              <a:endParaRPr lang="zh-CN" altLang="en-US" sz="3600" b="1"/>
            </a:p>
          </p:txBody>
        </p:sp>
        <p:sp>
          <p:nvSpPr>
            <p:cNvPr id="66584" name="Line 24"/>
            <p:cNvSpPr>
              <a:spLocks noChangeShapeType="1"/>
            </p:cNvSpPr>
            <p:nvPr/>
          </p:nvSpPr>
          <p:spPr bwMode="auto">
            <a:xfrm>
              <a:off x="7418" y="4086"/>
              <a:ext cx="53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66585" name="Text Box 25"/>
            <p:cNvSpPr txBox="1">
              <a:spLocks noChangeArrowheads="1"/>
            </p:cNvSpPr>
            <p:nvPr/>
          </p:nvSpPr>
          <p:spPr bwMode="auto">
            <a:xfrm>
              <a:off x="7406" y="4731"/>
              <a:ext cx="4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Y</a:t>
              </a:r>
              <a:endParaRPr lang="en-US" altLang="zh-CN" sz="3600" b="1"/>
            </a:p>
          </p:txBody>
        </p:sp>
        <p:sp>
          <p:nvSpPr>
            <p:cNvPr id="66586" name="Line 26"/>
            <p:cNvSpPr>
              <a:spLocks noChangeShapeType="1"/>
            </p:cNvSpPr>
            <p:nvPr/>
          </p:nvSpPr>
          <p:spPr bwMode="auto">
            <a:xfrm flipH="1">
              <a:off x="7448" y="5049"/>
              <a:ext cx="52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66587" name="Line 27"/>
            <p:cNvSpPr>
              <a:spLocks noChangeShapeType="1"/>
            </p:cNvSpPr>
            <p:nvPr/>
          </p:nvSpPr>
          <p:spPr bwMode="auto">
            <a:xfrm>
              <a:off x="6728" y="3414"/>
              <a:ext cx="0" cy="4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6588" name="Text Box 28"/>
            <p:cNvSpPr txBox="1">
              <a:spLocks noChangeArrowheads="1"/>
            </p:cNvSpPr>
            <p:nvPr/>
          </p:nvSpPr>
          <p:spPr bwMode="auto">
            <a:xfrm>
              <a:off x="5570" y="3000"/>
              <a:ext cx="838"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latin typeface="Times New Roman" pitchFamily="18" charset="0"/>
                </a:rPr>
                <a:t>保持态</a:t>
              </a:r>
              <a:endParaRPr lang="zh-CN" altLang="en-US" sz="3600" b="1"/>
            </a:p>
          </p:txBody>
        </p:sp>
        <p:sp>
          <p:nvSpPr>
            <p:cNvPr id="66589" name="Text Box 29"/>
            <p:cNvSpPr txBox="1">
              <a:spLocks noChangeArrowheads="1"/>
            </p:cNvSpPr>
            <p:nvPr/>
          </p:nvSpPr>
          <p:spPr bwMode="auto">
            <a:xfrm>
              <a:off x="3254" y="3762"/>
              <a:ext cx="838"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latin typeface="Times New Roman" pitchFamily="18" charset="0"/>
                </a:rPr>
                <a:t>捕捉态</a:t>
              </a:r>
              <a:endParaRPr lang="zh-CN" altLang="en-US" sz="3600" b="1"/>
            </a:p>
          </p:txBody>
        </p:sp>
        <p:sp>
          <p:nvSpPr>
            <p:cNvPr id="66590" name="Text Box 30"/>
            <p:cNvSpPr txBox="1">
              <a:spLocks noChangeArrowheads="1"/>
            </p:cNvSpPr>
            <p:nvPr/>
          </p:nvSpPr>
          <p:spPr bwMode="auto">
            <a:xfrm>
              <a:off x="4438" y="372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a:latin typeface="Times New Roman" pitchFamily="18" charset="0"/>
                </a:rPr>
                <a:t>N</a:t>
              </a:r>
              <a:endParaRPr lang="en-US" altLang="zh-CN" sz="3600" b="1"/>
            </a:p>
          </p:txBody>
        </p:sp>
        <p:sp>
          <p:nvSpPr>
            <p:cNvPr id="66591" name="Text Box 31"/>
            <p:cNvSpPr txBox="1">
              <a:spLocks noChangeArrowheads="1"/>
            </p:cNvSpPr>
            <p:nvPr/>
          </p:nvSpPr>
          <p:spPr bwMode="auto">
            <a:xfrm>
              <a:off x="5172" y="312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a:latin typeface="Times New Roman" pitchFamily="18" charset="0"/>
                </a:rPr>
                <a:t>Y</a:t>
              </a:r>
              <a:endParaRPr lang="en-US" altLang="zh-CN" sz="3600" b="1"/>
            </a:p>
          </p:txBody>
        </p:sp>
        <p:grpSp>
          <p:nvGrpSpPr>
            <p:cNvPr id="66592" name="Group 32"/>
            <p:cNvGrpSpPr>
              <a:grpSpLocks/>
            </p:cNvGrpSpPr>
            <p:nvPr/>
          </p:nvGrpSpPr>
          <p:grpSpPr bwMode="auto">
            <a:xfrm>
              <a:off x="6072" y="4707"/>
              <a:ext cx="1380" cy="699"/>
              <a:chOff x="6072" y="4707"/>
              <a:chExt cx="1380" cy="699"/>
            </a:xfrm>
          </p:grpSpPr>
          <p:sp>
            <p:nvSpPr>
              <p:cNvPr id="66593" name="AutoShape 33"/>
              <p:cNvSpPr>
                <a:spLocks noChangeArrowheads="1"/>
              </p:cNvSpPr>
              <p:nvPr/>
            </p:nvSpPr>
            <p:spPr bwMode="auto">
              <a:xfrm>
                <a:off x="6072" y="4707"/>
                <a:ext cx="1380" cy="699"/>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66594" name="Text Box 34"/>
              <p:cNvSpPr txBox="1">
                <a:spLocks noChangeArrowheads="1"/>
              </p:cNvSpPr>
              <p:nvPr/>
            </p:nvSpPr>
            <p:spPr bwMode="auto">
              <a:xfrm>
                <a:off x="6244" y="4785"/>
                <a:ext cx="109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b="1">
                    <a:latin typeface="Times New Roman" pitchFamily="18" charset="0"/>
                  </a:rPr>
                  <a:t>计算</a:t>
                </a:r>
              </a:p>
              <a:p>
                <a:pPr algn="ctr">
                  <a:lnSpc>
                    <a:spcPct val="80000"/>
                  </a:lnSpc>
                </a:pPr>
                <a:r>
                  <a:rPr lang="en-US" altLang="zh-CN" b="1">
                    <a:latin typeface="Times New Roman" pitchFamily="18" charset="0"/>
                  </a:rPr>
                  <a:t>R(j)</a:t>
                </a:r>
                <a:r>
                  <a:rPr lang="en-US" altLang="zh-CN" b="1">
                    <a:latin typeface="Times New Roman" pitchFamily="18" charset="0"/>
                    <a:sym typeface="Symbol" pitchFamily="18" charset="2"/>
                  </a:rPr>
                  <a:t></a:t>
                </a:r>
                <a:r>
                  <a:rPr lang="en-US" altLang="zh-CN" b="1">
                    <a:latin typeface="Times New Roman" pitchFamily="18" charset="0"/>
                  </a:rPr>
                  <a:t>(N-2)?</a:t>
                </a:r>
                <a:endParaRPr lang="en-US" altLang="zh-CN" sz="3600" b="1"/>
              </a:p>
            </p:txBody>
          </p:sp>
        </p:grpSp>
        <p:grpSp>
          <p:nvGrpSpPr>
            <p:cNvPr id="66595" name="Group 35"/>
            <p:cNvGrpSpPr>
              <a:grpSpLocks/>
            </p:cNvGrpSpPr>
            <p:nvPr/>
          </p:nvGrpSpPr>
          <p:grpSpPr bwMode="auto">
            <a:xfrm>
              <a:off x="3734" y="3072"/>
              <a:ext cx="1380" cy="699"/>
              <a:chOff x="6072" y="4707"/>
              <a:chExt cx="1380" cy="699"/>
            </a:xfrm>
          </p:grpSpPr>
          <p:sp>
            <p:nvSpPr>
              <p:cNvPr id="66596" name="AutoShape 36"/>
              <p:cNvSpPr>
                <a:spLocks noChangeArrowheads="1"/>
              </p:cNvSpPr>
              <p:nvPr/>
            </p:nvSpPr>
            <p:spPr bwMode="auto">
              <a:xfrm>
                <a:off x="6072" y="4707"/>
                <a:ext cx="1380" cy="699"/>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66597" name="Text Box 37"/>
              <p:cNvSpPr txBox="1">
                <a:spLocks noChangeArrowheads="1"/>
              </p:cNvSpPr>
              <p:nvPr/>
            </p:nvSpPr>
            <p:spPr bwMode="auto">
              <a:xfrm>
                <a:off x="6244" y="4770"/>
                <a:ext cx="109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6000"/>
                  </a:lnSpc>
                </a:pPr>
                <a:r>
                  <a:rPr lang="zh-CN" altLang="en-US" b="1">
                    <a:latin typeface="Times New Roman" pitchFamily="18" charset="0"/>
                  </a:rPr>
                  <a:t>计算</a:t>
                </a:r>
              </a:p>
              <a:p>
                <a:pPr algn="ctr">
                  <a:lnSpc>
                    <a:spcPct val="96000"/>
                  </a:lnSpc>
                </a:pPr>
                <a:r>
                  <a:rPr lang="en-US" altLang="zh-CN" b="1">
                    <a:latin typeface="Times New Roman" pitchFamily="18" charset="0"/>
                  </a:rPr>
                  <a:t>R(j) = N?</a:t>
                </a:r>
                <a:endParaRPr lang="en-US" altLang="zh-CN" sz="3600" b="1"/>
              </a:p>
            </p:txBody>
          </p:sp>
        </p:grpSp>
        <p:sp>
          <p:nvSpPr>
            <p:cNvPr id="66598" name="Line 38"/>
            <p:cNvSpPr>
              <a:spLocks noChangeShapeType="1"/>
            </p:cNvSpPr>
            <p:nvPr/>
          </p:nvSpPr>
          <p:spPr bwMode="auto">
            <a:xfrm flipV="1">
              <a:off x="7950" y="4083"/>
              <a:ext cx="0" cy="9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Tree>
    <p:extLst>
      <p:ext uri="{BB962C8B-B14F-4D97-AF65-F5344CB8AC3E}">
        <p14:creationId xmlns:p14="http://schemas.microsoft.com/office/powerpoint/2010/main" val="338434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dirty="0">
                <a:solidFill>
                  <a:srgbClr val="0000FF"/>
                </a:solidFill>
              </a:rPr>
              <a:t>13.4.3 </a:t>
            </a:r>
            <a:r>
              <a:rPr lang="zh-CN" altLang="en-US" dirty="0">
                <a:solidFill>
                  <a:srgbClr val="0000FF"/>
                </a:solidFill>
              </a:rPr>
              <a:t>分散插入法</a:t>
            </a:r>
          </a:p>
        </p:txBody>
      </p:sp>
      <p:sp>
        <p:nvSpPr>
          <p:cNvPr id="67587" name="Rectangle 3"/>
          <p:cNvSpPr>
            <a:spLocks noGrp="1" noChangeArrowheads="1"/>
          </p:cNvSpPr>
          <p:nvPr>
            <p:ph type="body" idx="1"/>
          </p:nvPr>
        </p:nvSpPr>
        <p:spPr/>
        <p:txBody>
          <a:bodyPr/>
          <a:lstStyle/>
          <a:p>
            <a:r>
              <a:rPr lang="zh-CN" altLang="en-US" dirty="0" smtClean="0">
                <a:solidFill>
                  <a:srgbClr val="0000FF"/>
                </a:solidFill>
              </a:rPr>
              <a:t>原理</a:t>
            </a:r>
            <a:r>
              <a:rPr lang="zh-CN" altLang="en-US" dirty="0" smtClean="0"/>
              <a:t>：通常分散插入法的群同步码都很短。如数字电话系统中常采用“</a:t>
            </a:r>
            <a:r>
              <a:rPr lang="en-US" altLang="zh-CN" dirty="0" smtClean="0"/>
              <a:t>10”</a:t>
            </a:r>
            <a:r>
              <a:rPr lang="zh-CN" altLang="en-US" dirty="0" smtClean="0"/>
              <a:t>交替码，即下图示的同步码元位置上轮流发送二进制数字“</a:t>
            </a:r>
            <a:r>
              <a:rPr lang="en-US" altLang="zh-CN" dirty="0" smtClean="0"/>
              <a:t>1”</a:t>
            </a:r>
            <a:r>
              <a:rPr lang="zh-CN" altLang="en-US" dirty="0" smtClean="0"/>
              <a:t>和“</a:t>
            </a:r>
            <a:r>
              <a:rPr lang="en-US" altLang="zh-CN" dirty="0" smtClean="0"/>
              <a:t>0”</a:t>
            </a:r>
            <a:r>
              <a:rPr lang="zh-CN" altLang="en-US" dirty="0" smtClean="0"/>
              <a:t>。</a:t>
            </a:r>
          </a:p>
          <a:p>
            <a:r>
              <a:rPr lang="zh-CN" altLang="en-US" dirty="0" smtClean="0"/>
              <a:t>这种有规律</a:t>
            </a:r>
            <a:r>
              <a:rPr lang="en-US" altLang="zh-CN" dirty="0" smtClean="0"/>
              <a:t>/</a:t>
            </a:r>
            <a:r>
              <a:rPr lang="zh-CN" altLang="en-US" dirty="0" smtClean="0"/>
              <a:t>周期性地出现的“</a:t>
            </a:r>
            <a:r>
              <a:rPr lang="en-US" altLang="zh-CN" dirty="0" smtClean="0"/>
              <a:t>10”</a:t>
            </a:r>
            <a:r>
              <a:rPr lang="zh-CN" altLang="en-US" dirty="0" smtClean="0"/>
              <a:t>交替码，在信息码元序列中极少可能出现。因此在接收端可将同步码的位置检测出来。</a:t>
            </a:r>
            <a:endParaRPr lang="zh-CN" altLang="en-US" dirty="0"/>
          </a:p>
        </p:txBody>
      </p:sp>
      <p:sp>
        <p:nvSpPr>
          <p:cNvPr id="58" name="灯片编号占位符 5"/>
          <p:cNvSpPr>
            <a:spLocks noGrp="1"/>
          </p:cNvSpPr>
          <p:nvPr>
            <p:ph type="sldNum" sz="quarter" idx="12"/>
          </p:nvPr>
        </p:nvSpPr>
        <p:spPr/>
        <p:txBody>
          <a:bodyPr/>
          <a:lstStyle/>
          <a:p>
            <a:fld id="{F3E7D3BC-B7C6-4F3A-86D5-C9DFED958313}" type="slidenum">
              <a:rPr lang="en-US" altLang="zh-CN" smtClean="0"/>
              <a:pPr/>
              <a:t>51</a:t>
            </a:fld>
            <a:endParaRPr lang="en-US" altLang="zh-CN"/>
          </a:p>
        </p:txBody>
      </p:sp>
      <p:grpSp>
        <p:nvGrpSpPr>
          <p:cNvPr id="67588" name="Group 4"/>
          <p:cNvGrpSpPr>
            <a:grpSpLocks/>
          </p:cNvGrpSpPr>
          <p:nvPr/>
        </p:nvGrpSpPr>
        <p:grpSpPr bwMode="auto">
          <a:xfrm>
            <a:off x="1187624" y="4111625"/>
            <a:ext cx="6551612" cy="2746375"/>
            <a:chOff x="2730" y="10132"/>
            <a:chExt cx="5879" cy="2312"/>
          </a:xfrm>
        </p:grpSpPr>
        <p:sp>
          <p:nvSpPr>
            <p:cNvPr id="67589" name="Text Box 5"/>
            <p:cNvSpPr txBox="1">
              <a:spLocks noChangeArrowheads="1"/>
            </p:cNvSpPr>
            <p:nvPr/>
          </p:nvSpPr>
          <p:spPr bwMode="auto">
            <a:xfrm>
              <a:off x="3369" y="10148"/>
              <a:ext cx="11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信息码组</a:t>
              </a:r>
              <a:endParaRPr lang="zh-CN" altLang="en-US" sz="3200"/>
            </a:p>
          </p:txBody>
        </p:sp>
        <p:grpSp>
          <p:nvGrpSpPr>
            <p:cNvPr id="67590" name="Group 6"/>
            <p:cNvGrpSpPr>
              <a:grpSpLocks/>
            </p:cNvGrpSpPr>
            <p:nvPr/>
          </p:nvGrpSpPr>
          <p:grpSpPr bwMode="auto">
            <a:xfrm>
              <a:off x="2730" y="10132"/>
              <a:ext cx="5879" cy="2312"/>
              <a:chOff x="2730" y="10132"/>
              <a:chExt cx="5879" cy="2312"/>
            </a:xfrm>
          </p:grpSpPr>
          <p:sp>
            <p:nvSpPr>
              <p:cNvPr id="67591" name="Text Box 7"/>
              <p:cNvSpPr txBox="1">
                <a:spLocks noChangeArrowheads="1"/>
              </p:cNvSpPr>
              <p:nvPr/>
            </p:nvSpPr>
            <p:spPr bwMode="auto">
              <a:xfrm>
                <a:off x="4956" y="10135"/>
                <a:ext cx="11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信息码组</a:t>
                </a:r>
                <a:endParaRPr lang="zh-CN" altLang="en-US" sz="3200"/>
              </a:p>
            </p:txBody>
          </p:sp>
          <p:sp>
            <p:nvSpPr>
              <p:cNvPr id="67592" name="Text Box 8"/>
              <p:cNvSpPr txBox="1">
                <a:spLocks noChangeArrowheads="1"/>
              </p:cNvSpPr>
              <p:nvPr/>
            </p:nvSpPr>
            <p:spPr bwMode="auto">
              <a:xfrm>
                <a:off x="6556" y="10148"/>
                <a:ext cx="11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信息码组</a:t>
                </a:r>
                <a:endParaRPr lang="zh-CN" altLang="en-US" sz="3200"/>
              </a:p>
            </p:txBody>
          </p:sp>
          <p:grpSp>
            <p:nvGrpSpPr>
              <p:cNvPr id="67593" name="Group 9"/>
              <p:cNvGrpSpPr>
                <a:grpSpLocks/>
              </p:cNvGrpSpPr>
              <p:nvPr/>
            </p:nvGrpSpPr>
            <p:grpSpPr bwMode="auto">
              <a:xfrm>
                <a:off x="2730" y="10132"/>
                <a:ext cx="5879" cy="2312"/>
                <a:chOff x="2730" y="10132"/>
                <a:chExt cx="5879" cy="2312"/>
              </a:xfrm>
            </p:grpSpPr>
            <p:sp>
              <p:nvSpPr>
                <p:cNvPr id="67594" name="Rectangle 10" descr="浅色下对角线"/>
                <p:cNvSpPr>
                  <a:spLocks noChangeArrowheads="1"/>
                </p:cNvSpPr>
                <p:nvPr/>
              </p:nvSpPr>
              <p:spPr bwMode="auto">
                <a:xfrm>
                  <a:off x="4640" y="10153"/>
                  <a:ext cx="208" cy="336"/>
                </a:xfrm>
                <a:prstGeom prst="rect">
                  <a:avLst/>
                </a:prstGeom>
                <a:pattFill prst="ltDn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95" name="Rectangle 11" descr="浅色竖线"/>
                <p:cNvSpPr>
                  <a:spLocks noChangeArrowheads="1"/>
                </p:cNvSpPr>
                <p:nvPr/>
              </p:nvSpPr>
              <p:spPr bwMode="auto">
                <a:xfrm>
                  <a:off x="6225" y="10153"/>
                  <a:ext cx="196" cy="348"/>
                </a:xfrm>
                <a:prstGeom prst="rect">
                  <a:avLst/>
                </a:prstGeom>
                <a:pattFill prst="ltVert">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7596" name="Group 12"/>
                <p:cNvGrpSpPr>
                  <a:grpSpLocks/>
                </p:cNvGrpSpPr>
                <p:nvPr/>
              </p:nvGrpSpPr>
              <p:grpSpPr bwMode="auto">
                <a:xfrm>
                  <a:off x="2730" y="10132"/>
                  <a:ext cx="5879" cy="2312"/>
                  <a:chOff x="2730" y="10132"/>
                  <a:chExt cx="5879" cy="2312"/>
                </a:xfrm>
              </p:grpSpPr>
              <p:grpSp>
                <p:nvGrpSpPr>
                  <p:cNvPr id="67597" name="Group 13"/>
                  <p:cNvGrpSpPr>
                    <a:grpSpLocks/>
                  </p:cNvGrpSpPr>
                  <p:nvPr/>
                </p:nvGrpSpPr>
                <p:grpSpPr bwMode="auto">
                  <a:xfrm>
                    <a:off x="4304" y="10538"/>
                    <a:ext cx="1131" cy="424"/>
                    <a:chOff x="5890" y="10538"/>
                    <a:chExt cx="1131" cy="424"/>
                  </a:xfrm>
                </p:grpSpPr>
                <p:sp>
                  <p:nvSpPr>
                    <p:cNvPr id="67598" name="Text Box 14"/>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67599" name="AutoShape 15"/>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0" name="Group 16"/>
                  <p:cNvGrpSpPr>
                    <a:grpSpLocks/>
                  </p:cNvGrpSpPr>
                  <p:nvPr/>
                </p:nvGrpSpPr>
                <p:grpSpPr bwMode="auto">
                  <a:xfrm>
                    <a:off x="2730" y="10132"/>
                    <a:ext cx="5879" cy="2312"/>
                    <a:chOff x="2730" y="10132"/>
                    <a:chExt cx="5879" cy="2312"/>
                  </a:xfrm>
                </p:grpSpPr>
                <p:grpSp>
                  <p:nvGrpSpPr>
                    <p:cNvPr id="67601" name="Group 17"/>
                    <p:cNvGrpSpPr>
                      <a:grpSpLocks/>
                    </p:cNvGrpSpPr>
                    <p:nvPr/>
                  </p:nvGrpSpPr>
                  <p:grpSpPr bwMode="auto">
                    <a:xfrm>
                      <a:off x="3049" y="10132"/>
                      <a:ext cx="5560" cy="2312"/>
                      <a:chOff x="3049" y="10132"/>
                      <a:chExt cx="5560" cy="2312"/>
                    </a:xfrm>
                  </p:grpSpPr>
                  <p:grpSp>
                    <p:nvGrpSpPr>
                      <p:cNvPr id="67602" name="Group 18"/>
                      <p:cNvGrpSpPr>
                        <a:grpSpLocks/>
                      </p:cNvGrpSpPr>
                      <p:nvPr/>
                    </p:nvGrpSpPr>
                    <p:grpSpPr bwMode="auto">
                      <a:xfrm>
                        <a:off x="3049" y="10132"/>
                        <a:ext cx="4965" cy="2312"/>
                        <a:chOff x="3049" y="10132"/>
                        <a:chExt cx="4965" cy="2312"/>
                      </a:xfrm>
                    </p:grpSpPr>
                    <p:grpSp>
                      <p:nvGrpSpPr>
                        <p:cNvPr id="67603" name="Group 19"/>
                        <p:cNvGrpSpPr>
                          <a:grpSpLocks/>
                        </p:cNvGrpSpPr>
                        <p:nvPr/>
                      </p:nvGrpSpPr>
                      <p:grpSpPr bwMode="auto">
                        <a:xfrm>
                          <a:off x="5890" y="10538"/>
                          <a:ext cx="1131" cy="424"/>
                          <a:chOff x="5890" y="10538"/>
                          <a:chExt cx="1131" cy="424"/>
                        </a:xfrm>
                      </p:grpSpPr>
                      <p:sp>
                        <p:nvSpPr>
                          <p:cNvPr id="67604" name="Text Box 20"/>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67605" name="AutoShape 21"/>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6" name="Group 22"/>
                        <p:cNvGrpSpPr>
                          <a:grpSpLocks/>
                        </p:cNvGrpSpPr>
                        <p:nvPr/>
                      </p:nvGrpSpPr>
                      <p:grpSpPr bwMode="auto">
                        <a:xfrm>
                          <a:off x="3049" y="10132"/>
                          <a:ext cx="4965" cy="376"/>
                          <a:chOff x="3049" y="10132"/>
                          <a:chExt cx="4965" cy="376"/>
                        </a:xfrm>
                      </p:grpSpPr>
                      <p:sp>
                        <p:nvSpPr>
                          <p:cNvPr id="67607" name="AutoShape 23"/>
                          <p:cNvSpPr>
                            <a:spLocks noChangeArrowheads="1"/>
                          </p:cNvSpPr>
                          <p:nvPr/>
                        </p:nvSpPr>
                        <p:spPr bwMode="auto">
                          <a:xfrm>
                            <a:off x="3049" y="10132"/>
                            <a:ext cx="1792" cy="376"/>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08" name="AutoShape 24"/>
                          <p:cNvSpPr>
                            <a:spLocks noChangeArrowheads="1"/>
                          </p:cNvSpPr>
                          <p:nvPr/>
                        </p:nvSpPr>
                        <p:spPr bwMode="auto">
                          <a:xfrm flipH="1">
                            <a:off x="4623" y="10132"/>
                            <a:ext cx="1805" cy="376"/>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09" name="AutoShape 25"/>
                          <p:cNvSpPr>
                            <a:spLocks noChangeArrowheads="1"/>
                          </p:cNvSpPr>
                          <p:nvPr/>
                        </p:nvSpPr>
                        <p:spPr bwMode="auto">
                          <a:xfrm flipH="1">
                            <a:off x="6209" y="10132"/>
                            <a:ext cx="1805" cy="376"/>
                          </a:xfrm>
                          <a:prstGeom prst="flowChartPredefined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0" name="Group 26"/>
                        <p:cNvGrpSpPr>
                          <a:grpSpLocks/>
                        </p:cNvGrpSpPr>
                        <p:nvPr/>
                      </p:nvGrpSpPr>
                      <p:grpSpPr bwMode="auto">
                        <a:xfrm>
                          <a:off x="4307" y="11586"/>
                          <a:ext cx="2495" cy="858"/>
                          <a:chOff x="4333" y="11378"/>
                          <a:chExt cx="2495" cy="858"/>
                        </a:xfrm>
                      </p:grpSpPr>
                      <p:grpSp>
                        <p:nvGrpSpPr>
                          <p:cNvPr id="67611" name="Group 27"/>
                          <p:cNvGrpSpPr>
                            <a:grpSpLocks/>
                          </p:cNvGrpSpPr>
                          <p:nvPr/>
                        </p:nvGrpSpPr>
                        <p:grpSpPr bwMode="auto">
                          <a:xfrm>
                            <a:off x="4333" y="11378"/>
                            <a:ext cx="2495" cy="376"/>
                            <a:chOff x="4333" y="11378"/>
                            <a:chExt cx="2495" cy="376"/>
                          </a:xfrm>
                        </p:grpSpPr>
                        <p:grpSp>
                          <p:nvGrpSpPr>
                            <p:cNvPr id="67612" name="Group 28"/>
                            <p:cNvGrpSpPr>
                              <a:grpSpLocks/>
                            </p:cNvGrpSpPr>
                            <p:nvPr/>
                          </p:nvGrpSpPr>
                          <p:grpSpPr bwMode="auto">
                            <a:xfrm>
                              <a:off x="4333" y="11378"/>
                              <a:ext cx="832" cy="376"/>
                              <a:chOff x="4333" y="11378"/>
                              <a:chExt cx="832" cy="376"/>
                            </a:xfrm>
                          </p:grpSpPr>
                          <p:sp>
                            <p:nvSpPr>
                              <p:cNvPr id="67613" name="Rectangle 29" descr="浅色上对角线"/>
                              <p:cNvSpPr>
                                <a:spLocks noChangeArrowheads="1"/>
                              </p:cNvSpPr>
                              <p:nvPr/>
                            </p:nvSpPr>
                            <p:spPr bwMode="auto">
                              <a:xfrm>
                                <a:off x="4333" y="11378"/>
                                <a:ext cx="208" cy="37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67614" name="Rectangle 30" descr="浅色下对角线"/>
                              <p:cNvSpPr>
                                <a:spLocks noChangeArrowheads="1"/>
                              </p:cNvSpPr>
                              <p:nvPr/>
                            </p:nvSpPr>
                            <p:spPr bwMode="auto">
                              <a:xfrm>
                                <a:off x="4541" y="11378"/>
                                <a:ext cx="208" cy="376"/>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67615" name="Rectangle 31" descr="浅色竖线"/>
                              <p:cNvSpPr>
                                <a:spLocks noChangeArrowheads="1"/>
                              </p:cNvSpPr>
                              <p:nvPr/>
                            </p:nvSpPr>
                            <p:spPr bwMode="auto">
                              <a:xfrm>
                                <a:off x="4749" y="11378"/>
                                <a:ext cx="208" cy="376"/>
                              </a:xfrm>
                              <a:prstGeom prst="rect">
                                <a:avLst/>
                              </a:prstGeom>
                              <a:pattFill prst="ltVert">
                                <a:fgClr>
                                  <a:srgbClr val="000000"/>
                                </a:fgClr>
                                <a:bgClr>
                                  <a:srgbClr val="FFFFFF"/>
                                </a:bgClr>
                              </a:pattFill>
                              <a:ln w="9525">
                                <a:solidFill>
                                  <a:srgbClr val="000000"/>
                                </a:solidFill>
                                <a:miter lim="800000"/>
                                <a:headEnd/>
                                <a:tailEnd/>
                              </a:ln>
                            </p:spPr>
                            <p:txBody>
                              <a:bodyPr/>
                              <a:lstStyle/>
                              <a:p>
                                <a:endParaRPr lang="zh-CN" altLang="en-US"/>
                              </a:p>
                            </p:txBody>
                          </p:sp>
                          <p:sp>
                            <p:nvSpPr>
                              <p:cNvPr id="67616" name="Rectangle 32" descr="浅色横线"/>
                              <p:cNvSpPr>
                                <a:spLocks noChangeArrowheads="1"/>
                              </p:cNvSpPr>
                              <p:nvPr/>
                            </p:nvSpPr>
                            <p:spPr bwMode="auto">
                              <a:xfrm>
                                <a:off x="4957" y="11378"/>
                                <a:ext cx="208" cy="376"/>
                              </a:xfrm>
                              <a:prstGeom prst="rect">
                                <a:avLst/>
                              </a:prstGeom>
                              <a:pattFill prst="ltHorz">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67617" name="Group 33"/>
                            <p:cNvGrpSpPr>
                              <a:grpSpLocks/>
                            </p:cNvGrpSpPr>
                            <p:nvPr/>
                          </p:nvGrpSpPr>
                          <p:grpSpPr bwMode="auto">
                            <a:xfrm>
                              <a:off x="5164" y="11378"/>
                              <a:ext cx="832" cy="376"/>
                              <a:chOff x="4333" y="11378"/>
                              <a:chExt cx="832" cy="376"/>
                            </a:xfrm>
                          </p:grpSpPr>
                          <p:sp>
                            <p:nvSpPr>
                              <p:cNvPr id="67618" name="Rectangle 34" descr="浅色上对角线"/>
                              <p:cNvSpPr>
                                <a:spLocks noChangeArrowheads="1"/>
                              </p:cNvSpPr>
                              <p:nvPr/>
                            </p:nvSpPr>
                            <p:spPr bwMode="auto">
                              <a:xfrm>
                                <a:off x="4333" y="11378"/>
                                <a:ext cx="208" cy="37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67619" name="Rectangle 35" descr="浅色下对角线"/>
                              <p:cNvSpPr>
                                <a:spLocks noChangeArrowheads="1"/>
                              </p:cNvSpPr>
                              <p:nvPr/>
                            </p:nvSpPr>
                            <p:spPr bwMode="auto">
                              <a:xfrm>
                                <a:off x="4541" y="11378"/>
                                <a:ext cx="208" cy="376"/>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67620" name="Rectangle 36" descr="浅色竖线"/>
                              <p:cNvSpPr>
                                <a:spLocks noChangeArrowheads="1"/>
                              </p:cNvSpPr>
                              <p:nvPr/>
                            </p:nvSpPr>
                            <p:spPr bwMode="auto">
                              <a:xfrm>
                                <a:off x="4749" y="11378"/>
                                <a:ext cx="208" cy="376"/>
                              </a:xfrm>
                              <a:prstGeom prst="rect">
                                <a:avLst/>
                              </a:prstGeom>
                              <a:pattFill prst="ltVert">
                                <a:fgClr>
                                  <a:srgbClr val="000000"/>
                                </a:fgClr>
                                <a:bgClr>
                                  <a:srgbClr val="FFFFFF"/>
                                </a:bgClr>
                              </a:pattFill>
                              <a:ln w="9525">
                                <a:solidFill>
                                  <a:srgbClr val="000000"/>
                                </a:solidFill>
                                <a:miter lim="800000"/>
                                <a:headEnd/>
                                <a:tailEnd/>
                              </a:ln>
                            </p:spPr>
                            <p:txBody>
                              <a:bodyPr/>
                              <a:lstStyle/>
                              <a:p>
                                <a:endParaRPr lang="zh-CN" altLang="en-US"/>
                              </a:p>
                            </p:txBody>
                          </p:sp>
                          <p:sp>
                            <p:nvSpPr>
                              <p:cNvPr id="67621" name="Rectangle 37" descr="浅色横线"/>
                              <p:cNvSpPr>
                                <a:spLocks noChangeArrowheads="1"/>
                              </p:cNvSpPr>
                              <p:nvPr/>
                            </p:nvSpPr>
                            <p:spPr bwMode="auto">
                              <a:xfrm>
                                <a:off x="4957" y="11378"/>
                                <a:ext cx="208" cy="376"/>
                              </a:xfrm>
                              <a:prstGeom prst="rect">
                                <a:avLst/>
                              </a:prstGeom>
                              <a:pattFill prst="ltHorz">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67622" name="Group 38"/>
                            <p:cNvGrpSpPr>
                              <a:grpSpLocks/>
                            </p:cNvGrpSpPr>
                            <p:nvPr/>
                          </p:nvGrpSpPr>
                          <p:grpSpPr bwMode="auto">
                            <a:xfrm>
                              <a:off x="5996" y="11378"/>
                              <a:ext cx="832" cy="376"/>
                              <a:chOff x="4333" y="11378"/>
                              <a:chExt cx="832" cy="376"/>
                            </a:xfrm>
                          </p:grpSpPr>
                          <p:sp>
                            <p:nvSpPr>
                              <p:cNvPr id="67623" name="Rectangle 39" descr="浅色上对角线"/>
                              <p:cNvSpPr>
                                <a:spLocks noChangeArrowheads="1"/>
                              </p:cNvSpPr>
                              <p:nvPr/>
                            </p:nvSpPr>
                            <p:spPr bwMode="auto">
                              <a:xfrm>
                                <a:off x="4333" y="11378"/>
                                <a:ext cx="208" cy="376"/>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67624" name="Rectangle 40" descr="浅色下对角线"/>
                              <p:cNvSpPr>
                                <a:spLocks noChangeArrowheads="1"/>
                              </p:cNvSpPr>
                              <p:nvPr/>
                            </p:nvSpPr>
                            <p:spPr bwMode="auto">
                              <a:xfrm>
                                <a:off x="4541" y="11378"/>
                                <a:ext cx="208" cy="376"/>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67625" name="Rectangle 41" descr="浅色竖线"/>
                              <p:cNvSpPr>
                                <a:spLocks noChangeArrowheads="1"/>
                              </p:cNvSpPr>
                              <p:nvPr/>
                            </p:nvSpPr>
                            <p:spPr bwMode="auto">
                              <a:xfrm>
                                <a:off x="4749" y="11378"/>
                                <a:ext cx="208" cy="376"/>
                              </a:xfrm>
                              <a:prstGeom prst="rect">
                                <a:avLst/>
                              </a:prstGeom>
                              <a:pattFill prst="ltVert">
                                <a:fgClr>
                                  <a:srgbClr val="000000"/>
                                </a:fgClr>
                                <a:bgClr>
                                  <a:srgbClr val="FFFFFF"/>
                                </a:bgClr>
                              </a:pattFill>
                              <a:ln w="9525">
                                <a:solidFill>
                                  <a:srgbClr val="000000"/>
                                </a:solidFill>
                                <a:miter lim="800000"/>
                                <a:headEnd/>
                                <a:tailEnd/>
                              </a:ln>
                            </p:spPr>
                            <p:txBody>
                              <a:bodyPr/>
                              <a:lstStyle/>
                              <a:p>
                                <a:endParaRPr lang="zh-CN" altLang="en-US"/>
                              </a:p>
                            </p:txBody>
                          </p:sp>
                          <p:sp>
                            <p:nvSpPr>
                              <p:cNvPr id="67626" name="Rectangle 42" descr="浅色横线"/>
                              <p:cNvSpPr>
                                <a:spLocks noChangeArrowheads="1"/>
                              </p:cNvSpPr>
                              <p:nvPr/>
                            </p:nvSpPr>
                            <p:spPr bwMode="auto">
                              <a:xfrm>
                                <a:off x="4957" y="11378"/>
                                <a:ext cx="208" cy="376"/>
                              </a:xfrm>
                              <a:prstGeom prst="rect">
                                <a:avLst/>
                              </a:prstGeom>
                              <a:pattFill prst="ltHorz">
                                <a:fgClr>
                                  <a:srgbClr val="000000"/>
                                </a:fgClr>
                                <a:bgClr>
                                  <a:srgbClr val="FFFFFF"/>
                                </a:bgClr>
                              </a:pattFill>
                              <a:ln w="9525">
                                <a:solidFill>
                                  <a:srgbClr val="000000"/>
                                </a:solidFill>
                                <a:miter lim="800000"/>
                                <a:headEnd/>
                                <a:tailEnd/>
                              </a:ln>
                            </p:spPr>
                            <p:txBody>
                              <a:bodyPr/>
                              <a:lstStyle/>
                              <a:p>
                                <a:endParaRPr lang="zh-CN" altLang="en-US"/>
                              </a:p>
                            </p:txBody>
                          </p:sp>
                        </p:grpSp>
                      </p:grpSp>
                      <p:grpSp>
                        <p:nvGrpSpPr>
                          <p:cNvPr id="67627" name="Group 43"/>
                          <p:cNvGrpSpPr>
                            <a:grpSpLocks/>
                          </p:cNvGrpSpPr>
                          <p:nvPr/>
                        </p:nvGrpSpPr>
                        <p:grpSpPr bwMode="auto">
                          <a:xfrm>
                            <a:off x="5124" y="11786"/>
                            <a:ext cx="1031" cy="450"/>
                            <a:chOff x="4292" y="11799"/>
                            <a:chExt cx="1030" cy="450"/>
                          </a:xfrm>
                        </p:grpSpPr>
                        <p:sp>
                          <p:nvSpPr>
                            <p:cNvPr id="67628" name="AutoShape 44"/>
                            <p:cNvSpPr>
                              <a:spLocks/>
                            </p:cNvSpPr>
                            <p:nvPr/>
                          </p:nvSpPr>
                          <p:spPr bwMode="auto">
                            <a:xfrm rot="-5400000">
                              <a:off x="4694" y="11461"/>
                              <a:ext cx="128" cy="804"/>
                            </a:xfrm>
                            <a:prstGeom prst="leftBrace">
                              <a:avLst>
                                <a:gd name="adj1" fmla="val 52344"/>
                                <a:gd name="adj2" fmla="val 501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9" name="Text Box 45"/>
                            <p:cNvSpPr txBox="1">
                              <a:spLocks noChangeArrowheads="1"/>
                            </p:cNvSpPr>
                            <p:nvPr/>
                          </p:nvSpPr>
                          <p:spPr bwMode="auto">
                            <a:xfrm>
                              <a:off x="4292" y="11885"/>
                              <a:ext cx="103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同步码组</a:t>
                              </a:r>
                              <a:endParaRPr lang="zh-CN" altLang="en-US" sz="3200"/>
                            </a:p>
                          </p:txBody>
                        </p:sp>
                      </p:grpSp>
                    </p:grpSp>
                    <p:sp>
                      <p:nvSpPr>
                        <p:cNvPr id="67630" name="Line 46"/>
                        <p:cNvSpPr>
                          <a:spLocks noChangeShapeType="1"/>
                        </p:cNvSpPr>
                        <p:nvPr/>
                      </p:nvSpPr>
                      <p:spPr bwMode="auto">
                        <a:xfrm flipH="1" flipV="1">
                          <a:off x="3239" y="10897"/>
                          <a:ext cx="1977" cy="6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1" name="Line 47"/>
                        <p:cNvSpPr>
                          <a:spLocks noChangeShapeType="1"/>
                        </p:cNvSpPr>
                        <p:nvPr/>
                      </p:nvSpPr>
                      <p:spPr bwMode="auto">
                        <a:xfrm flipH="1" flipV="1">
                          <a:off x="4774" y="10884"/>
                          <a:ext cx="676" cy="6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2" name="Line 48"/>
                        <p:cNvSpPr>
                          <a:spLocks noChangeShapeType="1"/>
                        </p:cNvSpPr>
                        <p:nvPr/>
                      </p:nvSpPr>
                      <p:spPr bwMode="auto">
                        <a:xfrm flipV="1">
                          <a:off x="5632" y="10910"/>
                          <a:ext cx="664" cy="6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3" name="Line 49"/>
                        <p:cNvSpPr>
                          <a:spLocks noChangeShapeType="1"/>
                        </p:cNvSpPr>
                        <p:nvPr/>
                      </p:nvSpPr>
                      <p:spPr bwMode="auto">
                        <a:xfrm flipV="1">
                          <a:off x="5854" y="10910"/>
                          <a:ext cx="2014"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7634" name="Group 50"/>
                      <p:cNvGrpSpPr>
                        <a:grpSpLocks/>
                      </p:cNvGrpSpPr>
                      <p:nvPr/>
                    </p:nvGrpSpPr>
                    <p:grpSpPr bwMode="auto">
                      <a:xfrm>
                        <a:off x="7476" y="10551"/>
                        <a:ext cx="1133" cy="424"/>
                        <a:chOff x="5890" y="10538"/>
                        <a:chExt cx="1131" cy="424"/>
                      </a:xfrm>
                    </p:grpSpPr>
                    <p:sp>
                      <p:nvSpPr>
                        <p:cNvPr id="67635" name="Text Box 51"/>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67636" name="AutoShape 52"/>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7637" name="Group 53"/>
                    <p:cNvGrpSpPr>
                      <a:grpSpLocks/>
                    </p:cNvGrpSpPr>
                    <p:nvPr/>
                  </p:nvGrpSpPr>
                  <p:grpSpPr bwMode="auto">
                    <a:xfrm>
                      <a:off x="2730" y="10538"/>
                      <a:ext cx="1133" cy="424"/>
                      <a:chOff x="5890" y="10538"/>
                      <a:chExt cx="1131" cy="424"/>
                    </a:xfrm>
                  </p:grpSpPr>
                  <p:sp>
                    <p:nvSpPr>
                      <p:cNvPr id="67638" name="Text Box 54"/>
                      <p:cNvSpPr txBox="1">
                        <a:spLocks noChangeArrowheads="1"/>
                      </p:cNvSpPr>
                      <p:nvPr/>
                    </p:nvSpPr>
                    <p:spPr bwMode="auto">
                      <a:xfrm>
                        <a:off x="5890" y="10598"/>
                        <a:ext cx="113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同步码元</a:t>
                        </a:r>
                        <a:endParaRPr lang="zh-CN" altLang="en-US" sz="3200"/>
                      </a:p>
                    </p:txBody>
                  </p:sp>
                  <p:sp>
                    <p:nvSpPr>
                      <p:cNvPr id="67639" name="AutoShape 55"/>
                      <p:cNvSpPr>
                        <a:spLocks/>
                      </p:cNvSpPr>
                      <p:nvPr/>
                    </p:nvSpPr>
                    <p:spPr bwMode="auto">
                      <a:xfrm rot="-5400000">
                        <a:off x="6273" y="10479"/>
                        <a:ext cx="114" cy="231"/>
                      </a:xfrm>
                      <a:prstGeom prst="leftBrace">
                        <a:avLst>
                          <a:gd name="adj1" fmla="val 1688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67640" name="Rectangle 56" descr="浅色上对角线"/>
                <p:cNvSpPr>
                  <a:spLocks noChangeArrowheads="1"/>
                </p:cNvSpPr>
                <p:nvPr/>
              </p:nvSpPr>
              <p:spPr bwMode="auto">
                <a:xfrm>
                  <a:off x="3068" y="10153"/>
                  <a:ext cx="196" cy="349"/>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641" name="Rectangle 57" descr="浅色横线"/>
                <p:cNvSpPr>
                  <a:spLocks noChangeArrowheads="1"/>
                </p:cNvSpPr>
                <p:nvPr/>
              </p:nvSpPr>
              <p:spPr bwMode="auto">
                <a:xfrm>
                  <a:off x="7811" y="10166"/>
                  <a:ext cx="208" cy="336"/>
                </a:xfrm>
                <a:prstGeom prst="rect">
                  <a:avLst/>
                </a:prstGeom>
                <a:pattFill prst="ltHorz">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Tree>
    <p:extLst>
      <p:ext uri="{BB962C8B-B14F-4D97-AF65-F5344CB8AC3E}">
        <p14:creationId xmlns:p14="http://schemas.microsoft.com/office/powerpoint/2010/main" val="47225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endParaRPr lang="zh-CN" altLang="en-US" dirty="0"/>
          </a:p>
        </p:txBody>
      </p:sp>
      <p:sp>
        <p:nvSpPr>
          <p:cNvPr id="68611" name="Rectangle 3"/>
          <p:cNvSpPr>
            <a:spLocks noGrp="1" noChangeArrowheads="1"/>
          </p:cNvSpPr>
          <p:nvPr>
            <p:ph type="body" idx="1"/>
          </p:nvPr>
        </p:nvSpPr>
        <p:spPr/>
        <p:txBody>
          <a:bodyPr/>
          <a:lstStyle/>
          <a:p>
            <a:r>
              <a:rPr lang="zh-CN" altLang="en-US" dirty="0" smtClean="0"/>
              <a:t>在接收端，为了找到群同步码的位置，需要按照其出现周期搜索若干个周期。</a:t>
            </a:r>
            <a:endParaRPr lang="en-US" altLang="zh-CN" dirty="0" smtClean="0"/>
          </a:p>
          <a:p>
            <a:r>
              <a:rPr lang="zh-CN" altLang="en-US" dirty="0" smtClean="0"/>
              <a:t>若在规定数目的搜索周期内，在同步码的位置上，都满足“</a:t>
            </a:r>
            <a:r>
              <a:rPr lang="en-US" altLang="zh-CN" dirty="0" smtClean="0"/>
              <a:t>1”</a:t>
            </a:r>
            <a:r>
              <a:rPr lang="zh-CN" altLang="en-US" dirty="0" smtClean="0"/>
              <a:t>和“</a:t>
            </a:r>
            <a:r>
              <a:rPr lang="en-US" altLang="zh-CN" dirty="0" smtClean="0"/>
              <a:t>0”</a:t>
            </a:r>
            <a:r>
              <a:rPr lang="zh-CN" altLang="en-US" dirty="0" smtClean="0"/>
              <a:t>交替出现的规律，则认为该位置就是群同步码元的位置。</a:t>
            </a:r>
            <a:endParaRPr lang="en-US" altLang="zh-CN" dirty="0" smtClean="0"/>
          </a:p>
          <a:p>
            <a:r>
              <a:rPr lang="zh-CN" altLang="en-US" dirty="0" smtClean="0"/>
              <a:t>至于具体的搜索方法，由于计算技术的发展，目前多采用软件的方法，不再采用硬件逻辑电路实现。 	</a:t>
            </a:r>
            <a:endParaRPr lang="zh-CN" altLang="en-US" dirty="0"/>
          </a:p>
        </p:txBody>
      </p:sp>
      <p:sp>
        <p:nvSpPr>
          <p:cNvPr id="4" name="灯片编号占位符 5"/>
          <p:cNvSpPr>
            <a:spLocks noGrp="1"/>
          </p:cNvSpPr>
          <p:nvPr>
            <p:ph type="sldNum" sz="quarter" idx="12"/>
          </p:nvPr>
        </p:nvSpPr>
        <p:spPr/>
        <p:txBody>
          <a:bodyPr/>
          <a:lstStyle/>
          <a:p>
            <a:fld id="{4D222CD3-9214-4655-A5C6-0C9611717E1E}" type="slidenum">
              <a:rPr lang="en-US" altLang="zh-CN" smtClean="0"/>
              <a:pPr/>
              <a:t>52</a:t>
            </a:fld>
            <a:endParaRPr lang="en-US" altLang="zh-CN"/>
          </a:p>
        </p:txBody>
      </p:sp>
    </p:spTree>
    <p:extLst>
      <p:ext uri="{BB962C8B-B14F-4D97-AF65-F5344CB8AC3E}">
        <p14:creationId xmlns:p14="http://schemas.microsoft.com/office/powerpoint/2010/main" val="48639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a:solidFill>
                  <a:srgbClr val="0000FF"/>
                </a:solidFill>
              </a:rPr>
              <a:t>软件搜索方法</a:t>
            </a:r>
          </a:p>
        </p:txBody>
      </p:sp>
      <p:sp>
        <p:nvSpPr>
          <p:cNvPr id="69635" name="Rectangle 3"/>
          <p:cNvSpPr>
            <a:spLocks noGrp="1" noChangeArrowheads="1"/>
          </p:cNvSpPr>
          <p:nvPr>
            <p:ph type="body" idx="1"/>
          </p:nvPr>
        </p:nvSpPr>
        <p:spPr/>
        <p:txBody>
          <a:bodyPr>
            <a:normAutofit/>
          </a:bodyPr>
          <a:lstStyle/>
          <a:p>
            <a:r>
              <a:rPr lang="en-US" altLang="zh-CN" dirty="0" smtClean="0">
                <a:solidFill>
                  <a:srgbClr val="0000FF"/>
                </a:solidFill>
              </a:rPr>
              <a:t>1. </a:t>
            </a:r>
            <a:r>
              <a:rPr lang="zh-CN" altLang="en-US" dirty="0" smtClean="0">
                <a:solidFill>
                  <a:srgbClr val="0000FF"/>
                </a:solidFill>
              </a:rPr>
              <a:t>移位</a:t>
            </a:r>
            <a:r>
              <a:rPr lang="zh-CN" altLang="en-US" dirty="0" smtClean="0">
                <a:solidFill>
                  <a:srgbClr val="0000FF"/>
                </a:solidFill>
              </a:rPr>
              <a:t>搜索法</a:t>
            </a:r>
          </a:p>
          <a:p>
            <a:pPr lvl="1"/>
            <a:r>
              <a:rPr lang="en-US" altLang="zh-CN" dirty="0" smtClean="0"/>
              <a:t>1. </a:t>
            </a:r>
            <a:r>
              <a:rPr lang="zh-CN" altLang="en-US" dirty="0" smtClean="0"/>
              <a:t>系统开始处于捕捉态。</a:t>
            </a:r>
          </a:p>
          <a:p>
            <a:pPr lvl="1"/>
            <a:r>
              <a:rPr lang="en-US" altLang="zh-CN" dirty="0" smtClean="0"/>
              <a:t>2. </a:t>
            </a:r>
            <a:r>
              <a:rPr lang="zh-CN" altLang="en-US" dirty="0" smtClean="0"/>
              <a:t>对接收码元逐个考察，若第一个接收码元就发现符合群同步码元的要求，则暂时假定它就是群同步码元；</a:t>
            </a:r>
          </a:p>
          <a:p>
            <a:pPr lvl="1"/>
            <a:r>
              <a:rPr lang="en-US" altLang="zh-CN" dirty="0" smtClean="0"/>
              <a:t>3. </a:t>
            </a:r>
            <a:r>
              <a:rPr lang="zh-CN" altLang="en-US" dirty="0" smtClean="0"/>
              <a:t>等待一个周期后，再考察下一个预期位置上的码元是否还符合要求。若连续</a:t>
            </a:r>
            <a:r>
              <a:rPr lang="en-US" altLang="zh-CN" dirty="0" smtClean="0"/>
              <a:t>n</a:t>
            </a:r>
            <a:r>
              <a:rPr lang="zh-CN" altLang="en-US" dirty="0" smtClean="0"/>
              <a:t>个周期都符合要求，就认为捕捉到了群同步码。</a:t>
            </a:r>
          </a:p>
          <a:p>
            <a:pPr lvl="1"/>
            <a:r>
              <a:rPr lang="en-US" altLang="zh-CN" dirty="0" smtClean="0"/>
              <a:t>4. </a:t>
            </a:r>
            <a:r>
              <a:rPr lang="zh-CN" altLang="en-US" dirty="0" smtClean="0"/>
              <a:t>若第一个接收码元不符合要求或在</a:t>
            </a:r>
            <a:r>
              <a:rPr lang="en-US" altLang="zh-CN" dirty="0" smtClean="0"/>
              <a:t>n</a:t>
            </a:r>
            <a:r>
              <a:rPr lang="zh-CN" altLang="en-US" dirty="0" smtClean="0"/>
              <a:t>个周期内出现一次被考察的码元不符合要求，则推迟一位考察下一个接收码元。直至找到符合要求的码元并保持连续</a:t>
            </a:r>
            <a:r>
              <a:rPr lang="en-US" altLang="zh-CN" dirty="0" smtClean="0"/>
              <a:t>n</a:t>
            </a:r>
            <a:r>
              <a:rPr lang="zh-CN" altLang="en-US" dirty="0" smtClean="0"/>
              <a:t>个周期都符合为止；这时捕捉态转为保持态。 </a:t>
            </a:r>
            <a:endParaRPr lang="zh-CN" altLang="en-US" dirty="0"/>
          </a:p>
        </p:txBody>
      </p:sp>
      <p:sp>
        <p:nvSpPr>
          <p:cNvPr id="4" name="灯片编号占位符 5"/>
          <p:cNvSpPr>
            <a:spLocks noGrp="1"/>
          </p:cNvSpPr>
          <p:nvPr>
            <p:ph type="sldNum" sz="quarter" idx="12"/>
          </p:nvPr>
        </p:nvSpPr>
        <p:spPr/>
        <p:txBody>
          <a:bodyPr/>
          <a:lstStyle/>
          <a:p>
            <a:fld id="{598FF14D-6DD1-4B94-94A0-41D636493686}" type="slidenum">
              <a:rPr lang="en-US" altLang="zh-CN" smtClean="0"/>
              <a:pPr/>
              <a:t>53</a:t>
            </a:fld>
            <a:endParaRPr lang="en-US" altLang="zh-CN"/>
          </a:p>
        </p:txBody>
      </p:sp>
    </p:spTree>
    <p:extLst>
      <p:ext uri="{BB962C8B-B14F-4D97-AF65-F5344CB8AC3E}">
        <p14:creationId xmlns:p14="http://schemas.microsoft.com/office/powerpoint/2010/main" val="404393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 calcmode="lin" valueType="num">
                                      <p:cBhvr additive="base">
                                        <p:cTn id="25"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endParaRPr lang="zh-CN" altLang="en-US" dirty="0"/>
          </a:p>
        </p:txBody>
      </p:sp>
      <p:sp>
        <p:nvSpPr>
          <p:cNvPr id="70659" name="Rectangle 3"/>
          <p:cNvSpPr>
            <a:spLocks noGrp="1" noChangeArrowheads="1"/>
          </p:cNvSpPr>
          <p:nvPr>
            <p:ph type="body" idx="1"/>
          </p:nvPr>
        </p:nvSpPr>
        <p:spPr/>
        <p:txBody>
          <a:bodyPr/>
          <a:lstStyle/>
          <a:p>
            <a:r>
              <a:rPr lang="en-US" altLang="zh-CN" dirty="0" smtClean="0"/>
              <a:t>5. </a:t>
            </a:r>
            <a:r>
              <a:rPr lang="zh-CN" altLang="en-US" dirty="0" smtClean="0"/>
              <a:t>在保持态，同步电路仍然要不断考察同步码是否正确</a:t>
            </a:r>
            <a:endParaRPr lang="en-US" altLang="zh-CN" dirty="0" smtClean="0"/>
          </a:p>
          <a:p>
            <a:pPr lvl="1"/>
            <a:r>
              <a:rPr lang="zh-CN" altLang="en-US" dirty="0" smtClean="0"/>
              <a:t>但是为了防止考察时因噪声偶然发生一次错误而导致错认为失去同步，一般可以规定在连续</a:t>
            </a:r>
            <a:r>
              <a:rPr lang="en-US" altLang="zh-CN" dirty="0" smtClean="0"/>
              <a:t>n</a:t>
            </a:r>
            <a:r>
              <a:rPr lang="zh-CN" altLang="en-US" dirty="0" smtClean="0"/>
              <a:t>个周期内发生</a:t>
            </a:r>
            <a:r>
              <a:rPr lang="en-US" altLang="zh-CN" dirty="0" smtClean="0"/>
              <a:t>m</a:t>
            </a:r>
            <a:r>
              <a:rPr lang="zh-CN" altLang="en-US" dirty="0" smtClean="0"/>
              <a:t>次</a:t>
            </a:r>
            <a:r>
              <a:rPr lang="en-US" altLang="zh-CN" dirty="0" smtClean="0"/>
              <a:t>(m &lt; n)</a:t>
            </a:r>
            <a:r>
              <a:rPr lang="zh-CN" altLang="en-US" dirty="0" smtClean="0"/>
              <a:t>考察错误才认为是失去同步。</a:t>
            </a:r>
            <a:endParaRPr lang="en-US" altLang="zh-CN" dirty="0" smtClean="0"/>
          </a:p>
          <a:p>
            <a:pPr lvl="1"/>
            <a:r>
              <a:rPr lang="zh-CN" altLang="en-US" dirty="0" smtClean="0"/>
              <a:t>这种措施称为</a:t>
            </a:r>
            <a:r>
              <a:rPr lang="zh-CN" altLang="en-US" dirty="0" smtClean="0">
                <a:solidFill>
                  <a:srgbClr val="0000FF"/>
                </a:solidFill>
              </a:rPr>
              <a:t>同步保护</a:t>
            </a:r>
            <a:r>
              <a:rPr lang="zh-CN" altLang="en-US" dirty="0" smtClean="0"/>
              <a:t>。在下图中画出了上述方法的流程图。</a:t>
            </a:r>
            <a:endParaRPr lang="zh-CN" altLang="en-US" dirty="0"/>
          </a:p>
        </p:txBody>
      </p:sp>
      <p:sp>
        <p:nvSpPr>
          <p:cNvPr id="4" name="灯片编号占位符 5"/>
          <p:cNvSpPr>
            <a:spLocks noGrp="1"/>
          </p:cNvSpPr>
          <p:nvPr>
            <p:ph type="sldNum" sz="quarter" idx="12"/>
          </p:nvPr>
        </p:nvSpPr>
        <p:spPr/>
        <p:txBody>
          <a:bodyPr/>
          <a:lstStyle/>
          <a:p>
            <a:fld id="{ED1759E3-2ECF-49A7-980A-956E7E0ADD97}" type="slidenum">
              <a:rPr lang="en-US" altLang="zh-CN" smtClean="0"/>
              <a:pPr/>
              <a:t>54</a:t>
            </a:fld>
            <a:endParaRPr lang="en-US" altLang="zh-CN"/>
          </a:p>
        </p:txBody>
      </p:sp>
    </p:spTree>
    <p:extLst>
      <p:ext uri="{BB962C8B-B14F-4D97-AF65-F5344CB8AC3E}">
        <p14:creationId xmlns:p14="http://schemas.microsoft.com/office/powerpoint/2010/main" val="263858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5"/>
          <p:cNvSpPr>
            <a:spLocks noGrp="1"/>
          </p:cNvSpPr>
          <p:nvPr>
            <p:ph type="sldNum" sz="quarter" idx="12"/>
          </p:nvPr>
        </p:nvSpPr>
        <p:spPr/>
        <p:txBody>
          <a:bodyPr/>
          <a:lstStyle/>
          <a:p>
            <a:fld id="{0299895D-CF9B-4D14-A74E-4878E0C7D373}" type="slidenum">
              <a:rPr lang="en-US" altLang="zh-CN" smtClean="0"/>
              <a:pPr/>
              <a:t>55</a:t>
            </a:fld>
            <a:endParaRPr lang="en-US" altLang="zh-CN"/>
          </a:p>
        </p:txBody>
      </p:sp>
      <p:grpSp>
        <p:nvGrpSpPr>
          <p:cNvPr id="71684" name="Group 4"/>
          <p:cNvGrpSpPr>
            <a:grpSpLocks/>
          </p:cNvGrpSpPr>
          <p:nvPr/>
        </p:nvGrpSpPr>
        <p:grpSpPr bwMode="auto">
          <a:xfrm>
            <a:off x="683568" y="620688"/>
            <a:ext cx="8037512" cy="5264150"/>
            <a:chOff x="1916" y="1344"/>
            <a:chExt cx="7670" cy="6141"/>
          </a:xfrm>
        </p:grpSpPr>
        <p:sp>
          <p:nvSpPr>
            <p:cNvPr id="71685" name="Line 5"/>
            <p:cNvSpPr>
              <a:spLocks noChangeShapeType="1"/>
            </p:cNvSpPr>
            <p:nvPr/>
          </p:nvSpPr>
          <p:spPr bwMode="auto">
            <a:xfrm>
              <a:off x="5058" y="67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686" name="Text Box 6"/>
            <p:cNvSpPr txBox="1">
              <a:spLocks noChangeArrowheads="1"/>
            </p:cNvSpPr>
            <p:nvPr/>
          </p:nvSpPr>
          <p:spPr bwMode="auto">
            <a:xfrm>
              <a:off x="6464" y="6075"/>
              <a:ext cx="4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Y</a:t>
              </a:r>
              <a:endParaRPr lang="en-US" altLang="zh-CN" sz="3200" b="1"/>
            </a:p>
          </p:txBody>
        </p:sp>
        <p:grpSp>
          <p:nvGrpSpPr>
            <p:cNvPr id="71687" name="Group 7"/>
            <p:cNvGrpSpPr>
              <a:grpSpLocks/>
            </p:cNvGrpSpPr>
            <p:nvPr/>
          </p:nvGrpSpPr>
          <p:grpSpPr bwMode="auto">
            <a:xfrm>
              <a:off x="1916" y="1344"/>
              <a:ext cx="7670" cy="6141"/>
              <a:chOff x="3770" y="1431"/>
              <a:chExt cx="7670" cy="6141"/>
            </a:xfrm>
          </p:grpSpPr>
          <p:sp>
            <p:nvSpPr>
              <p:cNvPr id="71688" name="Text Box 8"/>
              <p:cNvSpPr txBox="1">
                <a:spLocks noChangeArrowheads="1"/>
              </p:cNvSpPr>
              <p:nvPr/>
            </p:nvSpPr>
            <p:spPr bwMode="auto">
              <a:xfrm>
                <a:off x="5390" y="2115"/>
                <a:ext cx="1160" cy="42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初始化</a:t>
                </a:r>
                <a:endParaRPr lang="zh-CN" altLang="en-US" sz="3200" b="1"/>
              </a:p>
            </p:txBody>
          </p:sp>
          <p:grpSp>
            <p:nvGrpSpPr>
              <p:cNvPr id="71689" name="Group 9"/>
              <p:cNvGrpSpPr>
                <a:grpSpLocks/>
              </p:cNvGrpSpPr>
              <p:nvPr/>
            </p:nvGrpSpPr>
            <p:grpSpPr bwMode="auto">
              <a:xfrm>
                <a:off x="5435" y="1431"/>
                <a:ext cx="1070" cy="399"/>
                <a:chOff x="5310" y="1431"/>
                <a:chExt cx="1070" cy="399"/>
              </a:xfrm>
            </p:grpSpPr>
            <p:sp>
              <p:nvSpPr>
                <p:cNvPr id="71690" name="AutoShape 10"/>
                <p:cNvSpPr>
                  <a:spLocks noChangeArrowheads="1"/>
                </p:cNvSpPr>
                <p:nvPr/>
              </p:nvSpPr>
              <p:spPr bwMode="auto">
                <a:xfrm>
                  <a:off x="5310" y="1449"/>
                  <a:ext cx="1070" cy="381"/>
                </a:xfrm>
                <a:prstGeom prst="roundRect">
                  <a:avLst>
                    <a:gd name="adj" fmla="val 16667"/>
                  </a:avLst>
                </a:prstGeom>
                <a:solidFill>
                  <a:srgbClr val="FFFFFF"/>
                </a:solidFill>
                <a:ln w="9525">
                  <a:solidFill>
                    <a:srgbClr val="000000"/>
                  </a:solidFill>
                  <a:round/>
                  <a:headEnd/>
                  <a:tailEnd/>
                </a:ln>
              </p:spPr>
              <p:txBody>
                <a:bodyPr/>
                <a:lstStyle/>
                <a:p>
                  <a:endParaRPr lang="zh-CN" altLang="en-US" b="1"/>
                </a:p>
              </p:txBody>
            </p:sp>
            <p:sp>
              <p:nvSpPr>
                <p:cNvPr id="71691" name="Text Box 11"/>
                <p:cNvSpPr txBox="1">
                  <a:spLocks noChangeArrowheads="1"/>
                </p:cNvSpPr>
                <p:nvPr/>
              </p:nvSpPr>
              <p:spPr bwMode="auto">
                <a:xfrm>
                  <a:off x="5510" y="1431"/>
                  <a:ext cx="74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开始</a:t>
                  </a:r>
                  <a:endParaRPr lang="zh-CN" altLang="en-US" sz="3200" b="1"/>
                </a:p>
              </p:txBody>
            </p:sp>
          </p:grpSp>
          <p:grpSp>
            <p:nvGrpSpPr>
              <p:cNvPr id="71692" name="Group 12"/>
              <p:cNvGrpSpPr>
                <a:grpSpLocks/>
              </p:cNvGrpSpPr>
              <p:nvPr/>
            </p:nvGrpSpPr>
            <p:grpSpPr bwMode="auto">
              <a:xfrm>
                <a:off x="5280" y="2823"/>
                <a:ext cx="1380" cy="699"/>
                <a:chOff x="5280" y="2823"/>
                <a:chExt cx="1380" cy="699"/>
              </a:xfrm>
            </p:grpSpPr>
            <p:sp>
              <p:nvSpPr>
                <p:cNvPr id="71693" name="AutoShape 13"/>
                <p:cNvSpPr>
                  <a:spLocks noChangeArrowheads="1"/>
                </p:cNvSpPr>
                <p:nvPr/>
              </p:nvSpPr>
              <p:spPr bwMode="auto">
                <a:xfrm>
                  <a:off x="5280" y="2823"/>
                  <a:ext cx="1380" cy="699"/>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71694" name="Text Box 14"/>
                <p:cNvSpPr txBox="1">
                  <a:spLocks noChangeArrowheads="1"/>
                </p:cNvSpPr>
                <p:nvPr/>
              </p:nvSpPr>
              <p:spPr bwMode="auto">
                <a:xfrm>
                  <a:off x="5466" y="2961"/>
                  <a:ext cx="109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同步状态</a:t>
                  </a:r>
                  <a:endParaRPr lang="zh-CN" altLang="en-US" sz="3200" b="1"/>
                </a:p>
              </p:txBody>
            </p:sp>
          </p:grpSp>
          <p:sp>
            <p:nvSpPr>
              <p:cNvPr id="71695" name="Text Box 15"/>
              <p:cNvSpPr txBox="1">
                <a:spLocks noChangeArrowheads="1"/>
              </p:cNvSpPr>
              <p:nvPr/>
            </p:nvSpPr>
            <p:spPr bwMode="auto">
              <a:xfrm>
                <a:off x="5390" y="4035"/>
                <a:ext cx="1160" cy="42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移一位</a:t>
                </a:r>
                <a:endParaRPr lang="zh-CN" altLang="en-US" sz="3200" b="1"/>
              </a:p>
            </p:txBody>
          </p:sp>
          <p:grpSp>
            <p:nvGrpSpPr>
              <p:cNvPr id="71696" name="Group 16"/>
              <p:cNvGrpSpPr>
                <a:grpSpLocks/>
              </p:cNvGrpSpPr>
              <p:nvPr/>
            </p:nvGrpSpPr>
            <p:grpSpPr bwMode="auto">
              <a:xfrm>
                <a:off x="5280" y="4752"/>
                <a:ext cx="1380" cy="699"/>
                <a:chOff x="5280" y="4752"/>
                <a:chExt cx="1380" cy="699"/>
              </a:xfrm>
            </p:grpSpPr>
            <p:sp>
              <p:nvSpPr>
                <p:cNvPr id="71697" name="AutoShape 17"/>
                <p:cNvSpPr>
                  <a:spLocks noChangeArrowheads="1"/>
                </p:cNvSpPr>
                <p:nvPr/>
              </p:nvSpPr>
              <p:spPr bwMode="auto">
                <a:xfrm>
                  <a:off x="5280" y="4752"/>
                  <a:ext cx="1360" cy="699"/>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71698" name="Text Box 18"/>
                <p:cNvSpPr txBox="1">
                  <a:spLocks noChangeArrowheads="1"/>
                </p:cNvSpPr>
                <p:nvPr/>
              </p:nvSpPr>
              <p:spPr bwMode="auto">
                <a:xfrm>
                  <a:off x="5410" y="4881"/>
                  <a:ext cx="125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是同步码？</a:t>
                  </a:r>
                  <a:endParaRPr lang="zh-CN" altLang="en-US" sz="3200" b="1"/>
                </a:p>
              </p:txBody>
            </p:sp>
          </p:grpSp>
          <p:grpSp>
            <p:nvGrpSpPr>
              <p:cNvPr id="71699" name="Group 19"/>
              <p:cNvGrpSpPr>
                <a:grpSpLocks/>
              </p:cNvGrpSpPr>
              <p:nvPr/>
            </p:nvGrpSpPr>
            <p:grpSpPr bwMode="auto">
              <a:xfrm>
                <a:off x="5048" y="6465"/>
                <a:ext cx="1960" cy="810"/>
                <a:chOff x="4990" y="6450"/>
                <a:chExt cx="1960" cy="810"/>
              </a:xfrm>
            </p:grpSpPr>
            <p:sp>
              <p:nvSpPr>
                <p:cNvPr id="71700" name="AutoShape 20"/>
                <p:cNvSpPr>
                  <a:spLocks noChangeArrowheads="1"/>
                </p:cNvSpPr>
                <p:nvPr/>
              </p:nvSpPr>
              <p:spPr bwMode="auto">
                <a:xfrm>
                  <a:off x="4990" y="6450"/>
                  <a:ext cx="1860" cy="810"/>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71701" name="Text Box 21"/>
                <p:cNvSpPr txBox="1">
                  <a:spLocks noChangeArrowheads="1"/>
                </p:cNvSpPr>
                <p:nvPr/>
              </p:nvSpPr>
              <p:spPr bwMode="auto">
                <a:xfrm>
                  <a:off x="5080" y="6630"/>
                  <a:ext cx="18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记数器</a:t>
                  </a:r>
                  <a:r>
                    <a:rPr lang="en-US" altLang="zh-CN" sz="1600" b="1">
                      <a:latin typeface="Times New Roman" pitchFamily="18" charset="0"/>
                    </a:rPr>
                    <a:t>A</a:t>
                  </a:r>
                  <a:r>
                    <a:rPr lang="zh-CN" altLang="en-US" sz="1600" b="1">
                      <a:latin typeface="Times New Roman" pitchFamily="18" charset="0"/>
                    </a:rPr>
                    <a:t>记到</a:t>
                  </a:r>
                  <a:r>
                    <a:rPr lang="en-US" altLang="zh-CN" sz="1600" b="1">
                      <a:latin typeface="Times New Roman" pitchFamily="18" charset="0"/>
                    </a:rPr>
                    <a:t>n</a:t>
                  </a:r>
                  <a:r>
                    <a:rPr lang="zh-CN" altLang="en-US" sz="1600" b="1">
                      <a:latin typeface="Times New Roman" pitchFamily="18" charset="0"/>
                    </a:rPr>
                    <a:t>？</a:t>
                  </a:r>
                  <a:endParaRPr lang="zh-CN" altLang="en-US" sz="3200" b="1"/>
                </a:p>
              </p:txBody>
            </p:sp>
          </p:grpSp>
          <p:sp>
            <p:nvSpPr>
              <p:cNvPr id="71702" name="Text Box 22"/>
              <p:cNvSpPr txBox="1">
                <a:spLocks noChangeArrowheads="1"/>
              </p:cNvSpPr>
              <p:nvPr/>
            </p:nvSpPr>
            <p:spPr bwMode="auto">
              <a:xfrm>
                <a:off x="5306" y="5757"/>
                <a:ext cx="1330" cy="42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记数器</a:t>
                </a:r>
                <a:r>
                  <a:rPr lang="en-US" altLang="zh-CN" sz="1600" b="1">
                    <a:latin typeface="Times New Roman" pitchFamily="18" charset="0"/>
                  </a:rPr>
                  <a:t>A</a:t>
                </a:r>
                <a:r>
                  <a:rPr lang="zh-CN" altLang="en-US" sz="1600" b="1">
                    <a:latin typeface="Times New Roman" pitchFamily="18" charset="0"/>
                  </a:rPr>
                  <a:t>加</a:t>
                </a:r>
                <a:r>
                  <a:rPr lang="en-US" altLang="zh-CN" sz="1600" b="1">
                    <a:latin typeface="Times New Roman" pitchFamily="18" charset="0"/>
                  </a:rPr>
                  <a:t>1</a:t>
                </a:r>
                <a:endParaRPr lang="en-US" altLang="zh-CN" sz="3200" b="1"/>
              </a:p>
            </p:txBody>
          </p:sp>
          <p:sp>
            <p:nvSpPr>
              <p:cNvPr id="71703" name="Line 23"/>
              <p:cNvSpPr>
                <a:spLocks noChangeShapeType="1"/>
              </p:cNvSpPr>
              <p:nvPr/>
            </p:nvSpPr>
            <p:spPr bwMode="auto">
              <a:xfrm>
                <a:off x="5970" y="1830"/>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04" name="Line 24"/>
              <p:cNvSpPr>
                <a:spLocks noChangeShapeType="1"/>
              </p:cNvSpPr>
              <p:nvPr/>
            </p:nvSpPr>
            <p:spPr bwMode="auto">
              <a:xfrm>
                <a:off x="5970" y="2541"/>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05" name="Line 25"/>
              <p:cNvSpPr>
                <a:spLocks noChangeShapeType="1"/>
              </p:cNvSpPr>
              <p:nvPr/>
            </p:nvSpPr>
            <p:spPr bwMode="auto">
              <a:xfrm>
                <a:off x="5970" y="3522"/>
                <a:ext cx="0" cy="5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06" name="Line 26"/>
              <p:cNvSpPr>
                <a:spLocks noChangeShapeType="1"/>
              </p:cNvSpPr>
              <p:nvPr/>
            </p:nvSpPr>
            <p:spPr bwMode="auto">
              <a:xfrm>
                <a:off x="5970" y="4470"/>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07" name="Line 27"/>
              <p:cNvSpPr>
                <a:spLocks noChangeShapeType="1"/>
              </p:cNvSpPr>
              <p:nvPr/>
            </p:nvSpPr>
            <p:spPr bwMode="auto">
              <a:xfrm>
                <a:off x="5970" y="5460"/>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08" name="Line 28"/>
              <p:cNvSpPr>
                <a:spLocks noChangeShapeType="1"/>
              </p:cNvSpPr>
              <p:nvPr/>
            </p:nvSpPr>
            <p:spPr bwMode="auto">
              <a:xfrm>
                <a:off x="5970" y="6180"/>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09" name="Line 29"/>
              <p:cNvSpPr>
                <a:spLocks noChangeShapeType="1"/>
              </p:cNvSpPr>
              <p:nvPr/>
            </p:nvSpPr>
            <p:spPr bwMode="auto">
              <a:xfrm>
                <a:off x="5970" y="7290"/>
                <a:ext cx="0" cy="2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10" name="Line 30"/>
              <p:cNvSpPr>
                <a:spLocks noChangeShapeType="1"/>
              </p:cNvSpPr>
              <p:nvPr/>
            </p:nvSpPr>
            <p:spPr bwMode="auto">
              <a:xfrm>
                <a:off x="6650" y="3171"/>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11" name="Line 31"/>
              <p:cNvSpPr>
                <a:spLocks noChangeShapeType="1"/>
              </p:cNvSpPr>
              <p:nvPr/>
            </p:nvSpPr>
            <p:spPr bwMode="auto">
              <a:xfrm flipH="1">
                <a:off x="4880" y="5100"/>
                <a:ext cx="400"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712" name="Line 32"/>
              <p:cNvSpPr>
                <a:spLocks noChangeShapeType="1"/>
              </p:cNvSpPr>
              <p:nvPr/>
            </p:nvSpPr>
            <p:spPr bwMode="auto">
              <a:xfrm flipV="1">
                <a:off x="4880" y="4269"/>
                <a:ext cx="0" cy="8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713" name="Line 33"/>
              <p:cNvSpPr>
                <a:spLocks noChangeShapeType="1"/>
              </p:cNvSpPr>
              <p:nvPr/>
            </p:nvSpPr>
            <p:spPr bwMode="auto">
              <a:xfrm flipV="1">
                <a:off x="4880" y="4251"/>
                <a:ext cx="5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14" name="Line 34"/>
              <p:cNvSpPr>
                <a:spLocks noChangeShapeType="1"/>
              </p:cNvSpPr>
              <p:nvPr/>
            </p:nvSpPr>
            <p:spPr bwMode="auto">
              <a:xfrm flipH="1">
                <a:off x="3782" y="7551"/>
                <a:ext cx="45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715" name="Line 35"/>
              <p:cNvSpPr>
                <a:spLocks noChangeShapeType="1"/>
              </p:cNvSpPr>
              <p:nvPr/>
            </p:nvSpPr>
            <p:spPr bwMode="auto">
              <a:xfrm flipV="1">
                <a:off x="3770" y="3180"/>
                <a:ext cx="24" cy="4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716" name="Line 36"/>
              <p:cNvSpPr>
                <a:spLocks noChangeShapeType="1"/>
              </p:cNvSpPr>
              <p:nvPr/>
            </p:nvSpPr>
            <p:spPr bwMode="auto">
              <a:xfrm>
                <a:off x="3782" y="3180"/>
                <a:ext cx="14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17" name="Text Box 37"/>
              <p:cNvSpPr txBox="1">
                <a:spLocks noChangeArrowheads="1"/>
              </p:cNvSpPr>
              <p:nvPr/>
            </p:nvSpPr>
            <p:spPr bwMode="auto">
              <a:xfrm>
                <a:off x="4908" y="4761"/>
                <a:ext cx="4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N</a:t>
                </a:r>
                <a:endParaRPr lang="en-US" altLang="zh-CN" sz="3200" b="1"/>
              </a:p>
            </p:txBody>
          </p:sp>
          <p:sp>
            <p:nvSpPr>
              <p:cNvPr id="71718" name="Text Box 38"/>
              <p:cNvSpPr txBox="1">
                <a:spLocks noChangeArrowheads="1"/>
              </p:cNvSpPr>
              <p:nvPr/>
            </p:nvSpPr>
            <p:spPr bwMode="auto">
              <a:xfrm>
                <a:off x="4078" y="2793"/>
                <a:ext cx="1028"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状态转换</a:t>
                </a:r>
                <a:endParaRPr lang="zh-CN" altLang="en-US" sz="3200" b="1"/>
              </a:p>
            </p:txBody>
          </p:sp>
          <p:sp>
            <p:nvSpPr>
              <p:cNvPr id="71719" name="Text Box 39"/>
              <p:cNvSpPr txBox="1">
                <a:spLocks noChangeArrowheads="1"/>
              </p:cNvSpPr>
              <p:nvPr/>
            </p:nvSpPr>
            <p:spPr bwMode="auto">
              <a:xfrm>
                <a:off x="5922" y="5331"/>
                <a:ext cx="4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Y</a:t>
                </a:r>
                <a:endParaRPr lang="en-US" altLang="zh-CN" sz="3200" b="1"/>
              </a:p>
            </p:txBody>
          </p:sp>
          <p:sp>
            <p:nvSpPr>
              <p:cNvPr id="71720" name="Text Box 40"/>
              <p:cNvSpPr txBox="1">
                <a:spLocks noChangeArrowheads="1"/>
              </p:cNvSpPr>
              <p:nvPr/>
            </p:nvSpPr>
            <p:spPr bwMode="auto">
              <a:xfrm>
                <a:off x="5972" y="7152"/>
                <a:ext cx="4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Y</a:t>
                </a:r>
                <a:endParaRPr lang="en-US" altLang="zh-CN" sz="3200" b="1"/>
              </a:p>
            </p:txBody>
          </p:sp>
          <p:sp>
            <p:nvSpPr>
              <p:cNvPr id="71721" name="Line 41"/>
              <p:cNvSpPr>
                <a:spLocks noChangeShapeType="1"/>
              </p:cNvSpPr>
              <p:nvPr/>
            </p:nvSpPr>
            <p:spPr bwMode="auto">
              <a:xfrm flipV="1">
                <a:off x="7186" y="4587"/>
                <a:ext cx="12" cy="22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722" name="Line 42"/>
              <p:cNvSpPr>
                <a:spLocks noChangeShapeType="1"/>
              </p:cNvSpPr>
              <p:nvPr/>
            </p:nvSpPr>
            <p:spPr bwMode="auto">
              <a:xfrm flipH="1">
                <a:off x="5972" y="4569"/>
                <a:ext cx="1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23" name="Text Box 43"/>
              <p:cNvSpPr txBox="1">
                <a:spLocks noChangeArrowheads="1"/>
              </p:cNvSpPr>
              <p:nvPr/>
            </p:nvSpPr>
            <p:spPr bwMode="auto">
              <a:xfrm>
                <a:off x="6824" y="6552"/>
                <a:ext cx="4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N</a:t>
                </a:r>
                <a:endParaRPr lang="en-US" altLang="zh-CN" sz="3200" b="1"/>
              </a:p>
            </p:txBody>
          </p:sp>
          <p:sp>
            <p:nvSpPr>
              <p:cNvPr id="71724" name="Line 44"/>
              <p:cNvSpPr>
                <a:spLocks noChangeShapeType="1"/>
              </p:cNvSpPr>
              <p:nvPr/>
            </p:nvSpPr>
            <p:spPr bwMode="auto">
              <a:xfrm>
                <a:off x="3794" y="5973"/>
                <a:ext cx="151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25" name="Text Box 45"/>
              <p:cNvSpPr txBox="1">
                <a:spLocks noChangeArrowheads="1"/>
              </p:cNvSpPr>
              <p:nvPr/>
            </p:nvSpPr>
            <p:spPr bwMode="auto">
              <a:xfrm>
                <a:off x="4458" y="5658"/>
                <a:ext cx="67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置</a:t>
                </a:r>
                <a:r>
                  <a:rPr lang="en-US" altLang="zh-CN" sz="1600" b="1">
                    <a:latin typeface="Times New Roman" pitchFamily="18" charset="0"/>
                  </a:rPr>
                  <a:t>0</a:t>
                </a:r>
                <a:endParaRPr lang="en-US" altLang="zh-CN" sz="3200" b="1"/>
              </a:p>
            </p:txBody>
          </p:sp>
          <p:grpSp>
            <p:nvGrpSpPr>
              <p:cNvPr id="71726" name="Group 46"/>
              <p:cNvGrpSpPr>
                <a:grpSpLocks/>
              </p:cNvGrpSpPr>
              <p:nvPr/>
            </p:nvGrpSpPr>
            <p:grpSpPr bwMode="auto">
              <a:xfrm>
                <a:off x="7388" y="3588"/>
                <a:ext cx="4052" cy="2601"/>
                <a:chOff x="7588" y="3576"/>
                <a:chExt cx="4052" cy="2601"/>
              </a:xfrm>
            </p:grpSpPr>
            <p:grpSp>
              <p:nvGrpSpPr>
                <p:cNvPr id="71727" name="Group 47"/>
                <p:cNvGrpSpPr>
                  <a:grpSpLocks/>
                </p:cNvGrpSpPr>
                <p:nvPr/>
              </p:nvGrpSpPr>
              <p:grpSpPr bwMode="auto">
                <a:xfrm>
                  <a:off x="7588" y="3576"/>
                  <a:ext cx="1960" cy="2601"/>
                  <a:chOff x="7588" y="3576"/>
                  <a:chExt cx="1960" cy="2601"/>
                </a:xfrm>
              </p:grpSpPr>
              <p:grpSp>
                <p:nvGrpSpPr>
                  <p:cNvPr id="71728" name="Group 48"/>
                  <p:cNvGrpSpPr>
                    <a:grpSpLocks/>
                  </p:cNvGrpSpPr>
                  <p:nvPr/>
                </p:nvGrpSpPr>
                <p:grpSpPr bwMode="auto">
                  <a:xfrm>
                    <a:off x="7588" y="3576"/>
                    <a:ext cx="1960" cy="2601"/>
                    <a:chOff x="7314" y="3564"/>
                    <a:chExt cx="1960" cy="2601"/>
                  </a:xfrm>
                </p:grpSpPr>
                <p:grpSp>
                  <p:nvGrpSpPr>
                    <p:cNvPr id="71729" name="Group 49"/>
                    <p:cNvGrpSpPr>
                      <a:grpSpLocks/>
                    </p:cNvGrpSpPr>
                    <p:nvPr/>
                  </p:nvGrpSpPr>
                  <p:grpSpPr bwMode="auto">
                    <a:xfrm>
                      <a:off x="7520" y="3564"/>
                      <a:ext cx="1380" cy="699"/>
                      <a:chOff x="5200" y="4761"/>
                      <a:chExt cx="1380" cy="699"/>
                    </a:xfrm>
                  </p:grpSpPr>
                  <p:sp>
                    <p:nvSpPr>
                      <p:cNvPr id="71730" name="AutoShape 50"/>
                      <p:cNvSpPr>
                        <a:spLocks noChangeArrowheads="1"/>
                      </p:cNvSpPr>
                      <p:nvPr/>
                    </p:nvSpPr>
                    <p:spPr bwMode="auto">
                      <a:xfrm>
                        <a:off x="5200" y="4761"/>
                        <a:ext cx="1360" cy="699"/>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71731" name="Text Box 51"/>
                      <p:cNvSpPr txBox="1">
                        <a:spLocks noChangeArrowheads="1"/>
                      </p:cNvSpPr>
                      <p:nvPr/>
                    </p:nvSpPr>
                    <p:spPr bwMode="auto">
                      <a:xfrm>
                        <a:off x="5330" y="4890"/>
                        <a:ext cx="125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是同步码？</a:t>
                        </a:r>
                        <a:endParaRPr lang="zh-CN" altLang="en-US" sz="3200" b="1"/>
                      </a:p>
                    </p:txBody>
                  </p:sp>
                </p:grpSp>
                <p:sp>
                  <p:nvSpPr>
                    <p:cNvPr id="71732" name="Text Box 52"/>
                    <p:cNvSpPr txBox="1">
                      <a:spLocks noChangeArrowheads="1"/>
                    </p:cNvSpPr>
                    <p:nvPr/>
                  </p:nvSpPr>
                  <p:spPr bwMode="auto">
                    <a:xfrm>
                      <a:off x="7564" y="4596"/>
                      <a:ext cx="1330" cy="42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记数器</a:t>
                      </a:r>
                      <a:r>
                        <a:rPr lang="en-US" altLang="zh-CN" sz="1600" b="1">
                          <a:latin typeface="Times New Roman" pitchFamily="18" charset="0"/>
                        </a:rPr>
                        <a:t>B</a:t>
                      </a:r>
                      <a:r>
                        <a:rPr lang="zh-CN" altLang="en-US" sz="1600" b="1">
                          <a:latin typeface="Times New Roman" pitchFamily="18" charset="0"/>
                        </a:rPr>
                        <a:t>加</a:t>
                      </a:r>
                      <a:r>
                        <a:rPr lang="en-US" altLang="zh-CN" sz="1600" b="1">
                          <a:latin typeface="Times New Roman" pitchFamily="18" charset="0"/>
                        </a:rPr>
                        <a:t>1</a:t>
                      </a:r>
                      <a:endParaRPr lang="en-US" altLang="zh-CN" sz="3200" b="1"/>
                    </a:p>
                  </p:txBody>
                </p:sp>
                <p:grpSp>
                  <p:nvGrpSpPr>
                    <p:cNvPr id="71733" name="Group 53"/>
                    <p:cNvGrpSpPr>
                      <a:grpSpLocks/>
                    </p:cNvGrpSpPr>
                    <p:nvPr/>
                  </p:nvGrpSpPr>
                  <p:grpSpPr bwMode="auto">
                    <a:xfrm>
                      <a:off x="7314" y="5355"/>
                      <a:ext cx="1960" cy="810"/>
                      <a:chOff x="4990" y="6450"/>
                      <a:chExt cx="1960" cy="810"/>
                    </a:xfrm>
                  </p:grpSpPr>
                  <p:sp>
                    <p:nvSpPr>
                      <p:cNvPr id="71734" name="AutoShape 54"/>
                      <p:cNvSpPr>
                        <a:spLocks noChangeArrowheads="1"/>
                      </p:cNvSpPr>
                      <p:nvPr/>
                    </p:nvSpPr>
                    <p:spPr bwMode="auto">
                      <a:xfrm>
                        <a:off x="4990" y="6450"/>
                        <a:ext cx="1860" cy="810"/>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71735" name="Text Box 55"/>
                      <p:cNvSpPr txBox="1">
                        <a:spLocks noChangeArrowheads="1"/>
                      </p:cNvSpPr>
                      <p:nvPr/>
                    </p:nvSpPr>
                    <p:spPr bwMode="auto">
                      <a:xfrm>
                        <a:off x="5080" y="6630"/>
                        <a:ext cx="18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记数器</a:t>
                        </a:r>
                        <a:r>
                          <a:rPr lang="en-US" altLang="zh-CN" sz="1600" b="1">
                            <a:latin typeface="Times New Roman" pitchFamily="18" charset="0"/>
                          </a:rPr>
                          <a:t>B</a:t>
                        </a:r>
                        <a:r>
                          <a:rPr lang="zh-CN" altLang="en-US" sz="1600" b="1">
                            <a:latin typeface="Times New Roman" pitchFamily="18" charset="0"/>
                          </a:rPr>
                          <a:t>记到</a:t>
                        </a:r>
                        <a:r>
                          <a:rPr lang="en-US" altLang="zh-CN" sz="1600" b="1">
                            <a:latin typeface="Times New Roman" pitchFamily="18" charset="0"/>
                          </a:rPr>
                          <a:t>m</a:t>
                        </a:r>
                        <a:r>
                          <a:rPr lang="zh-CN" altLang="en-US" sz="1600" b="1">
                            <a:latin typeface="Times New Roman" pitchFamily="18" charset="0"/>
                          </a:rPr>
                          <a:t>？</a:t>
                        </a:r>
                        <a:endParaRPr lang="zh-CN" altLang="en-US" sz="3200" b="1"/>
                      </a:p>
                    </p:txBody>
                  </p:sp>
                </p:grpSp>
                <p:sp>
                  <p:nvSpPr>
                    <p:cNvPr id="71736" name="Line 56"/>
                    <p:cNvSpPr>
                      <a:spLocks noChangeShapeType="1"/>
                    </p:cNvSpPr>
                    <p:nvPr/>
                  </p:nvSpPr>
                  <p:spPr bwMode="auto">
                    <a:xfrm>
                      <a:off x="8202" y="4257"/>
                      <a:ext cx="12" cy="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37" name="Line 57"/>
                    <p:cNvSpPr>
                      <a:spLocks noChangeShapeType="1"/>
                    </p:cNvSpPr>
                    <p:nvPr/>
                  </p:nvSpPr>
                  <p:spPr bwMode="auto">
                    <a:xfrm>
                      <a:off x="8226" y="5010"/>
                      <a:ext cx="12" cy="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71738" name="Text Box 58"/>
                  <p:cNvSpPr txBox="1">
                    <a:spLocks noChangeArrowheads="1"/>
                  </p:cNvSpPr>
                  <p:nvPr/>
                </p:nvSpPr>
                <p:spPr bwMode="auto">
                  <a:xfrm>
                    <a:off x="8474" y="4236"/>
                    <a:ext cx="4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N</a:t>
                    </a:r>
                    <a:endParaRPr lang="en-US" altLang="zh-CN" sz="3200" b="1"/>
                  </a:p>
                </p:txBody>
              </p:sp>
            </p:grpSp>
            <p:grpSp>
              <p:nvGrpSpPr>
                <p:cNvPr id="71739" name="Group 59"/>
                <p:cNvGrpSpPr>
                  <a:grpSpLocks/>
                </p:cNvGrpSpPr>
                <p:nvPr/>
              </p:nvGrpSpPr>
              <p:grpSpPr bwMode="auto">
                <a:xfrm>
                  <a:off x="9152" y="3585"/>
                  <a:ext cx="2488" cy="1659"/>
                  <a:chOff x="9152" y="3585"/>
                  <a:chExt cx="2488" cy="1659"/>
                </a:xfrm>
              </p:grpSpPr>
              <p:sp>
                <p:nvSpPr>
                  <p:cNvPr id="71740" name="Text Box 60"/>
                  <p:cNvSpPr txBox="1">
                    <a:spLocks noChangeArrowheads="1"/>
                  </p:cNvSpPr>
                  <p:nvPr/>
                </p:nvSpPr>
                <p:spPr bwMode="auto">
                  <a:xfrm>
                    <a:off x="9938" y="3741"/>
                    <a:ext cx="1330" cy="42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记数器</a:t>
                    </a:r>
                    <a:r>
                      <a:rPr lang="en-US" altLang="zh-CN" sz="1600" b="1">
                        <a:latin typeface="Times New Roman" pitchFamily="18" charset="0"/>
                      </a:rPr>
                      <a:t>C</a:t>
                    </a:r>
                    <a:r>
                      <a:rPr lang="zh-CN" altLang="en-US" sz="1600" b="1">
                        <a:latin typeface="Times New Roman" pitchFamily="18" charset="0"/>
                      </a:rPr>
                      <a:t>加</a:t>
                    </a:r>
                    <a:r>
                      <a:rPr lang="en-US" altLang="zh-CN" sz="1600" b="1">
                        <a:latin typeface="Times New Roman" pitchFamily="18" charset="0"/>
                      </a:rPr>
                      <a:t>1</a:t>
                    </a:r>
                    <a:endParaRPr lang="en-US" altLang="zh-CN" sz="3200" b="1"/>
                  </a:p>
                </p:txBody>
              </p:sp>
              <p:sp>
                <p:nvSpPr>
                  <p:cNvPr id="71741" name="Line 61"/>
                  <p:cNvSpPr>
                    <a:spLocks noChangeShapeType="1"/>
                  </p:cNvSpPr>
                  <p:nvPr/>
                </p:nvSpPr>
                <p:spPr bwMode="auto">
                  <a:xfrm>
                    <a:off x="9152" y="3930"/>
                    <a:ext cx="8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42" name="Text Box 62"/>
                  <p:cNvSpPr txBox="1">
                    <a:spLocks noChangeArrowheads="1"/>
                  </p:cNvSpPr>
                  <p:nvPr/>
                </p:nvSpPr>
                <p:spPr bwMode="auto">
                  <a:xfrm>
                    <a:off x="9454" y="3585"/>
                    <a:ext cx="42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latin typeface="Times New Roman" pitchFamily="18" charset="0"/>
                      </a:rPr>
                      <a:t>Y</a:t>
                    </a:r>
                    <a:endParaRPr lang="en-US" altLang="zh-CN" sz="3200" b="1"/>
                  </a:p>
                </p:txBody>
              </p:sp>
              <p:grpSp>
                <p:nvGrpSpPr>
                  <p:cNvPr id="71743" name="Group 63"/>
                  <p:cNvGrpSpPr>
                    <a:grpSpLocks/>
                  </p:cNvGrpSpPr>
                  <p:nvPr/>
                </p:nvGrpSpPr>
                <p:grpSpPr bwMode="auto">
                  <a:xfrm>
                    <a:off x="9152" y="4434"/>
                    <a:ext cx="2488" cy="810"/>
                    <a:chOff x="9190" y="4485"/>
                    <a:chExt cx="2488" cy="810"/>
                  </a:xfrm>
                </p:grpSpPr>
                <p:grpSp>
                  <p:nvGrpSpPr>
                    <p:cNvPr id="71744" name="Group 64"/>
                    <p:cNvGrpSpPr>
                      <a:grpSpLocks/>
                    </p:cNvGrpSpPr>
                    <p:nvPr/>
                  </p:nvGrpSpPr>
                  <p:grpSpPr bwMode="auto">
                    <a:xfrm>
                      <a:off x="9718" y="4485"/>
                      <a:ext cx="1960" cy="810"/>
                      <a:chOff x="4990" y="6450"/>
                      <a:chExt cx="1960" cy="810"/>
                    </a:xfrm>
                  </p:grpSpPr>
                  <p:sp>
                    <p:nvSpPr>
                      <p:cNvPr id="71745" name="AutoShape 65"/>
                      <p:cNvSpPr>
                        <a:spLocks noChangeArrowheads="1"/>
                      </p:cNvSpPr>
                      <p:nvPr/>
                    </p:nvSpPr>
                    <p:spPr bwMode="auto">
                      <a:xfrm>
                        <a:off x="4990" y="6450"/>
                        <a:ext cx="1860" cy="810"/>
                      </a:xfrm>
                      <a:prstGeom prst="flowChartDecision">
                        <a:avLst/>
                      </a:prstGeom>
                      <a:solidFill>
                        <a:srgbClr val="FFFFFF"/>
                      </a:solidFill>
                      <a:ln w="9525">
                        <a:solidFill>
                          <a:srgbClr val="000000"/>
                        </a:solidFill>
                        <a:miter lim="800000"/>
                        <a:headEnd/>
                        <a:tailEnd/>
                      </a:ln>
                    </p:spPr>
                    <p:txBody>
                      <a:bodyPr/>
                      <a:lstStyle/>
                      <a:p>
                        <a:endParaRPr lang="zh-CN" altLang="en-US" b="1"/>
                      </a:p>
                    </p:txBody>
                  </p:sp>
                  <p:sp>
                    <p:nvSpPr>
                      <p:cNvPr id="71746" name="Text Box 66"/>
                      <p:cNvSpPr txBox="1">
                        <a:spLocks noChangeArrowheads="1"/>
                      </p:cNvSpPr>
                      <p:nvPr/>
                    </p:nvSpPr>
                    <p:spPr bwMode="auto">
                      <a:xfrm>
                        <a:off x="5080" y="6630"/>
                        <a:ext cx="18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记数器</a:t>
                        </a:r>
                        <a:r>
                          <a:rPr lang="en-US" altLang="zh-CN" sz="1600" b="1">
                            <a:latin typeface="Times New Roman" pitchFamily="18" charset="0"/>
                          </a:rPr>
                          <a:t>C</a:t>
                        </a:r>
                        <a:r>
                          <a:rPr lang="zh-CN" altLang="en-US" sz="1600" b="1">
                            <a:latin typeface="Times New Roman" pitchFamily="18" charset="0"/>
                          </a:rPr>
                          <a:t>记到</a:t>
                        </a:r>
                        <a:r>
                          <a:rPr lang="en-US" altLang="zh-CN" sz="1600" b="1">
                            <a:latin typeface="Times New Roman" pitchFamily="18" charset="0"/>
                          </a:rPr>
                          <a:t>n</a:t>
                        </a:r>
                        <a:r>
                          <a:rPr lang="zh-CN" altLang="en-US" sz="1600" b="1">
                            <a:latin typeface="Times New Roman" pitchFamily="18" charset="0"/>
                          </a:rPr>
                          <a:t>？</a:t>
                        </a:r>
                        <a:endParaRPr lang="zh-CN" altLang="en-US" sz="3200" b="1"/>
                      </a:p>
                    </p:txBody>
                  </p:sp>
                </p:grpSp>
                <p:sp>
                  <p:nvSpPr>
                    <p:cNvPr id="71747" name="Line 67"/>
                    <p:cNvSpPr>
                      <a:spLocks noChangeShapeType="1"/>
                    </p:cNvSpPr>
                    <p:nvPr/>
                  </p:nvSpPr>
                  <p:spPr bwMode="auto">
                    <a:xfrm flipH="1">
                      <a:off x="9190" y="4885"/>
                      <a:ext cx="5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71748" name="Text Box 68"/>
                  <p:cNvSpPr txBox="1">
                    <a:spLocks noChangeArrowheads="1"/>
                  </p:cNvSpPr>
                  <p:nvPr/>
                </p:nvSpPr>
                <p:spPr bwMode="auto">
                  <a:xfrm>
                    <a:off x="9180" y="4506"/>
                    <a:ext cx="67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置</a:t>
                    </a:r>
                    <a:r>
                      <a:rPr lang="en-US" altLang="zh-CN" sz="1600" b="1">
                        <a:latin typeface="Times New Roman" pitchFamily="18" charset="0"/>
                      </a:rPr>
                      <a:t>0</a:t>
                    </a:r>
                    <a:endParaRPr lang="en-US" altLang="zh-CN" sz="3200" b="1"/>
                  </a:p>
                </p:txBody>
              </p:sp>
              <p:sp>
                <p:nvSpPr>
                  <p:cNvPr id="71749" name="Line 69"/>
                  <p:cNvSpPr>
                    <a:spLocks noChangeShapeType="1"/>
                  </p:cNvSpPr>
                  <p:nvPr/>
                </p:nvSpPr>
                <p:spPr bwMode="auto">
                  <a:xfrm>
                    <a:off x="10618" y="4182"/>
                    <a:ext cx="0" cy="2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sp>
            <p:nvSpPr>
              <p:cNvPr id="71750" name="Line 70"/>
              <p:cNvSpPr>
                <a:spLocks noChangeShapeType="1"/>
              </p:cNvSpPr>
              <p:nvPr/>
            </p:nvSpPr>
            <p:spPr bwMode="auto">
              <a:xfrm>
                <a:off x="8276" y="3180"/>
                <a:ext cx="0" cy="4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51" name="Line 71"/>
              <p:cNvSpPr>
                <a:spLocks noChangeShapeType="1"/>
              </p:cNvSpPr>
              <p:nvPr/>
            </p:nvSpPr>
            <p:spPr bwMode="auto">
              <a:xfrm>
                <a:off x="8326" y="6210"/>
                <a:ext cx="12" cy="13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1752" name="Text Box 72"/>
              <p:cNvSpPr txBox="1">
                <a:spLocks noChangeArrowheads="1"/>
              </p:cNvSpPr>
              <p:nvPr/>
            </p:nvSpPr>
            <p:spPr bwMode="auto">
              <a:xfrm>
                <a:off x="6684" y="2829"/>
                <a:ext cx="838"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保持态</a:t>
                </a:r>
                <a:endParaRPr lang="zh-CN" altLang="en-US" sz="3200" b="1"/>
              </a:p>
            </p:txBody>
          </p:sp>
          <p:sp>
            <p:nvSpPr>
              <p:cNvPr id="71753" name="Text Box 73"/>
              <p:cNvSpPr txBox="1">
                <a:spLocks noChangeArrowheads="1"/>
              </p:cNvSpPr>
              <p:nvPr/>
            </p:nvSpPr>
            <p:spPr bwMode="auto">
              <a:xfrm>
                <a:off x="5944" y="3468"/>
                <a:ext cx="838"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捕捉态</a:t>
                </a:r>
                <a:endParaRPr lang="zh-CN" altLang="en-US" sz="3200" b="1"/>
              </a:p>
            </p:txBody>
          </p:sp>
          <p:grpSp>
            <p:nvGrpSpPr>
              <p:cNvPr id="71754" name="Group 74"/>
              <p:cNvGrpSpPr>
                <a:grpSpLocks/>
              </p:cNvGrpSpPr>
              <p:nvPr/>
            </p:nvGrpSpPr>
            <p:grpSpPr bwMode="auto">
              <a:xfrm>
                <a:off x="6644" y="1944"/>
                <a:ext cx="2142" cy="801"/>
                <a:chOff x="7158" y="1932"/>
                <a:chExt cx="2142" cy="801"/>
              </a:xfrm>
            </p:grpSpPr>
            <p:sp>
              <p:nvSpPr>
                <p:cNvPr id="71755" name="AutoShape 75"/>
                <p:cNvSpPr>
                  <a:spLocks/>
                </p:cNvSpPr>
                <p:nvPr/>
              </p:nvSpPr>
              <p:spPr bwMode="auto">
                <a:xfrm>
                  <a:off x="7174" y="1992"/>
                  <a:ext cx="114" cy="627"/>
                </a:xfrm>
                <a:prstGeom prst="leftBrace">
                  <a:avLst>
                    <a:gd name="adj1" fmla="val 458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71756" name="Text Box 76"/>
                <p:cNvSpPr txBox="1">
                  <a:spLocks noChangeArrowheads="1"/>
                </p:cNvSpPr>
                <p:nvPr/>
              </p:nvSpPr>
              <p:spPr bwMode="auto">
                <a:xfrm>
                  <a:off x="7158" y="1932"/>
                  <a:ext cx="2142"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将同步状态设为捕捉态</a:t>
                  </a:r>
                </a:p>
                <a:p>
                  <a:pPr algn="just"/>
                  <a:r>
                    <a:rPr lang="zh-CN" altLang="en-US" sz="1600" b="1">
                      <a:latin typeface="Times New Roman" pitchFamily="18" charset="0"/>
                    </a:rPr>
                    <a:t>将各记数器置</a:t>
                  </a:r>
                  <a:r>
                    <a:rPr lang="en-US" altLang="zh-CN" sz="1600" b="1">
                      <a:latin typeface="Times New Roman" pitchFamily="18" charset="0"/>
                    </a:rPr>
                    <a:t>0</a:t>
                  </a:r>
                  <a:endParaRPr lang="en-US" altLang="zh-CN" sz="3200" b="1"/>
                </a:p>
              </p:txBody>
            </p:sp>
          </p:grpSp>
        </p:grpSp>
      </p:grpSp>
    </p:spTree>
    <p:extLst>
      <p:ext uri="{BB962C8B-B14F-4D97-AF65-F5344CB8AC3E}">
        <p14:creationId xmlns:p14="http://schemas.microsoft.com/office/powerpoint/2010/main" val="157691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smtClean="0">
                <a:solidFill>
                  <a:srgbClr val="0000FF"/>
                </a:solidFill>
              </a:rPr>
              <a:t>2. </a:t>
            </a:r>
            <a:r>
              <a:rPr lang="zh-CN" altLang="en-US" dirty="0" smtClean="0">
                <a:solidFill>
                  <a:srgbClr val="0000FF"/>
                </a:solidFill>
              </a:rPr>
              <a:t>存储</a:t>
            </a:r>
            <a:r>
              <a:rPr lang="zh-CN" altLang="en-US" dirty="0" smtClean="0">
                <a:solidFill>
                  <a:srgbClr val="0000FF"/>
                </a:solidFill>
              </a:rPr>
              <a:t>检测法</a:t>
            </a:r>
          </a:p>
        </p:txBody>
      </p:sp>
      <p:sp>
        <p:nvSpPr>
          <p:cNvPr id="72707" name="Rectangle 3"/>
          <p:cNvSpPr>
            <a:spLocks noGrp="1" noChangeArrowheads="1"/>
          </p:cNvSpPr>
          <p:nvPr>
            <p:ph type="body" idx="1"/>
          </p:nvPr>
        </p:nvSpPr>
        <p:spPr/>
        <p:txBody>
          <a:bodyPr/>
          <a:lstStyle/>
          <a:p>
            <a:r>
              <a:rPr lang="zh-CN" altLang="en-US" dirty="0" smtClean="0"/>
              <a:t>先将接收码元序列存在计算机的</a:t>
            </a:r>
            <a:r>
              <a:rPr lang="en-US" altLang="zh-CN" dirty="0" smtClean="0"/>
              <a:t>RAM</a:t>
            </a:r>
            <a:r>
              <a:rPr lang="zh-CN" altLang="en-US" dirty="0" smtClean="0"/>
              <a:t>中，再进行检验。下图画出了一个</a:t>
            </a:r>
            <a:r>
              <a:rPr lang="en-US" altLang="zh-CN" dirty="0" smtClean="0"/>
              <a:t>RAM</a:t>
            </a:r>
            <a:r>
              <a:rPr lang="zh-CN" altLang="en-US" dirty="0" smtClean="0"/>
              <a:t>的示意图，它按先进先出</a:t>
            </a:r>
            <a:r>
              <a:rPr lang="en-US" altLang="zh-CN" dirty="0" smtClean="0">
                <a:solidFill>
                  <a:srgbClr val="0000FF"/>
                </a:solidFill>
              </a:rPr>
              <a:t>(FIFO)</a:t>
            </a:r>
            <a:r>
              <a:rPr lang="zh-CN" altLang="en-US" dirty="0" smtClean="0"/>
              <a:t>的原理工作：</a:t>
            </a:r>
            <a:endParaRPr lang="zh-CN" altLang="en-US" dirty="0"/>
          </a:p>
        </p:txBody>
      </p:sp>
      <p:sp>
        <p:nvSpPr>
          <p:cNvPr id="87" name="灯片编号占位符 5"/>
          <p:cNvSpPr>
            <a:spLocks noGrp="1"/>
          </p:cNvSpPr>
          <p:nvPr>
            <p:ph type="sldNum" sz="quarter" idx="12"/>
          </p:nvPr>
        </p:nvSpPr>
        <p:spPr/>
        <p:txBody>
          <a:bodyPr/>
          <a:lstStyle/>
          <a:p>
            <a:fld id="{5AFCE3C1-FAB5-41D1-AA76-46E836692E49}" type="slidenum">
              <a:rPr lang="en-US" altLang="zh-CN" smtClean="0"/>
              <a:pPr/>
              <a:t>56</a:t>
            </a:fld>
            <a:endParaRPr lang="en-US" altLang="zh-CN"/>
          </a:p>
        </p:txBody>
      </p:sp>
      <p:grpSp>
        <p:nvGrpSpPr>
          <p:cNvPr id="73000" name="Group 296"/>
          <p:cNvGrpSpPr>
            <a:grpSpLocks/>
          </p:cNvGrpSpPr>
          <p:nvPr/>
        </p:nvGrpSpPr>
        <p:grpSpPr bwMode="auto">
          <a:xfrm>
            <a:off x="467544" y="2676982"/>
            <a:ext cx="8235578" cy="3251653"/>
            <a:chOff x="1009" y="1763"/>
            <a:chExt cx="4564" cy="1928"/>
          </a:xfrm>
        </p:grpSpPr>
        <p:grpSp>
          <p:nvGrpSpPr>
            <p:cNvPr id="72999" name="Group 295"/>
            <p:cNvGrpSpPr>
              <a:grpSpLocks/>
            </p:cNvGrpSpPr>
            <p:nvPr/>
          </p:nvGrpSpPr>
          <p:grpSpPr bwMode="auto">
            <a:xfrm>
              <a:off x="1009" y="1763"/>
              <a:ext cx="4564" cy="1900"/>
              <a:chOff x="1009" y="1763"/>
              <a:chExt cx="4564" cy="1900"/>
            </a:xfrm>
          </p:grpSpPr>
          <p:grpSp>
            <p:nvGrpSpPr>
              <p:cNvPr id="72720" name="Group 16"/>
              <p:cNvGrpSpPr>
                <a:grpSpLocks/>
              </p:cNvGrpSpPr>
              <p:nvPr/>
            </p:nvGrpSpPr>
            <p:grpSpPr bwMode="auto">
              <a:xfrm>
                <a:off x="1944" y="1763"/>
                <a:ext cx="2353" cy="1871"/>
                <a:chOff x="4068" y="7071"/>
                <a:chExt cx="3549" cy="3174"/>
              </a:xfrm>
            </p:grpSpPr>
            <p:grpSp>
              <p:nvGrpSpPr>
                <p:cNvPr id="72727" name="Group 23"/>
                <p:cNvGrpSpPr>
                  <a:grpSpLocks/>
                </p:cNvGrpSpPr>
                <p:nvPr/>
              </p:nvGrpSpPr>
              <p:grpSpPr bwMode="auto">
                <a:xfrm>
                  <a:off x="4068" y="7071"/>
                  <a:ext cx="3549" cy="2883"/>
                  <a:chOff x="4068" y="7071"/>
                  <a:chExt cx="3549" cy="2883"/>
                </a:xfrm>
              </p:grpSpPr>
              <p:sp>
                <p:nvSpPr>
                  <p:cNvPr id="72732" name="Rectangle 28" descr="10%"/>
                  <p:cNvSpPr>
                    <a:spLocks noChangeArrowheads="1"/>
                  </p:cNvSpPr>
                  <p:nvPr/>
                </p:nvSpPr>
                <p:spPr bwMode="auto">
                  <a:xfrm>
                    <a:off x="4068" y="7071"/>
                    <a:ext cx="3511" cy="315"/>
                  </a:xfrm>
                  <a:prstGeom prst="rect">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31" name="Rectangle 27" descr="10%"/>
                  <p:cNvSpPr>
                    <a:spLocks noChangeArrowheads="1"/>
                  </p:cNvSpPr>
                  <p:nvPr/>
                </p:nvSpPr>
                <p:spPr bwMode="auto">
                  <a:xfrm>
                    <a:off x="4102" y="7722"/>
                    <a:ext cx="3511" cy="315"/>
                  </a:xfrm>
                  <a:prstGeom prst="rect">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30" name="Rectangle 26" descr="10%"/>
                  <p:cNvSpPr>
                    <a:spLocks noChangeArrowheads="1"/>
                  </p:cNvSpPr>
                  <p:nvPr/>
                </p:nvSpPr>
                <p:spPr bwMode="auto">
                  <a:xfrm>
                    <a:off x="4088" y="8361"/>
                    <a:ext cx="3511" cy="315"/>
                  </a:xfrm>
                  <a:prstGeom prst="rect">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29" name="Rectangle 25" descr="10%"/>
                  <p:cNvSpPr>
                    <a:spLocks noChangeArrowheads="1"/>
                  </p:cNvSpPr>
                  <p:nvPr/>
                </p:nvSpPr>
                <p:spPr bwMode="auto">
                  <a:xfrm>
                    <a:off x="4102" y="8997"/>
                    <a:ext cx="3511" cy="315"/>
                  </a:xfrm>
                  <a:prstGeom prst="rect">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28" name="Rectangle 24" descr="10%"/>
                  <p:cNvSpPr>
                    <a:spLocks noChangeArrowheads="1"/>
                  </p:cNvSpPr>
                  <p:nvPr/>
                </p:nvSpPr>
                <p:spPr bwMode="auto">
                  <a:xfrm>
                    <a:off x="4106" y="9639"/>
                    <a:ext cx="3511" cy="315"/>
                  </a:xfrm>
                  <a:prstGeom prst="rect">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grpSp>
            <p:grpSp>
              <p:nvGrpSpPr>
                <p:cNvPr id="72721" name="Group 17"/>
                <p:cNvGrpSpPr>
                  <a:grpSpLocks/>
                </p:cNvGrpSpPr>
                <p:nvPr/>
              </p:nvGrpSpPr>
              <p:grpSpPr bwMode="auto">
                <a:xfrm>
                  <a:off x="7156" y="7398"/>
                  <a:ext cx="444" cy="2847"/>
                  <a:chOff x="7156" y="7398"/>
                  <a:chExt cx="444" cy="2847"/>
                </a:xfrm>
              </p:grpSpPr>
              <p:sp>
                <p:nvSpPr>
                  <p:cNvPr id="72726" name="Rectangle 22" descr="25%"/>
                  <p:cNvSpPr>
                    <a:spLocks noChangeArrowheads="1"/>
                  </p:cNvSpPr>
                  <p:nvPr/>
                </p:nvSpPr>
                <p:spPr bwMode="auto">
                  <a:xfrm>
                    <a:off x="7170" y="9945"/>
                    <a:ext cx="420" cy="300"/>
                  </a:xfrm>
                  <a:prstGeom prst="rect">
                    <a:avLst/>
                  </a:prstGeom>
                  <a:pattFill prst="pct2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25" name="Rectangle 21" descr="25%"/>
                  <p:cNvSpPr>
                    <a:spLocks noChangeArrowheads="1"/>
                  </p:cNvSpPr>
                  <p:nvPr/>
                </p:nvSpPr>
                <p:spPr bwMode="auto">
                  <a:xfrm>
                    <a:off x="7156" y="9309"/>
                    <a:ext cx="420" cy="300"/>
                  </a:xfrm>
                  <a:prstGeom prst="rect">
                    <a:avLst/>
                  </a:prstGeom>
                  <a:pattFill prst="pct2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24" name="Rectangle 20" descr="25%"/>
                  <p:cNvSpPr>
                    <a:spLocks noChangeArrowheads="1"/>
                  </p:cNvSpPr>
                  <p:nvPr/>
                </p:nvSpPr>
                <p:spPr bwMode="auto">
                  <a:xfrm>
                    <a:off x="7180" y="8654"/>
                    <a:ext cx="420" cy="300"/>
                  </a:xfrm>
                  <a:prstGeom prst="rect">
                    <a:avLst/>
                  </a:prstGeom>
                  <a:pattFill prst="pct2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23" name="Rectangle 19" descr="25%"/>
                  <p:cNvSpPr>
                    <a:spLocks noChangeArrowheads="1"/>
                  </p:cNvSpPr>
                  <p:nvPr/>
                </p:nvSpPr>
                <p:spPr bwMode="auto">
                  <a:xfrm>
                    <a:off x="7158" y="8035"/>
                    <a:ext cx="420" cy="300"/>
                  </a:xfrm>
                  <a:prstGeom prst="rect">
                    <a:avLst/>
                  </a:prstGeom>
                  <a:pattFill prst="pct2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72722" name="Rectangle 18" descr="25%"/>
                  <p:cNvSpPr>
                    <a:spLocks noChangeArrowheads="1"/>
                  </p:cNvSpPr>
                  <p:nvPr/>
                </p:nvSpPr>
                <p:spPr bwMode="auto">
                  <a:xfrm>
                    <a:off x="7158" y="7398"/>
                    <a:ext cx="420" cy="300"/>
                  </a:xfrm>
                  <a:prstGeom prst="rect">
                    <a:avLst/>
                  </a:prstGeom>
                  <a:pattFill prst="pct2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grpSp>
          </p:grpSp>
          <p:grpSp>
            <p:nvGrpSpPr>
              <p:cNvPr id="72998" name="Group 294"/>
              <p:cNvGrpSpPr>
                <a:grpSpLocks/>
              </p:cNvGrpSpPr>
              <p:nvPr/>
            </p:nvGrpSpPr>
            <p:grpSpPr bwMode="auto">
              <a:xfrm>
                <a:off x="1009" y="1763"/>
                <a:ext cx="4564" cy="1900"/>
                <a:chOff x="1009" y="1763"/>
                <a:chExt cx="4564" cy="1900"/>
              </a:xfrm>
            </p:grpSpPr>
            <p:grpSp>
              <p:nvGrpSpPr>
                <p:cNvPr id="72710" name="Group 6"/>
                <p:cNvGrpSpPr>
                  <a:grpSpLocks/>
                </p:cNvGrpSpPr>
                <p:nvPr/>
              </p:nvGrpSpPr>
              <p:grpSpPr bwMode="auto">
                <a:xfrm>
                  <a:off x="4327" y="1791"/>
                  <a:ext cx="1246" cy="250"/>
                  <a:chOff x="8266" y="2694"/>
                  <a:chExt cx="1770" cy="405"/>
                </a:xfrm>
              </p:grpSpPr>
              <p:sp>
                <p:nvSpPr>
                  <p:cNvPr id="72711" name="Line 7"/>
                  <p:cNvSpPr>
                    <a:spLocks noChangeShapeType="1"/>
                  </p:cNvSpPr>
                  <p:nvPr/>
                </p:nvSpPr>
                <p:spPr bwMode="auto">
                  <a:xfrm flipH="1">
                    <a:off x="8266" y="2892"/>
                    <a:ext cx="556" cy="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2712" name="Text Box 8"/>
                  <p:cNvSpPr txBox="1">
                    <a:spLocks noChangeArrowheads="1"/>
                  </p:cNvSpPr>
                  <p:nvPr/>
                </p:nvSpPr>
                <p:spPr bwMode="auto">
                  <a:xfrm>
                    <a:off x="8776" y="2694"/>
                    <a:ext cx="126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dirty="0">
                        <a:solidFill>
                          <a:srgbClr val="0000FF"/>
                        </a:solidFill>
                        <a:latin typeface="Times New Roman" pitchFamily="18" charset="0"/>
                      </a:rPr>
                      <a:t>新码元进入</a:t>
                    </a:r>
                    <a:endParaRPr lang="zh-CN" altLang="en-US" sz="3200" b="1" dirty="0">
                      <a:solidFill>
                        <a:srgbClr val="0000FF"/>
                      </a:solidFill>
                    </a:endParaRPr>
                  </a:p>
                </p:txBody>
              </p:sp>
            </p:grpSp>
            <p:grpSp>
              <p:nvGrpSpPr>
                <p:cNvPr id="72713" name="Group 9"/>
                <p:cNvGrpSpPr>
                  <a:grpSpLocks/>
                </p:cNvGrpSpPr>
                <p:nvPr/>
              </p:nvGrpSpPr>
              <p:grpSpPr bwMode="auto">
                <a:xfrm>
                  <a:off x="1009" y="3234"/>
                  <a:ext cx="887" cy="268"/>
                  <a:chOff x="4994" y="5472"/>
                  <a:chExt cx="1260" cy="435"/>
                </a:xfrm>
              </p:grpSpPr>
              <p:sp>
                <p:nvSpPr>
                  <p:cNvPr id="72714" name="Line 10"/>
                  <p:cNvSpPr>
                    <a:spLocks noChangeShapeType="1"/>
                  </p:cNvSpPr>
                  <p:nvPr/>
                </p:nvSpPr>
                <p:spPr bwMode="auto">
                  <a:xfrm flipH="1" flipV="1">
                    <a:off x="5640" y="5907"/>
                    <a:ext cx="54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2715" name="Text Box 11"/>
                  <p:cNvSpPr txBox="1">
                    <a:spLocks noChangeArrowheads="1"/>
                  </p:cNvSpPr>
                  <p:nvPr/>
                </p:nvSpPr>
                <p:spPr bwMode="auto">
                  <a:xfrm>
                    <a:off x="4994" y="5472"/>
                    <a:ext cx="126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dirty="0">
                        <a:solidFill>
                          <a:srgbClr val="0000FF"/>
                        </a:solidFill>
                        <a:latin typeface="Times New Roman" pitchFamily="18" charset="0"/>
                      </a:rPr>
                      <a:t>老码元输出</a:t>
                    </a:r>
                    <a:endParaRPr lang="zh-CN" altLang="en-US" sz="3200" b="1" dirty="0">
                      <a:solidFill>
                        <a:srgbClr val="0000FF"/>
                      </a:solidFill>
                    </a:endParaRPr>
                  </a:p>
                </p:txBody>
              </p:sp>
            </p:grpSp>
            <p:sp>
              <p:nvSpPr>
                <p:cNvPr id="72717" name="AutoShape 13"/>
                <p:cNvSpPr>
                  <a:spLocks/>
                </p:cNvSpPr>
                <p:nvPr/>
              </p:nvSpPr>
              <p:spPr bwMode="auto">
                <a:xfrm>
                  <a:off x="4321" y="1934"/>
                  <a:ext cx="106" cy="1695"/>
                </a:xfrm>
                <a:prstGeom prst="rightBrace">
                  <a:avLst>
                    <a:gd name="adj1" fmla="val 13325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72997" name="Group 293"/>
                <p:cNvGrpSpPr>
                  <a:grpSpLocks/>
                </p:cNvGrpSpPr>
                <p:nvPr/>
              </p:nvGrpSpPr>
              <p:grpSpPr bwMode="auto">
                <a:xfrm>
                  <a:off x="1944" y="1763"/>
                  <a:ext cx="2353" cy="1900"/>
                  <a:chOff x="1944" y="1763"/>
                  <a:chExt cx="2353" cy="1900"/>
                </a:xfrm>
              </p:grpSpPr>
              <p:sp>
                <p:nvSpPr>
                  <p:cNvPr id="72815" name="Rectangle 111"/>
                  <p:cNvSpPr>
                    <a:spLocks noChangeArrowheads="1"/>
                  </p:cNvSpPr>
                  <p:nvPr/>
                </p:nvSpPr>
                <p:spPr bwMode="auto">
                  <a:xfrm>
                    <a:off x="4003"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08</a:t>
                    </a:r>
                    <a:endParaRPr lang="en-US" altLang="zh-CN" b="1">
                      <a:latin typeface="Times New Roman" pitchFamily="18" charset="0"/>
                      <a:cs typeface="Times New Roman" pitchFamily="18" charset="0"/>
                    </a:endParaRPr>
                  </a:p>
                  <a:p>
                    <a:pPr algn="ctr" eaLnBrk="0" hangingPunct="0"/>
                    <a:r>
                      <a:rPr lang="en-US" altLang="zh-CN" sz="1600" b="1">
                        <a:latin typeface="Times New Roman" pitchFamily="18" charset="0"/>
                        <a:cs typeface="Times New Roman" pitchFamily="18" charset="0"/>
                      </a:rPr>
                      <a:t>0</a:t>
                    </a:r>
                    <a:endParaRPr lang="en-US" altLang="zh-CN" sz="3200" b="1">
                      <a:latin typeface="Arial" charset="0"/>
                    </a:endParaRPr>
                  </a:p>
                </p:txBody>
              </p:sp>
              <p:sp>
                <p:nvSpPr>
                  <p:cNvPr id="72814" name="Rectangle 110"/>
                  <p:cNvSpPr>
                    <a:spLocks noChangeArrowheads="1"/>
                  </p:cNvSpPr>
                  <p:nvPr/>
                </p:nvSpPr>
                <p:spPr bwMode="auto">
                  <a:xfrm>
                    <a:off x="3709"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dirty="0">
                        <a:latin typeface="Times New Roman" pitchFamily="18" charset="0"/>
                        <a:cs typeface="Times New Roman" pitchFamily="18" charset="0"/>
                      </a:rPr>
                      <a:t>07</a:t>
                    </a:r>
                    <a:endParaRPr lang="en-US" altLang="zh-CN" b="1" dirty="0">
                      <a:latin typeface="Times New Roman" pitchFamily="18" charset="0"/>
                      <a:cs typeface="Times New Roman" pitchFamily="18" charset="0"/>
                    </a:endParaRPr>
                  </a:p>
                  <a:p>
                    <a:pPr algn="ctr" eaLnBrk="0" hangingPunct="0"/>
                    <a:r>
                      <a:rPr lang="en-US" altLang="zh-CN" sz="1600" b="1" i="1" dirty="0">
                        <a:latin typeface="Times New Roman" pitchFamily="18" charset="0"/>
                        <a:cs typeface="Times New Roman" pitchFamily="18" charset="0"/>
                      </a:rPr>
                      <a:t>x</a:t>
                    </a:r>
                    <a:endParaRPr lang="en-US" altLang="zh-CN" sz="3200" b="1" dirty="0">
                      <a:latin typeface="Arial" charset="0"/>
                    </a:endParaRPr>
                  </a:p>
                </p:txBody>
              </p:sp>
              <p:sp>
                <p:nvSpPr>
                  <p:cNvPr id="72813" name="Rectangle 109"/>
                  <p:cNvSpPr>
                    <a:spLocks noChangeArrowheads="1"/>
                  </p:cNvSpPr>
                  <p:nvPr/>
                </p:nvSpPr>
                <p:spPr bwMode="auto">
                  <a:xfrm>
                    <a:off x="3415"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06</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12" name="Rectangle 108"/>
                  <p:cNvSpPr>
                    <a:spLocks noChangeArrowheads="1"/>
                  </p:cNvSpPr>
                  <p:nvPr/>
                </p:nvSpPr>
                <p:spPr bwMode="auto">
                  <a:xfrm>
                    <a:off x="3121"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05</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11" name="Rectangle 107"/>
                  <p:cNvSpPr>
                    <a:spLocks noChangeArrowheads="1"/>
                  </p:cNvSpPr>
                  <p:nvPr/>
                </p:nvSpPr>
                <p:spPr bwMode="auto">
                  <a:xfrm>
                    <a:off x="2826" y="3283"/>
                    <a:ext cx="2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04</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10" name="Rectangle 106"/>
                  <p:cNvSpPr>
                    <a:spLocks noChangeArrowheads="1"/>
                  </p:cNvSpPr>
                  <p:nvPr/>
                </p:nvSpPr>
                <p:spPr bwMode="auto">
                  <a:xfrm>
                    <a:off x="2532"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03</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9" name="Rectangle 105"/>
                  <p:cNvSpPr>
                    <a:spLocks noChangeArrowheads="1"/>
                  </p:cNvSpPr>
                  <p:nvPr/>
                </p:nvSpPr>
                <p:spPr bwMode="auto">
                  <a:xfrm>
                    <a:off x="2238"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02</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8" name="Rectangle 104"/>
                  <p:cNvSpPr>
                    <a:spLocks noChangeArrowheads="1"/>
                  </p:cNvSpPr>
                  <p:nvPr/>
                </p:nvSpPr>
                <p:spPr bwMode="auto">
                  <a:xfrm>
                    <a:off x="1944" y="328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01</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7" name="Rectangle 103"/>
                  <p:cNvSpPr>
                    <a:spLocks noChangeArrowheads="1"/>
                  </p:cNvSpPr>
                  <p:nvPr/>
                </p:nvSpPr>
                <p:spPr bwMode="auto">
                  <a:xfrm>
                    <a:off x="4003"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16</a:t>
                    </a:r>
                    <a:endParaRPr lang="en-US" altLang="zh-CN" b="1">
                      <a:latin typeface="Times New Roman" pitchFamily="18" charset="0"/>
                      <a:cs typeface="Times New Roman" pitchFamily="18" charset="0"/>
                    </a:endParaRPr>
                  </a:p>
                  <a:p>
                    <a:pPr algn="ctr" eaLnBrk="0" hangingPunct="0"/>
                    <a:r>
                      <a:rPr lang="en-US" altLang="zh-CN" sz="1600" b="1">
                        <a:latin typeface="Times New Roman" pitchFamily="18" charset="0"/>
                        <a:cs typeface="Times New Roman" pitchFamily="18" charset="0"/>
                      </a:rPr>
                      <a:t>1</a:t>
                    </a:r>
                    <a:endParaRPr lang="en-US" altLang="zh-CN" sz="3200" b="1">
                      <a:latin typeface="Arial" charset="0"/>
                    </a:endParaRPr>
                  </a:p>
                </p:txBody>
              </p:sp>
              <p:sp>
                <p:nvSpPr>
                  <p:cNvPr id="72806" name="Rectangle 102"/>
                  <p:cNvSpPr>
                    <a:spLocks noChangeArrowheads="1"/>
                  </p:cNvSpPr>
                  <p:nvPr/>
                </p:nvSpPr>
                <p:spPr bwMode="auto">
                  <a:xfrm>
                    <a:off x="3709"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15</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5" name="Rectangle 101"/>
                  <p:cNvSpPr>
                    <a:spLocks noChangeArrowheads="1"/>
                  </p:cNvSpPr>
                  <p:nvPr/>
                </p:nvSpPr>
                <p:spPr bwMode="auto">
                  <a:xfrm>
                    <a:off x="3415"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14</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4" name="Rectangle 100"/>
                  <p:cNvSpPr>
                    <a:spLocks noChangeArrowheads="1"/>
                  </p:cNvSpPr>
                  <p:nvPr/>
                </p:nvSpPr>
                <p:spPr bwMode="auto">
                  <a:xfrm>
                    <a:off x="3121"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13</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3" name="Rectangle 99"/>
                  <p:cNvSpPr>
                    <a:spLocks noChangeArrowheads="1"/>
                  </p:cNvSpPr>
                  <p:nvPr/>
                </p:nvSpPr>
                <p:spPr bwMode="auto">
                  <a:xfrm>
                    <a:off x="2826" y="2903"/>
                    <a:ext cx="2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12</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2" name="Rectangle 98"/>
                  <p:cNvSpPr>
                    <a:spLocks noChangeArrowheads="1"/>
                  </p:cNvSpPr>
                  <p:nvPr/>
                </p:nvSpPr>
                <p:spPr bwMode="auto">
                  <a:xfrm>
                    <a:off x="2532"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11</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1" name="Rectangle 97"/>
                  <p:cNvSpPr>
                    <a:spLocks noChangeArrowheads="1"/>
                  </p:cNvSpPr>
                  <p:nvPr/>
                </p:nvSpPr>
                <p:spPr bwMode="auto">
                  <a:xfrm>
                    <a:off x="2238"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10</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00" name="Rectangle 96"/>
                  <p:cNvSpPr>
                    <a:spLocks noChangeArrowheads="1"/>
                  </p:cNvSpPr>
                  <p:nvPr/>
                </p:nvSpPr>
                <p:spPr bwMode="auto">
                  <a:xfrm>
                    <a:off x="1944" y="290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09</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9" name="Rectangle 95"/>
                  <p:cNvSpPr>
                    <a:spLocks noChangeArrowheads="1"/>
                  </p:cNvSpPr>
                  <p:nvPr/>
                </p:nvSpPr>
                <p:spPr bwMode="auto">
                  <a:xfrm>
                    <a:off x="4003"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24</a:t>
                    </a:r>
                    <a:endParaRPr lang="en-US" altLang="zh-CN" b="1">
                      <a:latin typeface="Times New Roman" pitchFamily="18" charset="0"/>
                      <a:cs typeface="Times New Roman" pitchFamily="18" charset="0"/>
                    </a:endParaRPr>
                  </a:p>
                  <a:p>
                    <a:pPr algn="ctr" eaLnBrk="0" hangingPunct="0"/>
                    <a:r>
                      <a:rPr lang="en-US" altLang="zh-CN" sz="1600" b="1">
                        <a:latin typeface="Times New Roman" pitchFamily="18" charset="0"/>
                        <a:cs typeface="Times New Roman" pitchFamily="18" charset="0"/>
                      </a:rPr>
                      <a:t>0</a:t>
                    </a:r>
                    <a:endParaRPr lang="en-US" altLang="zh-CN" sz="3200" b="1">
                      <a:latin typeface="Arial" charset="0"/>
                    </a:endParaRPr>
                  </a:p>
                </p:txBody>
              </p:sp>
              <p:sp>
                <p:nvSpPr>
                  <p:cNvPr id="72798" name="Rectangle 94"/>
                  <p:cNvSpPr>
                    <a:spLocks noChangeArrowheads="1"/>
                  </p:cNvSpPr>
                  <p:nvPr/>
                </p:nvSpPr>
                <p:spPr bwMode="auto">
                  <a:xfrm>
                    <a:off x="3709"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23</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7" name="Rectangle 93"/>
                  <p:cNvSpPr>
                    <a:spLocks noChangeArrowheads="1"/>
                  </p:cNvSpPr>
                  <p:nvPr/>
                </p:nvSpPr>
                <p:spPr bwMode="auto">
                  <a:xfrm>
                    <a:off x="3415"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22</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6" name="Rectangle 92"/>
                  <p:cNvSpPr>
                    <a:spLocks noChangeArrowheads="1"/>
                  </p:cNvSpPr>
                  <p:nvPr/>
                </p:nvSpPr>
                <p:spPr bwMode="auto">
                  <a:xfrm>
                    <a:off x="3121"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21</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5" name="Rectangle 91"/>
                  <p:cNvSpPr>
                    <a:spLocks noChangeArrowheads="1"/>
                  </p:cNvSpPr>
                  <p:nvPr/>
                </p:nvSpPr>
                <p:spPr bwMode="auto">
                  <a:xfrm>
                    <a:off x="2826" y="2523"/>
                    <a:ext cx="2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20</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4" name="Rectangle 90"/>
                  <p:cNvSpPr>
                    <a:spLocks noChangeArrowheads="1"/>
                  </p:cNvSpPr>
                  <p:nvPr/>
                </p:nvSpPr>
                <p:spPr bwMode="auto">
                  <a:xfrm>
                    <a:off x="2532"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19</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3" name="Rectangle 89"/>
                  <p:cNvSpPr>
                    <a:spLocks noChangeArrowheads="1"/>
                  </p:cNvSpPr>
                  <p:nvPr/>
                </p:nvSpPr>
                <p:spPr bwMode="auto">
                  <a:xfrm>
                    <a:off x="2238"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18</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2" name="Rectangle 88"/>
                  <p:cNvSpPr>
                    <a:spLocks noChangeArrowheads="1"/>
                  </p:cNvSpPr>
                  <p:nvPr/>
                </p:nvSpPr>
                <p:spPr bwMode="auto">
                  <a:xfrm>
                    <a:off x="1944" y="252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17</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91" name="Rectangle 87"/>
                  <p:cNvSpPr>
                    <a:spLocks noChangeArrowheads="1"/>
                  </p:cNvSpPr>
                  <p:nvPr/>
                </p:nvSpPr>
                <p:spPr bwMode="auto">
                  <a:xfrm>
                    <a:off x="4003"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32</a:t>
                    </a:r>
                    <a:endParaRPr lang="en-US" altLang="zh-CN" b="1">
                      <a:latin typeface="Times New Roman" pitchFamily="18" charset="0"/>
                      <a:cs typeface="Times New Roman" pitchFamily="18" charset="0"/>
                    </a:endParaRPr>
                  </a:p>
                  <a:p>
                    <a:pPr algn="ctr" eaLnBrk="0" hangingPunct="0"/>
                    <a:r>
                      <a:rPr lang="en-US" altLang="zh-CN" sz="1600" b="1">
                        <a:latin typeface="Times New Roman" pitchFamily="18" charset="0"/>
                        <a:cs typeface="Times New Roman" pitchFamily="18" charset="0"/>
                      </a:rPr>
                      <a:t>1</a:t>
                    </a:r>
                    <a:endParaRPr lang="en-US" altLang="zh-CN" sz="3200" b="1">
                      <a:latin typeface="Arial" charset="0"/>
                    </a:endParaRPr>
                  </a:p>
                </p:txBody>
              </p:sp>
              <p:sp>
                <p:nvSpPr>
                  <p:cNvPr id="72790" name="Rectangle 86"/>
                  <p:cNvSpPr>
                    <a:spLocks noChangeArrowheads="1"/>
                  </p:cNvSpPr>
                  <p:nvPr/>
                </p:nvSpPr>
                <p:spPr bwMode="auto">
                  <a:xfrm>
                    <a:off x="3709"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31</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9" name="Rectangle 85"/>
                  <p:cNvSpPr>
                    <a:spLocks noChangeArrowheads="1"/>
                  </p:cNvSpPr>
                  <p:nvPr/>
                </p:nvSpPr>
                <p:spPr bwMode="auto">
                  <a:xfrm>
                    <a:off x="3415"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30</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8" name="Rectangle 84"/>
                  <p:cNvSpPr>
                    <a:spLocks noChangeArrowheads="1"/>
                  </p:cNvSpPr>
                  <p:nvPr/>
                </p:nvSpPr>
                <p:spPr bwMode="auto">
                  <a:xfrm>
                    <a:off x="3121"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29</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7" name="Rectangle 83"/>
                  <p:cNvSpPr>
                    <a:spLocks noChangeArrowheads="1"/>
                  </p:cNvSpPr>
                  <p:nvPr/>
                </p:nvSpPr>
                <p:spPr bwMode="auto">
                  <a:xfrm>
                    <a:off x="2826" y="2143"/>
                    <a:ext cx="2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28</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6" name="Rectangle 82"/>
                  <p:cNvSpPr>
                    <a:spLocks noChangeArrowheads="1"/>
                  </p:cNvSpPr>
                  <p:nvPr/>
                </p:nvSpPr>
                <p:spPr bwMode="auto">
                  <a:xfrm>
                    <a:off x="2532"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27</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5" name="Rectangle 81"/>
                  <p:cNvSpPr>
                    <a:spLocks noChangeArrowheads="1"/>
                  </p:cNvSpPr>
                  <p:nvPr/>
                </p:nvSpPr>
                <p:spPr bwMode="auto">
                  <a:xfrm>
                    <a:off x="2238"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26</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4" name="Rectangle 80"/>
                  <p:cNvSpPr>
                    <a:spLocks noChangeArrowheads="1"/>
                  </p:cNvSpPr>
                  <p:nvPr/>
                </p:nvSpPr>
                <p:spPr bwMode="auto">
                  <a:xfrm>
                    <a:off x="1944" y="214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25</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3" name="Rectangle 79"/>
                  <p:cNvSpPr>
                    <a:spLocks noChangeArrowheads="1"/>
                  </p:cNvSpPr>
                  <p:nvPr/>
                </p:nvSpPr>
                <p:spPr bwMode="auto">
                  <a:xfrm>
                    <a:off x="4003"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dirty="0">
                        <a:latin typeface="Times New Roman" pitchFamily="18" charset="0"/>
                        <a:cs typeface="Times New Roman" pitchFamily="18" charset="0"/>
                      </a:rPr>
                      <a:t>40</a:t>
                    </a:r>
                    <a:endParaRPr lang="en-US" altLang="zh-CN" b="1" dirty="0">
                      <a:latin typeface="Times New Roman" pitchFamily="18" charset="0"/>
                      <a:cs typeface="Times New Roman" pitchFamily="18" charset="0"/>
                    </a:endParaRPr>
                  </a:p>
                  <a:p>
                    <a:pPr algn="ctr" eaLnBrk="0" hangingPunct="0"/>
                    <a:r>
                      <a:rPr lang="en-US" altLang="zh-CN" sz="1600" b="1" dirty="0">
                        <a:latin typeface="Times New Roman" pitchFamily="18" charset="0"/>
                        <a:cs typeface="Times New Roman" pitchFamily="18" charset="0"/>
                      </a:rPr>
                      <a:t>0</a:t>
                    </a:r>
                    <a:endParaRPr lang="en-US" altLang="zh-CN" sz="3200" b="1" dirty="0">
                      <a:latin typeface="Arial" charset="0"/>
                    </a:endParaRPr>
                  </a:p>
                </p:txBody>
              </p:sp>
              <p:sp>
                <p:nvSpPr>
                  <p:cNvPr id="72782" name="Rectangle 78"/>
                  <p:cNvSpPr>
                    <a:spLocks noChangeArrowheads="1"/>
                  </p:cNvSpPr>
                  <p:nvPr/>
                </p:nvSpPr>
                <p:spPr bwMode="auto">
                  <a:xfrm>
                    <a:off x="3709"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dirty="0">
                        <a:latin typeface="Times New Roman" pitchFamily="18" charset="0"/>
                        <a:cs typeface="Times New Roman" pitchFamily="18" charset="0"/>
                      </a:rPr>
                      <a:t>39</a:t>
                    </a:r>
                    <a:endParaRPr lang="en-US" altLang="zh-CN" b="1" dirty="0">
                      <a:latin typeface="Times New Roman" pitchFamily="18" charset="0"/>
                      <a:cs typeface="Times New Roman" pitchFamily="18" charset="0"/>
                    </a:endParaRPr>
                  </a:p>
                  <a:p>
                    <a:pPr algn="ctr" eaLnBrk="0" hangingPunct="0"/>
                    <a:r>
                      <a:rPr lang="en-US" altLang="zh-CN" sz="1600" b="1" i="1" dirty="0">
                        <a:latin typeface="Times New Roman" pitchFamily="18" charset="0"/>
                        <a:cs typeface="Times New Roman" pitchFamily="18" charset="0"/>
                      </a:rPr>
                      <a:t>x</a:t>
                    </a:r>
                    <a:endParaRPr lang="en-US" altLang="zh-CN" sz="3200" b="1" dirty="0">
                      <a:latin typeface="Arial" charset="0"/>
                    </a:endParaRPr>
                  </a:p>
                </p:txBody>
              </p:sp>
              <p:sp>
                <p:nvSpPr>
                  <p:cNvPr id="72781" name="Rectangle 77"/>
                  <p:cNvSpPr>
                    <a:spLocks noChangeArrowheads="1"/>
                  </p:cNvSpPr>
                  <p:nvPr/>
                </p:nvSpPr>
                <p:spPr bwMode="auto">
                  <a:xfrm>
                    <a:off x="3415"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38</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80" name="Rectangle 76"/>
                  <p:cNvSpPr>
                    <a:spLocks noChangeArrowheads="1"/>
                  </p:cNvSpPr>
                  <p:nvPr/>
                </p:nvSpPr>
                <p:spPr bwMode="auto">
                  <a:xfrm>
                    <a:off x="3121"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37</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79" name="Rectangle 75"/>
                  <p:cNvSpPr>
                    <a:spLocks noChangeArrowheads="1"/>
                  </p:cNvSpPr>
                  <p:nvPr/>
                </p:nvSpPr>
                <p:spPr bwMode="auto">
                  <a:xfrm>
                    <a:off x="2826" y="1763"/>
                    <a:ext cx="2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36</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78" name="Rectangle 74"/>
                  <p:cNvSpPr>
                    <a:spLocks noChangeArrowheads="1"/>
                  </p:cNvSpPr>
                  <p:nvPr/>
                </p:nvSpPr>
                <p:spPr bwMode="auto">
                  <a:xfrm>
                    <a:off x="2532"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35</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77" name="Rectangle 73"/>
                  <p:cNvSpPr>
                    <a:spLocks noChangeArrowheads="1"/>
                  </p:cNvSpPr>
                  <p:nvPr/>
                </p:nvSpPr>
                <p:spPr bwMode="auto">
                  <a:xfrm>
                    <a:off x="2238"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34</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776" name="Rectangle 72"/>
                  <p:cNvSpPr>
                    <a:spLocks noChangeArrowheads="1"/>
                  </p:cNvSpPr>
                  <p:nvPr/>
                </p:nvSpPr>
                <p:spPr bwMode="auto">
                  <a:xfrm>
                    <a:off x="1944" y="1763"/>
                    <a:ext cx="29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a:latin typeface="Times New Roman" pitchFamily="18" charset="0"/>
                        <a:cs typeface="Times New Roman" pitchFamily="18" charset="0"/>
                      </a:rPr>
                      <a:t>33</a:t>
                    </a:r>
                    <a:endParaRPr lang="en-US" altLang="zh-CN" b="1">
                      <a:latin typeface="Times New Roman" pitchFamily="18" charset="0"/>
                      <a:cs typeface="Times New Roman" pitchFamily="18" charset="0"/>
                    </a:endParaRPr>
                  </a:p>
                  <a:p>
                    <a:pPr algn="ctr" eaLnBrk="0" hangingPunct="0"/>
                    <a:r>
                      <a:rPr lang="en-US" altLang="zh-CN" sz="1600" b="1" i="1">
                        <a:latin typeface="Times New Roman" pitchFamily="18" charset="0"/>
                        <a:cs typeface="Times New Roman" pitchFamily="18" charset="0"/>
                      </a:rPr>
                      <a:t>x</a:t>
                    </a:r>
                    <a:endParaRPr lang="en-US" altLang="zh-CN" sz="3200" b="1">
                      <a:latin typeface="Arial" charset="0"/>
                    </a:endParaRPr>
                  </a:p>
                </p:txBody>
              </p:sp>
              <p:sp>
                <p:nvSpPr>
                  <p:cNvPr id="72816" name="Line 112"/>
                  <p:cNvSpPr>
                    <a:spLocks noChangeShapeType="1"/>
                  </p:cNvSpPr>
                  <p:nvPr/>
                </p:nvSpPr>
                <p:spPr bwMode="auto">
                  <a:xfrm>
                    <a:off x="1944" y="1763"/>
                    <a:ext cx="23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17" name="Line 113"/>
                  <p:cNvSpPr>
                    <a:spLocks noChangeShapeType="1"/>
                  </p:cNvSpPr>
                  <p:nvPr/>
                </p:nvSpPr>
                <p:spPr bwMode="auto">
                  <a:xfrm>
                    <a:off x="1944" y="3663"/>
                    <a:ext cx="23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18" name="Line 114"/>
                  <p:cNvSpPr>
                    <a:spLocks noChangeShapeType="1"/>
                  </p:cNvSpPr>
                  <p:nvPr/>
                </p:nvSpPr>
                <p:spPr bwMode="auto">
                  <a:xfrm>
                    <a:off x="1944"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19" name="Line 115"/>
                  <p:cNvSpPr>
                    <a:spLocks noChangeShapeType="1"/>
                  </p:cNvSpPr>
                  <p:nvPr/>
                </p:nvSpPr>
                <p:spPr bwMode="auto">
                  <a:xfrm>
                    <a:off x="4297"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22" name="Line 118"/>
                  <p:cNvSpPr>
                    <a:spLocks noChangeShapeType="1"/>
                  </p:cNvSpPr>
                  <p:nvPr/>
                </p:nvSpPr>
                <p:spPr bwMode="auto">
                  <a:xfrm>
                    <a:off x="1944" y="2143"/>
                    <a:ext cx="23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24" name="Line 120"/>
                  <p:cNvSpPr>
                    <a:spLocks noChangeShapeType="1"/>
                  </p:cNvSpPr>
                  <p:nvPr/>
                </p:nvSpPr>
                <p:spPr bwMode="auto">
                  <a:xfrm>
                    <a:off x="2238"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27" name="Line 123"/>
                  <p:cNvSpPr>
                    <a:spLocks noChangeShapeType="1"/>
                  </p:cNvSpPr>
                  <p:nvPr/>
                </p:nvSpPr>
                <p:spPr bwMode="auto">
                  <a:xfrm>
                    <a:off x="2532"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30" name="Line 126"/>
                  <p:cNvSpPr>
                    <a:spLocks noChangeShapeType="1"/>
                  </p:cNvSpPr>
                  <p:nvPr/>
                </p:nvSpPr>
                <p:spPr bwMode="auto">
                  <a:xfrm>
                    <a:off x="2826"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33" name="Line 129"/>
                  <p:cNvSpPr>
                    <a:spLocks noChangeShapeType="1"/>
                  </p:cNvSpPr>
                  <p:nvPr/>
                </p:nvSpPr>
                <p:spPr bwMode="auto">
                  <a:xfrm>
                    <a:off x="3121"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36" name="Line 132"/>
                  <p:cNvSpPr>
                    <a:spLocks noChangeShapeType="1"/>
                  </p:cNvSpPr>
                  <p:nvPr/>
                </p:nvSpPr>
                <p:spPr bwMode="auto">
                  <a:xfrm>
                    <a:off x="3415"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39" name="Line 135"/>
                  <p:cNvSpPr>
                    <a:spLocks noChangeShapeType="1"/>
                  </p:cNvSpPr>
                  <p:nvPr/>
                </p:nvSpPr>
                <p:spPr bwMode="auto">
                  <a:xfrm>
                    <a:off x="3709"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42" name="Line 138"/>
                  <p:cNvSpPr>
                    <a:spLocks noChangeShapeType="1"/>
                  </p:cNvSpPr>
                  <p:nvPr/>
                </p:nvSpPr>
                <p:spPr bwMode="auto">
                  <a:xfrm>
                    <a:off x="4003" y="1763"/>
                    <a:ext cx="0" cy="190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46" name="Line 142"/>
                  <p:cNvSpPr>
                    <a:spLocks noChangeShapeType="1"/>
                  </p:cNvSpPr>
                  <p:nvPr/>
                </p:nvSpPr>
                <p:spPr bwMode="auto">
                  <a:xfrm>
                    <a:off x="1944" y="2523"/>
                    <a:ext cx="23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884" name="Line 180"/>
                  <p:cNvSpPr>
                    <a:spLocks noChangeShapeType="1"/>
                  </p:cNvSpPr>
                  <p:nvPr/>
                </p:nvSpPr>
                <p:spPr bwMode="auto">
                  <a:xfrm>
                    <a:off x="1944" y="2903"/>
                    <a:ext cx="23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2922" name="Line 218"/>
                  <p:cNvSpPr>
                    <a:spLocks noChangeShapeType="1"/>
                  </p:cNvSpPr>
                  <p:nvPr/>
                </p:nvSpPr>
                <p:spPr bwMode="auto">
                  <a:xfrm>
                    <a:off x="1944" y="3283"/>
                    <a:ext cx="23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grpSp>
        <p:sp>
          <p:nvSpPr>
            <p:cNvPr id="72719" name="Line 15"/>
            <p:cNvSpPr>
              <a:spLocks noChangeShapeType="1"/>
            </p:cNvSpPr>
            <p:nvPr/>
          </p:nvSpPr>
          <p:spPr bwMode="auto">
            <a:xfrm>
              <a:off x="3986" y="1791"/>
              <a:ext cx="0" cy="1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72733" name="Rectangle 29"/>
          <p:cNvSpPr>
            <a:spLocks noChangeArrowheads="1"/>
          </p:cNvSpPr>
          <p:nvPr/>
        </p:nvSpPr>
        <p:spPr bwMode="auto">
          <a:xfrm>
            <a:off x="3495675" y="2179638"/>
            <a:ext cx="279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2741" name="Rectangle 37"/>
          <p:cNvSpPr>
            <a:spLocks noChangeArrowheads="1"/>
          </p:cNvSpPr>
          <p:nvPr/>
        </p:nvSpPr>
        <p:spPr bwMode="auto">
          <a:xfrm>
            <a:off x="3495675" y="2179638"/>
            <a:ext cx="279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8" name="矩形 87"/>
          <p:cNvSpPr/>
          <p:nvPr/>
        </p:nvSpPr>
        <p:spPr>
          <a:xfrm>
            <a:off x="5796136" y="2532966"/>
            <a:ext cx="576064" cy="33123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79512" y="2532966"/>
            <a:ext cx="1872208"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b="1" dirty="0" smtClean="0">
                <a:latin typeface="+mj-ea"/>
                <a:ea typeface="+mj-ea"/>
              </a:rPr>
              <a:t>图中存储容量为</a:t>
            </a:r>
            <a:r>
              <a:rPr lang="en-US" altLang="zh-CN" sz="2000" b="1" dirty="0" smtClean="0">
                <a:latin typeface="+mj-ea"/>
                <a:ea typeface="+mj-ea"/>
              </a:rPr>
              <a:t>40 b</a:t>
            </a:r>
            <a:r>
              <a:rPr lang="zh-CN" altLang="en-US" sz="2000" b="1" dirty="0" smtClean="0">
                <a:latin typeface="+mj-ea"/>
                <a:ea typeface="+mj-ea"/>
              </a:rPr>
              <a:t>，相当于</a:t>
            </a:r>
            <a:r>
              <a:rPr lang="en-US" altLang="zh-CN" sz="2000" b="1" dirty="0" smtClean="0">
                <a:latin typeface="+mj-ea"/>
                <a:ea typeface="+mj-ea"/>
              </a:rPr>
              <a:t>5</a:t>
            </a:r>
            <a:r>
              <a:rPr lang="zh-CN" altLang="en-US" sz="2000" b="1" dirty="0" smtClean="0">
                <a:latin typeface="+mj-ea"/>
                <a:ea typeface="+mj-ea"/>
              </a:rPr>
              <a:t>帧信息码元长，每帧长</a:t>
            </a:r>
            <a:r>
              <a:rPr lang="en-US" altLang="zh-CN" sz="2000" b="1" dirty="0" smtClean="0">
                <a:latin typeface="+mj-ea"/>
                <a:ea typeface="+mj-ea"/>
              </a:rPr>
              <a:t>8 b</a:t>
            </a:r>
            <a:r>
              <a:rPr lang="zh-CN" altLang="en-US" sz="2000" b="1" dirty="0" smtClean="0">
                <a:latin typeface="+mj-ea"/>
                <a:ea typeface="+mj-ea"/>
              </a:rPr>
              <a:t>，其中包括</a:t>
            </a:r>
            <a:r>
              <a:rPr lang="en-US" altLang="zh-CN" sz="2000" b="1" dirty="0" smtClean="0">
                <a:latin typeface="+mj-ea"/>
                <a:ea typeface="+mj-ea"/>
              </a:rPr>
              <a:t>1 b</a:t>
            </a:r>
            <a:r>
              <a:rPr lang="zh-CN" altLang="en-US" sz="2000" b="1" dirty="0" smtClean="0">
                <a:latin typeface="+mj-ea"/>
                <a:ea typeface="+mj-ea"/>
              </a:rPr>
              <a:t>同步码。</a:t>
            </a:r>
          </a:p>
        </p:txBody>
      </p:sp>
      <p:sp>
        <p:nvSpPr>
          <p:cNvPr id="91" name="矩形 90"/>
          <p:cNvSpPr/>
          <p:nvPr/>
        </p:nvSpPr>
        <p:spPr>
          <a:xfrm>
            <a:off x="467544" y="4549190"/>
            <a:ext cx="1114408" cy="369332"/>
          </a:xfrm>
          <a:prstGeom prst="rect">
            <a:avLst/>
          </a:prstGeom>
          <a:ln>
            <a:solidFill>
              <a:srgbClr val="00CC00"/>
            </a:solidFill>
          </a:ln>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b="1" dirty="0" smtClean="0">
                <a:solidFill>
                  <a:schemeClr val="tx1"/>
                </a:solidFill>
              </a:rPr>
              <a:t>码元编号</a:t>
            </a:r>
            <a:endParaRPr lang="zh-CN" altLang="en-US" b="1" dirty="0">
              <a:solidFill>
                <a:schemeClr val="tx1"/>
              </a:solidFill>
            </a:endParaRPr>
          </a:p>
        </p:txBody>
      </p:sp>
      <p:sp>
        <p:nvSpPr>
          <p:cNvPr id="92" name="椭圆 91"/>
          <p:cNvSpPr/>
          <p:nvPr/>
        </p:nvSpPr>
        <p:spPr>
          <a:xfrm>
            <a:off x="2123728" y="4549190"/>
            <a:ext cx="576064" cy="36004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51520" y="6021288"/>
            <a:ext cx="3384376" cy="707886"/>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000" b="1" dirty="0" smtClean="0">
                <a:solidFill>
                  <a:schemeClr val="tx1"/>
                </a:solidFill>
                <a:latin typeface="+mj-ea"/>
                <a:ea typeface="+mj-ea"/>
              </a:rPr>
              <a:t>码元取值：</a:t>
            </a:r>
            <a:r>
              <a:rPr lang="zh-CN" altLang="en-US" sz="2000" b="1" dirty="0" smtClean="0">
                <a:latin typeface="+mj-ea"/>
                <a:ea typeface="+mj-ea"/>
              </a:rPr>
              <a:t> “</a:t>
            </a:r>
            <a:r>
              <a:rPr lang="en-US" altLang="zh-CN" sz="2000" b="1" dirty="0" smtClean="0">
                <a:latin typeface="+mj-ea"/>
                <a:ea typeface="+mj-ea"/>
              </a:rPr>
              <a:t>1”</a:t>
            </a:r>
            <a:r>
              <a:rPr lang="zh-CN" altLang="en-US" sz="2000" b="1" dirty="0" smtClean="0">
                <a:latin typeface="+mj-ea"/>
                <a:ea typeface="+mj-ea"/>
              </a:rPr>
              <a:t>或“</a:t>
            </a:r>
            <a:r>
              <a:rPr lang="en-US" altLang="zh-CN" sz="2000" b="1" dirty="0" smtClean="0">
                <a:latin typeface="+mj-ea"/>
                <a:ea typeface="+mj-ea"/>
              </a:rPr>
              <a:t>0”</a:t>
            </a:r>
            <a:r>
              <a:rPr lang="zh-CN" altLang="en-US" sz="2000" b="1" dirty="0" smtClean="0">
                <a:latin typeface="+mj-ea"/>
                <a:ea typeface="+mj-ea"/>
              </a:rPr>
              <a:t>，而“</a:t>
            </a:r>
            <a:r>
              <a:rPr lang="en-US" altLang="zh-CN" sz="2000" b="1" dirty="0" smtClean="0">
                <a:latin typeface="+mj-ea"/>
                <a:ea typeface="+mj-ea"/>
              </a:rPr>
              <a:t>x”</a:t>
            </a:r>
            <a:r>
              <a:rPr lang="zh-CN" altLang="en-US" sz="2000" b="1" dirty="0" smtClean="0">
                <a:latin typeface="+mj-ea"/>
                <a:ea typeface="+mj-ea"/>
              </a:rPr>
              <a:t>代表任意值</a:t>
            </a:r>
            <a:endParaRPr lang="zh-CN" altLang="en-US" sz="2000" b="1" dirty="0">
              <a:solidFill>
                <a:schemeClr val="tx1"/>
              </a:solidFill>
              <a:latin typeface="+mj-ea"/>
              <a:ea typeface="+mj-ea"/>
            </a:endParaRPr>
          </a:p>
        </p:txBody>
      </p:sp>
      <p:sp>
        <p:nvSpPr>
          <p:cNvPr id="94" name="椭圆 93"/>
          <p:cNvSpPr/>
          <p:nvPr/>
        </p:nvSpPr>
        <p:spPr>
          <a:xfrm>
            <a:off x="2195736" y="5557302"/>
            <a:ext cx="576064" cy="36004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7164288" y="2132856"/>
            <a:ext cx="697627" cy="400110"/>
          </a:xfrm>
          <a:prstGeom prst="rect">
            <a:avLst/>
          </a:prstGeom>
        </p:spPr>
        <p:txBody>
          <a:bodyPr wrap="none">
            <a:spAutoFit/>
          </a:bodyPr>
          <a:lstStyle/>
          <a:p>
            <a:r>
              <a:rPr lang="zh-CN" altLang="en-US" sz="2000" b="1" dirty="0" smtClean="0">
                <a:solidFill>
                  <a:srgbClr val="0000FF"/>
                </a:solidFill>
                <a:latin typeface="+mj-ea"/>
                <a:ea typeface="+mj-ea"/>
              </a:rPr>
              <a:t>当前</a:t>
            </a:r>
            <a:endParaRPr lang="zh-CN" altLang="en-US" sz="2000" b="1" dirty="0">
              <a:solidFill>
                <a:srgbClr val="0000FF"/>
              </a:solidFill>
              <a:latin typeface="+mj-ea"/>
              <a:ea typeface="+mj-ea"/>
            </a:endParaRPr>
          </a:p>
        </p:txBody>
      </p:sp>
      <p:cxnSp>
        <p:nvCxnSpPr>
          <p:cNvPr id="97" name="直接箭头连接符 96"/>
          <p:cNvCxnSpPr/>
          <p:nvPr/>
        </p:nvCxnSpPr>
        <p:spPr>
          <a:xfrm flipH="1">
            <a:off x="6516216" y="2460958"/>
            <a:ext cx="720080" cy="360040"/>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98" name="矩形 97"/>
          <p:cNvSpPr/>
          <p:nvPr/>
        </p:nvSpPr>
        <p:spPr>
          <a:xfrm>
            <a:off x="6660232" y="3181038"/>
            <a:ext cx="2304256" cy="224676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b="1" dirty="0" smtClean="0">
                <a:latin typeface="+mj-ea"/>
                <a:ea typeface="+mj-ea"/>
              </a:rPr>
              <a:t>每进入</a:t>
            </a:r>
            <a:r>
              <a:rPr lang="en-US" altLang="zh-CN" sz="2000" b="1" dirty="0" smtClean="0">
                <a:latin typeface="+mj-ea"/>
                <a:ea typeface="+mj-ea"/>
              </a:rPr>
              <a:t>1</a:t>
            </a:r>
            <a:r>
              <a:rPr lang="zh-CN" altLang="en-US" sz="2000" b="1" dirty="0" smtClean="0">
                <a:latin typeface="+mj-ea"/>
                <a:ea typeface="+mj-ea"/>
              </a:rPr>
              <a:t>比特，立即检验最右列位置的码元是否符合同步序列规律（如“</a:t>
            </a:r>
            <a:r>
              <a:rPr lang="en-US" altLang="zh-CN" sz="2000" b="1" dirty="0" smtClean="0">
                <a:latin typeface="+mj-ea"/>
                <a:ea typeface="+mj-ea"/>
              </a:rPr>
              <a:t>10”</a:t>
            </a:r>
            <a:r>
              <a:rPr lang="zh-CN" altLang="en-US" sz="2000" b="1" dirty="0" smtClean="0">
                <a:latin typeface="+mj-ea"/>
                <a:ea typeface="+mj-ea"/>
              </a:rPr>
              <a:t>交替）。</a:t>
            </a:r>
            <a:endParaRPr lang="en-US" altLang="zh-CN" sz="2000" b="1" dirty="0" smtClean="0">
              <a:latin typeface="+mj-ea"/>
              <a:ea typeface="+mj-ea"/>
            </a:endParaRPr>
          </a:p>
          <a:p>
            <a:r>
              <a:rPr lang="zh-CN" altLang="en-US" sz="2000" b="1" dirty="0" smtClean="0">
                <a:latin typeface="+mj-ea"/>
                <a:ea typeface="+mj-ea"/>
              </a:rPr>
              <a:t>按图示，相当连续检验了</a:t>
            </a:r>
            <a:r>
              <a:rPr lang="en-US" altLang="zh-CN" sz="2000" b="1" dirty="0" smtClean="0">
                <a:latin typeface="+mj-ea"/>
                <a:ea typeface="+mj-ea"/>
              </a:rPr>
              <a:t>5</a:t>
            </a:r>
            <a:r>
              <a:rPr lang="zh-CN" altLang="en-US" sz="2000" b="1" dirty="0" smtClean="0">
                <a:latin typeface="+mj-ea"/>
                <a:ea typeface="+mj-ea"/>
              </a:rPr>
              <a:t>个周期</a:t>
            </a:r>
            <a:endParaRPr lang="zh-CN" altLang="en-US" sz="2000" b="1" dirty="0">
              <a:latin typeface="+mj-ea"/>
              <a:ea typeface="+mj-ea"/>
            </a:endParaRPr>
          </a:p>
        </p:txBody>
      </p:sp>
      <p:sp>
        <p:nvSpPr>
          <p:cNvPr id="99" name="矩形 98"/>
          <p:cNvSpPr/>
          <p:nvPr/>
        </p:nvSpPr>
        <p:spPr>
          <a:xfrm>
            <a:off x="3995936" y="5589240"/>
            <a:ext cx="496855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若符合同步序列规律，判定新进入码元为同步码元。若不完全符合，则在下</a:t>
            </a:r>
            <a:r>
              <a:rPr lang="en-US" altLang="zh-CN" sz="2400" b="1" dirty="0" smtClean="0">
                <a:solidFill>
                  <a:srgbClr val="0000FF"/>
                </a:solidFill>
                <a:latin typeface="+mj-ea"/>
                <a:ea typeface="+mj-ea"/>
              </a:rPr>
              <a:t>1</a:t>
            </a:r>
            <a:r>
              <a:rPr lang="zh-CN" altLang="en-US" sz="2400" b="1" dirty="0" smtClean="0">
                <a:solidFill>
                  <a:srgbClr val="0000FF"/>
                </a:solidFill>
                <a:latin typeface="+mj-ea"/>
                <a:ea typeface="+mj-ea"/>
              </a:rPr>
              <a:t>比特进入时继续检验。 </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3148305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500" fill="hold"/>
                                        <p:tgtEl>
                                          <p:spTgt spid="91"/>
                                        </p:tgtEl>
                                        <p:attrNameLst>
                                          <p:attrName>ppt_x</p:attrName>
                                        </p:attrNameLst>
                                      </p:cBhvr>
                                      <p:tavLst>
                                        <p:tav tm="0">
                                          <p:val>
                                            <p:strVal val="#ppt_x"/>
                                          </p:val>
                                        </p:tav>
                                        <p:tav tm="100000">
                                          <p:val>
                                            <p:strVal val="#ppt_x"/>
                                          </p:val>
                                        </p:tav>
                                      </p:tavLst>
                                    </p:anim>
                                    <p:anim calcmode="lin" valueType="num">
                                      <p:cBhvr additive="base">
                                        <p:cTn id="14" dur="500" fill="hold"/>
                                        <p:tgtEl>
                                          <p:spTgt spid="9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additive="base">
                                        <p:cTn id="17" dur="500" fill="hold"/>
                                        <p:tgtEl>
                                          <p:spTgt spid="92"/>
                                        </p:tgtEl>
                                        <p:attrNameLst>
                                          <p:attrName>ppt_x</p:attrName>
                                        </p:attrNameLst>
                                      </p:cBhvr>
                                      <p:tavLst>
                                        <p:tav tm="0">
                                          <p:val>
                                            <p:strVal val="#ppt_x"/>
                                          </p:val>
                                        </p:tav>
                                        <p:tav tm="100000">
                                          <p:val>
                                            <p:strVal val="#ppt_x"/>
                                          </p:val>
                                        </p:tav>
                                      </p:tavLst>
                                    </p:anim>
                                    <p:anim calcmode="lin" valueType="num">
                                      <p:cBhvr additive="base">
                                        <p:cTn id="18"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500" fill="hold"/>
                                        <p:tgtEl>
                                          <p:spTgt spid="94"/>
                                        </p:tgtEl>
                                        <p:attrNameLst>
                                          <p:attrName>ppt_x</p:attrName>
                                        </p:attrNameLst>
                                      </p:cBhvr>
                                      <p:tavLst>
                                        <p:tav tm="0">
                                          <p:val>
                                            <p:strVal val="#ppt_x"/>
                                          </p:val>
                                        </p:tav>
                                        <p:tav tm="100000">
                                          <p:val>
                                            <p:strVal val="#ppt_x"/>
                                          </p:val>
                                        </p:tav>
                                      </p:tavLst>
                                    </p:anim>
                                    <p:anim calcmode="lin" valueType="num">
                                      <p:cBhvr additive="base">
                                        <p:cTn id="2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 calcmode="lin" valueType="num">
                                      <p:cBhvr additive="base">
                                        <p:cTn id="33" dur="500" fill="hold"/>
                                        <p:tgtEl>
                                          <p:spTgt spid="97"/>
                                        </p:tgtEl>
                                        <p:attrNameLst>
                                          <p:attrName>ppt_x</p:attrName>
                                        </p:attrNameLst>
                                      </p:cBhvr>
                                      <p:tavLst>
                                        <p:tav tm="0">
                                          <p:val>
                                            <p:strVal val="#ppt_x"/>
                                          </p:val>
                                        </p:tav>
                                        <p:tav tm="100000">
                                          <p:val>
                                            <p:strVal val="#ppt_x"/>
                                          </p:val>
                                        </p:tav>
                                      </p:tavLst>
                                    </p:anim>
                                    <p:anim calcmode="lin" valueType="num">
                                      <p:cBhvr additive="base">
                                        <p:cTn id="34" dur="500" fill="hold"/>
                                        <p:tgtEl>
                                          <p:spTgt spid="9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anim calcmode="lin" valueType="num">
                                      <p:cBhvr additive="base">
                                        <p:cTn id="37" dur="500" fill="hold"/>
                                        <p:tgtEl>
                                          <p:spTgt spid="95"/>
                                        </p:tgtEl>
                                        <p:attrNameLst>
                                          <p:attrName>ppt_x</p:attrName>
                                        </p:attrNameLst>
                                      </p:cBhvr>
                                      <p:tavLst>
                                        <p:tav tm="0">
                                          <p:val>
                                            <p:strVal val="#ppt_x"/>
                                          </p:val>
                                        </p:tav>
                                        <p:tav tm="100000">
                                          <p:val>
                                            <p:strVal val="#ppt_x"/>
                                          </p:val>
                                        </p:tav>
                                      </p:tavLst>
                                    </p:anim>
                                    <p:anim calcmode="lin" valueType="num">
                                      <p:cBhvr additive="base">
                                        <p:cTn id="3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 calcmode="lin" valueType="num">
                                      <p:cBhvr additive="base">
                                        <p:cTn id="43" dur="500" fill="hold"/>
                                        <p:tgtEl>
                                          <p:spTgt spid="98"/>
                                        </p:tgtEl>
                                        <p:attrNameLst>
                                          <p:attrName>ppt_x</p:attrName>
                                        </p:attrNameLst>
                                      </p:cBhvr>
                                      <p:tavLst>
                                        <p:tav tm="0">
                                          <p:val>
                                            <p:strVal val="#ppt_x"/>
                                          </p:val>
                                        </p:tav>
                                        <p:tav tm="100000">
                                          <p:val>
                                            <p:strVal val="#ppt_x"/>
                                          </p:val>
                                        </p:tav>
                                      </p:tavLst>
                                    </p:anim>
                                    <p:anim calcmode="lin" valueType="num">
                                      <p:cBhvr additive="base">
                                        <p:cTn id="44" dur="500" fill="hold"/>
                                        <p:tgtEl>
                                          <p:spTgt spid="9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fill="hold"/>
                                        <p:tgtEl>
                                          <p:spTgt spid="88"/>
                                        </p:tgtEl>
                                        <p:attrNameLst>
                                          <p:attrName>ppt_x</p:attrName>
                                        </p:attrNameLst>
                                      </p:cBhvr>
                                      <p:tavLst>
                                        <p:tav tm="0">
                                          <p:val>
                                            <p:strVal val="#ppt_x"/>
                                          </p:val>
                                        </p:tav>
                                        <p:tav tm="100000">
                                          <p:val>
                                            <p:strVal val="#ppt_x"/>
                                          </p:val>
                                        </p:tav>
                                      </p:tavLst>
                                    </p:anim>
                                    <p:anim calcmode="lin" valueType="num">
                                      <p:cBhvr additive="base">
                                        <p:cTn id="4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anim calcmode="lin" valueType="num">
                                      <p:cBhvr additive="base">
                                        <p:cTn id="53" dur="500" fill="hold"/>
                                        <p:tgtEl>
                                          <p:spTgt spid="99"/>
                                        </p:tgtEl>
                                        <p:attrNameLst>
                                          <p:attrName>ppt_x</p:attrName>
                                        </p:attrNameLst>
                                      </p:cBhvr>
                                      <p:tavLst>
                                        <p:tav tm="0">
                                          <p:val>
                                            <p:strVal val="#ppt_x"/>
                                          </p:val>
                                        </p:tav>
                                        <p:tav tm="100000">
                                          <p:val>
                                            <p:strVal val="#ppt_x"/>
                                          </p:val>
                                        </p:tav>
                                      </p:tavLst>
                                    </p:anim>
                                    <p:anim calcmode="lin" valueType="num">
                                      <p:cBhvr additive="base">
                                        <p:cTn id="5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animBg="1"/>
      <p:bldP spid="91" grpId="0" animBg="1"/>
      <p:bldP spid="92" grpId="0" animBg="1"/>
      <p:bldP spid="93" grpId="0" animBg="1"/>
      <p:bldP spid="94" grpId="0" animBg="1"/>
      <p:bldP spid="95" grpId="0"/>
      <p:bldP spid="98" grpId="0" animBg="1"/>
      <p:bldP spid="9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endParaRPr lang="zh-CN" altLang="en-US" dirty="0"/>
          </a:p>
        </p:txBody>
      </p:sp>
      <p:sp>
        <p:nvSpPr>
          <p:cNvPr id="74755" name="Rectangle 3"/>
          <p:cNvSpPr>
            <a:spLocks noGrp="1" noChangeArrowheads="1"/>
          </p:cNvSpPr>
          <p:nvPr>
            <p:ph type="body" idx="1"/>
          </p:nvPr>
        </p:nvSpPr>
        <p:spPr/>
        <p:txBody>
          <a:bodyPr/>
          <a:lstStyle/>
          <a:p>
            <a:r>
              <a:rPr lang="zh-CN" altLang="en-US" dirty="0" smtClean="0"/>
              <a:t>实际应用的方案中，这种方案需要连续检验的帧数和时间可能较长。</a:t>
            </a:r>
            <a:endParaRPr lang="en-US" altLang="zh-CN" dirty="0" smtClean="0"/>
          </a:p>
          <a:p>
            <a:r>
              <a:rPr lang="zh-CN" altLang="en-US" dirty="0" smtClean="0"/>
              <a:t>例如在单路数字电话系统中，每帧长度可能有</a:t>
            </a:r>
            <a:r>
              <a:rPr lang="en-US" altLang="zh-CN" dirty="0" smtClean="0"/>
              <a:t>50</a:t>
            </a:r>
            <a:r>
              <a:rPr lang="zh-CN" altLang="en-US" dirty="0" smtClean="0"/>
              <a:t>多比特，而检验帧数可能有数十帧。</a:t>
            </a:r>
            <a:endParaRPr lang="en-US" altLang="zh-CN" dirty="0" smtClean="0"/>
          </a:p>
          <a:p>
            <a:r>
              <a:rPr lang="zh-CN" altLang="en-US" dirty="0" smtClean="0"/>
              <a:t>这种方法也需要加用同步保护措施。它的原理与第一种方法中的类似。</a:t>
            </a:r>
            <a:endParaRPr lang="zh-CN" altLang="en-US" dirty="0"/>
          </a:p>
        </p:txBody>
      </p:sp>
      <p:sp>
        <p:nvSpPr>
          <p:cNvPr id="4" name="灯片编号占位符 5"/>
          <p:cNvSpPr>
            <a:spLocks noGrp="1"/>
          </p:cNvSpPr>
          <p:nvPr>
            <p:ph type="sldNum" sz="quarter" idx="12"/>
          </p:nvPr>
        </p:nvSpPr>
        <p:spPr/>
        <p:txBody>
          <a:bodyPr/>
          <a:lstStyle/>
          <a:p>
            <a:fld id="{0C770FB6-324A-4057-BA88-7D153AD0701F}" type="slidenum">
              <a:rPr lang="en-US" altLang="zh-CN" smtClean="0"/>
              <a:pPr/>
              <a:t>57</a:t>
            </a:fld>
            <a:endParaRPr lang="en-US" altLang="zh-CN"/>
          </a:p>
        </p:txBody>
      </p:sp>
    </p:spTree>
    <p:extLst>
      <p:ext uri="{BB962C8B-B14F-4D97-AF65-F5344CB8AC3E}">
        <p14:creationId xmlns:p14="http://schemas.microsoft.com/office/powerpoint/2010/main" val="20558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dirty="0">
                <a:solidFill>
                  <a:srgbClr val="0000FF"/>
                </a:solidFill>
              </a:rPr>
              <a:t>13.4.4 </a:t>
            </a:r>
            <a:r>
              <a:rPr lang="zh-CN" altLang="en-US" dirty="0">
                <a:solidFill>
                  <a:srgbClr val="0000FF"/>
                </a:solidFill>
              </a:rPr>
              <a:t>群同步性能</a:t>
            </a:r>
          </a:p>
        </p:txBody>
      </p:sp>
      <p:sp>
        <p:nvSpPr>
          <p:cNvPr id="75779" name="Rectangle 3"/>
          <p:cNvSpPr>
            <a:spLocks noGrp="1" noChangeArrowheads="1"/>
          </p:cNvSpPr>
          <p:nvPr>
            <p:ph type="body" idx="1"/>
          </p:nvPr>
        </p:nvSpPr>
        <p:spPr/>
        <p:txBody>
          <a:bodyPr>
            <a:normAutofit lnSpcReduction="10000"/>
          </a:bodyPr>
          <a:lstStyle/>
          <a:p>
            <a:r>
              <a:rPr lang="zh-CN" altLang="en-US" dirty="0" smtClean="0">
                <a:solidFill>
                  <a:srgbClr val="0000FF"/>
                </a:solidFill>
              </a:rPr>
              <a:t>主要性能指标：</a:t>
            </a:r>
          </a:p>
          <a:p>
            <a:pPr lvl="1">
              <a:lnSpc>
                <a:spcPct val="140000"/>
              </a:lnSpc>
            </a:pPr>
            <a:r>
              <a:rPr lang="zh-CN" altLang="en-US" dirty="0" smtClean="0">
                <a:solidFill>
                  <a:srgbClr val="C00000"/>
                </a:solidFill>
              </a:rPr>
              <a:t>假同步概率</a:t>
            </a:r>
            <a:r>
              <a:rPr lang="en-US" altLang="zh-CN" i="1" dirty="0">
                <a:solidFill>
                  <a:srgbClr val="C00000"/>
                </a:solidFill>
              </a:rPr>
              <a:t>P</a:t>
            </a:r>
            <a:r>
              <a:rPr lang="en-US" altLang="zh-CN" i="1" baseline="-25000" dirty="0">
                <a:solidFill>
                  <a:srgbClr val="C00000"/>
                </a:solidFill>
              </a:rPr>
              <a:t>f </a:t>
            </a:r>
            <a:r>
              <a:rPr lang="zh-CN" altLang="en-US" dirty="0" smtClean="0">
                <a:solidFill>
                  <a:srgbClr val="C00000"/>
                </a:solidFill>
              </a:rPr>
              <a:t>：</a:t>
            </a:r>
            <a:endParaRPr lang="en-US" altLang="zh-CN" dirty="0" smtClean="0">
              <a:solidFill>
                <a:srgbClr val="C00000"/>
              </a:solidFill>
            </a:endParaRPr>
          </a:p>
          <a:p>
            <a:pPr lvl="1">
              <a:lnSpc>
                <a:spcPct val="140000"/>
              </a:lnSpc>
              <a:buNone/>
            </a:pPr>
            <a:r>
              <a:rPr lang="zh-CN" altLang="en-US" dirty="0" smtClean="0"/>
              <a:t>   当</a:t>
            </a:r>
            <a:r>
              <a:rPr lang="zh-CN" altLang="en-US" dirty="0"/>
              <a:t>捕捉时同步系统将错误的同步位置当作正确的同步位置捕捉到</a:t>
            </a:r>
            <a:r>
              <a:rPr lang="zh-CN" altLang="en-US" dirty="0" smtClean="0"/>
              <a:t>。</a:t>
            </a:r>
            <a:endParaRPr lang="en-US" altLang="zh-CN" dirty="0" smtClean="0"/>
          </a:p>
          <a:p>
            <a:pPr lvl="1">
              <a:lnSpc>
                <a:spcPct val="140000"/>
              </a:lnSpc>
              <a:buNone/>
            </a:pPr>
            <a:r>
              <a:rPr lang="en-US" altLang="zh-CN" dirty="0" smtClean="0"/>
              <a:t>   </a:t>
            </a:r>
            <a:r>
              <a:rPr lang="zh-CN" altLang="en-US" dirty="0" smtClean="0">
                <a:solidFill>
                  <a:srgbClr val="0000FF"/>
                </a:solidFill>
              </a:rPr>
              <a:t>产生主要原因</a:t>
            </a:r>
            <a:r>
              <a:rPr lang="zh-CN" altLang="en-US" dirty="0" smtClean="0"/>
              <a:t>：噪声</a:t>
            </a:r>
            <a:r>
              <a:rPr lang="zh-CN" altLang="en-US" dirty="0"/>
              <a:t>的影响使信息码元错成同步码元。 </a:t>
            </a:r>
            <a:endParaRPr lang="zh-CN" altLang="en-US" i="1" baseline="-25000" dirty="0"/>
          </a:p>
          <a:p>
            <a:pPr lvl="1">
              <a:lnSpc>
                <a:spcPct val="140000"/>
              </a:lnSpc>
            </a:pPr>
            <a:r>
              <a:rPr lang="zh-CN" altLang="en-US" dirty="0">
                <a:solidFill>
                  <a:srgbClr val="C00000"/>
                </a:solidFill>
              </a:rPr>
              <a:t>漏同步概率</a:t>
            </a:r>
            <a:r>
              <a:rPr lang="en-US" altLang="zh-CN" i="1" dirty="0">
                <a:solidFill>
                  <a:srgbClr val="C00000"/>
                </a:solidFill>
              </a:rPr>
              <a:t>P</a:t>
            </a:r>
            <a:r>
              <a:rPr lang="en-US" altLang="zh-CN" i="1" baseline="-25000" dirty="0">
                <a:solidFill>
                  <a:srgbClr val="C00000"/>
                </a:solidFill>
              </a:rPr>
              <a:t>l </a:t>
            </a:r>
            <a:r>
              <a:rPr lang="zh-CN" altLang="en-US" dirty="0" smtClean="0">
                <a:solidFill>
                  <a:srgbClr val="C00000"/>
                </a:solidFill>
              </a:rPr>
              <a:t>：</a:t>
            </a:r>
            <a:r>
              <a:rPr lang="zh-CN" altLang="en-US" dirty="0" smtClean="0"/>
              <a:t>同步系统将正确的同步位置漏过而没有捕捉到。</a:t>
            </a:r>
            <a:endParaRPr lang="en-US" altLang="zh-CN" dirty="0" smtClean="0"/>
          </a:p>
          <a:p>
            <a:pPr lvl="1">
              <a:lnSpc>
                <a:spcPct val="140000"/>
              </a:lnSpc>
              <a:buNone/>
            </a:pPr>
            <a:r>
              <a:rPr lang="en-US" altLang="zh-CN" dirty="0" smtClean="0"/>
              <a:t>   </a:t>
            </a:r>
            <a:r>
              <a:rPr lang="zh-CN" altLang="en-US" dirty="0" smtClean="0">
                <a:solidFill>
                  <a:srgbClr val="0000FF"/>
                </a:solidFill>
              </a:rPr>
              <a:t>漏同步主要原因</a:t>
            </a:r>
            <a:r>
              <a:rPr lang="zh-CN" altLang="en-US" dirty="0" smtClean="0"/>
              <a:t>：噪声的影响使正确的同步码元变成错误的码元。</a:t>
            </a:r>
          </a:p>
          <a:p>
            <a:pPr lvl="1"/>
            <a:endParaRPr lang="en-US" altLang="zh-CN" dirty="0"/>
          </a:p>
        </p:txBody>
      </p:sp>
      <p:sp>
        <p:nvSpPr>
          <p:cNvPr id="5" name="灯片编号占位符 5"/>
          <p:cNvSpPr>
            <a:spLocks noGrp="1"/>
          </p:cNvSpPr>
          <p:nvPr>
            <p:ph type="sldNum" sz="quarter" idx="12"/>
          </p:nvPr>
        </p:nvSpPr>
        <p:spPr/>
        <p:txBody>
          <a:bodyPr/>
          <a:lstStyle/>
          <a:p>
            <a:fld id="{78CECDD1-380B-4E13-9344-EC32C4D582C3}" type="slidenum">
              <a:rPr lang="en-US" altLang="zh-CN" smtClean="0"/>
              <a:pPr/>
              <a:t>58</a:t>
            </a:fld>
            <a:endParaRPr lang="en-US" altLang="zh-CN"/>
          </a:p>
        </p:txBody>
      </p:sp>
      <p:sp>
        <p:nvSpPr>
          <p:cNvPr id="75781"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211352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additive="base">
                                        <p:cTn id="7"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anim calcmode="lin" valueType="num">
                                      <p:cBhvr additive="base">
                                        <p:cTn id="11"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 calcmode="lin" valueType="num">
                                      <p:cBhvr additive="base">
                                        <p:cTn id="17"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 calcmode="lin" valueType="num">
                                      <p:cBhvr additive="base">
                                        <p:cTn id="23"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779">
                                            <p:txEl>
                                              <p:pRg st="5" end="5"/>
                                            </p:txEl>
                                          </p:spTgt>
                                        </p:tgtEl>
                                        <p:attrNameLst>
                                          <p:attrName>style.visibility</p:attrName>
                                        </p:attrNameLst>
                                      </p:cBhvr>
                                      <p:to>
                                        <p:strVal val="visible"/>
                                      </p:to>
                                    </p:set>
                                    <p:anim calcmode="lin" valueType="num">
                                      <p:cBhvr additive="base">
                                        <p:cTn id="29"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smtClean="0">
                <a:solidFill>
                  <a:srgbClr val="0000FF"/>
                </a:solidFill>
              </a:rPr>
              <a:t>计算漏同步概率</a:t>
            </a:r>
            <a:endParaRPr lang="zh-CN" altLang="en-US" dirty="0">
              <a:solidFill>
                <a:srgbClr val="0000FF"/>
              </a:solidFill>
            </a:endParaRPr>
          </a:p>
        </p:txBody>
      </p:sp>
      <p:sp>
        <p:nvSpPr>
          <p:cNvPr id="76803" name="Rectangle 3"/>
          <p:cNvSpPr>
            <a:spLocks noGrp="1" noChangeArrowheads="1"/>
          </p:cNvSpPr>
          <p:nvPr>
            <p:ph type="body" idx="1"/>
          </p:nvPr>
        </p:nvSpPr>
        <p:spPr/>
        <p:txBody>
          <a:bodyPr>
            <a:normAutofit/>
          </a:bodyPr>
          <a:lstStyle/>
          <a:p>
            <a:r>
              <a:rPr lang="zh-CN" altLang="en-US" dirty="0" smtClean="0"/>
              <a:t>设接收码元错误概率为</a:t>
            </a:r>
            <a:r>
              <a:rPr lang="en-US" altLang="zh-CN" dirty="0" smtClean="0"/>
              <a:t>p</a:t>
            </a:r>
            <a:r>
              <a:rPr lang="zh-CN" altLang="en-US" dirty="0" smtClean="0"/>
              <a:t>，需检验的同步码元数为</a:t>
            </a:r>
            <a:r>
              <a:rPr lang="en-US" altLang="zh-CN" dirty="0" smtClean="0"/>
              <a:t>n</a:t>
            </a:r>
            <a:r>
              <a:rPr lang="zh-CN" altLang="en-US" dirty="0" smtClean="0"/>
              <a:t>，检验时容许错误的最大码元数为</a:t>
            </a:r>
            <a:r>
              <a:rPr lang="en-US" altLang="zh-CN" dirty="0" smtClean="0"/>
              <a:t>m</a:t>
            </a:r>
          </a:p>
          <a:p>
            <a:r>
              <a:rPr lang="zh-CN" altLang="en-US" dirty="0" smtClean="0"/>
              <a:t>未漏判定为同步码的概率：</a:t>
            </a:r>
          </a:p>
          <a:p>
            <a:pPr lvl="3"/>
            <a:endParaRPr lang="zh-CN" altLang="en-US" dirty="0" smtClean="0"/>
          </a:p>
          <a:p>
            <a:pPr lvl="1"/>
            <a:r>
              <a:rPr lang="zh-CN" altLang="en-US" dirty="0" smtClean="0"/>
              <a:t>式中，</a:t>
            </a:r>
            <a:r>
              <a:rPr lang="en-US" altLang="zh-CN" i="1" dirty="0" err="1" smtClean="0"/>
              <a:t>C</a:t>
            </a:r>
            <a:r>
              <a:rPr lang="en-US" altLang="zh-CN" i="1" baseline="-25000" dirty="0" err="1" smtClean="0"/>
              <a:t>n</a:t>
            </a:r>
            <a:r>
              <a:rPr lang="en-US" altLang="zh-CN" i="1" baseline="30000" dirty="0" err="1" smtClean="0"/>
              <a:t>r</a:t>
            </a:r>
            <a:r>
              <a:rPr lang="zh-CN" altLang="en-US" dirty="0" smtClean="0"/>
              <a:t>为</a:t>
            </a:r>
            <a:r>
              <a:rPr lang="en-US" altLang="zh-CN" dirty="0" smtClean="0"/>
              <a:t>n</a:t>
            </a:r>
            <a:r>
              <a:rPr lang="zh-CN" altLang="en-US" dirty="0" smtClean="0"/>
              <a:t>中取</a:t>
            </a:r>
            <a:r>
              <a:rPr lang="en-US" altLang="zh-CN" dirty="0" smtClean="0"/>
              <a:t>r</a:t>
            </a:r>
            <a:r>
              <a:rPr lang="zh-CN" altLang="en-US" dirty="0" smtClean="0"/>
              <a:t>的组合数。</a:t>
            </a:r>
          </a:p>
          <a:p>
            <a:r>
              <a:rPr lang="zh-CN" altLang="en-US" dirty="0" smtClean="0"/>
              <a:t>漏同步概率等于：</a:t>
            </a:r>
          </a:p>
          <a:p>
            <a:r>
              <a:rPr lang="zh-CN" altLang="en-US" dirty="0" smtClean="0"/>
              <a:t>当不允许有错误时，即设定</a:t>
            </a:r>
            <a:r>
              <a:rPr lang="en-US" altLang="zh-CN" i="1" dirty="0" smtClean="0"/>
              <a:t>m = 0</a:t>
            </a:r>
            <a:r>
              <a:rPr lang="zh-CN" altLang="en-US" dirty="0" smtClean="0"/>
              <a:t>时，上式变为</a:t>
            </a:r>
          </a:p>
          <a:p>
            <a:pPr lvl="1"/>
            <a:endParaRPr lang="zh-CN" altLang="en-US" dirty="0" smtClean="0"/>
          </a:p>
          <a:p>
            <a:r>
              <a:rPr lang="zh-CN" altLang="en-US" dirty="0" smtClean="0"/>
              <a:t>上式就是</a:t>
            </a:r>
            <a:r>
              <a:rPr lang="zh-CN" altLang="en-US" dirty="0" smtClean="0">
                <a:solidFill>
                  <a:srgbClr val="0000FF"/>
                </a:solidFill>
              </a:rPr>
              <a:t>不允许有错同步码时漏同步的概率</a:t>
            </a:r>
            <a:r>
              <a:rPr lang="zh-CN" altLang="en-US" dirty="0" smtClean="0"/>
              <a:t>。</a:t>
            </a:r>
            <a:endParaRPr lang="zh-CN" altLang="en-US" dirty="0"/>
          </a:p>
        </p:txBody>
      </p:sp>
      <p:sp>
        <p:nvSpPr>
          <p:cNvPr id="9" name="灯片编号占位符 5"/>
          <p:cNvSpPr>
            <a:spLocks noGrp="1"/>
          </p:cNvSpPr>
          <p:nvPr>
            <p:ph type="sldNum" sz="quarter" idx="12"/>
          </p:nvPr>
        </p:nvSpPr>
        <p:spPr/>
        <p:txBody>
          <a:bodyPr/>
          <a:lstStyle/>
          <a:p>
            <a:fld id="{222C7B47-67AC-4F3A-B5E8-42D238E6CBFF}" type="slidenum">
              <a:rPr lang="en-US" altLang="zh-CN" smtClean="0"/>
              <a:pPr/>
              <a:t>59</a:t>
            </a:fld>
            <a:endParaRPr lang="en-US" altLang="zh-CN"/>
          </a:p>
        </p:txBody>
      </p:sp>
      <p:graphicFrame>
        <p:nvGraphicFramePr>
          <p:cNvPr id="76804" name="Object 4"/>
          <p:cNvGraphicFramePr>
            <a:graphicFrameLocks noChangeAspect="1"/>
          </p:cNvGraphicFramePr>
          <p:nvPr/>
        </p:nvGraphicFramePr>
        <p:xfrm>
          <a:off x="5004048" y="2132856"/>
          <a:ext cx="2528887" cy="777875"/>
        </p:xfrm>
        <a:graphic>
          <a:graphicData uri="http://schemas.openxmlformats.org/presentationml/2006/ole">
            <mc:AlternateContent xmlns:mc="http://schemas.openxmlformats.org/markup-compatibility/2006">
              <mc:Choice xmlns:v="urn:schemas-microsoft-com:vml" Requires="v">
                <p:oleObj spid="_x0000_s19560" name="公式" r:id="rId3" imgW="1397000" imgH="431800" progId="Equation.3">
                  <p:embed/>
                </p:oleObj>
              </mc:Choice>
              <mc:Fallback>
                <p:oleObj name="公式" r:id="rId3" imgW="1397000" imgH="4318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132856"/>
                        <a:ext cx="2528887"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6"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6805" name="Object 5"/>
          <p:cNvGraphicFramePr>
            <a:graphicFrameLocks noChangeAspect="1"/>
          </p:cNvGraphicFramePr>
          <p:nvPr/>
        </p:nvGraphicFramePr>
        <p:xfrm>
          <a:off x="3707904" y="3645024"/>
          <a:ext cx="2970213" cy="811213"/>
        </p:xfrm>
        <a:graphic>
          <a:graphicData uri="http://schemas.openxmlformats.org/presentationml/2006/ole">
            <mc:AlternateContent xmlns:mc="http://schemas.openxmlformats.org/markup-compatibility/2006">
              <mc:Choice xmlns:v="urn:schemas-microsoft-com:vml" Requires="v">
                <p:oleObj spid="_x0000_s19561" name="公式" r:id="rId5" imgW="1574800" imgH="431800" progId="Equation.3">
                  <p:embed/>
                </p:oleObj>
              </mc:Choice>
              <mc:Fallback>
                <p:oleObj name="公式" r:id="rId5" imgW="1574800" imgH="431800" progId="Equation.3">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645024"/>
                        <a:ext cx="2970213"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6807" name="Object 7"/>
          <p:cNvGraphicFramePr>
            <a:graphicFrameLocks noChangeAspect="1"/>
          </p:cNvGraphicFramePr>
          <p:nvPr>
            <p:extLst>
              <p:ext uri="{D42A27DB-BD31-4B8C-83A1-F6EECF244321}">
                <p14:modId xmlns:p14="http://schemas.microsoft.com/office/powerpoint/2010/main" val="2868844588"/>
              </p:ext>
            </p:extLst>
          </p:nvPr>
        </p:nvGraphicFramePr>
        <p:xfrm>
          <a:off x="2411760" y="5085184"/>
          <a:ext cx="1979612" cy="450850"/>
        </p:xfrm>
        <a:graphic>
          <a:graphicData uri="http://schemas.openxmlformats.org/presentationml/2006/ole">
            <mc:AlternateContent xmlns:mc="http://schemas.openxmlformats.org/markup-compatibility/2006">
              <mc:Choice xmlns:v="urn:schemas-microsoft-com:vml" Requires="v">
                <p:oleObj spid="_x0000_s19562" name="公式" r:id="rId7" imgW="952087" imgH="241195" progId="Equation.3">
                  <p:embed/>
                </p:oleObj>
              </mc:Choice>
              <mc:Fallback>
                <p:oleObj name="公式" r:id="rId7" imgW="952087" imgH="241195"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5085184"/>
                        <a:ext cx="19796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3154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804"/>
                                        </p:tgtEl>
                                        <p:attrNameLst>
                                          <p:attrName>style.visibility</p:attrName>
                                        </p:attrNameLst>
                                      </p:cBhvr>
                                      <p:to>
                                        <p:strVal val="visible"/>
                                      </p:to>
                                    </p:set>
                                    <p:anim calcmode="lin" valueType="num">
                                      <p:cBhvr additive="base">
                                        <p:cTn id="11" dur="500" fill="hold"/>
                                        <p:tgtEl>
                                          <p:spTgt spid="76804"/>
                                        </p:tgtEl>
                                        <p:attrNameLst>
                                          <p:attrName>ppt_x</p:attrName>
                                        </p:attrNameLst>
                                      </p:cBhvr>
                                      <p:tavLst>
                                        <p:tav tm="0">
                                          <p:val>
                                            <p:strVal val="#ppt_x"/>
                                          </p:val>
                                        </p:tav>
                                        <p:tav tm="100000">
                                          <p:val>
                                            <p:strVal val="#ppt_x"/>
                                          </p:val>
                                        </p:tav>
                                      </p:tavLst>
                                    </p:anim>
                                    <p:anim calcmode="lin" valueType="num">
                                      <p:cBhvr additive="base">
                                        <p:cTn id="12"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6803">
                                            <p:txEl>
                                              <p:pRg st="4" end="4"/>
                                            </p:txEl>
                                          </p:spTgt>
                                        </p:tgtEl>
                                        <p:attrNameLst>
                                          <p:attrName>style.visibility</p:attrName>
                                        </p:attrNameLst>
                                      </p:cBhvr>
                                      <p:to>
                                        <p:strVal val="visible"/>
                                      </p:to>
                                    </p:set>
                                    <p:anim calcmode="lin" valueType="num">
                                      <p:cBhvr additive="base">
                                        <p:cTn id="17"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680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6805"/>
                                        </p:tgtEl>
                                        <p:attrNameLst>
                                          <p:attrName>style.visibility</p:attrName>
                                        </p:attrNameLst>
                                      </p:cBhvr>
                                      <p:to>
                                        <p:strVal val="visible"/>
                                      </p:to>
                                    </p:set>
                                    <p:anim calcmode="lin" valueType="num">
                                      <p:cBhvr additive="base">
                                        <p:cTn id="21" dur="500" fill="hold"/>
                                        <p:tgtEl>
                                          <p:spTgt spid="76805"/>
                                        </p:tgtEl>
                                        <p:attrNameLst>
                                          <p:attrName>ppt_x</p:attrName>
                                        </p:attrNameLst>
                                      </p:cBhvr>
                                      <p:tavLst>
                                        <p:tav tm="0">
                                          <p:val>
                                            <p:strVal val="#ppt_x"/>
                                          </p:val>
                                        </p:tav>
                                        <p:tav tm="100000">
                                          <p:val>
                                            <p:strVal val="#ppt_x"/>
                                          </p:val>
                                        </p:tav>
                                      </p:tavLst>
                                    </p:anim>
                                    <p:anim calcmode="lin" valueType="num">
                                      <p:cBhvr additive="base">
                                        <p:cTn id="22"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6803">
                                            <p:txEl>
                                              <p:pRg st="5" end="5"/>
                                            </p:txEl>
                                          </p:spTgt>
                                        </p:tgtEl>
                                        <p:attrNameLst>
                                          <p:attrName>style.visibility</p:attrName>
                                        </p:attrNameLst>
                                      </p:cBhvr>
                                      <p:to>
                                        <p:strVal val="visible"/>
                                      </p:to>
                                    </p:set>
                                    <p:anim calcmode="lin" valueType="num">
                                      <p:cBhvr additive="base">
                                        <p:cTn id="27"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68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6807"/>
                                        </p:tgtEl>
                                        <p:attrNameLst>
                                          <p:attrName>style.visibility</p:attrName>
                                        </p:attrNameLst>
                                      </p:cBhvr>
                                      <p:to>
                                        <p:strVal val="visible"/>
                                      </p:to>
                                    </p:set>
                                    <p:anim calcmode="lin" valueType="num">
                                      <p:cBhvr additive="base">
                                        <p:cTn id="31" dur="500" fill="hold"/>
                                        <p:tgtEl>
                                          <p:spTgt spid="76807"/>
                                        </p:tgtEl>
                                        <p:attrNameLst>
                                          <p:attrName>ppt_x</p:attrName>
                                        </p:attrNameLst>
                                      </p:cBhvr>
                                      <p:tavLst>
                                        <p:tav tm="0">
                                          <p:val>
                                            <p:strVal val="#ppt_x"/>
                                          </p:val>
                                        </p:tav>
                                        <p:tav tm="100000">
                                          <p:val>
                                            <p:strVal val="#ppt_x"/>
                                          </p:val>
                                        </p:tav>
                                      </p:tavLst>
                                    </p:anim>
                                    <p:anim calcmode="lin" valueType="num">
                                      <p:cBhvr additive="base">
                                        <p:cTn id="32"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6803">
                                            <p:txEl>
                                              <p:pRg st="7" end="7"/>
                                            </p:txEl>
                                          </p:spTgt>
                                        </p:tgtEl>
                                        <p:attrNameLst>
                                          <p:attrName>style.visibility</p:attrName>
                                        </p:attrNameLst>
                                      </p:cBhvr>
                                      <p:to>
                                        <p:strVal val="visible"/>
                                      </p:to>
                                    </p:set>
                                    <p:anim calcmode="lin" valueType="num">
                                      <p:cBhvr additive="base">
                                        <p:cTn id="37" dur="500" fill="hold"/>
                                        <p:tgtEl>
                                          <p:spTgt spid="768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68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第</a:t>
            </a:r>
            <a:r>
              <a:rPr lang="en-US" altLang="zh-CN" sz="3600" dirty="0"/>
              <a:t>13</a:t>
            </a:r>
            <a:r>
              <a:rPr lang="zh-CN" altLang="en-US" sz="3600" dirty="0"/>
              <a:t>章 同步原理</a:t>
            </a:r>
            <a:endParaRPr lang="zh-CN" altLang="en-US" dirty="0"/>
          </a:p>
        </p:txBody>
      </p:sp>
      <p:sp>
        <p:nvSpPr>
          <p:cNvPr id="3" name="内容占位符 2"/>
          <p:cNvSpPr>
            <a:spLocks noGrp="1"/>
          </p:cNvSpPr>
          <p:nvPr>
            <p:ph idx="1"/>
          </p:nvPr>
        </p:nvSpPr>
        <p:spPr/>
        <p:txBody>
          <a:bodyPr/>
          <a:lstStyle/>
          <a:p>
            <a:r>
              <a:rPr lang="en-US" altLang="zh-CN" dirty="0"/>
              <a:t>13.1 </a:t>
            </a:r>
            <a:r>
              <a:rPr lang="zh-CN" altLang="en-US" dirty="0" smtClean="0"/>
              <a:t>概述</a:t>
            </a:r>
            <a:endParaRPr lang="en-US" altLang="zh-CN" dirty="0" smtClean="0"/>
          </a:p>
          <a:p>
            <a:r>
              <a:rPr lang="en-US" altLang="zh-CN" dirty="0">
                <a:solidFill>
                  <a:srgbClr val="FF0000"/>
                </a:solidFill>
              </a:rPr>
              <a:t>13.2 </a:t>
            </a:r>
            <a:r>
              <a:rPr lang="zh-CN" altLang="en-US" dirty="0">
                <a:solidFill>
                  <a:srgbClr val="FF0000"/>
                </a:solidFill>
              </a:rPr>
              <a:t>载波同步</a:t>
            </a:r>
            <a:endParaRPr lang="en-US" altLang="zh-CN" dirty="0">
              <a:solidFill>
                <a:srgbClr val="FF0000"/>
              </a:solidFill>
            </a:endParaRPr>
          </a:p>
          <a:p>
            <a:r>
              <a:rPr lang="en-US" altLang="zh-CN" dirty="0"/>
              <a:t>13.3 </a:t>
            </a:r>
            <a:r>
              <a:rPr lang="zh-CN" altLang="en-US" dirty="0" smtClean="0"/>
              <a:t>码元同步</a:t>
            </a:r>
            <a:endParaRPr lang="en-US" altLang="zh-CN" dirty="0" smtClean="0"/>
          </a:p>
          <a:p>
            <a:r>
              <a:rPr lang="en-US" altLang="zh-CN" dirty="0"/>
              <a:t>13.4 </a:t>
            </a:r>
            <a:r>
              <a:rPr lang="zh-CN" altLang="en-US" dirty="0" smtClean="0"/>
              <a:t>群同步</a:t>
            </a:r>
            <a:endParaRPr lang="en-US" altLang="zh-CN" dirty="0" smtClean="0"/>
          </a:p>
          <a:p>
            <a:r>
              <a:rPr lang="fr-FR" altLang="zh-CN" dirty="0"/>
              <a:t>13.5 </a:t>
            </a:r>
            <a:r>
              <a:rPr lang="zh-CN" altLang="fr-FR" dirty="0"/>
              <a:t>网同步</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a:t>
            </a:fld>
            <a:endParaRPr lang="en-US"/>
          </a:p>
        </p:txBody>
      </p:sp>
    </p:spTree>
    <p:extLst>
      <p:ext uri="{BB962C8B-B14F-4D97-AF65-F5344CB8AC3E}">
        <p14:creationId xmlns:p14="http://schemas.microsoft.com/office/powerpoint/2010/main" val="315379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r>
              <a:rPr lang="zh-CN" altLang="en-US" dirty="0" smtClean="0">
                <a:solidFill>
                  <a:srgbClr val="0000FF"/>
                </a:solidFill>
              </a:rPr>
              <a:t>计算假同步概率 </a:t>
            </a:r>
            <a:endParaRPr lang="zh-CN" altLang="en-US" dirty="0">
              <a:solidFill>
                <a:srgbClr val="0000FF"/>
              </a:solidFill>
            </a:endParaRPr>
          </a:p>
        </p:txBody>
      </p:sp>
      <p:sp>
        <p:nvSpPr>
          <p:cNvPr id="77827" name="Rectangle 3"/>
          <p:cNvSpPr>
            <a:spLocks noGrp="1" noChangeArrowheads="1"/>
          </p:cNvSpPr>
          <p:nvPr>
            <p:ph type="body" idx="1"/>
          </p:nvPr>
        </p:nvSpPr>
        <p:spPr>
          <a:xfrm>
            <a:off x="539552" y="1196752"/>
            <a:ext cx="8064896" cy="4464496"/>
          </a:xfrm>
        </p:spPr>
        <p:txBody>
          <a:bodyPr>
            <a:normAutofit fontScale="92500" lnSpcReduction="10000"/>
          </a:bodyPr>
          <a:lstStyle/>
          <a:p>
            <a:r>
              <a:rPr lang="zh-CN" altLang="en-US" dirty="0" smtClean="0"/>
              <a:t>设信息码元是等概的，即“</a:t>
            </a:r>
            <a:r>
              <a:rPr lang="en-US" altLang="zh-CN" dirty="0" smtClean="0"/>
              <a:t>1”</a:t>
            </a:r>
            <a:r>
              <a:rPr lang="zh-CN" altLang="en-US" dirty="0" smtClean="0"/>
              <a:t>和“</a:t>
            </a:r>
            <a:r>
              <a:rPr lang="en-US" altLang="zh-CN" dirty="0" smtClean="0"/>
              <a:t>0”</a:t>
            </a:r>
            <a:r>
              <a:rPr lang="zh-CN" altLang="en-US" dirty="0" smtClean="0"/>
              <a:t>先验概率相等；</a:t>
            </a:r>
            <a:endParaRPr lang="en-US" altLang="zh-CN" dirty="0" smtClean="0"/>
          </a:p>
          <a:p>
            <a:r>
              <a:rPr lang="zh-CN" altLang="en-US" dirty="0" smtClean="0"/>
              <a:t>且设假同步完全由于</a:t>
            </a:r>
            <a:r>
              <a:rPr lang="zh-CN" altLang="en-US" dirty="0" smtClean="0">
                <a:solidFill>
                  <a:srgbClr val="0000FF"/>
                </a:solidFill>
              </a:rPr>
              <a:t>某个信息码组被误认为是同步码组</a:t>
            </a:r>
            <a:r>
              <a:rPr lang="zh-CN" altLang="en-US" dirty="0" smtClean="0"/>
              <a:t>造成。</a:t>
            </a:r>
            <a:endParaRPr lang="en-US" altLang="zh-CN" dirty="0" smtClean="0"/>
          </a:p>
          <a:p>
            <a:r>
              <a:rPr lang="zh-CN" altLang="en-US" dirty="0" smtClean="0">
                <a:solidFill>
                  <a:srgbClr val="0000FF"/>
                </a:solidFill>
              </a:rPr>
              <a:t>分析</a:t>
            </a:r>
            <a:r>
              <a:rPr lang="zh-CN" altLang="en-US" dirty="0" smtClean="0"/>
              <a:t>：同步码组长</a:t>
            </a:r>
            <a:r>
              <a:rPr lang="en-US" altLang="zh-CN" dirty="0" smtClean="0"/>
              <a:t>n</a:t>
            </a:r>
            <a:r>
              <a:rPr lang="zh-CN" altLang="en-US" dirty="0" smtClean="0"/>
              <a:t>，</a:t>
            </a:r>
            <a:r>
              <a:rPr lang="en-US" altLang="zh-CN" dirty="0" smtClean="0"/>
              <a:t>n</a:t>
            </a:r>
            <a:r>
              <a:rPr lang="zh-CN" altLang="en-US" dirty="0" smtClean="0"/>
              <a:t>位的信息码组有</a:t>
            </a:r>
            <a:r>
              <a:rPr lang="en-US" altLang="zh-CN" dirty="0" smtClean="0"/>
              <a:t>2</a:t>
            </a:r>
            <a:r>
              <a:rPr lang="en-US" altLang="zh-CN" baseline="30000" dirty="0" smtClean="0"/>
              <a:t>n</a:t>
            </a:r>
            <a:r>
              <a:rPr lang="zh-CN" altLang="en-US" dirty="0" smtClean="0"/>
              <a:t>种排列，被错当成同步码组的概率和容许错误码元数</a:t>
            </a:r>
            <a:r>
              <a:rPr lang="en-US" altLang="zh-CN" dirty="0" smtClean="0"/>
              <a:t>m</a:t>
            </a:r>
            <a:r>
              <a:rPr lang="zh-CN" altLang="en-US" dirty="0" smtClean="0"/>
              <a:t>有关：</a:t>
            </a:r>
            <a:endParaRPr lang="en-US" altLang="zh-CN" dirty="0" smtClean="0"/>
          </a:p>
          <a:p>
            <a:r>
              <a:rPr lang="zh-CN" altLang="en-US" dirty="0" smtClean="0"/>
              <a:t>若不容许错码</a:t>
            </a:r>
            <a:r>
              <a:rPr lang="en-US" altLang="zh-CN" dirty="0" smtClean="0"/>
              <a:t>(m = 0)</a:t>
            </a:r>
            <a:r>
              <a:rPr lang="zh-CN" altLang="en-US" dirty="0" smtClean="0"/>
              <a:t>，则只一种可能，即信息码组中的每个码元恰好都和同步码元相同。</a:t>
            </a:r>
            <a:endParaRPr lang="en-US" altLang="zh-CN" dirty="0" smtClean="0"/>
          </a:p>
          <a:p>
            <a:r>
              <a:rPr lang="zh-CN" altLang="en-US" dirty="0" smtClean="0"/>
              <a:t>若</a:t>
            </a:r>
            <a:r>
              <a:rPr lang="en-US" altLang="zh-CN" dirty="0" smtClean="0"/>
              <a:t>m = 1</a:t>
            </a:r>
            <a:r>
              <a:rPr lang="zh-CN" altLang="en-US" dirty="0" smtClean="0"/>
              <a:t>，则有</a:t>
            </a:r>
            <a:r>
              <a:rPr lang="en-US" altLang="zh-CN" i="1" dirty="0" smtClean="0"/>
              <a:t>C</a:t>
            </a:r>
            <a:r>
              <a:rPr lang="en-US" altLang="zh-CN" i="1" baseline="-25000" dirty="0" smtClean="0"/>
              <a:t>n</a:t>
            </a:r>
            <a:r>
              <a:rPr lang="en-US" altLang="zh-CN" i="1" baseline="30000" dirty="0" smtClean="0"/>
              <a:t>1</a:t>
            </a:r>
            <a:r>
              <a:rPr lang="zh-CN" altLang="en-US" dirty="0" smtClean="0"/>
              <a:t>种可能将信息码组误认为是同步码组。因此</a:t>
            </a:r>
            <a:r>
              <a:rPr lang="zh-CN" altLang="en-US" dirty="0" smtClean="0">
                <a:solidFill>
                  <a:srgbClr val="0000FF"/>
                </a:solidFill>
              </a:rPr>
              <a:t>假同步的总概率为</a:t>
            </a:r>
          </a:p>
          <a:p>
            <a:endParaRPr lang="zh-CN" altLang="en-US" dirty="0" smtClean="0"/>
          </a:p>
        </p:txBody>
      </p:sp>
      <p:sp>
        <p:nvSpPr>
          <p:cNvPr id="6" name="灯片编号占位符 5"/>
          <p:cNvSpPr>
            <a:spLocks noGrp="1"/>
          </p:cNvSpPr>
          <p:nvPr>
            <p:ph type="sldNum" sz="quarter" idx="12"/>
          </p:nvPr>
        </p:nvSpPr>
        <p:spPr/>
        <p:txBody>
          <a:bodyPr/>
          <a:lstStyle/>
          <a:p>
            <a:fld id="{BD28B2A9-2ED8-4260-B087-2D2A9740728C}" type="slidenum">
              <a:rPr lang="en-US" altLang="zh-CN" smtClean="0"/>
              <a:pPr/>
              <a:t>60</a:t>
            </a:fld>
            <a:endParaRPr lang="en-US" altLang="zh-CN"/>
          </a:p>
        </p:txBody>
      </p:sp>
      <p:sp>
        <p:nvSpPr>
          <p:cNvPr id="77829" name="Rectangle 5"/>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28" name="Object 4"/>
          <p:cNvGraphicFramePr>
            <a:graphicFrameLocks noChangeAspect="1"/>
          </p:cNvGraphicFramePr>
          <p:nvPr/>
        </p:nvGraphicFramePr>
        <p:xfrm>
          <a:off x="1331640" y="5373216"/>
          <a:ext cx="1393825" cy="1128713"/>
        </p:xfrm>
        <a:graphic>
          <a:graphicData uri="http://schemas.openxmlformats.org/presentationml/2006/ole">
            <mc:AlternateContent xmlns:mc="http://schemas.openxmlformats.org/markup-compatibility/2006">
              <mc:Choice xmlns:v="urn:schemas-microsoft-com:vml" Requires="v">
                <p:oleObj spid="_x0000_s20516" name="公式" r:id="rId3" imgW="749300" imgH="609600" progId="Equation.3">
                  <p:embed/>
                </p:oleObj>
              </mc:Choice>
              <mc:Fallback>
                <p:oleObj name="公式" r:id="rId3" imgW="749300" imgH="6096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373216"/>
                        <a:ext cx="139382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3491880" y="5877272"/>
            <a:ext cx="2553495"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b="1" dirty="0" smtClean="0"/>
              <a:t>分母</a:t>
            </a:r>
            <a:r>
              <a:rPr lang="en-US" altLang="zh-CN" b="1" i="1" dirty="0" smtClean="0"/>
              <a:t>2</a:t>
            </a:r>
            <a:r>
              <a:rPr lang="en-US" altLang="zh-CN" b="1" i="1" baseline="30000" dirty="0" smtClean="0"/>
              <a:t>n</a:t>
            </a:r>
            <a:r>
              <a:rPr lang="zh-CN" altLang="en-US" b="1" dirty="0" smtClean="0"/>
              <a:t>是全部可能出现的信息码组数。</a:t>
            </a:r>
            <a:endParaRPr lang="zh-CN" altLang="en-US" b="1" dirty="0"/>
          </a:p>
        </p:txBody>
      </p:sp>
      <p:cxnSp>
        <p:nvCxnSpPr>
          <p:cNvPr id="9" name="直接箭头连接符 8"/>
          <p:cNvCxnSpPr>
            <a:endCxn id="7" idx="1"/>
          </p:cNvCxnSpPr>
          <p:nvPr/>
        </p:nvCxnSpPr>
        <p:spPr>
          <a:xfrm flipV="1">
            <a:off x="2843808" y="6200438"/>
            <a:ext cx="648072" cy="3687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矩形 13"/>
          <p:cNvSpPr/>
          <p:nvPr/>
        </p:nvSpPr>
        <p:spPr>
          <a:xfrm>
            <a:off x="1187624" y="3356992"/>
            <a:ext cx="6876256"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800" b="1" dirty="0" smtClean="0">
                <a:solidFill>
                  <a:srgbClr val="0000FF"/>
                </a:solidFill>
                <a:latin typeface="+mj-ea"/>
                <a:ea typeface="+mj-ea"/>
              </a:rPr>
              <a:t>比较漏同步和假同步公式可见，当判定条件放宽时，即</a:t>
            </a:r>
            <a:r>
              <a:rPr lang="en-US" altLang="zh-CN" sz="2800" b="1" dirty="0" smtClean="0">
                <a:solidFill>
                  <a:srgbClr val="0000FF"/>
                </a:solidFill>
                <a:latin typeface="+mj-ea"/>
                <a:ea typeface="+mj-ea"/>
              </a:rPr>
              <a:t>m</a:t>
            </a:r>
            <a:r>
              <a:rPr lang="zh-CN" altLang="en-US" sz="2800" b="1" dirty="0" smtClean="0">
                <a:solidFill>
                  <a:srgbClr val="0000FF"/>
                </a:solidFill>
                <a:latin typeface="+mj-ea"/>
                <a:ea typeface="+mj-ea"/>
              </a:rPr>
              <a:t>增大时，漏同步概率减小，但假同步概率增大。设计时需折中考虑。</a:t>
            </a:r>
          </a:p>
        </p:txBody>
      </p:sp>
    </p:spTree>
    <p:extLst>
      <p:ext uri="{BB962C8B-B14F-4D97-AF65-F5344CB8AC3E}">
        <p14:creationId xmlns:p14="http://schemas.microsoft.com/office/powerpoint/2010/main" val="411053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828"/>
                                        </p:tgtEl>
                                        <p:attrNameLst>
                                          <p:attrName>style.visibility</p:attrName>
                                        </p:attrNameLst>
                                      </p:cBhvr>
                                      <p:to>
                                        <p:strVal val="visible"/>
                                      </p:to>
                                    </p:set>
                                    <p:anim calcmode="lin" valueType="num">
                                      <p:cBhvr additive="base">
                                        <p:cTn id="29" dur="500" fill="hold"/>
                                        <p:tgtEl>
                                          <p:spTgt spid="77828"/>
                                        </p:tgtEl>
                                        <p:attrNameLst>
                                          <p:attrName>ppt_x</p:attrName>
                                        </p:attrNameLst>
                                      </p:cBhvr>
                                      <p:tavLst>
                                        <p:tav tm="0">
                                          <p:val>
                                            <p:strVal val="#ppt_x"/>
                                          </p:val>
                                        </p:tav>
                                        <p:tav tm="100000">
                                          <p:val>
                                            <p:strVal val="#ppt_x"/>
                                          </p:val>
                                        </p:tav>
                                      </p:tavLst>
                                    </p:anim>
                                    <p:anim calcmode="lin" valueType="num">
                                      <p:cBhvr additive="base">
                                        <p:cTn id="30" dur="500" fill="hold"/>
                                        <p:tgtEl>
                                          <p:spTgt spid="77828"/>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zh-CN" altLang="en-US" dirty="0" smtClean="0">
                <a:solidFill>
                  <a:srgbClr val="0000FF"/>
                </a:solidFill>
              </a:rPr>
              <a:t>平均建立时间</a:t>
            </a:r>
            <a:endParaRPr lang="zh-CN" altLang="en-US" dirty="0">
              <a:solidFill>
                <a:srgbClr val="0000FF"/>
              </a:solidFill>
            </a:endParaRPr>
          </a:p>
        </p:txBody>
      </p:sp>
      <p:sp>
        <p:nvSpPr>
          <p:cNvPr id="78851" name="Rectangle 3"/>
          <p:cNvSpPr>
            <a:spLocks noGrp="1" noChangeArrowheads="1"/>
          </p:cNvSpPr>
          <p:nvPr>
            <p:ph type="body" idx="1"/>
          </p:nvPr>
        </p:nvSpPr>
        <p:spPr/>
        <p:txBody>
          <a:bodyPr>
            <a:normAutofit fontScale="92500"/>
          </a:bodyPr>
          <a:lstStyle/>
          <a:p>
            <a:r>
              <a:rPr lang="zh-CN" altLang="en-US" dirty="0" smtClean="0"/>
              <a:t>从开始捕捉转变到保持态所需的时间。</a:t>
            </a:r>
          </a:p>
          <a:p>
            <a:r>
              <a:rPr lang="zh-CN" altLang="en-US" dirty="0" smtClean="0"/>
              <a:t>以集中插入法为例进行计算。</a:t>
            </a:r>
          </a:p>
          <a:p>
            <a:pPr lvl="1"/>
            <a:r>
              <a:rPr lang="zh-CN" altLang="en-US" dirty="0" smtClean="0"/>
              <a:t>假设漏同步和假同步都不发生，则由于在一个群同步周期内一定会有一次同步码组出现。所以按照上流程图捕捉同步码组时，最长需要等待一个周期的时间，最短则不需等待，立即捕到。</a:t>
            </a:r>
            <a:r>
              <a:rPr lang="zh-CN" altLang="en-US" dirty="0" smtClean="0">
                <a:solidFill>
                  <a:srgbClr val="0000FF"/>
                </a:solidFill>
              </a:rPr>
              <a:t>平均而言，需要等待半个周期的时间</a:t>
            </a:r>
            <a:r>
              <a:rPr lang="zh-CN" altLang="en-US" dirty="0" smtClean="0"/>
              <a:t>。</a:t>
            </a:r>
            <a:endParaRPr lang="en-US" altLang="zh-CN" dirty="0" smtClean="0"/>
          </a:p>
          <a:p>
            <a:pPr lvl="1"/>
            <a:r>
              <a:rPr lang="zh-CN" altLang="en-US" dirty="0" smtClean="0"/>
              <a:t>设</a:t>
            </a:r>
            <a:r>
              <a:rPr lang="en-US" altLang="zh-CN" dirty="0" smtClean="0"/>
              <a:t>N</a:t>
            </a:r>
            <a:r>
              <a:rPr lang="zh-CN" altLang="en-US" dirty="0" smtClean="0"/>
              <a:t>为每群的码元数目，其中群同步码元数目为</a:t>
            </a:r>
            <a:r>
              <a:rPr lang="en-US" altLang="zh-CN" dirty="0" smtClean="0"/>
              <a:t>n</a:t>
            </a:r>
            <a:r>
              <a:rPr lang="zh-CN" altLang="en-US" dirty="0" smtClean="0"/>
              <a:t>，</a:t>
            </a:r>
            <a:r>
              <a:rPr lang="en-US" altLang="zh-CN" dirty="0" smtClean="0"/>
              <a:t>T</a:t>
            </a:r>
            <a:r>
              <a:rPr lang="zh-CN" altLang="en-US" dirty="0" smtClean="0"/>
              <a:t>为码元持续时间，则一群的时间为</a:t>
            </a:r>
            <a:r>
              <a:rPr lang="en-US" altLang="zh-CN" dirty="0" smtClean="0"/>
              <a:t>NT</a:t>
            </a:r>
            <a:r>
              <a:rPr lang="zh-CN" altLang="en-US" dirty="0" smtClean="0"/>
              <a:t>，它就是捕捉到同步码组需要的最长时间；而</a:t>
            </a:r>
            <a:r>
              <a:rPr lang="zh-CN" altLang="en-US" dirty="0" smtClean="0">
                <a:solidFill>
                  <a:srgbClr val="0000FF"/>
                </a:solidFill>
              </a:rPr>
              <a:t>平均捕捉时间为</a:t>
            </a:r>
            <a:r>
              <a:rPr lang="en-US" altLang="zh-CN" dirty="0" smtClean="0">
                <a:solidFill>
                  <a:srgbClr val="0000FF"/>
                </a:solidFill>
              </a:rPr>
              <a:t>NT / 2</a:t>
            </a:r>
            <a:r>
              <a:rPr lang="zh-CN" altLang="en-US" dirty="0" smtClean="0"/>
              <a:t>。</a:t>
            </a:r>
            <a:endParaRPr lang="en-US" altLang="zh-CN" dirty="0" smtClean="0"/>
          </a:p>
          <a:p>
            <a:pPr lvl="1"/>
            <a:r>
              <a:rPr lang="zh-CN" altLang="en-US" dirty="0" smtClean="0"/>
              <a:t>若考虑出现一次漏同步或假同步大约需要多用</a:t>
            </a:r>
            <a:r>
              <a:rPr lang="en-US" altLang="zh-CN" dirty="0" smtClean="0"/>
              <a:t>NT</a:t>
            </a:r>
            <a:r>
              <a:rPr lang="zh-CN" altLang="en-US" dirty="0" smtClean="0"/>
              <a:t>的时间才能捕获到同步码组，故这时群同步平均建立时间约为 </a:t>
            </a:r>
            <a:r>
              <a:rPr lang="en-US" altLang="zh-CN" dirty="0" smtClean="0"/>
              <a:t>:</a:t>
            </a:r>
          </a:p>
          <a:p>
            <a:pPr lvl="1"/>
            <a:r>
              <a:rPr lang="zh-CN" altLang="en-US" sz="2600" dirty="0" smtClean="0">
                <a:solidFill>
                  <a:srgbClr val="0000FF"/>
                </a:solidFill>
              </a:rPr>
              <a:t>                        </a:t>
            </a:r>
            <a:r>
              <a:rPr lang="fr-FR" altLang="zh-CN" sz="2600" i="1" dirty="0" smtClean="0">
                <a:solidFill>
                  <a:srgbClr val="0000FF"/>
                </a:solidFill>
              </a:rPr>
              <a:t>t</a:t>
            </a:r>
            <a:r>
              <a:rPr lang="fr-FR" altLang="zh-CN" sz="2600" i="1" baseline="-25000" dirty="0" smtClean="0">
                <a:solidFill>
                  <a:srgbClr val="0000FF"/>
                </a:solidFill>
              </a:rPr>
              <a:t>e</a:t>
            </a:r>
            <a:r>
              <a:rPr lang="fr-FR" altLang="zh-CN" sz="2600" dirty="0" smtClean="0">
                <a:solidFill>
                  <a:srgbClr val="0000FF"/>
                </a:solidFill>
              </a:rPr>
              <a:t> </a:t>
            </a:r>
            <a:r>
              <a:rPr lang="en-US" altLang="zh-CN" sz="2600" dirty="0">
                <a:solidFill>
                  <a:srgbClr val="0000FF"/>
                </a:solidFill>
                <a:sym typeface="Symbol" pitchFamily="18" charset="2"/>
              </a:rPr>
              <a:t></a:t>
            </a:r>
            <a:r>
              <a:rPr lang="en-US" altLang="zh-CN" sz="2600" dirty="0">
                <a:solidFill>
                  <a:srgbClr val="0000FF"/>
                </a:solidFill>
              </a:rPr>
              <a:t> </a:t>
            </a:r>
            <a:r>
              <a:rPr lang="fr-FR" altLang="zh-CN" sz="2600" i="1" dirty="0">
                <a:solidFill>
                  <a:srgbClr val="0000FF"/>
                </a:solidFill>
              </a:rPr>
              <a:t>NT</a:t>
            </a:r>
            <a:r>
              <a:rPr lang="fr-FR" altLang="zh-CN" sz="2600" dirty="0">
                <a:solidFill>
                  <a:srgbClr val="0000FF"/>
                </a:solidFill>
              </a:rPr>
              <a:t>(1/2 + </a:t>
            </a:r>
            <a:r>
              <a:rPr lang="fr-FR" altLang="zh-CN" sz="2600" i="1" dirty="0">
                <a:solidFill>
                  <a:srgbClr val="0000FF"/>
                </a:solidFill>
              </a:rPr>
              <a:t>P</a:t>
            </a:r>
            <a:r>
              <a:rPr lang="fr-FR" altLang="zh-CN" sz="2600" i="1" baseline="-25000" dirty="0">
                <a:solidFill>
                  <a:srgbClr val="0000FF"/>
                </a:solidFill>
              </a:rPr>
              <a:t>f</a:t>
            </a:r>
            <a:r>
              <a:rPr lang="fr-FR" altLang="zh-CN" sz="2600" dirty="0">
                <a:solidFill>
                  <a:srgbClr val="0000FF"/>
                </a:solidFill>
              </a:rPr>
              <a:t> + </a:t>
            </a:r>
            <a:r>
              <a:rPr lang="fr-FR" altLang="zh-CN" sz="2600" i="1" dirty="0">
                <a:solidFill>
                  <a:srgbClr val="0000FF"/>
                </a:solidFill>
              </a:rPr>
              <a:t>P</a:t>
            </a:r>
            <a:r>
              <a:rPr lang="fr-FR" altLang="zh-CN" sz="2600" i="1" baseline="-25000" dirty="0">
                <a:solidFill>
                  <a:srgbClr val="0000FF"/>
                </a:solidFill>
              </a:rPr>
              <a:t>l</a:t>
            </a:r>
            <a:r>
              <a:rPr lang="fr-FR" altLang="zh-CN" sz="2600" dirty="0">
                <a:solidFill>
                  <a:srgbClr val="0000FF"/>
                </a:solidFill>
              </a:rPr>
              <a:t>) </a:t>
            </a:r>
            <a:r>
              <a:rPr lang="fr-FR" altLang="zh-CN" sz="2600" dirty="0" smtClean="0">
                <a:solidFill>
                  <a:srgbClr val="0000FF"/>
                </a:solidFill>
              </a:rPr>
              <a:t>	 </a:t>
            </a:r>
            <a:endParaRPr lang="en-US" altLang="zh-CN" sz="2600" dirty="0">
              <a:solidFill>
                <a:srgbClr val="0000FF"/>
              </a:solidFill>
            </a:endParaRPr>
          </a:p>
        </p:txBody>
      </p:sp>
      <p:sp>
        <p:nvSpPr>
          <p:cNvPr id="4" name="灯片编号占位符 5"/>
          <p:cNvSpPr>
            <a:spLocks noGrp="1"/>
          </p:cNvSpPr>
          <p:nvPr>
            <p:ph type="sldNum" sz="quarter" idx="12"/>
          </p:nvPr>
        </p:nvSpPr>
        <p:spPr/>
        <p:txBody>
          <a:bodyPr/>
          <a:lstStyle/>
          <a:p>
            <a:fld id="{736E6850-0393-4DCB-A319-C43FD649E11B}" type="slidenum">
              <a:rPr lang="en-US" altLang="zh-CN" smtClean="0"/>
              <a:pPr/>
              <a:t>61</a:t>
            </a:fld>
            <a:endParaRPr lang="en-US" altLang="zh-CN"/>
          </a:p>
        </p:txBody>
      </p:sp>
    </p:spTree>
    <p:extLst>
      <p:ext uri="{BB962C8B-B14F-4D97-AF65-F5344CB8AC3E}">
        <p14:creationId xmlns:p14="http://schemas.microsoft.com/office/powerpoint/2010/main" val="15747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additive="base">
                                        <p:cTn id="7"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 calcmode="lin" valueType="num">
                                      <p:cBhvr additive="base">
                                        <p:cTn id="13"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anim calcmode="lin" valueType="num">
                                      <p:cBhvr additive="base">
                                        <p:cTn id="19"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 calcmode="lin" valueType="num">
                                      <p:cBhvr additive="base">
                                        <p:cTn id="2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8851">
                                            <p:txEl>
                                              <p:pRg st="5" end="5"/>
                                            </p:txEl>
                                          </p:spTgt>
                                        </p:tgtEl>
                                        <p:attrNameLst>
                                          <p:attrName>style.visibility</p:attrName>
                                        </p:attrNameLst>
                                      </p:cBhvr>
                                      <p:to>
                                        <p:strVal val="visible"/>
                                      </p:to>
                                    </p:set>
                                    <p:anim calcmode="lin" valueType="num">
                                      <p:cBhvr additive="base">
                                        <p:cTn id="30"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fr-FR" altLang="zh-CN" dirty="0">
                <a:solidFill>
                  <a:srgbClr val="0000FF"/>
                </a:solidFill>
              </a:rPr>
              <a:t>13.4.5 </a:t>
            </a:r>
            <a:r>
              <a:rPr lang="zh-CN" altLang="fr-FR" dirty="0">
                <a:solidFill>
                  <a:srgbClr val="0000FF"/>
                </a:solidFill>
              </a:rPr>
              <a:t>起止式</a:t>
            </a:r>
            <a:r>
              <a:rPr lang="zh-CN" altLang="fr-FR" dirty="0" smtClean="0">
                <a:solidFill>
                  <a:srgbClr val="0000FF"/>
                </a:solidFill>
              </a:rPr>
              <a:t>同步</a:t>
            </a:r>
            <a:endParaRPr lang="zh-CN" altLang="en-US" dirty="0">
              <a:solidFill>
                <a:srgbClr val="0000FF"/>
              </a:solidFill>
            </a:endParaRPr>
          </a:p>
        </p:txBody>
      </p:sp>
      <p:sp>
        <p:nvSpPr>
          <p:cNvPr id="79875" name="Rectangle 3"/>
          <p:cNvSpPr>
            <a:spLocks noGrp="1" noChangeArrowheads="1"/>
          </p:cNvSpPr>
          <p:nvPr>
            <p:ph type="body" idx="1"/>
          </p:nvPr>
        </p:nvSpPr>
        <p:spPr/>
        <p:txBody>
          <a:bodyPr/>
          <a:lstStyle/>
          <a:p>
            <a:r>
              <a:rPr lang="zh-CN" altLang="fr-FR" dirty="0" smtClean="0"/>
              <a:t> 起止式同步法用途：主要适用于电传打字机中。 </a:t>
            </a:r>
          </a:p>
          <a:p>
            <a:r>
              <a:rPr lang="zh-CN" altLang="fr-FR" dirty="0" smtClean="0">
                <a:solidFill>
                  <a:srgbClr val="0000FF"/>
                </a:solidFill>
              </a:rPr>
              <a:t>电传打字机中起止式同步法原理</a:t>
            </a:r>
            <a:r>
              <a:rPr lang="zh-CN" altLang="fr-FR" dirty="0" smtClean="0"/>
              <a:t>：</a:t>
            </a:r>
            <a:endParaRPr lang="fr-FR" altLang="zh-CN" dirty="0" smtClean="0"/>
          </a:p>
          <a:p>
            <a:pPr lvl="1"/>
            <a:r>
              <a:rPr lang="zh-CN" altLang="fr-FR" dirty="0" smtClean="0"/>
              <a:t>一字符由</a:t>
            </a:r>
            <a:r>
              <a:rPr lang="fr-FR" altLang="zh-CN" dirty="0" smtClean="0"/>
              <a:t>5</a:t>
            </a:r>
            <a:r>
              <a:rPr lang="zh-CN" altLang="fr-FR" dirty="0" smtClean="0"/>
              <a:t>个二进制码元组成，每码元的长度相等</a:t>
            </a:r>
          </a:p>
          <a:p>
            <a:pPr lvl="1"/>
            <a:r>
              <a:rPr lang="zh-CN" altLang="fr-FR" dirty="0" smtClean="0"/>
              <a:t>键盘输入的每个字符之间的时间间隔不等。</a:t>
            </a:r>
          </a:p>
          <a:p>
            <a:pPr lvl="1"/>
            <a:r>
              <a:rPr lang="zh-CN" altLang="fr-FR" dirty="0" smtClean="0"/>
              <a:t>无字符输入时，电传打字机输出电压一直处于高电平。</a:t>
            </a:r>
          </a:p>
          <a:p>
            <a:pPr lvl="1"/>
            <a:r>
              <a:rPr lang="zh-CN" altLang="fr-FR" dirty="0" smtClean="0"/>
              <a:t>输入一个字符时，于</a:t>
            </a:r>
            <a:r>
              <a:rPr lang="fr-FR" altLang="zh-CN" dirty="0" smtClean="0"/>
              <a:t>5</a:t>
            </a:r>
            <a:r>
              <a:rPr lang="zh-CN" altLang="fr-FR" dirty="0" smtClean="0"/>
              <a:t>个信息码元之前加入一</a:t>
            </a:r>
            <a:r>
              <a:rPr lang="zh-CN" altLang="fr-FR" dirty="0" smtClean="0">
                <a:solidFill>
                  <a:srgbClr val="0000FF"/>
                </a:solidFill>
              </a:rPr>
              <a:t>低电平</a:t>
            </a:r>
            <a:r>
              <a:rPr lang="zh-CN" altLang="fr-FR" dirty="0" smtClean="0"/>
              <a:t>的“</a:t>
            </a:r>
            <a:r>
              <a:rPr lang="zh-CN" altLang="fr-FR" dirty="0" smtClean="0">
                <a:solidFill>
                  <a:srgbClr val="0000FF"/>
                </a:solidFill>
              </a:rPr>
              <a:t>起脉冲</a:t>
            </a:r>
            <a:r>
              <a:rPr lang="zh-CN" altLang="fr-FR" dirty="0" smtClean="0"/>
              <a:t>”，其宽度为一个码元的宽度</a:t>
            </a:r>
            <a:r>
              <a:rPr lang="fr-FR" altLang="zh-CN" dirty="0" smtClean="0"/>
              <a:t>T</a:t>
            </a:r>
            <a:r>
              <a:rPr lang="en-US" altLang="zh-CN" dirty="0" smtClean="0"/>
              <a:t>:</a:t>
            </a:r>
            <a:endParaRPr lang="zh-CN" altLang="en-US" dirty="0"/>
          </a:p>
        </p:txBody>
      </p:sp>
      <p:sp>
        <p:nvSpPr>
          <p:cNvPr id="47" name="灯片编号占位符 5"/>
          <p:cNvSpPr>
            <a:spLocks noGrp="1"/>
          </p:cNvSpPr>
          <p:nvPr>
            <p:ph type="sldNum" sz="quarter" idx="12"/>
          </p:nvPr>
        </p:nvSpPr>
        <p:spPr/>
        <p:txBody>
          <a:bodyPr/>
          <a:lstStyle/>
          <a:p>
            <a:fld id="{AB3FC3E4-74B5-4C1A-AE8C-2DF43DDCB6EE}" type="slidenum">
              <a:rPr lang="en-US" altLang="zh-CN" smtClean="0"/>
              <a:pPr/>
              <a:t>62</a:t>
            </a:fld>
            <a:endParaRPr lang="en-US" altLang="zh-CN"/>
          </a:p>
        </p:txBody>
      </p:sp>
      <p:grpSp>
        <p:nvGrpSpPr>
          <p:cNvPr id="79878" name="Group 6"/>
          <p:cNvGrpSpPr>
            <a:grpSpLocks/>
          </p:cNvGrpSpPr>
          <p:nvPr/>
        </p:nvGrpSpPr>
        <p:grpSpPr bwMode="auto">
          <a:xfrm>
            <a:off x="1403648" y="4869160"/>
            <a:ext cx="5986462" cy="1406525"/>
            <a:chOff x="5054" y="3234"/>
            <a:chExt cx="4962" cy="1120"/>
          </a:xfrm>
        </p:grpSpPr>
        <p:grpSp>
          <p:nvGrpSpPr>
            <p:cNvPr id="79879" name="Group 7"/>
            <p:cNvGrpSpPr>
              <a:grpSpLocks/>
            </p:cNvGrpSpPr>
            <p:nvPr/>
          </p:nvGrpSpPr>
          <p:grpSpPr bwMode="auto">
            <a:xfrm>
              <a:off x="5054" y="3234"/>
              <a:ext cx="4672" cy="764"/>
              <a:chOff x="4994" y="3819"/>
              <a:chExt cx="4672" cy="764"/>
            </a:xfrm>
          </p:grpSpPr>
          <p:grpSp>
            <p:nvGrpSpPr>
              <p:cNvPr id="79880" name="Group 8"/>
              <p:cNvGrpSpPr>
                <a:grpSpLocks/>
              </p:cNvGrpSpPr>
              <p:nvPr/>
            </p:nvGrpSpPr>
            <p:grpSpPr bwMode="auto">
              <a:xfrm>
                <a:off x="5478" y="3819"/>
                <a:ext cx="4188" cy="764"/>
                <a:chOff x="6100" y="5097"/>
                <a:chExt cx="4188" cy="764"/>
              </a:xfrm>
            </p:grpSpPr>
            <p:grpSp>
              <p:nvGrpSpPr>
                <p:cNvPr id="79881" name="Group 9"/>
                <p:cNvGrpSpPr>
                  <a:grpSpLocks/>
                </p:cNvGrpSpPr>
                <p:nvPr/>
              </p:nvGrpSpPr>
              <p:grpSpPr bwMode="auto">
                <a:xfrm>
                  <a:off x="6122" y="5451"/>
                  <a:ext cx="4166" cy="345"/>
                  <a:chOff x="6122" y="5451"/>
                  <a:chExt cx="4166" cy="345"/>
                </a:xfrm>
              </p:grpSpPr>
              <p:sp>
                <p:nvSpPr>
                  <p:cNvPr id="79882" name="Line 10"/>
                  <p:cNvSpPr>
                    <a:spLocks noChangeShapeType="1"/>
                  </p:cNvSpPr>
                  <p:nvPr/>
                </p:nvSpPr>
                <p:spPr bwMode="auto">
                  <a:xfrm>
                    <a:off x="6122" y="5463"/>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3" name="Line 11"/>
                  <p:cNvSpPr>
                    <a:spLocks noChangeShapeType="1"/>
                  </p:cNvSpPr>
                  <p:nvPr/>
                </p:nvSpPr>
                <p:spPr bwMode="auto">
                  <a:xfrm>
                    <a:off x="7092" y="5463"/>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4" name="Line 12"/>
                  <p:cNvSpPr>
                    <a:spLocks noChangeShapeType="1"/>
                  </p:cNvSpPr>
                  <p:nvPr/>
                </p:nvSpPr>
                <p:spPr bwMode="auto">
                  <a:xfrm>
                    <a:off x="8562" y="5463"/>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5" name="Line 13"/>
                  <p:cNvSpPr>
                    <a:spLocks noChangeShapeType="1"/>
                  </p:cNvSpPr>
                  <p:nvPr/>
                </p:nvSpPr>
                <p:spPr bwMode="auto">
                  <a:xfrm>
                    <a:off x="9512" y="5475"/>
                    <a:ext cx="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6" name="Line 14"/>
                  <p:cNvSpPr>
                    <a:spLocks noChangeShapeType="1"/>
                  </p:cNvSpPr>
                  <p:nvPr/>
                </p:nvSpPr>
                <p:spPr bwMode="auto">
                  <a:xfrm>
                    <a:off x="6602" y="5784"/>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7" name="Line 15"/>
                  <p:cNvSpPr>
                    <a:spLocks noChangeShapeType="1"/>
                  </p:cNvSpPr>
                  <p:nvPr/>
                </p:nvSpPr>
                <p:spPr bwMode="auto">
                  <a:xfrm>
                    <a:off x="8062" y="5787"/>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8" name="Line 16"/>
                  <p:cNvSpPr>
                    <a:spLocks noChangeShapeType="1"/>
                  </p:cNvSpPr>
                  <p:nvPr/>
                </p:nvSpPr>
                <p:spPr bwMode="auto">
                  <a:xfrm>
                    <a:off x="6590" y="5460"/>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89" name="Line 17"/>
                  <p:cNvSpPr>
                    <a:spLocks noChangeShapeType="1"/>
                  </p:cNvSpPr>
                  <p:nvPr/>
                </p:nvSpPr>
                <p:spPr bwMode="auto">
                  <a:xfrm>
                    <a:off x="7080" y="5469"/>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0" name="Line 18"/>
                  <p:cNvSpPr>
                    <a:spLocks noChangeShapeType="1"/>
                  </p:cNvSpPr>
                  <p:nvPr/>
                </p:nvSpPr>
                <p:spPr bwMode="auto">
                  <a:xfrm>
                    <a:off x="7570" y="5460"/>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1" name="Line 19"/>
                  <p:cNvSpPr>
                    <a:spLocks noChangeShapeType="1"/>
                  </p:cNvSpPr>
                  <p:nvPr/>
                </p:nvSpPr>
                <p:spPr bwMode="auto">
                  <a:xfrm>
                    <a:off x="7582" y="5787"/>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2" name="Line 20"/>
                  <p:cNvSpPr>
                    <a:spLocks noChangeShapeType="1"/>
                  </p:cNvSpPr>
                  <p:nvPr/>
                </p:nvSpPr>
                <p:spPr bwMode="auto">
                  <a:xfrm>
                    <a:off x="8050" y="5451"/>
                    <a:ext cx="0" cy="32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3" name="Line 21"/>
                  <p:cNvSpPr>
                    <a:spLocks noChangeShapeType="1"/>
                  </p:cNvSpPr>
                  <p:nvPr/>
                </p:nvSpPr>
                <p:spPr bwMode="auto">
                  <a:xfrm>
                    <a:off x="8540" y="5463"/>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4" name="Line 22"/>
                  <p:cNvSpPr>
                    <a:spLocks noChangeShapeType="1"/>
                  </p:cNvSpPr>
                  <p:nvPr/>
                </p:nvSpPr>
                <p:spPr bwMode="auto">
                  <a:xfrm>
                    <a:off x="9030" y="5475"/>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5" name="Line 23"/>
                  <p:cNvSpPr>
                    <a:spLocks noChangeShapeType="1"/>
                  </p:cNvSpPr>
                  <p:nvPr/>
                </p:nvSpPr>
                <p:spPr bwMode="auto">
                  <a:xfrm>
                    <a:off x="9042" y="5796"/>
                    <a:ext cx="4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896" name="Line 24"/>
                  <p:cNvSpPr>
                    <a:spLocks noChangeShapeType="1"/>
                  </p:cNvSpPr>
                  <p:nvPr/>
                </p:nvSpPr>
                <p:spPr bwMode="auto">
                  <a:xfrm>
                    <a:off x="9510" y="5475"/>
                    <a:ext cx="0"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79897" name="Group 25"/>
                <p:cNvGrpSpPr>
                  <a:grpSpLocks/>
                </p:cNvGrpSpPr>
                <p:nvPr/>
              </p:nvGrpSpPr>
              <p:grpSpPr bwMode="auto">
                <a:xfrm>
                  <a:off x="6100" y="5097"/>
                  <a:ext cx="3884" cy="368"/>
                  <a:chOff x="6100" y="5097"/>
                  <a:chExt cx="3884" cy="368"/>
                </a:xfrm>
              </p:grpSpPr>
              <p:sp>
                <p:nvSpPr>
                  <p:cNvPr id="79898" name="Text Box 26"/>
                  <p:cNvSpPr txBox="1">
                    <a:spLocks noChangeArrowheads="1"/>
                  </p:cNvSpPr>
                  <p:nvPr/>
                </p:nvSpPr>
                <p:spPr bwMode="auto">
                  <a:xfrm>
                    <a:off x="6582" y="5097"/>
                    <a:ext cx="49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dirty="0">
                        <a:latin typeface="Times New Roman" pitchFamily="18" charset="0"/>
                        <a:ea typeface="楷体_GB2312" pitchFamily="49" charset="-122"/>
                      </a:rPr>
                      <a:t>起</a:t>
                    </a:r>
                    <a:endParaRPr lang="zh-CN" altLang="en-US" sz="4400" b="1" dirty="0">
                      <a:ea typeface="楷体_GB2312" pitchFamily="49" charset="-122"/>
                    </a:endParaRPr>
                  </a:p>
                </p:txBody>
              </p:sp>
              <p:sp>
                <p:nvSpPr>
                  <p:cNvPr id="79899" name="Text Box 27"/>
                  <p:cNvSpPr txBox="1">
                    <a:spLocks noChangeArrowheads="1"/>
                  </p:cNvSpPr>
                  <p:nvPr/>
                </p:nvSpPr>
                <p:spPr bwMode="auto">
                  <a:xfrm>
                    <a:off x="6100" y="5097"/>
                    <a:ext cx="49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a:latin typeface="Times New Roman" pitchFamily="18" charset="0"/>
                        <a:ea typeface="楷体_GB2312" pitchFamily="49" charset="-122"/>
                      </a:rPr>
                      <a:t>止</a:t>
                    </a:r>
                    <a:endParaRPr lang="zh-CN" altLang="en-US" sz="4400" b="1">
                      <a:ea typeface="楷体_GB2312" pitchFamily="49" charset="-122"/>
                    </a:endParaRPr>
                  </a:p>
                </p:txBody>
              </p:sp>
              <p:sp>
                <p:nvSpPr>
                  <p:cNvPr id="79900" name="Text Box 28"/>
                  <p:cNvSpPr txBox="1">
                    <a:spLocks noChangeArrowheads="1"/>
                  </p:cNvSpPr>
                  <p:nvPr/>
                </p:nvSpPr>
                <p:spPr bwMode="auto">
                  <a:xfrm>
                    <a:off x="9489" y="5097"/>
                    <a:ext cx="4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a:latin typeface="Times New Roman" pitchFamily="18" charset="0"/>
                        <a:ea typeface="楷体_GB2312" pitchFamily="49" charset="-122"/>
                      </a:rPr>
                      <a:t>止</a:t>
                    </a:r>
                    <a:endParaRPr lang="zh-CN" altLang="en-US" sz="4400" b="1">
                      <a:ea typeface="楷体_GB2312" pitchFamily="49" charset="-122"/>
                    </a:endParaRPr>
                  </a:p>
                </p:txBody>
              </p:sp>
            </p:grpSp>
            <p:grpSp>
              <p:nvGrpSpPr>
                <p:cNvPr id="79901" name="Group 29"/>
                <p:cNvGrpSpPr>
                  <a:grpSpLocks/>
                </p:cNvGrpSpPr>
                <p:nvPr/>
              </p:nvGrpSpPr>
              <p:grpSpPr bwMode="auto">
                <a:xfrm>
                  <a:off x="7150" y="5392"/>
                  <a:ext cx="2324" cy="469"/>
                  <a:chOff x="7150" y="5392"/>
                  <a:chExt cx="2324" cy="469"/>
                </a:xfrm>
              </p:grpSpPr>
              <p:sp>
                <p:nvSpPr>
                  <p:cNvPr id="79902" name="Text Box 30"/>
                  <p:cNvSpPr txBox="1">
                    <a:spLocks noChangeArrowheads="1"/>
                  </p:cNvSpPr>
                  <p:nvPr/>
                </p:nvSpPr>
                <p:spPr bwMode="auto">
                  <a:xfrm>
                    <a:off x="7150" y="5395"/>
                    <a:ext cx="4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3200" b="1">
                        <a:latin typeface="Times New Roman" pitchFamily="18" charset="0"/>
                      </a:rPr>
                      <a:t>1</a:t>
                    </a:r>
                    <a:endParaRPr lang="en-US" altLang="zh-CN" sz="5400" b="1"/>
                  </a:p>
                </p:txBody>
              </p:sp>
              <p:sp>
                <p:nvSpPr>
                  <p:cNvPr id="79903" name="Text Box 31"/>
                  <p:cNvSpPr txBox="1">
                    <a:spLocks noChangeArrowheads="1"/>
                  </p:cNvSpPr>
                  <p:nvPr/>
                </p:nvSpPr>
                <p:spPr bwMode="auto">
                  <a:xfrm>
                    <a:off x="7602" y="5392"/>
                    <a:ext cx="492"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3200" b="1" dirty="0">
                        <a:latin typeface="Times New Roman" pitchFamily="18" charset="0"/>
                      </a:rPr>
                      <a:t>2</a:t>
                    </a:r>
                    <a:endParaRPr lang="en-US" altLang="zh-CN" sz="5400" b="1" dirty="0"/>
                  </a:p>
                </p:txBody>
              </p:sp>
              <p:sp>
                <p:nvSpPr>
                  <p:cNvPr id="79904" name="Text Box 32"/>
                  <p:cNvSpPr txBox="1">
                    <a:spLocks noChangeArrowheads="1"/>
                  </p:cNvSpPr>
                  <p:nvPr/>
                </p:nvSpPr>
                <p:spPr bwMode="auto">
                  <a:xfrm>
                    <a:off x="8080" y="5392"/>
                    <a:ext cx="495"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3200" b="1">
                        <a:latin typeface="Times New Roman" pitchFamily="18" charset="0"/>
                      </a:rPr>
                      <a:t>3</a:t>
                    </a:r>
                    <a:endParaRPr lang="en-US" altLang="zh-CN" sz="5400" b="1"/>
                  </a:p>
                </p:txBody>
              </p:sp>
              <p:sp>
                <p:nvSpPr>
                  <p:cNvPr id="79905" name="Text Box 33"/>
                  <p:cNvSpPr txBox="1">
                    <a:spLocks noChangeArrowheads="1"/>
                  </p:cNvSpPr>
                  <p:nvPr/>
                </p:nvSpPr>
                <p:spPr bwMode="auto">
                  <a:xfrm>
                    <a:off x="8560" y="5392"/>
                    <a:ext cx="4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3200" b="1">
                        <a:latin typeface="Times New Roman" pitchFamily="18" charset="0"/>
                      </a:rPr>
                      <a:t>4</a:t>
                    </a:r>
                    <a:endParaRPr lang="en-US" altLang="zh-CN" sz="5400" b="1"/>
                  </a:p>
                </p:txBody>
              </p:sp>
              <p:sp>
                <p:nvSpPr>
                  <p:cNvPr id="79906" name="Text Box 34"/>
                  <p:cNvSpPr txBox="1">
                    <a:spLocks noChangeArrowheads="1"/>
                  </p:cNvSpPr>
                  <p:nvPr/>
                </p:nvSpPr>
                <p:spPr bwMode="auto">
                  <a:xfrm>
                    <a:off x="8980" y="5392"/>
                    <a:ext cx="4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3200" b="1">
                        <a:latin typeface="Times New Roman" pitchFamily="18" charset="0"/>
                      </a:rPr>
                      <a:t>5</a:t>
                    </a:r>
                    <a:endParaRPr lang="en-US" altLang="zh-CN" sz="5400" b="1"/>
                  </a:p>
                </p:txBody>
              </p:sp>
            </p:grpSp>
          </p:grpSp>
          <p:sp>
            <p:nvSpPr>
              <p:cNvPr id="79907" name="Line 35"/>
              <p:cNvSpPr>
                <a:spLocks noChangeShapeType="1"/>
              </p:cNvSpPr>
              <p:nvPr/>
            </p:nvSpPr>
            <p:spPr bwMode="auto">
              <a:xfrm flipH="1">
                <a:off x="4994" y="4185"/>
                <a:ext cx="49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79908" name="Group 36"/>
            <p:cNvGrpSpPr>
              <a:grpSpLocks/>
            </p:cNvGrpSpPr>
            <p:nvPr/>
          </p:nvGrpSpPr>
          <p:grpSpPr bwMode="auto">
            <a:xfrm>
              <a:off x="8610" y="4009"/>
              <a:ext cx="1406" cy="326"/>
              <a:chOff x="8610" y="4009"/>
              <a:chExt cx="1406" cy="326"/>
            </a:xfrm>
          </p:grpSpPr>
          <p:sp>
            <p:nvSpPr>
              <p:cNvPr id="79909" name="Line 37"/>
              <p:cNvSpPr>
                <a:spLocks noChangeShapeType="1"/>
              </p:cNvSpPr>
              <p:nvPr/>
            </p:nvSpPr>
            <p:spPr bwMode="auto">
              <a:xfrm>
                <a:off x="8954" y="4009"/>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910" name="Text Box 38"/>
              <p:cNvSpPr txBox="1">
                <a:spLocks noChangeArrowheads="1"/>
              </p:cNvSpPr>
              <p:nvPr/>
            </p:nvSpPr>
            <p:spPr bwMode="auto">
              <a:xfrm>
                <a:off x="9136" y="4050"/>
                <a:ext cx="3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b="1">
                    <a:latin typeface="Times New Roman" pitchFamily="18" charset="0"/>
                  </a:rPr>
                  <a:t>1.5</a:t>
                </a:r>
                <a:r>
                  <a:rPr lang="en-US" altLang="zh-CN" sz="2000" b="1" i="1">
                    <a:latin typeface="Times New Roman" pitchFamily="18" charset="0"/>
                  </a:rPr>
                  <a:t>T</a:t>
                </a:r>
                <a:endParaRPr lang="en-US" altLang="zh-CN" sz="4000" b="1"/>
              </a:p>
            </p:txBody>
          </p:sp>
          <p:sp>
            <p:nvSpPr>
              <p:cNvPr id="79911" name="Line 39"/>
              <p:cNvSpPr>
                <a:spLocks noChangeShapeType="1"/>
              </p:cNvSpPr>
              <p:nvPr/>
            </p:nvSpPr>
            <p:spPr bwMode="auto">
              <a:xfrm>
                <a:off x="9690" y="4009"/>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912" name="Line 40"/>
              <p:cNvSpPr>
                <a:spLocks noChangeShapeType="1"/>
              </p:cNvSpPr>
              <p:nvPr/>
            </p:nvSpPr>
            <p:spPr bwMode="auto">
              <a:xfrm>
                <a:off x="8610" y="4167"/>
                <a:ext cx="3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9913" name="Line 41"/>
              <p:cNvSpPr>
                <a:spLocks noChangeShapeType="1"/>
              </p:cNvSpPr>
              <p:nvPr/>
            </p:nvSpPr>
            <p:spPr bwMode="auto">
              <a:xfrm>
                <a:off x="9732" y="4167"/>
                <a:ext cx="284"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79914" name="Group 42"/>
            <p:cNvGrpSpPr>
              <a:grpSpLocks/>
            </p:cNvGrpSpPr>
            <p:nvPr/>
          </p:nvGrpSpPr>
          <p:grpSpPr bwMode="auto">
            <a:xfrm>
              <a:off x="5726" y="4035"/>
              <a:ext cx="1110" cy="319"/>
              <a:chOff x="6672" y="4005"/>
              <a:chExt cx="1110" cy="319"/>
            </a:xfrm>
          </p:grpSpPr>
          <p:sp>
            <p:nvSpPr>
              <p:cNvPr id="79915" name="Text Box 43"/>
              <p:cNvSpPr txBox="1">
                <a:spLocks noChangeArrowheads="1"/>
              </p:cNvSpPr>
              <p:nvPr/>
            </p:nvSpPr>
            <p:spPr bwMode="auto">
              <a:xfrm>
                <a:off x="7170" y="4005"/>
                <a:ext cx="22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i="1">
                    <a:latin typeface="Times New Roman" pitchFamily="18" charset="0"/>
                  </a:rPr>
                  <a:t>T</a:t>
                </a:r>
                <a:endParaRPr lang="en-US" altLang="zh-CN" sz="3600" b="1"/>
              </a:p>
            </p:txBody>
          </p:sp>
          <p:sp>
            <p:nvSpPr>
              <p:cNvPr id="79916" name="Line 44"/>
              <p:cNvSpPr>
                <a:spLocks noChangeShapeType="1"/>
              </p:cNvSpPr>
              <p:nvPr/>
            </p:nvSpPr>
            <p:spPr bwMode="auto">
              <a:xfrm>
                <a:off x="6672" y="4167"/>
                <a:ext cx="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9917" name="Line 45"/>
              <p:cNvSpPr>
                <a:spLocks noChangeShapeType="1"/>
              </p:cNvSpPr>
              <p:nvPr/>
            </p:nvSpPr>
            <p:spPr bwMode="auto">
              <a:xfrm>
                <a:off x="7482" y="4167"/>
                <a:ext cx="3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nvGrpSpPr>
              <p:cNvPr id="79918" name="Group 46"/>
              <p:cNvGrpSpPr>
                <a:grpSpLocks/>
              </p:cNvGrpSpPr>
              <p:nvPr/>
            </p:nvGrpSpPr>
            <p:grpSpPr bwMode="auto">
              <a:xfrm>
                <a:off x="6990" y="4009"/>
                <a:ext cx="494" cy="315"/>
                <a:chOff x="8400" y="4605"/>
                <a:chExt cx="494" cy="315"/>
              </a:xfrm>
            </p:grpSpPr>
            <p:sp>
              <p:nvSpPr>
                <p:cNvPr id="79919" name="Line 47"/>
                <p:cNvSpPr>
                  <a:spLocks noChangeShapeType="1"/>
                </p:cNvSpPr>
                <p:nvPr/>
              </p:nvSpPr>
              <p:spPr bwMode="auto">
                <a:xfrm>
                  <a:off x="8400" y="4605"/>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920" name="Line 48"/>
                <p:cNvSpPr>
                  <a:spLocks noChangeShapeType="1"/>
                </p:cNvSpPr>
                <p:nvPr/>
              </p:nvSpPr>
              <p:spPr bwMode="auto">
                <a:xfrm>
                  <a:off x="8894" y="4605"/>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grpSp>
    </p:spTree>
    <p:extLst>
      <p:ext uri="{BB962C8B-B14F-4D97-AF65-F5344CB8AC3E}">
        <p14:creationId xmlns:p14="http://schemas.microsoft.com/office/powerpoint/2010/main" val="3569559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anim calcmode="lin" valueType="num">
                                      <p:cBhvr additive="base">
                                        <p:cTn id="11"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9875">
                                            <p:txEl>
                                              <p:pRg st="3" end="3"/>
                                            </p:txEl>
                                          </p:spTgt>
                                        </p:tgtEl>
                                        <p:attrNameLst>
                                          <p:attrName>style.visibility</p:attrName>
                                        </p:attrNameLst>
                                      </p:cBhvr>
                                      <p:to>
                                        <p:strVal val="visible"/>
                                      </p:to>
                                    </p:set>
                                    <p:anim calcmode="lin" valueType="num">
                                      <p:cBhvr additive="base">
                                        <p:cTn id="17"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anim calcmode="lin" valueType="num">
                                      <p:cBhvr additive="base">
                                        <p:cTn id="23"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9875">
                                            <p:txEl>
                                              <p:pRg st="5" end="5"/>
                                            </p:txEl>
                                          </p:spTgt>
                                        </p:tgtEl>
                                        <p:attrNameLst>
                                          <p:attrName>style.visibility</p:attrName>
                                        </p:attrNameLst>
                                      </p:cBhvr>
                                      <p:to>
                                        <p:strVal val="visible"/>
                                      </p:to>
                                    </p:set>
                                    <p:anim calcmode="lin" valueType="num">
                                      <p:cBhvr additive="base">
                                        <p:cTn id="29"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with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79878"/>
                                        </p:tgtEl>
                                        <p:attrNameLst>
                                          <p:attrName>style.visibility</p:attrName>
                                        </p:attrNameLst>
                                      </p:cBhvr>
                                      <p:to>
                                        <p:strVal val="visible"/>
                                      </p:to>
                                    </p:set>
                                    <p:anim calcmode="lin" valueType="num">
                                      <p:cBhvr additive="base">
                                        <p:cTn id="34" dur="500" fill="hold"/>
                                        <p:tgtEl>
                                          <p:spTgt spid="79878"/>
                                        </p:tgtEl>
                                        <p:attrNameLst>
                                          <p:attrName>ppt_x</p:attrName>
                                        </p:attrNameLst>
                                      </p:cBhvr>
                                      <p:tavLst>
                                        <p:tav tm="0">
                                          <p:val>
                                            <p:strVal val="#ppt_x"/>
                                          </p:val>
                                        </p:tav>
                                        <p:tav tm="100000">
                                          <p:val>
                                            <p:strVal val="#ppt_x"/>
                                          </p:val>
                                        </p:tav>
                                      </p:tavLst>
                                    </p:anim>
                                    <p:anim calcmode="lin" valueType="num">
                                      <p:cBhvr additive="base">
                                        <p:cTn id="35"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p:txBody>
          <a:bodyPr>
            <a:normAutofit fontScale="92500" lnSpcReduction="20000"/>
          </a:bodyPr>
          <a:lstStyle/>
          <a:p>
            <a:r>
              <a:rPr lang="zh-CN" altLang="fr-FR" dirty="0" smtClean="0"/>
              <a:t>为保持字符间的间隔，规定在“起脉冲”前的</a:t>
            </a:r>
            <a:r>
              <a:rPr lang="zh-CN" altLang="fr-FR" dirty="0" smtClean="0">
                <a:solidFill>
                  <a:srgbClr val="0000FF"/>
                </a:solidFill>
              </a:rPr>
              <a:t>高电平</a:t>
            </a:r>
            <a:r>
              <a:rPr lang="zh-CN" altLang="fr-FR" dirty="0" smtClean="0"/>
              <a:t>宽度至少为</a:t>
            </a:r>
            <a:r>
              <a:rPr lang="fr-FR" altLang="zh-CN" dirty="0" smtClean="0"/>
              <a:t>1.5T</a:t>
            </a:r>
            <a:r>
              <a:rPr lang="zh-CN" altLang="fr-FR" dirty="0" smtClean="0"/>
              <a:t>，并称它为“</a:t>
            </a:r>
            <a:r>
              <a:rPr lang="zh-CN" altLang="fr-FR" dirty="0" smtClean="0">
                <a:solidFill>
                  <a:srgbClr val="0000FF"/>
                </a:solidFill>
              </a:rPr>
              <a:t>止脉冲</a:t>
            </a:r>
            <a:r>
              <a:rPr lang="zh-CN" altLang="fr-FR" dirty="0" smtClean="0"/>
              <a:t>”。</a:t>
            </a:r>
          </a:p>
          <a:p>
            <a:r>
              <a:rPr lang="zh-CN" altLang="fr-FR" dirty="0" smtClean="0"/>
              <a:t>所以通常将起止式同步的一个字符的长度定义为</a:t>
            </a:r>
            <a:r>
              <a:rPr lang="fr-FR" altLang="zh-CN" dirty="0" smtClean="0"/>
              <a:t>7.5T</a:t>
            </a:r>
            <a:r>
              <a:rPr lang="zh-CN" altLang="fr-FR" dirty="0" smtClean="0"/>
              <a:t>。</a:t>
            </a:r>
          </a:p>
          <a:p>
            <a:r>
              <a:rPr lang="zh-CN" altLang="fr-FR" dirty="0" smtClean="0"/>
              <a:t>手工操作输入字符时，“止脉冲”的长度是随机的，但是至少为</a:t>
            </a:r>
            <a:r>
              <a:rPr lang="fr-FR" altLang="zh-CN" dirty="0" smtClean="0"/>
              <a:t>1.5T</a:t>
            </a:r>
            <a:r>
              <a:rPr lang="zh-CN" altLang="fr-FR" dirty="0" smtClean="0"/>
              <a:t>。</a:t>
            </a:r>
          </a:p>
          <a:p>
            <a:r>
              <a:rPr lang="zh-CN" altLang="fr-FR" dirty="0" smtClean="0"/>
              <a:t>由于每字符的长度很短，所以本地时钟不需要很精确就能在这</a:t>
            </a:r>
            <a:r>
              <a:rPr lang="fr-FR" altLang="zh-CN" dirty="0" smtClean="0"/>
              <a:t>5</a:t>
            </a:r>
            <a:r>
              <a:rPr lang="zh-CN" altLang="fr-FR" dirty="0" smtClean="0"/>
              <a:t>个码元的周期内保持足够的准确。</a:t>
            </a:r>
          </a:p>
          <a:p>
            <a:r>
              <a:rPr lang="zh-CN" altLang="fr-FR" dirty="0" smtClean="0"/>
              <a:t>起止式同步的码组中，字符的数目不必须是</a:t>
            </a:r>
            <a:r>
              <a:rPr lang="fr-FR" altLang="zh-CN" dirty="0" smtClean="0"/>
              <a:t>5</a:t>
            </a:r>
            <a:r>
              <a:rPr lang="zh-CN" altLang="fr-FR" dirty="0" smtClean="0"/>
              <a:t>个，例如也可能采用</a:t>
            </a:r>
            <a:r>
              <a:rPr lang="fr-FR" altLang="zh-CN" dirty="0" smtClean="0"/>
              <a:t>7</a:t>
            </a:r>
            <a:r>
              <a:rPr lang="zh-CN" altLang="fr-FR" dirty="0" smtClean="0"/>
              <a:t>位的</a:t>
            </a:r>
            <a:r>
              <a:rPr lang="fr-FR" altLang="zh-CN" dirty="0" smtClean="0"/>
              <a:t>ASCII</a:t>
            </a:r>
            <a:r>
              <a:rPr lang="zh-CN" altLang="fr-FR" dirty="0" smtClean="0"/>
              <a:t>码。</a:t>
            </a:r>
          </a:p>
          <a:p>
            <a:r>
              <a:rPr lang="zh-CN" altLang="fr-FR" dirty="0" smtClean="0"/>
              <a:t>起止式同步有时也称为</a:t>
            </a:r>
            <a:r>
              <a:rPr lang="zh-CN" altLang="fr-FR" dirty="0" smtClean="0">
                <a:solidFill>
                  <a:srgbClr val="0000FF"/>
                </a:solidFill>
              </a:rPr>
              <a:t>异步式通信</a:t>
            </a:r>
            <a:r>
              <a:rPr lang="zh-CN" altLang="fr-FR" dirty="0" smtClean="0"/>
              <a:t>，因为在其输出码元序列中码元的间隔不等。</a:t>
            </a:r>
            <a:endParaRPr lang="zh-CN" altLang="en-US" dirty="0"/>
          </a:p>
        </p:txBody>
      </p:sp>
      <p:sp>
        <p:nvSpPr>
          <p:cNvPr id="4" name="灯片编号占位符 5"/>
          <p:cNvSpPr>
            <a:spLocks noGrp="1"/>
          </p:cNvSpPr>
          <p:nvPr>
            <p:ph type="sldNum" sz="quarter" idx="12"/>
          </p:nvPr>
        </p:nvSpPr>
        <p:spPr/>
        <p:txBody>
          <a:bodyPr/>
          <a:lstStyle/>
          <a:p>
            <a:fld id="{FC98C5EA-8A71-49FA-859B-95B0FD61DB55}" type="slidenum">
              <a:rPr lang="en-US" altLang="zh-CN" smtClean="0"/>
              <a:pPr/>
              <a:t>63</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8408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 calcmode="lin" valueType="num">
                                      <p:cBhvr additive="base">
                                        <p:cTn id="7"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 calcmode="lin" valueType="num">
                                      <p:cBhvr additive="base">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 calcmode="lin" valueType="num">
                                      <p:cBhvr additive="base">
                                        <p:cTn id="19"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0899">
                                            <p:txEl>
                                              <p:pRg st="4" end="4"/>
                                            </p:txEl>
                                          </p:spTgt>
                                        </p:tgtEl>
                                        <p:attrNameLst>
                                          <p:attrName>style.visibility</p:attrName>
                                        </p:attrNameLst>
                                      </p:cBhvr>
                                      <p:to>
                                        <p:strVal val="visible"/>
                                      </p:to>
                                    </p:set>
                                    <p:anim calcmode="lin" valueType="num">
                                      <p:cBhvr additive="base">
                                        <p:cTn id="25"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0899">
                                            <p:txEl>
                                              <p:pRg st="5" end="5"/>
                                            </p:txEl>
                                          </p:spTgt>
                                        </p:tgtEl>
                                        <p:attrNameLst>
                                          <p:attrName>style.visibility</p:attrName>
                                        </p:attrNameLst>
                                      </p:cBhvr>
                                      <p:to>
                                        <p:strVal val="visible"/>
                                      </p:to>
                                    </p:set>
                                    <p:anim calcmode="lin" valueType="num">
                                      <p:cBhvr additive="base">
                                        <p:cTn id="31"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fr-FR" altLang="zh-CN" dirty="0">
                <a:solidFill>
                  <a:srgbClr val="0000FF"/>
                </a:solidFill>
              </a:rPr>
              <a:t>13.4.6 </a:t>
            </a:r>
            <a:r>
              <a:rPr lang="zh-CN" altLang="fr-FR" dirty="0">
                <a:solidFill>
                  <a:srgbClr val="0000FF"/>
                </a:solidFill>
              </a:rPr>
              <a:t>自群同步</a:t>
            </a:r>
          </a:p>
        </p:txBody>
      </p:sp>
      <p:sp>
        <p:nvSpPr>
          <p:cNvPr id="81923" name="Rectangle 3"/>
          <p:cNvSpPr>
            <a:spLocks noGrp="1" noChangeArrowheads="1"/>
          </p:cNvSpPr>
          <p:nvPr>
            <p:ph type="body" idx="1"/>
          </p:nvPr>
        </p:nvSpPr>
        <p:spPr/>
        <p:txBody>
          <a:bodyPr/>
          <a:lstStyle/>
          <a:p>
            <a:r>
              <a:rPr lang="zh-CN" altLang="fr-FR" dirty="0" smtClean="0"/>
              <a:t> </a:t>
            </a:r>
            <a:r>
              <a:rPr lang="zh-CN" altLang="en-US" dirty="0" smtClean="0">
                <a:solidFill>
                  <a:srgbClr val="0000FF"/>
                </a:solidFill>
              </a:rPr>
              <a:t>唯一可译码</a:t>
            </a:r>
          </a:p>
          <a:p>
            <a:pPr lvl="1"/>
            <a:r>
              <a:rPr lang="zh-CN" altLang="en-US" dirty="0" smtClean="0"/>
              <a:t>设共有</a:t>
            </a:r>
            <a:r>
              <a:rPr lang="en-US" altLang="zh-CN" dirty="0" smtClean="0"/>
              <a:t>4</a:t>
            </a:r>
            <a:r>
              <a:rPr lang="zh-CN" altLang="en-US" dirty="0" smtClean="0"/>
              <a:t>种天气状态需要传输，将其用二进制编码表示，如下表所示：</a:t>
            </a:r>
          </a:p>
          <a:p>
            <a:pPr lvl="2"/>
            <a:endParaRPr lang="zh-CN" altLang="en-US" dirty="0" smtClean="0"/>
          </a:p>
          <a:p>
            <a:pPr lvl="2"/>
            <a:endParaRPr lang="zh-CN" altLang="en-US" dirty="0" smtClean="0"/>
          </a:p>
          <a:p>
            <a:pPr lvl="2"/>
            <a:endParaRPr lang="zh-CN" altLang="en-US" dirty="0" smtClean="0"/>
          </a:p>
          <a:p>
            <a:pPr lvl="1"/>
            <a:r>
              <a:rPr lang="zh-CN" altLang="en-US" dirty="0" smtClean="0"/>
              <a:t>当接收端收到的数字序列为“</a:t>
            </a:r>
            <a:r>
              <a:rPr lang="en-US" altLang="zh-CN" dirty="0" smtClean="0"/>
              <a:t>1110110110</a:t>
            </a:r>
            <a:r>
              <a:rPr lang="en-US" altLang="zh-CN" dirty="0" smtClean="0">
                <a:sym typeface="Symbol" pitchFamily="18" charset="2"/>
              </a:rPr>
              <a:t></a:t>
            </a:r>
            <a:r>
              <a:rPr lang="en-US" altLang="zh-CN" dirty="0" smtClean="0"/>
              <a:t>”</a:t>
            </a:r>
            <a:r>
              <a:rPr lang="zh-CN" altLang="en-US" dirty="0" smtClean="0"/>
              <a:t>时，它将唯一地可以译为“雨晴阴阴</a:t>
            </a:r>
            <a:r>
              <a:rPr lang="zh-CN" altLang="en-US" dirty="0" smtClean="0">
                <a:sym typeface="Symbol" pitchFamily="18" charset="2"/>
              </a:rPr>
              <a:t></a:t>
            </a:r>
            <a:r>
              <a:rPr lang="zh-CN" altLang="en-US" dirty="0" smtClean="0"/>
              <a:t>”。</a:t>
            </a:r>
          </a:p>
          <a:p>
            <a:pPr lvl="1"/>
            <a:r>
              <a:rPr lang="zh-CN" altLang="en-US" dirty="0" smtClean="0"/>
              <a:t>保证唯一可译的</a:t>
            </a:r>
            <a:r>
              <a:rPr lang="zh-CN" altLang="en-US" dirty="0" smtClean="0">
                <a:solidFill>
                  <a:srgbClr val="FF0000"/>
                </a:solidFill>
              </a:rPr>
              <a:t>充分条件</a:t>
            </a:r>
            <a:r>
              <a:rPr lang="zh-CN" altLang="en-US" dirty="0" smtClean="0"/>
              <a:t>是 </a:t>
            </a:r>
            <a:r>
              <a:rPr lang="en-US" altLang="zh-CN" dirty="0" smtClean="0"/>
              <a:t>: </a:t>
            </a:r>
            <a:r>
              <a:rPr lang="zh-CN" altLang="en-US" dirty="0" smtClean="0">
                <a:solidFill>
                  <a:srgbClr val="0000FF"/>
                </a:solidFill>
              </a:rPr>
              <a:t>在编码中任何一个码字都不能是其他码字的前缀</a:t>
            </a:r>
            <a:r>
              <a:rPr lang="zh-CN" altLang="en-US" dirty="0" smtClean="0"/>
              <a:t>。</a:t>
            </a:r>
          </a:p>
          <a:p>
            <a:pPr lvl="1"/>
            <a:r>
              <a:rPr lang="zh-CN" altLang="en-US" dirty="0" smtClean="0"/>
              <a:t>满足这个条件的编码又称为</a:t>
            </a:r>
            <a:r>
              <a:rPr lang="zh-CN" altLang="en-US" dirty="0" smtClean="0">
                <a:solidFill>
                  <a:srgbClr val="0000FF"/>
                </a:solidFill>
              </a:rPr>
              <a:t>瞬时可译码</a:t>
            </a:r>
            <a:r>
              <a:rPr lang="zh-CN" altLang="en-US" dirty="0" smtClean="0"/>
              <a:t>。 </a:t>
            </a:r>
            <a:endParaRPr lang="zh-CN" altLang="en-US" dirty="0"/>
          </a:p>
        </p:txBody>
      </p:sp>
      <p:sp>
        <p:nvSpPr>
          <p:cNvPr id="21" name="灯片编号占位符 5"/>
          <p:cNvSpPr>
            <a:spLocks noGrp="1"/>
          </p:cNvSpPr>
          <p:nvPr>
            <p:ph type="sldNum" sz="quarter" idx="12"/>
          </p:nvPr>
        </p:nvSpPr>
        <p:spPr/>
        <p:txBody>
          <a:bodyPr/>
          <a:lstStyle/>
          <a:p>
            <a:fld id="{35E478E5-2CAC-4E36-A837-B80BF994D6E4}" type="slidenum">
              <a:rPr lang="en-US" altLang="zh-CN" smtClean="0"/>
              <a:pPr/>
              <a:t>64</a:t>
            </a:fld>
            <a:endParaRPr lang="en-US" altLang="zh-CN"/>
          </a:p>
        </p:txBody>
      </p:sp>
      <p:graphicFrame>
        <p:nvGraphicFramePr>
          <p:cNvPr id="81975" name="Group 55"/>
          <p:cNvGraphicFramePr>
            <a:graphicFrameLocks noGrp="1"/>
          </p:cNvGraphicFramePr>
          <p:nvPr/>
        </p:nvGraphicFramePr>
        <p:xfrm>
          <a:off x="2681288" y="2636912"/>
          <a:ext cx="4365625" cy="914400"/>
        </p:xfrm>
        <a:graphic>
          <a:graphicData uri="http://schemas.openxmlformats.org/drawingml/2006/table">
            <a:tbl>
              <a:tblPr/>
              <a:tblGrid>
                <a:gridCol w="1090612"/>
                <a:gridCol w="1089025"/>
                <a:gridCol w="1093788"/>
                <a:gridCol w="1092200"/>
              </a:tblGrid>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晴</a:t>
                      </a:r>
                      <a:endParaRPr kumimoji="0" lang="zh-CN" altLang="en-US" sz="3600" b="1" i="0" u="none" strike="noStrike" cap="none" normalizeH="0" baseline="0" dirty="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云</a:t>
                      </a:r>
                      <a:endParaRPr kumimoji="0" lang="zh-CN" altLang="en-US" sz="36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阴</a:t>
                      </a:r>
                      <a:endParaRPr kumimoji="0" lang="zh-CN" altLang="en-US" sz="36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雨</a:t>
                      </a:r>
                      <a:endParaRPr kumimoji="0" lang="zh-CN" altLang="en-US" sz="36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 </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111</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7582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1975"/>
                                        </p:tgtEl>
                                        <p:attrNameLst>
                                          <p:attrName>style.visibility</p:attrName>
                                        </p:attrNameLst>
                                      </p:cBhvr>
                                      <p:to>
                                        <p:strVal val="visible"/>
                                      </p:to>
                                    </p:set>
                                    <p:anim calcmode="lin" valueType="num">
                                      <p:cBhvr additive="base">
                                        <p:cTn id="7" dur="500" fill="hold"/>
                                        <p:tgtEl>
                                          <p:spTgt spid="81975"/>
                                        </p:tgtEl>
                                        <p:attrNameLst>
                                          <p:attrName>ppt_x</p:attrName>
                                        </p:attrNameLst>
                                      </p:cBhvr>
                                      <p:tavLst>
                                        <p:tav tm="0">
                                          <p:val>
                                            <p:strVal val="#ppt_x"/>
                                          </p:val>
                                        </p:tav>
                                        <p:tav tm="100000">
                                          <p:val>
                                            <p:strVal val="#ppt_x"/>
                                          </p:val>
                                        </p:tav>
                                      </p:tavLst>
                                    </p:anim>
                                    <p:anim calcmode="lin" valueType="num">
                                      <p:cBhvr additive="base">
                                        <p:cTn id="8" dur="500" fill="hold"/>
                                        <p:tgtEl>
                                          <p:spTgt spid="819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5" end="5"/>
                                            </p:txEl>
                                          </p:spTgt>
                                        </p:tgtEl>
                                        <p:attrNameLst>
                                          <p:attrName>style.visibility</p:attrName>
                                        </p:attrNameLst>
                                      </p:cBhvr>
                                      <p:to>
                                        <p:strVal val="visible"/>
                                      </p:to>
                                    </p:set>
                                    <p:anim calcmode="lin" valueType="num">
                                      <p:cBhvr additive="base">
                                        <p:cTn id="13"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23">
                                            <p:txEl>
                                              <p:pRg st="6" end="6"/>
                                            </p:txEl>
                                          </p:spTgt>
                                        </p:tgtEl>
                                        <p:attrNameLst>
                                          <p:attrName>style.visibility</p:attrName>
                                        </p:attrNameLst>
                                      </p:cBhvr>
                                      <p:to>
                                        <p:strVal val="visible"/>
                                      </p:to>
                                    </p:set>
                                    <p:anim calcmode="lin" valueType="num">
                                      <p:cBhvr additive="base">
                                        <p:cTn id="19"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6" end="6"/>
                                            </p:txEl>
                                          </p:spTgt>
                                        </p:tgtEl>
                                        <p:attrNameLst>
                                          <p:attrName>ppt_y</p:attrName>
                                        </p:attrNameLst>
                                      </p:cBhvr>
                                      <p:tavLst>
                                        <p:tav tm="0">
                                          <p:val>
                                            <p:strVal val="1+#ppt_h/2"/>
                                          </p:val>
                                        </p:tav>
                                        <p:tav tm="100000">
                                          <p:val>
                                            <p:strVal val="#ppt_y"/>
                                          </p:val>
                                        </p:tav>
                                      </p:tavLst>
                                    </p:anim>
                                  </p:childTnLst>
                                </p:cTn>
                              </p:par>
                            </p:childTnLst>
                          </p:cTn>
                        </p:par>
                        <p:par>
                          <p:cTn id="21" fill="hold" nodeType="with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81923">
                                            <p:txEl>
                                              <p:pRg st="7" end="7"/>
                                            </p:txEl>
                                          </p:spTgt>
                                        </p:tgtEl>
                                        <p:attrNameLst>
                                          <p:attrName>style.visibility</p:attrName>
                                        </p:attrNameLst>
                                      </p:cBhvr>
                                      <p:to>
                                        <p:strVal val="visible"/>
                                      </p:to>
                                    </p:set>
                                    <p:anim calcmode="lin" valueType="num">
                                      <p:cBhvr additive="base">
                                        <p:cTn id="24" dur="500" fill="hold"/>
                                        <p:tgtEl>
                                          <p:spTgt spid="8192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19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dirty="0">
                <a:solidFill>
                  <a:srgbClr val="0000FF"/>
                </a:solidFill>
              </a:rPr>
              <a:t>瞬时可译码</a:t>
            </a:r>
          </a:p>
        </p:txBody>
      </p:sp>
      <p:sp>
        <p:nvSpPr>
          <p:cNvPr id="82947" name="Rectangle 3"/>
          <p:cNvSpPr>
            <a:spLocks noGrp="1" noChangeArrowheads="1"/>
          </p:cNvSpPr>
          <p:nvPr>
            <p:ph type="body" idx="1"/>
          </p:nvPr>
        </p:nvSpPr>
        <p:spPr/>
        <p:txBody>
          <a:bodyPr>
            <a:normAutofit lnSpcReduction="10000"/>
          </a:bodyPr>
          <a:lstStyle/>
          <a:p>
            <a:r>
              <a:rPr lang="zh-CN" altLang="en-US" dirty="0" smtClean="0"/>
              <a:t>其码字的边界可以由当前码字的末尾确定，而不必等待下一个码字的开头。</a:t>
            </a:r>
          </a:p>
          <a:p>
            <a:r>
              <a:rPr lang="zh-CN" altLang="en-US" dirty="0" smtClean="0"/>
              <a:t>例如，下表中的编码是唯一可译码，但是不是瞬时可译码：</a:t>
            </a:r>
          </a:p>
          <a:p>
            <a:pPr lvl="1"/>
            <a:endParaRPr lang="zh-CN" altLang="en-US" dirty="0" smtClean="0"/>
          </a:p>
          <a:p>
            <a:pPr lvl="1"/>
            <a:endParaRPr lang="zh-CN" altLang="en-US" dirty="0" smtClean="0"/>
          </a:p>
          <a:p>
            <a:r>
              <a:rPr lang="zh-CN" altLang="en-US" dirty="0" smtClean="0"/>
              <a:t>例如，在收到“</a:t>
            </a:r>
            <a:r>
              <a:rPr lang="en-US" altLang="zh-CN" dirty="0" smtClean="0"/>
              <a:t>10”</a:t>
            </a:r>
            <a:r>
              <a:rPr lang="zh-CN" altLang="en-US" dirty="0" smtClean="0"/>
              <a:t>后，必须等待下一个符号是“</a:t>
            </a:r>
            <a:r>
              <a:rPr lang="en-US" altLang="zh-CN" dirty="0" smtClean="0"/>
              <a:t>0”</a:t>
            </a:r>
            <a:r>
              <a:rPr lang="zh-CN" altLang="en-US" dirty="0" smtClean="0"/>
              <a:t>还是“</a:t>
            </a:r>
            <a:r>
              <a:rPr lang="en-US" altLang="zh-CN" dirty="0" smtClean="0"/>
              <a:t>1”</a:t>
            </a:r>
            <a:r>
              <a:rPr lang="zh-CN" altLang="en-US" dirty="0" smtClean="0"/>
              <a:t>，才能确定译为“雨”还是“阴”。</a:t>
            </a:r>
            <a:endParaRPr lang="en-US" altLang="zh-CN" dirty="0" smtClean="0"/>
          </a:p>
          <a:p>
            <a:r>
              <a:rPr lang="zh-CN" altLang="en-US" dirty="0" smtClean="0"/>
              <a:t>在这种编码中，“晴</a:t>
            </a:r>
            <a:r>
              <a:rPr lang="en-US" altLang="zh-CN" dirty="0" smtClean="0"/>
              <a:t>(1)”</a:t>
            </a:r>
            <a:r>
              <a:rPr lang="zh-CN" altLang="en-US" dirty="0" smtClean="0"/>
              <a:t>是“阴</a:t>
            </a:r>
            <a:r>
              <a:rPr lang="en-US" altLang="zh-CN" dirty="0" smtClean="0"/>
              <a:t>(10)”</a:t>
            </a:r>
            <a:r>
              <a:rPr lang="zh-CN" altLang="en-US" dirty="0" smtClean="0"/>
              <a:t>的词头，并且“阴</a:t>
            </a:r>
            <a:r>
              <a:rPr lang="en-US" altLang="zh-CN" dirty="0" smtClean="0"/>
              <a:t>(10)”</a:t>
            </a:r>
            <a:r>
              <a:rPr lang="zh-CN" altLang="en-US" dirty="0" smtClean="0"/>
              <a:t>是“雨</a:t>
            </a:r>
            <a:r>
              <a:rPr lang="en-US" altLang="zh-CN" dirty="0" smtClean="0"/>
              <a:t>(100)”</a:t>
            </a:r>
            <a:r>
              <a:rPr lang="zh-CN" altLang="en-US" dirty="0" smtClean="0"/>
              <a:t>的词头。</a:t>
            </a:r>
            <a:endParaRPr lang="zh-CN" altLang="en-US" dirty="0"/>
          </a:p>
        </p:txBody>
      </p:sp>
      <p:sp>
        <p:nvSpPr>
          <p:cNvPr id="18" name="灯片编号占位符 5"/>
          <p:cNvSpPr>
            <a:spLocks noGrp="1"/>
          </p:cNvSpPr>
          <p:nvPr>
            <p:ph type="sldNum" sz="quarter" idx="12"/>
          </p:nvPr>
        </p:nvSpPr>
        <p:spPr/>
        <p:txBody>
          <a:bodyPr/>
          <a:lstStyle/>
          <a:p>
            <a:fld id="{C8674227-93C8-40C9-932E-B7F57E6F12C4}" type="slidenum">
              <a:rPr lang="en-US" altLang="zh-CN" smtClean="0"/>
              <a:pPr/>
              <a:t>65</a:t>
            </a:fld>
            <a:endParaRPr lang="en-US" altLang="zh-CN"/>
          </a:p>
        </p:txBody>
      </p:sp>
      <p:graphicFrame>
        <p:nvGraphicFramePr>
          <p:cNvPr id="82987" name="Group 43"/>
          <p:cNvGraphicFramePr>
            <a:graphicFrameLocks noGrp="1"/>
          </p:cNvGraphicFramePr>
          <p:nvPr/>
        </p:nvGraphicFramePr>
        <p:xfrm>
          <a:off x="2915816" y="2924944"/>
          <a:ext cx="3378200" cy="920750"/>
        </p:xfrm>
        <a:graphic>
          <a:graphicData uri="http://schemas.openxmlformats.org/drawingml/2006/table">
            <a:tbl>
              <a:tblPr/>
              <a:tblGrid>
                <a:gridCol w="1052512"/>
                <a:gridCol w="1189038"/>
                <a:gridCol w="1136650"/>
              </a:tblGrid>
              <a:tr h="460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晴</a:t>
                      </a:r>
                      <a:endParaRPr kumimoji="0" lang="zh-CN" altLang="en-US" sz="3600" b="1" i="0" u="none" strike="noStrike" cap="none" normalizeH="0" baseline="0" dirty="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阴</a:t>
                      </a:r>
                      <a:endParaRPr kumimoji="0" lang="zh-CN" altLang="en-US" sz="36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雨</a:t>
                      </a:r>
                      <a:endParaRPr kumimoji="0" lang="zh-CN" altLang="en-US" sz="36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100</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645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additive="base">
                                        <p:cTn id="7"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87"/>
                                        </p:tgtEl>
                                        <p:attrNameLst>
                                          <p:attrName>style.visibility</p:attrName>
                                        </p:attrNameLst>
                                      </p:cBhvr>
                                      <p:to>
                                        <p:strVal val="visible"/>
                                      </p:to>
                                    </p:set>
                                    <p:anim calcmode="lin" valueType="num">
                                      <p:cBhvr additive="base">
                                        <p:cTn id="11" dur="500" fill="hold"/>
                                        <p:tgtEl>
                                          <p:spTgt spid="82987"/>
                                        </p:tgtEl>
                                        <p:attrNameLst>
                                          <p:attrName>ppt_x</p:attrName>
                                        </p:attrNameLst>
                                      </p:cBhvr>
                                      <p:tavLst>
                                        <p:tav tm="0">
                                          <p:val>
                                            <p:strVal val="#ppt_x"/>
                                          </p:val>
                                        </p:tav>
                                        <p:tav tm="100000">
                                          <p:val>
                                            <p:strVal val="#ppt_x"/>
                                          </p:val>
                                        </p:tav>
                                      </p:tavLst>
                                    </p:anim>
                                    <p:anim calcmode="lin" valueType="num">
                                      <p:cBhvr additive="base">
                                        <p:cTn id="12" dur="500" fill="hold"/>
                                        <p:tgtEl>
                                          <p:spTgt spid="8298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anim calcmode="lin" valueType="num">
                                      <p:cBhvr additive="base">
                                        <p:cTn id="17"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82947">
                                            <p:txEl>
                                              <p:pRg st="5" end="5"/>
                                            </p:txEl>
                                          </p:spTgt>
                                        </p:tgtEl>
                                        <p:attrNameLst>
                                          <p:attrName>style.visibility</p:attrName>
                                        </p:attrNameLst>
                                      </p:cBhvr>
                                      <p:to>
                                        <p:strVal val="visible"/>
                                      </p:to>
                                    </p:set>
                                    <p:anim calcmode="lin" valueType="num">
                                      <p:cBhvr additive="base">
                                        <p:cTn id="22"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en-US" dirty="0"/>
          </a:p>
        </p:txBody>
      </p:sp>
      <p:sp>
        <p:nvSpPr>
          <p:cNvPr id="83971" name="Rectangle 3"/>
          <p:cNvSpPr>
            <a:spLocks noGrp="1" noChangeArrowheads="1"/>
          </p:cNvSpPr>
          <p:nvPr>
            <p:ph type="body" idx="1"/>
          </p:nvPr>
        </p:nvSpPr>
        <p:spPr/>
        <p:txBody>
          <a:bodyPr>
            <a:normAutofit fontScale="92500"/>
          </a:bodyPr>
          <a:lstStyle/>
          <a:p>
            <a:r>
              <a:rPr lang="zh-CN" altLang="en-US" dirty="0" smtClean="0"/>
              <a:t>唯一可译码的唯一可译性是有条件的，即必须正确接收到开头的第一个或前几个码元。</a:t>
            </a:r>
          </a:p>
          <a:p>
            <a:r>
              <a:rPr lang="zh-CN" altLang="en-US" dirty="0" smtClean="0"/>
              <a:t>如，例子</a:t>
            </a:r>
          </a:p>
          <a:p>
            <a:pPr lvl="1"/>
            <a:endParaRPr lang="zh-CN" altLang="en-US" dirty="0" smtClean="0"/>
          </a:p>
          <a:p>
            <a:r>
              <a:rPr lang="zh-CN" altLang="en-US" dirty="0" smtClean="0"/>
              <a:t>当发送序列是</a:t>
            </a:r>
            <a:r>
              <a:rPr lang="zh-CN" altLang="en-US" dirty="0" smtClean="0">
                <a:solidFill>
                  <a:srgbClr val="0000FF"/>
                </a:solidFill>
              </a:rPr>
              <a:t>“</a:t>
            </a:r>
            <a:r>
              <a:rPr lang="en-US" altLang="zh-CN" dirty="0" smtClean="0">
                <a:solidFill>
                  <a:srgbClr val="FF0000"/>
                </a:solidFill>
              </a:rPr>
              <a:t>1</a:t>
            </a:r>
            <a:r>
              <a:rPr lang="en-US" altLang="zh-CN" dirty="0" smtClean="0">
                <a:solidFill>
                  <a:srgbClr val="0000FF"/>
                </a:solidFill>
              </a:rPr>
              <a:t>110110110</a:t>
            </a:r>
            <a:r>
              <a:rPr lang="en-US" altLang="zh-CN" dirty="0" smtClean="0">
                <a:solidFill>
                  <a:srgbClr val="0000FF"/>
                </a:solidFill>
                <a:sym typeface="Symbol" pitchFamily="18" charset="2"/>
              </a:rPr>
              <a:t></a:t>
            </a:r>
            <a:r>
              <a:rPr lang="en-US" altLang="zh-CN" dirty="0" smtClean="0">
                <a:solidFill>
                  <a:srgbClr val="0000FF"/>
                </a:solidFill>
              </a:rPr>
              <a:t>”</a:t>
            </a:r>
            <a:r>
              <a:rPr lang="zh-CN" altLang="en-US" dirty="0" smtClean="0"/>
              <a:t>时，若接收时丢失了第一个符号，则接收序列将变成“</a:t>
            </a:r>
            <a:r>
              <a:rPr lang="en-US" altLang="zh-CN" dirty="0" smtClean="0"/>
              <a:t>110110110</a:t>
            </a:r>
            <a:r>
              <a:rPr lang="en-US" altLang="zh-CN" dirty="0" smtClean="0">
                <a:sym typeface="Symbol" pitchFamily="18" charset="2"/>
              </a:rPr>
              <a:t></a:t>
            </a:r>
            <a:r>
              <a:rPr lang="en-US" altLang="zh-CN" dirty="0" smtClean="0"/>
              <a:t>”</a:t>
            </a:r>
            <a:r>
              <a:rPr lang="zh-CN" altLang="en-US" dirty="0" smtClean="0"/>
              <a:t>。这样它将被译为“阴阴阴</a:t>
            </a:r>
            <a:r>
              <a:rPr lang="zh-CN" altLang="en-US" dirty="0" smtClean="0">
                <a:sym typeface="Symbol" pitchFamily="18" charset="2"/>
              </a:rPr>
              <a:t></a:t>
            </a:r>
            <a:r>
              <a:rPr lang="zh-CN" altLang="en-US" dirty="0" smtClean="0"/>
              <a:t>”。</a:t>
            </a:r>
          </a:p>
          <a:p>
            <a:r>
              <a:rPr lang="zh-CN" altLang="en-US" dirty="0" smtClean="0"/>
              <a:t>从这个例子可看出，为了能正确接收丢失开头码元的信息序列，要求该编码</a:t>
            </a:r>
            <a:r>
              <a:rPr lang="zh-CN" altLang="en-US" dirty="0" smtClean="0">
                <a:solidFill>
                  <a:srgbClr val="0000FF"/>
                </a:solidFill>
              </a:rPr>
              <a:t>不仅应该是唯一可译</a:t>
            </a:r>
            <a:r>
              <a:rPr lang="zh-CN" altLang="en-US" dirty="0" smtClean="0"/>
              <a:t>的，而且是</a:t>
            </a:r>
            <a:r>
              <a:rPr lang="zh-CN" altLang="en-US" dirty="0" smtClean="0">
                <a:solidFill>
                  <a:srgbClr val="FF0000"/>
                </a:solidFill>
              </a:rPr>
              <a:t>可同步</a:t>
            </a:r>
            <a:r>
              <a:rPr lang="zh-CN" altLang="en-US" dirty="0" smtClean="0"/>
              <a:t>的。</a:t>
            </a:r>
            <a:endParaRPr lang="zh-CN" altLang="en-US" dirty="0"/>
          </a:p>
        </p:txBody>
      </p:sp>
      <p:sp>
        <p:nvSpPr>
          <p:cNvPr id="21" name="灯片编号占位符 5"/>
          <p:cNvSpPr>
            <a:spLocks noGrp="1"/>
          </p:cNvSpPr>
          <p:nvPr>
            <p:ph type="sldNum" sz="quarter" idx="12"/>
          </p:nvPr>
        </p:nvSpPr>
        <p:spPr/>
        <p:txBody>
          <a:bodyPr/>
          <a:lstStyle/>
          <a:p>
            <a:fld id="{9476583A-D385-4925-8EFC-B7C1551AE6CD}" type="slidenum">
              <a:rPr lang="en-US" altLang="zh-CN" smtClean="0"/>
              <a:pPr/>
              <a:t>66</a:t>
            </a:fld>
            <a:endParaRPr lang="en-US" altLang="zh-CN"/>
          </a:p>
        </p:txBody>
      </p:sp>
      <p:graphicFrame>
        <p:nvGraphicFramePr>
          <p:cNvPr id="83992" name="Group 24"/>
          <p:cNvGraphicFramePr>
            <a:graphicFrameLocks noGrp="1"/>
          </p:cNvGraphicFramePr>
          <p:nvPr/>
        </p:nvGraphicFramePr>
        <p:xfrm>
          <a:off x="2483768" y="2204864"/>
          <a:ext cx="4049713" cy="853440"/>
        </p:xfrm>
        <a:graphic>
          <a:graphicData uri="http://schemas.openxmlformats.org/drawingml/2006/table">
            <a:tbl>
              <a:tblPr/>
              <a:tblGrid>
                <a:gridCol w="1012825"/>
                <a:gridCol w="1009650"/>
                <a:gridCol w="1014413"/>
                <a:gridCol w="1012825"/>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晴</a:t>
                      </a:r>
                      <a:endParaRPr kumimoji="0" lang="zh-CN" altLang="en-US" sz="22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云</a:t>
                      </a:r>
                      <a:endParaRPr kumimoji="0" lang="zh-CN" altLang="en-US" sz="2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阴</a:t>
                      </a:r>
                      <a:endParaRPr kumimoji="0" lang="zh-CN" altLang="en-US" sz="2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雨</a:t>
                      </a:r>
                      <a:endParaRPr kumimoji="0" lang="zh-CN" altLang="en-US" sz="2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a:t>
                      </a:r>
                      <a:endParaRPr kumimoji="0" lang="en-US" altLang="zh-CN" sz="2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 </a:t>
                      </a:r>
                      <a:endParaRPr kumimoji="0" lang="en-US" altLang="zh-CN" sz="2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a:t>
                      </a:r>
                      <a:endParaRPr kumimoji="0" lang="en-US" altLang="zh-CN" sz="2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111</a:t>
                      </a:r>
                      <a:endParaRPr kumimoji="0" lang="en-US" altLang="zh-CN" sz="2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4549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 calcmode="lin" valueType="num">
                                      <p:cBhvr additive="base">
                                        <p:cTn id="7" dur="500" fill="hold"/>
                                        <p:tgtEl>
                                          <p:spTgt spid="839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92"/>
                                        </p:tgtEl>
                                        <p:attrNameLst>
                                          <p:attrName>style.visibility</p:attrName>
                                        </p:attrNameLst>
                                      </p:cBhvr>
                                      <p:to>
                                        <p:strVal val="visible"/>
                                      </p:to>
                                    </p:set>
                                    <p:anim calcmode="lin" valueType="num">
                                      <p:cBhvr additive="base">
                                        <p:cTn id="11" dur="500" fill="hold"/>
                                        <p:tgtEl>
                                          <p:spTgt spid="83992"/>
                                        </p:tgtEl>
                                        <p:attrNameLst>
                                          <p:attrName>ppt_x</p:attrName>
                                        </p:attrNameLst>
                                      </p:cBhvr>
                                      <p:tavLst>
                                        <p:tav tm="0">
                                          <p:val>
                                            <p:strVal val="#ppt_x"/>
                                          </p:val>
                                        </p:tav>
                                        <p:tav tm="100000">
                                          <p:val>
                                            <p:strVal val="#ppt_x"/>
                                          </p:val>
                                        </p:tav>
                                      </p:tavLst>
                                    </p:anim>
                                    <p:anim calcmode="lin" valueType="num">
                                      <p:cBhvr additive="base">
                                        <p:cTn id="12" dur="500" fill="hold"/>
                                        <p:tgtEl>
                                          <p:spTgt spid="83992"/>
                                        </p:tgtEl>
                                        <p:attrNameLst>
                                          <p:attrName>ppt_y</p:attrName>
                                        </p:attrNameLst>
                                      </p:cBhvr>
                                      <p:tavLst>
                                        <p:tav tm="0">
                                          <p:val>
                                            <p:strVal val="1+#ppt_h/2"/>
                                          </p:val>
                                        </p:tav>
                                        <p:tav tm="100000">
                                          <p:val>
                                            <p:strVal val="#ppt_y"/>
                                          </p:val>
                                        </p:tav>
                                      </p:tavLst>
                                    </p:anim>
                                  </p:childTnLst>
                                </p:cTn>
                              </p:par>
                            </p:childTnLst>
                          </p:cTn>
                        </p:par>
                        <p:par>
                          <p:cTn id="13" fill="hold" nodeType="with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 calcmode="lin" valueType="num">
                                      <p:cBhvr additive="base">
                                        <p:cTn id="16"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83971">
                                            <p:txEl>
                                              <p:pRg st="4" end="4"/>
                                            </p:txEl>
                                          </p:spTgt>
                                        </p:tgtEl>
                                        <p:attrNameLst>
                                          <p:attrName>style.visibility</p:attrName>
                                        </p:attrNameLst>
                                      </p:cBhvr>
                                      <p:to>
                                        <p:strVal val="visible"/>
                                      </p:to>
                                    </p:set>
                                    <p:anim calcmode="lin" valueType="num">
                                      <p:cBhvr additive="base">
                                        <p:cTn id="22"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539552" y="1196752"/>
            <a:ext cx="8064896" cy="5400600"/>
          </a:xfrm>
        </p:spPr>
        <p:txBody>
          <a:bodyPr>
            <a:normAutofit fontScale="85000" lnSpcReduction="20000"/>
          </a:bodyPr>
          <a:lstStyle/>
          <a:p>
            <a:r>
              <a:rPr lang="zh-CN" altLang="en-US" dirty="0" smtClean="0"/>
              <a:t>由其构成的序列在接收时若丢失了开头的一个或几个码元，则将</a:t>
            </a:r>
            <a:r>
              <a:rPr lang="zh-CN" altLang="en-US" dirty="0" smtClean="0">
                <a:solidFill>
                  <a:srgbClr val="0000FF"/>
                </a:solidFill>
              </a:rPr>
              <a:t>变成是不可译的</a:t>
            </a:r>
            <a:r>
              <a:rPr lang="zh-CN" altLang="en-US" dirty="0" smtClean="0"/>
              <a:t>或是经过对开头</a:t>
            </a:r>
            <a:r>
              <a:rPr lang="zh-CN" altLang="en-US" dirty="0" smtClean="0">
                <a:solidFill>
                  <a:srgbClr val="0000FF"/>
                </a:solidFill>
              </a:rPr>
              <a:t>几个码元错译</a:t>
            </a:r>
            <a:r>
              <a:rPr lang="zh-CN" altLang="en-US" dirty="0" smtClean="0"/>
              <a:t>后，能够</a:t>
            </a:r>
            <a:r>
              <a:rPr lang="zh-CN" altLang="en-US" dirty="0" smtClean="0">
                <a:solidFill>
                  <a:srgbClr val="0000FF"/>
                </a:solidFill>
              </a:rPr>
              <a:t>自动获得正确同步及正确译码</a:t>
            </a:r>
            <a:r>
              <a:rPr lang="zh-CN" altLang="en-US" dirty="0" smtClean="0"/>
              <a:t>。</a:t>
            </a:r>
          </a:p>
          <a:p>
            <a:r>
              <a:rPr lang="zh-CN" altLang="en-US" dirty="0" smtClean="0"/>
              <a:t>例如，天气状态：</a:t>
            </a:r>
          </a:p>
          <a:p>
            <a:pPr lvl="1"/>
            <a:endParaRPr lang="zh-CN" altLang="en-US" dirty="0" smtClean="0"/>
          </a:p>
          <a:p>
            <a:r>
              <a:rPr lang="zh-CN" altLang="en-US" dirty="0" smtClean="0"/>
              <a:t>当发送的天气状态是“云雨阴晴</a:t>
            </a:r>
            <a:r>
              <a:rPr lang="zh-CN" altLang="en-US" dirty="0" smtClean="0">
                <a:sym typeface="Symbol" pitchFamily="18" charset="2"/>
              </a:rPr>
              <a:t></a:t>
            </a:r>
            <a:r>
              <a:rPr lang="zh-CN" altLang="en-US" dirty="0" smtClean="0"/>
              <a:t>”时，发送码元序列为“</a:t>
            </a:r>
            <a:r>
              <a:rPr lang="en-US" altLang="zh-CN" dirty="0" smtClean="0"/>
              <a:t>100110110101</a:t>
            </a:r>
            <a:r>
              <a:rPr lang="en-US" altLang="zh-CN" dirty="0" smtClean="0">
                <a:sym typeface="Symbol" pitchFamily="18" charset="2"/>
              </a:rPr>
              <a:t></a:t>
            </a:r>
            <a:r>
              <a:rPr lang="en-US" altLang="zh-CN" dirty="0" smtClean="0"/>
              <a:t>”</a:t>
            </a:r>
            <a:r>
              <a:rPr lang="zh-CN" altLang="en-US" dirty="0" smtClean="0"/>
              <a:t>。</a:t>
            </a:r>
            <a:endParaRPr lang="en-US" altLang="zh-CN" dirty="0" smtClean="0"/>
          </a:p>
          <a:p>
            <a:r>
              <a:rPr lang="zh-CN" altLang="en-US" dirty="0" smtClean="0"/>
              <a:t>若第一码元丢失，则收到“</a:t>
            </a:r>
            <a:r>
              <a:rPr lang="en-US" altLang="zh-CN" dirty="0" smtClean="0"/>
              <a:t>00110110101</a:t>
            </a:r>
            <a:r>
              <a:rPr lang="en-US" altLang="zh-CN" dirty="0" smtClean="0">
                <a:sym typeface="Symbol" pitchFamily="18" charset="2"/>
              </a:rPr>
              <a:t></a:t>
            </a:r>
            <a:r>
              <a:rPr lang="en-US" altLang="zh-CN" dirty="0" smtClean="0"/>
              <a:t>”</a:t>
            </a:r>
            <a:r>
              <a:rPr lang="zh-CN" altLang="en-US" dirty="0" smtClean="0"/>
              <a:t>。前两码元为“</a:t>
            </a:r>
            <a:r>
              <a:rPr lang="en-US" altLang="zh-CN" dirty="0" smtClean="0"/>
              <a:t>00”</a:t>
            </a:r>
            <a:r>
              <a:rPr lang="zh-CN" altLang="en-US" dirty="0" smtClean="0"/>
              <a:t>，无法译出，故知同步有误，译码器将从第二个码元开始译码，即对“</a:t>
            </a:r>
            <a:r>
              <a:rPr lang="en-US" altLang="zh-CN" dirty="0" smtClean="0"/>
              <a:t>0110110101</a:t>
            </a:r>
            <a:r>
              <a:rPr lang="en-US" altLang="zh-CN" dirty="0" smtClean="0">
                <a:sym typeface="Symbol" pitchFamily="18" charset="2"/>
              </a:rPr>
              <a:t></a:t>
            </a:r>
            <a:r>
              <a:rPr lang="en-US" altLang="zh-CN" dirty="0" smtClean="0"/>
              <a:t>”</a:t>
            </a:r>
            <a:r>
              <a:rPr lang="zh-CN" altLang="en-US" dirty="0" smtClean="0"/>
              <a:t>译码，并译为“晴阴阴晴</a:t>
            </a:r>
            <a:r>
              <a:rPr lang="zh-CN" altLang="en-US" dirty="0" smtClean="0">
                <a:sym typeface="Symbol" pitchFamily="18" charset="2"/>
              </a:rPr>
              <a:t></a:t>
            </a:r>
            <a:r>
              <a:rPr lang="zh-CN" altLang="en-US" dirty="0" smtClean="0"/>
              <a:t>”。</a:t>
            </a:r>
            <a:endParaRPr lang="en-US" altLang="zh-CN" dirty="0" smtClean="0"/>
          </a:p>
          <a:p>
            <a:r>
              <a:rPr lang="zh-CN" altLang="en-US" dirty="0" smtClean="0"/>
              <a:t>可看出，前两个字错译，但从第</a:t>
            </a:r>
            <a:r>
              <a:rPr lang="en-US" altLang="zh-CN" dirty="0" smtClean="0"/>
              <a:t>3</a:t>
            </a:r>
            <a:r>
              <a:rPr lang="zh-CN" altLang="en-US" dirty="0" smtClean="0"/>
              <a:t>个码字已自动恢复正确的同步。若前两码元都丢失，则收到“</a:t>
            </a:r>
            <a:r>
              <a:rPr lang="en-US" altLang="zh-CN" dirty="0" smtClean="0"/>
              <a:t>01101101</a:t>
            </a:r>
            <a:r>
              <a:rPr lang="en-US" altLang="zh-CN" dirty="0" smtClean="0">
                <a:sym typeface="Symbol" pitchFamily="18" charset="2"/>
              </a:rPr>
              <a:t></a:t>
            </a:r>
            <a:r>
              <a:rPr lang="en-US" altLang="zh-CN" dirty="0" smtClean="0"/>
              <a:t>”</a:t>
            </a:r>
            <a:r>
              <a:rPr lang="zh-CN" altLang="en-US" dirty="0" smtClean="0"/>
              <a:t>。这时也是从第</a:t>
            </a:r>
            <a:r>
              <a:rPr lang="en-US" altLang="zh-CN" dirty="0" smtClean="0"/>
              <a:t>3</a:t>
            </a:r>
            <a:r>
              <a:rPr lang="zh-CN" altLang="en-US" dirty="0" smtClean="0"/>
              <a:t>个码字开始恢复正确的同步。</a:t>
            </a:r>
            <a:endParaRPr lang="zh-CN" altLang="en-US" dirty="0"/>
          </a:p>
        </p:txBody>
      </p:sp>
      <p:sp>
        <p:nvSpPr>
          <p:cNvPr id="21" name="灯片编号占位符 5"/>
          <p:cNvSpPr>
            <a:spLocks noGrp="1"/>
          </p:cNvSpPr>
          <p:nvPr>
            <p:ph type="sldNum" sz="quarter" idx="12"/>
          </p:nvPr>
        </p:nvSpPr>
        <p:spPr/>
        <p:txBody>
          <a:bodyPr/>
          <a:lstStyle/>
          <a:p>
            <a:fld id="{EAEC819A-8DD0-4F0F-A83B-70BDAEAF8052}" type="slidenum">
              <a:rPr lang="en-US" altLang="zh-CN" smtClean="0"/>
              <a:pPr/>
              <a:t>67</a:t>
            </a:fld>
            <a:endParaRPr lang="en-US" altLang="zh-CN"/>
          </a:p>
        </p:txBody>
      </p:sp>
      <p:graphicFrame>
        <p:nvGraphicFramePr>
          <p:cNvPr id="85049" name="Group 57"/>
          <p:cNvGraphicFramePr>
            <a:graphicFrameLocks noGrp="1"/>
          </p:cNvGraphicFramePr>
          <p:nvPr/>
        </p:nvGraphicFramePr>
        <p:xfrm>
          <a:off x="3419872" y="2276872"/>
          <a:ext cx="3286125" cy="792480"/>
        </p:xfrm>
        <a:graphic>
          <a:graphicData uri="http://schemas.openxmlformats.org/drawingml/2006/table">
            <a:tbl>
              <a:tblPr/>
              <a:tblGrid>
                <a:gridCol w="820738"/>
                <a:gridCol w="820737"/>
                <a:gridCol w="822325"/>
                <a:gridCol w="822325"/>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晴</a:t>
                      </a:r>
                      <a:endParaRPr kumimoji="0" lang="zh-CN" altLang="en-US" sz="32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云</a:t>
                      </a:r>
                      <a:endParaRPr kumimoji="0" lang="zh-CN" altLang="en-US" sz="32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阴</a:t>
                      </a:r>
                      <a:endParaRPr kumimoji="0" lang="zh-CN" altLang="en-US" sz="32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雨</a:t>
                      </a:r>
                      <a:endParaRPr kumimoji="0" lang="zh-CN" altLang="en-US" sz="32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 </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1101</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p:txBody>
          <a:bodyPr>
            <a:normAutofit/>
          </a:bodyPr>
          <a:lstStyle/>
          <a:p>
            <a:r>
              <a:rPr lang="zh-CN" altLang="en-US" dirty="0" smtClean="0">
                <a:solidFill>
                  <a:srgbClr val="0000FF"/>
                </a:solidFill>
              </a:rPr>
              <a:t>可同步编码</a:t>
            </a:r>
            <a:endParaRPr lang="zh-CN" altLang="en-US" dirty="0">
              <a:solidFill>
                <a:srgbClr val="0000FF"/>
              </a:solidFill>
            </a:endParaRPr>
          </a:p>
        </p:txBody>
      </p:sp>
    </p:spTree>
    <p:extLst>
      <p:ext uri="{BB962C8B-B14F-4D97-AF65-F5344CB8AC3E}">
        <p14:creationId xmlns:p14="http://schemas.microsoft.com/office/powerpoint/2010/main" val="393355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 calcmode="lin" valueType="num">
                                      <p:cBhvr additive="base">
                                        <p:cTn id="7"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049"/>
                                        </p:tgtEl>
                                        <p:attrNameLst>
                                          <p:attrName>style.visibility</p:attrName>
                                        </p:attrNameLst>
                                      </p:cBhvr>
                                      <p:to>
                                        <p:strVal val="visible"/>
                                      </p:to>
                                    </p:set>
                                    <p:anim calcmode="lin" valueType="num">
                                      <p:cBhvr additive="base">
                                        <p:cTn id="11" dur="500" fill="hold"/>
                                        <p:tgtEl>
                                          <p:spTgt spid="85049"/>
                                        </p:tgtEl>
                                        <p:attrNameLst>
                                          <p:attrName>ppt_x</p:attrName>
                                        </p:attrNameLst>
                                      </p:cBhvr>
                                      <p:tavLst>
                                        <p:tav tm="0">
                                          <p:val>
                                            <p:strVal val="#ppt_x"/>
                                          </p:val>
                                        </p:tav>
                                        <p:tav tm="100000">
                                          <p:val>
                                            <p:strVal val="#ppt_x"/>
                                          </p:val>
                                        </p:tav>
                                      </p:tavLst>
                                    </p:anim>
                                    <p:anim calcmode="lin" valueType="num">
                                      <p:cBhvr additive="base">
                                        <p:cTn id="12" dur="500" fill="hold"/>
                                        <p:tgtEl>
                                          <p:spTgt spid="8504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 calcmode="lin" valueType="num">
                                      <p:cBhvr additive="base">
                                        <p:cTn id="17"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anim calcmode="lin" valueType="num">
                                      <p:cBhvr additive="base">
                                        <p:cTn id="23"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4995">
                                            <p:txEl>
                                              <p:pRg st="5" end="5"/>
                                            </p:txEl>
                                          </p:spTgt>
                                        </p:tgtEl>
                                        <p:attrNameLst>
                                          <p:attrName>style.visibility</p:attrName>
                                        </p:attrNameLst>
                                      </p:cBhvr>
                                      <p:to>
                                        <p:strVal val="visible"/>
                                      </p:to>
                                    </p:set>
                                    <p:anim calcmode="lin" valueType="num">
                                      <p:cBhvr additive="base">
                                        <p:cTn id="29"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49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normAutofit fontScale="92500" lnSpcReduction="10000"/>
          </a:bodyPr>
          <a:lstStyle/>
          <a:p>
            <a:r>
              <a:rPr lang="zh-CN" altLang="en-US" dirty="0" smtClean="0"/>
              <a:t>可同步码中的一种码组长度均相等的码。</a:t>
            </a:r>
          </a:p>
          <a:p>
            <a:r>
              <a:rPr lang="zh-CN" altLang="en-US" dirty="0" smtClean="0"/>
              <a:t>如，下表是一种三进制的码长等于</a:t>
            </a:r>
            <a:r>
              <a:rPr lang="en-US" altLang="zh-CN" dirty="0" smtClean="0"/>
              <a:t>3</a:t>
            </a:r>
            <a:r>
              <a:rPr lang="zh-CN" altLang="en-US" dirty="0" smtClean="0"/>
              <a:t>的无逗号码：</a:t>
            </a:r>
          </a:p>
          <a:p>
            <a:pPr lvl="1"/>
            <a:endParaRPr lang="zh-CN" altLang="en-US" dirty="0" smtClean="0"/>
          </a:p>
          <a:p>
            <a:pPr lvl="1"/>
            <a:endParaRPr lang="zh-CN" altLang="en-US" dirty="0" smtClean="0"/>
          </a:p>
          <a:p>
            <a:r>
              <a:rPr lang="zh-CN" altLang="en-US" dirty="0" smtClean="0"/>
              <a:t>可验证，</a:t>
            </a:r>
            <a:r>
              <a:rPr lang="en-US" altLang="zh-CN" dirty="0" smtClean="0"/>
              <a:t>8</a:t>
            </a:r>
            <a:r>
              <a:rPr lang="zh-CN" altLang="en-US" dirty="0" smtClean="0"/>
              <a:t>个码字中任何两码字的拼合所形成的码长等于</a:t>
            </a:r>
            <a:r>
              <a:rPr lang="en-US" altLang="zh-CN" dirty="0" smtClean="0"/>
              <a:t>3</a:t>
            </a:r>
            <a:r>
              <a:rPr lang="zh-CN" altLang="en-US" dirty="0" smtClean="0"/>
              <a:t>的码字都和这</a:t>
            </a:r>
            <a:r>
              <a:rPr lang="en-US" altLang="zh-CN" dirty="0" smtClean="0"/>
              <a:t>8</a:t>
            </a:r>
            <a:r>
              <a:rPr lang="zh-CN" altLang="en-US" dirty="0" smtClean="0"/>
              <a:t>个码字不同。</a:t>
            </a:r>
            <a:endParaRPr lang="en-US" altLang="zh-CN" dirty="0" smtClean="0"/>
          </a:p>
          <a:p>
            <a:r>
              <a:rPr lang="zh-CN" altLang="en-US" dirty="0" smtClean="0"/>
              <a:t>如“</a:t>
            </a:r>
            <a:r>
              <a:rPr lang="en-US" altLang="zh-CN" dirty="0" smtClean="0"/>
              <a:t>AB”</a:t>
            </a:r>
            <a:r>
              <a:rPr lang="zh-CN" altLang="en-US" dirty="0" smtClean="0"/>
              <a:t>编码为“</a:t>
            </a:r>
            <a:r>
              <a:rPr lang="en-US" altLang="zh-CN" dirty="0" smtClean="0"/>
              <a:t>100101”</a:t>
            </a:r>
            <a:r>
              <a:rPr lang="zh-CN" altLang="en-US" dirty="0" smtClean="0"/>
              <a:t>，从中拼合出的</a:t>
            </a:r>
            <a:r>
              <a:rPr lang="en-US" altLang="zh-CN" dirty="0" smtClean="0"/>
              <a:t>3</a:t>
            </a:r>
            <a:r>
              <a:rPr lang="zh-CN" altLang="en-US" dirty="0" smtClean="0"/>
              <a:t>位码字有“</a:t>
            </a:r>
            <a:r>
              <a:rPr lang="en-US" altLang="zh-CN" dirty="0" smtClean="0"/>
              <a:t>001”</a:t>
            </a:r>
            <a:r>
              <a:rPr lang="zh-CN" altLang="en-US" dirty="0" smtClean="0"/>
              <a:t>、“</a:t>
            </a:r>
            <a:r>
              <a:rPr lang="en-US" altLang="zh-CN" dirty="0" smtClean="0"/>
              <a:t>010”</a:t>
            </a:r>
            <a:r>
              <a:rPr lang="zh-CN" altLang="en-US" dirty="0" smtClean="0"/>
              <a:t>，它们都不是表中的码字。</a:t>
            </a:r>
            <a:endParaRPr lang="en-US" altLang="zh-CN" dirty="0" smtClean="0"/>
          </a:p>
          <a:p>
            <a:r>
              <a:rPr lang="zh-CN" altLang="en-US" dirty="0" smtClean="0"/>
              <a:t>所以这种编码能够自动正确地区分每个接收码字。目前无逗号码尚无一般的构造方法。</a:t>
            </a:r>
            <a:endParaRPr lang="zh-CN" altLang="en-US" dirty="0"/>
          </a:p>
        </p:txBody>
      </p:sp>
      <p:sp>
        <p:nvSpPr>
          <p:cNvPr id="33" name="灯片编号占位符 5"/>
          <p:cNvSpPr>
            <a:spLocks noGrp="1"/>
          </p:cNvSpPr>
          <p:nvPr>
            <p:ph type="sldNum" sz="quarter" idx="12"/>
          </p:nvPr>
        </p:nvSpPr>
        <p:spPr/>
        <p:txBody>
          <a:bodyPr/>
          <a:lstStyle/>
          <a:p>
            <a:fld id="{1405D835-4766-42A6-A09F-70AF8316E024}" type="slidenum">
              <a:rPr lang="en-US" altLang="zh-CN" smtClean="0"/>
              <a:pPr/>
              <a:t>68</a:t>
            </a:fld>
            <a:endParaRPr lang="en-US" altLang="zh-CN"/>
          </a:p>
        </p:txBody>
      </p:sp>
      <p:graphicFrame>
        <p:nvGraphicFramePr>
          <p:cNvPr id="86121" name="Group 105"/>
          <p:cNvGraphicFramePr>
            <a:graphicFrameLocks noGrp="1"/>
          </p:cNvGraphicFramePr>
          <p:nvPr/>
        </p:nvGraphicFramePr>
        <p:xfrm>
          <a:off x="1907704" y="2492896"/>
          <a:ext cx="5233987" cy="792480"/>
        </p:xfrm>
        <a:graphic>
          <a:graphicData uri="http://schemas.openxmlformats.org/drawingml/2006/table">
            <a:tbl>
              <a:tblPr/>
              <a:tblGrid>
                <a:gridCol w="654050"/>
                <a:gridCol w="652462"/>
                <a:gridCol w="654050"/>
                <a:gridCol w="654050"/>
                <a:gridCol w="652463"/>
                <a:gridCol w="654050"/>
                <a:gridCol w="657225"/>
                <a:gridCol w="655637"/>
              </a:tblGrid>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D</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F</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G</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H</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211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212</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p:txBody>
          <a:bodyPr/>
          <a:lstStyle/>
          <a:p>
            <a:r>
              <a:rPr lang="zh-CN" altLang="en-US" dirty="0" smtClean="0">
                <a:solidFill>
                  <a:srgbClr val="0000FF"/>
                </a:solidFill>
              </a:rPr>
              <a:t>无逗号码</a:t>
            </a:r>
            <a:endParaRPr lang="zh-CN" altLang="en-US" dirty="0">
              <a:solidFill>
                <a:srgbClr val="0000FF"/>
              </a:solidFill>
            </a:endParaRPr>
          </a:p>
        </p:txBody>
      </p:sp>
    </p:spTree>
    <p:extLst>
      <p:ext uri="{BB962C8B-B14F-4D97-AF65-F5344CB8AC3E}">
        <p14:creationId xmlns:p14="http://schemas.microsoft.com/office/powerpoint/2010/main" val="303122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 calcmode="lin" valueType="num">
                                      <p:cBhvr additive="base">
                                        <p:cTn id="7"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121"/>
                                        </p:tgtEl>
                                        <p:attrNameLst>
                                          <p:attrName>style.visibility</p:attrName>
                                        </p:attrNameLst>
                                      </p:cBhvr>
                                      <p:to>
                                        <p:strVal val="visible"/>
                                      </p:to>
                                    </p:set>
                                    <p:anim calcmode="lin" valueType="num">
                                      <p:cBhvr additive="base">
                                        <p:cTn id="11" dur="500" fill="hold"/>
                                        <p:tgtEl>
                                          <p:spTgt spid="86121"/>
                                        </p:tgtEl>
                                        <p:attrNameLst>
                                          <p:attrName>ppt_x</p:attrName>
                                        </p:attrNameLst>
                                      </p:cBhvr>
                                      <p:tavLst>
                                        <p:tav tm="0">
                                          <p:val>
                                            <p:strVal val="#ppt_x"/>
                                          </p:val>
                                        </p:tav>
                                        <p:tav tm="100000">
                                          <p:val>
                                            <p:strVal val="#ppt_x"/>
                                          </p:val>
                                        </p:tav>
                                      </p:tavLst>
                                    </p:anim>
                                    <p:anim calcmode="lin" valueType="num">
                                      <p:cBhvr additive="base">
                                        <p:cTn id="12" dur="500" fill="hold"/>
                                        <p:tgtEl>
                                          <p:spTgt spid="8612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anim calcmode="lin" valueType="num">
                                      <p:cBhvr additive="base">
                                        <p:cTn id="17"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6019">
                                            <p:txEl>
                                              <p:pRg st="5" end="5"/>
                                            </p:txEl>
                                          </p:spTgt>
                                        </p:tgtEl>
                                        <p:attrNameLst>
                                          <p:attrName>style.visibility</p:attrName>
                                        </p:attrNameLst>
                                      </p:cBhvr>
                                      <p:to>
                                        <p:strVal val="visible"/>
                                      </p:to>
                                    </p:set>
                                    <p:anim calcmode="lin" valueType="num">
                                      <p:cBhvr additive="base">
                                        <p:cTn id="23"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6019">
                                            <p:txEl>
                                              <p:pRg st="6" end="6"/>
                                            </p:txEl>
                                          </p:spTgt>
                                        </p:tgtEl>
                                        <p:attrNameLst>
                                          <p:attrName>style.visibility</p:attrName>
                                        </p:attrNameLst>
                                      </p:cBhvr>
                                      <p:to>
                                        <p:strVal val="visible"/>
                                      </p:to>
                                    </p:set>
                                    <p:anim calcmode="lin" valueType="num">
                                      <p:cBhvr additive="base">
                                        <p:cTn id="29"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p:txBody>
          <a:bodyPr/>
          <a:lstStyle/>
          <a:p>
            <a:r>
              <a:rPr lang="zh-CN" altLang="en-US" dirty="0" smtClean="0"/>
              <a:t>在扩谱通信系统中，接收端使本地伪随机码和收到的伪随机码同步的方法分为两步：</a:t>
            </a:r>
          </a:p>
          <a:p>
            <a:r>
              <a:rPr lang="zh-CN" altLang="en-US" dirty="0" smtClean="0"/>
              <a:t>第一步是</a:t>
            </a:r>
            <a:r>
              <a:rPr lang="zh-CN" altLang="en-US" dirty="0" smtClean="0">
                <a:solidFill>
                  <a:srgbClr val="0000FF"/>
                </a:solidFill>
              </a:rPr>
              <a:t>捕获</a:t>
            </a:r>
            <a:r>
              <a:rPr lang="zh-CN" altLang="en-US" dirty="0" smtClean="0"/>
              <a:t>，即达到两者粗略同步，相位误差小于一个码元。</a:t>
            </a:r>
          </a:p>
          <a:p>
            <a:r>
              <a:rPr lang="zh-CN" altLang="en-US" dirty="0" smtClean="0"/>
              <a:t>第二步是</a:t>
            </a:r>
            <a:r>
              <a:rPr lang="zh-CN" altLang="en-US" dirty="0" smtClean="0">
                <a:solidFill>
                  <a:srgbClr val="0000FF"/>
                </a:solidFill>
              </a:rPr>
              <a:t>跟踪</a:t>
            </a:r>
            <a:r>
              <a:rPr lang="zh-CN" altLang="en-US" dirty="0" smtClean="0"/>
              <a:t>，即将相位误差减少到最小，并保持下去。</a:t>
            </a:r>
            <a:endParaRPr lang="zh-CN" altLang="en-US" dirty="0"/>
          </a:p>
        </p:txBody>
      </p:sp>
      <p:sp>
        <p:nvSpPr>
          <p:cNvPr id="4" name="灯片编号占位符 5"/>
          <p:cNvSpPr>
            <a:spLocks noGrp="1"/>
          </p:cNvSpPr>
          <p:nvPr>
            <p:ph type="sldNum" sz="quarter" idx="12"/>
          </p:nvPr>
        </p:nvSpPr>
        <p:spPr/>
        <p:txBody>
          <a:bodyPr/>
          <a:lstStyle/>
          <a:p>
            <a:fld id="{03291FE8-AF29-4E01-AF02-CB8E0E4AC220}" type="slidenum">
              <a:rPr lang="en-US" altLang="zh-CN" smtClean="0"/>
              <a:pPr/>
              <a:t>69</a:t>
            </a:fld>
            <a:endParaRPr lang="en-US" altLang="zh-CN"/>
          </a:p>
        </p:txBody>
      </p:sp>
      <p:sp>
        <p:nvSpPr>
          <p:cNvPr id="6" name="标题 5"/>
          <p:cNvSpPr>
            <a:spLocks noGrp="1"/>
          </p:cNvSpPr>
          <p:nvPr>
            <p:ph type="title"/>
          </p:nvPr>
        </p:nvSpPr>
        <p:spPr/>
        <p:txBody>
          <a:bodyPr>
            <a:normAutofit/>
          </a:bodyPr>
          <a:lstStyle/>
          <a:p>
            <a:r>
              <a:rPr lang="en-US" altLang="zh-CN" dirty="0" smtClean="0">
                <a:solidFill>
                  <a:srgbClr val="0000FF"/>
                </a:solidFill>
              </a:rPr>
              <a:t>13.4.7 </a:t>
            </a:r>
            <a:r>
              <a:rPr lang="zh-CN" altLang="en-US" dirty="0" smtClean="0">
                <a:solidFill>
                  <a:srgbClr val="0000FF"/>
                </a:solidFill>
              </a:rPr>
              <a:t>扩谱通信系统的同步</a:t>
            </a:r>
            <a:endParaRPr lang="zh-CN" altLang="en-US" dirty="0">
              <a:solidFill>
                <a:srgbClr val="0000FF"/>
              </a:solidFill>
            </a:endParaRPr>
          </a:p>
        </p:txBody>
      </p:sp>
    </p:spTree>
    <p:extLst>
      <p:ext uri="{BB962C8B-B14F-4D97-AF65-F5344CB8AC3E}">
        <p14:creationId xmlns:p14="http://schemas.microsoft.com/office/powerpoint/2010/main" val="2016520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 calcmode="lin" valueType="num">
                                      <p:cBhvr additive="base">
                                        <p:cTn id="7"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7043">
                                            <p:txEl>
                                              <p:pRg st="2" end="2"/>
                                            </p:txEl>
                                          </p:spTgt>
                                        </p:tgtEl>
                                        <p:attrNameLst>
                                          <p:attrName>style.visibility</p:attrName>
                                        </p:attrNameLst>
                                      </p:cBhvr>
                                      <p:to>
                                        <p:strVal val="visible"/>
                                      </p:to>
                                    </p:set>
                                    <p:anim calcmode="lin" valueType="num">
                                      <p:cBhvr additive="base">
                                        <p:cTn id="13"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smtClean="0"/>
              <a:t>13.2.1 </a:t>
            </a:r>
            <a:r>
              <a:rPr lang="zh-CN" altLang="en-US" dirty="0" smtClean="0"/>
              <a:t>有辅助导频时的载频提取</a:t>
            </a:r>
          </a:p>
        </p:txBody>
      </p:sp>
      <p:sp>
        <p:nvSpPr>
          <p:cNvPr id="26627" name="Rectangle 3"/>
          <p:cNvSpPr>
            <a:spLocks noGrp="1" noChangeArrowheads="1"/>
          </p:cNvSpPr>
          <p:nvPr>
            <p:ph type="body" idx="1"/>
          </p:nvPr>
        </p:nvSpPr>
        <p:spPr/>
        <p:txBody>
          <a:bodyPr/>
          <a:lstStyle/>
          <a:p>
            <a:r>
              <a:rPr lang="zh-CN" altLang="en-US" dirty="0" smtClean="0">
                <a:solidFill>
                  <a:srgbClr val="0000FF"/>
                </a:solidFill>
              </a:rPr>
              <a:t>有辅助导频时的载频提取</a:t>
            </a:r>
            <a:r>
              <a:rPr lang="en-US" altLang="zh-CN" dirty="0" smtClean="0"/>
              <a:t>:</a:t>
            </a:r>
            <a:endParaRPr lang="zh-CN" altLang="en-US" dirty="0" smtClean="0"/>
          </a:p>
          <a:p>
            <a:pPr lvl="1"/>
            <a:r>
              <a:rPr lang="zh-CN" altLang="en-US" dirty="0" smtClean="0"/>
              <a:t>用于不包含载频分量的信号。</a:t>
            </a:r>
          </a:p>
          <a:p>
            <a:pPr lvl="1"/>
            <a:r>
              <a:rPr lang="zh-CN" altLang="en-US" dirty="0" smtClean="0"/>
              <a:t>在发送信号中另外加入一个或几个导频信号。 </a:t>
            </a:r>
          </a:p>
          <a:p>
            <a:pPr lvl="1"/>
            <a:r>
              <a:rPr lang="zh-CN" altLang="en-US" dirty="0" smtClean="0"/>
              <a:t>多采用</a:t>
            </a:r>
            <a:r>
              <a:rPr lang="zh-CN" altLang="en-US" dirty="0" smtClean="0">
                <a:solidFill>
                  <a:srgbClr val="0000FF"/>
                </a:solidFill>
              </a:rPr>
              <a:t>锁相环</a:t>
            </a:r>
            <a:r>
              <a:rPr lang="zh-CN" altLang="en-US" dirty="0" smtClean="0"/>
              <a:t>（</a:t>
            </a:r>
            <a:r>
              <a:rPr lang="en-US" altLang="zh-CN" dirty="0" smtClean="0"/>
              <a:t>PLL</a:t>
            </a:r>
            <a:r>
              <a:rPr lang="zh-CN" altLang="en-US" dirty="0" smtClean="0"/>
              <a:t>）提取载波。</a:t>
            </a:r>
          </a:p>
          <a:p>
            <a:pPr lvl="1"/>
            <a:r>
              <a:rPr lang="zh-CN" altLang="en-US" dirty="0" smtClean="0">
                <a:solidFill>
                  <a:srgbClr val="0000FF"/>
                </a:solidFill>
              </a:rPr>
              <a:t>锁相环原理方框图</a:t>
            </a:r>
            <a:r>
              <a:rPr lang="zh-CN" altLang="en-US" dirty="0" smtClean="0"/>
              <a:t>：</a:t>
            </a:r>
          </a:p>
          <a:p>
            <a:pPr lvl="2"/>
            <a:endParaRPr lang="en-US" altLang="zh-CN" dirty="0"/>
          </a:p>
        </p:txBody>
      </p:sp>
      <p:sp>
        <p:nvSpPr>
          <p:cNvPr id="19" name="灯片编号占位符 5"/>
          <p:cNvSpPr>
            <a:spLocks noGrp="1"/>
          </p:cNvSpPr>
          <p:nvPr>
            <p:ph type="sldNum" sz="quarter" idx="12"/>
          </p:nvPr>
        </p:nvSpPr>
        <p:spPr/>
        <p:txBody>
          <a:bodyPr/>
          <a:lstStyle/>
          <a:p>
            <a:fld id="{16F0A25F-1818-4155-9393-7548A762F6FE}" type="slidenum">
              <a:rPr lang="en-US" altLang="zh-CN" smtClean="0"/>
              <a:pPr/>
              <a:t>7</a:t>
            </a:fld>
            <a:endParaRPr lang="en-US" altLang="zh-CN"/>
          </a:p>
        </p:txBody>
      </p:sp>
      <p:grpSp>
        <p:nvGrpSpPr>
          <p:cNvPr id="26628" name="Group 4"/>
          <p:cNvGrpSpPr>
            <a:grpSpLocks noChangeAspect="1"/>
          </p:cNvGrpSpPr>
          <p:nvPr/>
        </p:nvGrpSpPr>
        <p:grpSpPr bwMode="auto">
          <a:xfrm>
            <a:off x="2195736" y="3789040"/>
            <a:ext cx="5265738" cy="2686050"/>
            <a:chOff x="2993" y="2537"/>
            <a:chExt cx="4435" cy="2265"/>
          </a:xfrm>
        </p:grpSpPr>
        <p:sp>
          <p:nvSpPr>
            <p:cNvPr id="26629" name="AutoShape 5"/>
            <p:cNvSpPr>
              <a:spLocks noChangeAspect="1" noChangeArrowheads="1"/>
            </p:cNvSpPr>
            <p:nvPr/>
          </p:nvSpPr>
          <p:spPr bwMode="auto">
            <a:xfrm>
              <a:off x="2993" y="2537"/>
              <a:ext cx="4435" cy="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j-ea"/>
                <a:ea typeface="+mj-ea"/>
              </a:endParaRPr>
            </a:p>
          </p:txBody>
        </p:sp>
        <p:sp>
          <p:nvSpPr>
            <p:cNvPr id="26630" name="Text Box 6"/>
            <p:cNvSpPr txBox="1">
              <a:spLocks noChangeArrowheads="1"/>
            </p:cNvSpPr>
            <p:nvPr/>
          </p:nvSpPr>
          <p:spPr bwMode="auto">
            <a:xfrm>
              <a:off x="5016" y="2766"/>
              <a:ext cx="1186" cy="506"/>
            </a:xfrm>
            <a:prstGeom prst="rect">
              <a:avLst/>
            </a:prstGeom>
            <a:solidFill>
              <a:srgbClr val="FFFFFF"/>
            </a:solidFill>
            <a:ln w="9525">
              <a:solidFill>
                <a:srgbClr val="000000"/>
              </a:solidFill>
              <a:miter lim="800000"/>
              <a:headEnd/>
              <a:tailEnd/>
            </a:ln>
          </p:spPr>
          <p:txBody>
            <a:bodyPr tIns="82800"/>
            <a:lstStyle/>
            <a:p>
              <a:pPr algn="ctr"/>
              <a:r>
                <a:rPr lang="zh-CN" altLang="en-US" b="1">
                  <a:latin typeface="+mj-ea"/>
                  <a:ea typeface="+mj-ea"/>
                </a:rPr>
                <a:t>环路滤波器</a:t>
              </a:r>
              <a:endParaRPr lang="zh-CN" altLang="en-US" sz="3200" b="1">
                <a:latin typeface="+mj-ea"/>
                <a:ea typeface="+mj-ea"/>
              </a:endParaRPr>
            </a:p>
          </p:txBody>
        </p:sp>
        <p:sp>
          <p:nvSpPr>
            <p:cNvPr id="26631" name="AutoShape 7"/>
            <p:cNvSpPr>
              <a:spLocks noChangeArrowheads="1"/>
            </p:cNvSpPr>
            <p:nvPr/>
          </p:nvSpPr>
          <p:spPr bwMode="auto">
            <a:xfrm>
              <a:off x="4129" y="2834"/>
              <a:ext cx="405" cy="379"/>
            </a:xfrm>
            <a:prstGeom prst="flowChartSummingJunction">
              <a:avLst/>
            </a:prstGeom>
            <a:solidFill>
              <a:srgbClr val="FFFFFF"/>
            </a:solidFill>
            <a:ln w="9525">
              <a:solidFill>
                <a:srgbClr val="000000"/>
              </a:solidFill>
              <a:round/>
              <a:headEnd/>
              <a:tailEnd/>
            </a:ln>
          </p:spPr>
          <p:txBody>
            <a:bodyPr/>
            <a:lstStyle/>
            <a:p>
              <a:endParaRPr lang="zh-CN" altLang="en-US" b="1">
                <a:latin typeface="+mj-ea"/>
                <a:ea typeface="+mj-ea"/>
              </a:endParaRPr>
            </a:p>
          </p:txBody>
        </p:sp>
        <p:sp>
          <p:nvSpPr>
            <p:cNvPr id="26632" name="Line 8"/>
            <p:cNvSpPr>
              <a:spLocks noChangeShapeType="1"/>
            </p:cNvSpPr>
            <p:nvPr/>
          </p:nvSpPr>
          <p:spPr bwMode="auto">
            <a:xfrm>
              <a:off x="4546" y="3017"/>
              <a:ext cx="47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mj-ea"/>
                <a:ea typeface="+mj-ea"/>
              </a:endParaRPr>
            </a:p>
          </p:txBody>
        </p:sp>
        <p:sp>
          <p:nvSpPr>
            <p:cNvPr id="26633" name="Line 9"/>
            <p:cNvSpPr>
              <a:spLocks noChangeShapeType="1"/>
            </p:cNvSpPr>
            <p:nvPr/>
          </p:nvSpPr>
          <p:spPr bwMode="auto">
            <a:xfrm>
              <a:off x="3659" y="3030"/>
              <a:ext cx="47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mj-ea"/>
                <a:ea typeface="+mj-ea"/>
              </a:endParaRPr>
            </a:p>
          </p:txBody>
        </p:sp>
        <p:sp>
          <p:nvSpPr>
            <p:cNvPr id="26634" name="Text Box 10"/>
            <p:cNvSpPr txBox="1">
              <a:spLocks noChangeArrowheads="1"/>
            </p:cNvSpPr>
            <p:nvPr/>
          </p:nvSpPr>
          <p:spPr bwMode="auto">
            <a:xfrm>
              <a:off x="5028" y="3720"/>
              <a:ext cx="1186" cy="505"/>
            </a:xfrm>
            <a:prstGeom prst="rect">
              <a:avLst/>
            </a:prstGeom>
            <a:solidFill>
              <a:srgbClr val="FFFFFF"/>
            </a:solidFill>
            <a:ln w="9525">
              <a:solidFill>
                <a:srgbClr val="000000"/>
              </a:solidFill>
              <a:miter lim="800000"/>
              <a:headEnd/>
              <a:tailEnd/>
            </a:ln>
          </p:spPr>
          <p:txBody>
            <a:bodyPr tIns="82800"/>
            <a:lstStyle/>
            <a:p>
              <a:pPr algn="ctr"/>
              <a:r>
                <a:rPr lang="zh-CN" altLang="en-US" b="1">
                  <a:latin typeface="+mj-ea"/>
                  <a:ea typeface="+mj-ea"/>
                </a:rPr>
                <a:t>压控振荡器</a:t>
              </a:r>
              <a:endParaRPr lang="zh-CN" altLang="en-US" sz="3200" b="1">
                <a:latin typeface="+mj-ea"/>
                <a:ea typeface="+mj-ea"/>
              </a:endParaRPr>
            </a:p>
          </p:txBody>
        </p:sp>
        <p:sp>
          <p:nvSpPr>
            <p:cNvPr id="26635" name="Line 11"/>
            <p:cNvSpPr>
              <a:spLocks noChangeShapeType="1"/>
            </p:cNvSpPr>
            <p:nvPr/>
          </p:nvSpPr>
          <p:spPr bwMode="auto">
            <a:xfrm>
              <a:off x="4338" y="3984"/>
              <a:ext cx="70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j-ea"/>
                <a:ea typeface="+mj-ea"/>
              </a:endParaRPr>
            </a:p>
          </p:txBody>
        </p:sp>
        <p:sp>
          <p:nvSpPr>
            <p:cNvPr id="26636" name="Line 12"/>
            <p:cNvSpPr>
              <a:spLocks noChangeShapeType="1"/>
            </p:cNvSpPr>
            <p:nvPr/>
          </p:nvSpPr>
          <p:spPr bwMode="auto">
            <a:xfrm>
              <a:off x="5564" y="3279"/>
              <a:ext cx="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mj-ea"/>
                <a:ea typeface="+mj-ea"/>
              </a:endParaRPr>
            </a:p>
          </p:txBody>
        </p:sp>
        <p:sp>
          <p:nvSpPr>
            <p:cNvPr id="26637" name="Line 13"/>
            <p:cNvSpPr>
              <a:spLocks noChangeShapeType="1"/>
            </p:cNvSpPr>
            <p:nvPr/>
          </p:nvSpPr>
          <p:spPr bwMode="auto">
            <a:xfrm>
              <a:off x="4338" y="3226"/>
              <a:ext cx="1" cy="77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latin typeface="+mj-ea"/>
                <a:ea typeface="+mj-ea"/>
              </a:endParaRPr>
            </a:p>
          </p:txBody>
        </p:sp>
        <p:sp>
          <p:nvSpPr>
            <p:cNvPr id="26638" name="Line 14"/>
            <p:cNvSpPr>
              <a:spLocks noChangeShapeType="1"/>
            </p:cNvSpPr>
            <p:nvPr/>
          </p:nvSpPr>
          <p:spPr bwMode="auto">
            <a:xfrm>
              <a:off x="6216" y="3984"/>
              <a:ext cx="46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mj-ea"/>
                <a:ea typeface="+mj-ea"/>
              </a:endParaRPr>
            </a:p>
          </p:txBody>
        </p:sp>
        <p:sp>
          <p:nvSpPr>
            <p:cNvPr id="26639" name="Text Box 15"/>
            <p:cNvSpPr txBox="1">
              <a:spLocks noChangeArrowheads="1"/>
            </p:cNvSpPr>
            <p:nvPr/>
          </p:nvSpPr>
          <p:spPr bwMode="auto">
            <a:xfrm>
              <a:off x="6305" y="3563"/>
              <a:ext cx="1070"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just"/>
              <a:r>
                <a:rPr lang="zh-CN" altLang="en-US" b="1">
                  <a:latin typeface="+mj-ea"/>
                  <a:ea typeface="+mj-ea"/>
                </a:rPr>
                <a:t>输出导频</a:t>
              </a:r>
              <a:endParaRPr lang="zh-CN" altLang="en-US" sz="3200" b="1">
                <a:latin typeface="+mj-ea"/>
                <a:ea typeface="+mj-ea"/>
              </a:endParaRPr>
            </a:p>
          </p:txBody>
        </p:sp>
        <p:sp>
          <p:nvSpPr>
            <p:cNvPr id="26640" name="Text Box 16"/>
            <p:cNvSpPr txBox="1">
              <a:spLocks noChangeArrowheads="1"/>
            </p:cNvSpPr>
            <p:nvPr/>
          </p:nvSpPr>
          <p:spPr bwMode="auto">
            <a:xfrm>
              <a:off x="3059" y="2976"/>
              <a:ext cx="1082"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just"/>
              <a:r>
                <a:rPr lang="zh-CN" altLang="en-US" b="1">
                  <a:latin typeface="+mj-ea"/>
                  <a:ea typeface="+mj-ea"/>
                </a:rPr>
                <a:t>输入信号</a:t>
              </a:r>
              <a:endParaRPr lang="zh-CN" altLang="en-US" sz="3200" b="1">
                <a:latin typeface="+mj-ea"/>
                <a:ea typeface="+mj-ea"/>
              </a:endParaRPr>
            </a:p>
          </p:txBody>
        </p:sp>
        <p:sp>
          <p:nvSpPr>
            <p:cNvPr id="26641" name="Text Box 17"/>
            <p:cNvSpPr txBox="1">
              <a:spLocks noChangeArrowheads="1"/>
            </p:cNvSpPr>
            <p:nvPr/>
          </p:nvSpPr>
          <p:spPr bwMode="auto">
            <a:xfrm>
              <a:off x="3266" y="4334"/>
              <a:ext cx="400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a:latin typeface="+mj-ea"/>
                  <a:ea typeface="+mj-ea"/>
                </a:rPr>
                <a:t>图</a:t>
              </a:r>
              <a:r>
                <a:rPr lang="en-US" altLang="zh-CN" sz="2000" b="1">
                  <a:latin typeface="+mj-ea"/>
                  <a:ea typeface="+mj-ea"/>
                </a:rPr>
                <a:t>13-1 </a:t>
              </a:r>
              <a:r>
                <a:rPr lang="zh-CN" altLang="en-US" sz="2000" b="1">
                  <a:latin typeface="+mj-ea"/>
                  <a:ea typeface="+mj-ea"/>
                </a:rPr>
                <a:t>锁相环原理方框图</a:t>
              </a:r>
              <a:endParaRPr lang="zh-CN" altLang="en-US" sz="3600" b="1">
                <a:latin typeface="+mj-ea"/>
                <a:ea typeface="+mj-ea"/>
              </a:endParaRPr>
            </a:p>
          </p:txBody>
        </p:sp>
        <p:sp>
          <p:nvSpPr>
            <p:cNvPr id="26642" name="Text Box 18"/>
            <p:cNvSpPr txBox="1">
              <a:spLocks noChangeArrowheads="1"/>
            </p:cNvSpPr>
            <p:nvPr/>
          </p:nvSpPr>
          <p:spPr bwMode="auto">
            <a:xfrm>
              <a:off x="3918" y="2589"/>
              <a:ext cx="8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b="1">
                  <a:latin typeface="+mj-ea"/>
                  <a:ea typeface="+mj-ea"/>
                </a:rPr>
                <a:t>鉴相器</a:t>
              </a:r>
              <a:endParaRPr lang="zh-CN" altLang="en-US" sz="3200" b="1">
                <a:latin typeface="+mj-ea"/>
                <a:ea typeface="+mj-ea"/>
              </a:endParaRPr>
            </a:p>
          </p:txBody>
        </p:sp>
      </p:grpSp>
    </p:spTree>
    <p:extLst>
      <p:ext uri="{BB962C8B-B14F-4D97-AF65-F5344CB8AC3E}">
        <p14:creationId xmlns:p14="http://schemas.microsoft.com/office/powerpoint/2010/main" val="222136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 calcmode="lin" valueType="num">
                                      <p:cBhvr additive="base">
                                        <p:cTn id="13"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 calcmode="lin" valueType="num">
                                      <p:cBhvr additive="base">
                                        <p:cTn id="1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8"/>
                                        </p:tgtEl>
                                        <p:attrNameLst>
                                          <p:attrName>style.visibility</p:attrName>
                                        </p:attrNameLst>
                                      </p:cBhvr>
                                      <p:to>
                                        <p:strVal val="visible"/>
                                      </p:to>
                                    </p:set>
                                    <p:anim calcmode="lin" valueType="num">
                                      <p:cBhvr additive="base">
                                        <p:cTn id="21" dur="500" fill="hold"/>
                                        <p:tgtEl>
                                          <p:spTgt spid="26628"/>
                                        </p:tgtEl>
                                        <p:attrNameLst>
                                          <p:attrName>ppt_x</p:attrName>
                                        </p:attrNameLst>
                                      </p:cBhvr>
                                      <p:tavLst>
                                        <p:tav tm="0">
                                          <p:val>
                                            <p:strVal val="#ppt_x"/>
                                          </p:val>
                                        </p:tav>
                                        <p:tav tm="100000">
                                          <p:val>
                                            <p:strVal val="#ppt_x"/>
                                          </p:val>
                                        </p:tav>
                                      </p:tavLst>
                                    </p:anim>
                                    <p:anim calcmode="lin" valueType="num">
                                      <p:cBhvr additive="base">
                                        <p:cTn id="22"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r>
              <a:rPr lang="zh-CN" altLang="en-US" dirty="0" smtClean="0"/>
              <a:t>捕获有不同的方法。下面以直接序列扩谱系统为例介绍几种方法。</a:t>
            </a:r>
          </a:p>
          <a:p>
            <a:r>
              <a:rPr lang="zh-CN" altLang="en-US" dirty="0" smtClean="0">
                <a:solidFill>
                  <a:srgbClr val="0000FF"/>
                </a:solidFill>
              </a:rPr>
              <a:t>串行搜索法</a:t>
            </a:r>
          </a:p>
          <a:p>
            <a:pPr lvl="1"/>
            <a:r>
              <a:rPr lang="zh-CN" altLang="en-US" dirty="0" smtClean="0"/>
              <a:t>原理方框图</a:t>
            </a:r>
            <a:endParaRPr lang="zh-CN" altLang="en-US" dirty="0"/>
          </a:p>
        </p:txBody>
      </p:sp>
      <p:sp>
        <p:nvSpPr>
          <p:cNvPr id="29" name="灯片编号占位符 5"/>
          <p:cNvSpPr>
            <a:spLocks noGrp="1"/>
          </p:cNvSpPr>
          <p:nvPr>
            <p:ph type="sldNum" sz="quarter" idx="12"/>
          </p:nvPr>
        </p:nvSpPr>
        <p:spPr/>
        <p:txBody>
          <a:bodyPr/>
          <a:lstStyle/>
          <a:p>
            <a:fld id="{1EE60538-20CF-4A65-AE2B-43C5B36895C3}" type="slidenum">
              <a:rPr lang="en-US" altLang="zh-CN" smtClean="0"/>
              <a:pPr/>
              <a:t>70</a:t>
            </a:fld>
            <a:endParaRPr lang="en-US" altLang="zh-CN"/>
          </a:p>
        </p:txBody>
      </p:sp>
      <p:grpSp>
        <p:nvGrpSpPr>
          <p:cNvPr id="88094" name="Group 30"/>
          <p:cNvGrpSpPr>
            <a:grpSpLocks/>
          </p:cNvGrpSpPr>
          <p:nvPr/>
        </p:nvGrpSpPr>
        <p:grpSpPr bwMode="auto">
          <a:xfrm>
            <a:off x="2195736" y="3284984"/>
            <a:ext cx="6030912" cy="3300412"/>
            <a:chOff x="1718" y="1990"/>
            <a:chExt cx="3685" cy="1937"/>
          </a:xfrm>
        </p:grpSpPr>
        <p:sp>
          <p:nvSpPr>
            <p:cNvPr id="88069" name="AutoShape 5"/>
            <p:cNvSpPr>
              <a:spLocks noChangeAspect="1" noChangeArrowheads="1"/>
            </p:cNvSpPr>
            <p:nvPr/>
          </p:nvSpPr>
          <p:spPr bwMode="auto">
            <a:xfrm>
              <a:off x="1718" y="1990"/>
              <a:ext cx="3685"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88070" name="AutoShape 6"/>
            <p:cNvSpPr>
              <a:spLocks noChangeArrowheads="1"/>
            </p:cNvSpPr>
            <p:nvPr/>
          </p:nvSpPr>
          <p:spPr bwMode="auto">
            <a:xfrm>
              <a:off x="2402" y="2260"/>
              <a:ext cx="247" cy="228"/>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88071" name="Line 7"/>
            <p:cNvSpPr>
              <a:spLocks noChangeShapeType="1"/>
            </p:cNvSpPr>
            <p:nvPr/>
          </p:nvSpPr>
          <p:spPr bwMode="auto">
            <a:xfrm>
              <a:off x="2110" y="2379"/>
              <a:ext cx="29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88072" name="Text Box 8"/>
            <p:cNvSpPr txBox="1">
              <a:spLocks noChangeArrowheads="1"/>
            </p:cNvSpPr>
            <p:nvPr/>
          </p:nvSpPr>
          <p:spPr bwMode="auto">
            <a:xfrm>
              <a:off x="1735" y="2215"/>
              <a:ext cx="64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b="1">
                  <a:latin typeface="Times New Roman" pitchFamily="18" charset="0"/>
                </a:rPr>
                <a:t>接收信号</a:t>
              </a:r>
              <a:endParaRPr lang="zh-CN" altLang="en-US" sz="3200" b="1"/>
            </a:p>
          </p:txBody>
        </p:sp>
        <p:sp>
          <p:nvSpPr>
            <p:cNvPr id="88073" name="AutoShape 9"/>
            <p:cNvSpPr>
              <a:spLocks noChangeArrowheads="1"/>
            </p:cNvSpPr>
            <p:nvPr/>
          </p:nvSpPr>
          <p:spPr bwMode="auto">
            <a:xfrm>
              <a:off x="2401" y="2773"/>
              <a:ext cx="247" cy="228"/>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88074" name="Line 10"/>
            <p:cNvSpPr>
              <a:spLocks noChangeShapeType="1"/>
            </p:cNvSpPr>
            <p:nvPr/>
          </p:nvSpPr>
          <p:spPr bwMode="auto">
            <a:xfrm>
              <a:off x="2529" y="2488"/>
              <a:ext cx="1" cy="29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88075" name="Text Box 11"/>
            <p:cNvSpPr txBox="1">
              <a:spLocks noChangeArrowheads="1"/>
            </p:cNvSpPr>
            <p:nvPr/>
          </p:nvSpPr>
          <p:spPr bwMode="auto">
            <a:xfrm>
              <a:off x="2202" y="3273"/>
              <a:ext cx="649" cy="267"/>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本地振荡</a:t>
              </a:r>
              <a:endParaRPr lang="zh-CN" altLang="en-US" sz="3200" b="1"/>
            </a:p>
          </p:txBody>
        </p:sp>
        <p:sp>
          <p:nvSpPr>
            <p:cNvPr id="88076" name="Line 12"/>
            <p:cNvSpPr>
              <a:spLocks noChangeShapeType="1"/>
            </p:cNvSpPr>
            <p:nvPr/>
          </p:nvSpPr>
          <p:spPr bwMode="auto">
            <a:xfrm>
              <a:off x="2529" y="2999"/>
              <a:ext cx="1" cy="26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88077" name="Text Box 13"/>
            <p:cNvSpPr txBox="1">
              <a:spLocks noChangeArrowheads="1"/>
            </p:cNvSpPr>
            <p:nvPr/>
          </p:nvSpPr>
          <p:spPr bwMode="auto">
            <a:xfrm>
              <a:off x="2922" y="2753"/>
              <a:ext cx="649" cy="268"/>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伪码产生</a:t>
              </a:r>
              <a:endParaRPr lang="zh-CN" altLang="en-US" sz="3200" b="1"/>
            </a:p>
          </p:txBody>
        </p:sp>
        <p:sp>
          <p:nvSpPr>
            <p:cNvPr id="88078" name="Line 14"/>
            <p:cNvSpPr>
              <a:spLocks noChangeShapeType="1"/>
            </p:cNvSpPr>
            <p:nvPr/>
          </p:nvSpPr>
          <p:spPr bwMode="auto">
            <a:xfrm>
              <a:off x="2657" y="2887"/>
              <a:ext cx="2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grpSp>
          <p:nvGrpSpPr>
            <p:cNvPr id="88079" name="Group 15"/>
            <p:cNvGrpSpPr>
              <a:grpSpLocks/>
            </p:cNvGrpSpPr>
            <p:nvPr/>
          </p:nvGrpSpPr>
          <p:grpSpPr bwMode="auto">
            <a:xfrm>
              <a:off x="2666" y="2233"/>
              <a:ext cx="905" cy="267"/>
              <a:chOff x="3836" y="8969"/>
              <a:chExt cx="1289" cy="381"/>
            </a:xfrm>
          </p:grpSpPr>
          <p:sp>
            <p:nvSpPr>
              <p:cNvPr id="88080" name="Text Box 16"/>
              <p:cNvSpPr txBox="1">
                <a:spLocks noChangeArrowheads="1"/>
              </p:cNvSpPr>
              <p:nvPr/>
            </p:nvSpPr>
            <p:spPr bwMode="auto">
              <a:xfrm>
                <a:off x="4201" y="8969"/>
                <a:ext cx="924" cy="381"/>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中频放大</a:t>
                </a:r>
                <a:endParaRPr lang="zh-CN" altLang="en-US" sz="3200" b="1"/>
              </a:p>
            </p:txBody>
          </p:sp>
          <p:sp>
            <p:nvSpPr>
              <p:cNvPr id="88081" name="Line 17"/>
              <p:cNvSpPr>
                <a:spLocks noChangeShapeType="1"/>
              </p:cNvSpPr>
              <p:nvPr/>
            </p:nvSpPr>
            <p:spPr bwMode="auto">
              <a:xfrm>
                <a:off x="3836" y="9164"/>
                <a:ext cx="36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88082" name="Group 18"/>
            <p:cNvGrpSpPr>
              <a:grpSpLocks/>
            </p:cNvGrpSpPr>
            <p:nvPr/>
          </p:nvGrpSpPr>
          <p:grpSpPr bwMode="auto">
            <a:xfrm>
              <a:off x="3589" y="2233"/>
              <a:ext cx="905" cy="267"/>
              <a:chOff x="3836" y="8969"/>
              <a:chExt cx="1289" cy="381"/>
            </a:xfrm>
          </p:grpSpPr>
          <p:sp>
            <p:nvSpPr>
              <p:cNvPr id="88083" name="Text Box 19"/>
              <p:cNvSpPr txBox="1">
                <a:spLocks noChangeArrowheads="1"/>
              </p:cNvSpPr>
              <p:nvPr/>
            </p:nvSpPr>
            <p:spPr bwMode="auto">
              <a:xfrm>
                <a:off x="4201" y="8969"/>
                <a:ext cx="924" cy="381"/>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解 调</a:t>
                </a:r>
                <a:endParaRPr lang="zh-CN" altLang="en-US" sz="3200" b="1"/>
              </a:p>
            </p:txBody>
          </p:sp>
          <p:sp>
            <p:nvSpPr>
              <p:cNvPr id="88084" name="Line 20"/>
              <p:cNvSpPr>
                <a:spLocks noChangeShapeType="1"/>
              </p:cNvSpPr>
              <p:nvPr/>
            </p:nvSpPr>
            <p:spPr bwMode="auto">
              <a:xfrm>
                <a:off x="3836" y="9164"/>
                <a:ext cx="36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88085" name="Line 21"/>
            <p:cNvSpPr>
              <a:spLocks noChangeShapeType="1"/>
            </p:cNvSpPr>
            <p:nvPr/>
          </p:nvSpPr>
          <p:spPr bwMode="auto">
            <a:xfrm>
              <a:off x="4509" y="2370"/>
              <a:ext cx="2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88086" name="Text Box 22"/>
            <p:cNvSpPr txBox="1">
              <a:spLocks noChangeArrowheads="1"/>
            </p:cNvSpPr>
            <p:nvPr/>
          </p:nvSpPr>
          <p:spPr bwMode="auto">
            <a:xfrm>
              <a:off x="4719" y="2278"/>
              <a:ext cx="6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b="1">
                  <a:latin typeface="Times New Roman" pitchFamily="18" charset="0"/>
                </a:rPr>
                <a:t>信码输出</a:t>
              </a:r>
              <a:endParaRPr lang="zh-CN" altLang="en-US" sz="3200" b="1"/>
            </a:p>
          </p:txBody>
        </p:sp>
        <p:sp>
          <p:nvSpPr>
            <p:cNvPr id="88087" name="Text Box 23"/>
            <p:cNvSpPr txBox="1">
              <a:spLocks noChangeArrowheads="1"/>
            </p:cNvSpPr>
            <p:nvPr/>
          </p:nvSpPr>
          <p:spPr bwMode="auto">
            <a:xfrm>
              <a:off x="2932" y="3273"/>
              <a:ext cx="648" cy="268"/>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时 钟</a:t>
              </a:r>
              <a:endParaRPr lang="zh-CN" altLang="en-US" sz="3200" b="1"/>
            </a:p>
          </p:txBody>
        </p:sp>
        <p:sp>
          <p:nvSpPr>
            <p:cNvPr id="88088" name="Line 24"/>
            <p:cNvSpPr>
              <a:spLocks noChangeShapeType="1"/>
            </p:cNvSpPr>
            <p:nvPr/>
          </p:nvSpPr>
          <p:spPr bwMode="auto">
            <a:xfrm>
              <a:off x="3251" y="3017"/>
              <a:ext cx="1" cy="26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88089" name="Text Box 25"/>
            <p:cNvSpPr txBox="1">
              <a:spLocks noChangeArrowheads="1"/>
            </p:cNvSpPr>
            <p:nvPr/>
          </p:nvSpPr>
          <p:spPr bwMode="auto">
            <a:xfrm>
              <a:off x="3855" y="2753"/>
              <a:ext cx="648" cy="268"/>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搜索控制</a:t>
              </a:r>
              <a:endParaRPr lang="zh-CN" altLang="en-US" sz="3200" b="1"/>
            </a:p>
          </p:txBody>
        </p:sp>
        <p:sp>
          <p:nvSpPr>
            <p:cNvPr id="88090" name="Line 26"/>
            <p:cNvSpPr>
              <a:spLocks noChangeShapeType="1"/>
            </p:cNvSpPr>
            <p:nvPr/>
          </p:nvSpPr>
          <p:spPr bwMode="auto">
            <a:xfrm>
              <a:off x="3589" y="2886"/>
              <a:ext cx="256"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88091" name="Line 27"/>
            <p:cNvSpPr>
              <a:spLocks noChangeShapeType="1"/>
            </p:cNvSpPr>
            <p:nvPr/>
          </p:nvSpPr>
          <p:spPr bwMode="auto">
            <a:xfrm>
              <a:off x="4182" y="2497"/>
              <a:ext cx="1"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88093" name="Text Box 29"/>
            <p:cNvSpPr txBox="1">
              <a:spLocks noChangeArrowheads="1"/>
            </p:cNvSpPr>
            <p:nvPr/>
          </p:nvSpPr>
          <p:spPr bwMode="auto">
            <a:xfrm>
              <a:off x="2346" y="2092"/>
              <a:ext cx="3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b="1">
                  <a:latin typeface="Times New Roman" pitchFamily="18" charset="0"/>
                </a:rPr>
                <a:t>混频</a:t>
              </a:r>
              <a:endParaRPr lang="zh-CN" altLang="en-US" sz="3200" b="1"/>
            </a:p>
          </p:txBody>
        </p:sp>
      </p:grpSp>
      <p:sp>
        <p:nvSpPr>
          <p:cNvPr id="5" name="标题 4"/>
          <p:cNvSpPr>
            <a:spLocks noGrp="1"/>
          </p:cNvSpPr>
          <p:nvPr>
            <p:ph type="title"/>
          </p:nvPr>
        </p:nvSpPr>
        <p:spPr/>
        <p:txBody>
          <a:bodyPr/>
          <a:lstStyle/>
          <a:p>
            <a:r>
              <a:rPr lang="zh-CN" altLang="en-US" dirty="0" smtClean="0">
                <a:solidFill>
                  <a:srgbClr val="0000FF"/>
                </a:solidFill>
              </a:rPr>
              <a:t>捕获</a:t>
            </a:r>
            <a:endParaRPr lang="zh-CN" altLang="en-US" dirty="0">
              <a:solidFill>
                <a:srgbClr val="0000FF"/>
              </a:solidFill>
            </a:endParaRPr>
          </a:p>
        </p:txBody>
      </p:sp>
    </p:spTree>
    <p:extLst>
      <p:ext uri="{BB962C8B-B14F-4D97-AF65-F5344CB8AC3E}">
        <p14:creationId xmlns:p14="http://schemas.microsoft.com/office/powerpoint/2010/main" val="138126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 calcmode="lin" valueType="num">
                                      <p:cBhvr additive="base">
                                        <p:cTn id="7"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p:txBody>
          <a:bodyPr>
            <a:normAutofit fontScale="92500" lnSpcReduction="20000"/>
          </a:bodyPr>
          <a:lstStyle/>
          <a:p>
            <a:r>
              <a:rPr lang="zh-CN" altLang="en-US" dirty="0" smtClean="0">
                <a:solidFill>
                  <a:srgbClr val="0000FF"/>
                </a:solidFill>
              </a:rPr>
              <a:t>初始状态</a:t>
            </a:r>
            <a:r>
              <a:rPr lang="zh-CN" altLang="en-US" dirty="0" smtClean="0"/>
              <a:t>：没有捕获到伪码时，接收高频扩谱信号在混频器中和扩谱的本地振荡电压相乘，得出类似噪声状的宽带的中频信号，它通过窄带中频放大器和解调器后，电压很小。因此，搜索控制器的输入电压很小，它控制伪码产生器，使其产生的伪码的相位不断地移动半个码片。</a:t>
            </a:r>
          </a:p>
          <a:p>
            <a:r>
              <a:rPr lang="zh-CN" altLang="en-US" dirty="0" smtClean="0"/>
              <a:t>当伪码产生器产生的伪码相位和接收信号的伪码相位相差不到一个码片时，混频器输出一个窄带中频信号，它经过中放和解调后，送给搜索控制器一个大的电压，它使伪码产生器停止相位调整。于是系统捕获到伪码相位，并进入跟踪状态。</a:t>
            </a:r>
          </a:p>
          <a:p>
            <a:r>
              <a:rPr lang="zh-CN" altLang="en-US" dirty="0" smtClean="0">
                <a:solidFill>
                  <a:srgbClr val="0000FF"/>
                </a:solidFill>
              </a:rPr>
              <a:t>优缺点</a:t>
            </a:r>
            <a:r>
              <a:rPr lang="zh-CN" altLang="en-US" dirty="0" smtClean="0"/>
              <a:t>：上述串行搜索法的电路和运算较简单，但是当伪码的长度很长时，需要搜索的时间也随之增长。 </a:t>
            </a:r>
            <a:endParaRPr lang="zh-CN" altLang="en-US" dirty="0"/>
          </a:p>
        </p:txBody>
      </p:sp>
      <p:sp>
        <p:nvSpPr>
          <p:cNvPr id="4" name="灯片编号占位符 5"/>
          <p:cNvSpPr>
            <a:spLocks noGrp="1"/>
          </p:cNvSpPr>
          <p:nvPr>
            <p:ph type="sldNum" sz="quarter" idx="12"/>
          </p:nvPr>
        </p:nvSpPr>
        <p:spPr/>
        <p:txBody>
          <a:bodyPr/>
          <a:lstStyle/>
          <a:p>
            <a:fld id="{B415F1A1-F16B-4522-849E-E75A1AB46737}" type="slidenum">
              <a:rPr lang="en-US" altLang="zh-CN" smtClean="0"/>
              <a:pPr/>
              <a:t>71</a:t>
            </a:fld>
            <a:endParaRPr lang="en-US" altLang="zh-CN"/>
          </a:p>
        </p:txBody>
      </p:sp>
      <p:sp>
        <p:nvSpPr>
          <p:cNvPr id="6" name="标题 5"/>
          <p:cNvSpPr>
            <a:spLocks noGrp="1"/>
          </p:cNvSpPr>
          <p:nvPr>
            <p:ph type="title"/>
          </p:nvPr>
        </p:nvSpPr>
        <p:spPr/>
        <p:txBody>
          <a:bodyPr>
            <a:normAutofit/>
          </a:bodyPr>
          <a:lstStyle/>
          <a:p>
            <a:r>
              <a:rPr lang="zh-CN" altLang="en-US" dirty="0" smtClean="0">
                <a:solidFill>
                  <a:srgbClr val="0000FF"/>
                </a:solidFill>
              </a:rPr>
              <a:t>工作过程</a:t>
            </a:r>
            <a:endParaRPr lang="zh-CN" altLang="en-US" dirty="0">
              <a:solidFill>
                <a:srgbClr val="0000FF"/>
              </a:solidFill>
            </a:endParaRPr>
          </a:p>
        </p:txBody>
      </p:sp>
    </p:spTree>
    <p:extLst>
      <p:ext uri="{BB962C8B-B14F-4D97-AF65-F5344CB8AC3E}">
        <p14:creationId xmlns:p14="http://schemas.microsoft.com/office/powerpoint/2010/main" val="365276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normAutofit/>
          </a:bodyPr>
          <a:lstStyle/>
          <a:p>
            <a:r>
              <a:rPr lang="zh-CN" altLang="en-US" dirty="0" smtClean="0">
                <a:solidFill>
                  <a:srgbClr val="0000FF"/>
                </a:solidFill>
              </a:rPr>
              <a:t>工作原理</a:t>
            </a:r>
            <a:r>
              <a:rPr lang="zh-CN" altLang="en-US" dirty="0" smtClean="0"/>
              <a:t>：</a:t>
            </a:r>
            <a:endParaRPr lang="en-US" altLang="zh-CN" dirty="0" smtClean="0"/>
          </a:p>
          <a:p>
            <a:pPr lvl="1"/>
            <a:r>
              <a:rPr lang="zh-CN" altLang="en-US" dirty="0" smtClean="0"/>
              <a:t>在并行搜索法中，将相位相隔半个码片时间</a:t>
            </a:r>
            <a:r>
              <a:rPr lang="en-US" altLang="zh-CN" i="1" dirty="0" err="1" smtClean="0"/>
              <a:t>T</a:t>
            </a:r>
            <a:r>
              <a:rPr lang="en-US" altLang="zh-CN" i="1" baseline="-25000" dirty="0" err="1" smtClean="0"/>
              <a:t>c</a:t>
            </a:r>
            <a:r>
              <a:rPr lang="en-US" altLang="zh-CN" i="1" dirty="0" smtClean="0"/>
              <a:t>/2</a:t>
            </a:r>
            <a:r>
              <a:rPr lang="zh-CN" altLang="en-US" dirty="0" smtClean="0"/>
              <a:t>的伪码序列同时在许多并行支路中和接收信号作相关运算。</a:t>
            </a:r>
            <a:endParaRPr lang="en-US" altLang="zh-CN" dirty="0" smtClean="0"/>
          </a:p>
          <a:p>
            <a:pPr lvl="1"/>
            <a:r>
              <a:rPr lang="zh-CN" altLang="en-US" dirty="0" smtClean="0"/>
              <a:t>然后在比较器中比较各路的电压大小。选择电压最大的一路作为捕捉到的伪码相位。</a:t>
            </a:r>
          </a:p>
          <a:p>
            <a:r>
              <a:rPr lang="zh-CN" altLang="en-US" dirty="0" smtClean="0">
                <a:solidFill>
                  <a:srgbClr val="0000FF"/>
                </a:solidFill>
              </a:rPr>
              <a:t>原理方框图</a:t>
            </a:r>
            <a:r>
              <a:rPr lang="zh-CN" altLang="en-US" dirty="0" smtClean="0"/>
              <a:t>：</a:t>
            </a:r>
          </a:p>
        </p:txBody>
      </p:sp>
      <p:sp>
        <p:nvSpPr>
          <p:cNvPr id="40" name="灯片编号占位符 5"/>
          <p:cNvSpPr>
            <a:spLocks noGrp="1"/>
          </p:cNvSpPr>
          <p:nvPr>
            <p:ph type="sldNum" sz="quarter" idx="12"/>
          </p:nvPr>
        </p:nvSpPr>
        <p:spPr/>
        <p:txBody>
          <a:bodyPr/>
          <a:lstStyle/>
          <a:p>
            <a:fld id="{0B6CDE10-ED13-44AA-B9F0-92CB9EE8328F}" type="slidenum">
              <a:rPr lang="en-US" altLang="zh-CN" smtClean="0"/>
              <a:pPr/>
              <a:t>72</a:t>
            </a:fld>
            <a:endParaRPr lang="en-US" altLang="zh-CN"/>
          </a:p>
        </p:txBody>
      </p:sp>
      <p:grpSp>
        <p:nvGrpSpPr>
          <p:cNvPr id="90153" name="Group 41"/>
          <p:cNvGrpSpPr>
            <a:grpSpLocks/>
          </p:cNvGrpSpPr>
          <p:nvPr/>
        </p:nvGrpSpPr>
        <p:grpSpPr bwMode="auto">
          <a:xfrm>
            <a:off x="3131840" y="3276997"/>
            <a:ext cx="5851525" cy="3608387"/>
            <a:chOff x="1782" y="2160"/>
            <a:chExt cx="2912" cy="2160"/>
          </a:xfrm>
        </p:grpSpPr>
        <p:sp>
          <p:nvSpPr>
            <p:cNvPr id="90117" name="AutoShape 5"/>
            <p:cNvSpPr>
              <a:spLocks noChangeAspect="1" noChangeArrowheads="1"/>
            </p:cNvSpPr>
            <p:nvPr/>
          </p:nvSpPr>
          <p:spPr bwMode="auto">
            <a:xfrm>
              <a:off x="1782" y="2160"/>
              <a:ext cx="2912"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90118" name="Text Box 6"/>
            <p:cNvSpPr txBox="1">
              <a:spLocks noChangeArrowheads="1"/>
            </p:cNvSpPr>
            <p:nvPr/>
          </p:nvSpPr>
          <p:spPr bwMode="auto">
            <a:xfrm>
              <a:off x="1782" y="2891"/>
              <a:ext cx="5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b="1">
                  <a:latin typeface="Times New Roman" pitchFamily="18" charset="0"/>
                </a:rPr>
                <a:t>接收信号</a:t>
              </a:r>
              <a:endParaRPr lang="zh-CN" altLang="en-US" sz="3200" b="1"/>
            </a:p>
          </p:txBody>
        </p:sp>
        <p:sp>
          <p:nvSpPr>
            <p:cNvPr id="90119" name="Text Box 7"/>
            <p:cNvSpPr txBox="1">
              <a:spLocks noChangeArrowheads="1"/>
            </p:cNvSpPr>
            <p:nvPr/>
          </p:nvSpPr>
          <p:spPr bwMode="auto">
            <a:xfrm>
              <a:off x="3816" y="2211"/>
              <a:ext cx="338" cy="1560"/>
            </a:xfrm>
            <a:prstGeom prst="rect">
              <a:avLst/>
            </a:prstGeom>
            <a:solidFill>
              <a:srgbClr val="FFFFFF"/>
            </a:solidFill>
            <a:ln w="9525">
              <a:solidFill>
                <a:srgbClr val="000000"/>
              </a:solidFill>
              <a:miter lim="800000"/>
              <a:headEnd/>
              <a:tailEnd/>
            </a:ln>
          </p:spPr>
          <p:txBody>
            <a:bodyPr/>
            <a:lstStyle/>
            <a:p>
              <a:pPr algn="ctr"/>
              <a:endParaRPr lang="en-US" altLang="zh-CN" sz="1600" b="1">
                <a:latin typeface="Times New Roman" pitchFamily="18" charset="0"/>
              </a:endParaRPr>
            </a:p>
            <a:p>
              <a:pPr algn="ctr"/>
              <a:endParaRPr lang="en-US" altLang="zh-CN" sz="1600" b="1">
                <a:latin typeface="Times New Roman" pitchFamily="18" charset="0"/>
              </a:endParaRPr>
            </a:p>
            <a:p>
              <a:pPr algn="ctr"/>
              <a:endParaRPr lang="en-US" altLang="zh-CN" sz="1600" b="1">
                <a:latin typeface="Times New Roman" pitchFamily="18" charset="0"/>
              </a:endParaRPr>
            </a:p>
            <a:p>
              <a:pPr algn="ctr"/>
              <a:r>
                <a:rPr lang="zh-CN" altLang="en-US" sz="1600" b="1">
                  <a:latin typeface="Times New Roman" pitchFamily="18" charset="0"/>
                </a:rPr>
                <a:t>比</a:t>
              </a:r>
            </a:p>
            <a:p>
              <a:pPr algn="ctr"/>
              <a:r>
                <a:rPr lang="zh-CN" altLang="en-US" sz="1600" b="1">
                  <a:latin typeface="Times New Roman" pitchFamily="18" charset="0"/>
                </a:rPr>
                <a:t>较</a:t>
              </a:r>
            </a:p>
            <a:p>
              <a:pPr algn="ctr"/>
              <a:r>
                <a:rPr lang="zh-CN" altLang="en-US" sz="1600" b="1">
                  <a:latin typeface="Times New Roman" pitchFamily="18" charset="0"/>
                </a:rPr>
                <a:t>器</a:t>
              </a:r>
              <a:endParaRPr lang="zh-CN" altLang="en-US" sz="3200" b="1"/>
            </a:p>
          </p:txBody>
        </p:sp>
        <p:sp>
          <p:nvSpPr>
            <p:cNvPr id="90120" name="Line 8"/>
            <p:cNvSpPr>
              <a:spLocks noChangeShapeType="1"/>
            </p:cNvSpPr>
            <p:nvPr/>
          </p:nvSpPr>
          <p:spPr bwMode="auto">
            <a:xfrm>
              <a:off x="4159" y="2936"/>
              <a:ext cx="21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0121" name="Text Box 9"/>
            <p:cNvSpPr txBox="1">
              <a:spLocks noChangeArrowheads="1"/>
            </p:cNvSpPr>
            <p:nvPr/>
          </p:nvSpPr>
          <p:spPr bwMode="auto">
            <a:xfrm>
              <a:off x="4311" y="2868"/>
              <a:ext cx="35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b="1">
                  <a:latin typeface="Times New Roman" pitchFamily="18" charset="0"/>
                </a:rPr>
                <a:t>输出</a:t>
              </a:r>
              <a:endParaRPr lang="zh-CN" altLang="en-US" sz="3200" b="1"/>
            </a:p>
          </p:txBody>
        </p:sp>
        <p:sp>
          <p:nvSpPr>
            <p:cNvPr id="90123" name="Line 11"/>
            <p:cNvSpPr>
              <a:spLocks noChangeShapeType="1"/>
            </p:cNvSpPr>
            <p:nvPr/>
          </p:nvSpPr>
          <p:spPr bwMode="auto">
            <a:xfrm>
              <a:off x="2707" y="2455"/>
              <a:ext cx="1" cy="1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0124" name="AutoShape 12"/>
            <p:cNvSpPr>
              <a:spLocks noChangeArrowheads="1"/>
            </p:cNvSpPr>
            <p:nvPr/>
          </p:nvSpPr>
          <p:spPr bwMode="auto">
            <a:xfrm>
              <a:off x="2600" y="2264"/>
              <a:ext cx="207" cy="191"/>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90125" name="Line 13"/>
            <p:cNvSpPr>
              <a:spLocks noChangeShapeType="1"/>
            </p:cNvSpPr>
            <p:nvPr/>
          </p:nvSpPr>
          <p:spPr bwMode="auto">
            <a:xfrm>
              <a:off x="2356" y="2363"/>
              <a:ext cx="24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90126" name="Group 14"/>
            <p:cNvGrpSpPr>
              <a:grpSpLocks/>
            </p:cNvGrpSpPr>
            <p:nvPr/>
          </p:nvGrpSpPr>
          <p:grpSpPr bwMode="auto">
            <a:xfrm>
              <a:off x="2822" y="2241"/>
              <a:ext cx="758" cy="223"/>
              <a:chOff x="3836" y="8969"/>
              <a:chExt cx="1289" cy="381"/>
            </a:xfrm>
          </p:grpSpPr>
          <p:sp>
            <p:nvSpPr>
              <p:cNvPr id="90127" name="Text Box 15"/>
              <p:cNvSpPr txBox="1">
                <a:spLocks noChangeArrowheads="1"/>
              </p:cNvSpPr>
              <p:nvPr/>
            </p:nvSpPr>
            <p:spPr bwMode="auto">
              <a:xfrm>
                <a:off x="4201" y="8969"/>
                <a:ext cx="924" cy="381"/>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中频放大</a:t>
                </a:r>
                <a:endParaRPr lang="zh-CN" altLang="en-US" sz="3200" b="1"/>
              </a:p>
            </p:txBody>
          </p:sp>
          <p:sp>
            <p:nvSpPr>
              <p:cNvPr id="90128" name="Line 16"/>
              <p:cNvSpPr>
                <a:spLocks noChangeShapeType="1"/>
              </p:cNvSpPr>
              <p:nvPr/>
            </p:nvSpPr>
            <p:spPr bwMode="auto">
              <a:xfrm>
                <a:off x="3836" y="9164"/>
                <a:ext cx="36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90129" name="Line 17"/>
            <p:cNvSpPr>
              <a:spLocks noChangeShapeType="1"/>
            </p:cNvSpPr>
            <p:nvPr/>
          </p:nvSpPr>
          <p:spPr bwMode="auto">
            <a:xfrm>
              <a:off x="3594" y="2356"/>
              <a:ext cx="2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0130" name="Line 18"/>
            <p:cNvSpPr>
              <a:spLocks noChangeShapeType="1"/>
            </p:cNvSpPr>
            <p:nvPr/>
          </p:nvSpPr>
          <p:spPr bwMode="auto">
            <a:xfrm>
              <a:off x="2707" y="3005"/>
              <a:ext cx="3" cy="17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0131" name="AutoShape 19"/>
            <p:cNvSpPr>
              <a:spLocks noChangeArrowheads="1"/>
            </p:cNvSpPr>
            <p:nvPr/>
          </p:nvSpPr>
          <p:spPr bwMode="auto">
            <a:xfrm>
              <a:off x="2600" y="2814"/>
              <a:ext cx="207" cy="191"/>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90132" name="Line 20"/>
            <p:cNvSpPr>
              <a:spLocks noChangeShapeType="1"/>
            </p:cNvSpPr>
            <p:nvPr/>
          </p:nvSpPr>
          <p:spPr bwMode="auto">
            <a:xfrm>
              <a:off x="2356" y="2914"/>
              <a:ext cx="2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90133" name="Group 21"/>
            <p:cNvGrpSpPr>
              <a:grpSpLocks/>
            </p:cNvGrpSpPr>
            <p:nvPr/>
          </p:nvGrpSpPr>
          <p:grpSpPr bwMode="auto">
            <a:xfrm>
              <a:off x="2822" y="2791"/>
              <a:ext cx="758" cy="224"/>
              <a:chOff x="3836" y="8969"/>
              <a:chExt cx="1289" cy="381"/>
            </a:xfrm>
          </p:grpSpPr>
          <p:sp>
            <p:nvSpPr>
              <p:cNvPr id="90134" name="Text Box 22"/>
              <p:cNvSpPr txBox="1">
                <a:spLocks noChangeArrowheads="1"/>
              </p:cNvSpPr>
              <p:nvPr/>
            </p:nvSpPr>
            <p:spPr bwMode="auto">
              <a:xfrm>
                <a:off x="4201" y="8969"/>
                <a:ext cx="924" cy="381"/>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中频放大</a:t>
                </a:r>
                <a:endParaRPr lang="zh-CN" altLang="en-US" sz="3200" b="1"/>
              </a:p>
            </p:txBody>
          </p:sp>
          <p:sp>
            <p:nvSpPr>
              <p:cNvPr id="90135" name="Line 23"/>
              <p:cNvSpPr>
                <a:spLocks noChangeShapeType="1"/>
              </p:cNvSpPr>
              <p:nvPr/>
            </p:nvSpPr>
            <p:spPr bwMode="auto">
              <a:xfrm>
                <a:off x="3836" y="9164"/>
                <a:ext cx="36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90136" name="Line 24"/>
            <p:cNvSpPr>
              <a:spLocks noChangeShapeType="1"/>
            </p:cNvSpPr>
            <p:nvPr/>
          </p:nvSpPr>
          <p:spPr bwMode="auto">
            <a:xfrm>
              <a:off x="3594" y="2906"/>
              <a:ext cx="2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0137" name="Line 25"/>
            <p:cNvSpPr>
              <a:spLocks noChangeShapeType="1"/>
            </p:cNvSpPr>
            <p:nvPr/>
          </p:nvSpPr>
          <p:spPr bwMode="auto">
            <a:xfrm>
              <a:off x="2707" y="3785"/>
              <a:ext cx="1" cy="16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0138" name="AutoShape 26"/>
            <p:cNvSpPr>
              <a:spLocks noChangeArrowheads="1"/>
            </p:cNvSpPr>
            <p:nvPr/>
          </p:nvSpPr>
          <p:spPr bwMode="auto">
            <a:xfrm>
              <a:off x="2600" y="3594"/>
              <a:ext cx="207" cy="191"/>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90139" name="Line 27"/>
            <p:cNvSpPr>
              <a:spLocks noChangeShapeType="1"/>
            </p:cNvSpPr>
            <p:nvPr/>
          </p:nvSpPr>
          <p:spPr bwMode="auto">
            <a:xfrm>
              <a:off x="2356" y="3693"/>
              <a:ext cx="24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nvGrpSpPr>
            <p:cNvPr id="90140" name="Group 28"/>
            <p:cNvGrpSpPr>
              <a:grpSpLocks/>
            </p:cNvGrpSpPr>
            <p:nvPr/>
          </p:nvGrpSpPr>
          <p:grpSpPr bwMode="auto">
            <a:xfrm>
              <a:off x="2822" y="3571"/>
              <a:ext cx="758" cy="224"/>
              <a:chOff x="3836" y="8969"/>
              <a:chExt cx="1289" cy="381"/>
            </a:xfrm>
          </p:grpSpPr>
          <p:sp>
            <p:nvSpPr>
              <p:cNvPr id="90141" name="Text Box 29"/>
              <p:cNvSpPr txBox="1">
                <a:spLocks noChangeArrowheads="1"/>
              </p:cNvSpPr>
              <p:nvPr/>
            </p:nvSpPr>
            <p:spPr bwMode="auto">
              <a:xfrm>
                <a:off x="4201" y="8969"/>
                <a:ext cx="924" cy="381"/>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中频放大</a:t>
                </a:r>
                <a:endParaRPr lang="zh-CN" altLang="en-US" sz="3200" b="1"/>
              </a:p>
            </p:txBody>
          </p:sp>
          <p:sp>
            <p:nvSpPr>
              <p:cNvPr id="90142" name="Line 30"/>
              <p:cNvSpPr>
                <a:spLocks noChangeShapeType="1"/>
              </p:cNvSpPr>
              <p:nvPr/>
            </p:nvSpPr>
            <p:spPr bwMode="auto">
              <a:xfrm>
                <a:off x="3836" y="9164"/>
                <a:ext cx="36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90143" name="Line 31"/>
            <p:cNvSpPr>
              <a:spLocks noChangeShapeType="1"/>
            </p:cNvSpPr>
            <p:nvPr/>
          </p:nvSpPr>
          <p:spPr bwMode="auto">
            <a:xfrm>
              <a:off x="3594" y="3686"/>
              <a:ext cx="2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0144" name="Line 32"/>
            <p:cNvSpPr>
              <a:spLocks noChangeShapeType="1"/>
            </p:cNvSpPr>
            <p:nvPr/>
          </p:nvSpPr>
          <p:spPr bwMode="auto">
            <a:xfrm>
              <a:off x="2356" y="2360"/>
              <a:ext cx="0" cy="9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0145" name="Line 33"/>
            <p:cNvSpPr>
              <a:spLocks noChangeShapeType="1"/>
            </p:cNvSpPr>
            <p:nvPr/>
          </p:nvSpPr>
          <p:spPr bwMode="auto">
            <a:xfrm>
              <a:off x="2004" y="3082"/>
              <a:ext cx="3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0146" name="Line 34"/>
            <p:cNvSpPr>
              <a:spLocks noChangeShapeType="1"/>
            </p:cNvSpPr>
            <p:nvPr/>
          </p:nvSpPr>
          <p:spPr bwMode="auto">
            <a:xfrm>
              <a:off x="2356" y="3285"/>
              <a:ext cx="0" cy="2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0147" name="Line 35"/>
            <p:cNvSpPr>
              <a:spLocks noChangeShapeType="1"/>
            </p:cNvSpPr>
            <p:nvPr/>
          </p:nvSpPr>
          <p:spPr bwMode="auto">
            <a:xfrm>
              <a:off x="2356" y="3514"/>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0148" name="Line 36"/>
            <p:cNvSpPr>
              <a:spLocks noChangeShapeType="1"/>
            </p:cNvSpPr>
            <p:nvPr/>
          </p:nvSpPr>
          <p:spPr bwMode="auto">
            <a:xfrm>
              <a:off x="3304" y="3193"/>
              <a:ext cx="0" cy="2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0149" name="Text Box 37"/>
            <p:cNvSpPr txBox="1">
              <a:spLocks noChangeArrowheads="1"/>
            </p:cNvSpPr>
            <p:nvPr/>
          </p:nvSpPr>
          <p:spPr bwMode="auto">
            <a:xfrm>
              <a:off x="2409" y="2616"/>
              <a:ext cx="79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fr-FR" sz="1600" b="1">
                  <a:latin typeface="Times New Roman" pitchFamily="18" charset="0"/>
                </a:rPr>
                <a:t>本地伪码</a:t>
              </a:r>
              <a:r>
                <a:rPr lang="fr-FR" altLang="zh-CN" sz="1600" b="1" i="1">
                  <a:latin typeface="Times New Roman" pitchFamily="18" charset="0"/>
                </a:rPr>
                <a:t>M</a:t>
              </a:r>
              <a:r>
                <a:rPr lang="fr-FR" altLang="zh-CN" sz="1600" b="1">
                  <a:latin typeface="Times New Roman" pitchFamily="18" charset="0"/>
                </a:rPr>
                <a:t>(</a:t>
              </a:r>
              <a:r>
                <a:rPr lang="fr-FR" altLang="zh-CN" sz="1600" b="1" i="1">
                  <a:latin typeface="Times New Roman" pitchFamily="18" charset="0"/>
                </a:rPr>
                <a:t>t</a:t>
              </a:r>
              <a:r>
                <a:rPr lang="fr-FR" altLang="zh-CN" sz="1600" b="1">
                  <a:latin typeface="Times New Roman" pitchFamily="18" charset="0"/>
                </a:rPr>
                <a:t>)</a:t>
              </a:r>
              <a:endParaRPr lang="en-US" altLang="zh-CN" sz="3200" b="1"/>
            </a:p>
          </p:txBody>
        </p:sp>
        <p:sp>
          <p:nvSpPr>
            <p:cNvPr id="90150" name="Text Box 38"/>
            <p:cNvSpPr txBox="1">
              <a:spLocks noChangeArrowheads="1"/>
            </p:cNvSpPr>
            <p:nvPr/>
          </p:nvSpPr>
          <p:spPr bwMode="auto">
            <a:xfrm>
              <a:off x="2279" y="3181"/>
              <a:ext cx="97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fr-FR" sz="1600" b="1">
                  <a:latin typeface="Times New Roman" pitchFamily="18" charset="0"/>
                </a:rPr>
                <a:t>本地伪码</a:t>
              </a:r>
              <a:r>
                <a:rPr lang="fr-FR" altLang="zh-CN" sz="1600" b="1" i="1">
                  <a:latin typeface="Times New Roman" pitchFamily="18" charset="0"/>
                </a:rPr>
                <a:t>M</a:t>
              </a:r>
              <a:r>
                <a:rPr lang="fr-FR" altLang="zh-CN" sz="1600" b="1">
                  <a:latin typeface="Times New Roman" pitchFamily="18" charset="0"/>
                </a:rPr>
                <a:t>(</a:t>
              </a:r>
              <a:r>
                <a:rPr lang="fr-FR" altLang="zh-CN" sz="1600" b="1" i="1">
                  <a:latin typeface="Times New Roman" pitchFamily="18" charset="0"/>
                </a:rPr>
                <a:t>t-T</a:t>
              </a:r>
              <a:r>
                <a:rPr lang="fr-FR" altLang="zh-CN" sz="1600" b="1" i="1" baseline="-25000">
                  <a:latin typeface="Times New Roman" pitchFamily="18" charset="0"/>
                </a:rPr>
                <a:t>c</a:t>
              </a:r>
              <a:r>
                <a:rPr lang="fr-FR" altLang="zh-CN" sz="1600" b="1" i="1">
                  <a:latin typeface="Times New Roman" pitchFamily="18" charset="0"/>
                </a:rPr>
                <a:t>/2</a:t>
              </a:r>
              <a:r>
                <a:rPr lang="fr-FR" altLang="zh-CN" sz="1600" b="1">
                  <a:latin typeface="Times New Roman" pitchFamily="18" charset="0"/>
                </a:rPr>
                <a:t>)</a:t>
              </a:r>
              <a:endParaRPr lang="en-US" altLang="zh-CN" sz="3200" b="1"/>
            </a:p>
          </p:txBody>
        </p:sp>
        <p:sp>
          <p:nvSpPr>
            <p:cNvPr id="90151" name="Text Box 39"/>
            <p:cNvSpPr txBox="1">
              <a:spLocks noChangeArrowheads="1"/>
            </p:cNvSpPr>
            <p:nvPr/>
          </p:nvSpPr>
          <p:spPr bwMode="auto">
            <a:xfrm>
              <a:off x="2262" y="3938"/>
              <a:ext cx="10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fr-FR" sz="1600" b="1">
                  <a:latin typeface="Times New Roman" pitchFamily="18" charset="0"/>
                </a:rPr>
                <a:t>本地伪码</a:t>
              </a:r>
              <a:r>
                <a:rPr lang="fr-FR" altLang="zh-CN" sz="1600" b="1" i="1">
                  <a:latin typeface="Times New Roman" pitchFamily="18" charset="0"/>
                </a:rPr>
                <a:t>M</a:t>
              </a:r>
              <a:r>
                <a:rPr lang="fr-FR" altLang="zh-CN" sz="1600" b="1">
                  <a:latin typeface="Times New Roman" pitchFamily="18" charset="0"/>
                </a:rPr>
                <a:t>(</a:t>
              </a:r>
              <a:r>
                <a:rPr lang="fr-FR" altLang="zh-CN" sz="1600" b="1" i="1">
                  <a:latin typeface="Times New Roman" pitchFamily="18" charset="0"/>
                </a:rPr>
                <a:t>t-nT</a:t>
              </a:r>
              <a:r>
                <a:rPr lang="fr-FR" altLang="zh-CN" sz="1600" b="1" i="1" baseline="-25000">
                  <a:latin typeface="Times New Roman" pitchFamily="18" charset="0"/>
                </a:rPr>
                <a:t>c</a:t>
              </a:r>
              <a:r>
                <a:rPr lang="fr-FR" altLang="zh-CN" sz="1600" b="1" i="1">
                  <a:latin typeface="Times New Roman" pitchFamily="18" charset="0"/>
                </a:rPr>
                <a:t>/2</a:t>
              </a:r>
              <a:r>
                <a:rPr lang="fr-FR" altLang="zh-CN" sz="1600" b="1">
                  <a:latin typeface="Times New Roman" pitchFamily="18" charset="0"/>
                </a:rPr>
                <a:t>)</a:t>
              </a:r>
              <a:endParaRPr lang="en-US" altLang="zh-CN" sz="3200" b="1"/>
            </a:p>
          </p:txBody>
        </p:sp>
        <p:sp>
          <p:nvSpPr>
            <p:cNvPr id="90152" name="Line 40"/>
            <p:cNvSpPr>
              <a:spLocks noChangeShapeType="1"/>
            </p:cNvSpPr>
            <p:nvPr/>
          </p:nvSpPr>
          <p:spPr bwMode="auto">
            <a:xfrm>
              <a:off x="3701" y="3201"/>
              <a:ext cx="1" cy="2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 name="标题 4"/>
          <p:cNvSpPr>
            <a:spLocks noGrp="1"/>
          </p:cNvSpPr>
          <p:nvPr>
            <p:ph type="title"/>
          </p:nvPr>
        </p:nvSpPr>
        <p:spPr/>
        <p:txBody>
          <a:bodyPr>
            <a:normAutofit/>
          </a:bodyPr>
          <a:lstStyle/>
          <a:p>
            <a:r>
              <a:rPr lang="zh-CN" altLang="en-US" dirty="0" smtClean="0">
                <a:solidFill>
                  <a:srgbClr val="0000FF"/>
                </a:solidFill>
              </a:rPr>
              <a:t>并行搜索法</a:t>
            </a:r>
            <a:endParaRPr lang="zh-CN" altLang="en-US" dirty="0">
              <a:solidFill>
                <a:srgbClr val="0000FF"/>
              </a:solidFill>
            </a:endParaRPr>
          </a:p>
        </p:txBody>
      </p:sp>
      <p:sp>
        <p:nvSpPr>
          <p:cNvPr id="41" name="矩形 40"/>
          <p:cNvSpPr/>
          <p:nvPr/>
        </p:nvSpPr>
        <p:spPr>
          <a:xfrm>
            <a:off x="755576" y="4437112"/>
            <a:ext cx="2232248" cy="168905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zh-CN" altLang="en-US" sz="2400" b="1" dirty="0" smtClean="0">
                <a:solidFill>
                  <a:srgbClr val="0000FF"/>
                </a:solidFill>
                <a:latin typeface="+mj-ea"/>
                <a:ea typeface="+mj-ea"/>
              </a:rPr>
              <a:t>缺点</a:t>
            </a:r>
            <a:r>
              <a:rPr lang="en-US" altLang="zh-CN" sz="2400" b="1" dirty="0" smtClean="0">
                <a:solidFill>
                  <a:srgbClr val="0000FF"/>
                </a:solidFill>
                <a:latin typeface="+mj-ea"/>
                <a:ea typeface="+mj-ea"/>
              </a:rPr>
              <a:t>: </a:t>
            </a:r>
            <a:r>
              <a:rPr lang="zh-CN" altLang="en-US" sz="2400" b="1" dirty="0" smtClean="0">
                <a:solidFill>
                  <a:srgbClr val="0000FF"/>
                </a:solidFill>
                <a:latin typeface="+mj-ea"/>
                <a:ea typeface="+mj-ea"/>
              </a:rPr>
              <a:t>当</a:t>
            </a:r>
            <a:r>
              <a:rPr lang="en-US" altLang="zh-CN" sz="2400" b="1" dirty="0" smtClean="0">
                <a:solidFill>
                  <a:srgbClr val="0000FF"/>
                </a:solidFill>
                <a:latin typeface="+mj-ea"/>
                <a:ea typeface="+mj-ea"/>
              </a:rPr>
              <a:t>N</a:t>
            </a:r>
            <a:r>
              <a:rPr lang="zh-CN" altLang="en-US" sz="2400" b="1" dirty="0" smtClean="0">
                <a:solidFill>
                  <a:srgbClr val="0000FF"/>
                </a:solidFill>
                <a:latin typeface="+mj-ea"/>
                <a:ea typeface="+mj-ea"/>
              </a:rPr>
              <a:t>很大时，电路和运算相当复杂。 </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3834077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anim calcmode="lin" valueType="num">
                                      <p:cBhvr additive="base">
                                        <p:cTn id="7"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53"/>
                                        </p:tgtEl>
                                        <p:attrNameLst>
                                          <p:attrName>style.visibility</p:attrName>
                                        </p:attrNameLst>
                                      </p:cBhvr>
                                      <p:to>
                                        <p:strVal val="visible"/>
                                      </p:to>
                                    </p:set>
                                    <p:anim calcmode="lin" valueType="num">
                                      <p:cBhvr additive="base">
                                        <p:cTn id="11" dur="500" fill="hold"/>
                                        <p:tgtEl>
                                          <p:spTgt spid="90153"/>
                                        </p:tgtEl>
                                        <p:attrNameLst>
                                          <p:attrName>ppt_x</p:attrName>
                                        </p:attrNameLst>
                                      </p:cBhvr>
                                      <p:tavLst>
                                        <p:tav tm="0">
                                          <p:val>
                                            <p:strVal val="#ppt_x"/>
                                          </p:val>
                                        </p:tav>
                                        <p:tav tm="100000">
                                          <p:val>
                                            <p:strVal val="#ppt_x"/>
                                          </p:val>
                                        </p:tav>
                                      </p:tavLst>
                                    </p:anim>
                                    <p:anim calcmode="lin" valueType="num">
                                      <p:cBhvr additive="base">
                                        <p:cTn id="12" dur="500" fill="hold"/>
                                        <p:tgtEl>
                                          <p:spTgt spid="901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r>
              <a:rPr lang="zh-CN" altLang="en-US" dirty="0" smtClean="0"/>
              <a:t>在上面介绍的扩谱码同步方案中，当伪码的长度很长时，搜索时间也因之很长。</a:t>
            </a:r>
            <a:endParaRPr lang="en-US" altLang="zh-CN" dirty="0" smtClean="0"/>
          </a:p>
          <a:p>
            <a:r>
              <a:rPr lang="zh-CN" altLang="en-US" dirty="0" smtClean="0"/>
              <a:t>为了缩短搜索时间，可以前置一个较短的同步码组，以缩短搜索时间。</a:t>
            </a:r>
          </a:p>
          <a:p>
            <a:r>
              <a:rPr lang="zh-CN" altLang="en-US" dirty="0" smtClean="0"/>
              <a:t>同步码组缩短后，搜索时间虽然短了，但是错误捕获的概率会增大。</a:t>
            </a:r>
          </a:p>
          <a:p>
            <a:r>
              <a:rPr lang="zh-CN" altLang="en-US" dirty="0" smtClean="0"/>
              <a:t>典型的前置同步码组的长度在几百至几千码元，决定于系统的要求。</a:t>
            </a:r>
            <a:endParaRPr lang="zh-CN" altLang="en-US" dirty="0"/>
          </a:p>
        </p:txBody>
      </p:sp>
      <p:sp>
        <p:nvSpPr>
          <p:cNvPr id="4" name="灯片编号占位符 5"/>
          <p:cNvSpPr>
            <a:spLocks noGrp="1"/>
          </p:cNvSpPr>
          <p:nvPr>
            <p:ph type="sldNum" sz="quarter" idx="12"/>
          </p:nvPr>
        </p:nvSpPr>
        <p:spPr/>
        <p:txBody>
          <a:bodyPr/>
          <a:lstStyle/>
          <a:p>
            <a:fld id="{51A9B411-29D7-49ED-B88F-4A136CEED54D}" type="slidenum">
              <a:rPr lang="en-US" altLang="zh-CN" smtClean="0"/>
              <a:pPr/>
              <a:t>73</a:t>
            </a:fld>
            <a:endParaRPr lang="en-US" altLang="zh-CN"/>
          </a:p>
        </p:txBody>
      </p:sp>
      <p:sp>
        <p:nvSpPr>
          <p:cNvPr id="6" name="标题 5"/>
          <p:cNvSpPr>
            <a:spLocks noGrp="1"/>
          </p:cNvSpPr>
          <p:nvPr>
            <p:ph type="title"/>
          </p:nvPr>
        </p:nvSpPr>
        <p:spPr/>
        <p:txBody>
          <a:bodyPr>
            <a:normAutofit/>
          </a:bodyPr>
          <a:lstStyle/>
          <a:p>
            <a:r>
              <a:rPr lang="zh-CN" altLang="en-US" dirty="0" smtClean="0">
                <a:solidFill>
                  <a:srgbClr val="0000FF"/>
                </a:solidFill>
              </a:rPr>
              <a:t>前置同步码法</a:t>
            </a:r>
            <a:endParaRPr lang="zh-CN" altLang="en-US" dirty="0">
              <a:solidFill>
                <a:srgbClr val="0000FF"/>
              </a:solidFill>
            </a:endParaRPr>
          </a:p>
        </p:txBody>
      </p:sp>
    </p:spTree>
    <p:extLst>
      <p:ext uri="{BB962C8B-B14F-4D97-AF65-F5344CB8AC3E}">
        <p14:creationId xmlns:p14="http://schemas.microsoft.com/office/powerpoint/2010/main" val="330627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additive="base">
                                        <p:cTn id="7"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 calcmode="lin" valueType="num">
                                      <p:cBhvr additive="base">
                                        <p:cTn id="13"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anim calcmode="lin" valueType="num">
                                      <p:cBhvr additive="base">
                                        <p:cTn id="19" dur="5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zh-CN" altLang="en-US" dirty="0" smtClean="0">
                <a:solidFill>
                  <a:srgbClr val="0000FF"/>
                </a:solidFill>
              </a:rPr>
              <a:t>跟踪</a:t>
            </a:r>
            <a:endParaRPr lang="zh-CN" altLang="en-US" dirty="0">
              <a:solidFill>
                <a:srgbClr val="0000FF"/>
              </a:solidFill>
            </a:endParaRPr>
          </a:p>
        </p:txBody>
      </p:sp>
      <p:sp>
        <p:nvSpPr>
          <p:cNvPr id="92163" name="Rectangle 3"/>
          <p:cNvSpPr>
            <a:spLocks noGrp="1" noChangeArrowheads="1"/>
          </p:cNvSpPr>
          <p:nvPr>
            <p:ph type="body" idx="1"/>
          </p:nvPr>
        </p:nvSpPr>
        <p:spPr/>
        <p:txBody>
          <a:bodyPr/>
          <a:lstStyle/>
          <a:p>
            <a:r>
              <a:rPr lang="zh-CN" altLang="en-US" dirty="0" smtClean="0">
                <a:solidFill>
                  <a:srgbClr val="0000FF"/>
                </a:solidFill>
              </a:rPr>
              <a:t>延迟锁定跟踪环</a:t>
            </a:r>
          </a:p>
          <a:p>
            <a:pPr lvl="1"/>
            <a:r>
              <a:rPr lang="zh-CN" altLang="en-US" dirty="0" smtClean="0"/>
              <a:t>原理方框图</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en-US" altLang="zh-CN" dirty="0"/>
          </a:p>
        </p:txBody>
      </p:sp>
      <p:sp>
        <p:nvSpPr>
          <p:cNvPr id="60" name="灯片编号占位符 5"/>
          <p:cNvSpPr>
            <a:spLocks noGrp="1"/>
          </p:cNvSpPr>
          <p:nvPr>
            <p:ph type="sldNum" sz="quarter" idx="12"/>
          </p:nvPr>
        </p:nvSpPr>
        <p:spPr/>
        <p:txBody>
          <a:bodyPr/>
          <a:lstStyle/>
          <a:p>
            <a:fld id="{FF426C1C-1290-45E5-9DF0-EC4B4CE91B28}" type="slidenum">
              <a:rPr lang="en-US" altLang="zh-CN" smtClean="0"/>
              <a:pPr/>
              <a:t>74</a:t>
            </a:fld>
            <a:endParaRPr lang="en-US" altLang="zh-CN"/>
          </a:p>
        </p:txBody>
      </p:sp>
      <p:grpSp>
        <p:nvGrpSpPr>
          <p:cNvPr id="92221" name="Group 61"/>
          <p:cNvGrpSpPr>
            <a:grpSpLocks/>
          </p:cNvGrpSpPr>
          <p:nvPr/>
        </p:nvGrpSpPr>
        <p:grpSpPr bwMode="auto">
          <a:xfrm>
            <a:off x="1043608" y="2438400"/>
            <a:ext cx="6977062" cy="4419600"/>
            <a:chOff x="1179" y="1536"/>
            <a:chExt cx="3997" cy="2691"/>
          </a:xfrm>
        </p:grpSpPr>
        <p:sp>
          <p:nvSpPr>
            <p:cNvPr id="92165" name="AutoShape 5"/>
            <p:cNvSpPr>
              <a:spLocks noChangeAspect="1" noChangeArrowheads="1"/>
            </p:cNvSpPr>
            <p:nvPr/>
          </p:nvSpPr>
          <p:spPr bwMode="auto">
            <a:xfrm>
              <a:off x="1179" y="1536"/>
              <a:ext cx="3997" cy="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p>
          </p:txBody>
        </p:sp>
        <p:sp>
          <p:nvSpPr>
            <p:cNvPr id="92166" name="AutoShape 6"/>
            <p:cNvSpPr>
              <a:spLocks noChangeArrowheads="1"/>
            </p:cNvSpPr>
            <p:nvPr/>
          </p:nvSpPr>
          <p:spPr bwMode="auto">
            <a:xfrm>
              <a:off x="2173" y="1663"/>
              <a:ext cx="274" cy="234"/>
            </a:xfrm>
            <a:prstGeom prst="flowChartSummingJunction">
              <a:avLst/>
            </a:prstGeom>
            <a:solidFill>
              <a:srgbClr val="FFFFFF"/>
            </a:solidFill>
            <a:ln w="9525">
              <a:solidFill>
                <a:srgbClr val="000000"/>
              </a:solidFill>
              <a:round/>
              <a:headEnd/>
              <a:tailEnd/>
            </a:ln>
          </p:spPr>
          <p:txBody>
            <a:bodyPr/>
            <a:lstStyle/>
            <a:p>
              <a:endParaRPr lang="zh-CN" altLang="en-US" b="1"/>
            </a:p>
          </p:txBody>
        </p:sp>
        <p:grpSp>
          <p:nvGrpSpPr>
            <p:cNvPr id="92167" name="Group 7"/>
            <p:cNvGrpSpPr>
              <a:grpSpLocks/>
            </p:cNvGrpSpPr>
            <p:nvPr/>
          </p:nvGrpSpPr>
          <p:grpSpPr bwMode="auto">
            <a:xfrm>
              <a:off x="1821" y="2268"/>
              <a:ext cx="2050" cy="312"/>
              <a:chOff x="3615" y="9331"/>
              <a:chExt cx="2731" cy="416"/>
            </a:xfrm>
          </p:grpSpPr>
          <p:sp>
            <p:nvSpPr>
              <p:cNvPr id="92168" name="AutoShape 8"/>
              <p:cNvSpPr>
                <a:spLocks noChangeArrowheads="1"/>
              </p:cNvSpPr>
              <p:nvPr/>
            </p:nvSpPr>
            <p:spPr bwMode="auto">
              <a:xfrm>
                <a:off x="4096" y="9370"/>
                <a:ext cx="365" cy="312"/>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92169" name="Line 9"/>
              <p:cNvSpPr>
                <a:spLocks noChangeShapeType="1"/>
              </p:cNvSpPr>
              <p:nvPr/>
            </p:nvSpPr>
            <p:spPr bwMode="auto">
              <a:xfrm>
                <a:off x="3615" y="9526"/>
                <a:ext cx="4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70" name="Line 10"/>
              <p:cNvSpPr>
                <a:spLocks noChangeShapeType="1"/>
              </p:cNvSpPr>
              <p:nvPr/>
            </p:nvSpPr>
            <p:spPr bwMode="auto">
              <a:xfrm>
                <a:off x="4474" y="9526"/>
                <a:ext cx="48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71" name="Text Box 11"/>
              <p:cNvSpPr txBox="1">
                <a:spLocks noChangeArrowheads="1"/>
              </p:cNvSpPr>
              <p:nvPr/>
            </p:nvSpPr>
            <p:spPr bwMode="auto">
              <a:xfrm>
                <a:off x="4931" y="9331"/>
                <a:ext cx="922" cy="416"/>
              </a:xfrm>
              <a:prstGeom prst="rect">
                <a:avLst/>
              </a:prstGeom>
              <a:solidFill>
                <a:srgbClr val="FFFFFF"/>
              </a:solidFill>
              <a:ln w="9525">
                <a:solidFill>
                  <a:srgbClr val="000000"/>
                </a:solidFill>
                <a:miter lim="800000"/>
                <a:headEnd/>
                <a:tailEnd/>
              </a:ln>
            </p:spPr>
            <p:txBody>
              <a:bodyPr/>
              <a:lstStyle/>
              <a:p>
                <a:pPr algn="just"/>
                <a:r>
                  <a:rPr lang="zh-CN" altLang="en-US" sz="1600" b="1">
                    <a:latin typeface="Times New Roman" pitchFamily="18" charset="0"/>
                  </a:rPr>
                  <a:t>包络检波</a:t>
                </a:r>
                <a:endParaRPr lang="zh-CN" altLang="en-US" sz="3200" b="1"/>
              </a:p>
            </p:txBody>
          </p:sp>
          <p:sp>
            <p:nvSpPr>
              <p:cNvPr id="92172" name="Line 12"/>
              <p:cNvSpPr>
                <a:spLocks noChangeShapeType="1"/>
              </p:cNvSpPr>
              <p:nvPr/>
            </p:nvSpPr>
            <p:spPr bwMode="auto">
              <a:xfrm>
                <a:off x="5864" y="9539"/>
                <a:ext cx="4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92173" name="AutoShape 13"/>
            <p:cNvSpPr>
              <a:spLocks noChangeArrowheads="1"/>
            </p:cNvSpPr>
            <p:nvPr/>
          </p:nvSpPr>
          <p:spPr bwMode="auto">
            <a:xfrm>
              <a:off x="2182" y="2843"/>
              <a:ext cx="274" cy="234"/>
            </a:xfrm>
            <a:prstGeom prst="flowChartSummingJunction">
              <a:avLst/>
            </a:prstGeom>
            <a:solidFill>
              <a:srgbClr val="FFFFFF"/>
            </a:solidFill>
            <a:ln w="9525">
              <a:solidFill>
                <a:srgbClr val="000000"/>
              </a:solidFill>
              <a:round/>
              <a:headEnd/>
              <a:tailEnd/>
            </a:ln>
          </p:spPr>
          <p:txBody>
            <a:bodyPr/>
            <a:lstStyle/>
            <a:p>
              <a:endParaRPr lang="zh-CN" altLang="en-US" b="1"/>
            </a:p>
          </p:txBody>
        </p:sp>
        <p:sp>
          <p:nvSpPr>
            <p:cNvPr id="92174" name="Line 14"/>
            <p:cNvSpPr>
              <a:spLocks noChangeShapeType="1"/>
            </p:cNvSpPr>
            <p:nvPr/>
          </p:nvSpPr>
          <p:spPr bwMode="auto">
            <a:xfrm>
              <a:off x="1821" y="2960"/>
              <a:ext cx="3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75" name="Line 15"/>
            <p:cNvSpPr>
              <a:spLocks noChangeShapeType="1"/>
            </p:cNvSpPr>
            <p:nvPr/>
          </p:nvSpPr>
          <p:spPr bwMode="auto">
            <a:xfrm>
              <a:off x="2466" y="2960"/>
              <a:ext cx="36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76" name="Text Box 16"/>
            <p:cNvSpPr txBox="1">
              <a:spLocks noChangeArrowheads="1"/>
            </p:cNvSpPr>
            <p:nvPr/>
          </p:nvSpPr>
          <p:spPr bwMode="auto">
            <a:xfrm>
              <a:off x="2809" y="2814"/>
              <a:ext cx="692" cy="312"/>
            </a:xfrm>
            <a:prstGeom prst="rect">
              <a:avLst/>
            </a:prstGeom>
            <a:solidFill>
              <a:srgbClr val="FFFFFF"/>
            </a:solidFill>
            <a:ln w="9525">
              <a:solidFill>
                <a:srgbClr val="000000"/>
              </a:solidFill>
              <a:miter lim="800000"/>
              <a:headEnd/>
              <a:tailEnd/>
            </a:ln>
          </p:spPr>
          <p:txBody>
            <a:bodyPr/>
            <a:lstStyle/>
            <a:p>
              <a:pPr algn="just"/>
              <a:r>
                <a:rPr lang="zh-CN" altLang="en-US" sz="1600" b="1">
                  <a:latin typeface="Times New Roman" pitchFamily="18" charset="0"/>
                </a:rPr>
                <a:t>包络检波</a:t>
              </a:r>
              <a:endParaRPr lang="zh-CN" altLang="en-US" sz="3200" b="1"/>
            </a:p>
          </p:txBody>
        </p:sp>
        <p:sp>
          <p:nvSpPr>
            <p:cNvPr id="92177" name="Line 17"/>
            <p:cNvSpPr>
              <a:spLocks noChangeShapeType="1"/>
            </p:cNvSpPr>
            <p:nvPr/>
          </p:nvSpPr>
          <p:spPr bwMode="auto">
            <a:xfrm>
              <a:off x="3509" y="2970"/>
              <a:ext cx="36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178" name="AutoShape 18"/>
            <p:cNvSpPr>
              <a:spLocks noChangeArrowheads="1"/>
            </p:cNvSpPr>
            <p:nvPr/>
          </p:nvSpPr>
          <p:spPr bwMode="auto">
            <a:xfrm>
              <a:off x="3743" y="2580"/>
              <a:ext cx="274" cy="244"/>
            </a:xfrm>
            <a:prstGeom prst="flowChartOr">
              <a:avLst/>
            </a:prstGeom>
            <a:solidFill>
              <a:srgbClr val="FFFFFF"/>
            </a:solidFill>
            <a:ln w="9525">
              <a:solidFill>
                <a:srgbClr val="000000"/>
              </a:solidFill>
              <a:round/>
              <a:headEnd/>
              <a:tailEnd/>
            </a:ln>
          </p:spPr>
          <p:txBody>
            <a:bodyPr/>
            <a:lstStyle/>
            <a:p>
              <a:endParaRPr lang="zh-CN" altLang="en-US" b="1"/>
            </a:p>
          </p:txBody>
        </p:sp>
        <p:sp>
          <p:nvSpPr>
            <p:cNvPr id="92179" name="Line 19"/>
            <p:cNvSpPr>
              <a:spLocks noChangeShapeType="1"/>
            </p:cNvSpPr>
            <p:nvPr/>
          </p:nvSpPr>
          <p:spPr bwMode="auto">
            <a:xfrm flipV="1">
              <a:off x="3871" y="2434"/>
              <a:ext cx="1" cy="14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2180" name="Line 20"/>
            <p:cNvSpPr>
              <a:spLocks noChangeShapeType="1"/>
            </p:cNvSpPr>
            <p:nvPr/>
          </p:nvSpPr>
          <p:spPr bwMode="auto">
            <a:xfrm flipV="1">
              <a:off x="3871" y="2824"/>
              <a:ext cx="1" cy="1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81" name="Line 21"/>
            <p:cNvSpPr>
              <a:spLocks noChangeShapeType="1"/>
            </p:cNvSpPr>
            <p:nvPr/>
          </p:nvSpPr>
          <p:spPr bwMode="auto">
            <a:xfrm>
              <a:off x="4018" y="2697"/>
              <a:ext cx="33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82" name="Line 22"/>
            <p:cNvSpPr>
              <a:spLocks noChangeShapeType="1"/>
            </p:cNvSpPr>
            <p:nvPr/>
          </p:nvSpPr>
          <p:spPr bwMode="auto">
            <a:xfrm flipH="1">
              <a:off x="1812" y="1780"/>
              <a:ext cx="9" cy="1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183" name="Line 23"/>
            <p:cNvSpPr>
              <a:spLocks noChangeShapeType="1"/>
            </p:cNvSpPr>
            <p:nvPr/>
          </p:nvSpPr>
          <p:spPr bwMode="auto">
            <a:xfrm>
              <a:off x="2456" y="1780"/>
              <a:ext cx="61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184" name="Line 24"/>
            <p:cNvSpPr>
              <a:spLocks noChangeShapeType="1"/>
            </p:cNvSpPr>
            <p:nvPr/>
          </p:nvSpPr>
          <p:spPr bwMode="auto">
            <a:xfrm flipH="1">
              <a:off x="2320" y="3077"/>
              <a:ext cx="9" cy="34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2185" name="Line 25"/>
            <p:cNvSpPr>
              <a:spLocks noChangeShapeType="1"/>
            </p:cNvSpPr>
            <p:nvPr/>
          </p:nvSpPr>
          <p:spPr bwMode="auto">
            <a:xfrm>
              <a:off x="2612" y="2199"/>
              <a:ext cx="0" cy="123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2186" name="Line 26"/>
            <p:cNvSpPr>
              <a:spLocks noChangeShapeType="1"/>
            </p:cNvSpPr>
            <p:nvPr/>
          </p:nvSpPr>
          <p:spPr bwMode="auto">
            <a:xfrm flipH="1">
              <a:off x="2320" y="2541"/>
              <a:ext cx="0" cy="16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2187" name="Line 27"/>
            <p:cNvSpPr>
              <a:spLocks noChangeShapeType="1"/>
            </p:cNvSpPr>
            <p:nvPr/>
          </p:nvSpPr>
          <p:spPr bwMode="auto">
            <a:xfrm>
              <a:off x="2320" y="2707"/>
              <a:ext cx="2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188" name="Text Box 28"/>
            <p:cNvSpPr txBox="1">
              <a:spLocks noChangeArrowheads="1"/>
            </p:cNvSpPr>
            <p:nvPr/>
          </p:nvSpPr>
          <p:spPr bwMode="auto">
            <a:xfrm>
              <a:off x="4360" y="2560"/>
              <a:ext cx="691" cy="312"/>
            </a:xfrm>
            <a:prstGeom prst="rect">
              <a:avLst/>
            </a:prstGeom>
            <a:solidFill>
              <a:srgbClr val="FFFFFF"/>
            </a:solidFill>
            <a:ln w="9525">
              <a:solidFill>
                <a:srgbClr val="000000"/>
              </a:solidFill>
              <a:miter lim="800000"/>
              <a:headEnd/>
              <a:tailEnd/>
            </a:ln>
          </p:spPr>
          <p:txBody>
            <a:bodyPr/>
            <a:lstStyle/>
            <a:p>
              <a:pPr algn="just"/>
              <a:r>
                <a:rPr lang="zh-CN" altLang="en-US" sz="1600" b="1">
                  <a:latin typeface="Times New Roman" pitchFamily="18" charset="0"/>
                </a:rPr>
                <a:t>环路滤波</a:t>
              </a:r>
              <a:endParaRPr lang="zh-CN" altLang="en-US" sz="3200" b="1"/>
            </a:p>
          </p:txBody>
        </p:sp>
        <p:grpSp>
          <p:nvGrpSpPr>
            <p:cNvPr id="92189" name="Group 29"/>
            <p:cNvGrpSpPr>
              <a:grpSpLocks/>
            </p:cNvGrpSpPr>
            <p:nvPr/>
          </p:nvGrpSpPr>
          <p:grpSpPr bwMode="auto">
            <a:xfrm>
              <a:off x="2183" y="3409"/>
              <a:ext cx="1532" cy="223"/>
              <a:chOff x="4097" y="10852"/>
              <a:chExt cx="2041" cy="297"/>
            </a:xfrm>
          </p:grpSpPr>
          <p:sp>
            <p:nvSpPr>
              <p:cNvPr id="92190" name="Text Box 30"/>
              <p:cNvSpPr txBox="1">
                <a:spLocks noChangeArrowheads="1"/>
              </p:cNvSpPr>
              <p:nvPr/>
            </p:nvSpPr>
            <p:spPr bwMode="auto">
              <a:xfrm>
                <a:off x="4097" y="10852"/>
                <a:ext cx="415"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b="1" i="1">
                    <a:latin typeface="Times New Roman" pitchFamily="18" charset="0"/>
                  </a:rPr>
                  <a:t>a</a:t>
                </a:r>
                <a:r>
                  <a:rPr lang="en-US" altLang="zh-CN" b="1" i="1" baseline="-25000">
                    <a:latin typeface="Times New Roman" pitchFamily="18" charset="0"/>
                  </a:rPr>
                  <a:t>n</a:t>
                </a:r>
                <a:r>
                  <a:rPr lang="en-US" altLang="zh-CN" b="1" baseline="-25000">
                    <a:latin typeface="Times New Roman" pitchFamily="18" charset="0"/>
                  </a:rPr>
                  <a:t>-1</a:t>
                </a:r>
                <a:endParaRPr lang="en-US" altLang="zh-CN" sz="3200" b="1"/>
              </a:p>
            </p:txBody>
          </p:sp>
          <p:sp>
            <p:nvSpPr>
              <p:cNvPr id="92191" name="Text Box 31"/>
              <p:cNvSpPr txBox="1">
                <a:spLocks noChangeArrowheads="1"/>
              </p:cNvSpPr>
              <p:nvPr/>
            </p:nvSpPr>
            <p:spPr bwMode="auto">
              <a:xfrm>
                <a:off x="4501" y="10852"/>
                <a:ext cx="415"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b="1" i="1">
                    <a:latin typeface="Times New Roman" pitchFamily="18" charset="0"/>
                  </a:rPr>
                  <a:t>a</a:t>
                </a:r>
                <a:r>
                  <a:rPr lang="en-US" altLang="zh-CN" b="1" i="1" baseline="-25000">
                    <a:latin typeface="Times New Roman" pitchFamily="18" charset="0"/>
                  </a:rPr>
                  <a:t>n</a:t>
                </a:r>
                <a:r>
                  <a:rPr lang="en-US" altLang="zh-CN" b="1" baseline="-25000">
                    <a:latin typeface="Times New Roman" pitchFamily="18" charset="0"/>
                  </a:rPr>
                  <a:t>-2</a:t>
                </a:r>
                <a:endParaRPr lang="en-US" altLang="zh-CN" sz="3200" b="1"/>
              </a:p>
            </p:txBody>
          </p:sp>
          <p:grpSp>
            <p:nvGrpSpPr>
              <p:cNvPr id="92192" name="Group 32"/>
              <p:cNvGrpSpPr>
                <a:grpSpLocks/>
              </p:cNvGrpSpPr>
              <p:nvPr/>
            </p:nvGrpSpPr>
            <p:grpSpPr bwMode="auto">
              <a:xfrm>
                <a:off x="4905" y="10852"/>
                <a:ext cx="1233" cy="297"/>
                <a:chOff x="4905" y="10852"/>
                <a:chExt cx="1233" cy="297"/>
              </a:xfrm>
            </p:grpSpPr>
            <p:grpSp>
              <p:nvGrpSpPr>
                <p:cNvPr id="92193" name="Group 33"/>
                <p:cNvGrpSpPr>
                  <a:grpSpLocks/>
                </p:cNvGrpSpPr>
                <p:nvPr/>
              </p:nvGrpSpPr>
              <p:grpSpPr bwMode="auto">
                <a:xfrm>
                  <a:off x="4905" y="10852"/>
                  <a:ext cx="818" cy="297"/>
                  <a:chOff x="4905" y="10852"/>
                  <a:chExt cx="818" cy="297"/>
                </a:xfrm>
              </p:grpSpPr>
              <p:sp>
                <p:nvSpPr>
                  <p:cNvPr id="92194" name="Text Box 34"/>
                  <p:cNvSpPr txBox="1">
                    <a:spLocks noChangeArrowheads="1"/>
                  </p:cNvSpPr>
                  <p:nvPr/>
                </p:nvSpPr>
                <p:spPr bwMode="auto">
                  <a:xfrm>
                    <a:off x="4905" y="10852"/>
                    <a:ext cx="415"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1600" b="1">
                        <a:latin typeface="Times New Roman" pitchFamily="18" charset="0"/>
                        <a:sym typeface="Symbol" pitchFamily="18" charset="2"/>
                      </a:rPr>
                      <a:t></a:t>
                    </a:r>
                    <a:endParaRPr lang="en-US" altLang="zh-CN" sz="3200" b="1"/>
                  </a:p>
                </p:txBody>
              </p:sp>
              <p:sp>
                <p:nvSpPr>
                  <p:cNvPr id="92195" name="Text Box 35"/>
                  <p:cNvSpPr txBox="1">
                    <a:spLocks noChangeArrowheads="1"/>
                  </p:cNvSpPr>
                  <p:nvPr/>
                </p:nvSpPr>
                <p:spPr bwMode="auto">
                  <a:xfrm>
                    <a:off x="5308" y="10852"/>
                    <a:ext cx="415"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b="1" i="1">
                        <a:latin typeface="Times New Roman" pitchFamily="18" charset="0"/>
                      </a:rPr>
                      <a:t>a</a:t>
                    </a:r>
                    <a:r>
                      <a:rPr lang="en-US" altLang="zh-CN" b="1" baseline="-25000">
                        <a:latin typeface="Times New Roman" pitchFamily="18" charset="0"/>
                      </a:rPr>
                      <a:t>1</a:t>
                    </a:r>
                    <a:endParaRPr lang="en-US" altLang="zh-CN" sz="3200" b="1"/>
                  </a:p>
                </p:txBody>
              </p:sp>
            </p:grpSp>
            <p:sp>
              <p:nvSpPr>
                <p:cNvPr id="92196" name="Text Box 36"/>
                <p:cNvSpPr txBox="1">
                  <a:spLocks noChangeArrowheads="1"/>
                </p:cNvSpPr>
                <p:nvPr/>
              </p:nvSpPr>
              <p:spPr bwMode="auto">
                <a:xfrm>
                  <a:off x="5724" y="10852"/>
                  <a:ext cx="414"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b="1" i="1">
                      <a:latin typeface="Times New Roman" pitchFamily="18" charset="0"/>
                    </a:rPr>
                    <a:t>a</a:t>
                  </a:r>
                  <a:r>
                    <a:rPr lang="en-US" altLang="zh-CN" b="1" baseline="-25000">
                      <a:latin typeface="Times New Roman" pitchFamily="18" charset="0"/>
                    </a:rPr>
                    <a:t>0</a:t>
                  </a:r>
                  <a:endParaRPr lang="en-US" altLang="zh-CN" sz="3200" b="1"/>
                </a:p>
              </p:txBody>
            </p:sp>
          </p:grpSp>
        </p:grpSp>
        <p:grpSp>
          <p:nvGrpSpPr>
            <p:cNvPr id="92197" name="Group 37"/>
            <p:cNvGrpSpPr>
              <a:grpSpLocks/>
            </p:cNvGrpSpPr>
            <p:nvPr/>
          </p:nvGrpSpPr>
          <p:grpSpPr bwMode="auto">
            <a:xfrm>
              <a:off x="3706" y="3341"/>
              <a:ext cx="1345" cy="313"/>
              <a:chOff x="6126" y="10774"/>
              <a:chExt cx="1793" cy="417"/>
            </a:xfrm>
          </p:grpSpPr>
          <p:sp>
            <p:nvSpPr>
              <p:cNvPr id="92198" name="Text Box 38"/>
              <p:cNvSpPr txBox="1">
                <a:spLocks noChangeArrowheads="1"/>
              </p:cNvSpPr>
              <p:nvPr/>
            </p:nvSpPr>
            <p:spPr bwMode="auto">
              <a:xfrm>
                <a:off x="6998" y="10774"/>
                <a:ext cx="921" cy="417"/>
              </a:xfrm>
              <a:prstGeom prst="rect">
                <a:avLst/>
              </a:prstGeom>
              <a:solidFill>
                <a:srgbClr val="FFFFFF"/>
              </a:solidFill>
              <a:ln w="9525">
                <a:solidFill>
                  <a:srgbClr val="000000"/>
                </a:solidFill>
                <a:miter lim="800000"/>
                <a:headEnd/>
                <a:tailEnd/>
              </a:ln>
            </p:spPr>
            <p:txBody>
              <a:bodyPr/>
              <a:lstStyle/>
              <a:p>
                <a:pPr algn="just"/>
                <a:r>
                  <a:rPr lang="zh-CN" altLang="en-US" sz="1600" b="1">
                    <a:latin typeface="Times New Roman" pitchFamily="18" charset="0"/>
                  </a:rPr>
                  <a:t>压控振荡</a:t>
                </a:r>
                <a:endParaRPr lang="zh-CN" altLang="en-US" sz="3200" b="1"/>
              </a:p>
            </p:txBody>
          </p:sp>
          <p:sp>
            <p:nvSpPr>
              <p:cNvPr id="92199" name="Line 39"/>
              <p:cNvSpPr>
                <a:spLocks noChangeShapeType="1"/>
              </p:cNvSpPr>
              <p:nvPr/>
            </p:nvSpPr>
            <p:spPr bwMode="auto">
              <a:xfrm flipH="1">
                <a:off x="6126" y="11008"/>
                <a:ext cx="8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92200" name="Line 40"/>
            <p:cNvSpPr>
              <a:spLocks noChangeShapeType="1"/>
            </p:cNvSpPr>
            <p:nvPr/>
          </p:nvSpPr>
          <p:spPr bwMode="auto">
            <a:xfrm>
              <a:off x="4701" y="2882"/>
              <a:ext cx="9" cy="4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201" name="Text Box 41"/>
            <p:cNvSpPr txBox="1">
              <a:spLocks noChangeArrowheads="1"/>
            </p:cNvSpPr>
            <p:nvPr/>
          </p:nvSpPr>
          <p:spPr bwMode="auto">
            <a:xfrm>
              <a:off x="2428" y="1975"/>
              <a:ext cx="369" cy="22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1600" b="1" i="1">
                  <a:latin typeface="Times New Roman" pitchFamily="18" charset="0"/>
                </a:rPr>
                <a:t>T</a:t>
              </a:r>
              <a:r>
                <a:rPr lang="en-US" altLang="zh-CN" sz="1600" b="1" i="1" baseline="-25000">
                  <a:latin typeface="Times New Roman" pitchFamily="18" charset="0"/>
                </a:rPr>
                <a:t>c </a:t>
              </a:r>
              <a:r>
                <a:rPr lang="en-US" altLang="zh-CN" sz="1600" b="1" i="1">
                  <a:latin typeface="Times New Roman" pitchFamily="18" charset="0"/>
                </a:rPr>
                <a:t>/2</a:t>
              </a:r>
              <a:endParaRPr lang="en-US" altLang="zh-CN" sz="3200" b="1"/>
            </a:p>
          </p:txBody>
        </p:sp>
        <p:sp>
          <p:nvSpPr>
            <p:cNvPr id="92202" name="Line 42"/>
            <p:cNvSpPr>
              <a:spLocks noChangeShapeType="1"/>
            </p:cNvSpPr>
            <p:nvPr/>
          </p:nvSpPr>
          <p:spPr bwMode="auto">
            <a:xfrm flipH="1">
              <a:off x="2310" y="1907"/>
              <a:ext cx="1" cy="16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p>
          </p:txBody>
        </p:sp>
        <p:sp>
          <p:nvSpPr>
            <p:cNvPr id="92203" name="Line 43"/>
            <p:cNvSpPr>
              <a:spLocks noChangeShapeType="1"/>
            </p:cNvSpPr>
            <p:nvPr/>
          </p:nvSpPr>
          <p:spPr bwMode="auto">
            <a:xfrm>
              <a:off x="2310" y="2072"/>
              <a:ext cx="117"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204" name="Line 44"/>
            <p:cNvSpPr>
              <a:spLocks noChangeShapeType="1"/>
            </p:cNvSpPr>
            <p:nvPr/>
          </p:nvSpPr>
          <p:spPr bwMode="auto">
            <a:xfrm>
              <a:off x="1482" y="1780"/>
              <a:ext cx="69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205" name="Text Box 45"/>
            <p:cNvSpPr txBox="1">
              <a:spLocks noChangeArrowheads="1"/>
            </p:cNvSpPr>
            <p:nvPr/>
          </p:nvSpPr>
          <p:spPr bwMode="auto">
            <a:xfrm>
              <a:off x="3072" y="1624"/>
              <a:ext cx="692" cy="312"/>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解 调</a:t>
              </a:r>
              <a:endParaRPr lang="zh-CN" altLang="en-US" sz="3200" b="1"/>
            </a:p>
          </p:txBody>
        </p:sp>
        <p:sp>
          <p:nvSpPr>
            <p:cNvPr id="92206" name="Line 46"/>
            <p:cNvSpPr>
              <a:spLocks noChangeShapeType="1"/>
            </p:cNvSpPr>
            <p:nvPr/>
          </p:nvSpPr>
          <p:spPr bwMode="auto">
            <a:xfrm>
              <a:off x="3766" y="1780"/>
              <a:ext cx="61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92207" name="Text Box 47"/>
            <p:cNvSpPr txBox="1">
              <a:spLocks noChangeArrowheads="1"/>
            </p:cNvSpPr>
            <p:nvPr/>
          </p:nvSpPr>
          <p:spPr bwMode="auto">
            <a:xfrm>
              <a:off x="4311" y="1653"/>
              <a:ext cx="6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信码输出</a:t>
              </a:r>
              <a:endParaRPr lang="zh-CN" altLang="en-US" sz="3200" b="1"/>
            </a:p>
          </p:txBody>
        </p:sp>
        <p:sp>
          <p:nvSpPr>
            <p:cNvPr id="92208" name="Text Box 48"/>
            <p:cNvSpPr txBox="1">
              <a:spLocks noChangeArrowheads="1"/>
            </p:cNvSpPr>
            <p:nvPr/>
          </p:nvSpPr>
          <p:spPr bwMode="auto">
            <a:xfrm>
              <a:off x="1199" y="1536"/>
              <a:ext cx="6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latin typeface="Times New Roman" pitchFamily="18" charset="0"/>
                </a:rPr>
                <a:t>接收信号</a:t>
              </a:r>
              <a:endParaRPr lang="zh-CN" altLang="en-US" sz="3200" b="1"/>
            </a:p>
          </p:txBody>
        </p:sp>
        <p:sp>
          <p:nvSpPr>
            <p:cNvPr id="92209" name="Text Box 49"/>
            <p:cNvSpPr txBox="1">
              <a:spLocks noChangeArrowheads="1"/>
            </p:cNvSpPr>
            <p:nvPr/>
          </p:nvSpPr>
          <p:spPr bwMode="auto">
            <a:xfrm>
              <a:off x="1782" y="2316"/>
              <a:ext cx="14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a:latin typeface="Times New Roman" pitchFamily="18" charset="0"/>
                  <a:sym typeface="Symbol" pitchFamily="18" charset="2"/>
                </a:rPr>
                <a:t></a:t>
              </a:r>
              <a:endParaRPr lang="en-US" altLang="zh-CN" sz="3200" b="1"/>
            </a:p>
          </p:txBody>
        </p:sp>
        <p:sp>
          <p:nvSpPr>
            <p:cNvPr id="92210" name="Text Box 50"/>
            <p:cNvSpPr txBox="1">
              <a:spLocks noChangeArrowheads="1"/>
            </p:cNvSpPr>
            <p:nvPr/>
          </p:nvSpPr>
          <p:spPr bwMode="auto">
            <a:xfrm>
              <a:off x="2573" y="2599"/>
              <a:ext cx="14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a:latin typeface="Times New Roman" pitchFamily="18" charset="0"/>
                  <a:sym typeface="Symbol" pitchFamily="18" charset="2"/>
                </a:rPr>
                <a:t></a:t>
              </a:r>
              <a:endParaRPr lang="en-US" altLang="zh-CN" sz="3200" b="1"/>
            </a:p>
          </p:txBody>
        </p:sp>
        <p:sp>
          <p:nvSpPr>
            <p:cNvPr id="92211" name="Text Box 51"/>
            <p:cNvSpPr txBox="1">
              <a:spLocks noChangeArrowheads="1"/>
            </p:cNvSpPr>
            <p:nvPr/>
          </p:nvSpPr>
          <p:spPr bwMode="auto">
            <a:xfrm>
              <a:off x="1782" y="1682"/>
              <a:ext cx="15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a:latin typeface="Times New Roman" pitchFamily="18" charset="0"/>
                  <a:sym typeface="Symbol" pitchFamily="18" charset="2"/>
                </a:rPr>
                <a:t></a:t>
              </a:r>
              <a:endParaRPr lang="en-US" altLang="zh-CN" sz="3200" b="1"/>
            </a:p>
          </p:txBody>
        </p:sp>
        <p:sp>
          <p:nvSpPr>
            <p:cNvPr id="92212" name="Text Box 52"/>
            <p:cNvSpPr txBox="1">
              <a:spLocks noChangeArrowheads="1"/>
            </p:cNvSpPr>
            <p:nvPr/>
          </p:nvSpPr>
          <p:spPr bwMode="auto">
            <a:xfrm>
              <a:off x="3940" y="2804"/>
              <a:ext cx="1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b="1">
                  <a:latin typeface="Times New Roman" pitchFamily="18" charset="0"/>
                </a:rPr>
                <a:t>－</a:t>
              </a:r>
              <a:endParaRPr lang="zh-CN" altLang="en-US" sz="3200" b="1"/>
            </a:p>
          </p:txBody>
        </p:sp>
        <p:sp>
          <p:nvSpPr>
            <p:cNvPr id="92213" name="Text Box 53"/>
            <p:cNvSpPr txBox="1">
              <a:spLocks noChangeArrowheads="1"/>
            </p:cNvSpPr>
            <p:nvPr/>
          </p:nvSpPr>
          <p:spPr bwMode="auto">
            <a:xfrm>
              <a:off x="3910" y="2424"/>
              <a:ext cx="14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b="1">
                  <a:latin typeface="Times New Roman" pitchFamily="18" charset="0"/>
                </a:rPr>
                <a:t>＋</a:t>
              </a:r>
              <a:endParaRPr lang="zh-CN" altLang="en-US" sz="3200" b="1"/>
            </a:p>
          </p:txBody>
        </p:sp>
        <p:sp>
          <p:nvSpPr>
            <p:cNvPr id="92214" name="Text Box 54"/>
            <p:cNvSpPr txBox="1">
              <a:spLocks noChangeArrowheads="1"/>
            </p:cNvSpPr>
            <p:nvPr/>
          </p:nvSpPr>
          <p:spPr bwMode="auto">
            <a:xfrm>
              <a:off x="2272" y="3634"/>
              <a:ext cx="12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b="1">
                  <a:latin typeface="Times New Roman" pitchFamily="18" charset="0"/>
                </a:rPr>
                <a:t>伪码产生器</a:t>
              </a:r>
              <a:endParaRPr lang="zh-CN" altLang="en-US" sz="3200" b="1"/>
            </a:p>
          </p:txBody>
        </p:sp>
        <p:sp>
          <p:nvSpPr>
            <p:cNvPr id="92216" name="Text Box 56"/>
            <p:cNvSpPr txBox="1">
              <a:spLocks noChangeArrowheads="1"/>
            </p:cNvSpPr>
            <p:nvPr/>
          </p:nvSpPr>
          <p:spPr bwMode="auto">
            <a:xfrm>
              <a:off x="2654" y="3175"/>
              <a:ext cx="5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b="1" i="1">
                  <a:latin typeface="Times New Roman" pitchFamily="18" charset="0"/>
                </a:rPr>
                <a:t>p</a:t>
              </a:r>
              <a:r>
                <a:rPr lang="en-US" altLang="zh-CN" sz="1600" b="1">
                  <a:latin typeface="Times New Roman" pitchFamily="18" charset="0"/>
                </a:rPr>
                <a:t>(</a:t>
              </a:r>
              <a:r>
                <a:rPr lang="en-US" altLang="zh-CN" sz="1600" b="1" i="1">
                  <a:latin typeface="Times New Roman" pitchFamily="18" charset="0"/>
                </a:rPr>
                <a:t>t </a:t>
              </a:r>
              <a:r>
                <a:rPr lang="en-US" altLang="zh-CN" sz="1600" b="1">
                  <a:latin typeface="Times New Roman" pitchFamily="18" charset="0"/>
                </a:rPr>
                <a:t>+ </a:t>
              </a:r>
              <a:r>
                <a:rPr lang="en-US" altLang="zh-CN" sz="1600" b="1" i="1">
                  <a:latin typeface="Times New Roman" pitchFamily="18" charset="0"/>
                </a:rPr>
                <a:t>T</a:t>
              </a:r>
              <a:r>
                <a:rPr lang="en-US" altLang="zh-CN" sz="1600" b="1" i="1" baseline="-25000">
                  <a:latin typeface="Times New Roman" pitchFamily="18" charset="0"/>
                </a:rPr>
                <a:t>c</a:t>
              </a:r>
              <a:r>
                <a:rPr lang="en-US" altLang="zh-CN" sz="1600" b="1">
                  <a:latin typeface="Times New Roman" pitchFamily="18" charset="0"/>
                </a:rPr>
                <a:t>/2)</a:t>
              </a:r>
              <a:endParaRPr lang="en-US" altLang="zh-CN" sz="3200" b="1"/>
            </a:p>
          </p:txBody>
        </p:sp>
        <p:sp>
          <p:nvSpPr>
            <p:cNvPr id="92217" name="Text Box 57"/>
            <p:cNvSpPr txBox="1">
              <a:spLocks noChangeArrowheads="1"/>
            </p:cNvSpPr>
            <p:nvPr/>
          </p:nvSpPr>
          <p:spPr bwMode="auto">
            <a:xfrm>
              <a:off x="1814" y="3194"/>
              <a:ext cx="5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b="1" i="1">
                  <a:latin typeface="Times New Roman" pitchFamily="18" charset="0"/>
                </a:rPr>
                <a:t>p</a:t>
              </a:r>
              <a:r>
                <a:rPr lang="en-US" altLang="zh-CN" sz="1600" b="1">
                  <a:latin typeface="Times New Roman" pitchFamily="18" charset="0"/>
                </a:rPr>
                <a:t>(</a:t>
              </a:r>
              <a:r>
                <a:rPr lang="en-US" altLang="zh-CN" sz="1600" b="1" i="1">
                  <a:latin typeface="Times New Roman" pitchFamily="18" charset="0"/>
                </a:rPr>
                <a:t>t </a:t>
              </a:r>
              <a:r>
                <a:rPr lang="en-US" altLang="zh-CN" sz="1600" b="1">
                  <a:latin typeface="Times New Roman" pitchFamily="18" charset="0"/>
                </a:rPr>
                <a:t>- </a:t>
              </a:r>
              <a:r>
                <a:rPr lang="en-US" altLang="zh-CN" sz="1600" b="1" i="1">
                  <a:latin typeface="Times New Roman" pitchFamily="18" charset="0"/>
                </a:rPr>
                <a:t>T</a:t>
              </a:r>
              <a:r>
                <a:rPr lang="en-US" altLang="zh-CN" sz="1600" b="1" i="1" baseline="-25000">
                  <a:latin typeface="Times New Roman" pitchFamily="18" charset="0"/>
                </a:rPr>
                <a:t>c</a:t>
              </a:r>
              <a:r>
                <a:rPr lang="en-US" altLang="zh-CN" sz="1600" b="1">
                  <a:latin typeface="Times New Roman" pitchFamily="18" charset="0"/>
                </a:rPr>
                <a:t>/2)</a:t>
              </a:r>
              <a:endParaRPr lang="en-US" altLang="zh-CN" sz="3200" b="1"/>
            </a:p>
          </p:txBody>
        </p:sp>
        <p:sp>
          <p:nvSpPr>
            <p:cNvPr id="92218" name="Text Box 58"/>
            <p:cNvSpPr txBox="1">
              <a:spLocks noChangeArrowheads="1"/>
            </p:cNvSpPr>
            <p:nvPr/>
          </p:nvSpPr>
          <p:spPr bwMode="auto">
            <a:xfrm>
              <a:off x="1940" y="2131"/>
              <a:ext cx="37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b="1">
                  <a:latin typeface="Times New Roman" pitchFamily="18" charset="0"/>
                </a:rPr>
                <a:t>早相关</a:t>
              </a:r>
              <a:endParaRPr lang="zh-CN" altLang="en-US" sz="3200" b="1"/>
            </a:p>
          </p:txBody>
        </p:sp>
        <p:sp>
          <p:nvSpPr>
            <p:cNvPr id="92219" name="Text Box 59"/>
            <p:cNvSpPr txBox="1">
              <a:spLocks noChangeArrowheads="1"/>
            </p:cNvSpPr>
            <p:nvPr/>
          </p:nvSpPr>
          <p:spPr bwMode="auto">
            <a:xfrm>
              <a:off x="1941" y="2687"/>
              <a:ext cx="37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b="1">
                  <a:latin typeface="Times New Roman" pitchFamily="18" charset="0"/>
                </a:rPr>
                <a:t>迟相关</a:t>
              </a:r>
              <a:endParaRPr lang="zh-CN" altLang="en-US" sz="3200" b="1"/>
            </a:p>
          </p:txBody>
        </p:sp>
        <p:sp>
          <p:nvSpPr>
            <p:cNvPr id="92220" name="Text Box 60"/>
            <p:cNvSpPr txBox="1">
              <a:spLocks noChangeArrowheads="1"/>
            </p:cNvSpPr>
            <p:nvPr/>
          </p:nvSpPr>
          <p:spPr bwMode="auto">
            <a:xfrm>
              <a:off x="4449" y="3000"/>
              <a:ext cx="21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b="1" i="1">
                  <a:latin typeface="Times New Roman" pitchFamily="18" charset="0"/>
                </a:rPr>
                <a:t>V</a:t>
              </a:r>
              <a:r>
                <a:rPr lang="en-US" altLang="zh-CN" sz="1600" b="1" i="1" baseline="-25000">
                  <a:latin typeface="Times New Roman" pitchFamily="18" charset="0"/>
                </a:rPr>
                <a:t>c</a:t>
              </a:r>
              <a:endParaRPr lang="en-US" altLang="zh-CN" sz="3200" b="1"/>
            </a:p>
          </p:txBody>
        </p:sp>
      </p:grpSp>
    </p:spTree>
    <p:extLst>
      <p:ext uri="{BB962C8B-B14F-4D97-AF65-F5344CB8AC3E}">
        <p14:creationId xmlns:p14="http://schemas.microsoft.com/office/powerpoint/2010/main" val="364225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smtClean="0">
                <a:solidFill>
                  <a:srgbClr val="0000FF"/>
                </a:solidFill>
              </a:rPr>
              <a:t>工作原理</a:t>
            </a:r>
            <a:endParaRPr lang="zh-CN" altLang="en-US" dirty="0"/>
          </a:p>
        </p:txBody>
      </p:sp>
      <p:sp>
        <p:nvSpPr>
          <p:cNvPr id="93187" name="Rectangle 3"/>
          <p:cNvSpPr>
            <a:spLocks noGrp="1" noChangeArrowheads="1"/>
          </p:cNvSpPr>
          <p:nvPr>
            <p:ph type="body" idx="1"/>
          </p:nvPr>
        </p:nvSpPr>
        <p:spPr>
          <a:xfrm>
            <a:off x="539552" y="1196752"/>
            <a:ext cx="8064896" cy="5256584"/>
          </a:xfrm>
        </p:spPr>
        <p:txBody>
          <a:bodyPr>
            <a:normAutofit fontScale="92500" lnSpcReduction="10000"/>
          </a:bodyPr>
          <a:lstStyle/>
          <a:p>
            <a:pPr>
              <a:lnSpc>
                <a:spcPct val="120000"/>
              </a:lnSpc>
            </a:pPr>
            <a:r>
              <a:rPr lang="zh-CN" altLang="en-US" dirty="0" smtClean="0"/>
              <a:t>图中接收机的伪码产生器将两个相差</a:t>
            </a:r>
            <a:r>
              <a:rPr lang="en-US" altLang="zh-CN" dirty="0" smtClean="0"/>
              <a:t>1</a:t>
            </a:r>
            <a:r>
              <a:rPr lang="zh-CN" altLang="en-US" dirty="0" smtClean="0"/>
              <a:t>码片时间</a:t>
            </a:r>
            <a:r>
              <a:rPr lang="en-US" altLang="zh-CN" dirty="0"/>
              <a:t>(</a:t>
            </a:r>
            <a:r>
              <a:rPr lang="en-US" altLang="zh-CN" i="1" dirty="0" err="1"/>
              <a:t>T</a:t>
            </a:r>
            <a:r>
              <a:rPr lang="en-US" altLang="zh-CN" i="1" baseline="-25000" dirty="0" err="1"/>
              <a:t>c</a:t>
            </a:r>
            <a:r>
              <a:rPr lang="en-US" altLang="zh-CN" dirty="0"/>
              <a:t>)</a:t>
            </a:r>
            <a:r>
              <a:rPr lang="zh-CN" altLang="en-US" dirty="0"/>
              <a:t>的本地伪码输出到两个相关器，分别和接收信号作相关运算</a:t>
            </a:r>
            <a:r>
              <a:rPr lang="zh-CN" altLang="en-US" dirty="0" smtClean="0"/>
              <a:t>。</a:t>
            </a:r>
            <a:endParaRPr lang="en-US" altLang="zh-CN" dirty="0" smtClean="0"/>
          </a:p>
          <a:p>
            <a:pPr>
              <a:lnSpc>
                <a:spcPct val="120000"/>
              </a:lnSpc>
            </a:pPr>
            <a:r>
              <a:rPr lang="zh-CN" altLang="en-US" dirty="0" smtClean="0"/>
              <a:t>送</a:t>
            </a:r>
            <a:r>
              <a:rPr lang="zh-CN" altLang="en-US" dirty="0"/>
              <a:t>到早相关器的伪码是</a:t>
            </a:r>
            <a:r>
              <a:rPr lang="en-US" altLang="zh-CN" i="1" dirty="0"/>
              <a:t>p</a:t>
            </a:r>
            <a:r>
              <a:rPr lang="en-US" altLang="zh-CN" dirty="0"/>
              <a:t>(</a:t>
            </a:r>
            <a:r>
              <a:rPr lang="en-US" altLang="zh-CN" i="1" dirty="0"/>
              <a:t>t</a:t>
            </a:r>
            <a:r>
              <a:rPr lang="en-US" altLang="zh-CN" dirty="0"/>
              <a:t> + </a:t>
            </a:r>
            <a:r>
              <a:rPr lang="en-US" altLang="zh-CN" i="1" dirty="0" err="1"/>
              <a:t>T</a:t>
            </a:r>
            <a:r>
              <a:rPr lang="en-US" altLang="zh-CN" i="1" baseline="-25000" dirty="0" err="1"/>
              <a:t>c</a:t>
            </a:r>
            <a:r>
              <a:rPr lang="en-US" altLang="zh-CN" dirty="0"/>
              <a:t>/2)</a:t>
            </a:r>
            <a:r>
              <a:rPr lang="zh-CN" altLang="en-US" dirty="0"/>
              <a:t>，送到迟相关器的伪码是</a:t>
            </a:r>
            <a:r>
              <a:rPr lang="en-US" altLang="zh-CN" i="1" dirty="0"/>
              <a:t>p</a:t>
            </a:r>
            <a:r>
              <a:rPr lang="en-US" altLang="zh-CN" dirty="0"/>
              <a:t>(</a:t>
            </a:r>
            <a:r>
              <a:rPr lang="en-US" altLang="zh-CN" i="1" dirty="0"/>
              <a:t>t</a:t>
            </a:r>
            <a:r>
              <a:rPr lang="en-US" altLang="zh-CN" dirty="0"/>
              <a:t> - </a:t>
            </a:r>
            <a:r>
              <a:rPr lang="en-US" altLang="zh-CN" i="1" dirty="0" err="1"/>
              <a:t>T</a:t>
            </a:r>
            <a:r>
              <a:rPr lang="en-US" altLang="zh-CN" i="1" baseline="-25000" dirty="0" err="1"/>
              <a:t>c</a:t>
            </a:r>
            <a:r>
              <a:rPr lang="en-US" altLang="zh-CN" dirty="0"/>
              <a:t>/2)</a:t>
            </a:r>
            <a:r>
              <a:rPr lang="zh-CN" altLang="en-US" dirty="0"/>
              <a:t>，而送入两相关器的接收信号则是</a:t>
            </a:r>
          </a:p>
          <a:p>
            <a:pPr lvl="1">
              <a:lnSpc>
                <a:spcPct val="120000"/>
              </a:lnSpc>
            </a:pPr>
            <a:endParaRPr lang="zh-CN" altLang="en-US" dirty="0"/>
          </a:p>
          <a:p>
            <a:pPr lvl="1">
              <a:buFont typeface="Wingdings" pitchFamily="2" charset="2"/>
              <a:buNone/>
            </a:pPr>
            <a:r>
              <a:rPr lang="zh-CN" altLang="en-US" dirty="0"/>
              <a:t>	式中  </a:t>
            </a:r>
            <a:r>
              <a:rPr lang="en-US" altLang="zh-CN" i="1" dirty="0"/>
              <a:t>A</a:t>
            </a:r>
            <a:r>
              <a:rPr lang="en-US" altLang="zh-CN" dirty="0"/>
              <a:t> </a:t>
            </a:r>
            <a:r>
              <a:rPr lang="zh-CN" altLang="en-US" dirty="0"/>
              <a:t>－ 接收信号振幅；</a:t>
            </a:r>
            <a:r>
              <a:rPr lang="en-US" altLang="zh-CN" i="1" dirty="0"/>
              <a:t>g</a:t>
            </a:r>
            <a:r>
              <a:rPr lang="en-US" altLang="zh-CN" dirty="0"/>
              <a:t>(</a:t>
            </a:r>
            <a:r>
              <a:rPr lang="en-US" altLang="zh-CN" i="1" dirty="0"/>
              <a:t>t</a:t>
            </a:r>
            <a:r>
              <a:rPr lang="en-US" altLang="zh-CN" dirty="0"/>
              <a:t>) </a:t>
            </a:r>
            <a:r>
              <a:rPr lang="zh-CN" altLang="en-US" dirty="0"/>
              <a:t>＝</a:t>
            </a:r>
            <a:r>
              <a:rPr lang="zh-CN" altLang="en-US" dirty="0">
                <a:sym typeface="Symbol" pitchFamily="18" charset="2"/>
              </a:rPr>
              <a:t></a:t>
            </a:r>
            <a:r>
              <a:rPr lang="en-US" altLang="zh-CN" dirty="0"/>
              <a:t>1 </a:t>
            </a:r>
            <a:r>
              <a:rPr lang="zh-CN" altLang="en-US" dirty="0"/>
              <a:t>－ 基带数字信号；</a:t>
            </a:r>
          </a:p>
          <a:p>
            <a:pPr lvl="1">
              <a:buFont typeface="Wingdings" pitchFamily="2" charset="2"/>
              <a:buNone/>
            </a:pPr>
            <a:r>
              <a:rPr lang="zh-CN" altLang="en-US" dirty="0"/>
              <a:t>	  </a:t>
            </a:r>
            <a:r>
              <a:rPr lang="en-US" altLang="zh-CN" i="1" dirty="0"/>
              <a:t>p</a:t>
            </a:r>
            <a:r>
              <a:rPr lang="en-US" altLang="zh-CN" dirty="0"/>
              <a:t>(</a:t>
            </a:r>
            <a:r>
              <a:rPr lang="en-US" altLang="zh-CN" i="1" dirty="0"/>
              <a:t>t</a:t>
            </a:r>
            <a:r>
              <a:rPr lang="en-US" altLang="zh-CN" dirty="0"/>
              <a:t> + </a:t>
            </a:r>
            <a:r>
              <a:rPr lang="en-US" altLang="zh-CN" i="1" dirty="0">
                <a:sym typeface="Symbol" pitchFamily="18" charset="2"/>
              </a:rPr>
              <a:t></a:t>
            </a:r>
            <a:r>
              <a:rPr lang="en-US" altLang="zh-CN" dirty="0"/>
              <a:t>) </a:t>
            </a:r>
            <a:r>
              <a:rPr lang="zh-CN" altLang="en-US" dirty="0"/>
              <a:t>－ 伪码；  </a:t>
            </a:r>
            <a:r>
              <a:rPr lang="zh-CN" altLang="en-US" i="1" dirty="0">
                <a:sym typeface="Symbol" pitchFamily="18" charset="2"/>
              </a:rPr>
              <a:t></a:t>
            </a:r>
            <a:r>
              <a:rPr lang="en-US" altLang="zh-CN" baseline="-25000" dirty="0"/>
              <a:t>c</a:t>
            </a:r>
            <a:r>
              <a:rPr lang="en-US" altLang="zh-CN" dirty="0"/>
              <a:t> </a:t>
            </a:r>
            <a:r>
              <a:rPr lang="zh-CN" altLang="en-US" dirty="0"/>
              <a:t>－ 载波角频率；</a:t>
            </a:r>
            <a:r>
              <a:rPr lang="zh-CN" altLang="en-US" i="1" dirty="0">
                <a:sym typeface="Symbol" pitchFamily="18" charset="2"/>
              </a:rPr>
              <a:t></a:t>
            </a:r>
            <a:r>
              <a:rPr lang="zh-CN" altLang="en-US" dirty="0"/>
              <a:t> － 载波相位</a:t>
            </a:r>
            <a:r>
              <a:rPr lang="zh-CN" altLang="en-US" dirty="0" smtClean="0"/>
              <a:t>。</a:t>
            </a:r>
          </a:p>
          <a:p>
            <a:r>
              <a:rPr lang="zh-CN" altLang="en-US" dirty="0" smtClean="0"/>
              <a:t>接收信号和两个本地伪码相乘后，经过包络检波。检波器输出为：</a:t>
            </a:r>
            <a:r>
              <a:rPr lang="fr-FR" altLang="zh-CN" dirty="0" smtClean="0"/>
              <a:t>E{| </a:t>
            </a:r>
            <a:r>
              <a:rPr lang="fr-FR" altLang="zh-CN" i="1" dirty="0" smtClean="0"/>
              <a:t>Ag</a:t>
            </a:r>
            <a:r>
              <a:rPr lang="fr-FR" altLang="zh-CN" dirty="0" smtClean="0"/>
              <a:t>(</a:t>
            </a:r>
            <a:r>
              <a:rPr lang="fr-FR" altLang="zh-CN" i="1" dirty="0" smtClean="0"/>
              <a:t>t</a:t>
            </a:r>
            <a:r>
              <a:rPr lang="fr-FR" altLang="zh-CN" dirty="0" smtClean="0"/>
              <a:t>)</a:t>
            </a:r>
            <a:r>
              <a:rPr lang="fr-FR" altLang="zh-CN" i="1" dirty="0" smtClean="0"/>
              <a:t>p</a:t>
            </a:r>
            <a:r>
              <a:rPr lang="fr-FR" altLang="zh-CN" dirty="0" smtClean="0"/>
              <a:t>(</a:t>
            </a:r>
            <a:r>
              <a:rPr lang="fr-FR" altLang="zh-CN" i="1" dirty="0" smtClean="0"/>
              <a:t>t</a:t>
            </a:r>
            <a:r>
              <a:rPr lang="fr-FR" altLang="zh-CN" dirty="0" smtClean="0"/>
              <a:t> +</a:t>
            </a:r>
            <a:r>
              <a:rPr lang="en-US" altLang="zh-CN" i="1" dirty="0" smtClean="0">
                <a:sym typeface="Symbol" pitchFamily="18" charset="2"/>
              </a:rPr>
              <a:t></a:t>
            </a:r>
            <a:r>
              <a:rPr lang="fr-FR" altLang="zh-CN" dirty="0" smtClean="0"/>
              <a:t>)</a:t>
            </a:r>
            <a:r>
              <a:rPr lang="en-US" altLang="zh-CN" dirty="0" smtClean="0">
                <a:sym typeface="Symbol" pitchFamily="18" charset="2"/>
              </a:rPr>
              <a:t></a:t>
            </a:r>
            <a:r>
              <a:rPr lang="fr-FR" altLang="zh-CN" i="1" dirty="0" smtClean="0"/>
              <a:t>p</a:t>
            </a:r>
            <a:r>
              <a:rPr lang="fr-FR" altLang="zh-CN" dirty="0" smtClean="0"/>
              <a:t>(</a:t>
            </a:r>
            <a:r>
              <a:rPr lang="fr-FR" altLang="zh-CN" i="1" dirty="0" smtClean="0"/>
              <a:t>t</a:t>
            </a:r>
            <a:r>
              <a:rPr lang="fr-FR" altLang="zh-CN" dirty="0" smtClean="0"/>
              <a:t> </a:t>
            </a:r>
            <a:r>
              <a:rPr lang="en-US" altLang="zh-CN" dirty="0" smtClean="0">
                <a:sym typeface="Symbol" pitchFamily="18" charset="2"/>
              </a:rPr>
              <a:t></a:t>
            </a:r>
            <a:r>
              <a:rPr lang="en-US" altLang="zh-CN" dirty="0" smtClean="0"/>
              <a:t> </a:t>
            </a:r>
            <a:r>
              <a:rPr lang="fr-FR" altLang="zh-CN" i="1" dirty="0" smtClean="0"/>
              <a:t>Tc</a:t>
            </a:r>
            <a:r>
              <a:rPr lang="fr-FR" altLang="zh-CN" dirty="0" smtClean="0"/>
              <a:t>/2) |}</a:t>
            </a:r>
            <a:r>
              <a:rPr lang="zh-CN" altLang="fr-FR" dirty="0" smtClean="0"/>
              <a:t>，其中</a:t>
            </a:r>
            <a:r>
              <a:rPr lang="fr-FR" altLang="zh-CN" dirty="0" smtClean="0"/>
              <a:t>E{</a:t>
            </a:r>
            <a:r>
              <a:rPr lang="fr-FR" altLang="zh-CN" dirty="0" smtClean="0">
                <a:sym typeface="Symbol" pitchFamily="18" charset="2"/>
              </a:rPr>
              <a:t></a:t>
            </a:r>
            <a:r>
              <a:rPr lang="fr-FR" altLang="zh-CN" dirty="0" smtClean="0"/>
              <a:t>}</a:t>
            </a:r>
            <a:r>
              <a:rPr lang="zh-CN" altLang="fr-FR" dirty="0" smtClean="0"/>
              <a:t>表示求平均值。</a:t>
            </a:r>
            <a:endParaRPr lang="zh-CN" altLang="en-US" dirty="0" smtClean="0"/>
          </a:p>
          <a:p>
            <a:pPr lvl="1"/>
            <a:endParaRPr lang="en-US" altLang="zh-CN" dirty="0"/>
          </a:p>
        </p:txBody>
      </p:sp>
      <p:sp>
        <p:nvSpPr>
          <p:cNvPr id="6" name="灯片编号占位符 5"/>
          <p:cNvSpPr>
            <a:spLocks noGrp="1"/>
          </p:cNvSpPr>
          <p:nvPr>
            <p:ph type="sldNum" sz="quarter" idx="12"/>
          </p:nvPr>
        </p:nvSpPr>
        <p:spPr/>
        <p:txBody>
          <a:bodyPr/>
          <a:lstStyle/>
          <a:p>
            <a:fld id="{B1378188-5D09-4E28-8139-BDAB48C28959}" type="slidenum">
              <a:rPr lang="en-US" altLang="zh-CN" smtClean="0"/>
              <a:pPr/>
              <a:t>75</a:t>
            </a:fld>
            <a:endParaRPr lang="en-US" altLang="zh-CN"/>
          </a:p>
        </p:txBody>
      </p:sp>
      <p:sp>
        <p:nvSpPr>
          <p:cNvPr id="9318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3188" name="Object 4"/>
          <p:cNvGraphicFramePr>
            <a:graphicFrameLocks noChangeAspect="1"/>
          </p:cNvGraphicFramePr>
          <p:nvPr/>
        </p:nvGraphicFramePr>
        <p:xfrm>
          <a:off x="2555776" y="3645024"/>
          <a:ext cx="4005263" cy="452438"/>
        </p:xfrm>
        <a:graphic>
          <a:graphicData uri="http://schemas.openxmlformats.org/presentationml/2006/ole">
            <mc:AlternateContent xmlns:mc="http://schemas.openxmlformats.org/markup-compatibility/2006">
              <mc:Choice xmlns:v="urn:schemas-microsoft-com:vml" Requires="v">
                <p:oleObj spid="_x0000_s21539" name="公式" r:id="rId3" imgW="2019300" imgH="228600" progId="Equation.3">
                  <p:embed/>
                </p:oleObj>
              </mc:Choice>
              <mc:Fallback>
                <p:oleObj name="公式" r:id="rId3" imgW="2019300" imgH="2286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645024"/>
                        <a:ext cx="4005263"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6679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8"/>
                                        </p:tgtEl>
                                        <p:attrNameLst>
                                          <p:attrName>style.visibility</p:attrName>
                                        </p:attrNameLst>
                                      </p:cBhvr>
                                      <p:to>
                                        <p:strVal val="visible"/>
                                      </p:to>
                                    </p:set>
                                    <p:anim calcmode="lin" valueType="num">
                                      <p:cBhvr additive="base">
                                        <p:cTn id="13" dur="500" fill="hold"/>
                                        <p:tgtEl>
                                          <p:spTgt spid="93188"/>
                                        </p:tgtEl>
                                        <p:attrNameLst>
                                          <p:attrName>ppt_x</p:attrName>
                                        </p:attrNameLst>
                                      </p:cBhvr>
                                      <p:tavLst>
                                        <p:tav tm="0">
                                          <p:val>
                                            <p:strVal val="#ppt_x"/>
                                          </p:val>
                                        </p:tav>
                                        <p:tav tm="100000">
                                          <p:val>
                                            <p:strVal val="#ppt_x"/>
                                          </p:val>
                                        </p:tav>
                                      </p:tavLst>
                                    </p:anim>
                                    <p:anim calcmode="lin" valueType="num">
                                      <p:cBhvr additive="base">
                                        <p:cTn id="14" dur="500" fill="hold"/>
                                        <p:tgtEl>
                                          <p:spTgt spid="9318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3187">
                                            <p:txEl>
                                              <p:pRg st="3" end="3"/>
                                            </p:txEl>
                                          </p:spTgt>
                                        </p:tgtEl>
                                        <p:attrNameLst>
                                          <p:attrName>style.visibility</p:attrName>
                                        </p:attrNameLst>
                                      </p:cBhvr>
                                      <p:to>
                                        <p:strVal val="visible"/>
                                      </p:to>
                                    </p:set>
                                    <p:anim calcmode="lin" valueType="num">
                                      <p:cBhvr additive="base">
                                        <p:cTn id="17"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31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3187">
                                            <p:txEl>
                                              <p:pRg st="4" end="4"/>
                                            </p:txEl>
                                          </p:spTgt>
                                        </p:tgtEl>
                                        <p:attrNameLst>
                                          <p:attrName>style.visibility</p:attrName>
                                        </p:attrNameLst>
                                      </p:cBhvr>
                                      <p:to>
                                        <p:strVal val="visible"/>
                                      </p:to>
                                    </p:set>
                                    <p:anim calcmode="lin" valueType="num">
                                      <p:cBhvr additive="base">
                                        <p:cTn id="21"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3187">
                                            <p:txEl>
                                              <p:pRg st="5" end="5"/>
                                            </p:txEl>
                                          </p:spTgt>
                                        </p:tgtEl>
                                        <p:attrNameLst>
                                          <p:attrName>style.visibility</p:attrName>
                                        </p:attrNameLst>
                                      </p:cBhvr>
                                      <p:to>
                                        <p:strVal val="visible"/>
                                      </p:to>
                                    </p:set>
                                    <p:anim calcmode="lin" valueType="num">
                                      <p:cBhvr additive="base">
                                        <p:cTn id="27"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3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zh-CN" altLang="en-US" dirty="0"/>
          </a:p>
        </p:txBody>
      </p:sp>
      <p:sp>
        <p:nvSpPr>
          <p:cNvPr id="94211" name="Rectangle 3"/>
          <p:cNvSpPr>
            <a:spLocks noGrp="1" noChangeArrowheads="1"/>
          </p:cNvSpPr>
          <p:nvPr>
            <p:ph type="body" idx="1"/>
          </p:nvPr>
        </p:nvSpPr>
        <p:spPr/>
        <p:txBody>
          <a:bodyPr>
            <a:normAutofit lnSpcReduction="10000"/>
          </a:bodyPr>
          <a:lstStyle/>
          <a:p>
            <a:pPr>
              <a:lnSpc>
                <a:spcPct val="110000"/>
              </a:lnSpc>
            </a:pPr>
            <a:r>
              <a:rPr lang="zh-CN" altLang="fr-FR" dirty="0" smtClean="0"/>
              <a:t>忽略常数因子</a:t>
            </a:r>
            <a:r>
              <a:rPr lang="fr-FR" altLang="zh-CN" dirty="0" smtClean="0"/>
              <a:t>A</a:t>
            </a:r>
            <a:r>
              <a:rPr lang="zh-CN" altLang="fr-FR" dirty="0" smtClean="0"/>
              <a:t>，并且考虑到</a:t>
            </a:r>
            <a:r>
              <a:rPr lang="fr-FR" altLang="zh-CN" dirty="0"/>
              <a:t>| </a:t>
            </a:r>
            <a:r>
              <a:rPr lang="fr-FR" altLang="zh-CN" i="1" dirty="0"/>
              <a:t>g</a:t>
            </a:r>
            <a:r>
              <a:rPr lang="fr-FR" altLang="zh-CN" dirty="0"/>
              <a:t>(</a:t>
            </a:r>
            <a:r>
              <a:rPr lang="fr-FR" altLang="zh-CN" i="1" dirty="0"/>
              <a:t>t</a:t>
            </a:r>
            <a:r>
              <a:rPr lang="fr-FR" altLang="zh-CN" dirty="0"/>
              <a:t>)| = 1</a:t>
            </a:r>
            <a:r>
              <a:rPr lang="zh-CN" altLang="fr-FR" dirty="0"/>
              <a:t>，则上式就是接收伪码和本地伪码的相关函数的绝对值：</a:t>
            </a:r>
          </a:p>
          <a:p>
            <a:pPr lvl="1">
              <a:lnSpc>
                <a:spcPct val="120000"/>
              </a:lnSpc>
            </a:pPr>
            <a:r>
              <a:rPr lang="zh-CN" altLang="fr-FR" dirty="0" smtClean="0"/>
              <a:t>  </a:t>
            </a:r>
            <a:r>
              <a:rPr lang="zh-CN" altLang="fr-FR" dirty="0"/>
              <a:t>迟相关器支路：</a:t>
            </a:r>
            <a:r>
              <a:rPr lang="fr-FR" altLang="zh-CN" i="1" dirty="0"/>
              <a:t>|R</a:t>
            </a:r>
            <a:r>
              <a:rPr lang="fr-FR" altLang="zh-CN" dirty="0"/>
              <a:t>(</a:t>
            </a:r>
            <a:r>
              <a:rPr lang="en-US" altLang="zh-CN" i="1" dirty="0">
                <a:sym typeface="Symbol" pitchFamily="18" charset="2"/>
              </a:rPr>
              <a:t></a:t>
            </a:r>
            <a:r>
              <a:rPr lang="en-US" altLang="zh-CN" i="1" dirty="0"/>
              <a:t> </a:t>
            </a:r>
            <a:r>
              <a:rPr lang="fr-FR" altLang="zh-CN" dirty="0"/>
              <a:t>+ </a:t>
            </a:r>
            <a:r>
              <a:rPr lang="fr-FR" altLang="zh-CN" i="1" dirty="0"/>
              <a:t>T</a:t>
            </a:r>
            <a:r>
              <a:rPr lang="fr-FR" altLang="zh-CN" i="1" baseline="-25000" dirty="0"/>
              <a:t>c</a:t>
            </a:r>
            <a:r>
              <a:rPr lang="fr-FR" altLang="zh-CN" dirty="0"/>
              <a:t>/2)| = E{|</a:t>
            </a:r>
            <a:r>
              <a:rPr lang="fr-FR" altLang="zh-CN" i="1" dirty="0"/>
              <a:t> p</a:t>
            </a:r>
            <a:r>
              <a:rPr lang="fr-FR" altLang="zh-CN" dirty="0"/>
              <a:t>(</a:t>
            </a:r>
            <a:r>
              <a:rPr lang="fr-FR" altLang="zh-CN" i="1" dirty="0"/>
              <a:t>t</a:t>
            </a:r>
            <a:r>
              <a:rPr lang="fr-FR" altLang="zh-CN" dirty="0"/>
              <a:t> +</a:t>
            </a:r>
            <a:r>
              <a:rPr lang="en-US" altLang="zh-CN" i="1" dirty="0">
                <a:sym typeface="Symbol" pitchFamily="18" charset="2"/>
              </a:rPr>
              <a:t></a:t>
            </a:r>
            <a:r>
              <a:rPr lang="fr-FR" altLang="zh-CN" dirty="0"/>
              <a:t>)</a:t>
            </a:r>
            <a:r>
              <a:rPr lang="en-US" altLang="zh-CN" dirty="0">
                <a:sym typeface="Symbol" pitchFamily="18" charset="2"/>
              </a:rPr>
              <a:t></a:t>
            </a:r>
            <a:r>
              <a:rPr lang="fr-FR" altLang="zh-CN" i="1" dirty="0"/>
              <a:t>p</a:t>
            </a:r>
            <a:r>
              <a:rPr lang="fr-FR" altLang="zh-CN" dirty="0"/>
              <a:t>(</a:t>
            </a:r>
            <a:r>
              <a:rPr lang="fr-FR" altLang="zh-CN" i="1" dirty="0"/>
              <a:t>t</a:t>
            </a:r>
            <a:r>
              <a:rPr lang="fr-FR" altLang="zh-CN" dirty="0"/>
              <a:t> - </a:t>
            </a:r>
            <a:r>
              <a:rPr lang="fr-FR" altLang="zh-CN" i="1" dirty="0"/>
              <a:t>T</a:t>
            </a:r>
            <a:r>
              <a:rPr lang="fr-FR" altLang="zh-CN" i="1" baseline="-25000" dirty="0"/>
              <a:t>c</a:t>
            </a:r>
            <a:r>
              <a:rPr lang="fr-FR" altLang="zh-CN" dirty="0"/>
              <a:t>/2) |}	   </a:t>
            </a:r>
            <a:r>
              <a:rPr lang="zh-CN" altLang="fr-FR" dirty="0"/>
              <a:t>早相关器支路：</a:t>
            </a:r>
            <a:r>
              <a:rPr lang="fr-FR" altLang="zh-CN" i="1" dirty="0"/>
              <a:t>|R</a:t>
            </a:r>
            <a:r>
              <a:rPr lang="fr-FR" altLang="zh-CN" dirty="0"/>
              <a:t>(</a:t>
            </a:r>
            <a:r>
              <a:rPr lang="en-US" altLang="zh-CN" i="1" dirty="0">
                <a:sym typeface="Symbol" pitchFamily="18" charset="2"/>
              </a:rPr>
              <a:t></a:t>
            </a:r>
            <a:r>
              <a:rPr lang="en-US" altLang="zh-CN" i="1" dirty="0"/>
              <a:t> </a:t>
            </a:r>
            <a:r>
              <a:rPr lang="fr-FR" altLang="zh-CN" dirty="0"/>
              <a:t>- </a:t>
            </a:r>
            <a:r>
              <a:rPr lang="fr-FR" altLang="zh-CN" i="1" dirty="0"/>
              <a:t>T</a:t>
            </a:r>
            <a:r>
              <a:rPr lang="fr-FR" altLang="zh-CN" i="1" baseline="-25000" dirty="0"/>
              <a:t>c</a:t>
            </a:r>
            <a:r>
              <a:rPr lang="fr-FR" altLang="zh-CN" dirty="0"/>
              <a:t>/2)| = E{|</a:t>
            </a:r>
            <a:r>
              <a:rPr lang="fr-FR" altLang="zh-CN" i="1" dirty="0"/>
              <a:t> p</a:t>
            </a:r>
            <a:r>
              <a:rPr lang="fr-FR" altLang="zh-CN" dirty="0"/>
              <a:t>(</a:t>
            </a:r>
            <a:r>
              <a:rPr lang="fr-FR" altLang="zh-CN" i="1" dirty="0"/>
              <a:t>t</a:t>
            </a:r>
            <a:r>
              <a:rPr lang="fr-FR" altLang="zh-CN" dirty="0"/>
              <a:t> +</a:t>
            </a:r>
            <a:r>
              <a:rPr lang="en-US" altLang="zh-CN" i="1" dirty="0">
                <a:sym typeface="Symbol" pitchFamily="18" charset="2"/>
              </a:rPr>
              <a:t></a:t>
            </a:r>
            <a:r>
              <a:rPr lang="fr-FR" altLang="zh-CN" dirty="0"/>
              <a:t>)</a:t>
            </a:r>
            <a:r>
              <a:rPr lang="en-US" altLang="zh-CN" dirty="0">
                <a:sym typeface="Symbol" pitchFamily="18" charset="2"/>
              </a:rPr>
              <a:t></a:t>
            </a:r>
            <a:r>
              <a:rPr lang="fr-FR" altLang="zh-CN" i="1" dirty="0"/>
              <a:t>p</a:t>
            </a:r>
            <a:r>
              <a:rPr lang="fr-FR" altLang="zh-CN" dirty="0"/>
              <a:t>(</a:t>
            </a:r>
            <a:r>
              <a:rPr lang="fr-FR" altLang="zh-CN" i="1" dirty="0"/>
              <a:t>t</a:t>
            </a:r>
            <a:r>
              <a:rPr lang="fr-FR" altLang="zh-CN" dirty="0"/>
              <a:t> + </a:t>
            </a:r>
            <a:r>
              <a:rPr lang="fr-FR" altLang="zh-CN" i="1" dirty="0"/>
              <a:t>T</a:t>
            </a:r>
            <a:r>
              <a:rPr lang="fr-FR" altLang="zh-CN" i="1" baseline="-25000" dirty="0"/>
              <a:t>c</a:t>
            </a:r>
            <a:r>
              <a:rPr lang="fr-FR" altLang="zh-CN" dirty="0"/>
              <a:t>/2) |}</a:t>
            </a:r>
          </a:p>
          <a:p>
            <a:pPr lvl="1">
              <a:lnSpc>
                <a:spcPct val="120000"/>
              </a:lnSpc>
            </a:pPr>
            <a:r>
              <a:rPr lang="zh-CN" altLang="fr-FR" dirty="0" smtClean="0"/>
              <a:t>由于</a:t>
            </a:r>
            <a:r>
              <a:rPr lang="zh-CN" altLang="fr-FR" dirty="0"/>
              <a:t>接收伪码和本地伪码的结构相同，只是相位不同，所以上式中求的相关函数是自相关函数。这就是说，包络检波器的输出就是伪码的自相关函数的绝对值。这两个值在加法器中相减，得到的输出电压经过环路滤波后送给压控振荡器作为控制电压</a:t>
            </a:r>
            <a:r>
              <a:rPr lang="en-US" altLang="zh-CN" i="1" dirty="0" err="1"/>
              <a:t>V</a:t>
            </a:r>
            <a:r>
              <a:rPr lang="en-US" altLang="zh-CN" i="1" baseline="-25000" dirty="0" err="1"/>
              <a:t>c</a:t>
            </a:r>
            <a:r>
              <a:rPr lang="en-US" altLang="zh-CN" i="1" baseline="-25000" dirty="0"/>
              <a:t> </a:t>
            </a:r>
            <a:r>
              <a:rPr lang="zh-CN" altLang="fr-FR" dirty="0" smtClean="0"/>
              <a:t>，控制其振荡频率。</a:t>
            </a:r>
            <a:endParaRPr lang="zh-CN" altLang="en-US" dirty="0"/>
          </a:p>
        </p:txBody>
      </p:sp>
      <p:sp>
        <p:nvSpPr>
          <p:cNvPr id="4" name="灯片编号占位符 5"/>
          <p:cNvSpPr>
            <a:spLocks noGrp="1"/>
          </p:cNvSpPr>
          <p:nvPr>
            <p:ph type="sldNum" sz="quarter" idx="12"/>
          </p:nvPr>
        </p:nvSpPr>
        <p:spPr/>
        <p:txBody>
          <a:bodyPr/>
          <a:lstStyle/>
          <a:p>
            <a:fld id="{2793D056-47E3-4037-AA1B-24D8A555487C}" type="slidenum">
              <a:rPr lang="en-US" altLang="zh-CN" smtClean="0"/>
              <a:pPr/>
              <a:t>76</a:t>
            </a:fld>
            <a:endParaRPr lang="en-US" altLang="zh-CN"/>
          </a:p>
        </p:txBody>
      </p:sp>
    </p:spTree>
    <p:extLst>
      <p:ext uri="{BB962C8B-B14F-4D97-AF65-F5344CB8AC3E}">
        <p14:creationId xmlns:p14="http://schemas.microsoft.com/office/powerpoint/2010/main" val="96247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 calcmode="lin" valueType="num">
                                      <p:cBhvr additive="base">
                                        <p:cTn id="7"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 calcmode="lin" valueType="num">
                                      <p:cBhvr additive="base">
                                        <p:cTn id="13"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zh-CN" altLang="fr-FR" dirty="0" smtClean="0">
                <a:solidFill>
                  <a:srgbClr val="0000FF"/>
                </a:solidFill>
              </a:rPr>
              <a:t>控制电压</a:t>
            </a:r>
            <a:r>
              <a:rPr lang="en-US" altLang="zh-CN" i="1" dirty="0" err="1" smtClean="0">
                <a:solidFill>
                  <a:srgbClr val="0000FF"/>
                </a:solidFill>
              </a:rPr>
              <a:t>V</a:t>
            </a:r>
            <a:r>
              <a:rPr lang="en-US" altLang="zh-CN" i="1" baseline="-25000" dirty="0" err="1" smtClean="0">
                <a:solidFill>
                  <a:srgbClr val="0000FF"/>
                </a:solidFill>
              </a:rPr>
              <a:t>c</a:t>
            </a:r>
            <a:r>
              <a:rPr lang="zh-CN" altLang="fr-FR" dirty="0" smtClean="0">
                <a:solidFill>
                  <a:srgbClr val="0000FF"/>
                </a:solidFill>
              </a:rPr>
              <a:t>的特性：</a:t>
            </a:r>
            <a:endParaRPr lang="zh-CN" altLang="en-US" dirty="0">
              <a:solidFill>
                <a:srgbClr val="0000FF"/>
              </a:solidFill>
            </a:endParaRPr>
          </a:p>
        </p:txBody>
      </p:sp>
      <p:sp>
        <p:nvSpPr>
          <p:cNvPr id="95235" name="Rectangle 3"/>
          <p:cNvSpPr>
            <a:spLocks noGrp="1" noChangeArrowheads="1"/>
          </p:cNvSpPr>
          <p:nvPr>
            <p:ph type="body" idx="1"/>
          </p:nvPr>
        </p:nvSpPr>
        <p:spPr/>
        <p:txBody>
          <a:bodyPr>
            <a:normAutofit fontScale="92500" lnSpcReduction="20000"/>
          </a:bodyPr>
          <a:lstStyle/>
          <a:p>
            <a:r>
              <a:rPr lang="zh-CN" altLang="fr-FR" dirty="0" smtClean="0"/>
              <a:t>此控制电压是两个自相关函数的绝对值之差，它在下图中用粗实线画出。</a:t>
            </a:r>
          </a:p>
          <a:p>
            <a:pPr lvl="1"/>
            <a:endParaRPr lang="zh-CN" altLang="fr-FR" dirty="0" smtClean="0"/>
          </a:p>
          <a:p>
            <a:pPr lvl="1"/>
            <a:endParaRPr lang="zh-CN" altLang="fr-FR" dirty="0" smtClean="0"/>
          </a:p>
          <a:p>
            <a:pPr lvl="1"/>
            <a:endParaRPr lang="zh-CN" altLang="fr-FR" dirty="0" smtClean="0"/>
          </a:p>
          <a:p>
            <a:pPr lvl="1"/>
            <a:endParaRPr lang="zh-CN" altLang="fr-FR" dirty="0" smtClean="0"/>
          </a:p>
          <a:p>
            <a:endParaRPr lang="zh-CN" altLang="fr-FR" dirty="0" smtClean="0"/>
          </a:p>
          <a:p>
            <a:r>
              <a:rPr lang="zh-CN" altLang="fr-FR" dirty="0" smtClean="0"/>
              <a:t>	在理想跟踪状态下，</a:t>
            </a:r>
            <a:r>
              <a:rPr lang="zh-CN" altLang="fr-FR" dirty="0" smtClean="0">
                <a:sym typeface="Symbol" pitchFamily="18" charset="2"/>
              </a:rPr>
              <a:t></a:t>
            </a:r>
            <a:r>
              <a:rPr lang="zh-CN" altLang="fr-FR" dirty="0" smtClean="0"/>
              <a:t> </a:t>
            </a:r>
            <a:r>
              <a:rPr lang="fr-FR" altLang="zh-CN" dirty="0" smtClean="0"/>
              <a:t>= 0</a:t>
            </a:r>
            <a:r>
              <a:rPr lang="zh-CN" altLang="fr-FR" dirty="0" smtClean="0"/>
              <a:t>。此时，在控制电压特性曲线上应该工作在原点上。若</a:t>
            </a:r>
            <a:r>
              <a:rPr lang="zh-CN" altLang="fr-FR" dirty="0" smtClean="0">
                <a:sym typeface="Symbol" pitchFamily="18" charset="2"/>
              </a:rPr>
              <a:t></a:t>
            </a:r>
            <a:r>
              <a:rPr lang="zh-CN" altLang="fr-FR" dirty="0" smtClean="0"/>
              <a:t> </a:t>
            </a:r>
            <a:r>
              <a:rPr lang="fr-FR" altLang="zh-CN" dirty="0" smtClean="0"/>
              <a:t>&gt; 0</a:t>
            </a:r>
            <a:r>
              <a:rPr lang="zh-CN" altLang="fr-FR" dirty="0" smtClean="0"/>
              <a:t>，即接收伪码相位超前，则控制电压</a:t>
            </a:r>
            <a:r>
              <a:rPr lang="en-US" altLang="zh-CN" i="1" dirty="0" err="1"/>
              <a:t>V</a:t>
            </a:r>
            <a:r>
              <a:rPr lang="en-US" altLang="zh-CN" i="1" baseline="-25000" dirty="0" err="1"/>
              <a:t>c</a:t>
            </a:r>
            <a:r>
              <a:rPr lang="zh-CN" altLang="fr-FR" dirty="0" smtClean="0"/>
              <a:t>为正值，使压控振荡器的振荡频率上升；若</a:t>
            </a:r>
            <a:r>
              <a:rPr lang="zh-CN" altLang="fr-FR" dirty="0" smtClean="0">
                <a:sym typeface="Symbol" pitchFamily="18" charset="2"/>
              </a:rPr>
              <a:t></a:t>
            </a:r>
            <a:r>
              <a:rPr lang="zh-CN" altLang="fr-FR" dirty="0" smtClean="0"/>
              <a:t> </a:t>
            </a:r>
            <a:r>
              <a:rPr lang="fr-FR" altLang="zh-CN" dirty="0" smtClean="0"/>
              <a:t>&lt; 0</a:t>
            </a:r>
            <a:r>
              <a:rPr lang="zh-CN" altLang="fr-FR" dirty="0" smtClean="0"/>
              <a:t>，即接收伪码相位滞后，则控制电压</a:t>
            </a:r>
            <a:r>
              <a:rPr lang="en-US" altLang="zh-CN" i="1" dirty="0" err="1"/>
              <a:t>V</a:t>
            </a:r>
            <a:r>
              <a:rPr lang="en-US" altLang="zh-CN" i="1" baseline="-25000" dirty="0" err="1"/>
              <a:t>c</a:t>
            </a:r>
            <a:r>
              <a:rPr lang="zh-CN" altLang="fr-FR" dirty="0" smtClean="0"/>
              <a:t>为负值，使压控振荡器的振荡频率下降。这样就使跟踪环路锁定在接收伪码的相位上。 </a:t>
            </a:r>
            <a:endParaRPr lang="zh-CN" altLang="en-US" dirty="0"/>
          </a:p>
        </p:txBody>
      </p:sp>
      <p:sp>
        <p:nvSpPr>
          <p:cNvPr id="50" name="灯片编号占位符 5"/>
          <p:cNvSpPr>
            <a:spLocks noGrp="1"/>
          </p:cNvSpPr>
          <p:nvPr>
            <p:ph type="sldNum" sz="quarter" idx="12"/>
          </p:nvPr>
        </p:nvSpPr>
        <p:spPr/>
        <p:txBody>
          <a:bodyPr/>
          <a:lstStyle/>
          <a:p>
            <a:fld id="{70B20FB5-B62C-4DA2-8F3E-44CCD244C1F9}" type="slidenum">
              <a:rPr lang="en-US" altLang="zh-CN" smtClean="0"/>
              <a:pPr/>
              <a:t>77</a:t>
            </a:fld>
            <a:endParaRPr lang="en-US" altLang="zh-CN"/>
          </a:p>
        </p:txBody>
      </p:sp>
      <p:grpSp>
        <p:nvGrpSpPr>
          <p:cNvPr id="95286" name="Group 54"/>
          <p:cNvGrpSpPr>
            <a:grpSpLocks/>
          </p:cNvGrpSpPr>
          <p:nvPr/>
        </p:nvGrpSpPr>
        <p:grpSpPr bwMode="auto">
          <a:xfrm>
            <a:off x="1835696" y="1628800"/>
            <a:ext cx="5895975" cy="2924175"/>
            <a:chOff x="1831" y="1310"/>
            <a:chExt cx="3714" cy="1842"/>
          </a:xfrm>
        </p:grpSpPr>
        <p:grpSp>
          <p:nvGrpSpPr>
            <p:cNvPr id="95285" name="Group 53"/>
            <p:cNvGrpSpPr>
              <a:grpSpLocks/>
            </p:cNvGrpSpPr>
            <p:nvPr/>
          </p:nvGrpSpPr>
          <p:grpSpPr bwMode="auto">
            <a:xfrm>
              <a:off x="1831" y="1310"/>
              <a:ext cx="3714" cy="1842"/>
              <a:chOff x="1831" y="1310"/>
              <a:chExt cx="3714" cy="1842"/>
            </a:xfrm>
          </p:grpSpPr>
          <p:sp>
            <p:nvSpPr>
              <p:cNvPr id="95237" name="AutoShape 5"/>
              <p:cNvSpPr>
                <a:spLocks noChangeAspect="1" noChangeArrowheads="1"/>
              </p:cNvSpPr>
              <p:nvPr/>
            </p:nvSpPr>
            <p:spPr bwMode="auto">
              <a:xfrm>
                <a:off x="1831" y="1310"/>
                <a:ext cx="3714"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5238" name="Group 6"/>
              <p:cNvGrpSpPr>
                <a:grpSpLocks/>
              </p:cNvGrpSpPr>
              <p:nvPr/>
            </p:nvGrpSpPr>
            <p:grpSpPr bwMode="auto">
              <a:xfrm>
                <a:off x="1954" y="1349"/>
                <a:ext cx="3481" cy="1421"/>
                <a:chOff x="3567" y="2295"/>
                <a:chExt cx="5565" cy="2619"/>
              </a:xfrm>
            </p:grpSpPr>
            <p:sp>
              <p:nvSpPr>
                <p:cNvPr id="95239" name="Line 7"/>
                <p:cNvSpPr>
                  <a:spLocks noChangeShapeType="1"/>
                </p:cNvSpPr>
                <p:nvPr/>
              </p:nvSpPr>
              <p:spPr bwMode="auto">
                <a:xfrm>
                  <a:off x="3567" y="3868"/>
                  <a:ext cx="5565"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0" name="Line 8"/>
                <p:cNvSpPr>
                  <a:spLocks noChangeShapeType="1"/>
                </p:cNvSpPr>
                <p:nvPr/>
              </p:nvSpPr>
              <p:spPr bwMode="auto">
                <a:xfrm flipH="1">
                  <a:off x="6152" y="2295"/>
                  <a:ext cx="10" cy="261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95241" name="Line 9"/>
              <p:cNvSpPr>
                <a:spLocks noChangeShapeType="1"/>
              </p:cNvSpPr>
              <p:nvPr/>
            </p:nvSpPr>
            <p:spPr bwMode="auto">
              <a:xfrm flipV="1">
                <a:off x="3838" y="2129"/>
                <a:ext cx="0"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5" name="Line 13"/>
              <p:cNvSpPr>
                <a:spLocks noChangeShapeType="1"/>
              </p:cNvSpPr>
              <p:nvPr/>
            </p:nvSpPr>
            <p:spPr bwMode="auto">
              <a:xfrm flipV="1">
                <a:off x="4037" y="2115"/>
                <a:ext cx="63" cy="3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6" name="Line 14"/>
              <p:cNvSpPr>
                <a:spLocks noChangeShapeType="1"/>
              </p:cNvSpPr>
              <p:nvPr/>
            </p:nvSpPr>
            <p:spPr bwMode="auto">
              <a:xfrm flipH="1">
                <a:off x="2829" y="2433"/>
                <a:ext cx="187"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8" name="Line 16"/>
              <p:cNvSpPr>
                <a:spLocks noChangeShapeType="1"/>
              </p:cNvSpPr>
              <p:nvPr/>
            </p:nvSpPr>
            <p:spPr bwMode="auto">
              <a:xfrm flipH="1">
                <a:off x="4091" y="1706"/>
                <a:ext cx="163" cy="2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9" name="Text Box 17"/>
              <p:cNvSpPr txBox="1">
                <a:spLocks noChangeArrowheads="1"/>
              </p:cNvSpPr>
              <p:nvPr/>
            </p:nvSpPr>
            <p:spPr bwMode="auto">
              <a:xfrm>
                <a:off x="5223" y="2179"/>
                <a:ext cx="16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i="1">
                    <a:latin typeface="Times New Roman" pitchFamily="18" charset="0"/>
                    <a:sym typeface="Symbol" pitchFamily="18" charset="2"/>
                  </a:rPr>
                  <a:t></a:t>
                </a:r>
                <a:endParaRPr lang="en-US" altLang="zh-CN" sz="3200"/>
              </a:p>
            </p:txBody>
          </p:sp>
          <p:sp>
            <p:nvSpPr>
              <p:cNvPr id="95250" name="Text Box 18"/>
              <p:cNvSpPr txBox="1">
                <a:spLocks noChangeArrowheads="1"/>
              </p:cNvSpPr>
              <p:nvPr/>
            </p:nvSpPr>
            <p:spPr bwMode="auto">
              <a:xfrm>
                <a:off x="3466" y="2172"/>
                <a:ext cx="16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0</a:t>
                </a:r>
                <a:endParaRPr lang="en-US" altLang="zh-CN" sz="3200"/>
              </a:p>
            </p:txBody>
          </p:sp>
          <p:grpSp>
            <p:nvGrpSpPr>
              <p:cNvPr id="95252" name="Group 20"/>
              <p:cNvGrpSpPr>
                <a:grpSpLocks/>
              </p:cNvGrpSpPr>
              <p:nvPr/>
            </p:nvGrpSpPr>
            <p:grpSpPr bwMode="auto">
              <a:xfrm flipH="1">
                <a:off x="2540" y="1556"/>
                <a:ext cx="2564" cy="650"/>
                <a:chOff x="4139" y="2677"/>
                <a:chExt cx="4300" cy="1197"/>
              </a:xfrm>
            </p:grpSpPr>
            <p:grpSp>
              <p:nvGrpSpPr>
                <p:cNvPr id="95253" name="Group 21"/>
                <p:cNvGrpSpPr>
                  <a:grpSpLocks/>
                </p:cNvGrpSpPr>
                <p:nvPr/>
              </p:nvGrpSpPr>
              <p:grpSpPr bwMode="auto">
                <a:xfrm>
                  <a:off x="5581" y="2677"/>
                  <a:ext cx="1419" cy="1196"/>
                  <a:chOff x="5581" y="2677"/>
                  <a:chExt cx="1419" cy="1196"/>
                </a:xfrm>
              </p:grpSpPr>
              <p:sp>
                <p:nvSpPr>
                  <p:cNvPr id="95254" name="Line 22"/>
                  <p:cNvSpPr>
                    <a:spLocks noChangeShapeType="1"/>
                  </p:cNvSpPr>
                  <p:nvPr/>
                </p:nvSpPr>
                <p:spPr bwMode="auto">
                  <a:xfrm flipH="1">
                    <a:off x="5581" y="2677"/>
                    <a:ext cx="703" cy="117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5" name="Line 23"/>
                  <p:cNvSpPr>
                    <a:spLocks noChangeShapeType="1"/>
                  </p:cNvSpPr>
                  <p:nvPr/>
                </p:nvSpPr>
                <p:spPr bwMode="auto">
                  <a:xfrm>
                    <a:off x="6297" y="2703"/>
                    <a:ext cx="703" cy="117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256" name="Line 24"/>
                <p:cNvSpPr>
                  <a:spLocks noChangeShapeType="1"/>
                </p:cNvSpPr>
                <p:nvPr/>
              </p:nvSpPr>
              <p:spPr bwMode="auto">
                <a:xfrm flipV="1">
                  <a:off x="7012" y="3757"/>
                  <a:ext cx="90" cy="11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7" name="Line 25"/>
                <p:cNvSpPr>
                  <a:spLocks noChangeShapeType="1"/>
                </p:cNvSpPr>
                <p:nvPr/>
              </p:nvSpPr>
              <p:spPr bwMode="auto">
                <a:xfrm flipH="1" flipV="1">
                  <a:off x="7102" y="3743"/>
                  <a:ext cx="1337" cy="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8" name="Line 26"/>
                <p:cNvSpPr>
                  <a:spLocks noChangeShapeType="1"/>
                </p:cNvSpPr>
                <p:nvPr/>
              </p:nvSpPr>
              <p:spPr bwMode="auto">
                <a:xfrm flipH="1" flipV="1">
                  <a:off x="5478" y="3731"/>
                  <a:ext cx="90" cy="11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9" name="Line 27"/>
                <p:cNvSpPr>
                  <a:spLocks noChangeShapeType="1"/>
                </p:cNvSpPr>
                <p:nvPr/>
              </p:nvSpPr>
              <p:spPr bwMode="auto">
                <a:xfrm flipV="1">
                  <a:off x="4139" y="3717"/>
                  <a:ext cx="1337" cy="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5260" name="Group 28"/>
              <p:cNvGrpSpPr>
                <a:grpSpLocks/>
              </p:cNvGrpSpPr>
              <p:nvPr/>
            </p:nvGrpSpPr>
            <p:grpSpPr bwMode="auto">
              <a:xfrm flipH="1" flipV="1">
                <a:off x="2047" y="2197"/>
                <a:ext cx="2562" cy="651"/>
                <a:chOff x="4139" y="2677"/>
                <a:chExt cx="4300" cy="1197"/>
              </a:xfrm>
            </p:grpSpPr>
            <p:grpSp>
              <p:nvGrpSpPr>
                <p:cNvPr id="95261" name="Group 29"/>
                <p:cNvGrpSpPr>
                  <a:grpSpLocks/>
                </p:cNvGrpSpPr>
                <p:nvPr/>
              </p:nvGrpSpPr>
              <p:grpSpPr bwMode="auto">
                <a:xfrm>
                  <a:off x="5581" y="2677"/>
                  <a:ext cx="1419" cy="1196"/>
                  <a:chOff x="5581" y="2677"/>
                  <a:chExt cx="1419" cy="1196"/>
                </a:xfrm>
              </p:grpSpPr>
              <p:sp>
                <p:nvSpPr>
                  <p:cNvPr id="95262" name="Line 30"/>
                  <p:cNvSpPr>
                    <a:spLocks noChangeShapeType="1"/>
                  </p:cNvSpPr>
                  <p:nvPr/>
                </p:nvSpPr>
                <p:spPr bwMode="auto">
                  <a:xfrm flipH="1">
                    <a:off x="5581" y="2677"/>
                    <a:ext cx="703" cy="117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3" name="Line 31"/>
                  <p:cNvSpPr>
                    <a:spLocks noChangeShapeType="1"/>
                  </p:cNvSpPr>
                  <p:nvPr/>
                </p:nvSpPr>
                <p:spPr bwMode="auto">
                  <a:xfrm>
                    <a:off x="6297" y="2703"/>
                    <a:ext cx="703" cy="117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264" name="Line 32"/>
                <p:cNvSpPr>
                  <a:spLocks noChangeShapeType="1"/>
                </p:cNvSpPr>
                <p:nvPr/>
              </p:nvSpPr>
              <p:spPr bwMode="auto">
                <a:xfrm flipV="1">
                  <a:off x="7012" y="3757"/>
                  <a:ext cx="90" cy="117"/>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5" name="Line 33"/>
                <p:cNvSpPr>
                  <a:spLocks noChangeShapeType="1"/>
                </p:cNvSpPr>
                <p:nvPr/>
              </p:nvSpPr>
              <p:spPr bwMode="auto">
                <a:xfrm flipH="1" flipV="1">
                  <a:off x="7102" y="3743"/>
                  <a:ext cx="1337" cy="1"/>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6" name="Line 34"/>
                <p:cNvSpPr>
                  <a:spLocks noChangeShapeType="1"/>
                </p:cNvSpPr>
                <p:nvPr/>
              </p:nvSpPr>
              <p:spPr bwMode="auto">
                <a:xfrm flipH="1" flipV="1">
                  <a:off x="5478" y="3731"/>
                  <a:ext cx="90" cy="115"/>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7" name="Line 35"/>
                <p:cNvSpPr>
                  <a:spLocks noChangeShapeType="1"/>
                </p:cNvSpPr>
                <p:nvPr/>
              </p:nvSpPr>
              <p:spPr bwMode="auto">
                <a:xfrm flipV="1">
                  <a:off x="4139" y="3717"/>
                  <a:ext cx="1337" cy="1"/>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268" name="Text Box 36"/>
              <p:cNvSpPr txBox="1">
                <a:spLocks noChangeArrowheads="1"/>
              </p:cNvSpPr>
              <p:nvPr/>
            </p:nvSpPr>
            <p:spPr bwMode="auto">
              <a:xfrm>
                <a:off x="3620" y="1375"/>
                <a:ext cx="1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i="1">
                    <a:latin typeface="Times New Roman" pitchFamily="18" charset="0"/>
                  </a:rPr>
                  <a:t>V</a:t>
                </a:r>
                <a:r>
                  <a:rPr lang="en-US" altLang="zh-CN" sz="1600" i="1" baseline="-25000">
                    <a:latin typeface="Times New Roman" pitchFamily="18" charset="0"/>
                  </a:rPr>
                  <a:t>c</a:t>
                </a:r>
                <a:endParaRPr lang="en-US" altLang="zh-CN" sz="3200"/>
              </a:p>
            </p:txBody>
          </p:sp>
          <p:grpSp>
            <p:nvGrpSpPr>
              <p:cNvPr id="95269" name="Group 37"/>
              <p:cNvGrpSpPr>
                <a:grpSpLocks/>
              </p:cNvGrpSpPr>
              <p:nvPr/>
            </p:nvGrpSpPr>
            <p:grpSpPr bwMode="auto">
              <a:xfrm>
                <a:off x="2087" y="1650"/>
                <a:ext cx="2973" cy="1100"/>
                <a:chOff x="3762" y="-271"/>
                <a:chExt cx="4987" cy="2028"/>
              </a:xfrm>
            </p:grpSpPr>
            <p:sp>
              <p:nvSpPr>
                <p:cNvPr id="95270" name="Line 38"/>
                <p:cNvSpPr>
                  <a:spLocks noChangeShapeType="1"/>
                </p:cNvSpPr>
                <p:nvPr/>
              </p:nvSpPr>
              <p:spPr bwMode="auto">
                <a:xfrm flipV="1">
                  <a:off x="5942" y="-269"/>
                  <a:ext cx="624" cy="20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5271" name="Group 39"/>
                <p:cNvGrpSpPr>
                  <a:grpSpLocks/>
                </p:cNvGrpSpPr>
                <p:nvPr/>
              </p:nvGrpSpPr>
              <p:grpSpPr bwMode="auto">
                <a:xfrm>
                  <a:off x="3762" y="623"/>
                  <a:ext cx="2176" cy="1134"/>
                  <a:chOff x="3762" y="623"/>
                  <a:chExt cx="2176" cy="1134"/>
                </a:xfrm>
              </p:grpSpPr>
              <p:sp>
                <p:nvSpPr>
                  <p:cNvPr id="95272" name="Line 40"/>
                  <p:cNvSpPr>
                    <a:spLocks noChangeShapeType="1"/>
                  </p:cNvSpPr>
                  <p:nvPr/>
                </p:nvSpPr>
                <p:spPr bwMode="auto">
                  <a:xfrm flipV="1">
                    <a:off x="3762" y="740"/>
                    <a:ext cx="1206"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3" name="Line 41"/>
                  <p:cNvSpPr>
                    <a:spLocks noChangeShapeType="1"/>
                  </p:cNvSpPr>
                  <p:nvPr/>
                </p:nvSpPr>
                <p:spPr bwMode="auto">
                  <a:xfrm flipV="1">
                    <a:off x="5827" y="1756"/>
                    <a:ext cx="11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4" name="Line 42"/>
                  <p:cNvSpPr>
                    <a:spLocks noChangeShapeType="1"/>
                  </p:cNvSpPr>
                  <p:nvPr/>
                </p:nvSpPr>
                <p:spPr bwMode="auto">
                  <a:xfrm flipV="1">
                    <a:off x="4979" y="626"/>
                    <a:ext cx="160" cy="1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5" name="Line 43"/>
                  <p:cNvSpPr>
                    <a:spLocks noChangeShapeType="1"/>
                  </p:cNvSpPr>
                  <p:nvPr/>
                </p:nvSpPr>
                <p:spPr bwMode="auto">
                  <a:xfrm>
                    <a:off x="5146" y="623"/>
                    <a:ext cx="678" cy="11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5276" name="Group 44"/>
                <p:cNvGrpSpPr>
                  <a:grpSpLocks/>
                </p:cNvGrpSpPr>
                <p:nvPr/>
              </p:nvGrpSpPr>
              <p:grpSpPr bwMode="auto">
                <a:xfrm flipH="1" flipV="1">
                  <a:off x="6573" y="-271"/>
                  <a:ext cx="2176" cy="1134"/>
                  <a:chOff x="3762" y="623"/>
                  <a:chExt cx="2176" cy="1134"/>
                </a:xfrm>
              </p:grpSpPr>
              <p:sp>
                <p:nvSpPr>
                  <p:cNvPr id="95277" name="Line 45"/>
                  <p:cNvSpPr>
                    <a:spLocks noChangeShapeType="1"/>
                  </p:cNvSpPr>
                  <p:nvPr/>
                </p:nvSpPr>
                <p:spPr bwMode="auto">
                  <a:xfrm flipV="1">
                    <a:off x="3762" y="740"/>
                    <a:ext cx="1206"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8" name="Line 46"/>
                  <p:cNvSpPr>
                    <a:spLocks noChangeShapeType="1"/>
                  </p:cNvSpPr>
                  <p:nvPr/>
                </p:nvSpPr>
                <p:spPr bwMode="auto">
                  <a:xfrm flipV="1">
                    <a:off x="5827" y="1756"/>
                    <a:ext cx="11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9" name="Line 47"/>
                  <p:cNvSpPr>
                    <a:spLocks noChangeShapeType="1"/>
                  </p:cNvSpPr>
                  <p:nvPr/>
                </p:nvSpPr>
                <p:spPr bwMode="auto">
                  <a:xfrm flipV="1">
                    <a:off x="4979" y="626"/>
                    <a:ext cx="160" cy="1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80" name="Line 48"/>
                  <p:cNvSpPr>
                    <a:spLocks noChangeShapeType="1"/>
                  </p:cNvSpPr>
                  <p:nvPr/>
                </p:nvSpPr>
                <p:spPr bwMode="auto">
                  <a:xfrm>
                    <a:off x="5146" y="623"/>
                    <a:ext cx="678" cy="11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5284" name="Group 52"/>
              <p:cNvGrpSpPr>
                <a:grpSpLocks/>
              </p:cNvGrpSpPr>
              <p:nvPr/>
            </p:nvGrpSpPr>
            <p:grpSpPr bwMode="auto">
              <a:xfrm>
                <a:off x="2370" y="1565"/>
                <a:ext cx="2636" cy="1184"/>
                <a:chOff x="2370" y="1565"/>
                <a:chExt cx="2636" cy="1184"/>
              </a:xfrm>
            </p:grpSpPr>
            <p:sp>
              <p:nvSpPr>
                <p:cNvPr id="95243" name="Text Box 11"/>
                <p:cNvSpPr txBox="1">
                  <a:spLocks noChangeArrowheads="1"/>
                </p:cNvSpPr>
                <p:nvPr/>
              </p:nvSpPr>
              <p:spPr bwMode="auto">
                <a:xfrm>
                  <a:off x="4039" y="1565"/>
                  <a:ext cx="68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a:t>
                  </a:r>
                  <a:r>
                    <a:rPr lang="en-US" altLang="zh-CN" sz="1600" i="1">
                      <a:latin typeface="Times New Roman" pitchFamily="18" charset="0"/>
                    </a:rPr>
                    <a:t>R</a:t>
                  </a:r>
                  <a:r>
                    <a:rPr lang="en-US" altLang="zh-CN" sz="1600">
                      <a:latin typeface="Times New Roman" pitchFamily="18" charset="0"/>
                    </a:rPr>
                    <a:t>(</a:t>
                  </a:r>
                  <a:r>
                    <a:rPr lang="en-US" altLang="zh-CN" sz="1600" i="1">
                      <a:latin typeface="Times New Roman" pitchFamily="18" charset="0"/>
                      <a:sym typeface="Symbol" pitchFamily="18" charset="2"/>
                    </a:rPr>
                    <a:t></a:t>
                  </a:r>
                  <a:r>
                    <a:rPr lang="en-US" altLang="zh-CN" sz="1600" i="1">
                      <a:latin typeface="Times New Roman" pitchFamily="18" charset="0"/>
                    </a:rPr>
                    <a:t> - T</a:t>
                  </a:r>
                  <a:r>
                    <a:rPr lang="en-US" altLang="zh-CN" sz="1600" i="1" baseline="-25000">
                      <a:latin typeface="Times New Roman" pitchFamily="18" charset="0"/>
                    </a:rPr>
                    <a:t>c</a:t>
                  </a:r>
                  <a:r>
                    <a:rPr lang="en-US" altLang="zh-CN" sz="1600" i="1">
                      <a:latin typeface="Times New Roman" pitchFamily="18" charset="0"/>
                    </a:rPr>
                    <a:t>/2</a:t>
                  </a:r>
                  <a:r>
                    <a:rPr lang="en-US" altLang="zh-CN" sz="1600">
                      <a:latin typeface="Times New Roman" pitchFamily="18" charset="0"/>
                    </a:rPr>
                    <a:t>)|</a:t>
                  </a:r>
                  <a:endParaRPr lang="en-US" altLang="zh-CN" sz="3200"/>
                </a:p>
              </p:txBody>
            </p:sp>
            <p:sp>
              <p:nvSpPr>
                <p:cNvPr id="95244" name="Text Box 12"/>
                <p:cNvSpPr txBox="1">
                  <a:spLocks noChangeArrowheads="1"/>
                </p:cNvSpPr>
                <p:nvPr/>
              </p:nvSpPr>
              <p:spPr bwMode="auto">
                <a:xfrm>
                  <a:off x="2370" y="2585"/>
                  <a:ext cx="70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a:t>
                  </a:r>
                  <a:r>
                    <a:rPr lang="en-US" altLang="zh-CN" sz="1600" i="1">
                      <a:latin typeface="Times New Roman" pitchFamily="18" charset="0"/>
                    </a:rPr>
                    <a:t>R</a:t>
                  </a:r>
                  <a:r>
                    <a:rPr lang="en-US" altLang="zh-CN" sz="1600">
                      <a:latin typeface="Times New Roman" pitchFamily="18" charset="0"/>
                    </a:rPr>
                    <a:t>(</a:t>
                  </a:r>
                  <a:r>
                    <a:rPr lang="en-US" altLang="zh-CN" sz="1600" i="1">
                      <a:latin typeface="Times New Roman" pitchFamily="18" charset="0"/>
                      <a:sym typeface="Symbol" pitchFamily="18" charset="2"/>
                    </a:rPr>
                    <a:t></a:t>
                  </a:r>
                  <a:r>
                    <a:rPr lang="en-US" altLang="zh-CN" sz="1600" i="1">
                      <a:latin typeface="Times New Roman" pitchFamily="18" charset="0"/>
                    </a:rPr>
                    <a:t> </a:t>
                  </a:r>
                  <a:r>
                    <a:rPr lang="en-US" altLang="zh-CN" sz="1600">
                      <a:latin typeface="Times New Roman" pitchFamily="18" charset="0"/>
                    </a:rPr>
                    <a:t>+</a:t>
                  </a:r>
                  <a:r>
                    <a:rPr lang="en-US" altLang="zh-CN" sz="1600" i="1">
                      <a:latin typeface="Times New Roman" pitchFamily="18" charset="0"/>
                    </a:rPr>
                    <a:t>T</a:t>
                  </a:r>
                  <a:r>
                    <a:rPr lang="en-US" altLang="zh-CN" sz="1600" i="1" baseline="-25000">
                      <a:latin typeface="Times New Roman" pitchFamily="18" charset="0"/>
                    </a:rPr>
                    <a:t>c</a:t>
                  </a:r>
                  <a:r>
                    <a:rPr lang="en-US" altLang="zh-CN" sz="1600" i="1">
                      <a:latin typeface="Times New Roman" pitchFamily="18" charset="0"/>
                    </a:rPr>
                    <a:t>/2</a:t>
                  </a:r>
                  <a:r>
                    <a:rPr lang="en-US" altLang="zh-CN" sz="1600">
                      <a:latin typeface="Times New Roman" pitchFamily="18" charset="0"/>
                    </a:rPr>
                    <a:t>)|</a:t>
                  </a:r>
                  <a:endParaRPr lang="en-US" altLang="zh-CN" sz="3200"/>
                </a:p>
              </p:txBody>
            </p:sp>
            <p:sp>
              <p:nvSpPr>
                <p:cNvPr id="95247" name="Text Box 15"/>
                <p:cNvSpPr txBox="1">
                  <a:spLocks noChangeArrowheads="1"/>
                </p:cNvSpPr>
                <p:nvPr/>
              </p:nvSpPr>
              <p:spPr bwMode="auto">
                <a:xfrm>
                  <a:off x="3781" y="2418"/>
                  <a:ext cx="122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i="1">
                      <a:latin typeface="Times New Roman" pitchFamily="18" charset="0"/>
                    </a:rPr>
                    <a:t>R</a:t>
                  </a:r>
                  <a:r>
                    <a:rPr lang="en-US" altLang="zh-CN" sz="1600">
                      <a:latin typeface="Times New Roman" pitchFamily="18" charset="0"/>
                    </a:rPr>
                    <a:t>(</a:t>
                  </a:r>
                  <a:r>
                    <a:rPr lang="en-US" altLang="zh-CN" sz="1600" i="1">
                      <a:latin typeface="Times New Roman" pitchFamily="18" charset="0"/>
                      <a:sym typeface="Symbol" pitchFamily="18" charset="2"/>
                    </a:rPr>
                    <a:t></a:t>
                  </a:r>
                  <a:r>
                    <a:rPr lang="en-US" altLang="zh-CN" sz="1600" i="1">
                      <a:latin typeface="Times New Roman" pitchFamily="18" charset="0"/>
                    </a:rPr>
                    <a:t> </a:t>
                  </a:r>
                  <a:r>
                    <a:rPr lang="en-US" altLang="zh-CN" sz="1600">
                      <a:latin typeface="Times New Roman" pitchFamily="18" charset="0"/>
                    </a:rPr>
                    <a:t>+</a:t>
                  </a:r>
                  <a:r>
                    <a:rPr lang="en-US" altLang="zh-CN" sz="1600" i="1">
                      <a:latin typeface="Times New Roman" pitchFamily="18" charset="0"/>
                    </a:rPr>
                    <a:t>T</a:t>
                  </a:r>
                  <a:r>
                    <a:rPr lang="en-US" altLang="zh-CN" sz="1600" i="1" baseline="-25000">
                      <a:latin typeface="Times New Roman" pitchFamily="18" charset="0"/>
                    </a:rPr>
                    <a:t>c</a:t>
                  </a:r>
                  <a:r>
                    <a:rPr lang="en-US" altLang="zh-CN" sz="1600" i="1">
                      <a:latin typeface="Times New Roman" pitchFamily="18" charset="0"/>
                    </a:rPr>
                    <a:t>/2</a:t>
                  </a:r>
                  <a:r>
                    <a:rPr lang="en-US" altLang="zh-CN" sz="1600">
                      <a:latin typeface="Times New Roman" pitchFamily="18" charset="0"/>
                    </a:rPr>
                    <a:t>) -</a:t>
                  </a:r>
                  <a:r>
                    <a:rPr lang="en-US" altLang="zh-CN" sz="1600" i="1">
                      <a:latin typeface="Times New Roman" pitchFamily="18" charset="0"/>
                    </a:rPr>
                    <a:t>R</a:t>
                  </a:r>
                  <a:r>
                    <a:rPr lang="en-US" altLang="zh-CN" sz="1600">
                      <a:latin typeface="Times New Roman" pitchFamily="18" charset="0"/>
                    </a:rPr>
                    <a:t>(</a:t>
                  </a:r>
                  <a:r>
                    <a:rPr lang="en-US" altLang="zh-CN" sz="1600" i="1">
                      <a:latin typeface="Times New Roman" pitchFamily="18" charset="0"/>
                      <a:sym typeface="Symbol" pitchFamily="18" charset="2"/>
                    </a:rPr>
                    <a:t></a:t>
                  </a:r>
                  <a:r>
                    <a:rPr lang="en-US" altLang="zh-CN" sz="1600" i="1">
                      <a:latin typeface="Times New Roman" pitchFamily="18" charset="0"/>
                    </a:rPr>
                    <a:t> - T</a:t>
                  </a:r>
                  <a:r>
                    <a:rPr lang="en-US" altLang="zh-CN" sz="1600" i="1" baseline="-25000">
                      <a:latin typeface="Times New Roman" pitchFamily="18" charset="0"/>
                    </a:rPr>
                    <a:t>c</a:t>
                  </a:r>
                  <a:r>
                    <a:rPr lang="en-US" altLang="zh-CN" sz="1600" i="1">
                      <a:latin typeface="Times New Roman" pitchFamily="18" charset="0"/>
                    </a:rPr>
                    <a:t>/2</a:t>
                  </a:r>
                  <a:r>
                    <a:rPr lang="en-US" altLang="zh-CN" sz="1600">
                      <a:latin typeface="Times New Roman" pitchFamily="18" charset="0"/>
                    </a:rPr>
                    <a:t>)</a:t>
                  </a:r>
                  <a:endParaRPr lang="en-US" altLang="zh-CN" sz="3200"/>
                </a:p>
              </p:txBody>
            </p:sp>
          </p:grpSp>
        </p:grpSp>
        <p:sp>
          <p:nvSpPr>
            <p:cNvPr id="95242" name="Text Box 10"/>
            <p:cNvSpPr txBox="1">
              <a:spLocks noChangeArrowheads="1"/>
            </p:cNvSpPr>
            <p:nvPr/>
          </p:nvSpPr>
          <p:spPr bwMode="auto">
            <a:xfrm>
              <a:off x="3762" y="1962"/>
              <a:ext cx="2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i="1">
                  <a:latin typeface="Times New Roman" pitchFamily="18" charset="0"/>
                </a:rPr>
                <a:t>T</a:t>
              </a:r>
              <a:r>
                <a:rPr lang="en-US" altLang="zh-CN" sz="1600" i="1" baseline="-25000">
                  <a:latin typeface="Times New Roman" pitchFamily="18" charset="0"/>
                </a:rPr>
                <a:t>c</a:t>
              </a:r>
              <a:r>
                <a:rPr lang="en-US" altLang="zh-CN" sz="1600">
                  <a:latin typeface="Times New Roman" pitchFamily="18" charset="0"/>
                </a:rPr>
                <a:t>/2</a:t>
              </a:r>
              <a:endParaRPr lang="en-US" altLang="zh-CN" sz="3200"/>
            </a:p>
          </p:txBody>
        </p:sp>
      </p:grpSp>
    </p:spTree>
    <p:extLst>
      <p:ext uri="{BB962C8B-B14F-4D97-AF65-F5344CB8AC3E}">
        <p14:creationId xmlns:p14="http://schemas.microsoft.com/office/powerpoint/2010/main" val="234698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6" end="6"/>
                                            </p:txEl>
                                          </p:spTgt>
                                        </p:tgtEl>
                                        <p:attrNameLst>
                                          <p:attrName>style.visibility</p:attrName>
                                        </p:attrNameLst>
                                      </p:cBhvr>
                                      <p:to>
                                        <p:strVal val="visible"/>
                                      </p:to>
                                    </p:set>
                                    <p:anim calcmode="lin" valueType="num">
                                      <p:cBhvr additive="base">
                                        <p:cTn id="7" dur="5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fr-FR" dirty="0" smtClean="0">
                <a:solidFill>
                  <a:srgbClr val="0000FF"/>
                </a:solidFill>
              </a:rPr>
              <a:t>接收信号的解扩</a:t>
            </a:r>
            <a:endParaRPr lang="zh-CN" altLang="en-US" dirty="0">
              <a:solidFill>
                <a:srgbClr val="0000FF"/>
              </a:solidFill>
            </a:endParaRPr>
          </a:p>
        </p:txBody>
      </p:sp>
      <p:sp>
        <p:nvSpPr>
          <p:cNvPr id="97283" name="Rectangle 3"/>
          <p:cNvSpPr>
            <a:spLocks noGrp="1" noChangeArrowheads="1"/>
          </p:cNvSpPr>
          <p:nvPr>
            <p:ph type="body" idx="1"/>
          </p:nvPr>
        </p:nvSpPr>
        <p:spPr/>
        <p:txBody>
          <a:bodyPr>
            <a:normAutofit/>
          </a:bodyPr>
          <a:lstStyle/>
          <a:p>
            <a:pPr lvl="1">
              <a:lnSpc>
                <a:spcPct val="120000"/>
              </a:lnSpc>
            </a:pPr>
            <a:r>
              <a:rPr lang="zh-CN" altLang="fr-FR" dirty="0" smtClean="0"/>
              <a:t>在原理方框图中还示出，为了对接收信号解扩，用早相关器的本地伪码，加以延迟半个码片时间</a:t>
            </a:r>
            <a:r>
              <a:rPr lang="fr-FR" altLang="zh-CN" i="1" dirty="0"/>
              <a:t>T</a:t>
            </a:r>
            <a:r>
              <a:rPr lang="fr-FR" altLang="zh-CN" i="1" baseline="-25000" dirty="0"/>
              <a:t>c</a:t>
            </a:r>
            <a:r>
              <a:rPr lang="fr-FR" altLang="zh-CN" dirty="0"/>
              <a:t>/2</a:t>
            </a:r>
            <a:r>
              <a:rPr lang="zh-CN" altLang="fr-FR" dirty="0"/>
              <a:t>，使之和接收伪码同相，然后送到第三个相乘器，和接收信号相乘，进行解扩。</a:t>
            </a:r>
          </a:p>
          <a:p>
            <a:pPr lvl="1">
              <a:lnSpc>
                <a:spcPct val="120000"/>
              </a:lnSpc>
            </a:pPr>
            <a:r>
              <a:rPr lang="zh-CN" altLang="fr-FR" dirty="0"/>
              <a:t>缺点：延迟锁定跟踪环的两个支路特性必须精确相同，否则合成的控制电压特性曲线可能偏移，使跟踪误差</a:t>
            </a:r>
            <a:r>
              <a:rPr lang="fr-FR" altLang="zh-CN" dirty="0"/>
              <a:t>(</a:t>
            </a:r>
            <a:r>
              <a:rPr lang="fr-FR" altLang="zh-CN" i="1" dirty="0">
                <a:sym typeface="Symbol" pitchFamily="18" charset="2"/>
              </a:rPr>
              <a:t></a:t>
            </a:r>
            <a:r>
              <a:rPr lang="fr-FR" altLang="zh-CN" dirty="0"/>
              <a:t>)</a:t>
            </a:r>
            <a:r>
              <a:rPr lang="zh-CN" altLang="fr-FR" dirty="0"/>
              <a:t>为</a:t>
            </a:r>
            <a:r>
              <a:rPr lang="fr-FR" altLang="zh-CN" dirty="0"/>
              <a:t>0</a:t>
            </a:r>
            <a:r>
              <a:rPr lang="zh-CN" altLang="fr-FR" dirty="0"/>
              <a:t>时，控制电压</a:t>
            </a:r>
            <a:r>
              <a:rPr lang="fr-FR" altLang="zh-CN" i="1" dirty="0"/>
              <a:t>V</a:t>
            </a:r>
            <a:r>
              <a:rPr lang="fr-FR" altLang="zh-CN" i="1" baseline="-25000" dirty="0"/>
              <a:t>c</a:t>
            </a:r>
            <a:r>
              <a:rPr lang="zh-CN" altLang="fr-FR" dirty="0" smtClean="0"/>
              <a:t>不为</a:t>
            </a:r>
            <a:r>
              <a:rPr lang="fr-FR" altLang="zh-CN" dirty="0" smtClean="0"/>
              <a:t>0</a:t>
            </a:r>
            <a:r>
              <a:rPr lang="zh-CN" altLang="fr-FR" dirty="0" smtClean="0"/>
              <a:t>。此外，当跟踪准确使控制电压值长时间为</a:t>
            </a:r>
            <a:r>
              <a:rPr lang="fr-FR" altLang="zh-CN" dirty="0" smtClean="0"/>
              <a:t>0</a:t>
            </a:r>
            <a:r>
              <a:rPr lang="zh-CN" altLang="fr-FR" dirty="0" smtClean="0"/>
              <a:t>时，跟踪环路有可能发生不稳定现象，特别是在有自动调整环路增益的一些较复杂的跟踪环路中。下面将介绍的</a:t>
            </a:r>
            <a:r>
              <a:rPr lang="zh-CN" altLang="en-US" dirty="0" smtClean="0">
                <a:sym typeface="Symbol" pitchFamily="18" charset="2"/>
              </a:rPr>
              <a:t></a:t>
            </a:r>
            <a:r>
              <a:rPr lang="zh-CN" altLang="en-US" dirty="0" smtClean="0"/>
              <a:t>抖动跟踪环克服了这些缺点。</a:t>
            </a:r>
          </a:p>
          <a:p>
            <a:pPr lvl="1"/>
            <a:endParaRPr lang="en-US" altLang="zh-CN" dirty="0"/>
          </a:p>
        </p:txBody>
      </p:sp>
      <p:sp>
        <p:nvSpPr>
          <p:cNvPr id="4" name="灯片编号占位符 5"/>
          <p:cNvSpPr>
            <a:spLocks noGrp="1"/>
          </p:cNvSpPr>
          <p:nvPr>
            <p:ph type="sldNum" sz="quarter" idx="12"/>
          </p:nvPr>
        </p:nvSpPr>
        <p:spPr/>
        <p:txBody>
          <a:bodyPr/>
          <a:lstStyle/>
          <a:p>
            <a:fld id="{70BBC67B-3B7B-491D-8BE1-9C217C929758}" type="slidenum">
              <a:rPr lang="en-US" altLang="zh-CN" smtClean="0"/>
              <a:pPr/>
              <a:t>78</a:t>
            </a:fld>
            <a:endParaRPr lang="en-US" altLang="zh-CN"/>
          </a:p>
        </p:txBody>
      </p:sp>
    </p:spTree>
    <p:extLst>
      <p:ext uri="{BB962C8B-B14F-4D97-AF65-F5344CB8AC3E}">
        <p14:creationId xmlns:p14="http://schemas.microsoft.com/office/powerpoint/2010/main" val="1295924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altLang="zh-CN" dirty="0" smtClean="0">
                <a:solidFill>
                  <a:srgbClr val="0000FF"/>
                </a:solidFill>
                <a:sym typeface="Symbol" pitchFamily="18" charset="2"/>
              </a:rPr>
              <a:t></a:t>
            </a:r>
            <a:r>
              <a:rPr lang="zh-CN" altLang="en-US" dirty="0" smtClean="0">
                <a:solidFill>
                  <a:srgbClr val="0000FF"/>
                </a:solidFill>
              </a:rPr>
              <a:t>抖动跟踪环</a:t>
            </a:r>
            <a:endParaRPr lang="zh-CN" altLang="en-US" dirty="0">
              <a:solidFill>
                <a:srgbClr val="0000FF"/>
              </a:solidFill>
            </a:endParaRPr>
          </a:p>
        </p:txBody>
      </p:sp>
      <p:sp>
        <p:nvSpPr>
          <p:cNvPr id="96259" name="Rectangle 3"/>
          <p:cNvSpPr>
            <a:spLocks noGrp="1" noChangeArrowheads="1"/>
          </p:cNvSpPr>
          <p:nvPr>
            <p:ph type="body" idx="1"/>
          </p:nvPr>
        </p:nvSpPr>
        <p:spPr/>
        <p:txBody>
          <a:bodyPr>
            <a:normAutofit fontScale="85000" lnSpcReduction="20000"/>
          </a:bodyPr>
          <a:lstStyle/>
          <a:p>
            <a:r>
              <a:rPr lang="zh-CN" altLang="en-US" dirty="0" smtClean="0"/>
              <a:t>原理方框图 </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en-US" altLang="zh-CN" dirty="0" smtClean="0"/>
          </a:p>
          <a:p>
            <a:pPr lvl="1"/>
            <a:endParaRPr lang="zh-CN" altLang="en-US" dirty="0" smtClean="0"/>
          </a:p>
          <a:p>
            <a:pPr lvl="1"/>
            <a:endParaRPr lang="zh-CN" altLang="en-US" dirty="0" smtClean="0"/>
          </a:p>
          <a:p>
            <a:pPr lvl="1"/>
            <a:endParaRPr lang="zh-CN" altLang="en-US" dirty="0" smtClean="0"/>
          </a:p>
          <a:p>
            <a:r>
              <a:rPr lang="zh-CN" altLang="en-US" dirty="0" smtClean="0"/>
              <a:t>在这种方案中，只有一个跟踪环路。它采用时分制的方法，使早相关和迟相关共用这个环路，从而避免了两个支路的特性不一致的问题。 </a:t>
            </a:r>
            <a:endParaRPr lang="zh-CN" altLang="en-US" dirty="0"/>
          </a:p>
        </p:txBody>
      </p:sp>
      <p:sp>
        <p:nvSpPr>
          <p:cNvPr id="47" name="灯片编号占位符 5"/>
          <p:cNvSpPr>
            <a:spLocks noGrp="1"/>
          </p:cNvSpPr>
          <p:nvPr>
            <p:ph type="sldNum" sz="quarter" idx="12"/>
          </p:nvPr>
        </p:nvSpPr>
        <p:spPr/>
        <p:txBody>
          <a:bodyPr/>
          <a:lstStyle/>
          <a:p>
            <a:fld id="{8C024B11-292E-4FF4-B4CF-34C74F195AF5}" type="slidenum">
              <a:rPr lang="en-US" altLang="zh-CN" smtClean="0"/>
              <a:pPr/>
              <a:t>79</a:t>
            </a:fld>
            <a:endParaRPr lang="en-US" altLang="zh-CN"/>
          </a:p>
        </p:txBody>
      </p:sp>
      <p:grpSp>
        <p:nvGrpSpPr>
          <p:cNvPr id="96304" name="Group 48"/>
          <p:cNvGrpSpPr>
            <a:grpSpLocks/>
          </p:cNvGrpSpPr>
          <p:nvPr/>
        </p:nvGrpSpPr>
        <p:grpSpPr bwMode="auto">
          <a:xfrm>
            <a:off x="1187624" y="1412776"/>
            <a:ext cx="7426325" cy="3916363"/>
            <a:chOff x="1377" y="1366"/>
            <a:chExt cx="4083" cy="2273"/>
          </a:xfrm>
        </p:grpSpPr>
        <p:sp>
          <p:nvSpPr>
            <p:cNvPr id="96261" name="AutoShape 5"/>
            <p:cNvSpPr>
              <a:spLocks noChangeAspect="1" noChangeArrowheads="1"/>
            </p:cNvSpPr>
            <p:nvPr/>
          </p:nvSpPr>
          <p:spPr bwMode="auto">
            <a:xfrm>
              <a:off x="1377" y="1366"/>
              <a:ext cx="4083" cy="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6262" name="Group 6"/>
            <p:cNvGrpSpPr>
              <a:grpSpLocks/>
            </p:cNvGrpSpPr>
            <p:nvPr/>
          </p:nvGrpSpPr>
          <p:grpSpPr bwMode="auto">
            <a:xfrm>
              <a:off x="1710" y="1986"/>
              <a:ext cx="558" cy="234"/>
              <a:chOff x="3265" y="1654"/>
              <a:chExt cx="806" cy="338"/>
            </a:xfrm>
          </p:grpSpPr>
          <p:sp>
            <p:nvSpPr>
              <p:cNvPr id="96263" name="AutoShape 7"/>
              <p:cNvSpPr>
                <a:spLocks noChangeArrowheads="1"/>
              </p:cNvSpPr>
              <p:nvPr/>
            </p:nvSpPr>
            <p:spPr bwMode="auto">
              <a:xfrm>
                <a:off x="3693" y="1654"/>
                <a:ext cx="378" cy="338"/>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96264" name="Line 8"/>
              <p:cNvSpPr>
                <a:spLocks noChangeShapeType="1"/>
              </p:cNvSpPr>
              <p:nvPr/>
            </p:nvSpPr>
            <p:spPr bwMode="auto">
              <a:xfrm>
                <a:off x="3265" y="1836"/>
                <a:ext cx="4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6265" name="Group 9"/>
            <p:cNvGrpSpPr>
              <a:grpSpLocks/>
            </p:cNvGrpSpPr>
            <p:nvPr/>
          </p:nvGrpSpPr>
          <p:grpSpPr bwMode="auto">
            <a:xfrm>
              <a:off x="2276" y="1986"/>
              <a:ext cx="946" cy="261"/>
              <a:chOff x="4083" y="1654"/>
              <a:chExt cx="1367" cy="377"/>
            </a:xfrm>
          </p:grpSpPr>
          <p:sp>
            <p:nvSpPr>
              <p:cNvPr id="96266" name="Text Box 10"/>
              <p:cNvSpPr txBox="1">
                <a:spLocks noChangeArrowheads="1"/>
              </p:cNvSpPr>
              <p:nvPr/>
            </p:nvSpPr>
            <p:spPr bwMode="auto">
              <a:xfrm>
                <a:off x="4656" y="1654"/>
                <a:ext cx="794" cy="377"/>
              </a:xfrm>
              <a:prstGeom prst="rect">
                <a:avLst/>
              </a:prstGeom>
              <a:solidFill>
                <a:srgbClr val="FFFFFF"/>
              </a:solidFill>
              <a:ln w="9525">
                <a:solidFill>
                  <a:srgbClr val="000000"/>
                </a:solidFill>
                <a:miter lim="800000"/>
                <a:headEnd/>
                <a:tailEnd/>
              </a:ln>
            </p:spPr>
            <p:txBody>
              <a:bodyPr lIns="0" tIns="36000" rIns="0" bIns="0"/>
              <a:lstStyle/>
              <a:p>
                <a:pPr algn="ctr"/>
                <a:r>
                  <a:rPr lang="zh-CN" altLang="en-US" sz="1600">
                    <a:latin typeface="Times New Roman" pitchFamily="18" charset="0"/>
                  </a:rPr>
                  <a:t>带通滤波</a:t>
                </a:r>
                <a:endParaRPr lang="zh-CN" altLang="en-US" sz="3200"/>
              </a:p>
            </p:txBody>
          </p:sp>
          <p:sp>
            <p:nvSpPr>
              <p:cNvPr id="96267" name="Line 11"/>
              <p:cNvSpPr>
                <a:spLocks noChangeShapeType="1"/>
              </p:cNvSpPr>
              <p:nvPr/>
            </p:nvSpPr>
            <p:spPr bwMode="auto">
              <a:xfrm>
                <a:off x="4083" y="1834"/>
                <a:ext cx="55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6268" name="Text Box 12"/>
            <p:cNvSpPr txBox="1">
              <a:spLocks noChangeArrowheads="1"/>
            </p:cNvSpPr>
            <p:nvPr/>
          </p:nvSpPr>
          <p:spPr bwMode="auto">
            <a:xfrm>
              <a:off x="3599" y="1986"/>
              <a:ext cx="549" cy="261"/>
            </a:xfrm>
            <a:prstGeom prst="rect">
              <a:avLst/>
            </a:prstGeom>
            <a:solidFill>
              <a:srgbClr val="FFFFFF"/>
            </a:solidFill>
            <a:ln w="9525">
              <a:solidFill>
                <a:srgbClr val="000000"/>
              </a:solidFill>
              <a:miter lim="800000"/>
              <a:headEnd/>
              <a:tailEnd/>
            </a:ln>
          </p:spPr>
          <p:txBody>
            <a:bodyPr lIns="0" tIns="36000" rIns="0" bIns="0"/>
            <a:lstStyle/>
            <a:p>
              <a:pPr algn="ctr"/>
              <a:r>
                <a:rPr lang="zh-CN" altLang="en-US" sz="1600">
                  <a:latin typeface="Times New Roman" pitchFamily="18" charset="0"/>
                </a:rPr>
                <a:t>包络检波</a:t>
              </a:r>
              <a:endParaRPr lang="zh-CN" altLang="en-US" sz="3200"/>
            </a:p>
          </p:txBody>
        </p:sp>
        <p:sp>
          <p:nvSpPr>
            <p:cNvPr id="96269" name="Line 13"/>
            <p:cNvSpPr>
              <a:spLocks noChangeShapeType="1"/>
            </p:cNvSpPr>
            <p:nvPr/>
          </p:nvSpPr>
          <p:spPr bwMode="auto">
            <a:xfrm>
              <a:off x="3203" y="2111"/>
              <a:ext cx="3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6270" name="Group 14"/>
            <p:cNvGrpSpPr>
              <a:grpSpLocks/>
            </p:cNvGrpSpPr>
            <p:nvPr/>
          </p:nvGrpSpPr>
          <p:grpSpPr bwMode="auto">
            <a:xfrm>
              <a:off x="4157" y="1986"/>
              <a:ext cx="558" cy="234"/>
              <a:chOff x="3265" y="1654"/>
              <a:chExt cx="806" cy="338"/>
            </a:xfrm>
          </p:grpSpPr>
          <p:sp>
            <p:nvSpPr>
              <p:cNvPr id="96271" name="AutoShape 15"/>
              <p:cNvSpPr>
                <a:spLocks noChangeArrowheads="1"/>
              </p:cNvSpPr>
              <p:nvPr/>
            </p:nvSpPr>
            <p:spPr bwMode="auto">
              <a:xfrm>
                <a:off x="3693" y="1654"/>
                <a:ext cx="378" cy="338"/>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96272" name="Line 16"/>
              <p:cNvSpPr>
                <a:spLocks noChangeShapeType="1"/>
              </p:cNvSpPr>
              <p:nvPr/>
            </p:nvSpPr>
            <p:spPr bwMode="auto">
              <a:xfrm>
                <a:off x="3265" y="1836"/>
                <a:ext cx="4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6273" name="Text Box 17"/>
            <p:cNvSpPr txBox="1">
              <a:spLocks noChangeArrowheads="1"/>
            </p:cNvSpPr>
            <p:nvPr/>
          </p:nvSpPr>
          <p:spPr bwMode="auto">
            <a:xfrm>
              <a:off x="2672" y="1483"/>
              <a:ext cx="549" cy="261"/>
            </a:xfrm>
            <a:prstGeom prst="rect">
              <a:avLst/>
            </a:prstGeom>
            <a:solidFill>
              <a:srgbClr val="FFFFFF"/>
            </a:solidFill>
            <a:ln w="9525">
              <a:solidFill>
                <a:srgbClr val="000000"/>
              </a:solidFill>
              <a:miter lim="800000"/>
              <a:headEnd/>
              <a:tailEnd/>
            </a:ln>
          </p:spPr>
          <p:txBody>
            <a:bodyPr lIns="0" tIns="36000" rIns="0" bIns="0"/>
            <a:lstStyle/>
            <a:p>
              <a:pPr algn="ctr"/>
              <a:r>
                <a:rPr lang="zh-CN" altLang="en-US" sz="1600">
                  <a:latin typeface="Times New Roman" pitchFamily="18" charset="0"/>
                </a:rPr>
                <a:t>解 调</a:t>
              </a:r>
              <a:endParaRPr lang="zh-CN" altLang="en-US" sz="3200"/>
            </a:p>
          </p:txBody>
        </p:sp>
        <p:sp>
          <p:nvSpPr>
            <p:cNvPr id="96274" name="Line 18"/>
            <p:cNvSpPr>
              <a:spLocks noChangeShapeType="1"/>
            </p:cNvSpPr>
            <p:nvPr/>
          </p:nvSpPr>
          <p:spPr bwMode="auto">
            <a:xfrm flipV="1">
              <a:off x="2428" y="1608"/>
              <a:ext cx="23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5" name="Line 19"/>
            <p:cNvSpPr>
              <a:spLocks noChangeShapeType="1"/>
            </p:cNvSpPr>
            <p:nvPr/>
          </p:nvSpPr>
          <p:spPr bwMode="auto">
            <a:xfrm>
              <a:off x="2430" y="1611"/>
              <a:ext cx="9" cy="5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6" name="Line 20"/>
            <p:cNvSpPr>
              <a:spLocks noChangeShapeType="1"/>
            </p:cNvSpPr>
            <p:nvPr/>
          </p:nvSpPr>
          <p:spPr bwMode="auto">
            <a:xfrm>
              <a:off x="3230" y="1607"/>
              <a:ext cx="38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7" name="Text Box 21"/>
            <p:cNvSpPr txBox="1">
              <a:spLocks noChangeArrowheads="1"/>
            </p:cNvSpPr>
            <p:nvPr/>
          </p:nvSpPr>
          <p:spPr bwMode="auto">
            <a:xfrm>
              <a:off x="3023" y="2427"/>
              <a:ext cx="765" cy="261"/>
            </a:xfrm>
            <a:prstGeom prst="rect">
              <a:avLst/>
            </a:prstGeom>
            <a:solidFill>
              <a:srgbClr val="FFFFFF"/>
            </a:solidFill>
            <a:ln w="9525">
              <a:solidFill>
                <a:srgbClr val="000000"/>
              </a:solidFill>
              <a:miter lim="800000"/>
              <a:headEnd/>
              <a:tailEnd/>
            </a:ln>
          </p:spPr>
          <p:txBody>
            <a:bodyPr lIns="0" tIns="36000" rIns="0" bIns="0"/>
            <a:lstStyle/>
            <a:p>
              <a:pPr algn="ctr"/>
              <a:r>
                <a:rPr lang="en-US" altLang="zh-CN" sz="1600">
                  <a:latin typeface="Times New Roman" pitchFamily="18" charset="0"/>
                  <a:sym typeface="Symbol" pitchFamily="18" charset="2"/>
                </a:rPr>
                <a:t></a:t>
              </a:r>
              <a:r>
                <a:rPr lang="zh-CN" altLang="en-US" sz="1600">
                  <a:latin typeface="Times New Roman" pitchFamily="18" charset="0"/>
                </a:rPr>
                <a:t>抖动产生器</a:t>
              </a:r>
              <a:endParaRPr lang="zh-CN" altLang="en-US" sz="3200"/>
            </a:p>
          </p:txBody>
        </p:sp>
        <p:sp>
          <p:nvSpPr>
            <p:cNvPr id="96278" name="Line 22"/>
            <p:cNvSpPr>
              <a:spLocks noChangeShapeType="1"/>
            </p:cNvSpPr>
            <p:nvPr/>
          </p:nvSpPr>
          <p:spPr bwMode="auto">
            <a:xfrm>
              <a:off x="3780" y="2555"/>
              <a:ext cx="8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9" name="Line 23"/>
            <p:cNvSpPr>
              <a:spLocks noChangeShapeType="1"/>
            </p:cNvSpPr>
            <p:nvPr/>
          </p:nvSpPr>
          <p:spPr bwMode="auto">
            <a:xfrm flipV="1">
              <a:off x="4597" y="2213"/>
              <a:ext cx="0" cy="3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0" name="Line 24"/>
            <p:cNvSpPr>
              <a:spLocks noChangeShapeType="1"/>
            </p:cNvSpPr>
            <p:nvPr/>
          </p:nvSpPr>
          <p:spPr bwMode="auto">
            <a:xfrm flipH="1">
              <a:off x="2628" y="2560"/>
              <a:ext cx="3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1" name="Line 25"/>
            <p:cNvSpPr>
              <a:spLocks noChangeShapeType="1"/>
            </p:cNvSpPr>
            <p:nvPr/>
          </p:nvSpPr>
          <p:spPr bwMode="auto">
            <a:xfrm flipH="1">
              <a:off x="2627" y="2560"/>
              <a:ext cx="1"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2" name="Text Box 26"/>
            <p:cNvSpPr txBox="1">
              <a:spLocks noChangeArrowheads="1"/>
            </p:cNvSpPr>
            <p:nvPr/>
          </p:nvSpPr>
          <p:spPr bwMode="auto">
            <a:xfrm>
              <a:off x="3032" y="2999"/>
              <a:ext cx="613" cy="260"/>
            </a:xfrm>
            <a:prstGeom prst="rect">
              <a:avLst/>
            </a:prstGeom>
            <a:solidFill>
              <a:srgbClr val="FFFFFF"/>
            </a:solidFill>
            <a:ln w="9525">
              <a:solidFill>
                <a:srgbClr val="000000"/>
              </a:solidFill>
              <a:miter lim="800000"/>
              <a:headEnd/>
              <a:tailEnd/>
            </a:ln>
          </p:spPr>
          <p:txBody>
            <a:bodyPr lIns="0" tIns="36000" rIns="0" bIns="0"/>
            <a:lstStyle/>
            <a:p>
              <a:pPr algn="ctr"/>
              <a:r>
                <a:rPr lang="zh-CN" altLang="en-US" sz="1600">
                  <a:latin typeface="Times New Roman" pitchFamily="18" charset="0"/>
                </a:rPr>
                <a:t>伪码产生器</a:t>
              </a:r>
              <a:endParaRPr lang="zh-CN" altLang="en-US" sz="3200"/>
            </a:p>
          </p:txBody>
        </p:sp>
        <p:grpSp>
          <p:nvGrpSpPr>
            <p:cNvPr id="96283" name="Group 27"/>
            <p:cNvGrpSpPr>
              <a:grpSpLocks/>
            </p:cNvGrpSpPr>
            <p:nvPr/>
          </p:nvGrpSpPr>
          <p:grpSpPr bwMode="auto">
            <a:xfrm>
              <a:off x="2523" y="3028"/>
              <a:ext cx="245" cy="206"/>
              <a:chOff x="4439" y="3160"/>
              <a:chExt cx="354" cy="299"/>
            </a:xfrm>
          </p:grpSpPr>
          <p:sp>
            <p:nvSpPr>
              <p:cNvPr id="96284" name="Oval 28"/>
              <p:cNvSpPr>
                <a:spLocks noChangeArrowheads="1"/>
              </p:cNvSpPr>
              <p:nvPr/>
            </p:nvSpPr>
            <p:spPr bwMode="auto">
              <a:xfrm>
                <a:off x="4714" y="3160"/>
                <a:ext cx="78" cy="78"/>
              </a:xfrm>
              <a:prstGeom prst="ellipse">
                <a:avLst/>
              </a:prstGeom>
              <a:solidFill>
                <a:srgbClr val="FFFFFF"/>
              </a:solidFill>
              <a:ln w="9525">
                <a:solidFill>
                  <a:srgbClr val="000000"/>
                </a:solidFill>
                <a:round/>
                <a:headEnd/>
                <a:tailEnd/>
              </a:ln>
            </p:spPr>
            <p:txBody>
              <a:bodyPr/>
              <a:lstStyle/>
              <a:p>
                <a:endParaRPr lang="zh-CN" altLang="en-US"/>
              </a:p>
            </p:txBody>
          </p:sp>
          <p:sp>
            <p:nvSpPr>
              <p:cNvPr id="96285" name="Oval 29"/>
              <p:cNvSpPr>
                <a:spLocks noChangeArrowheads="1"/>
              </p:cNvSpPr>
              <p:nvPr/>
            </p:nvSpPr>
            <p:spPr bwMode="auto">
              <a:xfrm>
                <a:off x="4715" y="3381"/>
                <a:ext cx="78" cy="78"/>
              </a:xfrm>
              <a:prstGeom prst="ellipse">
                <a:avLst/>
              </a:prstGeom>
              <a:solidFill>
                <a:srgbClr val="FFFFFF"/>
              </a:solidFill>
              <a:ln w="9525">
                <a:solidFill>
                  <a:srgbClr val="000000"/>
                </a:solidFill>
                <a:round/>
                <a:headEnd/>
                <a:tailEnd/>
              </a:ln>
            </p:spPr>
            <p:txBody>
              <a:bodyPr/>
              <a:lstStyle/>
              <a:p>
                <a:endParaRPr lang="zh-CN" altLang="en-US"/>
              </a:p>
            </p:txBody>
          </p:sp>
          <p:sp>
            <p:nvSpPr>
              <p:cNvPr id="96286" name="Oval 30"/>
              <p:cNvSpPr>
                <a:spLocks noChangeArrowheads="1"/>
              </p:cNvSpPr>
              <p:nvPr/>
            </p:nvSpPr>
            <p:spPr bwMode="auto">
              <a:xfrm>
                <a:off x="4439" y="3264"/>
                <a:ext cx="78" cy="78"/>
              </a:xfrm>
              <a:prstGeom prst="ellipse">
                <a:avLst/>
              </a:prstGeom>
              <a:solidFill>
                <a:srgbClr val="FFFFFF"/>
              </a:solidFill>
              <a:ln w="9525">
                <a:solidFill>
                  <a:srgbClr val="000000"/>
                </a:solidFill>
                <a:round/>
                <a:headEnd/>
                <a:tailEnd/>
              </a:ln>
            </p:spPr>
            <p:txBody>
              <a:bodyPr/>
              <a:lstStyle/>
              <a:p>
                <a:endParaRPr lang="zh-CN" altLang="en-US"/>
              </a:p>
            </p:txBody>
          </p:sp>
        </p:grpSp>
        <p:sp>
          <p:nvSpPr>
            <p:cNvPr id="96287" name="Line 31"/>
            <p:cNvSpPr>
              <a:spLocks noChangeShapeType="1"/>
            </p:cNvSpPr>
            <p:nvPr/>
          </p:nvSpPr>
          <p:spPr bwMode="auto">
            <a:xfrm flipV="1">
              <a:off x="2574" y="3073"/>
              <a:ext cx="126" cy="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8" name="Line 32"/>
            <p:cNvSpPr>
              <a:spLocks noChangeShapeType="1"/>
            </p:cNvSpPr>
            <p:nvPr/>
          </p:nvSpPr>
          <p:spPr bwMode="auto">
            <a:xfrm>
              <a:off x="2781" y="3049"/>
              <a:ext cx="2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9" name="Line 33"/>
            <p:cNvSpPr>
              <a:spLocks noChangeShapeType="1"/>
            </p:cNvSpPr>
            <p:nvPr/>
          </p:nvSpPr>
          <p:spPr bwMode="auto">
            <a:xfrm>
              <a:off x="2781" y="3202"/>
              <a:ext cx="2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0" name="Line 34"/>
            <p:cNvSpPr>
              <a:spLocks noChangeShapeType="1"/>
            </p:cNvSpPr>
            <p:nvPr/>
          </p:nvSpPr>
          <p:spPr bwMode="auto">
            <a:xfrm flipH="1">
              <a:off x="2124" y="2222"/>
              <a:ext cx="8" cy="90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6291" name="Line 35"/>
            <p:cNvSpPr>
              <a:spLocks noChangeShapeType="1"/>
            </p:cNvSpPr>
            <p:nvPr/>
          </p:nvSpPr>
          <p:spPr bwMode="auto">
            <a:xfrm flipH="1">
              <a:off x="2132" y="3121"/>
              <a:ext cx="3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2" name="Text Box 36"/>
            <p:cNvSpPr txBox="1">
              <a:spLocks noChangeArrowheads="1"/>
            </p:cNvSpPr>
            <p:nvPr/>
          </p:nvSpPr>
          <p:spPr bwMode="auto">
            <a:xfrm>
              <a:off x="3922" y="2998"/>
              <a:ext cx="549" cy="261"/>
            </a:xfrm>
            <a:prstGeom prst="rect">
              <a:avLst/>
            </a:prstGeom>
            <a:solidFill>
              <a:srgbClr val="FFFFFF"/>
            </a:solidFill>
            <a:ln w="9525">
              <a:solidFill>
                <a:srgbClr val="000000"/>
              </a:solidFill>
              <a:miter lim="800000"/>
              <a:headEnd/>
              <a:tailEnd/>
            </a:ln>
          </p:spPr>
          <p:txBody>
            <a:bodyPr lIns="0" tIns="36000" rIns="0" bIns="0"/>
            <a:lstStyle/>
            <a:p>
              <a:pPr algn="ctr"/>
              <a:r>
                <a:rPr lang="zh-CN" altLang="en-US" sz="1600">
                  <a:latin typeface="Times New Roman" pitchFamily="18" charset="0"/>
                </a:rPr>
                <a:t>压控振荡</a:t>
              </a:r>
              <a:endParaRPr lang="zh-CN" altLang="en-US" sz="3200"/>
            </a:p>
          </p:txBody>
        </p:sp>
        <p:sp>
          <p:nvSpPr>
            <p:cNvPr id="96293" name="Text Box 37"/>
            <p:cNvSpPr txBox="1">
              <a:spLocks noChangeArrowheads="1"/>
            </p:cNvSpPr>
            <p:nvPr/>
          </p:nvSpPr>
          <p:spPr bwMode="auto">
            <a:xfrm>
              <a:off x="4741" y="2998"/>
              <a:ext cx="550" cy="261"/>
            </a:xfrm>
            <a:prstGeom prst="rect">
              <a:avLst/>
            </a:prstGeom>
            <a:solidFill>
              <a:srgbClr val="FFFFFF"/>
            </a:solidFill>
            <a:ln w="9525">
              <a:solidFill>
                <a:srgbClr val="000000"/>
              </a:solidFill>
              <a:miter lim="800000"/>
              <a:headEnd/>
              <a:tailEnd/>
            </a:ln>
          </p:spPr>
          <p:txBody>
            <a:bodyPr lIns="0" tIns="36000" rIns="0" bIns="0"/>
            <a:lstStyle/>
            <a:p>
              <a:pPr algn="ctr"/>
              <a:r>
                <a:rPr lang="zh-CN" altLang="en-US" sz="1600">
                  <a:latin typeface="Times New Roman" pitchFamily="18" charset="0"/>
                </a:rPr>
                <a:t>环路滤波</a:t>
              </a:r>
              <a:endParaRPr lang="zh-CN" altLang="en-US" sz="3200"/>
            </a:p>
          </p:txBody>
        </p:sp>
        <p:sp>
          <p:nvSpPr>
            <p:cNvPr id="96294" name="Line 38"/>
            <p:cNvSpPr>
              <a:spLocks noChangeShapeType="1"/>
            </p:cNvSpPr>
            <p:nvPr/>
          </p:nvSpPr>
          <p:spPr bwMode="auto">
            <a:xfrm flipH="1">
              <a:off x="3644" y="3127"/>
              <a:ext cx="2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5" name="Line 39"/>
            <p:cNvSpPr>
              <a:spLocks noChangeShapeType="1"/>
            </p:cNvSpPr>
            <p:nvPr/>
          </p:nvSpPr>
          <p:spPr bwMode="auto">
            <a:xfrm flipH="1">
              <a:off x="4453" y="3118"/>
              <a:ext cx="2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6" name="Line 40"/>
            <p:cNvSpPr>
              <a:spLocks noChangeShapeType="1"/>
            </p:cNvSpPr>
            <p:nvPr/>
          </p:nvSpPr>
          <p:spPr bwMode="auto">
            <a:xfrm>
              <a:off x="4715" y="2111"/>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7" name="Line 41"/>
            <p:cNvSpPr>
              <a:spLocks noChangeShapeType="1"/>
            </p:cNvSpPr>
            <p:nvPr/>
          </p:nvSpPr>
          <p:spPr bwMode="auto">
            <a:xfrm>
              <a:off x="5003" y="2111"/>
              <a:ext cx="0" cy="8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8" name="Text Box 42"/>
            <p:cNvSpPr txBox="1">
              <a:spLocks noChangeArrowheads="1"/>
            </p:cNvSpPr>
            <p:nvPr/>
          </p:nvSpPr>
          <p:spPr bwMode="auto">
            <a:xfrm>
              <a:off x="2314" y="1967"/>
              <a:ext cx="22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latin typeface="Times New Roman" pitchFamily="18" charset="0"/>
                  <a:sym typeface="Symbol" pitchFamily="18" charset="2"/>
                </a:rPr>
                <a:t></a:t>
              </a:r>
              <a:endParaRPr lang="en-US" altLang="zh-CN" sz="4000"/>
            </a:p>
          </p:txBody>
        </p:sp>
        <p:sp>
          <p:nvSpPr>
            <p:cNvPr id="96299" name="Text Box 43"/>
            <p:cNvSpPr txBox="1">
              <a:spLocks noChangeArrowheads="1"/>
            </p:cNvSpPr>
            <p:nvPr/>
          </p:nvSpPr>
          <p:spPr bwMode="auto">
            <a:xfrm>
              <a:off x="3454" y="1366"/>
              <a:ext cx="55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a:r>
                <a:rPr lang="zh-CN" altLang="en-US" sz="1600">
                  <a:latin typeface="Times New Roman" pitchFamily="18" charset="0"/>
                </a:rPr>
                <a:t>解调信号</a:t>
              </a:r>
            </a:p>
            <a:p>
              <a:pPr algn="ctr"/>
              <a:r>
                <a:rPr lang="zh-CN" altLang="en-US" sz="1600">
                  <a:latin typeface="Times New Roman" pitchFamily="18" charset="0"/>
                </a:rPr>
                <a:t>输出</a:t>
              </a:r>
              <a:endParaRPr lang="zh-CN" altLang="en-US" sz="3200"/>
            </a:p>
          </p:txBody>
        </p:sp>
        <p:sp>
          <p:nvSpPr>
            <p:cNvPr id="96300" name="Text Box 44"/>
            <p:cNvSpPr txBox="1">
              <a:spLocks noChangeArrowheads="1"/>
            </p:cNvSpPr>
            <p:nvPr/>
          </p:nvSpPr>
          <p:spPr bwMode="auto">
            <a:xfrm>
              <a:off x="1403" y="1905"/>
              <a:ext cx="55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a:r>
                <a:rPr lang="zh-CN" altLang="en-US" sz="1600">
                  <a:latin typeface="Times New Roman" pitchFamily="18" charset="0"/>
                </a:rPr>
                <a:t>接收扩谱</a:t>
              </a:r>
            </a:p>
            <a:p>
              <a:pPr algn="ctr"/>
              <a:r>
                <a:rPr lang="zh-CN" altLang="en-US" sz="1600">
                  <a:latin typeface="Times New Roman" pitchFamily="18" charset="0"/>
                </a:rPr>
                <a:t>信号</a:t>
              </a:r>
              <a:endParaRPr lang="zh-CN" altLang="en-US" sz="3200"/>
            </a:p>
          </p:txBody>
        </p:sp>
        <p:sp>
          <p:nvSpPr>
            <p:cNvPr id="96302" name="Text Box 46"/>
            <p:cNvSpPr txBox="1">
              <a:spLocks noChangeArrowheads="1"/>
            </p:cNvSpPr>
            <p:nvPr/>
          </p:nvSpPr>
          <p:spPr bwMode="auto">
            <a:xfrm>
              <a:off x="2655" y="2840"/>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a:r>
                <a:rPr lang="zh-CN" altLang="en-US" sz="1600">
                  <a:latin typeface="Times New Roman" pitchFamily="18" charset="0"/>
                </a:rPr>
                <a:t>早支路</a:t>
              </a:r>
              <a:endParaRPr lang="zh-CN" altLang="en-US" sz="3200"/>
            </a:p>
          </p:txBody>
        </p:sp>
        <p:sp>
          <p:nvSpPr>
            <p:cNvPr id="96303" name="Text Box 47"/>
            <p:cNvSpPr txBox="1">
              <a:spLocks noChangeArrowheads="1"/>
            </p:cNvSpPr>
            <p:nvPr/>
          </p:nvSpPr>
          <p:spPr bwMode="auto">
            <a:xfrm>
              <a:off x="2637" y="3218"/>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a:r>
                <a:rPr lang="zh-CN" altLang="en-US" sz="1600">
                  <a:latin typeface="Times New Roman" pitchFamily="18" charset="0"/>
                </a:rPr>
                <a:t>迟支路</a:t>
              </a:r>
              <a:endParaRPr lang="zh-CN" altLang="en-US" sz="3200"/>
            </a:p>
          </p:txBody>
        </p:sp>
      </p:grpSp>
    </p:spTree>
    <p:extLst>
      <p:ext uri="{BB962C8B-B14F-4D97-AF65-F5344CB8AC3E}">
        <p14:creationId xmlns:p14="http://schemas.microsoft.com/office/powerpoint/2010/main" val="191872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10" end="10"/>
                                            </p:txEl>
                                          </p:spTgt>
                                        </p:tgtEl>
                                        <p:attrNameLst>
                                          <p:attrName>style.visibility</p:attrName>
                                        </p:attrNameLst>
                                      </p:cBhvr>
                                      <p:to>
                                        <p:strVal val="visible"/>
                                      </p:to>
                                    </p:set>
                                    <p:anim calcmode="lin" valueType="num">
                                      <p:cBhvr additive="base">
                                        <p:cTn id="7" dur="500" fill="hold"/>
                                        <p:tgtEl>
                                          <p:spTgt spid="96259">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en-US" dirty="0"/>
          </a:p>
        </p:txBody>
      </p:sp>
      <p:sp>
        <p:nvSpPr>
          <p:cNvPr id="27651" name="Rectangle 3"/>
          <p:cNvSpPr>
            <a:spLocks noGrp="1" noChangeArrowheads="1"/>
          </p:cNvSpPr>
          <p:nvPr>
            <p:ph type="body" idx="1"/>
          </p:nvPr>
        </p:nvSpPr>
        <p:spPr/>
        <p:txBody>
          <a:bodyPr/>
          <a:lstStyle/>
          <a:p>
            <a:r>
              <a:rPr lang="zh-CN" altLang="en-US" dirty="0" smtClean="0">
                <a:solidFill>
                  <a:srgbClr val="0000FF"/>
                </a:solidFill>
              </a:rPr>
              <a:t>对环路滤波器的要求</a:t>
            </a:r>
            <a:r>
              <a:rPr lang="zh-CN" altLang="en-US" dirty="0" smtClean="0"/>
              <a:t>：</a:t>
            </a:r>
            <a:endParaRPr lang="en-US" altLang="zh-CN" dirty="0" smtClean="0"/>
          </a:p>
          <a:p>
            <a:pPr lvl="1"/>
            <a:r>
              <a:rPr lang="zh-CN" altLang="en-US" dirty="0" smtClean="0"/>
              <a:t>通带越窄，能够通过的噪声越少</a:t>
            </a:r>
            <a:endParaRPr lang="en-US" altLang="zh-CN" dirty="0"/>
          </a:p>
          <a:p>
            <a:pPr lvl="1"/>
            <a:r>
              <a:rPr lang="zh-CN" altLang="en-US" dirty="0" smtClean="0"/>
              <a:t>但多普勒效应等原因会导致导频相位漂移，又需要带宽能允许导频相位变化通过。 </a:t>
            </a:r>
          </a:p>
          <a:p>
            <a:r>
              <a:rPr lang="zh-CN" altLang="en-US" dirty="0" smtClean="0">
                <a:solidFill>
                  <a:srgbClr val="FF0000"/>
                </a:solidFill>
              </a:rPr>
              <a:t>数字化</a:t>
            </a:r>
            <a:r>
              <a:rPr lang="zh-CN" altLang="en-US" dirty="0" smtClean="0">
                <a:solidFill>
                  <a:srgbClr val="0000FF"/>
                </a:solidFill>
              </a:rPr>
              <a:t>接收机中锁相环的实现方法</a:t>
            </a:r>
            <a:r>
              <a:rPr lang="zh-CN" altLang="en-US" dirty="0" smtClean="0"/>
              <a:t>：</a:t>
            </a:r>
          </a:p>
          <a:p>
            <a:pPr lvl="1"/>
            <a:r>
              <a:rPr lang="zh-CN" altLang="en-US" dirty="0" smtClean="0">
                <a:solidFill>
                  <a:srgbClr val="7030A0"/>
                </a:solidFill>
              </a:rPr>
              <a:t>窄带滤波器</a:t>
            </a:r>
            <a:r>
              <a:rPr lang="zh-CN" altLang="en-US" dirty="0" smtClean="0"/>
              <a:t>：改用数字滤波器</a:t>
            </a:r>
          </a:p>
          <a:p>
            <a:pPr lvl="1"/>
            <a:r>
              <a:rPr lang="zh-CN" altLang="en-US" dirty="0" smtClean="0">
                <a:solidFill>
                  <a:srgbClr val="7030A0"/>
                </a:solidFill>
              </a:rPr>
              <a:t>压控振荡器</a:t>
            </a:r>
            <a:r>
              <a:rPr lang="zh-CN" altLang="en-US" dirty="0" smtClean="0"/>
              <a:t>：用只读存储器代替 </a:t>
            </a:r>
          </a:p>
          <a:p>
            <a:pPr lvl="1"/>
            <a:r>
              <a:rPr lang="zh-CN" altLang="en-US" dirty="0" smtClean="0">
                <a:solidFill>
                  <a:srgbClr val="7030A0"/>
                </a:solidFill>
              </a:rPr>
              <a:t>鉴相器</a:t>
            </a:r>
            <a:r>
              <a:rPr lang="zh-CN" altLang="en-US" dirty="0" smtClean="0"/>
              <a:t>：可以是一组匹配滤波器 </a:t>
            </a:r>
            <a:endParaRPr lang="zh-CN" altLang="en-US" dirty="0"/>
          </a:p>
        </p:txBody>
      </p:sp>
      <p:sp>
        <p:nvSpPr>
          <p:cNvPr id="5" name="灯片编号占位符 5"/>
          <p:cNvSpPr>
            <a:spLocks noGrp="1"/>
          </p:cNvSpPr>
          <p:nvPr>
            <p:ph type="sldNum" sz="quarter" idx="12"/>
          </p:nvPr>
        </p:nvSpPr>
        <p:spPr/>
        <p:txBody>
          <a:bodyPr/>
          <a:lstStyle/>
          <a:p>
            <a:fld id="{A9808BE9-C246-4F24-BC3D-4AEAC0CE85EF}" type="slidenum">
              <a:rPr lang="en-US" altLang="zh-CN" smtClean="0"/>
              <a:pPr/>
              <a:t>8</a:t>
            </a:fld>
            <a:endParaRPr lang="en-US" altLang="zh-CN"/>
          </a:p>
        </p:txBody>
      </p:sp>
      <p:sp>
        <p:nvSpPr>
          <p:cNvPr id="2765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68199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 calcmode="lin" valueType="num">
                                      <p:cBhvr additive="base">
                                        <p:cTn id="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anim calcmode="lin" valueType="num">
                                      <p:cBhvr additive="base">
                                        <p:cTn id="1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anim calcmode="lin" valueType="num">
                                      <p:cBhvr additive="base">
                                        <p:cTn id="1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anim calcmode="lin" valueType="num">
                                      <p:cBhvr additive="base">
                                        <p:cTn id="21"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endParaRPr lang="zh-CN" altLang="en-US" dirty="0"/>
          </a:p>
        </p:txBody>
      </p:sp>
      <p:sp>
        <p:nvSpPr>
          <p:cNvPr id="98307" name="Rectangle 3"/>
          <p:cNvSpPr>
            <a:spLocks noGrp="1" noChangeArrowheads="1"/>
          </p:cNvSpPr>
          <p:nvPr>
            <p:ph type="body" idx="1"/>
          </p:nvPr>
        </p:nvSpPr>
        <p:spPr/>
        <p:txBody>
          <a:bodyPr/>
          <a:lstStyle/>
          <a:p>
            <a:r>
              <a:rPr lang="zh-CN" altLang="en-US" dirty="0" smtClean="0"/>
              <a:t>此外，为了避免压控振荡器的控制电压长时间为</a:t>
            </a:r>
            <a:r>
              <a:rPr lang="en-US" altLang="zh-CN" dirty="0" smtClean="0"/>
              <a:t>0</a:t>
            </a:r>
            <a:r>
              <a:rPr lang="zh-CN" altLang="en-US" dirty="0" smtClean="0"/>
              <a:t>，它在跟踪过程中，由</a:t>
            </a:r>
            <a:r>
              <a:rPr lang="zh-CN" altLang="en-US" dirty="0" smtClean="0">
                <a:sym typeface="Symbol" pitchFamily="18" charset="2"/>
              </a:rPr>
              <a:t></a:t>
            </a:r>
            <a:r>
              <a:rPr lang="zh-CN" altLang="en-US" dirty="0" smtClean="0"/>
              <a:t>抖动产生器使伪码产生器的时钟相位发生少许抖动，因而故意地产生少许误码，使跟踪误差</a:t>
            </a:r>
            <a:r>
              <a:rPr lang="zh-CN" altLang="en-US" dirty="0" smtClean="0">
                <a:sym typeface="Symbol" pitchFamily="18" charset="2"/>
              </a:rPr>
              <a:t></a:t>
            </a:r>
            <a:r>
              <a:rPr lang="zh-CN" altLang="en-US" dirty="0" smtClean="0"/>
              <a:t>值和控制电压</a:t>
            </a:r>
            <a:r>
              <a:rPr lang="en-US" altLang="zh-CN" dirty="0" err="1" smtClean="0"/>
              <a:t>Vc</a:t>
            </a:r>
            <a:r>
              <a:rPr lang="zh-CN" altLang="en-US" dirty="0" smtClean="0"/>
              <a:t>值在</a:t>
            </a:r>
            <a:r>
              <a:rPr lang="en-US" altLang="zh-CN" dirty="0" smtClean="0"/>
              <a:t>0</a:t>
            </a:r>
            <a:r>
              <a:rPr lang="zh-CN" altLang="en-US" dirty="0" smtClean="0"/>
              <a:t>附近抖动，而不会长时间为</a:t>
            </a:r>
            <a:r>
              <a:rPr lang="en-US" altLang="zh-CN" dirty="0" smtClean="0"/>
              <a:t>0</a:t>
            </a:r>
            <a:r>
              <a:rPr lang="zh-CN" altLang="en-US" dirty="0" smtClean="0"/>
              <a:t>。由于抖动很小，对跟踪性能的影响可以忽略。 </a:t>
            </a:r>
            <a:endParaRPr lang="zh-CN" altLang="en-US" dirty="0"/>
          </a:p>
        </p:txBody>
      </p:sp>
      <p:sp>
        <p:nvSpPr>
          <p:cNvPr id="4" name="灯片编号占位符 5"/>
          <p:cNvSpPr>
            <a:spLocks noGrp="1"/>
          </p:cNvSpPr>
          <p:nvPr>
            <p:ph type="sldNum" sz="quarter" idx="12"/>
          </p:nvPr>
        </p:nvSpPr>
        <p:spPr/>
        <p:txBody>
          <a:bodyPr/>
          <a:lstStyle/>
          <a:p>
            <a:fld id="{136DFE61-ED2F-4801-BD92-00B39C635ED5}" type="slidenum">
              <a:rPr lang="en-US" altLang="zh-CN" smtClean="0"/>
              <a:pPr/>
              <a:t>80</a:t>
            </a:fld>
            <a:endParaRPr lang="en-US" altLang="zh-CN"/>
          </a:p>
        </p:txBody>
      </p:sp>
    </p:spTree>
    <p:extLst>
      <p:ext uri="{BB962C8B-B14F-4D97-AF65-F5344CB8AC3E}">
        <p14:creationId xmlns:p14="http://schemas.microsoft.com/office/powerpoint/2010/main" val="2226628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第</a:t>
            </a:r>
            <a:r>
              <a:rPr lang="en-US" altLang="zh-CN" sz="3600" dirty="0"/>
              <a:t>13</a:t>
            </a:r>
            <a:r>
              <a:rPr lang="zh-CN" altLang="en-US" sz="3600" dirty="0"/>
              <a:t>章 同步原理</a:t>
            </a:r>
            <a:endParaRPr lang="zh-CN" altLang="en-US" dirty="0"/>
          </a:p>
        </p:txBody>
      </p:sp>
      <p:sp>
        <p:nvSpPr>
          <p:cNvPr id="3" name="内容占位符 2"/>
          <p:cNvSpPr>
            <a:spLocks noGrp="1"/>
          </p:cNvSpPr>
          <p:nvPr>
            <p:ph idx="1"/>
          </p:nvPr>
        </p:nvSpPr>
        <p:spPr/>
        <p:txBody>
          <a:bodyPr/>
          <a:lstStyle/>
          <a:p>
            <a:r>
              <a:rPr lang="en-US" altLang="zh-CN" dirty="0"/>
              <a:t>13.1 </a:t>
            </a:r>
            <a:r>
              <a:rPr lang="zh-CN" altLang="en-US" dirty="0" smtClean="0"/>
              <a:t>概述</a:t>
            </a:r>
            <a:endParaRPr lang="en-US" altLang="zh-CN" dirty="0" smtClean="0"/>
          </a:p>
          <a:p>
            <a:r>
              <a:rPr lang="en-US" altLang="zh-CN" dirty="0"/>
              <a:t>13.2 </a:t>
            </a:r>
            <a:r>
              <a:rPr lang="zh-CN" altLang="en-US" dirty="0"/>
              <a:t>载波同步</a:t>
            </a:r>
            <a:endParaRPr lang="en-US" altLang="zh-CN" dirty="0"/>
          </a:p>
          <a:p>
            <a:r>
              <a:rPr lang="en-US" altLang="zh-CN" dirty="0"/>
              <a:t>13.3 </a:t>
            </a:r>
            <a:r>
              <a:rPr lang="zh-CN" altLang="en-US" dirty="0" smtClean="0"/>
              <a:t>码元同步</a:t>
            </a:r>
            <a:endParaRPr lang="en-US" altLang="zh-CN" dirty="0" smtClean="0"/>
          </a:p>
          <a:p>
            <a:r>
              <a:rPr lang="en-US" altLang="zh-CN" dirty="0"/>
              <a:t>13.4 </a:t>
            </a:r>
            <a:r>
              <a:rPr lang="zh-CN" altLang="en-US" dirty="0" smtClean="0"/>
              <a:t>群同步</a:t>
            </a:r>
            <a:endParaRPr lang="en-US" altLang="zh-CN" dirty="0" smtClean="0"/>
          </a:p>
          <a:p>
            <a:r>
              <a:rPr lang="fr-FR" altLang="zh-CN" dirty="0">
                <a:solidFill>
                  <a:srgbClr val="FF0000"/>
                </a:solidFill>
              </a:rPr>
              <a:t>13.5 </a:t>
            </a:r>
            <a:r>
              <a:rPr lang="zh-CN" altLang="fr-FR" dirty="0">
                <a:solidFill>
                  <a:srgbClr val="FF0000"/>
                </a:solidFill>
              </a:rPr>
              <a:t>网同步</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81</a:t>
            </a:fld>
            <a:endParaRPr lang="en-US"/>
          </a:p>
        </p:txBody>
      </p:sp>
    </p:spTree>
    <p:extLst>
      <p:ext uri="{BB962C8B-B14F-4D97-AF65-F5344CB8AC3E}">
        <p14:creationId xmlns:p14="http://schemas.microsoft.com/office/powerpoint/2010/main" val="315379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E458140-428B-476C-97B2-5CA3F4FE6B73}" type="slidenum">
              <a:rPr lang="en-US" altLang="zh-CN"/>
              <a:pPr/>
              <a:t>82</a:t>
            </a:fld>
            <a:endParaRPr lang="en-US" altLang="zh-CN"/>
          </a:p>
        </p:txBody>
      </p:sp>
      <p:sp>
        <p:nvSpPr>
          <p:cNvPr id="99330" name="Rectangle 2"/>
          <p:cNvSpPr>
            <a:spLocks noGrp="1" noChangeArrowheads="1"/>
          </p:cNvSpPr>
          <p:nvPr>
            <p:ph type="title"/>
          </p:nvPr>
        </p:nvSpPr>
        <p:spPr/>
        <p:txBody>
          <a:bodyPr>
            <a:normAutofit/>
          </a:bodyPr>
          <a:lstStyle/>
          <a:p>
            <a:r>
              <a:rPr lang="fr-FR" altLang="zh-CN" dirty="0" smtClean="0"/>
              <a:t>13.5.1 </a:t>
            </a:r>
            <a:r>
              <a:rPr lang="zh-CN" altLang="fr-FR" dirty="0" smtClean="0"/>
              <a:t>概述</a:t>
            </a:r>
            <a:endParaRPr lang="zh-CN" altLang="fr-FR" dirty="0"/>
          </a:p>
        </p:txBody>
      </p:sp>
      <p:sp>
        <p:nvSpPr>
          <p:cNvPr id="99331" name="Rectangle 3"/>
          <p:cNvSpPr>
            <a:spLocks noGrp="1" noChangeArrowheads="1"/>
          </p:cNvSpPr>
          <p:nvPr>
            <p:ph type="body" idx="1"/>
          </p:nvPr>
        </p:nvSpPr>
        <p:spPr/>
        <p:txBody>
          <a:bodyPr/>
          <a:lstStyle/>
          <a:p>
            <a:r>
              <a:rPr lang="zh-CN" altLang="en-US" dirty="0" smtClean="0">
                <a:solidFill>
                  <a:srgbClr val="0000FF"/>
                </a:solidFill>
              </a:rPr>
              <a:t>网</a:t>
            </a:r>
            <a:r>
              <a:rPr lang="zh-CN" altLang="en-US" dirty="0">
                <a:solidFill>
                  <a:srgbClr val="0000FF"/>
                </a:solidFill>
              </a:rPr>
              <a:t>同步目的</a:t>
            </a:r>
            <a:r>
              <a:rPr lang="zh-CN" altLang="en-US" dirty="0"/>
              <a:t>：使全网各站能够互连互通，正确地接收信息码元。 </a:t>
            </a:r>
          </a:p>
          <a:p>
            <a:r>
              <a:rPr lang="zh-CN" altLang="en-US" dirty="0">
                <a:solidFill>
                  <a:srgbClr val="0000FF"/>
                </a:solidFill>
              </a:rPr>
              <a:t>网同步方法分类</a:t>
            </a:r>
            <a:r>
              <a:rPr lang="zh-CN" altLang="en-US" dirty="0"/>
              <a:t>：</a:t>
            </a:r>
          </a:p>
          <a:p>
            <a:pPr lvl="1"/>
            <a:r>
              <a:rPr lang="zh-CN" altLang="en-US" dirty="0">
                <a:solidFill>
                  <a:srgbClr val="C00000"/>
                </a:solidFill>
              </a:rPr>
              <a:t>单向通信系统</a:t>
            </a:r>
            <a:r>
              <a:rPr lang="zh-CN" altLang="en-US" dirty="0"/>
              <a:t>：一般由接收设备调整自已的时钟，使之和发送设备的时钟同步。</a:t>
            </a:r>
          </a:p>
          <a:p>
            <a:pPr lvl="1"/>
            <a:r>
              <a:rPr lang="zh-CN" altLang="en-US" dirty="0">
                <a:solidFill>
                  <a:srgbClr val="C00000"/>
                </a:solidFill>
              </a:rPr>
              <a:t>双向通信系统</a:t>
            </a:r>
            <a:r>
              <a:rPr lang="zh-CN" altLang="en-US" dirty="0"/>
              <a:t>：</a:t>
            </a:r>
          </a:p>
          <a:p>
            <a:pPr lvl="2"/>
            <a:r>
              <a:rPr lang="zh-CN" altLang="en-US" dirty="0">
                <a:solidFill>
                  <a:schemeClr val="hlink"/>
                </a:solidFill>
              </a:rPr>
              <a:t>同步网</a:t>
            </a:r>
            <a:r>
              <a:rPr lang="zh-CN" altLang="en-US" dirty="0"/>
              <a:t>：全网各站具有统一时间标准</a:t>
            </a:r>
          </a:p>
          <a:p>
            <a:pPr lvl="2"/>
            <a:r>
              <a:rPr lang="zh-CN" altLang="en-US" dirty="0">
                <a:solidFill>
                  <a:schemeClr val="hlink"/>
                </a:solidFill>
              </a:rPr>
              <a:t>异步网</a:t>
            </a:r>
            <a:r>
              <a:rPr lang="zh-CN" altLang="en-US" dirty="0"/>
              <a:t>或</a:t>
            </a:r>
            <a:r>
              <a:rPr lang="zh-CN" altLang="en-US" dirty="0">
                <a:solidFill>
                  <a:schemeClr val="hlink"/>
                </a:solidFill>
              </a:rPr>
              <a:t>准同步网</a:t>
            </a:r>
            <a:r>
              <a:rPr lang="zh-CN" altLang="en-US" dirty="0"/>
              <a:t>：容许各站的时钟有误差，但是通过调整码元速率的办法使全网能够协调工作</a:t>
            </a:r>
          </a:p>
          <a:p>
            <a:pPr lvl="1"/>
            <a:endParaRPr lang="en-US" altLang="zh-CN" dirty="0"/>
          </a:p>
        </p:txBody>
      </p:sp>
    </p:spTree>
    <p:extLst>
      <p:ext uri="{BB962C8B-B14F-4D97-AF65-F5344CB8AC3E}">
        <p14:creationId xmlns:p14="http://schemas.microsoft.com/office/powerpoint/2010/main" val="1148298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additive="base">
                                        <p:cTn id="7"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 calcmode="lin" valueType="num">
                                      <p:cBhvr additive="base">
                                        <p:cTn id="13"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anim calcmode="lin" valueType="num">
                                      <p:cBhvr additive="base">
                                        <p:cTn id="19"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9331">
                                            <p:txEl>
                                              <p:pRg st="4" end="4"/>
                                            </p:txEl>
                                          </p:spTgt>
                                        </p:tgtEl>
                                        <p:attrNameLst>
                                          <p:attrName>style.visibility</p:attrName>
                                        </p:attrNameLst>
                                      </p:cBhvr>
                                      <p:to>
                                        <p:strVal val="visible"/>
                                      </p:to>
                                    </p:set>
                                    <p:anim calcmode="lin" valueType="num">
                                      <p:cBhvr additive="base">
                                        <p:cTn id="25"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9331">
                                            <p:txEl>
                                              <p:pRg st="5" end="5"/>
                                            </p:txEl>
                                          </p:spTgt>
                                        </p:tgtEl>
                                        <p:attrNameLst>
                                          <p:attrName>style.visibility</p:attrName>
                                        </p:attrNameLst>
                                      </p:cBhvr>
                                      <p:to>
                                        <p:strVal val="visible"/>
                                      </p:to>
                                    </p:set>
                                    <p:anim calcmode="lin" valueType="num">
                                      <p:cBhvr additive="base">
                                        <p:cTn id="31"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a:t>同步网的同步方法</a:t>
            </a:r>
          </a:p>
        </p:txBody>
      </p:sp>
      <p:sp>
        <p:nvSpPr>
          <p:cNvPr id="100355" name="Rectangle 3"/>
          <p:cNvSpPr>
            <a:spLocks noGrp="1" noChangeArrowheads="1"/>
          </p:cNvSpPr>
          <p:nvPr>
            <p:ph type="body" idx="1"/>
          </p:nvPr>
        </p:nvSpPr>
        <p:spPr/>
        <p:txBody>
          <a:bodyPr>
            <a:normAutofit lnSpcReduction="10000"/>
          </a:bodyPr>
          <a:lstStyle/>
          <a:p>
            <a:r>
              <a:rPr lang="zh-CN" altLang="en-US" dirty="0" smtClean="0"/>
              <a:t>可能由接收设备负责解决，也可能需要收发双方共同解决。</a:t>
            </a:r>
          </a:p>
          <a:p>
            <a:pPr lvl="1"/>
            <a:r>
              <a:rPr lang="zh-CN" altLang="en-US" dirty="0" smtClean="0"/>
              <a:t>例：</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	一个卫星通信网中有</a:t>
            </a:r>
            <a:r>
              <a:rPr lang="en-US" altLang="zh-CN" dirty="0" smtClean="0"/>
              <a:t>4</a:t>
            </a:r>
            <a:r>
              <a:rPr lang="zh-CN" altLang="en-US" dirty="0" smtClean="0"/>
              <a:t>个地球（终端）站，在卫星（中心站）</a:t>
            </a:r>
            <a:r>
              <a:rPr lang="en-US" altLang="zh-CN" dirty="0" smtClean="0"/>
              <a:t>S1</a:t>
            </a:r>
            <a:r>
              <a:rPr lang="zh-CN" altLang="en-US" dirty="0" smtClean="0"/>
              <a:t>上接收地球站的</a:t>
            </a:r>
            <a:r>
              <a:rPr lang="en-US" altLang="zh-CN" dirty="0" smtClean="0"/>
              <a:t>TDMA</a:t>
            </a:r>
            <a:r>
              <a:rPr lang="zh-CN" altLang="en-US" dirty="0" smtClean="0"/>
              <a:t>信号，其时隙安排示于下图中： </a:t>
            </a:r>
            <a:endParaRPr lang="zh-CN" altLang="en-US" dirty="0"/>
          </a:p>
        </p:txBody>
      </p:sp>
      <p:sp>
        <p:nvSpPr>
          <p:cNvPr id="53" name="灯片编号占位符 5"/>
          <p:cNvSpPr>
            <a:spLocks noGrp="1"/>
          </p:cNvSpPr>
          <p:nvPr>
            <p:ph type="sldNum" sz="quarter" idx="12"/>
          </p:nvPr>
        </p:nvSpPr>
        <p:spPr/>
        <p:txBody>
          <a:bodyPr/>
          <a:lstStyle/>
          <a:p>
            <a:fld id="{A6525493-DE36-4DB8-AA8D-3FE838AE2836}" type="slidenum">
              <a:rPr lang="en-US" altLang="zh-CN" smtClean="0"/>
              <a:pPr/>
              <a:t>83</a:t>
            </a:fld>
            <a:endParaRPr lang="en-US" altLang="zh-CN"/>
          </a:p>
        </p:txBody>
      </p:sp>
      <p:grpSp>
        <p:nvGrpSpPr>
          <p:cNvPr id="100358" name="Group 6"/>
          <p:cNvGrpSpPr>
            <a:grpSpLocks/>
          </p:cNvGrpSpPr>
          <p:nvPr/>
        </p:nvGrpSpPr>
        <p:grpSpPr bwMode="auto">
          <a:xfrm>
            <a:off x="1916113" y="1844824"/>
            <a:ext cx="6048375" cy="2700337"/>
            <a:chOff x="4023" y="11856"/>
            <a:chExt cx="5728" cy="2940"/>
          </a:xfrm>
        </p:grpSpPr>
        <p:pic>
          <p:nvPicPr>
            <p:cNvPr id="100359" name="Picture 7" descr="j02396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7" y="11934"/>
              <a:ext cx="96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0" name="Text Box 8"/>
            <p:cNvSpPr txBox="1">
              <a:spLocks noChangeArrowheads="1"/>
            </p:cNvSpPr>
            <p:nvPr/>
          </p:nvSpPr>
          <p:spPr bwMode="auto">
            <a:xfrm>
              <a:off x="5353" y="13068"/>
              <a:ext cx="76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上行</a:t>
              </a:r>
              <a:endParaRPr lang="zh-CN" altLang="en-US" sz="3600"/>
            </a:p>
          </p:txBody>
        </p:sp>
        <p:sp>
          <p:nvSpPr>
            <p:cNvPr id="100361" name="Text Box 9"/>
            <p:cNvSpPr txBox="1">
              <a:spLocks noChangeArrowheads="1"/>
            </p:cNvSpPr>
            <p:nvPr/>
          </p:nvSpPr>
          <p:spPr bwMode="auto">
            <a:xfrm>
              <a:off x="4847" y="12723"/>
              <a:ext cx="76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latin typeface="Times New Roman" pitchFamily="18" charset="0"/>
                </a:rPr>
                <a:t>下行</a:t>
              </a:r>
              <a:endParaRPr lang="zh-CN" altLang="en-US" sz="3600"/>
            </a:p>
          </p:txBody>
        </p:sp>
        <p:pic>
          <p:nvPicPr>
            <p:cNvPr id="100362" name="Picture 10" descr="地球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 y="13969"/>
              <a:ext cx="720"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3" name="Text Box 11"/>
            <p:cNvSpPr txBox="1">
              <a:spLocks noChangeArrowheads="1"/>
            </p:cNvSpPr>
            <p:nvPr/>
          </p:nvSpPr>
          <p:spPr bwMode="auto">
            <a:xfrm>
              <a:off x="4307" y="14384"/>
              <a:ext cx="40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A</a:t>
              </a:r>
              <a:endParaRPr lang="en-US" altLang="zh-CN" sz="3600"/>
            </a:p>
          </p:txBody>
        </p:sp>
        <p:pic>
          <p:nvPicPr>
            <p:cNvPr id="100364" name="Picture 12" descr="地球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3969"/>
              <a:ext cx="720"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5" name="Text Box 13"/>
            <p:cNvSpPr txBox="1">
              <a:spLocks noChangeArrowheads="1"/>
            </p:cNvSpPr>
            <p:nvPr/>
          </p:nvSpPr>
          <p:spPr bwMode="auto">
            <a:xfrm>
              <a:off x="5536" y="14384"/>
              <a:ext cx="40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B</a:t>
              </a:r>
              <a:endParaRPr lang="en-US" altLang="zh-CN" sz="3600"/>
            </a:p>
          </p:txBody>
        </p:sp>
        <p:pic>
          <p:nvPicPr>
            <p:cNvPr id="100366" name="Picture 14" descr="地球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 y="13970"/>
              <a:ext cx="720"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7" name="Text Box 15"/>
            <p:cNvSpPr txBox="1">
              <a:spLocks noChangeArrowheads="1"/>
            </p:cNvSpPr>
            <p:nvPr/>
          </p:nvSpPr>
          <p:spPr bwMode="auto">
            <a:xfrm>
              <a:off x="6434" y="14391"/>
              <a:ext cx="40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C</a:t>
              </a:r>
              <a:endParaRPr lang="en-US" altLang="zh-CN" sz="3600"/>
            </a:p>
          </p:txBody>
        </p:sp>
        <p:grpSp>
          <p:nvGrpSpPr>
            <p:cNvPr id="100368" name="Group 16"/>
            <p:cNvGrpSpPr>
              <a:grpSpLocks/>
            </p:cNvGrpSpPr>
            <p:nvPr/>
          </p:nvGrpSpPr>
          <p:grpSpPr bwMode="auto">
            <a:xfrm>
              <a:off x="6480" y="12996"/>
              <a:ext cx="242" cy="900"/>
              <a:chOff x="6554" y="13101"/>
              <a:chExt cx="242" cy="900"/>
            </a:xfrm>
          </p:grpSpPr>
          <p:sp>
            <p:nvSpPr>
              <p:cNvPr id="100369" name="Line 17"/>
              <p:cNvSpPr>
                <a:spLocks noChangeShapeType="1"/>
              </p:cNvSpPr>
              <p:nvPr/>
            </p:nvSpPr>
            <p:spPr bwMode="auto">
              <a:xfrm flipH="1" flipV="1">
                <a:off x="6554" y="13170"/>
                <a:ext cx="168" cy="83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0" name="Line 18"/>
              <p:cNvSpPr>
                <a:spLocks noChangeShapeType="1"/>
              </p:cNvSpPr>
              <p:nvPr/>
            </p:nvSpPr>
            <p:spPr bwMode="auto">
              <a:xfrm>
                <a:off x="6626" y="13101"/>
                <a:ext cx="170" cy="84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371" name="Line 19"/>
            <p:cNvSpPr>
              <a:spLocks noChangeShapeType="1"/>
            </p:cNvSpPr>
            <p:nvPr/>
          </p:nvSpPr>
          <p:spPr bwMode="auto">
            <a:xfrm flipH="1" flipV="1">
              <a:off x="7080" y="13146"/>
              <a:ext cx="914"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2" name="Line 20"/>
            <p:cNvSpPr>
              <a:spLocks noChangeShapeType="1"/>
            </p:cNvSpPr>
            <p:nvPr/>
          </p:nvSpPr>
          <p:spPr bwMode="auto">
            <a:xfrm>
              <a:off x="7176" y="13338"/>
              <a:ext cx="722" cy="5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0373" name="Picture 21" descr="地球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8" y="13970"/>
              <a:ext cx="720"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4" name="Text Box 22"/>
            <p:cNvSpPr txBox="1">
              <a:spLocks noChangeArrowheads="1"/>
            </p:cNvSpPr>
            <p:nvPr/>
          </p:nvSpPr>
          <p:spPr bwMode="auto">
            <a:xfrm>
              <a:off x="7816" y="14376"/>
              <a:ext cx="40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D</a:t>
              </a:r>
              <a:endParaRPr lang="en-US" altLang="zh-CN" sz="3600"/>
            </a:p>
          </p:txBody>
        </p:sp>
        <p:sp>
          <p:nvSpPr>
            <p:cNvPr id="100375" name="Line 23"/>
            <p:cNvSpPr>
              <a:spLocks noChangeShapeType="1"/>
            </p:cNvSpPr>
            <p:nvPr/>
          </p:nvSpPr>
          <p:spPr bwMode="auto">
            <a:xfrm flipV="1">
              <a:off x="5860" y="12978"/>
              <a:ext cx="367" cy="9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6" name="Line 24"/>
            <p:cNvSpPr>
              <a:spLocks noChangeShapeType="1"/>
            </p:cNvSpPr>
            <p:nvPr/>
          </p:nvSpPr>
          <p:spPr bwMode="auto">
            <a:xfrm flipH="1">
              <a:off x="5744" y="12981"/>
              <a:ext cx="367" cy="9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0377" name="Picture 25" descr="j02396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 y="11889"/>
              <a:ext cx="96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78" name="Group 26"/>
            <p:cNvGrpSpPr>
              <a:grpSpLocks/>
            </p:cNvGrpSpPr>
            <p:nvPr/>
          </p:nvGrpSpPr>
          <p:grpSpPr bwMode="auto">
            <a:xfrm>
              <a:off x="4625" y="12846"/>
              <a:ext cx="1154" cy="1020"/>
              <a:chOff x="4624" y="12966"/>
              <a:chExt cx="1004" cy="900"/>
            </a:xfrm>
          </p:grpSpPr>
          <p:sp>
            <p:nvSpPr>
              <p:cNvPr id="100379" name="Line 27"/>
              <p:cNvSpPr>
                <a:spLocks noChangeShapeType="1"/>
              </p:cNvSpPr>
              <p:nvPr/>
            </p:nvSpPr>
            <p:spPr bwMode="auto">
              <a:xfrm flipV="1">
                <a:off x="4710" y="13020"/>
                <a:ext cx="918" cy="8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0" name="Line 28"/>
              <p:cNvSpPr>
                <a:spLocks noChangeShapeType="1"/>
              </p:cNvSpPr>
              <p:nvPr/>
            </p:nvSpPr>
            <p:spPr bwMode="auto">
              <a:xfrm flipH="1">
                <a:off x="4624" y="12966"/>
                <a:ext cx="900" cy="8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0381" name="Group 29"/>
            <p:cNvGrpSpPr>
              <a:grpSpLocks/>
            </p:cNvGrpSpPr>
            <p:nvPr/>
          </p:nvGrpSpPr>
          <p:grpSpPr bwMode="auto">
            <a:xfrm rot="608055">
              <a:off x="7071" y="12216"/>
              <a:ext cx="1666" cy="366"/>
              <a:chOff x="6988" y="11055"/>
              <a:chExt cx="1140" cy="256"/>
            </a:xfrm>
          </p:grpSpPr>
          <p:sp>
            <p:nvSpPr>
              <p:cNvPr id="100382" name="Line 30"/>
              <p:cNvSpPr>
                <a:spLocks noChangeShapeType="1"/>
              </p:cNvSpPr>
              <p:nvPr/>
            </p:nvSpPr>
            <p:spPr bwMode="auto">
              <a:xfrm flipV="1">
                <a:off x="7108" y="11115"/>
                <a:ext cx="1020" cy="1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3" name="Line 31"/>
              <p:cNvSpPr>
                <a:spLocks noChangeShapeType="1"/>
              </p:cNvSpPr>
              <p:nvPr/>
            </p:nvSpPr>
            <p:spPr bwMode="auto">
              <a:xfrm flipH="1">
                <a:off x="6988" y="11055"/>
                <a:ext cx="1036"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84" name="Text Box 32"/>
            <p:cNvSpPr txBox="1">
              <a:spLocks noChangeArrowheads="1"/>
            </p:cNvSpPr>
            <p:nvPr/>
          </p:nvSpPr>
          <p:spPr bwMode="auto">
            <a:xfrm>
              <a:off x="5957" y="11871"/>
              <a:ext cx="67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S1</a:t>
              </a:r>
              <a:endParaRPr lang="en-US" altLang="zh-CN" sz="3600"/>
            </a:p>
          </p:txBody>
        </p:sp>
        <p:sp>
          <p:nvSpPr>
            <p:cNvPr id="100385" name="Text Box 33"/>
            <p:cNvSpPr txBox="1">
              <a:spLocks noChangeArrowheads="1"/>
            </p:cNvSpPr>
            <p:nvPr/>
          </p:nvSpPr>
          <p:spPr bwMode="auto">
            <a:xfrm>
              <a:off x="8897" y="11856"/>
              <a:ext cx="49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S2</a:t>
              </a:r>
              <a:endParaRPr lang="en-US" altLang="zh-CN" sz="3600"/>
            </a:p>
          </p:txBody>
        </p:sp>
        <p:sp>
          <p:nvSpPr>
            <p:cNvPr id="100386" name="Text Box 34"/>
            <p:cNvSpPr txBox="1">
              <a:spLocks noChangeArrowheads="1"/>
            </p:cNvSpPr>
            <p:nvPr/>
          </p:nvSpPr>
          <p:spPr bwMode="auto">
            <a:xfrm>
              <a:off x="4879" y="13491"/>
              <a:ext cx="60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E-1</a:t>
              </a:r>
              <a:endParaRPr lang="en-US" altLang="zh-CN" sz="3600"/>
            </a:p>
          </p:txBody>
        </p:sp>
        <p:sp>
          <p:nvSpPr>
            <p:cNvPr id="100387" name="Text Box 35"/>
            <p:cNvSpPr txBox="1">
              <a:spLocks noChangeArrowheads="1"/>
            </p:cNvSpPr>
            <p:nvPr/>
          </p:nvSpPr>
          <p:spPr bwMode="auto">
            <a:xfrm>
              <a:off x="5868" y="13491"/>
              <a:ext cx="60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E-1</a:t>
              </a:r>
              <a:endParaRPr lang="en-US" altLang="zh-CN" sz="3600"/>
            </a:p>
          </p:txBody>
        </p:sp>
        <p:sp>
          <p:nvSpPr>
            <p:cNvPr id="100388" name="Text Box 36"/>
            <p:cNvSpPr txBox="1">
              <a:spLocks noChangeArrowheads="1"/>
            </p:cNvSpPr>
            <p:nvPr/>
          </p:nvSpPr>
          <p:spPr bwMode="auto">
            <a:xfrm>
              <a:off x="6648" y="13476"/>
              <a:ext cx="60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E-1</a:t>
              </a:r>
              <a:endParaRPr lang="en-US" altLang="zh-CN" sz="3600"/>
            </a:p>
          </p:txBody>
        </p:sp>
        <p:sp>
          <p:nvSpPr>
            <p:cNvPr id="100389" name="Text Box 37"/>
            <p:cNvSpPr txBox="1">
              <a:spLocks noChangeArrowheads="1"/>
            </p:cNvSpPr>
            <p:nvPr/>
          </p:nvSpPr>
          <p:spPr bwMode="auto">
            <a:xfrm>
              <a:off x="7742" y="13356"/>
              <a:ext cx="60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E-1</a:t>
              </a:r>
              <a:endParaRPr lang="en-US" altLang="zh-CN" sz="3600"/>
            </a:p>
          </p:txBody>
        </p:sp>
        <p:sp>
          <p:nvSpPr>
            <p:cNvPr id="100390" name="Text Box 38"/>
            <p:cNvSpPr txBox="1">
              <a:spLocks noChangeArrowheads="1"/>
            </p:cNvSpPr>
            <p:nvPr/>
          </p:nvSpPr>
          <p:spPr bwMode="auto">
            <a:xfrm>
              <a:off x="7713" y="12381"/>
              <a:ext cx="60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latin typeface="Times New Roman" pitchFamily="18" charset="0"/>
                </a:rPr>
                <a:t>E-2</a:t>
              </a:r>
              <a:endParaRPr lang="en-US" altLang="zh-CN" sz="3600"/>
            </a:p>
          </p:txBody>
        </p:sp>
      </p:grpSp>
      <p:grpSp>
        <p:nvGrpSpPr>
          <p:cNvPr id="100392" name="Group 40"/>
          <p:cNvGrpSpPr>
            <a:grpSpLocks/>
          </p:cNvGrpSpPr>
          <p:nvPr/>
        </p:nvGrpSpPr>
        <p:grpSpPr bwMode="auto">
          <a:xfrm>
            <a:off x="2906713" y="6084888"/>
            <a:ext cx="4049712" cy="773112"/>
            <a:chOff x="2206" y="14358"/>
            <a:chExt cx="4484" cy="639"/>
          </a:xfrm>
        </p:grpSpPr>
        <p:sp>
          <p:nvSpPr>
            <p:cNvPr id="100393" name="Line 41"/>
            <p:cNvSpPr>
              <a:spLocks noChangeShapeType="1"/>
            </p:cNvSpPr>
            <p:nvPr/>
          </p:nvSpPr>
          <p:spPr bwMode="auto">
            <a:xfrm>
              <a:off x="2206" y="14700"/>
              <a:ext cx="44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0394" name="Group 42"/>
            <p:cNvGrpSpPr>
              <a:grpSpLocks/>
            </p:cNvGrpSpPr>
            <p:nvPr/>
          </p:nvGrpSpPr>
          <p:grpSpPr bwMode="auto">
            <a:xfrm>
              <a:off x="2416" y="14358"/>
              <a:ext cx="3748" cy="342"/>
              <a:chOff x="2416" y="14358"/>
              <a:chExt cx="3748" cy="342"/>
            </a:xfrm>
          </p:grpSpPr>
          <p:grpSp>
            <p:nvGrpSpPr>
              <p:cNvPr id="100395" name="Group 43"/>
              <p:cNvGrpSpPr>
                <a:grpSpLocks/>
              </p:cNvGrpSpPr>
              <p:nvPr/>
            </p:nvGrpSpPr>
            <p:grpSpPr bwMode="auto">
              <a:xfrm>
                <a:off x="2416" y="14358"/>
                <a:ext cx="2354" cy="342"/>
                <a:chOff x="2416" y="14358"/>
                <a:chExt cx="2354" cy="342"/>
              </a:xfrm>
            </p:grpSpPr>
            <p:grpSp>
              <p:nvGrpSpPr>
                <p:cNvPr id="100396" name="Group 44"/>
                <p:cNvGrpSpPr>
                  <a:grpSpLocks/>
                </p:cNvGrpSpPr>
                <p:nvPr/>
              </p:nvGrpSpPr>
              <p:grpSpPr bwMode="auto">
                <a:xfrm>
                  <a:off x="2894" y="14358"/>
                  <a:ext cx="945" cy="342"/>
                  <a:chOff x="3478" y="10683"/>
                  <a:chExt cx="945" cy="342"/>
                </a:xfrm>
              </p:grpSpPr>
              <p:sp>
                <p:nvSpPr>
                  <p:cNvPr id="100397" name="Text Box 45"/>
                  <p:cNvSpPr txBox="1">
                    <a:spLocks noChangeArrowheads="1"/>
                  </p:cNvSpPr>
                  <p:nvPr/>
                </p:nvSpPr>
                <p:spPr bwMode="auto">
                  <a:xfrm>
                    <a:off x="3478" y="10683"/>
                    <a:ext cx="479" cy="34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i="1">
                        <a:latin typeface="Times New Roman" pitchFamily="18" charset="0"/>
                      </a:rPr>
                      <a:t>A</a:t>
                    </a:r>
                    <a:endParaRPr lang="en-US" altLang="zh-CN" sz="4000"/>
                  </a:p>
                </p:txBody>
              </p:sp>
              <p:sp>
                <p:nvSpPr>
                  <p:cNvPr id="100398" name="Text Box 46"/>
                  <p:cNvSpPr txBox="1">
                    <a:spLocks noChangeArrowheads="1"/>
                  </p:cNvSpPr>
                  <p:nvPr/>
                </p:nvSpPr>
                <p:spPr bwMode="auto">
                  <a:xfrm>
                    <a:off x="3944" y="10683"/>
                    <a:ext cx="479" cy="34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i="1">
                        <a:latin typeface="Times New Roman" pitchFamily="18" charset="0"/>
                      </a:rPr>
                      <a:t>B</a:t>
                    </a:r>
                    <a:endParaRPr lang="en-US" altLang="zh-CN" sz="4000"/>
                  </a:p>
                </p:txBody>
              </p:sp>
            </p:grpSp>
            <p:grpSp>
              <p:nvGrpSpPr>
                <p:cNvPr id="100399" name="Group 47"/>
                <p:cNvGrpSpPr>
                  <a:grpSpLocks/>
                </p:cNvGrpSpPr>
                <p:nvPr/>
              </p:nvGrpSpPr>
              <p:grpSpPr bwMode="auto">
                <a:xfrm>
                  <a:off x="3826" y="14358"/>
                  <a:ext cx="944" cy="342"/>
                  <a:chOff x="4905" y="10852"/>
                  <a:chExt cx="818" cy="297"/>
                </a:xfrm>
              </p:grpSpPr>
              <p:sp>
                <p:nvSpPr>
                  <p:cNvPr id="100400" name="Text Box 48"/>
                  <p:cNvSpPr txBox="1">
                    <a:spLocks noChangeArrowheads="1"/>
                  </p:cNvSpPr>
                  <p:nvPr/>
                </p:nvSpPr>
                <p:spPr bwMode="auto">
                  <a:xfrm>
                    <a:off x="4905" y="10852"/>
                    <a:ext cx="415"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000" i="1">
                        <a:latin typeface="Times New Roman" pitchFamily="18" charset="0"/>
                      </a:rPr>
                      <a:t>C</a:t>
                    </a:r>
                    <a:endParaRPr lang="en-US" altLang="zh-CN" sz="4000"/>
                  </a:p>
                </p:txBody>
              </p:sp>
              <p:sp>
                <p:nvSpPr>
                  <p:cNvPr id="100401" name="Text Box 49"/>
                  <p:cNvSpPr txBox="1">
                    <a:spLocks noChangeArrowheads="1"/>
                  </p:cNvSpPr>
                  <p:nvPr/>
                </p:nvSpPr>
                <p:spPr bwMode="auto">
                  <a:xfrm>
                    <a:off x="5308" y="10852"/>
                    <a:ext cx="415" cy="297"/>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i="1">
                        <a:latin typeface="Times New Roman" pitchFamily="18" charset="0"/>
                      </a:rPr>
                      <a:t>D</a:t>
                    </a:r>
                    <a:endParaRPr lang="en-US" altLang="zh-CN" sz="4000"/>
                  </a:p>
                </p:txBody>
              </p:sp>
            </p:grpSp>
            <p:sp>
              <p:nvSpPr>
                <p:cNvPr id="100402" name="Text Box 50"/>
                <p:cNvSpPr txBox="1">
                  <a:spLocks noChangeArrowheads="1"/>
                </p:cNvSpPr>
                <p:nvPr/>
              </p:nvSpPr>
              <p:spPr bwMode="auto">
                <a:xfrm>
                  <a:off x="2416" y="14358"/>
                  <a:ext cx="478" cy="34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a:latin typeface="Times New Roman" pitchFamily="18" charset="0"/>
                      <a:sym typeface="Symbol" pitchFamily="18" charset="2"/>
                    </a:rPr>
                    <a:t></a:t>
                  </a:r>
                  <a:endParaRPr lang="en-US" altLang="zh-CN" sz="4000"/>
                </a:p>
              </p:txBody>
            </p:sp>
          </p:grpSp>
          <p:grpSp>
            <p:nvGrpSpPr>
              <p:cNvPr id="100403" name="Group 51"/>
              <p:cNvGrpSpPr>
                <a:grpSpLocks/>
              </p:cNvGrpSpPr>
              <p:nvPr/>
            </p:nvGrpSpPr>
            <p:grpSpPr bwMode="auto">
              <a:xfrm>
                <a:off x="4756" y="14358"/>
                <a:ext cx="1408" cy="342"/>
                <a:chOff x="4756" y="14355"/>
                <a:chExt cx="1408" cy="342"/>
              </a:xfrm>
            </p:grpSpPr>
            <p:sp>
              <p:nvSpPr>
                <p:cNvPr id="100404" name="Text Box 52"/>
                <p:cNvSpPr txBox="1">
                  <a:spLocks noChangeArrowheads="1"/>
                </p:cNvSpPr>
                <p:nvPr/>
              </p:nvSpPr>
              <p:spPr bwMode="auto">
                <a:xfrm>
                  <a:off x="4756" y="14355"/>
                  <a:ext cx="478" cy="34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i="1">
                      <a:latin typeface="Times New Roman" pitchFamily="18" charset="0"/>
                    </a:rPr>
                    <a:t>A</a:t>
                  </a:r>
                  <a:endParaRPr lang="en-US" altLang="zh-CN" sz="4000"/>
                </a:p>
              </p:txBody>
            </p:sp>
            <p:sp>
              <p:nvSpPr>
                <p:cNvPr id="100405" name="Text Box 53"/>
                <p:cNvSpPr txBox="1">
                  <a:spLocks noChangeArrowheads="1"/>
                </p:cNvSpPr>
                <p:nvPr/>
              </p:nvSpPr>
              <p:spPr bwMode="auto">
                <a:xfrm>
                  <a:off x="5220" y="14355"/>
                  <a:ext cx="478" cy="34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i="1">
                      <a:latin typeface="Times New Roman" pitchFamily="18" charset="0"/>
                    </a:rPr>
                    <a:t>B</a:t>
                  </a:r>
                  <a:endParaRPr lang="en-US" altLang="zh-CN" sz="4000"/>
                </a:p>
              </p:txBody>
            </p:sp>
            <p:sp>
              <p:nvSpPr>
                <p:cNvPr id="100406" name="Text Box 54"/>
                <p:cNvSpPr txBox="1">
                  <a:spLocks noChangeArrowheads="1"/>
                </p:cNvSpPr>
                <p:nvPr/>
              </p:nvSpPr>
              <p:spPr bwMode="auto">
                <a:xfrm>
                  <a:off x="5686" y="14355"/>
                  <a:ext cx="478" cy="342"/>
                </a:xfrm>
                <a:prstGeom prst="rect">
                  <a:avLst/>
                </a:prstGeom>
                <a:solidFill>
                  <a:srgbClr val="FFFFFF"/>
                </a:solidFill>
                <a:ln w="9525">
                  <a:solidFill>
                    <a:srgbClr val="000000"/>
                  </a:solidFill>
                  <a:miter lim="800000"/>
                  <a:headEnd/>
                  <a:tailEnd/>
                </a:ln>
              </p:spPr>
              <p:txBody>
                <a:bodyPr lIns="72000" tIns="0" rIns="0" bIns="0"/>
                <a:lstStyle/>
                <a:p>
                  <a:pPr algn="just"/>
                  <a:r>
                    <a:rPr lang="en-US" altLang="zh-CN" sz="2400">
                      <a:latin typeface="Times New Roman" pitchFamily="18" charset="0"/>
                      <a:sym typeface="Symbol" pitchFamily="18" charset="2"/>
                    </a:rPr>
                    <a:t></a:t>
                  </a:r>
                  <a:endParaRPr lang="en-US" altLang="zh-CN" sz="4000"/>
                </a:p>
              </p:txBody>
            </p:sp>
          </p:grpSp>
        </p:grpSp>
        <p:sp>
          <p:nvSpPr>
            <p:cNvPr id="100407" name="Text Box 55"/>
            <p:cNvSpPr txBox="1">
              <a:spLocks noChangeArrowheads="1"/>
            </p:cNvSpPr>
            <p:nvPr/>
          </p:nvSpPr>
          <p:spPr bwMode="auto">
            <a:xfrm>
              <a:off x="6212" y="14577"/>
              <a:ext cx="4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latin typeface="Times New Roman" pitchFamily="18" charset="0"/>
                </a:rPr>
                <a:t>t</a:t>
              </a:r>
              <a:endParaRPr lang="en-US" altLang="zh-CN" sz="4000"/>
            </a:p>
          </p:txBody>
        </p:sp>
      </p:grpSp>
    </p:spTree>
    <p:extLst>
      <p:ext uri="{BB962C8B-B14F-4D97-AF65-F5344CB8AC3E}">
        <p14:creationId xmlns:p14="http://schemas.microsoft.com/office/powerpoint/2010/main" val="1613709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358"/>
                                        </p:tgtEl>
                                        <p:attrNameLst>
                                          <p:attrName>style.visibility</p:attrName>
                                        </p:attrNameLst>
                                      </p:cBhvr>
                                      <p:to>
                                        <p:strVal val="visible"/>
                                      </p:to>
                                    </p:set>
                                    <p:anim calcmode="lin" valueType="num">
                                      <p:cBhvr additive="base">
                                        <p:cTn id="13" dur="500" fill="hold"/>
                                        <p:tgtEl>
                                          <p:spTgt spid="100358"/>
                                        </p:tgtEl>
                                        <p:attrNameLst>
                                          <p:attrName>ppt_x</p:attrName>
                                        </p:attrNameLst>
                                      </p:cBhvr>
                                      <p:tavLst>
                                        <p:tav tm="0">
                                          <p:val>
                                            <p:strVal val="#ppt_x"/>
                                          </p:val>
                                        </p:tav>
                                        <p:tav tm="100000">
                                          <p:val>
                                            <p:strVal val="#ppt_x"/>
                                          </p:val>
                                        </p:tav>
                                      </p:tavLst>
                                    </p:anim>
                                    <p:anim calcmode="lin" valueType="num">
                                      <p:cBhvr additive="base">
                                        <p:cTn id="14"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7" end="7"/>
                                            </p:txEl>
                                          </p:spTgt>
                                        </p:tgtEl>
                                        <p:attrNameLst>
                                          <p:attrName>style.visibility</p:attrName>
                                        </p:attrNameLst>
                                      </p:cBhvr>
                                      <p:to>
                                        <p:strVal val="visible"/>
                                      </p:to>
                                    </p:set>
                                    <p:anim calcmode="lin" valueType="num">
                                      <p:cBhvr additive="base">
                                        <p:cTn id="19" dur="5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0392"/>
                                        </p:tgtEl>
                                        <p:attrNameLst>
                                          <p:attrName>style.visibility</p:attrName>
                                        </p:attrNameLst>
                                      </p:cBhvr>
                                      <p:to>
                                        <p:strVal val="visible"/>
                                      </p:to>
                                    </p:set>
                                    <p:anim calcmode="lin" valueType="num">
                                      <p:cBhvr additive="base">
                                        <p:cTn id="25" dur="500" fill="hold"/>
                                        <p:tgtEl>
                                          <p:spTgt spid="100392"/>
                                        </p:tgtEl>
                                        <p:attrNameLst>
                                          <p:attrName>ppt_x</p:attrName>
                                        </p:attrNameLst>
                                      </p:cBhvr>
                                      <p:tavLst>
                                        <p:tav tm="0">
                                          <p:val>
                                            <p:strVal val="#ppt_x"/>
                                          </p:val>
                                        </p:tav>
                                        <p:tav tm="100000">
                                          <p:val>
                                            <p:strVal val="#ppt_x"/>
                                          </p:val>
                                        </p:tav>
                                      </p:tavLst>
                                    </p:anim>
                                    <p:anim calcmode="lin" valueType="num">
                                      <p:cBhvr additive="base">
                                        <p:cTn id="26" dur="500" fill="hold"/>
                                        <p:tgtEl>
                                          <p:spTgt spid="100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normAutofit lnSpcReduction="10000"/>
          </a:bodyPr>
          <a:lstStyle/>
          <a:p>
            <a:r>
              <a:rPr lang="zh-CN" altLang="en-US" dirty="0" smtClean="0"/>
              <a:t>因为每个地球站只允许在给定的一段时隙中发送信号，故地球站的发射机必须保证其发送的上行信号到达卫星上时，恰好是卫星上中心站准备接收其信号的时间。由于各个地球站和卫星的距离不等，各个地球站的上行发送信号的时钟也需要不同，所以不可能采用调整卫星上中心站接收机时钟的办法达到和所有地球站上行信号同步的目的。这时，需要各地球站按照和卫星的距离远近，将发射信号的时钟调整到和卫星上中心站接收机的时钟一致；由于延迟时间不同，各个地球站发射信号的时钟之间实际上是有误差的。这称为发射机同步方法。 </a:t>
            </a:r>
            <a:endParaRPr lang="zh-CN" altLang="en-US" dirty="0"/>
          </a:p>
        </p:txBody>
      </p:sp>
      <p:sp>
        <p:nvSpPr>
          <p:cNvPr id="4" name="灯片编号占位符 5"/>
          <p:cNvSpPr>
            <a:spLocks noGrp="1"/>
          </p:cNvSpPr>
          <p:nvPr>
            <p:ph type="sldNum" sz="quarter" idx="12"/>
          </p:nvPr>
        </p:nvSpPr>
        <p:spPr/>
        <p:txBody>
          <a:bodyPr/>
          <a:lstStyle/>
          <a:p>
            <a:fld id="{CDCF2996-0282-44B3-AFCA-D8CEA25A99E0}" type="slidenum">
              <a:rPr lang="en-US" altLang="zh-CN" smtClean="0"/>
              <a:pPr/>
              <a:t>84</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4877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p:txBody>
          <a:bodyPr>
            <a:normAutofit lnSpcReduction="10000"/>
          </a:bodyPr>
          <a:lstStyle/>
          <a:p>
            <a:r>
              <a:rPr lang="zh-CN" altLang="en-US" dirty="0" smtClean="0">
                <a:solidFill>
                  <a:srgbClr val="0000FF"/>
                </a:solidFill>
              </a:rPr>
              <a:t>开环法</a:t>
            </a:r>
            <a:r>
              <a:rPr lang="zh-CN" altLang="en-US" dirty="0" smtClean="0"/>
              <a:t>：开环方法不需依靠中心站上接收信号到达时间的任何信息。终端站根据它所存储的关于链路长度等信息可以预先校正其发送时间。终端站所存储的这些信息是从有关单位提供的，但是还可以按照从中心站送回的信号加以修正。开环方法依靠的是准确预测的链路长度等参量信息。当链路的路径是确定的，这种方法很好。但是当链路的路径不是确定的，或终端站只是断续地接入时，这种方法就难于有效地使用。</a:t>
            </a:r>
          </a:p>
          <a:p>
            <a:r>
              <a:rPr lang="zh-CN" altLang="en-US" dirty="0" smtClean="0"/>
              <a:t>开环法的主要优点是捕捉快、不需要反向链路也能工作和实时运算量小。其缺点是需要外部有关单位提供所需的链路参量数据，并且缺乏灵活性。 </a:t>
            </a:r>
          </a:p>
          <a:p>
            <a:pPr lvl="1"/>
            <a:endParaRPr lang="en-US" altLang="zh-CN" dirty="0"/>
          </a:p>
        </p:txBody>
      </p:sp>
      <p:sp>
        <p:nvSpPr>
          <p:cNvPr id="4" name="灯片编号占位符 5"/>
          <p:cNvSpPr>
            <a:spLocks noGrp="1"/>
          </p:cNvSpPr>
          <p:nvPr>
            <p:ph type="sldNum" sz="quarter" idx="12"/>
          </p:nvPr>
        </p:nvSpPr>
        <p:spPr/>
        <p:txBody>
          <a:bodyPr/>
          <a:lstStyle/>
          <a:p>
            <a:fld id="{15FEAA4C-73C8-46C7-B6B4-5EB8AC5A09B9}" type="slidenum">
              <a:rPr lang="en-US" altLang="zh-CN" smtClean="0"/>
              <a:pPr/>
              <a:t>85</a:t>
            </a:fld>
            <a:endParaRPr lang="en-US" altLang="zh-CN"/>
          </a:p>
        </p:txBody>
      </p:sp>
      <p:sp>
        <p:nvSpPr>
          <p:cNvPr id="6" name="标题 5"/>
          <p:cNvSpPr>
            <a:spLocks noGrp="1"/>
          </p:cNvSpPr>
          <p:nvPr>
            <p:ph type="title"/>
          </p:nvPr>
        </p:nvSpPr>
        <p:spPr/>
        <p:txBody>
          <a:bodyPr>
            <a:normAutofit/>
          </a:bodyPr>
          <a:lstStyle/>
          <a:p>
            <a:r>
              <a:rPr lang="zh-CN" altLang="en-US" dirty="0" smtClean="0">
                <a:solidFill>
                  <a:srgbClr val="0000FF"/>
                </a:solidFill>
              </a:rPr>
              <a:t>发射机同步方法的分类：</a:t>
            </a:r>
            <a:endParaRPr lang="zh-CN" altLang="en-US" dirty="0">
              <a:solidFill>
                <a:srgbClr val="0000FF"/>
              </a:solidFill>
            </a:endParaRPr>
          </a:p>
        </p:txBody>
      </p:sp>
    </p:spTree>
    <p:extLst>
      <p:ext uri="{BB962C8B-B14F-4D97-AF65-F5344CB8AC3E}">
        <p14:creationId xmlns:p14="http://schemas.microsoft.com/office/powerpoint/2010/main" val="342881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p:txBody>
          <a:bodyPr>
            <a:normAutofit lnSpcReduction="10000"/>
          </a:bodyPr>
          <a:lstStyle/>
          <a:p>
            <a:r>
              <a:rPr lang="zh-CN" altLang="en-US" dirty="0" smtClean="0">
                <a:solidFill>
                  <a:srgbClr val="0000FF"/>
                </a:solidFill>
              </a:rPr>
              <a:t>闭环法</a:t>
            </a:r>
            <a:r>
              <a:rPr lang="zh-CN" altLang="en-US" dirty="0" smtClean="0"/>
              <a:t>：在闭环法中，中心站需要测量来自终端站的信号的同步准确度，并将测量结果通过反向信道送给终端站。因此，闭环法需要一条反向信道传送此测量结果，并且终端站需要有根据此反馈信息适当调整其时钟的能力。</a:t>
            </a:r>
          </a:p>
          <a:p>
            <a:r>
              <a:rPr lang="zh-CN" altLang="en-US" dirty="0" smtClean="0"/>
              <a:t>闭环法的优点：不需要预先得知链路参量的数据。并且可以很容易地利用反向链路来及时适应路径和链路情况的变化。 </a:t>
            </a:r>
          </a:p>
          <a:p>
            <a:r>
              <a:rPr lang="zh-CN" altLang="en-US" dirty="0" smtClean="0"/>
              <a:t>闭环法的缺点：终端站需要有较高的实时处理能力，并且每个终端站和中心站之间要有双向链路。此外，捕捉同步也需要较长的时间。</a:t>
            </a:r>
            <a:endParaRPr lang="zh-CN" altLang="en-US" dirty="0"/>
          </a:p>
        </p:txBody>
      </p:sp>
      <p:sp>
        <p:nvSpPr>
          <p:cNvPr id="4" name="灯片编号占位符 5"/>
          <p:cNvSpPr>
            <a:spLocks noGrp="1"/>
          </p:cNvSpPr>
          <p:nvPr>
            <p:ph type="sldNum" sz="quarter" idx="12"/>
          </p:nvPr>
        </p:nvSpPr>
        <p:spPr/>
        <p:txBody>
          <a:bodyPr/>
          <a:lstStyle/>
          <a:p>
            <a:fld id="{FA79444E-3ECE-4C98-ADBF-15BB4C2B0D31}" type="slidenum">
              <a:rPr lang="en-US" altLang="zh-CN" smtClean="0"/>
              <a:pPr/>
              <a:t>86</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8329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500" fill="hold"/>
                                        <p:tgtEl>
                                          <p:spTgt spid="103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 calcmode="lin" valueType="num">
                                      <p:cBhvr additive="base">
                                        <p:cTn id="19"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p:txBody>
          <a:bodyPr>
            <a:normAutofit fontScale="92500" lnSpcReduction="20000"/>
          </a:bodyPr>
          <a:lstStyle/>
          <a:p>
            <a:r>
              <a:rPr lang="zh-CN" altLang="en-US" dirty="0" smtClean="0"/>
              <a:t>典型例子是准同步数字体系</a:t>
            </a:r>
            <a:r>
              <a:rPr lang="en-US" altLang="zh-CN" dirty="0" smtClean="0"/>
              <a:t>(PDH)</a:t>
            </a:r>
            <a:r>
              <a:rPr lang="zh-CN" altLang="en-US" dirty="0" smtClean="0"/>
              <a:t>中采用的码速调整法。</a:t>
            </a:r>
          </a:p>
          <a:p>
            <a:r>
              <a:rPr lang="zh-CN" altLang="en-US" dirty="0" smtClean="0"/>
              <a:t>仍以上面的卫星通信网为例：若这时</a:t>
            </a:r>
            <a:r>
              <a:rPr lang="en-US" altLang="zh-CN" dirty="0" smtClean="0"/>
              <a:t>4</a:t>
            </a:r>
            <a:r>
              <a:rPr lang="zh-CN" altLang="en-US" dirty="0" smtClean="0"/>
              <a:t>个地球站的上行信号都是一次群</a:t>
            </a:r>
            <a:r>
              <a:rPr lang="en-US" altLang="zh-CN" dirty="0" smtClean="0"/>
              <a:t>E-1</a:t>
            </a:r>
            <a:r>
              <a:rPr lang="zh-CN" altLang="en-US" dirty="0" smtClean="0"/>
              <a:t>信号，它们在卫星</a:t>
            </a:r>
            <a:r>
              <a:rPr lang="en-US" altLang="zh-CN" dirty="0" smtClean="0"/>
              <a:t>S1</a:t>
            </a:r>
            <a:r>
              <a:rPr lang="zh-CN" altLang="en-US" dirty="0" smtClean="0"/>
              <a:t>上接收到后，合并成二次群</a:t>
            </a:r>
            <a:r>
              <a:rPr lang="en-US" altLang="zh-CN" dirty="0" smtClean="0"/>
              <a:t>E-2</a:t>
            </a:r>
            <a:r>
              <a:rPr lang="zh-CN" altLang="en-US" dirty="0" smtClean="0"/>
              <a:t>信号，再发送给卫星</a:t>
            </a:r>
            <a:r>
              <a:rPr lang="en-US" altLang="zh-CN" dirty="0" smtClean="0"/>
              <a:t>S2</a:t>
            </a:r>
            <a:r>
              <a:rPr lang="zh-CN" altLang="en-US" dirty="0" smtClean="0"/>
              <a:t>。这时由于</a:t>
            </a:r>
            <a:r>
              <a:rPr lang="en-US" altLang="zh-CN" dirty="0" smtClean="0"/>
              <a:t>4</a:t>
            </a:r>
            <a:r>
              <a:rPr lang="zh-CN" altLang="en-US" dirty="0" smtClean="0"/>
              <a:t>个地球站的时钟间存在误差，虽然其码元标称速率都是</a:t>
            </a:r>
            <a:r>
              <a:rPr lang="en-US" altLang="zh-CN" dirty="0" smtClean="0"/>
              <a:t>2048 kb/s</a:t>
            </a:r>
            <a:r>
              <a:rPr lang="zh-CN" altLang="en-US" dirty="0" smtClean="0"/>
              <a:t>，但是实际速率不同。在</a:t>
            </a:r>
            <a:r>
              <a:rPr lang="en-US" altLang="zh-CN" dirty="0" smtClean="0"/>
              <a:t>S1</a:t>
            </a:r>
            <a:r>
              <a:rPr lang="zh-CN" altLang="en-US" dirty="0" smtClean="0"/>
              <a:t>上合成的</a:t>
            </a:r>
            <a:r>
              <a:rPr lang="en-US" altLang="zh-CN" dirty="0" smtClean="0"/>
              <a:t>E-2</a:t>
            </a:r>
            <a:r>
              <a:rPr lang="zh-CN" altLang="en-US" dirty="0" smtClean="0"/>
              <a:t>群码元速率为</a:t>
            </a:r>
            <a:r>
              <a:rPr lang="en-US" altLang="zh-CN" dirty="0" smtClean="0"/>
              <a:t>8448 kb/s</a:t>
            </a:r>
            <a:r>
              <a:rPr lang="zh-CN" altLang="en-US" dirty="0" smtClean="0"/>
              <a:t>，这个速率是以卫星</a:t>
            </a:r>
            <a:r>
              <a:rPr lang="en-US" altLang="zh-CN" dirty="0" smtClean="0"/>
              <a:t>S1</a:t>
            </a:r>
            <a:r>
              <a:rPr lang="zh-CN" altLang="en-US" dirty="0" smtClean="0"/>
              <a:t>上的复接设备时钟为准的。将</a:t>
            </a:r>
            <a:r>
              <a:rPr lang="en-US" altLang="zh-CN" dirty="0" smtClean="0"/>
              <a:t>8448 kb/s</a:t>
            </a:r>
            <a:r>
              <a:rPr lang="zh-CN" altLang="en-US" dirty="0" smtClean="0"/>
              <a:t>平均分配到每个</a:t>
            </a:r>
            <a:r>
              <a:rPr lang="en-US" altLang="zh-CN" dirty="0" smtClean="0"/>
              <a:t>E-1</a:t>
            </a:r>
            <a:r>
              <a:rPr lang="zh-CN" altLang="en-US" dirty="0" smtClean="0"/>
              <a:t>群的码元速率为</a:t>
            </a:r>
            <a:r>
              <a:rPr lang="en-US" altLang="zh-CN" dirty="0" smtClean="0"/>
              <a:t>2112 kb/s</a:t>
            </a:r>
            <a:r>
              <a:rPr lang="zh-CN" altLang="en-US" dirty="0" smtClean="0"/>
              <a:t>，它高于</a:t>
            </a:r>
            <a:r>
              <a:rPr lang="en-US" altLang="zh-CN" dirty="0" smtClean="0"/>
              <a:t>2048 kb/s</a:t>
            </a:r>
            <a:r>
              <a:rPr lang="zh-CN" altLang="en-US" dirty="0" smtClean="0"/>
              <a:t>。所以，尽管各地球站的时钟有误差，但是在卫星上的复接设备中合路时，平均将各路输入信号的码元速率都提高到以地球站时钟为准的</a:t>
            </a:r>
            <a:r>
              <a:rPr lang="en-US" altLang="zh-CN" dirty="0" smtClean="0"/>
              <a:t>2112 kb/s</a:t>
            </a:r>
            <a:r>
              <a:rPr lang="zh-CN" altLang="en-US" dirty="0" smtClean="0"/>
              <a:t>上，而不去管各路输入信号的码元速率存在误差。</a:t>
            </a:r>
            <a:endParaRPr lang="zh-CN" altLang="en-US" dirty="0"/>
          </a:p>
        </p:txBody>
      </p:sp>
      <p:sp>
        <p:nvSpPr>
          <p:cNvPr id="4" name="灯片编号占位符 5"/>
          <p:cNvSpPr>
            <a:spLocks noGrp="1"/>
          </p:cNvSpPr>
          <p:nvPr>
            <p:ph type="sldNum" sz="quarter" idx="12"/>
          </p:nvPr>
        </p:nvSpPr>
        <p:spPr/>
        <p:txBody>
          <a:bodyPr/>
          <a:lstStyle/>
          <a:p>
            <a:fld id="{C77602A7-B2B7-443A-B0AD-7813340B9181}" type="slidenum">
              <a:rPr lang="en-US" altLang="zh-CN" smtClean="0"/>
              <a:pPr/>
              <a:t>87</a:t>
            </a:fld>
            <a:endParaRPr lang="en-US" altLang="zh-CN"/>
          </a:p>
        </p:txBody>
      </p:sp>
      <p:sp>
        <p:nvSpPr>
          <p:cNvPr id="6" name="标题 5"/>
          <p:cNvSpPr>
            <a:spLocks noGrp="1"/>
          </p:cNvSpPr>
          <p:nvPr>
            <p:ph type="title"/>
          </p:nvPr>
        </p:nvSpPr>
        <p:spPr/>
        <p:txBody>
          <a:bodyPr>
            <a:normAutofit/>
          </a:bodyPr>
          <a:lstStyle/>
          <a:p>
            <a:r>
              <a:rPr lang="zh-CN" altLang="en-US" dirty="0" smtClean="0"/>
              <a:t>异步网或准同步网的同步方法：</a:t>
            </a:r>
            <a:endParaRPr lang="zh-CN" altLang="en-US" dirty="0"/>
          </a:p>
        </p:txBody>
      </p:sp>
    </p:spTree>
    <p:extLst>
      <p:ext uri="{BB962C8B-B14F-4D97-AF65-F5344CB8AC3E}">
        <p14:creationId xmlns:p14="http://schemas.microsoft.com/office/powerpoint/2010/main" val="227428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 calcmode="lin" valueType="num">
                                      <p:cBhvr additive="base">
                                        <p:cTn id="7"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US" altLang="zh-CN" dirty="0">
                <a:solidFill>
                  <a:srgbClr val="0000FF"/>
                </a:solidFill>
              </a:rPr>
              <a:t>13.5.2 </a:t>
            </a:r>
            <a:r>
              <a:rPr lang="zh-CN" altLang="en-US" dirty="0">
                <a:solidFill>
                  <a:srgbClr val="0000FF"/>
                </a:solidFill>
              </a:rPr>
              <a:t>开环</a:t>
            </a:r>
            <a:r>
              <a:rPr lang="zh-CN" altLang="en-US" dirty="0" smtClean="0">
                <a:solidFill>
                  <a:srgbClr val="0000FF"/>
                </a:solidFill>
              </a:rPr>
              <a:t>法</a:t>
            </a:r>
            <a:endParaRPr lang="zh-CN" altLang="en-US" dirty="0">
              <a:solidFill>
                <a:srgbClr val="0000FF"/>
              </a:solidFill>
            </a:endParaRPr>
          </a:p>
        </p:txBody>
      </p:sp>
      <p:sp>
        <p:nvSpPr>
          <p:cNvPr id="105475" name="Rectangle 3"/>
          <p:cNvSpPr>
            <a:spLocks noGrp="1" noChangeArrowheads="1"/>
          </p:cNvSpPr>
          <p:nvPr>
            <p:ph type="body" idx="1"/>
          </p:nvPr>
        </p:nvSpPr>
        <p:spPr/>
        <p:txBody>
          <a:bodyPr/>
          <a:lstStyle/>
          <a:p>
            <a:r>
              <a:rPr lang="en-US" altLang="zh-CN" dirty="0" smtClean="0"/>
              <a:t> </a:t>
            </a:r>
            <a:r>
              <a:rPr lang="zh-CN" altLang="en-US" dirty="0" smtClean="0">
                <a:solidFill>
                  <a:srgbClr val="0000FF"/>
                </a:solidFill>
              </a:rPr>
              <a:t>开环法分类：</a:t>
            </a:r>
          </a:p>
          <a:p>
            <a:pPr lvl="2"/>
            <a:r>
              <a:rPr lang="zh-CN" altLang="en-US" dirty="0" smtClean="0"/>
              <a:t>需要利用反向链路提供的信息。</a:t>
            </a:r>
          </a:p>
          <a:p>
            <a:pPr lvl="2"/>
            <a:r>
              <a:rPr lang="zh-CN" altLang="en-US" dirty="0" smtClean="0"/>
              <a:t>不需要利用反向链路提供的信息。</a:t>
            </a:r>
          </a:p>
          <a:p>
            <a:pPr lvl="2"/>
            <a:r>
              <a:rPr lang="zh-CN" altLang="en-US" dirty="0" smtClean="0"/>
              <a:t>	它由于没有反馈信息需要处理，所以对处理能力没有要求，但是其通信性能显然受链路特性稳定性的影响。</a:t>
            </a:r>
          </a:p>
          <a:p>
            <a:r>
              <a:rPr lang="zh-CN" altLang="en-US" dirty="0" smtClean="0">
                <a:solidFill>
                  <a:srgbClr val="0000FF"/>
                </a:solidFill>
              </a:rPr>
              <a:t>开环法举例</a:t>
            </a:r>
            <a:r>
              <a:rPr lang="zh-CN" altLang="en-US" dirty="0" smtClean="0"/>
              <a:t>：</a:t>
            </a:r>
            <a:endParaRPr lang="en-US" altLang="zh-CN" dirty="0" smtClean="0"/>
          </a:p>
          <a:p>
            <a:pPr lvl="1"/>
            <a:r>
              <a:rPr lang="zh-CN" altLang="en-US" dirty="0" smtClean="0"/>
              <a:t>一个卫星通信系统，中心站在卫星上，终端站在地面。所有地面发射机的同步系统都需要预先校正信号的定时和频率，以求信号用预定的频率在预定的时间到达卫星接收机。</a:t>
            </a:r>
            <a:endParaRPr lang="zh-CN" altLang="en-US" dirty="0"/>
          </a:p>
        </p:txBody>
      </p:sp>
      <p:sp>
        <p:nvSpPr>
          <p:cNvPr id="5" name="灯片编号占位符 5"/>
          <p:cNvSpPr>
            <a:spLocks noGrp="1"/>
          </p:cNvSpPr>
          <p:nvPr>
            <p:ph type="sldNum" sz="quarter" idx="12"/>
          </p:nvPr>
        </p:nvSpPr>
        <p:spPr/>
        <p:txBody>
          <a:bodyPr/>
          <a:lstStyle/>
          <a:p>
            <a:fld id="{D6B5671F-812B-434D-A7FB-4F81F6E4DF96}" type="slidenum">
              <a:rPr lang="en-US" altLang="zh-CN" smtClean="0"/>
              <a:pPr/>
              <a:t>88</a:t>
            </a:fld>
            <a:endParaRPr lang="en-US" altLang="zh-CN"/>
          </a:p>
        </p:txBody>
      </p:sp>
      <p:sp>
        <p:nvSpPr>
          <p:cNvPr id="1054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1146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5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endParaRPr lang="zh-CN" altLang="en-US" dirty="0"/>
          </a:p>
        </p:txBody>
      </p:sp>
      <p:sp>
        <p:nvSpPr>
          <p:cNvPr id="106499" name="Rectangle 3"/>
          <p:cNvSpPr>
            <a:spLocks noGrp="1" noChangeArrowheads="1"/>
          </p:cNvSpPr>
          <p:nvPr>
            <p:ph type="body" idx="1"/>
          </p:nvPr>
        </p:nvSpPr>
        <p:spPr/>
        <p:txBody>
          <a:bodyPr>
            <a:normAutofit fontScale="85000" lnSpcReduction="20000"/>
          </a:bodyPr>
          <a:lstStyle/>
          <a:p>
            <a:r>
              <a:rPr lang="zh-CN" altLang="en-US" dirty="0" smtClean="0"/>
              <a:t>预先校正时间：发射机需要计算信号的传输时间，即用电磁波的传播速率去除发射机和接收机间的距离，并将发射时间按计算结果适当提前。这样，信号到达中心站的时间为</a:t>
            </a:r>
          </a:p>
          <a:p>
            <a:pPr lvl="1"/>
            <a:endParaRPr lang="zh-CN" altLang="en-US" dirty="0" smtClean="0"/>
          </a:p>
          <a:p>
            <a:pPr lvl="1"/>
            <a:r>
              <a:rPr lang="zh-CN" altLang="en-US" dirty="0" smtClean="0"/>
              <a:t>	</a:t>
            </a:r>
          </a:p>
          <a:p>
            <a:pPr lvl="1">
              <a:lnSpc>
                <a:spcPct val="90000"/>
              </a:lnSpc>
              <a:buFont typeface="Wingdings" pitchFamily="2" charset="2"/>
              <a:buNone/>
            </a:pPr>
            <a:r>
              <a:rPr lang="zh-CN" altLang="en-US" dirty="0" smtClean="0"/>
              <a:t>	式中，</a:t>
            </a:r>
            <a:r>
              <a:rPr lang="en-US" altLang="zh-CN" i="1" dirty="0"/>
              <a:t> </a:t>
            </a:r>
            <a:r>
              <a:rPr lang="en-US" altLang="zh-CN" i="1" dirty="0" err="1"/>
              <a:t>T</a:t>
            </a:r>
            <a:r>
              <a:rPr lang="en-US" altLang="zh-CN" i="1" baseline="-25000" dirty="0" err="1"/>
              <a:t>t</a:t>
            </a:r>
            <a:r>
              <a:rPr lang="en-US" altLang="zh-CN" i="1" dirty="0"/>
              <a:t> </a:t>
            </a:r>
            <a:r>
              <a:rPr lang="zh-CN" altLang="en-US" dirty="0"/>
              <a:t>－</a:t>
            </a:r>
            <a:r>
              <a:rPr lang="zh-CN" altLang="en-US" i="1" dirty="0"/>
              <a:t> </a:t>
            </a:r>
            <a:r>
              <a:rPr lang="zh-CN" altLang="en-US" dirty="0"/>
              <a:t>实际发送开始时间；</a:t>
            </a:r>
          </a:p>
          <a:p>
            <a:pPr lvl="1">
              <a:lnSpc>
                <a:spcPct val="90000"/>
              </a:lnSpc>
              <a:buFont typeface="Wingdings" pitchFamily="2" charset="2"/>
              <a:buNone/>
            </a:pPr>
            <a:r>
              <a:rPr lang="zh-CN" altLang="en-US" dirty="0"/>
              <a:t>		         </a:t>
            </a:r>
            <a:r>
              <a:rPr lang="en-US" altLang="zh-CN" i="1" dirty="0"/>
              <a:t>d</a:t>
            </a:r>
            <a:r>
              <a:rPr lang="en-US" altLang="zh-CN" dirty="0"/>
              <a:t> </a:t>
            </a:r>
            <a:r>
              <a:rPr lang="zh-CN" altLang="en-US" dirty="0"/>
              <a:t>－ 传输距离；</a:t>
            </a:r>
          </a:p>
          <a:p>
            <a:pPr lvl="1">
              <a:lnSpc>
                <a:spcPct val="90000"/>
              </a:lnSpc>
              <a:buFont typeface="Wingdings" pitchFamily="2" charset="2"/>
              <a:buNone/>
            </a:pPr>
            <a:r>
              <a:rPr lang="zh-CN" altLang="en-US" dirty="0"/>
              <a:t>		         </a:t>
            </a:r>
            <a:r>
              <a:rPr lang="en-US" altLang="zh-CN" i="1" dirty="0"/>
              <a:t>c</a:t>
            </a:r>
            <a:r>
              <a:rPr lang="en-US" altLang="zh-CN" dirty="0"/>
              <a:t>  </a:t>
            </a:r>
            <a:r>
              <a:rPr lang="zh-CN" altLang="en-US" dirty="0"/>
              <a:t>－ 光速。</a:t>
            </a:r>
          </a:p>
          <a:p>
            <a:pPr lvl="1">
              <a:lnSpc>
                <a:spcPct val="90000"/>
              </a:lnSpc>
            </a:pPr>
            <a:r>
              <a:rPr lang="zh-CN" altLang="en-US" dirty="0"/>
              <a:t>预先校正发送频率：发射机需要考虑由于地面发射机和卫星接收机间相对运动产生的多谱勒频移。为了能够正确接收，发送频率应该等于</a:t>
            </a:r>
          </a:p>
          <a:p>
            <a:pPr lvl="1">
              <a:lnSpc>
                <a:spcPct val="90000"/>
              </a:lnSpc>
              <a:buFont typeface="Wingdings" pitchFamily="2" charset="2"/>
              <a:buNone/>
            </a:pPr>
            <a:r>
              <a:rPr lang="zh-CN" altLang="en-US" dirty="0"/>
              <a:t>	</a:t>
            </a:r>
          </a:p>
          <a:p>
            <a:pPr lvl="1">
              <a:lnSpc>
                <a:spcPct val="140000"/>
              </a:lnSpc>
              <a:buFont typeface="Wingdings" pitchFamily="2" charset="2"/>
              <a:buNone/>
            </a:pPr>
            <a:r>
              <a:rPr lang="zh-CN" altLang="en-US" dirty="0"/>
              <a:t>	式中，</a:t>
            </a:r>
            <a:r>
              <a:rPr lang="en-US" altLang="zh-CN" i="1" dirty="0"/>
              <a:t>V</a:t>
            </a:r>
            <a:r>
              <a:rPr lang="en-US" altLang="zh-CN" dirty="0"/>
              <a:t> </a:t>
            </a:r>
            <a:r>
              <a:rPr lang="zh-CN" altLang="en-US" dirty="0"/>
              <a:t>－ 相对速度（距离缩短时为正）；</a:t>
            </a:r>
          </a:p>
          <a:p>
            <a:pPr lvl="1">
              <a:lnSpc>
                <a:spcPct val="90000"/>
              </a:lnSpc>
              <a:buFont typeface="Wingdings" pitchFamily="2" charset="2"/>
              <a:buNone/>
            </a:pPr>
            <a:r>
              <a:rPr lang="zh-CN" altLang="en-US" dirty="0"/>
              <a:t>		         </a:t>
            </a:r>
            <a:r>
              <a:rPr lang="en-US" altLang="zh-CN" i="1" dirty="0"/>
              <a:t>f</a:t>
            </a:r>
            <a:r>
              <a:rPr lang="en-US" altLang="zh-CN" i="1" baseline="-25000" dirty="0"/>
              <a:t>0</a:t>
            </a:r>
            <a:r>
              <a:rPr lang="en-US" altLang="zh-CN" dirty="0"/>
              <a:t> </a:t>
            </a:r>
            <a:r>
              <a:rPr lang="zh-CN" altLang="en-US" dirty="0" smtClean="0"/>
              <a:t>－ 标称发射频率。</a:t>
            </a:r>
            <a:endParaRPr lang="zh-CN" altLang="en-US" dirty="0"/>
          </a:p>
        </p:txBody>
      </p:sp>
      <p:sp>
        <p:nvSpPr>
          <p:cNvPr id="7" name="灯片编号占位符 5"/>
          <p:cNvSpPr>
            <a:spLocks noGrp="1"/>
          </p:cNvSpPr>
          <p:nvPr>
            <p:ph type="sldNum" sz="quarter" idx="12"/>
          </p:nvPr>
        </p:nvSpPr>
        <p:spPr/>
        <p:txBody>
          <a:bodyPr/>
          <a:lstStyle/>
          <a:p>
            <a:fld id="{8D92AF9A-431B-4571-A8EF-67F2008E7445}" type="slidenum">
              <a:rPr lang="en-US" altLang="zh-CN" smtClean="0"/>
              <a:pPr/>
              <a:t>89</a:t>
            </a:fld>
            <a:endParaRPr lang="en-US" altLang="zh-CN"/>
          </a:p>
        </p:txBody>
      </p:sp>
      <p:graphicFrame>
        <p:nvGraphicFramePr>
          <p:cNvPr id="106500" name="Object 4"/>
          <p:cNvGraphicFramePr>
            <a:graphicFrameLocks noChangeAspect="1"/>
          </p:cNvGraphicFramePr>
          <p:nvPr/>
        </p:nvGraphicFramePr>
        <p:xfrm>
          <a:off x="3222625" y="2619375"/>
          <a:ext cx="1304925" cy="712788"/>
        </p:xfrm>
        <a:graphic>
          <a:graphicData uri="http://schemas.openxmlformats.org/presentationml/2006/ole">
            <mc:AlternateContent xmlns:mc="http://schemas.openxmlformats.org/markup-compatibility/2006">
              <mc:Choice xmlns:v="urn:schemas-microsoft-com:vml" Requires="v">
                <p:oleObj spid="_x0000_s22596" name="公式" r:id="rId3" imgW="710891" imgH="393529" progId="Equation.3">
                  <p:embed/>
                </p:oleObj>
              </mc:Choice>
              <mc:Fallback>
                <p:oleObj name="公式" r:id="rId3" imgW="710891" imgH="393529"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25" y="2619375"/>
                        <a:ext cx="13049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2"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6501" name="Object 5"/>
          <p:cNvGraphicFramePr>
            <a:graphicFrameLocks noChangeAspect="1"/>
          </p:cNvGraphicFramePr>
          <p:nvPr/>
        </p:nvGraphicFramePr>
        <p:xfrm>
          <a:off x="4437063" y="5138738"/>
          <a:ext cx="1619250" cy="720725"/>
        </p:xfrm>
        <a:graphic>
          <a:graphicData uri="http://schemas.openxmlformats.org/presentationml/2006/ole">
            <mc:AlternateContent xmlns:mc="http://schemas.openxmlformats.org/markup-compatibility/2006">
              <mc:Choice xmlns:v="urn:schemas-microsoft-com:vml" Requires="v">
                <p:oleObj spid="_x0000_s22597" name="公式" r:id="rId5" imgW="888614" imgH="431613" progId="Equation.3">
                  <p:embed/>
                </p:oleObj>
              </mc:Choice>
              <mc:Fallback>
                <p:oleObj name="公式" r:id="rId5" imgW="888614" imgH="431613"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7063" y="5138738"/>
                        <a:ext cx="16192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189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 calcmode="lin" valueType="num">
                                      <p:cBhvr additive="base">
                                        <p:cTn id="13" dur="500" fill="hold"/>
                                        <p:tgtEl>
                                          <p:spTgt spid="106500"/>
                                        </p:tgtEl>
                                        <p:attrNameLst>
                                          <p:attrName>ppt_x</p:attrName>
                                        </p:attrNameLst>
                                      </p:cBhvr>
                                      <p:tavLst>
                                        <p:tav tm="0">
                                          <p:val>
                                            <p:strVal val="#ppt_x"/>
                                          </p:val>
                                        </p:tav>
                                        <p:tav tm="100000">
                                          <p:val>
                                            <p:strVal val="#ppt_x"/>
                                          </p:val>
                                        </p:tav>
                                      </p:tavLst>
                                    </p:anim>
                                    <p:anim calcmode="lin" valueType="num">
                                      <p:cBhvr additive="base">
                                        <p:cTn id="14"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anim calcmode="lin" valueType="num">
                                      <p:cBhvr additive="base">
                                        <p:cTn id="19"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499">
                                            <p:txEl>
                                              <p:pRg st="4" end="4"/>
                                            </p:txEl>
                                          </p:spTgt>
                                        </p:tgtEl>
                                        <p:attrNameLst>
                                          <p:attrName>style.visibility</p:attrName>
                                        </p:attrNameLst>
                                      </p:cBhvr>
                                      <p:to>
                                        <p:strVal val="visible"/>
                                      </p:to>
                                    </p:set>
                                    <p:anim calcmode="lin" valueType="num">
                                      <p:cBhvr additive="base">
                                        <p:cTn id="25"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6499">
                                            <p:txEl>
                                              <p:pRg st="5" end="5"/>
                                            </p:txEl>
                                          </p:spTgt>
                                        </p:tgtEl>
                                        <p:attrNameLst>
                                          <p:attrName>style.visibility</p:attrName>
                                        </p:attrNameLst>
                                      </p:cBhvr>
                                      <p:to>
                                        <p:strVal val="visible"/>
                                      </p:to>
                                    </p:set>
                                    <p:anim calcmode="lin" valueType="num">
                                      <p:cBhvr additive="base">
                                        <p:cTn id="31"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6499">
                                            <p:txEl>
                                              <p:pRg st="6" end="6"/>
                                            </p:txEl>
                                          </p:spTgt>
                                        </p:tgtEl>
                                        <p:attrNameLst>
                                          <p:attrName>style.visibility</p:attrName>
                                        </p:attrNameLst>
                                      </p:cBhvr>
                                      <p:to>
                                        <p:strVal val="visible"/>
                                      </p:to>
                                    </p:set>
                                    <p:anim calcmode="lin" valueType="num">
                                      <p:cBhvr additive="base">
                                        <p:cTn id="37"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6499">
                                            <p:txEl>
                                              <p:pRg st="7" end="7"/>
                                            </p:txEl>
                                          </p:spTgt>
                                        </p:tgtEl>
                                        <p:attrNameLst>
                                          <p:attrName>style.visibility</p:attrName>
                                        </p:attrNameLst>
                                      </p:cBhvr>
                                      <p:to>
                                        <p:strVal val="visible"/>
                                      </p:to>
                                    </p:set>
                                    <p:anim calcmode="lin" valueType="num">
                                      <p:cBhvr additive="base">
                                        <p:cTn id="43" dur="500" fill="hold"/>
                                        <p:tgtEl>
                                          <p:spTgt spid="10649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64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6499">
                                            <p:txEl>
                                              <p:pRg st="8" end="8"/>
                                            </p:txEl>
                                          </p:spTgt>
                                        </p:tgtEl>
                                        <p:attrNameLst>
                                          <p:attrName>style.visibility</p:attrName>
                                        </p:attrNameLst>
                                      </p:cBhvr>
                                      <p:to>
                                        <p:strVal val="visible"/>
                                      </p:to>
                                    </p:set>
                                    <p:anim calcmode="lin" valueType="num">
                                      <p:cBhvr additive="base">
                                        <p:cTn id="49" dur="500" fill="hold"/>
                                        <p:tgtEl>
                                          <p:spTgt spid="10649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64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6499">
                                            <p:txEl>
                                              <p:pRg st="9" end="9"/>
                                            </p:txEl>
                                          </p:spTgt>
                                        </p:tgtEl>
                                        <p:attrNameLst>
                                          <p:attrName>style.visibility</p:attrName>
                                        </p:attrNameLst>
                                      </p:cBhvr>
                                      <p:to>
                                        <p:strVal val="visible"/>
                                      </p:to>
                                    </p:set>
                                    <p:anim calcmode="lin" valueType="num">
                                      <p:cBhvr additive="base">
                                        <p:cTn id="55" dur="500" fill="hold"/>
                                        <p:tgtEl>
                                          <p:spTgt spid="10649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64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6501"/>
                                        </p:tgtEl>
                                        <p:attrNameLst>
                                          <p:attrName>style.visibility</p:attrName>
                                        </p:attrNameLst>
                                      </p:cBhvr>
                                      <p:to>
                                        <p:strVal val="visible"/>
                                      </p:to>
                                    </p:set>
                                    <p:anim calcmode="lin" valueType="num">
                                      <p:cBhvr additive="base">
                                        <p:cTn id="61" dur="500" fill="hold"/>
                                        <p:tgtEl>
                                          <p:spTgt spid="106501"/>
                                        </p:tgtEl>
                                        <p:attrNameLst>
                                          <p:attrName>ppt_x</p:attrName>
                                        </p:attrNameLst>
                                      </p:cBhvr>
                                      <p:tavLst>
                                        <p:tav tm="0">
                                          <p:val>
                                            <p:strVal val="#ppt_x"/>
                                          </p:val>
                                        </p:tav>
                                        <p:tav tm="100000">
                                          <p:val>
                                            <p:strVal val="#ppt_x"/>
                                          </p:val>
                                        </p:tav>
                                      </p:tavLst>
                                    </p:anim>
                                    <p:anim calcmode="lin" valueType="num">
                                      <p:cBhvr additive="base">
                                        <p:cTn id="62" dur="500" fill="hold"/>
                                        <p:tgtEl>
                                          <p:spTgt spid="106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t>13.2.2 </a:t>
            </a:r>
            <a:r>
              <a:rPr lang="zh-CN" altLang="en-US" smtClean="0"/>
              <a:t>无辅助导频时的载波提取</a:t>
            </a:r>
            <a:endParaRPr lang="zh-CN" altLang="en-US" dirty="0"/>
          </a:p>
        </p:txBody>
      </p:sp>
      <p:sp>
        <p:nvSpPr>
          <p:cNvPr id="39" name="灯片编号占位符 6"/>
          <p:cNvSpPr>
            <a:spLocks noGrp="1"/>
          </p:cNvSpPr>
          <p:nvPr>
            <p:ph type="sldNum" sz="quarter" idx="12"/>
          </p:nvPr>
        </p:nvSpPr>
        <p:spPr/>
        <p:txBody>
          <a:bodyPr/>
          <a:lstStyle/>
          <a:p>
            <a:fld id="{EC4B66E4-9456-4A16-9D4B-F0270B104C1A}" type="slidenum">
              <a:rPr lang="en-US" altLang="zh-CN" smtClean="0"/>
              <a:pPr/>
              <a:t>9</a:t>
            </a:fld>
            <a:endParaRPr lang="en-US" altLang="zh-CN"/>
          </a:p>
        </p:txBody>
      </p:sp>
      <p:sp>
        <p:nvSpPr>
          <p:cNvPr id="28675" name="Rectangle 3"/>
          <p:cNvSpPr>
            <a:spLocks noGrp="1" noChangeArrowheads="1"/>
          </p:cNvSpPr>
          <p:nvPr>
            <p:ph type="body" sz="half" idx="4294967295"/>
          </p:nvPr>
        </p:nvSpPr>
        <p:spPr>
          <a:xfrm>
            <a:off x="341313" y="1268413"/>
            <a:ext cx="8263135" cy="4968899"/>
          </a:xfrm>
        </p:spPr>
        <p:txBody>
          <a:bodyPr/>
          <a:lstStyle/>
          <a:p>
            <a:r>
              <a:rPr lang="en-US" altLang="zh-CN" sz="2800" dirty="0" smtClean="0">
                <a:solidFill>
                  <a:srgbClr val="C00000"/>
                </a:solidFill>
              </a:rPr>
              <a:t>1.</a:t>
            </a:r>
            <a:r>
              <a:rPr lang="zh-CN" altLang="en-US" sz="2800" dirty="0" smtClean="0">
                <a:solidFill>
                  <a:srgbClr val="C00000"/>
                </a:solidFill>
              </a:rPr>
              <a:t>平方</a:t>
            </a:r>
            <a:r>
              <a:rPr lang="zh-CN" altLang="en-US" sz="2800" dirty="0">
                <a:solidFill>
                  <a:srgbClr val="C00000"/>
                </a:solidFill>
              </a:rPr>
              <a:t>环</a:t>
            </a:r>
            <a:r>
              <a:rPr lang="zh-CN" altLang="en-US" sz="2800" dirty="0"/>
              <a:t>：以</a:t>
            </a:r>
            <a:r>
              <a:rPr lang="en-US" altLang="zh-CN" sz="2800" dirty="0"/>
              <a:t>2PSK</a:t>
            </a:r>
            <a:r>
              <a:rPr lang="zh-CN" altLang="en-US" sz="2800" dirty="0"/>
              <a:t>信号为例进行讨论</a:t>
            </a:r>
            <a:r>
              <a:rPr lang="zh-CN" altLang="en-US" sz="2800" dirty="0" smtClean="0"/>
              <a:t>。</a:t>
            </a:r>
            <a:endParaRPr lang="en-US" altLang="zh-CN" sz="2800" dirty="0" smtClean="0"/>
          </a:p>
          <a:p>
            <a:pPr>
              <a:buNone/>
            </a:pPr>
            <a:r>
              <a:rPr lang="zh-CN" altLang="en-US" sz="2800" dirty="0" smtClean="0"/>
              <a:t>   设</a:t>
            </a:r>
            <a:r>
              <a:rPr lang="zh-CN" altLang="en-US" sz="2800" dirty="0"/>
              <a:t>信号 </a:t>
            </a:r>
            <a:r>
              <a:rPr lang="zh-CN" altLang="en-US" sz="2800" dirty="0" smtClean="0"/>
              <a:t>                              </a:t>
            </a:r>
            <a:r>
              <a:rPr lang="en-US" altLang="zh-CN" sz="2800" dirty="0" smtClean="0"/>
              <a:t>,</a:t>
            </a:r>
            <a:r>
              <a:rPr lang="zh-CN" altLang="en-US" sz="2800" dirty="0" smtClean="0"/>
              <a:t>式</a:t>
            </a:r>
            <a:r>
              <a:rPr lang="zh-CN" altLang="en-US" sz="2800" dirty="0"/>
              <a:t>中，</a:t>
            </a:r>
            <a:r>
              <a:rPr lang="en-US" altLang="zh-CN" sz="2800" i="1" dirty="0"/>
              <a:t>m(t)</a:t>
            </a:r>
            <a:r>
              <a:rPr lang="en-US" altLang="zh-CN" sz="2800" dirty="0"/>
              <a:t> = </a:t>
            </a:r>
            <a:r>
              <a:rPr lang="en-US" altLang="zh-CN" sz="2800" dirty="0">
                <a:sym typeface="Symbol" pitchFamily="18" charset="2"/>
              </a:rPr>
              <a:t></a:t>
            </a:r>
            <a:r>
              <a:rPr lang="en-US" altLang="zh-CN" sz="2800" dirty="0"/>
              <a:t>1 </a:t>
            </a:r>
          </a:p>
          <a:p>
            <a:pPr lvl="1">
              <a:buFont typeface="Wingdings" pitchFamily="2" charset="2"/>
              <a:buNone/>
            </a:pPr>
            <a:r>
              <a:rPr lang="zh-CN" altLang="en-US" sz="2800" dirty="0" smtClean="0">
                <a:solidFill>
                  <a:srgbClr val="7030A0"/>
                </a:solidFill>
              </a:rPr>
              <a:t>已知</a:t>
            </a:r>
            <a:r>
              <a:rPr lang="zh-CN" altLang="en-US" sz="2800" dirty="0" smtClean="0"/>
              <a:t>：当</a:t>
            </a:r>
            <a:r>
              <a:rPr lang="en-US" altLang="zh-CN" sz="2800" i="1" dirty="0"/>
              <a:t>m</a:t>
            </a:r>
            <a:r>
              <a:rPr lang="en-US" altLang="zh-CN" sz="2800" dirty="0"/>
              <a:t>(</a:t>
            </a:r>
            <a:r>
              <a:rPr lang="en-US" altLang="zh-CN" sz="2800" i="1" dirty="0"/>
              <a:t>t</a:t>
            </a:r>
            <a:r>
              <a:rPr lang="en-US" altLang="zh-CN" sz="2800" dirty="0"/>
              <a:t>)</a:t>
            </a:r>
            <a:r>
              <a:rPr lang="zh-CN" altLang="en-US" sz="2800" dirty="0"/>
              <a:t>取</a:t>
            </a:r>
            <a:r>
              <a:rPr lang="en-US" altLang="zh-CN" sz="2800" dirty="0"/>
              <a:t>+1</a:t>
            </a:r>
            <a:r>
              <a:rPr lang="zh-CN" altLang="en-US" sz="2800" dirty="0"/>
              <a:t>和</a:t>
            </a:r>
            <a:r>
              <a:rPr lang="en-US" altLang="zh-CN" sz="2800" dirty="0"/>
              <a:t>-1</a:t>
            </a:r>
            <a:r>
              <a:rPr lang="zh-CN" altLang="en-US" sz="2800" dirty="0"/>
              <a:t>的概率相等时，此信号的频谱中无角频率</a:t>
            </a:r>
            <a:r>
              <a:rPr lang="zh-CN" altLang="en-US" sz="2800" i="1" dirty="0">
                <a:sym typeface="Symbol" pitchFamily="18" charset="2"/>
              </a:rPr>
              <a:t></a:t>
            </a:r>
            <a:r>
              <a:rPr lang="en-US" altLang="zh-CN" sz="2800" i="1" baseline="-25000" dirty="0"/>
              <a:t>c</a:t>
            </a:r>
            <a:r>
              <a:rPr lang="zh-CN" altLang="en-US" sz="2800" dirty="0"/>
              <a:t>的离散分量</a:t>
            </a:r>
            <a:r>
              <a:rPr lang="zh-CN" altLang="en-US" sz="2800" dirty="0" smtClean="0"/>
              <a:t>。</a:t>
            </a:r>
            <a:endParaRPr lang="en-US" altLang="zh-CN" sz="2800" dirty="0" smtClean="0"/>
          </a:p>
          <a:p>
            <a:pPr lvl="1">
              <a:buFont typeface="Wingdings" pitchFamily="2" charset="2"/>
              <a:buNone/>
            </a:pPr>
            <a:r>
              <a:rPr lang="zh-CN" altLang="en-US" sz="2800" dirty="0" smtClean="0"/>
              <a:t>上</a:t>
            </a:r>
            <a:r>
              <a:rPr lang="zh-CN" altLang="en-US" sz="2800" dirty="0"/>
              <a:t>式平方，</a:t>
            </a:r>
            <a:r>
              <a:rPr lang="zh-CN" altLang="en-US" sz="2800" dirty="0" smtClean="0"/>
              <a:t>得</a:t>
            </a:r>
            <a:endParaRPr lang="zh-CN" altLang="en-US" sz="2800" dirty="0"/>
          </a:p>
          <a:p>
            <a:pPr lvl="1">
              <a:lnSpc>
                <a:spcPct val="120000"/>
              </a:lnSpc>
              <a:buFont typeface="Wingdings" pitchFamily="2" charset="2"/>
              <a:buNone/>
            </a:pPr>
            <a:r>
              <a:rPr lang="zh-CN" altLang="en-US" sz="2800" dirty="0" smtClean="0"/>
              <a:t> 可见</a:t>
            </a:r>
            <a:r>
              <a:rPr lang="zh-CN" altLang="en-US" sz="2800" dirty="0"/>
              <a:t>，其中包含</a:t>
            </a:r>
            <a:r>
              <a:rPr lang="en-US" altLang="zh-CN" sz="2800" dirty="0">
                <a:solidFill>
                  <a:srgbClr val="0000FF"/>
                </a:solidFill>
              </a:rPr>
              <a:t>2</a:t>
            </a:r>
            <a:r>
              <a:rPr lang="zh-CN" altLang="en-US" sz="2800" dirty="0">
                <a:solidFill>
                  <a:srgbClr val="0000FF"/>
                </a:solidFill>
              </a:rPr>
              <a:t>倍载频</a:t>
            </a:r>
            <a:r>
              <a:rPr lang="zh-CN" altLang="en-US" sz="2800" dirty="0"/>
              <a:t>的频率分量</a:t>
            </a:r>
            <a:r>
              <a:rPr lang="zh-CN" altLang="en-US" sz="2800" dirty="0" smtClean="0"/>
              <a:t>。</a:t>
            </a:r>
            <a:endParaRPr lang="en-US" altLang="zh-CN" sz="2800" dirty="0" smtClean="0"/>
          </a:p>
          <a:p>
            <a:pPr lvl="1">
              <a:lnSpc>
                <a:spcPct val="120000"/>
              </a:lnSpc>
              <a:buFont typeface="Wingdings" pitchFamily="2" charset="2"/>
              <a:buNone/>
            </a:pPr>
            <a:r>
              <a:rPr lang="zh-CN" altLang="en-US" sz="2800" dirty="0" smtClean="0"/>
              <a:t>将</a:t>
            </a:r>
            <a:r>
              <a:rPr lang="zh-CN" altLang="en-US" sz="2800" dirty="0"/>
              <a:t>此</a:t>
            </a:r>
            <a:r>
              <a:rPr lang="en-US" altLang="zh-CN" sz="2800" dirty="0"/>
              <a:t>2</a:t>
            </a:r>
            <a:r>
              <a:rPr lang="zh-CN" altLang="en-US" sz="2800" dirty="0"/>
              <a:t>倍频分量用</a:t>
            </a:r>
            <a:r>
              <a:rPr lang="zh-CN" altLang="en-US" sz="2800" dirty="0">
                <a:solidFill>
                  <a:srgbClr val="7030A0"/>
                </a:solidFill>
              </a:rPr>
              <a:t>窄带滤波器</a:t>
            </a:r>
            <a:r>
              <a:rPr lang="zh-CN" altLang="en-US" sz="2800" dirty="0"/>
              <a:t>滤</a:t>
            </a:r>
            <a:r>
              <a:rPr lang="zh-CN" altLang="en-US" sz="2800" dirty="0" smtClean="0"/>
              <a:t>出，再</a:t>
            </a:r>
            <a:r>
              <a:rPr lang="zh-CN" altLang="en-US" sz="2800" dirty="0"/>
              <a:t>作</a:t>
            </a:r>
            <a:r>
              <a:rPr lang="en-US" altLang="zh-CN" sz="2800" dirty="0">
                <a:solidFill>
                  <a:srgbClr val="7030A0"/>
                </a:solidFill>
              </a:rPr>
              <a:t>2</a:t>
            </a:r>
            <a:r>
              <a:rPr lang="zh-CN" altLang="en-US" sz="2800" dirty="0">
                <a:solidFill>
                  <a:srgbClr val="7030A0"/>
                </a:solidFill>
              </a:rPr>
              <a:t>分频</a:t>
            </a:r>
            <a:r>
              <a:rPr lang="zh-CN" altLang="en-US" sz="2800" dirty="0"/>
              <a:t>，即可得出所需载频</a:t>
            </a:r>
            <a:r>
              <a:rPr lang="zh-CN" altLang="en-US" sz="2800" dirty="0" smtClean="0"/>
              <a:t>。</a:t>
            </a:r>
            <a:endParaRPr lang="zh-CN" altLang="en-US" sz="2800" dirty="0"/>
          </a:p>
        </p:txBody>
      </p:sp>
      <p:sp>
        <p:nvSpPr>
          <p:cNvPr id="28679"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78" name="Object 6"/>
          <p:cNvGraphicFramePr>
            <a:graphicFrameLocks noChangeAspect="1"/>
          </p:cNvGraphicFramePr>
          <p:nvPr/>
        </p:nvGraphicFramePr>
        <p:xfrm>
          <a:off x="3059832" y="3356992"/>
          <a:ext cx="5427421" cy="687958"/>
        </p:xfrm>
        <a:graphic>
          <a:graphicData uri="http://schemas.openxmlformats.org/presentationml/2006/ole">
            <mc:AlternateContent xmlns:mc="http://schemas.openxmlformats.org/markup-compatibility/2006">
              <mc:Choice xmlns:v="urn:schemas-microsoft-com:vml" Requires="v">
                <p:oleObj spid="_x0000_s123944" name="公式" r:id="rId3" imgW="3086100" imgH="393700" progId="Equation.3">
                  <p:embed/>
                </p:oleObj>
              </mc:Choice>
              <mc:Fallback>
                <p:oleObj name="公式" r:id="rId3" imgW="3086100" imgH="3937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356992"/>
                        <a:ext cx="5427421" cy="687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Grp="1" noChangeAspect="1"/>
          </p:cNvGraphicFramePr>
          <p:nvPr>
            <p:ph idx="1"/>
          </p:nvPr>
        </p:nvGraphicFramePr>
        <p:xfrm>
          <a:off x="1835696" y="1916832"/>
          <a:ext cx="3029873" cy="474241"/>
        </p:xfrm>
        <a:graphic>
          <a:graphicData uri="http://schemas.openxmlformats.org/presentationml/2006/ole">
            <mc:AlternateContent xmlns:mc="http://schemas.openxmlformats.org/markup-compatibility/2006">
              <mc:Choice xmlns:v="urn:schemas-microsoft-com:vml" Requires="v">
                <p:oleObj spid="_x0000_s123945" name="公式" r:id="rId5" imgW="1460500" imgH="228600" progId="Equation.3">
                  <p:embed/>
                </p:oleObj>
              </mc:Choice>
              <mc:Fallback>
                <p:oleObj name="公式" r:id="rId5" imgW="1460500" imgH="228600" progId="Equation.3">
                  <p:embed/>
                  <p:pic>
                    <p:nvPicPr>
                      <p:cNvPr id="0" name="Picture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1916832"/>
                        <a:ext cx="3029873" cy="474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椭圆 39"/>
          <p:cNvSpPr/>
          <p:nvPr/>
        </p:nvSpPr>
        <p:spPr>
          <a:xfrm>
            <a:off x="6804248" y="3356992"/>
            <a:ext cx="180020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6904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additive="base">
                                        <p:cTn id="7"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additive="base">
                                        <p:cTn id="1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78"/>
                                        </p:tgtEl>
                                        <p:attrNameLst>
                                          <p:attrName>style.visibility</p:attrName>
                                        </p:attrNameLst>
                                      </p:cBhvr>
                                      <p:to>
                                        <p:strVal val="visible"/>
                                      </p:to>
                                    </p:set>
                                    <p:anim calcmode="lin" valueType="num">
                                      <p:cBhvr additive="base">
                                        <p:cTn id="17" dur="500" fill="hold"/>
                                        <p:tgtEl>
                                          <p:spTgt spid="28678"/>
                                        </p:tgtEl>
                                        <p:attrNameLst>
                                          <p:attrName>ppt_x</p:attrName>
                                        </p:attrNameLst>
                                      </p:cBhvr>
                                      <p:tavLst>
                                        <p:tav tm="0">
                                          <p:val>
                                            <p:strVal val="#ppt_x"/>
                                          </p:val>
                                        </p:tav>
                                        <p:tav tm="100000">
                                          <p:val>
                                            <p:strVal val="#ppt_x"/>
                                          </p:val>
                                        </p:tav>
                                      </p:tavLst>
                                    </p:anim>
                                    <p:anim calcmode="lin" valueType="num">
                                      <p:cBhvr additive="base">
                                        <p:cTn id="18" dur="500" fill="hold"/>
                                        <p:tgtEl>
                                          <p:spTgt spid="28678"/>
                                        </p:tgtEl>
                                        <p:attrNameLst>
                                          <p:attrName>ppt_y</p:attrName>
                                        </p:attrNameLst>
                                      </p:cBhvr>
                                      <p:tavLst>
                                        <p:tav tm="0">
                                          <p:val>
                                            <p:strVal val="1+#ppt_h/2"/>
                                          </p:val>
                                        </p:tav>
                                        <p:tav tm="100000">
                                          <p:val>
                                            <p:strVal val="#ppt_y"/>
                                          </p:val>
                                        </p:tav>
                                      </p:tavLst>
                                    </p:anim>
                                  </p:childTnLst>
                                </p:cTn>
                              </p:par>
                            </p:childTnLst>
                          </p:cTn>
                        </p:par>
                        <p:par>
                          <p:cTn id="19" fill="hold" nodeType="with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28675">
                                            <p:txEl>
                                              <p:pRg st="4" end="4"/>
                                            </p:txEl>
                                          </p:spTgt>
                                        </p:tgtEl>
                                        <p:attrNameLst>
                                          <p:attrName>style.visibility</p:attrName>
                                        </p:attrNameLst>
                                      </p:cBhvr>
                                      <p:to>
                                        <p:strVal val="visible"/>
                                      </p:to>
                                    </p:set>
                                    <p:anim calcmode="lin" valueType="num">
                                      <p:cBhvr additive="base">
                                        <p:cTn id="22"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675">
                                            <p:txEl>
                                              <p:pRg st="5" end="5"/>
                                            </p:txEl>
                                          </p:spTgt>
                                        </p:tgtEl>
                                        <p:attrNameLst>
                                          <p:attrName>style.visibility</p:attrName>
                                        </p:attrNameLst>
                                      </p:cBhvr>
                                      <p:to>
                                        <p:strVal val="visible"/>
                                      </p:to>
                                    </p:set>
                                    <p:anim calcmode="lin" valueType="num">
                                      <p:cBhvr additive="base">
                                        <p:cTn id="33"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p:txBody>
          <a:bodyPr>
            <a:normAutofit lnSpcReduction="10000"/>
          </a:bodyPr>
          <a:lstStyle/>
          <a:p>
            <a:r>
              <a:rPr lang="zh-CN" altLang="en-US" dirty="0" smtClean="0"/>
              <a:t>时间预测的误差：</a:t>
            </a:r>
          </a:p>
          <a:p>
            <a:pPr lvl="1"/>
            <a:endParaRPr lang="zh-CN" altLang="en-US" dirty="0" smtClean="0"/>
          </a:p>
          <a:p>
            <a:pPr lvl="1"/>
            <a:endParaRPr lang="zh-CN" altLang="en-US" dirty="0" smtClean="0"/>
          </a:p>
          <a:p>
            <a:pPr lvl="1">
              <a:buFont typeface="Wingdings" pitchFamily="2" charset="2"/>
              <a:buNone/>
            </a:pPr>
            <a:r>
              <a:rPr lang="zh-CN" altLang="en-US" dirty="0" smtClean="0"/>
              <a:t>	式中，</a:t>
            </a:r>
            <a:r>
              <a:rPr lang="en-US" altLang="zh-CN" i="1" dirty="0"/>
              <a:t> r</a:t>
            </a:r>
            <a:r>
              <a:rPr lang="en-US" altLang="zh-CN" i="1" baseline="-25000" dirty="0"/>
              <a:t>e</a:t>
            </a:r>
            <a:r>
              <a:rPr lang="en-US" altLang="zh-CN" dirty="0"/>
              <a:t> </a:t>
            </a:r>
            <a:r>
              <a:rPr lang="zh-CN" altLang="en-US" dirty="0"/>
              <a:t>－ 距离估值的误差；</a:t>
            </a:r>
          </a:p>
          <a:p>
            <a:pPr lvl="1">
              <a:buFont typeface="Wingdings" pitchFamily="2" charset="2"/>
              <a:buNone/>
            </a:pPr>
            <a:r>
              <a:rPr lang="zh-CN" altLang="en-US" dirty="0"/>
              <a:t>		        </a:t>
            </a:r>
            <a:r>
              <a:rPr lang="zh-CN" altLang="en-US" i="1" dirty="0">
                <a:sym typeface="Symbol" pitchFamily="18" charset="2"/>
              </a:rPr>
              <a:t></a:t>
            </a:r>
            <a:r>
              <a:rPr lang="en-US" altLang="zh-CN" i="1" dirty="0"/>
              <a:t>t</a:t>
            </a:r>
            <a:r>
              <a:rPr lang="en-US" altLang="zh-CN" dirty="0"/>
              <a:t> </a:t>
            </a:r>
            <a:r>
              <a:rPr lang="zh-CN" altLang="en-US" dirty="0"/>
              <a:t>－ 发射机处和接收机处参考时间之差。</a:t>
            </a:r>
          </a:p>
          <a:p>
            <a:pPr lvl="1"/>
            <a:r>
              <a:rPr lang="zh-CN" altLang="en-US" dirty="0"/>
              <a:t>频率预测误差：</a:t>
            </a:r>
          </a:p>
          <a:p>
            <a:pPr lvl="1"/>
            <a:endParaRPr lang="zh-CN" altLang="en-US" dirty="0"/>
          </a:p>
          <a:p>
            <a:pPr lvl="1"/>
            <a:endParaRPr lang="zh-CN" altLang="en-US" dirty="0"/>
          </a:p>
          <a:p>
            <a:pPr lvl="1">
              <a:buFont typeface="Wingdings" pitchFamily="2" charset="2"/>
              <a:buNone/>
            </a:pPr>
            <a:r>
              <a:rPr lang="zh-CN" altLang="en-US" dirty="0"/>
              <a:t>	式中，</a:t>
            </a:r>
            <a:r>
              <a:rPr lang="en-US" altLang="zh-CN" i="1" dirty="0" err="1"/>
              <a:t>V</a:t>
            </a:r>
            <a:r>
              <a:rPr lang="en-US" altLang="zh-CN" i="1" baseline="-25000" dirty="0" err="1"/>
              <a:t>e</a:t>
            </a:r>
            <a:r>
              <a:rPr lang="en-US" altLang="zh-CN" dirty="0"/>
              <a:t> </a:t>
            </a:r>
            <a:r>
              <a:rPr lang="zh-CN" altLang="en-US" dirty="0"/>
              <a:t>－ 发射机和接收机间相对速度的测量值误差或预		      测值的误差；</a:t>
            </a:r>
          </a:p>
          <a:p>
            <a:pPr lvl="1">
              <a:buFont typeface="Wingdings" pitchFamily="2" charset="2"/>
              <a:buNone/>
            </a:pPr>
            <a:r>
              <a:rPr lang="zh-CN" altLang="en-US" dirty="0"/>
              <a:t>	  	        </a:t>
            </a:r>
            <a:r>
              <a:rPr lang="zh-CN" altLang="en-US" i="1" dirty="0">
                <a:sym typeface="Symbol" pitchFamily="18" charset="2"/>
              </a:rPr>
              <a:t></a:t>
            </a:r>
            <a:r>
              <a:rPr lang="en-US" altLang="zh-CN" i="1" dirty="0"/>
              <a:t>f </a:t>
            </a:r>
            <a:r>
              <a:rPr lang="zh-CN" altLang="en-US" dirty="0" smtClean="0"/>
              <a:t>－ 发射机和接收机参考频率间的误差。 </a:t>
            </a:r>
            <a:endParaRPr lang="zh-CN" altLang="en-US" dirty="0"/>
          </a:p>
        </p:txBody>
      </p:sp>
      <p:sp>
        <p:nvSpPr>
          <p:cNvPr id="8" name="灯片编号占位符 5"/>
          <p:cNvSpPr>
            <a:spLocks noGrp="1"/>
          </p:cNvSpPr>
          <p:nvPr>
            <p:ph type="sldNum" sz="quarter" idx="12"/>
          </p:nvPr>
        </p:nvSpPr>
        <p:spPr/>
        <p:txBody>
          <a:bodyPr/>
          <a:lstStyle/>
          <a:p>
            <a:fld id="{B7A7C165-7AA4-45C4-B12F-3CA9CBBEF53F}" type="slidenum">
              <a:rPr lang="en-US" altLang="zh-CN" smtClean="0"/>
              <a:pPr/>
              <a:t>90</a:t>
            </a:fld>
            <a:endParaRPr lang="en-US" altLang="zh-CN"/>
          </a:p>
        </p:txBody>
      </p:sp>
      <p:sp>
        <p:nvSpPr>
          <p:cNvPr id="107525"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24" name="Object 4"/>
          <p:cNvGraphicFramePr>
            <a:graphicFrameLocks noChangeAspect="1"/>
          </p:cNvGraphicFramePr>
          <p:nvPr/>
        </p:nvGraphicFramePr>
        <p:xfrm>
          <a:off x="2862263" y="1719263"/>
          <a:ext cx="1306512" cy="695325"/>
        </p:xfrm>
        <a:graphic>
          <a:graphicData uri="http://schemas.openxmlformats.org/presentationml/2006/ole">
            <mc:AlternateContent xmlns:mc="http://schemas.openxmlformats.org/markup-compatibility/2006">
              <mc:Choice xmlns:v="urn:schemas-microsoft-com:vml" Requires="v">
                <p:oleObj spid="_x0000_s23620" name="公式" r:id="rId3" imgW="736280" imgH="393529" progId="Equation.3">
                  <p:embed/>
                </p:oleObj>
              </mc:Choice>
              <mc:Fallback>
                <p:oleObj name="公式" r:id="rId3" imgW="736280" imgH="393529"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263" y="1719263"/>
                        <a:ext cx="1306512"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7"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26" name="Object 6"/>
          <p:cNvGraphicFramePr>
            <a:graphicFrameLocks noChangeAspect="1"/>
          </p:cNvGraphicFramePr>
          <p:nvPr/>
        </p:nvGraphicFramePr>
        <p:xfrm>
          <a:off x="2906713" y="3654425"/>
          <a:ext cx="1709737" cy="708025"/>
        </p:xfrm>
        <a:graphic>
          <a:graphicData uri="http://schemas.openxmlformats.org/presentationml/2006/ole">
            <mc:AlternateContent xmlns:mc="http://schemas.openxmlformats.org/markup-compatibility/2006">
              <mc:Choice xmlns:v="urn:schemas-microsoft-com:vml" Requires="v">
                <p:oleObj spid="_x0000_s23621" name="公式" r:id="rId5" imgW="939392" imgH="393529" progId="Equation.3">
                  <p:embed/>
                </p:oleObj>
              </mc:Choice>
              <mc:Fallback>
                <p:oleObj name="公式" r:id="rId5" imgW="939392" imgH="393529"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6713" y="3654425"/>
                        <a:ext cx="1709737"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539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7524"/>
                                        </p:tgtEl>
                                        <p:attrNameLst>
                                          <p:attrName>style.visibility</p:attrName>
                                        </p:attrNameLst>
                                      </p:cBhvr>
                                      <p:to>
                                        <p:strVal val="visible"/>
                                      </p:to>
                                    </p:set>
                                    <p:anim calcmode="lin" valueType="num">
                                      <p:cBhvr additive="base">
                                        <p:cTn id="13" dur="500" fill="hold"/>
                                        <p:tgtEl>
                                          <p:spTgt spid="107524"/>
                                        </p:tgtEl>
                                        <p:attrNameLst>
                                          <p:attrName>ppt_x</p:attrName>
                                        </p:attrNameLst>
                                      </p:cBhvr>
                                      <p:tavLst>
                                        <p:tav tm="0">
                                          <p:val>
                                            <p:strVal val="#ppt_x"/>
                                          </p:val>
                                        </p:tav>
                                        <p:tav tm="100000">
                                          <p:val>
                                            <p:strVal val="#ppt_x"/>
                                          </p:val>
                                        </p:tav>
                                      </p:tavLst>
                                    </p:anim>
                                    <p:anim calcmode="lin" valueType="num">
                                      <p:cBhvr additive="base">
                                        <p:cTn id="14"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4" end="4"/>
                                            </p:txEl>
                                          </p:spTgt>
                                        </p:tgtEl>
                                        <p:attrNameLst>
                                          <p:attrName>style.visibility</p:attrName>
                                        </p:attrNameLst>
                                      </p:cBhvr>
                                      <p:to>
                                        <p:strVal val="visible"/>
                                      </p:to>
                                    </p:set>
                                    <p:anim calcmode="lin" valueType="num">
                                      <p:cBhvr additive="base">
                                        <p:cTn id="25"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pRg st="5" end="5"/>
                                            </p:txEl>
                                          </p:spTgt>
                                        </p:tgtEl>
                                        <p:attrNameLst>
                                          <p:attrName>style.visibility</p:attrName>
                                        </p:attrNameLst>
                                      </p:cBhvr>
                                      <p:to>
                                        <p:strVal val="visible"/>
                                      </p:to>
                                    </p:set>
                                    <p:anim calcmode="lin" valueType="num">
                                      <p:cBhvr additive="base">
                                        <p:cTn id="31"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523">
                                            <p:txEl>
                                              <p:pRg st="8" end="8"/>
                                            </p:txEl>
                                          </p:spTgt>
                                        </p:tgtEl>
                                        <p:attrNameLst>
                                          <p:attrName>style.visibility</p:attrName>
                                        </p:attrNameLst>
                                      </p:cBhvr>
                                      <p:to>
                                        <p:strVal val="visible"/>
                                      </p:to>
                                    </p:set>
                                    <p:anim calcmode="lin" valueType="num">
                                      <p:cBhvr additive="base">
                                        <p:cTn id="37" dur="500" fill="hold"/>
                                        <p:tgtEl>
                                          <p:spTgt spid="1075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75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7523">
                                            <p:txEl>
                                              <p:pRg st="9" end="9"/>
                                            </p:txEl>
                                          </p:spTgt>
                                        </p:tgtEl>
                                        <p:attrNameLst>
                                          <p:attrName>style.visibility</p:attrName>
                                        </p:attrNameLst>
                                      </p:cBhvr>
                                      <p:to>
                                        <p:strVal val="visible"/>
                                      </p:to>
                                    </p:set>
                                    <p:anim calcmode="lin" valueType="num">
                                      <p:cBhvr additive="base">
                                        <p:cTn id="43" dur="500" fill="hold"/>
                                        <p:tgtEl>
                                          <p:spTgt spid="10752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75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7526"/>
                                        </p:tgtEl>
                                        <p:attrNameLst>
                                          <p:attrName>style.visibility</p:attrName>
                                        </p:attrNameLst>
                                      </p:cBhvr>
                                      <p:to>
                                        <p:strVal val="visible"/>
                                      </p:to>
                                    </p:set>
                                    <p:anim calcmode="lin" valueType="num">
                                      <p:cBhvr additive="base">
                                        <p:cTn id="49" dur="500" fill="hold"/>
                                        <p:tgtEl>
                                          <p:spTgt spid="107526"/>
                                        </p:tgtEl>
                                        <p:attrNameLst>
                                          <p:attrName>ppt_x</p:attrName>
                                        </p:attrNameLst>
                                      </p:cBhvr>
                                      <p:tavLst>
                                        <p:tav tm="0">
                                          <p:val>
                                            <p:strVal val="#ppt_x"/>
                                          </p:val>
                                        </p:tav>
                                        <p:tav tm="100000">
                                          <p:val>
                                            <p:strVal val="#ppt_x"/>
                                          </p:val>
                                        </p:tav>
                                      </p:tavLst>
                                    </p:anim>
                                    <p:anim calcmode="lin" valueType="num">
                                      <p:cBhvr additive="base">
                                        <p:cTn id="50" dur="500" fill="hold"/>
                                        <p:tgtEl>
                                          <p:spTgt spid="107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p:txBody>
          <a:bodyPr>
            <a:normAutofit lnSpcReduction="10000"/>
          </a:bodyPr>
          <a:lstStyle/>
          <a:p>
            <a:pPr lvl="1">
              <a:lnSpc>
                <a:spcPct val="120000"/>
              </a:lnSpc>
            </a:pPr>
            <a:r>
              <a:rPr lang="zh-CN" altLang="en-US" dirty="0" smtClean="0"/>
              <a:t>预测时间误差</a:t>
            </a:r>
            <a:r>
              <a:rPr lang="zh-CN" altLang="en-US" i="1" dirty="0">
                <a:sym typeface="Symbol" pitchFamily="18" charset="2"/>
              </a:rPr>
              <a:t></a:t>
            </a:r>
            <a:r>
              <a:rPr lang="en-US" altLang="zh-CN" i="1" dirty="0"/>
              <a:t>t </a:t>
            </a:r>
            <a:r>
              <a:rPr lang="zh-CN" altLang="en-US" dirty="0"/>
              <a:t>和预测频率误差</a:t>
            </a:r>
            <a:r>
              <a:rPr lang="zh-CN" altLang="en-US" i="1" dirty="0">
                <a:sym typeface="Symbol" pitchFamily="18" charset="2"/>
              </a:rPr>
              <a:t></a:t>
            </a:r>
            <a:r>
              <a:rPr lang="en-US" altLang="zh-CN" i="1" dirty="0"/>
              <a:t>f </a:t>
            </a:r>
            <a:r>
              <a:rPr lang="zh-CN" altLang="en-US" dirty="0"/>
              <a:t>通常是由于参考频率的随机起伏引起的。发射机或接收机的参考时间通常来自参考频率的周期，故参考时间和参考频率的准确性有关。参考频率的起伏很难用统计方法表述，通常规定一个每天最大容许误差</a:t>
            </a:r>
          </a:p>
          <a:p>
            <a:pPr lvl="1">
              <a:lnSpc>
                <a:spcPct val="120000"/>
              </a:lnSpc>
              <a:buFont typeface="Wingdings" pitchFamily="2" charset="2"/>
              <a:buNone/>
            </a:pPr>
            <a:endParaRPr lang="zh-CN" altLang="en-US" dirty="0"/>
          </a:p>
          <a:p>
            <a:pPr lvl="1">
              <a:lnSpc>
                <a:spcPct val="120000"/>
              </a:lnSpc>
              <a:buFont typeface="Wingdings" pitchFamily="2" charset="2"/>
              <a:buNone/>
            </a:pPr>
            <a:r>
              <a:rPr lang="zh-CN" altLang="en-US" dirty="0"/>
              <a:t>	 </a:t>
            </a:r>
            <a:r>
              <a:rPr lang="zh-CN" altLang="en-US" i="1" dirty="0">
                <a:sym typeface="Symbol" pitchFamily="18" charset="2"/>
              </a:rPr>
              <a:t></a:t>
            </a:r>
            <a:r>
              <a:rPr lang="zh-CN" altLang="en-US" i="1" dirty="0"/>
              <a:t> </a:t>
            </a:r>
            <a:r>
              <a:rPr lang="zh-CN" altLang="en-US" dirty="0"/>
              <a:t>值的典型范围：</a:t>
            </a:r>
          </a:p>
          <a:p>
            <a:pPr lvl="2">
              <a:lnSpc>
                <a:spcPct val="120000"/>
              </a:lnSpc>
            </a:pPr>
            <a:r>
              <a:rPr lang="zh-CN" altLang="en-US" dirty="0"/>
              <a:t>廉价的晶体振荡器 － </a:t>
            </a:r>
            <a:r>
              <a:rPr lang="en-US" altLang="zh-CN" dirty="0"/>
              <a:t>10</a:t>
            </a:r>
            <a:r>
              <a:rPr lang="en-US" altLang="zh-CN" baseline="30000" dirty="0"/>
              <a:t>-5</a:t>
            </a:r>
            <a:r>
              <a:rPr lang="zh-CN" altLang="en-US" dirty="0"/>
              <a:t>至</a:t>
            </a:r>
            <a:r>
              <a:rPr lang="en-US" altLang="zh-CN" dirty="0"/>
              <a:t>10</a:t>
            </a:r>
            <a:r>
              <a:rPr lang="en-US" altLang="zh-CN" baseline="30000" dirty="0"/>
              <a:t>-6</a:t>
            </a:r>
          </a:p>
          <a:p>
            <a:pPr lvl="2">
              <a:lnSpc>
                <a:spcPct val="120000"/>
              </a:lnSpc>
            </a:pPr>
            <a:r>
              <a:rPr lang="zh-CN" altLang="en-US" dirty="0"/>
              <a:t>高质量的晶体振荡器</a:t>
            </a:r>
            <a:r>
              <a:rPr lang="zh-CN" altLang="en-US" baseline="30000" dirty="0"/>
              <a:t>  </a:t>
            </a:r>
            <a:r>
              <a:rPr lang="zh-CN" altLang="en-US" dirty="0"/>
              <a:t>－ </a:t>
            </a:r>
            <a:r>
              <a:rPr lang="en-US" altLang="zh-CN" dirty="0"/>
              <a:t>10</a:t>
            </a:r>
            <a:r>
              <a:rPr lang="en-US" altLang="zh-CN" baseline="30000" dirty="0"/>
              <a:t>-9</a:t>
            </a:r>
            <a:r>
              <a:rPr lang="zh-CN" altLang="en-US" dirty="0"/>
              <a:t>至</a:t>
            </a:r>
            <a:r>
              <a:rPr lang="en-US" altLang="zh-CN" dirty="0"/>
              <a:t>10</a:t>
            </a:r>
            <a:r>
              <a:rPr lang="en-US" altLang="zh-CN" baseline="30000" dirty="0"/>
              <a:t>-11</a:t>
            </a:r>
          </a:p>
          <a:p>
            <a:pPr lvl="2">
              <a:lnSpc>
                <a:spcPct val="120000"/>
              </a:lnSpc>
            </a:pPr>
            <a:r>
              <a:rPr lang="zh-CN" altLang="en-US" dirty="0"/>
              <a:t>铷原子钟 － </a:t>
            </a:r>
            <a:r>
              <a:rPr lang="en-US" altLang="zh-CN" dirty="0"/>
              <a:t>10</a:t>
            </a:r>
            <a:r>
              <a:rPr lang="en-US" altLang="zh-CN" baseline="30000" dirty="0"/>
              <a:t>-12</a:t>
            </a:r>
          </a:p>
          <a:p>
            <a:pPr lvl="2">
              <a:lnSpc>
                <a:spcPct val="120000"/>
              </a:lnSpc>
            </a:pPr>
            <a:r>
              <a:rPr lang="zh-CN" altLang="en-US" dirty="0"/>
              <a:t>铯原子钟 － </a:t>
            </a:r>
            <a:r>
              <a:rPr lang="en-US" altLang="zh-CN" dirty="0"/>
              <a:t>10</a:t>
            </a:r>
            <a:r>
              <a:rPr lang="en-US" altLang="zh-CN" baseline="30000" dirty="0"/>
              <a:t>-13</a:t>
            </a:r>
            <a:endParaRPr lang="en-US" altLang="zh-CN" dirty="0"/>
          </a:p>
        </p:txBody>
      </p:sp>
      <p:sp>
        <p:nvSpPr>
          <p:cNvPr id="8" name="灯片编号占位符 5"/>
          <p:cNvSpPr>
            <a:spLocks noGrp="1"/>
          </p:cNvSpPr>
          <p:nvPr>
            <p:ph type="sldNum" sz="quarter" idx="12"/>
          </p:nvPr>
        </p:nvSpPr>
        <p:spPr/>
        <p:txBody>
          <a:bodyPr/>
          <a:lstStyle/>
          <a:p>
            <a:fld id="{08CBEAD5-8C03-427C-90F6-1ABEEAF1369F}" type="slidenum">
              <a:rPr lang="en-US" altLang="zh-CN" smtClean="0"/>
              <a:pPr/>
              <a:t>91</a:t>
            </a:fld>
            <a:endParaRPr lang="en-US" altLang="zh-CN"/>
          </a:p>
        </p:txBody>
      </p:sp>
      <p:sp>
        <p:nvSpPr>
          <p:cNvPr id="108549"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8548" name="Object 4"/>
          <p:cNvGraphicFramePr>
            <a:graphicFrameLocks noChangeAspect="1"/>
          </p:cNvGraphicFramePr>
          <p:nvPr/>
        </p:nvGraphicFramePr>
        <p:xfrm>
          <a:off x="2727325" y="3429000"/>
          <a:ext cx="2971800" cy="754063"/>
        </p:xfrm>
        <a:graphic>
          <a:graphicData uri="http://schemas.openxmlformats.org/presentationml/2006/ole">
            <mc:AlternateContent xmlns:mc="http://schemas.openxmlformats.org/markup-compatibility/2006">
              <mc:Choice xmlns:v="urn:schemas-microsoft-com:vml" Requires="v">
                <p:oleObj spid="_x0000_s24611" name="公式" r:id="rId3" imgW="1676400" imgH="431800" progId="Equation.3">
                  <p:embed/>
                </p:oleObj>
              </mc:Choice>
              <mc:Fallback>
                <p:oleObj name="公式" r:id="rId3" imgW="1676400" imgH="4318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5" y="3429000"/>
                        <a:ext cx="29718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55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标题 4"/>
          <p:cNvSpPr>
            <a:spLocks noGrp="1"/>
          </p:cNvSpPr>
          <p:nvPr>
            <p:ph type="title"/>
          </p:nvPr>
        </p:nvSpPr>
        <p:spPr/>
        <p:txBody>
          <a:bodyPr/>
          <a:lstStyle/>
          <a:p>
            <a:r>
              <a:rPr lang="zh-CN" altLang="en-US" dirty="0" smtClean="0"/>
              <a:t>参考时间和参考频率的关系</a:t>
            </a:r>
            <a:endParaRPr lang="zh-CN" altLang="en-US" dirty="0"/>
          </a:p>
        </p:txBody>
      </p:sp>
    </p:spTree>
    <p:extLst>
      <p:ext uri="{BB962C8B-B14F-4D97-AF65-F5344CB8AC3E}">
        <p14:creationId xmlns:p14="http://schemas.microsoft.com/office/powerpoint/2010/main" val="375180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anim calcmode="lin" valueType="num">
                                      <p:cBhvr additive="base">
                                        <p:cTn id="19" dur="5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8547">
                                            <p:txEl>
                                              <p:pRg st="4" end="4"/>
                                            </p:txEl>
                                          </p:spTgt>
                                        </p:tgtEl>
                                        <p:attrNameLst>
                                          <p:attrName>style.visibility</p:attrName>
                                        </p:attrNameLst>
                                      </p:cBhvr>
                                      <p:to>
                                        <p:strVal val="visible"/>
                                      </p:to>
                                    </p:set>
                                    <p:anim calcmode="lin" valueType="num">
                                      <p:cBhvr additive="base">
                                        <p:cTn id="25" dur="5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8547">
                                            <p:txEl>
                                              <p:pRg st="5" end="5"/>
                                            </p:txEl>
                                          </p:spTgt>
                                        </p:tgtEl>
                                        <p:attrNameLst>
                                          <p:attrName>style.visibility</p:attrName>
                                        </p:attrNameLst>
                                      </p:cBhvr>
                                      <p:to>
                                        <p:strVal val="visible"/>
                                      </p:to>
                                    </p:set>
                                    <p:anim calcmode="lin" valueType="num">
                                      <p:cBhvr additive="base">
                                        <p:cTn id="31" dur="5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8547">
                                            <p:txEl>
                                              <p:pRg st="6" end="6"/>
                                            </p:txEl>
                                          </p:spTgt>
                                        </p:tgtEl>
                                        <p:attrNameLst>
                                          <p:attrName>style.visibility</p:attrName>
                                        </p:attrNameLst>
                                      </p:cBhvr>
                                      <p:to>
                                        <p:strVal val="visible"/>
                                      </p:to>
                                    </p:set>
                                    <p:anim calcmode="lin" valueType="num">
                                      <p:cBhvr additive="base">
                                        <p:cTn id="37" dur="500" fill="hold"/>
                                        <p:tgtEl>
                                          <p:spTgt spid="1085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8548"/>
                                        </p:tgtEl>
                                        <p:attrNameLst>
                                          <p:attrName>style.visibility</p:attrName>
                                        </p:attrNameLst>
                                      </p:cBhvr>
                                      <p:to>
                                        <p:strVal val="visible"/>
                                      </p:to>
                                    </p:set>
                                    <p:anim calcmode="lin" valueType="num">
                                      <p:cBhvr additive="base">
                                        <p:cTn id="43" dur="500" fill="hold"/>
                                        <p:tgtEl>
                                          <p:spTgt spid="108548"/>
                                        </p:tgtEl>
                                        <p:attrNameLst>
                                          <p:attrName>ppt_x</p:attrName>
                                        </p:attrNameLst>
                                      </p:cBhvr>
                                      <p:tavLst>
                                        <p:tav tm="0">
                                          <p:val>
                                            <p:strVal val="#ppt_x"/>
                                          </p:val>
                                        </p:tav>
                                        <p:tav tm="100000">
                                          <p:val>
                                            <p:strVal val="#ppt_x"/>
                                          </p:val>
                                        </p:tav>
                                      </p:tavLst>
                                    </p:anim>
                                    <p:anim calcmode="lin" valueType="num">
                                      <p:cBhvr additive="base">
                                        <p:cTn id="44"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p:txBody>
          <a:bodyPr>
            <a:normAutofit fontScale="85000" lnSpcReduction="20000"/>
          </a:bodyPr>
          <a:lstStyle/>
          <a:p>
            <a:r>
              <a:rPr lang="zh-CN" altLang="en-US" dirty="0" smtClean="0"/>
              <a:t>在规定每天最大容许误差的情况下，若无外界干预，则频率偏移可能随时间线性地增大：</a:t>
            </a:r>
          </a:p>
          <a:p>
            <a:pPr lvl="1"/>
            <a:endParaRPr lang="zh-CN" altLang="en-US" dirty="0" smtClean="0"/>
          </a:p>
          <a:p>
            <a:pPr lvl="1"/>
            <a:r>
              <a:rPr lang="zh-CN" altLang="en-US" dirty="0" smtClean="0"/>
              <a:t>式中，</a:t>
            </a:r>
            <a:r>
              <a:rPr lang="zh-CN" altLang="en-US" dirty="0" smtClean="0">
                <a:sym typeface="Symbol" pitchFamily="18" charset="2"/>
              </a:rPr>
              <a:t></a:t>
            </a:r>
            <a:r>
              <a:rPr lang="en-US" altLang="zh-CN" dirty="0" smtClean="0"/>
              <a:t>f(T) </a:t>
            </a:r>
            <a:r>
              <a:rPr lang="zh-CN" altLang="en-US" dirty="0" smtClean="0"/>
              <a:t>－ 在时间</a:t>
            </a:r>
            <a:r>
              <a:rPr lang="en-US" altLang="zh-CN" dirty="0" smtClean="0"/>
              <a:t>T</a:t>
            </a:r>
            <a:r>
              <a:rPr lang="zh-CN" altLang="en-US" dirty="0" smtClean="0"/>
              <a:t>内增大的频率偏移</a:t>
            </a:r>
          </a:p>
          <a:p>
            <a:pPr lvl="1"/>
            <a:r>
              <a:rPr lang="zh-CN" altLang="en-US" dirty="0" smtClean="0"/>
              <a:t>	         </a:t>
            </a:r>
            <a:r>
              <a:rPr lang="zh-CN" altLang="en-US" dirty="0" smtClean="0">
                <a:sym typeface="Symbol" pitchFamily="18" charset="2"/>
              </a:rPr>
              <a:t></a:t>
            </a:r>
            <a:r>
              <a:rPr lang="en-US" altLang="zh-CN" dirty="0" smtClean="0"/>
              <a:t>f(0) </a:t>
            </a:r>
            <a:r>
              <a:rPr lang="zh-CN" altLang="en-US" dirty="0" smtClean="0"/>
              <a:t>－ 初始（</a:t>
            </a:r>
            <a:r>
              <a:rPr lang="en-US" altLang="zh-CN" dirty="0" smtClean="0"/>
              <a:t>t = 0</a:t>
            </a:r>
            <a:r>
              <a:rPr lang="zh-CN" altLang="en-US" dirty="0" smtClean="0"/>
              <a:t>时）频率偏移</a:t>
            </a:r>
          </a:p>
          <a:p>
            <a:pPr lvl="1"/>
            <a:r>
              <a:rPr lang="zh-CN" altLang="en-US" dirty="0" smtClean="0"/>
              <a:t>                 </a:t>
            </a:r>
            <a:r>
              <a:rPr lang="en-US" altLang="zh-CN" dirty="0" smtClean="0"/>
              <a:t>T  </a:t>
            </a:r>
            <a:r>
              <a:rPr lang="zh-CN" altLang="en-US" dirty="0" smtClean="0"/>
              <a:t>－  时间（天）</a:t>
            </a:r>
          </a:p>
          <a:p>
            <a:pPr lvl="1"/>
            <a:r>
              <a:rPr lang="zh-CN" altLang="en-US" dirty="0" smtClean="0"/>
              <a:t>然而，若参考时间是按计算周期得到的，则积累的时间偏差</a:t>
            </a:r>
            <a:r>
              <a:rPr lang="zh-CN" altLang="en-US" dirty="0" smtClean="0">
                <a:sym typeface="Symbol" pitchFamily="18" charset="2"/>
              </a:rPr>
              <a:t></a:t>
            </a:r>
            <a:r>
              <a:rPr lang="en-US" altLang="zh-CN" dirty="0" smtClean="0"/>
              <a:t>t(T)</a:t>
            </a:r>
            <a:r>
              <a:rPr lang="zh-CN" altLang="en-US" dirty="0" smtClean="0"/>
              <a:t>和参考频率的积累相位误差有关：</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	由上式可以看出，若没有外界干预，参考时间误差可以随时间按平方律增长。 </a:t>
            </a:r>
            <a:endParaRPr lang="zh-CN" altLang="en-US" dirty="0"/>
          </a:p>
        </p:txBody>
      </p:sp>
      <p:sp>
        <p:nvSpPr>
          <p:cNvPr id="8" name="灯片编号占位符 5"/>
          <p:cNvSpPr>
            <a:spLocks noGrp="1"/>
          </p:cNvSpPr>
          <p:nvPr>
            <p:ph type="sldNum" sz="quarter" idx="12"/>
          </p:nvPr>
        </p:nvSpPr>
        <p:spPr/>
        <p:txBody>
          <a:bodyPr/>
          <a:lstStyle/>
          <a:p>
            <a:fld id="{744A7999-8771-42FE-9BEE-647806984289}" type="slidenum">
              <a:rPr lang="en-US" altLang="zh-CN" smtClean="0"/>
              <a:pPr/>
              <a:t>92</a:t>
            </a:fld>
            <a:endParaRPr lang="en-US" altLang="zh-CN"/>
          </a:p>
        </p:txBody>
      </p:sp>
      <p:sp>
        <p:nvSpPr>
          <p:cNvPr id="109573" name="Rectangle 5"/>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2" name="Object 4"/>
          <p:cNvGraphicFramePr>
            <a:graphicFrameLocks noChangeAspect="1"/>
          </p:cNvGraphicFramePr>
          <p:nvPr/>
        </p:nvGraphicFramePr>
        <p:xfrm>
          <a:off x="2411413" y="2079625"/>
          <a:ext cx="5154612" cy="539750"/>
        </p:xfrm>
        <a:graphic>
          <a:graphicData uri="http://schemas.openxmlformats.org/presentationml/2006/ole">
            <mc:AlternateContent xmlns:mc="http://schemas.openxmlformats.org/markup-compatibility/2006">
              <mc:Choice xmlns:v="urn:schemas-microsoft-com:vml" Requires="v">
                <p:oleObj spid="_x0000_s25668" name="公式" r:id="rId3" imgW="3175000" imgH="330200" progId="Equation.3">
                  <p:embed/>
                </p:oleObj>
              </mc:Choice>
              <mc:Fallback>
                <p:oleObj name="公式" r:id="rId3" imgW="3175000" imgH="3302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079625"/>
                        <a:ext cx="515461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Rectangle 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4" name="Object 6"/>
          <p:cNvGraphicFramePr>
            <a:graphicFrameLocks noChangeAspect="1"/>
          </p:cNvGraphicFramePr>
          <p:nvPr/>
        </p:nvGraphicFramePr>
        <p:xfrm>
          <a:off x="2141538" y="4464050"/>
          <a:ext cx="6165850" cy="1439863"/>
        </p:xfrm>
        <a:graphic>
          <a:graphicData uri="http://schemas.openxmlformats.org/presentationml/2006/ole">
            <mc:AlternateContent xmlns:mc="http://schemas.openxmlformats.org/markup-compatibility/2006">
              <mc:Choice xmlns:v="urn:schemas-microsoft-com:vml" Requires="v">
                <p:oleObj spid="_x0000_s25669" name="公式" r:id="rId5" imgW="3530600" imgH="889000" progId="Equation.3">
                  <p:embed/>
                </p:oleObj>
              </mc:Choice>
              <mc:Fallback>
                <p:oleObj name="公式" r:id="rId5" imgW="3530600" imgH="8890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538" y="4464050"/>
                        <a:ext cx="6165850"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35153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9572"/>
                                        </p:tgtEl>
                                        <p:attrNameLst>
                                          <p:attrName>style.visibility</p:attrName>
                                        </p:attrNameLst>
                                      </p:cBhvr>
                                      <p:to>
                                        <p:strVal val="visible"/>
                                      </p:to>
                                    </p:set>
                                    <p:anim calcmode="lin" valueType="num">
                                      <p:cBhvr additive="base">
                                        <p:cTn id="13" dur="500" fill="hold"/>
                                        <p:tgtEl>
                                          <p:spTgt spid="109572"/>
                                        </p:tgtEl>
                                        <p:attrNameLst>
                                          <p:attrName>ppt_x</p:attrName>
                                        </p:attrNameLst>
                                      </p:cBhvr>
                                      <p:tavLst>
                                        <p:tav tm="0">
                                          <p:val>
                                            <p:strVal val="#ppt_x"/>
                                          </p:val>
                                        </p:tav>
                                        <p:tav tm="100000">
                                          <p:val>
                                            <p:strVal val="#ppt_x"/>
                                          </p:val>
                                        </p:tav>
                                      </p:tavLst>
                                    </p:anim>
                                    <p:anim calcmode="lin" valueType="num">
                                      <p:cBhvr additive="base">
                                        <p:cTn id="14"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9571">
                                            <p:txEl>
                                              <p:pRg st="5" end="5"/>
                                            </p:txEl>
                                          </p:spTgt>
                                        </p:tgtEl>
                                        <p:attrNameLst>
                                          <p:attrName>style.visibility</p:attrName>
                                        </p:attrNameLst>
                                      </p:cBhvr>
                                      <p:to>
                                        <p:strVal val="visible"/>
                                      </p:to>
                                    </p:set>
                                    <p:anim calcmode="lin" valueType="num">
                                      <p:cBhvr additive="base">
                                        <p:cTn id="37"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9574"/>
                                        </p:tgtEl>
                                        <p:attrNameLst>
                                          <p:attrName>style.visibility</p:attrName>
                                        </p:attrNameLst>
                                      </p:cBhvr>
                                      <p:to>
                                        <p:strVal val="visible"/>
                                      </p:to>
                                    </p:set>
                                    <p:anim calcmode="lin" valueType="num">
                                      <p:cBhvr additive="base">
                                        <p:cTn id="43" dur="500" fill="hold"/>
                                        <p:tgtEl>
                                          <p:spTgt spid="109574"/>
                                        </p:tgtEl>
                                        <p:attrNameLst>
                                          <p:attrName>ppt_x</p:attrName>
                                        </p:attrNameLst>
                                      </p:cBhvr>
                                      <p:tavLst>
                                        <p:tav tm="0">
                                          <p:val>
                                            <p:strVal val="#ppt_x"/>
                                          </p:val>
                                        </p:tav>
                                        <p:tav tm="100000">
                                          <p:val>
                                            <p:strVal val="#ppt_x"/>
                                          </p:val>
                                        </p:tav>
                                      </p:tavLst>
                                    </p:anim>
                                    <p:anim calcmode="lin" valueType="num">
                                      <p:cBhvr additive="base">
                                        <p:cTn id="44" dur="500" fill="hold"/>
                                        <p:tgtEl>
                                          <p:spTgt spid="10957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9571">
                                            <p:txEl>
                                              <p:pRg st="10" end="10"/>
                                            </p:txEl>
                                          </p:spTgt>
                                        </p:tgtEl>
                                        <p:attrNameLst>
                                          <p:attrName>style.visibility</p:attrName>
                                        </p:attrNameLst>
                                      </p:cBhvr>
                                      <p:to>
                                        <p:strVal val="visible"/>
                                      </p:to>
                                    </p:set>
                                    <p:anim calcmode="lin" valueType="num">
                                      <p:cBhvr additive="base">
                                        <p:cTn id="49" dur="500" fill="hold"/>
                                        <p:tgtEl>
                                          <p:spTgt spid="10957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95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p:txBody>
          <a:bodyPr/>
          <a:lstStyle/>
          <a:p>
            <a:r>
              <a:rPr lang="zh-CN" altLang="en-US" dirty="0" smtClean="0"/>
              <a:t>对于发射机开环同步系统：</a:t>
            </a:r>
          </a:p>
          <a:p>
            <a:pPr lvl="1"/>
            <a:r>
              <a:rPr lang="zh-CN" altLang="en-US" dirty="0" smtClean="0"/>
              <a:t>这个不断增长的时间误差限定了外部有关单位在多长时间内必须给予一次校正；</a:t>
            </a:r>
          </a:p>
          <a:p>
            <a:pPr lvl="1"/>
            <a:r>
              <a:rPr lang="zh-CN" altLang="en-US" dirty="0" smtClean="0"/>
              <a:t>或者更新终端站内的关于中心站接收机的定时数据；</a:t>
            </a:r>
          </a:p>
          <a:p>
            <a:pPr lvl="1"/>
            <a:r>
              <a:rPr lang="zh-CN" altLang="en-US" dirty="0" smtClean="0"/>
              <a:t>或重新将中心站接收机和地球站发射机的参考时间设置到标称时间。 </a:t>
            </a:r>
          </a:p>
          <a:p>
            <a:pPr lvl="1"/>
            <a:r>
              <a:rPr lang="zh-CN" altLang="en-US" dirty="0" smtClean="0"/>
              <a:t>若发射机没有来自反向链路的信息，系统设计者能用</a:t>
            </a:r>
            <a:r>
              <a:rPr lang="en-US" altLang="zh-CN" dirty="0" smtClean="0"/>
              <a:t>Te</a:t>
            </a:r>
            <a:r>
              <a:rPr lang="zh-CN" altLang="en-US" dirty="0" smtClean="0"/>
              <a:t>和</a:t>
            </a:r>
            <a:r>
              <a:rPr lang="zh-CN" altLang="en-US" dirty="0" smtClean="0">
                <a:sym typeface="Symbol" pitchFamily="18" charset="2"/>
              </a:rPr>
              <a:t></a:t>
            </a:r>
            <a:r>
              <a:rPr lang="en-US" altLang="zh-CN" dirty="0" smtClean="0"/>
              <a:t>t(T)</a:t>
            </a:r>
            <a:r>
              <a:rPr lang="zh-CN" altLang="en-US" dirty="0" smtClean="0"/>
              <a:t>的公式作为模型得出的时间和频率偏离，决定两次校正之间的最大时间间隔。</a:t>
            </a:r>
          </a:p>
          <a:p>
            <a:pPr lvl="2"/>
            <a:r>
              <a:rPr lang="zh-CN" altLang="en-US" dirty="0" smtClean="0"/>
              <a:t>准闭环发射机同步法：终端站能够利用对反向链路信号测量进行同步的方法。准闭环法显然比纯开环法更适应通信系统的变动性。 </a:t>
            </a:r>
            <a:endParaRPr lang="zh-CN" altLang="en-US" dirty="0"/>
          </a:p>
        </p:txBody>
      </p:sp>
      <p:sp>
        <p:nvSpPr>
          <p:cNvPr id="4" name="灯片编号占位符 5"/>
          <p:cNvSpPr>
            <a:spLocks noGrp="1"/>
          </p:cNvSpPr>
          <p:nvPr>
            <p:ph type="sldNum" sz="quarter" idx="12"/>
          </p:nvPr>
        </p:nvSpPr>
        <p:spPr/>
        <p:txBody>
          <a:bodyPr/>
          <a:lstStyle/>
          <a:p>
            <a:fld id="{BCC146EF-8F08-42B1-8F0B-998080B6870F}" type="slidenum">
              <a:rPr lang="en-US" altLang="zh-CN" smtClean="0"/>
              <a:pPr/>
              <a:t>93</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665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 calcmode="lin" valueType="num">
                                      <p:cBhvr additive="base">
                                        <p:cTn id="37"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p:txBody>
          <a:bodyPr/>
          <a:lstStyle/>
          <a:p>
            <a:r>
              <a:rPr lang="zh-CN" altLang="en-US" dirty="0" smtClean="0"/>
              <a:t>原理：</a:t>
            </a:r>
          </a:p>
          <a:p>
            <a:pPr lvl="1"/>
            <a:r>
              <a:rPr lang="zh-CN" altLang="en-US" dirty="0" smtClean="0"/>
              <a:t>闭环法需要终端站发送特殊的同步信号，用以决定信号的时间和频率误差。</a:t>
            </a:r>
          </a:p>
          <a:p>
            <a:pPr lvl="1"/>
            <a:r>
              <a:rPr lang="zh-CN" altLang="en-US" dirty="0" smtClean="0"/>
              <a:t>种类：</a:t>
            </a:r>
          </a:p>
          <a:p>
            <a:pPr lvl="2"/>
            <a:r>
              <a:rPr lang="zh-CN" altLang="en-US" dirty="0" smtClean="0"/>
              <a:t>中心站有处理能力：中心站可以进行实际的误差测量。这种测量可以是给出偏离的量和方向，也可以是只给出方向。这个信息用反向链路送回给终端站发射机。</a:t>
            </a:r>
          </a:p>
          <a:p>
            <a:pPr lvl="2"/>
            <a:r>
              <a:rPr lang="zh-CN" altLang="en-US" dirty="0" smtClean="0"/>
              <a:t>中心站没有处理能力：此时将特殊同步信号直接由反向链路送回终端站发射机。由终端站发射机自己解读返回信号。</a:t>
            </a:r>
            <a:endParaRPr lang="zh-CN" altLang="en-US" dirty="0"/>
          </a:p>
        </p:txBody>
      </p:sp>
      <p:sp>
        <p:nvSpPr>
          <p:cNvPr id="4" name="灯片编号占位符 5"/>
          <p:cNvSpPr>
            <a:spLocks noGrp="1"/>
          </p:cNvSpPr>
          <p:nvPr>
            <p:ph type="sldNum" sz="quarter" idx="12"/>
          </p:nvPr>
        </p:nvSpPr>
        <p:spPr/>
        <p:txBody>
          <a:bodyPr/>
          <a:lstStyle/>
          <a:p>
            <a:fld id="{C25B6C49-C65B-45C2-A587-028E260E7DD5}" type="slidenum">
              <a:rPr lang="en-US" altLang="zh-CN" smtClean="0"/>
              <a:pPr/>
              <a:t>94</a:t>
            </a:fld>
            <a:endParaRPr lang="en-US" altLang="zh-CN"/>
          </a:p>
        </p:txBody>
      </p:sp>
      <p:sp>
        <p:nvSpPr>
          <p:cNvPr id="6" name="标题 5"/>
          <p:cNvSpPr>
            <a:spLocks noGrp="1"/>
          </p:cNvSpPr>
          <p:nvPr>
            <p:ph type="title"/>
          </p:nvPr>
        </p:nvSpPr>
        <p:spPr/>
        <p:txBody>
          <a:bodyPr>
            <a:normAutofit/>
          </a:bodyPr>
          <a:lstStyle/>
          <a:p>
            <a:r>
              <a:rPr lang="en-US" altLang="zh-CN" dirty="0" smtClean="0">
                <a:solidFill>
                  <a:srgbClr val="0000FF"/>
                </a:solidFill>
              </a:rPr>
              <a:t>13.5.3 </a:t>
            </a:r>
            <a:r>
              <a:rPr lang="zh-CN" altLang="en-US" dirty="0" smtClean="0">
                <a:solidFill>
                  <a:srgbClr val="0000FF"/>
                </a:solidFill>
              </a:rPr>
              <a:t>闭环法</a:t>
            </a:r>
            <a:endParaRPr lang="zh-CN" altLang="en-US" dirty="0">
              <a:solidFill>
                <a:srgbClr val="0000FF"/>
              </a:solidFill>
            </a:endParaRPr>
          </a:p>
        </p:txBody>
      </p:sp>
    </p:spTree>
    <p:extLst>
      <p:ext uri="{BB962C8B-B14F-4D97-AF65-F5344CB8AC3E}">
        <p14:creationId xmlns:p14="http://schemas.microsoft.com/office/powerpoint/2010/main" val="225913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1619">
                                            <p:txEl>
                                              <p:pRg st="3" end="3"/>
                                            </p:txEl>
                                          </p:spTgt>
                                        </p:tgtEl>
                                        <p:attrNameLst>
                                          <p:attrName>style.visibility</p:attrName>
                                        </p:attrNameLst>
                                      </p:cBhvr>
                                      <p:to>
                                        <p:strVal val="visible"/>
                                      </p:to>
                                    </p:set>
                                    <p:anim calcmode="lin" valueType="num">
                                      <p:cBhvr additive="base">
                                        <p:cTn id="25"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1619">
                                            <p:txEl>
                                              <p:pRg st="4" end="4"/>
                                            </p:txEl>
                                          </p:spTgt>
                                        </p:tgtEl>
                                        <p:attrNameLst>
                                          <p:attrName>style.visibility</p:attrName>
                                        </p:attrNameLst>
                                      </p:cBhvr>
                                      <p:to>
                                        <p:strVal val="visible"/>
                                      </p:to>
                                    </p:set>
                                    <p:anim calcmode="lin" valueType="num">
                                      <p:cBhvr additive="base">
                                        <p:cTn id="31"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p:txBody>
          <a:bodyPr/>
          <a:lstStyle/>
          <a:p>
            <a:r>
              <a:rPr lang="zh-CN" altLang="en-US" dirty="0" smtClean="0">
                <a:solidFill>
                  <a:srgbClr val="0000FF"/>
                </a:solidFill>
              </a:rPr>
              <a:t>在中心站处理的优点：</a:t>
            </a:r>
          </a:p>
          <a:p>
            <a:pPr lvl="1"/>
            <a:r>
              <a:rPr lang="zh-CN" altLang="en-US" dirty="0" smtClean="0"/>
              <a:t>在反向链路上传送的误差测量结果可以是一个短的数字序列。当一条反向链路为大量终端站所时分复用时，这样有效地利用返回链路是非常重要的。</a:t>
            </a:r>
          </a:p>
          <a:p>
            <a:pPr lvl="1"/>
            <a:r>
              <a:rPr lang="zh-CN" altLang="en-US" dirty="0" smtClean="0"/>
              <a:t>在中心站上的误差测量手段能够被所有联到中心站的终端站共享。这相当于大量节省了系统的处理能力。</a:t>
            </a:r>
          </a:p>
          <a:p>
            <a:r>
              <a:rPr lang="zh-CN" altLang="en-US" dirty="0" smtClean="0">
                <a:solidFill>
                  <a:srgbClr val="0000FF"/>
                </a:solidFill>
              </a:rPr>
              <a:t>在终端站处理的优点：</a:t>
            </a:r>
          </a:p>
          <a:p>
            <a:pPr lvl="1"/>
            <a:r>
              <a:rPr lang="zh-CN" altLang="en-US" dirty="0" smtClean="0"/>
              <a:t>中心站不需要易于接入，并且中心站可以设计得较简单以提高可靠性。 </a:t>
            </a:r>
          </a:p>
          <a:p>
            <a:pPr lvl="1"/>
            <a:r>
              <a:rPr lang="zh-CN" altLang="en-US" dirty="0" smtClean="0"/>
              <a:t>响应更快，因为没有在中心站处理带来的延迟。若链路的参量变化很快，这一点是很重要的。 </a:t>
            </a:r>
            <a:endParaRPr lang="zh-CN" altLang="en-US" dirty="0"/>
          </a:p>
        </p:txBody>
      </p:sp>
      <p:sp>
        <p:nvSpPr>
          <p:cNvPr id="4" name="灯片编号占位符 5"/>
          <p:cNvSpPr>
            <a:spLocks noGrp="1"/>
          </p:cNvSpPr>
          <p:nvPr>
            <p:ph type="sldNum" sz="quarter" idx="12"/>
          </p:nvPr>
        </p:nvSpPr>
        <p:spPr/>
        <p:txBody>
          <a:bodyPr/>
          <a:lstStyle/>
          <a:p>
            <a:fld id="{8DD78A82-EED7-40FB-A6A4-9FA2F9F9F907}" type="slidenum">
              <a:rPr lang="en-US" altLang="zh-CN" smtClean="0"/>
              <a:pPr/>
              <a:t>95</a:t>
            </a:fld>
            <a:endParaRPr lang="en-US" altLang="zh-CN"/>
          </a:p>
        </p:txBody>
      </p:sp>
      <p:sp>
        <p:nvSpPr>
          <p:cNvPr id="6" name="标题 5"/>
          <p:cNvSpPr>
            <a:spLocks noGrp="1"/>
          </p:cNvSpPr>
          <p:nvPr>
            <p:ph type="title"/>
          </p:nvPr>
        </p:nvSpPr>
        <p:spPr/>
        <p:txBody>
          <a:bodyPr/>
          <a:lstStyle/>
          <a:p>
            <a:r>
              <a:rPr lang="zh-CN" altLang="en-US" dirty="0" smtClean="0">
                <a:solidFill>
                  <a:srgbClr val="0000FF"/>
                </a:solidFill>
              </a:rPr>
              <a:t>优缺点</a:t>
            </a:r>
            <a:endParaRPr lang="zh-CN" altLang="en-US" dirty="0">
              <a:solidFill>
                <a:srgbClr val="0000FF"/>
              </a:solidFill>
            </a:endParaRPr>
          </a:p>
        </p:txBody>
      </p:sp>
    </p:spTree>
    <p:extLst>
      <p:ext uri="{BB962C8B-B14F-4D97-AF65-F5344CB8AC3E}">
        <p14:creationId xmlns:p14="http://schemas.microsoft.com/office/powerpoint/2010/main" val="171033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500" fill="hold"/>
                                        <p:tgtEl>
                                          <p:spTgt spid="112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500" fill="hold"/>
                                        <p:tgtEl>
                                          <p:spTgt spid="112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43">
                                            <p:txEl>
                                              <p:pRg st="3" end="3"/>
                                            </p:txEl>
                                          </p:spTgt>
                                        </p:tgtEl>
                                        <p:attrNameLst>
                                          <p:attrName>style.visibility</p:attrName>
                                        </p:attrNameLst>
                                      </p:cBhvr>
                                      <p:to>
                                        <p:strVal val="visible"/>
                                      </p:to>
                                    </p:set>
                                    <p:anim calcmode="lin" valueType="num">
                                      <p:cBhvr additive="base">
                                        <p:cTn id="25" dur="500" fill="hold"/>
                                        <p:tgtEl>
                                          <p:spTgt spid="112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43">
                                            <p:txEl>
                                              <p:pRg st="4" end="4"/>
                                            </p:txEl>
                                          </p:spTgt>
                                        </p:tgtEl>
                                        <p:attrNameLst>
                                          <p:attrName>style.visibility</p:attrName>
                                        </p:attrNameLst>
                                      </p:cBhvr>
                                      <p:to>
                                        <p:strVal val="visible"/>
                                      </p:to>
                                    </p:set>
                                    <p:anim calcmode="lin" valueType="num">
                                      <p:cBhvr additive="base">
                                        <p:cTn id="31" dur="500" fill="hold"/>
                                        <p:tgtEl>
                                          <p:spTgt spid="1126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2643">
                                            <p:txEl>
                                              <p:pRg st="5" end="5"/>
                                            </p:txEl>
                                          </p:spTgt>
                                        </p:tgtEl>
                                        <p:attrNameLst>
                                          <p:attrName>style.visibility</p:attrName>
                                        </p:attrNameLst>
                                      </p:cBhvr>
                                      <p:to>
                                        <p:strVal val="visible"/>
                                      </p:to>
                                    </p:set>
                                    <p:anim calcmode="lin" valueType="num">
                                      <p:cBhvr additive="base">
                                        <p:cTn id="37" dur="500" fill="hold"/>
                                        <p:tgtEl>
                                          <p:spTgt spid="1126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在终端站处理的缺点：</a:t>
            </a:r>
          </a:p>
          <a:p>
            <a:pPr lvl="1"/>
            <a:r>
              <a:rPr lang="zh-CN" altLang="en-US" dirty="0" smtClean="0"/>
              <a:t>反向信道的使用效率不高</a:t>
            </a:r>
          </a:p>
          <a:p>
            <a:pPr lvl="1"/>
            <a:r>
              <a:rPr lang="zh-CN" altLang="en-US" dirty="0" smtClean="0"/>
              <a:t>返回信号可能难于解读 － 这种情况发生在中心站不仅是简单地转发信号，而且还对码元作判决，再在反向链路上发送此判决结果。因为在反向信号中含有时间和频率偏离的影响，即由码元判决产生的影响。 </a:t>
            </a:r>
          </a:p>
          <a:p>
            <a:pPr lvl="1"/>
            <a:r>
              <a:rPr lang="zh-CN" altLang="en-US" dirty="0" smtClean="0"/>
              <a:t>	例：设一个终端站采用</a:t>
            </a:r>
            <a:r>
              <a:rPr lang="en-US" altLang="zh-CN" dirty="0" smtClean="0"/>
              <a:t>2FSK</a:t>
            </a:r>
            <a:r>
              <a:rPr lang="zh-CN" altLang="en-US" dirty="0" smtClean="0"/>
              <a:t>向中心站发送信号，中心站采用非相干解调。这时的判决将决定于信号的能量。中心站接收的信号可以用下式表示：</a:t>
            </a:r>
          </a:p>
          <a:p>
            <a:pPr lvl="1"/>
            <a:endParaRPr lang="zh-CN" altLang="en-US" dirty="0" smtClean="0"/>
          </a:p>
          <a:p>
            <a:pPr lvl="1"/>
            <a:endParaRPr lang="zh-CN" altLang="en-US" dirty="0" smtClean="0"/>
          </a:p>
          <a:p>
            <a:pPr lvl="1"/>
            <a:r>
              <a:rPr lang="zh-CN" altLang="en-US" dirty="0" smtClean="0"/>
              <a:t>	式中</a:t>
            </a:r>
            <a:r>
              <a:rPr lang="zh-CN" altLang="en-US" dirty="0" smtClean="0">
                <a:sym typeface="Symbol" pitchFamily="18" charset="2"/>
              </a:rPr>
              <a:t> － </a:t>
            </a:r>
            <a:r>
              <a:rPr lang="zh-CN" altLang="en-US" dirty="0" smtClean="0"/>
              <a:t>中心站接收信号的角频率误差；</a:t>
            </a:r>
            <a:endParaRPr lang="zh-CN" altLang="en-US" dirty="0" smtClean="0">
              <a:sym typeface="Symbol" pitchFamily="18" charset="2"/>
            </a:endParaRPr>
          </a:p>
          <a:p>
            <a:pPr lvl="1"/>
            <a:r>
              <a:rPr lang="zh-CN" altLang="en-US" dirty="0" smtClean="0">
                <a:sym typeface="Symbol" pitchFamily="18" charset="2"/>
              </a:rPr>
              <a:t>		</a:t>
            </a:r>
            <a:r>
              <a:rPr lang="en-US" altLang="zh-CN" dirty="0" smtClean="0"/>
              <a:t>t </a:t>
            </a:r>
            <a:r>
              <a:rPr lang="zh-CN" altLang="en-US" dirty="0" smtClean="0"/>
              <a:t>－ 中心站接收信号到达时间误差；</a:t>
            </a:r>
            <a:endParaRPr lang="zh-CN" altLang="en-US" dirty="0"/>
          </a:p>
        </p:txBody>
      </p:sp>
      <p:sp>
        <p:nvSpPr>
          <p:cNvPr id="6" name="灯片编号占位符 5"/>
          <p:cNvSpPr>
            <a:spLocks noGrp="1"/>
          </p:cNvSpPr>
          <p:nvPr>
            <p:ph type="sldNum" sz="quarter" idx="12"/>
          </p:nvPr>
        </p:nvSpPr>
        <p:spPr/>
        <p:txBody>
          <a:bodyPr/>
          <a:lstStyle/>
          <a:p>
            <a:fld id="{1B4737DD-FE17-4E23-8072-4F88F2F621D2}" type="slidenum">
              <a:rPr lang="en-US" altLang="zh-CN" smtClean="0"/>
              <a:pPr/>
              <a:t>96</a:t>
            </a:fld>
            <a:endParaRPr lang="en-US" altLang="zh-CN"/>
          </a:p>
        </p:txBody>
      </p:sp>
      <p:sp>
        <p:nvSpPr>
          <p:cNvPr id="113669"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68" name="Object 4"/>
          <p:cNvGraphicFramePr>
            <a:graphicFrameLocks noChangeAspect="1"/>
          </p:cNvGraphicFramePr>
          <p:nvPr/>
        </p:nvGraphicFramePr>
        <p:xfrm>
          <a:off x="2592388" y="4778375"/>
          <a:ext cx="5491162" cy="946150"/>
        </p:xfrm>
        <a:graphic>
          <a:graphicData uri="http://schemas.openxmlformats.org/presentationml/2006/ole">
            <mc:AlternateContent xmlns:mc="http://schemas.openxmlformats.org/markup-compatibility/2006">
              <mc:Choice xmlns:v="urn:schemas-microsoft-com:vml" Requires="v">
                <p:oleObj spid="_x0000_s26659" name="公式" r:id="rId3" imgW="2819400" imgH="482600" progId="Equation.3">
                  <p:embed/>
                </p:oleObj>
              </mc:Choice>
              <mc:Fallback>
                <p:oleObj name="公式" r:id="rId3" imgW="2819400" imgH="4826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4778375"/>
                        <a:ext cx="549116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0914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3668"/>
                                        </p:tgtEl>
                                        <p:attrNameLst>
                                          <p:attrName>style.visibility</p:attrName>
                                        </p:attrNameLst>
                                      </p:cBhvr>
                                      <p:to>
                                        <p:strVal val="visible"/>
                                      </p:to>
                                    </p:set>
                                    <p:anim calcmode="lin" valueType="num">
                                      <p:cBhvr additive="base">
                                        <p:cTn id="31" dur="500" fill="hold"/>
                                        <p:tgtEl>
                                          <p:spTgt spid="113668"/>
                                        </p:tgtEl>
                                        <p:attrNameLst>
                                          <p:attrName>ppt_x</p:attrName>
                                        </p:attrNameLst>
                                      </p:cBhvr>
                                      <p:tavLst>
                                        <p:tav tm="0">
                                          <p:val>
                                            <p:strVal val="#ppt_x"/>
                                          </p:val>
                                        </p:tav>
                                        <p:tav tm="100000">
                                          <p:val>
                                            <p:strVal val="#ppt_x"/>
                                          </p:val>
                                        </p:tav>
                                      </p:tavLst>
                                    </p:anim>
                                    <p:anim calcmode="lin" valueType="num">
                                      <p:cBhvr additive="base">
                                        <p:cTn id="32"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3667">
                                            <p:txEl>
                                              <p:pRg st="6" end="6"/>
                                            </p:txEl>
                                          </p:spTgt>
                                        </p:tgtEl>
                                        <p:attrNameLst>
                                          <p:attrName>style.visibility</p:attrName>
                                        </p:attrNameLst>
                                      </p:cBhvr>
                                      <p:to>
                                        <p:strVal val="visible"/>
                                      </p:to>
                                    </p:set>
                                    <p:anim calcmode="lin" valueType="num">
                                      <p:cBhvr additive="base">
                                        <p:cTn id="37"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36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3667">
                                            <p:txEl>
                                              <p:pRg st="7" end="7"/>
                                            </p:txEl>
                                          </p:spTgt>
                                        </p:tgtEl>
                                        <p:attrNameLst>
                                          <p:attrName>style.visibility</p:attrName>
                                        </p:attrNameLst>
                                      </p:cBhvr>
                                      <p:to>
                                        <p:strVal val="visible"/>
                                      </p:to>
                                    </p:set>
                                    <p:anim calcmode="lin" valueType="num">
                                      <p:cBhvr additive="base">
                                        <p:cTn id="43" dur="500" fill="hold"/>
                                        <p:tgtEl>
                                          <p:spTgt spid="11366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36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p:txBody>
          <a:bodyPr>
            <a:normAutofit fontScale="92500" lnSpcReduction="20000"/>
          </a:bodyPr>
          <a:lstStyle/>
          <a:p>
            <a:r>
              <a:rPr lang="en-US" altLang="zh-CN" dirty="0" smtClean="0"/>
              <a:t>	</a:t>
            </a:r>
            <a:r>
              <a:rPr lang="zh-CN" altLang="en-US" dirty="0" smtClean="0"/>
              <a:t>现在，若中心站解调器的两个正交分量输出为：</a:t>
            </a:r>
          </a:p>
          <a:p>
            <a:pPr lvl="1"/>
            <a:endParaRPr lang="zh-CN" altLang="en-US" dirty="0" smtClean="0"/>
          </a:p>
          <a:p>
            <a:pPr lvl="1"/>
            <a:endParaRPr lang="zh-CN" altLang="en-US" dirty="0" smtClean="0"/>
          </a:p>
          <a:p>
            <a:pPr lvl="1"/>
            <a:r>
              <a:rPr lang="zh-CN" altLang="en-US" dirty="0" smtClean="0"/>
              <a:t>	则解调信号的能量为</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	对于时间误差</a:t>
            </a:r>
            <a:r>
              <a:rPr lang="zh-CN" altLang="en-US" dirty="0" smtClean="0">
                <a:sym typeface="Symbol" pitchFamily="18" charset="2"/>
              </a:rPr>
              <a:t></a:t>
            </a:r>
            <a:r>
              <a:rPr lang="en-US" altLang="zh-CN" dirty="0" smtClean="0"/>
              <a:t>t</a:t>
            </a:r>
            <a:r>
              <a:rPr lang="zh-CN" altLang="en-US" dirty="0" smtClean="0"/>
              <a:t>为</a:t>
            </a:r>
            <a:r>
              <a:rPr lang="en-US" altLang="zh-CN" dirty="0" smtClean="0"/>
              <a:t>0</a:t>
            </a:r>
            <a:r>
              <a:rPr lang="zh-CN" altLang="en-US" dirty="0" smtClean="0"/>
              <a:t>的特殊情况，上式变为</a:t>
            </a:r>
          </a:p>
          <a:p>
            <a:pPr lvl="1"/>
            <a:endParaRPr lang="zh-CN" altLang="en-US" dirty="0" smtClean="0"/>
          </a:p>
          <a:p>
            <a:pPr lvl="1"/>
            <a:endParaRPr lang="zh-CN" altLang="en-US" dirty="0" smtClean="0"/>
          </a:p>
          <a:p>
            <a:pPr lvl="1"/>
            <a:r>
              <a:rPr lang="zh-CN" altLang="en-US" dirty="0" smtClean="0"/>
              <a:t>	对于频率误差为</a:t>
            </a:r>
            <a:r>
              <a:rPr lang="en-US" altLang="zh-CN" dirty="0" smtClean="0"/>
              <a:t>0</a:t>
            </a:r>
            <a:r>
              <a:rPr lang="zh-CN" altLang="en-US" dirty="0" smtClean="0"/>
              <a:t>的特殊情况，上式变为</a:t>
            </a:r>
            <a:endParaRPr lang="zh-CN" altLang="en-US" dirty="0"/>
          </a:p>
        </p:txBody>
      </p:sp>
      <p:sp>
        <p:nvSpPr>
          <p:cNvPr id="14" name="灯片编号占位符 5"/>
          <p:cNvSpPr>
            <a:spLocks noGrp="1"/>
          </p:cNvSpPr>
          <p:nvPr>
            <p:ph type="sldNum" sz="quarter" idx="12"/>
          </p:nvPr>
        </p:nvSpPr>
        <p:spPr/>
        <p:txBody>
          <a:bodyPr/>
          <a:lstStyle/>
          <a:p>
            <a:fld id="{1458DC1A-0AFF-4D28-A9D7-90378B0A4254}" type="slidenum">
              <a:rPr lang="en-US" altLang="zh-CN" smtClean="0"/>
              <a:pPr/>
              <a:t>97</a:t>
            </a:fld>
            <a:endParaRPr lang="en-US" altLang="zh-CN"/>
          </a:p>
        </p:txBody>
      </p:sp>
      <p:sp>
        <p:nvSpPr>
          <p:cNvPr id="114693"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2" name="Object 4"/>
          <p:cNvGraphicFramePr>
            <a:graphicFrameLocks noChangeAspect="1"/>
          </p:cNvGraphicFramePr>
          <p:nvPr/>
        </p:nvGraphicFramePr>
        <p:xfrm>
          <a:off x="1916113" y="1719263"/>
          <a:ext cx="2341562" cy="687387"/>
        </p:xfrm>
        <a:graphic>
          <a:graphicData uri="http://schemas.openxmlformats.org/presentationml/2006/ole">
            <mc:AlternateContent xmlns:mc="http://schemas.openxmlformats.org/markup-compatibility/2006">
              <mc:Choice xmlns:v="urn:schemas-microsoft-com:vml" Requires="v">
                <p:oleObj spid="_x0000_s27815" name="公式" r:id="rId3" imgW="1333500" imgH="393700" progId="Equation.3">
                  <p:embed/>
                </p:oleObj>
              </mc:Choice>
              <mc:Fallback>
                <p:oleObj name="公式" r:id="rId3" imgW="1333500" imgH="393700" progId="Equation.3">
                  <p:embed/>
                  <p:pic>
                    <p:nvPicPr>
                      <p:cNvPr id="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1719263"/>
                        <a:ext cx="2341562"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4" name="Object 6"/>
          <p:cNvGraphicFramePr>
            <a:graphicFrameLocks noChangeAspect="1"/>
          </p:cNvGraphicFramePr>
          <p:nvPr/>
        </p:nvGraphicFramePr>
        <p:xfrm>
          <a:off x="4886325" y="1673225"/>
          <a:ext cx="2474913" cy="730250"/>
        </p:xfrm>
        <a:graphic>
          <a:graphicData uri="http://schemas.openxmlformats.org/presentationml/2006/ole">
            <mc:AlternateContent xmlns:mc="http://schemas.openxmlformats.org/markup-compatibility/2006">
              <mc:Choice xmlns:v="urn:schemas-microsoft-com:vml" Requires="v">
                <p:oleObj spid="_x0000_s27816" name="公式" r:id="rId5" imgW="1320227" imgH="393529" progId="Equation.3">
                  <p:embed/>
                </p:oleObj>
              </mc:Choice>
              <mc:Fallback>
                <p:oleObj name="公式" r:id="rId5" imgW="1320227" imgH="393529" progId="Equation.3">
                  <p:embed/>
                  <p:pic>
                    <p:nvPicPr>
                      <p:cNvPr id="0"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325" y="1673225"/>
                        <a:ext cx="247491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7" name="Rectangle 9"/>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6" name="Object 8"/>
          <p:cNvGraphicFramePr>
            <a:graphicFrameLocks noChangeAspect="1"/>
          </p:cNvGraphicFramePr>
          <p:nvPr/>
        </p:nvGraphicFramePr>
        <p:xfrm>
          <a:off x="1781175" y="2754313"/>
          <a:ext cx="6526213" cy="1530350"/>
        </p:xfrm>
        <a:graphic>
          <a:graphicData uri="http://schemas.openxmlformats.org/presentationml/2006/ole">
            <mc:AlternateContent xmlns:mc="http://schemas.openxmlformats.org/markup-compatibility/2006">
              <mc:Choice xmlns:v="urn:schemas-microsoft-com:vml" Requires="v">
                <p:oleObj spid="_x0000_s27817" name="公式" r:id="rId7" imgW="3937000" imgH="965200" progId="Equation.3">
                  <p:embed/>
                </p:oleObj>
              </mc:Choice>
              <mc:Fallback>
                <p:oleObj name="公式" r:id="rId7" imgW="3937000" imgH="965200" progId="Equation.3">
                  <p:embed/>
                  <p:pic>
                    <p:nvPicPr>
                      <p:cNvPr id="0" name="Picture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175" y="2754313"/>
                        <a:ext cx="6526213" cy="153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9" name="Rectangle 11"/>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8" name="Object 10"/>
          <p:cNvGraphicFramePr>
            <a:graphicFrameLocks noChangeAspect="1"/>
          </p:cNvGraphicFramePr>
          <p:nvPr/>
        </p:nvGraphicFramePr>
        <p:xfrm>
          <a:off x="2771775" y="4689475"/>
          <a:ext cx="2339975" cy="765175"/>
        </p:xfrm>
        <a:graphic>
          <a:graphicData uri="http://schemas.openxmlformats.org/presentationml/2006/ole">
            <mc:AlternateContent xmlns:mc="http://schemas.openxmlformats.org/markup-compatibility/2006">
              <mc:Choice xmlns:v="urn:schemas-microsoft-com:vml" Requires="v">
                <p:oleObj spid="_x0000_s27818" name="公式" r:id="rId9" imgW="1295400" imgH="469900" progId="Equation.3">
                  <p:embed/>
                </p:oleObj>
              </mc:Choice>
              <mc:Fallback>
                <p:oleObj name="公式" r:id="rId9" imgW="1295400" imgH="469900" progId="Equation.3">
                  <p:embed/>
                  <p:pic>
                    <p:nvPicPr>
                      <p:cNvPr id="0"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689475"/>
                        <a:ext cx="23399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01" name="Rectangle 13"/>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700" name="Object 12"/>
          <p:cNvGraphicFramePr>
            <a:graphicFrameLocks noChangeAspect="1"/>
          </p:cNvGraphicFramePr>
          <p:nvPr/>
        </p:nvGraphicFramePr>
        <p:xfrm>
          <a:off x="2771775" y="5894388"/>
          <a:ext cx="3465513" cy="854075"/>
        </p:xfrm>
        <a:graphic>
          <a:graphicData uri="http://schemas.openxmlformats.org/presentationml/2006/ole">
            <mc:AlternateContent xmlns:mc="http://schemas.openxmlformats.org/markup-compatibility/2006">
              <mc:Choice xmlns:v="urn:schemas-microsoft-com:vml" Requires="v">
                <p:oleObj spid="_x0000_s27819" name="公式" r:id="rId11" imgW="2044700" imgH="508000" progId="Equation.3">
                  <p:embed/>
                </p:oleObj>
              </mc:Choice>
              <mc:Fallback>
                <p:oleObj name="公式" r:id="rId11" imgW="2044700" imgH="508000" progId="Equation.3">
                  <p:embed/>
                  <p:pic>
                    <p:nvPicPr>
                      <p:cNvPr id="0"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894388"/>
                        <a:ext cx="3465513"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56256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2"/>
                                        </p:tgtEl>
                                        <p:attrNameLst>
                                          <p:attrName>style.visibility</p:attrName>
                                        </p:attrNameLst>
                                      </p:cBhvr>
                                      <p:to>
                                        <p:strVal val="visible"/>
                                      </p:to>
                                    </p:set>
                                    <p:anim calcmode="lin" valueType="num">
                                      <p:cBhvr additive="base">
                                        <p:cTn id="13" dur="500" fill="hold"/>
                                        <p:tgtEl>
                                          <p:spTgt spid="114692"/>
                                        </p:tgtEl>
                                        <p:attrNameLst>
                                          <p:attrName>ppt_x</p:attrName>
                                        </p:attrNameLst>
                                      </p:cBhvr>
                                      <p:tavLst>
                                        <p:tav tm="0">
                                          <p:val>
                                            <p:strVal val="#ppt_x"/>
                                          </p:val>
                                        </p:tav>
                                        <p:tav tm="100000">
                                          <p:val>
                                            <p:strVal val="#ppt_x"/>
                                          </p:val>
                                        </p:tav>
                                      </p:tavLst>
                                    </p:anim>
                                    <p:anim calcmode="lin" valueType="num">
                                      <p:cBhvr additive="base">
                                        <p:cTn id="14"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4"/>
                                        </p:tgtEl>
                                        <p:attrNameLst>
                                          <p:attrName>style.visibility</p:attrName>
                                        </p:attrNameLst>
                                      </p:cBhvr>
                                      <p:to>
                                        <p:strVal val="visible"/>
                                      </p:to>
                                    </p:set>
                                    <p:anim calcmode="lin" valueType="num">
                                      <p:cBhvr additive="base">
                                        <p:cTn id="19" dur="500" fill="hold"/>
                                        <p:tgtEl>
                                          <p:spTgt spid="114694"/>
                                        </p:tgtEl>
                                        <p:attrNameLst>
                                          <p:attrName>ppt_x</p:attrName>
                                        </p:attrNameLst>
                                      </p:cBhvr>
                                      <p:tavLst>
                                        <p:tav tm="0">
                                          <p:val>
                                            <p:strVal val="#ppt_x"/>
                                          </p:val>
                                        </p:tav>
                                        <p:tav tm="100000">
                                          <p:val>
                                            <p:strVal val="#ppt_x"/>
                                          </p:val>
                                        </p:tav>
                                      </p:tavLst>
                                    </p:anim>
                                    <p:anim calcmode="lin" valueType="num">
                                      <p:cBhvr additive="base">
                                        <p:cTn id="20" dur="500" fill="hold"/>
                                        <p:tgtEl>
                                          <p:spTgt spid="1146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 calcmode="lin" valueType="num">
                                      <p:cBhvr additive="base">
                                        <p:cTn id="25"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4696"/>
                                        </p:tgtEl>
                                        <p:attrNameLst>
                                          <p:attrName>style.visibility</p:attrName>
                                        </p:attrNameLst>
                                      </p:cBhvr>
                                      <p:to>
                                        <p:strVal val="visible"/>
                                      </p:to>
                                    </p:set>
                                    <p:anim calcmode="lin" valueType="num">
                                      <p:cBhvr additive="base">
                                        <p:cTn id="31" dur="500" fill="hold"/>
                                        <p:tgtEl>
                                          <p:spTgt spid="114696"/>
                                        </p:tgtEl>
                                        <p:attrNameLst>
                                          <p:attrName>ppt_x</p:attrName>
                                        </p:attrNameLst>
                                      </p:cBhvr>
                                      <p:tavLst>
                                        <p:tav tm="0">
                                          <p:val>
                                            <p:strVal val="#ppt_x"/>
                                          </p:val>
                                        </p:tav>
                                        <p:tav tm="100000">
                                          <p:val>
                                            <p:strVal val="#ppt_x"/>
                                          </p:val>
                                        </p:tav>
                                      </p:tavLst>
                                    </p:anim>
                                    <p:anim calcmode="lin" valueType="num">
                                      <p:cBhvr additive="base">
                                        <p:cTn id="32" dur="500" fill="hold"/>
                                        <p:tgtEl>
                                          <p:spTgt spid="11469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4691">
                                            <p:txEl>
                                              <p:pRg st="8" end="8"/>
                                            </p:txEl>
                                          </p:spTgt>
                                        </p:tgtEl>
                                        <p:attrNameLst>
                                          <p:attrName>style.visibility</p:attrName>
                                        </p:attrNameLst>
                                      </p:cBhvr>
                                      <p:to>
                                        <p:strVal val="visible"/>
                                      </p:to>
                                    </p:set>
                                    <p:anim calcmode="lin" valueType="num">
                                      <p:cBhvr additive="base">
                                        <p:cTn id="37" dur="500" fill="hold"/>
                                        <p:tgtEl>
                                          <p:spTgt spid="11469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46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4698"/>
                                        </p:tgtEl>
                                        <p:attrNameLst>
                                          <p:attrName>style.visibility</p:attrName>
                                        </p:attrNameLst>
                                      </p:cBhvr>
                                      <p:to>
                                        <p:strVal val="visible"/>
                                      </p:to>
                                    </p:set>
                                    <p:anim calcmode="lin" valueType="num">
                                      <p:cBhvr additive="base">
                                        <p:cTn id="43" dur="500" fill="hold"/>
                                        <p:tgtEl>
                                          <p:spTgt spid="114698"/>
                                        </p:tgtEl>
                                        <p:attrNameLst>
                                          <p:attrName>ppt_x</p:attrName>
                                        </p:attrNameLst>
                                      </p:cBhvr>
                                      <p:tavLst>
                                        <p:tav tm="0">
                                          <p:val>
                                            <p:strVal val="#ppt_x"/>
                                          </p:val>
                                        </p:tav>
                                        <p:tav tm="100000">
                                          <p:val>
                                            <p:strVal val="#ppt_x"/>
                                          </p:val>
                                        </p:tav>
                                      </p:tavLst>
                                    </p:anim>
                                    <p:anim calcmode="lin" valueType="num">
                                      <p:cBhvr additive="base">
                                        <p:cTn id="44" dur="500" fill="hold"/>
                                        <p:tgtEl>
                                          <p:spTgt spid="11469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4691">
                                            <p:txEl>
                                              <p:pRg st="11" end="11"/>
                                            </p:txEl>
                                          </p:spTgt>
                                        </p:tgtEl>
                                        <p:attrNameLst>
                                          <p:attrName>style.visibility</p:attrName>
                                        </p:attrNameLst>
                                      </p:cBhvr>
                                      <p:to>
                                        <p:strVal val="visible"/>
                                      </p:to>
                                    </p:set>
                                    <p:anim calcmode="lin" valueType="num">
                                      <p:cBhvr additive="base">
                                        <p:cTn id="49" dur="500" fill="hold"/>
                                        <p:tgtEl>
                                          <p:spTgt spid="11469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46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4700"/>
                                        </p:tgtEl>
                                        <p:attrNameLst>
                                          <p:attrName>style.visibility</p:attrName>
                                        </p:attrNameLst>
                                      </p:cBhvr>
                                      <p:to>
                                        <p:strVal val="visible"/>
                                      </p:to>
                                    </p:set>
                                    <p:anim calcmode="lin" valueType="num">
                                      <p:cBhvr additive="base">
                                        <p:cTn id="55" dur="500" fill="hold"/>
                                        <p:tgtEl>
                                          <p:spTgt spid="114700"/>
                                        </p:tgtEl>
                                        <p:attrNameLst>
                                          <p:attrName>ppt_x</p:attrName>
                                        </p:attrNameLst>
                                      </p:cBhvr>
                                      <p:tavLst>
                                        <p:tav tm="0">
                                          <p:val>
                                            <p:strVal val="#ppt_x"/>
                                          </p:val>
                                        </p:tav>
                                        <p:tav tm="100000">
                                          <p:val>
                                            <p:strVal val="#ppt_x"/>
                                          </p:val>
                                        </p:tav>
                                      </p:tavLst>
                                    </p:anim>
                                    <p:anim calcmode="lin" valueType="num">
                                      <p:cBhvr additive="base">
                                        <p:cTn id="56" dur="500" fill="hold"/>
                                        <p:tgtEl>
                                          <p:spTgt spid="114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p:txBody>
          <a:bodyPr>
            <a:normAutofit fontScale="92500" lnSpcReduction="10000"/>
          </a:bodyPr>
          <a:lstStyle/>
          <a:p>
            <a:r>
              <a:rPr lang="zh-CN" altLang="en-US" dirty="0" smtClean="0"/>
              <a:t>从上述公式看出，存在任何时间误差、频率误差或者两者都存在，将使码元的位置偏离解调器正确积分的位置，造成在</a:t>
            </a:r>
            <a:r>
              <a:rPr lang="en-US" altLang="zh-CN" dirty="0" smtClean="0"/>
              <a:t>2FSK</a:t>
            </a:r>
            <a:r>
              <a:rPr lang="zh-CN" altLang="en-US" dirty="0" smtClean="0"/>
              <a:t>信号积分的两个积分器中，正确信号积分器得到的信号能量下降，部分能量移到另一个积分器中，误码率因而增大</a:t>
            </a:r>
          </a:p>
          <a:p>
            <a:r>
              <a:rPr lang="zh-CN" altLang="en-US" dirty="0" smtClean="0"/>
              <a:t>预先校正频率法：</a:t>
            </a:r>
          </a:p>
          <a:p>
            <a:pPr lvl="1"/>
            <a:r>
              <a:rPr lang="zh-CN" altLang="en-US" dirty="0" smtClean="0"/>
              <a:t>在上面的</a:t>
            </a:r>
            <a:r>
              <a:rPr lang="en-US" altLang="zh-CN" dirty="0" smtClean="0"/>
              <a:t>2FSK</a:t>
            </a:r>
            <a:r>
              <a:rPr lang="zh-CN" altLang="en-US" dirty="0" smtClean="0"/>
              <a:t>系统例子中，由终端站发送一个连续的正弦波，其频率等于</a:t>
            </a:r>
            <a:r>
              <a:rPr lang="en-US" altLang="zh-CN" dirty="0" smtClean="0"/>
              <a:t>2FSK</a:t>
            </a:r>
            <a:r>
              <a:rPr lang="zh-CN" altLang="en-US" dirty="0" smtClean="0"/>
              <a:t>信号两个频率的平均值；然后中心站将收到的这个信号检测后转发回终端站。由于这时在中心站接收机中的判决应是“</a:t>
            </a:r>
            <a:r>
              <a:rPr lang="en-US" altLang="zh-CN" dirty="0" smtClean="0"/>
              <a:t>1”</a:t>
            </a:r>
            <a:r>
              <a:rPr lang="zh-CN" altLang="en-US" dirty="0" smtClean="0"/>
              <a:t>和“</a:t>
            </a:r>
            <a:r>
              <a:rPr lang="en-US" altLang="zh-CN" dirty="0" smtClean="0"/>
              <a:t>0”</a:t>
            </a:r>
            <a:r>
              <a:rPr lang="zh-CN" altLang="en-US" dirty="0" smtClean="0"/>
              <a:t>出现概率相等的码元，故将其转发回终端站时，将在反向链路中产生一个随机二进制序列。若原发送的连续正弦波没有频率误差，则终端站收到的序列中的两种符号概率相等。利用这种原理就能找到中心频率，从而在终端站上准确地预先校正频率。 </a:t>
            </a:r>
            <a:endParaRPr lang="zh-CN" altLang="en-US" dirty="0"/>
          </a:p>
        </p:txBody>
      </p:sp>
      <p:sp>
        <p:nvSpPr>
          <p:cNvPr id="4" name="灯片编号占位符 5"/>
          <p:cNvSpPr>
            <a:spLocks noGrp="1"/>
          </p:cNvSpPr>
          <p:nvPr>
            <p:ph type="sldNum" sz="quarter" idx="12"/>
          </p:nvPr>
        </p:nvSpPr>
        <p:spPr/>
        <p:txBody>
          <a:bodyPr/>
          <a:lstStyle/>
          <a:p>
            <a:fld id="{DC15AFE1-E323-456A-AF4D-3D8C363CD7EA}" type="slidenum">
              <a:rPr lang="en-US" altLang="zh-CN" smtClean="0"/>
              <a:pPr/>
              <a:t>98</a:t>
            </a:fld>
            <a:endParaRPr lang="en-US" altLang="zh-CN"/>
          </a:p>
        </p:txBody>
      </p:sp>
      <p:sp>
        <p:nvSpPr>
          <p:cNvPr id="7" name="标题 6"/>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8002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5715">
                                            <p:txEl>
                                              <p:pRg st="1" end="1"/>
                                            </p:txEl>
                                          </p:spTgt>
                                        </p:tgtEl>
                                        <p:attrNameLst>
                                          <p:attrName>style.visibility</p:attrName>
                                        </p:attrNameLst>
                                      </p:cBhvr>
                                      <p:to>
                                        <p:strVal val="visible"/>
                                      </p:to>
                                    </p:set>
                                    <p:anim calcmode="lin" valueType="num">
                                      <p:cBhvr additive="base">
                                        <p:cTn id="13" dur="500" fill="hold"/>
                                        <p:tgtEl>
                                          <p:spTgt spid="115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5715">
                                            <p:txEl>
                                              <p:pRg st="2" end="2"/>
                                            </p:txEl>
                                          </p:spTgt>
                                        </p:tgtEl>
                                        <p:attrNameLst>
                                          <p:attrName>style.visibility</p:attrName>
                                        </p:attrNameLst>
                                      </p:cBhvr>
                                      <p:to>
                                        <p:strVal val="visible"/>
                                      </p:to>
                                    </p:set>
                                    <p:anim calcmode="lin" valueType="num">
                                      <p:cBhvr additive="base">
                                        <p:cTn id="19" dur="5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p:txBody>
          <a:bodyPr>
            <a:normAutofit fontScale="92500" lnSpcReduction="10000"/>
          </a:bodyPr>
          <a:lstStyle/>
          <a:p>
            <a:r>
              <a:rPr lang="en-US" altLang="zh-CN" dirty="0" smtClean="0"/>
              <a:t>	</a:t>
            </a:r>
            <a:r>
              <a:rPr lang="zh-CN" altLang="en-US" dirty="0" smtClean="0"/>
              <a:t>一旦找到正确的频率，终端站发射机再交替发送“</a:t>
            </a:r>
            <a:r>
              <a:rPr lang="en-US" altLang="zh-CN" dirty="0" smtClean="0"/>
              <a:t>1”</a:t>
            </a:r>
            <a:r>
              <a:rPr lang="zh-CN" altLang="en-US" dirty="0" smtClean="0"/>
              <a:t>和“</a:t>
            </a:r>
            <a:r>
              <a:rPr lang="en-US" altLang="zh-CN" dirty="0" smtClean="0"/>
              <a:t>0”</a:t>
            </a:r>
            <a:r>
              <a:rPr lang="zh-CN" altLang="en-US" dirty="0" smtClean="0"/>
              <a:t>，以寻找正确的定时。这时，在半个码元时间内改变发送的定时，发射机就能找到给出最坏误码性能的时间。因为在中心站收到的码元位置和正确位置相差半个码元时，中心站</a:t>
            </a:r>
            <a:r>
              <a:rPr lang="en-US" altLang="zh-CN" dirty="0" smtClean="0"/>
              <a:t>2FSK</a:t>
            </a:r>
            <a:r>
              <a:rPr lang="zh-CN" altLang="en-US" dirty="0" smtClean="0"/>
              <a:t>接收机的两个检波器给出相等的能量，判决结果是随机的，故在反向链路上发回的二进制序列也将是随机的。终端站发射机可以用这种原理计算正确的定时。 </a:t>
            </a:r>
          </a:p>
          <a:p>
            <a:r>
              <a:rPr lang="zh-CN" altLang="en-US" dirty="0" smtClean="0"/>
              <a:t>	这种方法比用寻找误码性能最佳点更好。因为在任何设计良好的系统中，码元能量大得足够容许存在少许定时误差，所以即使定时不准，反向信号也可能没有误码。</a:t>
            </a:r>
            <a:endParaRPr lang="zh-CN" altLang="en-US" dirty="0"/>
          </a:p>
        </p:txBody>
      </p:sp>
      <p:sp>
        <p:nvSpPr>
          <p:cNvPr id="4" name="灯片编号占位符 5"/>
          <p:cNvSpPr>
            <a:spLocks noGrp="1"/>
          </p:cNvSpPr>
          <p:nvPr>
            <p:ph type="sldNum" sz="quarter" idx="12"/>
          </p:nvPr>
        </p:nvSpPr>
        <p:spPr/>
        <p:txBody>
          <a:bodyPr/>
          <a:lstStyle/>
          <a:p>
            <a:fld id="{8573A1CA-9DF3-44C0-94BA-8FEE33E3E98D}" type="slidenum">
              <a:rPr lang="en-US" altLang="zh-CN" smtClean="0"/>
              <a:pPr/>
              <a:t>99</a:t>
            </a:fld>
            <a:endParaRPr lang="en-US" altLang="zh-CN"/>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3209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6739">
                                            <p:txEl>
                                              <p:pRg st="1" end="1"/>
                                            </p:txEl>
                                          </p:spTgt>
                                        </p:tgtEl>
                                        <p:attrNameLst>
                                          <p:attrName>style.visibility</p:attrName>
                                        </p:attrNameLst>
                                      </p:cBhvr>
                                      <p:to>
                                        <p:strVal val="visible"/>
                                      </p:to>
                                    </p:set>
                                    <p:anim calcmode="lin" valueType="num">
                                      <p:cBhvr additive="base">
                                        <p:cTn id="13" dur="500" fill="hold"/>
                                        <p:tgtEl>
                                          <p:spTgt spid="116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9100</Words>
  <Application>Microsoft Office PowerPoint</Application>
  <PresentationFormat>全屏显示(4:3)</PresentationFormat>
  <Paragraphs>1282</Paragraphs>
  <Slides>105</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105</vt:i4>
      </vt:variant>
    </vt:vector>
  </HeadingPairs>
  <TitlesOfParts>
    <vt:vector size="108" baseType="lpstr">
      <vt:lpstr>TechComputer_16x9</vt:lpstr>
      <vt:lpstr>公式</vt:lpstr>
      <vt:lpstr>Equation</vt:lpstr>
      <vt:lpstr>通信原理</vt:lpstr>
      <vt:lpstr>第13章 同步原理</vt:lpstr>
      <vt:lpstr>第13章 同步原理</vt:lpstr>
      <vt:lpstr>13.1 概述</vt:lpstr>
      <vt:lpstr>PowerPoint 演示文稿</vt:lpstr>
      <vt:lpstr>第13章 同步原理</vt:lpstr>
      <vt:lpstr>13.2.1 有辅助导频时的载频提取</vt:lpstr>
      <vt:lpstr>PowerPoint 演示文稿</vt:lpstr>
      <vt:lpstr>13.2.2 无辅助导频时的载波提取</vt:lpstr>
      <vt:lpstr>PowerPoint 演示文稿</vt:lpstr>
      <vt:lpstr>PowerPoint 演示文稿</vt:lpstr>
      <vt:lpstr>2. 科斯塔斯环法</vt:lpstr>
      <vt:lpstr>PowerPoint 演示文稿</vt:lpstr>
      <vt:lpstr>PowerPoint 演示文稿</vt:lpstr>
      <vt:lpstr>3. 再调制器</vt:lpstr>
      <vt:lpstr>再调制器原理</vt:lpstr>
      <vt:lpstr>PowerPoint 演示文稿</vt:lpstr>
      <vt:lpstr>PowerPoint 演示文稿</vt:lpstr>
      <vt:lpstr>4. 多进制信号的载频恢复</vt:lpstr>
      <vt:lpstr>13.2.3 载波同步的性能</vt:lpstr>
      <vt:lpstr>提取载频的电路多采用锁相环</vt:lpstr>
      <vt:lpstr>随机误差分析</vt:lpstr>
      <vt:lpstr>PowerPoint 演示文稿</vt:lpstr>
      <vt:lpstr>PowerPoint 演示文稿</vt:lpstr>
      <vt:lpstr>同步建立时间和保持时间</vt:lpstr>
      <vt:lpstr>同步建立时间和保持时间的关系</vt:lpstr>
      <vt:lpstr>载波同步误差对解调信号的影响</vt:lpstr>
      <vt:lpstr>相位误差对于单边带信号的影响</vt:lpstr>
      <vt:lpstr>第13章 同步原理</vt:lpstr>
      <vt:lpstr>13.3 码元同步</vt:lpstr>
      <vt:lpstr>13.3.1 外同步法</vt:lpstr>
      <vt:lpstr>13.3.2 自同步法</vt:lpstr>
      <vt:lpstr>1. 开环码元同步法</vt:lpstr>
      <vt:lpstr>PowerPoint 演示文稿</vt:lpstr>
      <vt:lpstr>同步误差</vt:lpstr>
      <vt:lpstr>闭环码元同步法</vt:lpstr>
      <vt:lpstr>工作原理</vt:lpstr>
      <vt:lpstr>存在的问题和解决办法</vt:lpstr>
      <vt:lpstr>解决办法</vt:lpstr>
      <vt:lpstr>13.3.3 码元同步误差对于误码率的影响</vt:lpstr>
      <vt:lpstr>第13章 同步原理</vt:lpstr>
      <vt:lpstr>13.4.1 概述</vt:lpstr>
      <vt:lpstr>PowerPoint 演示文稿</vt:lpstr>
      <vt:lpstr>同步电路的状态：</vt:lpstr>
      <vt:lpstr>13.4.2 集中插入法</vt:lpstr>
      <vt:lpstr>PowerPoint 演示文稿</vt:lpstr>
      <vt:lpstr>巴克码组列表</vt:lpstr>
      <vt:lpstr>例：N = 5的巴克码</vt:lpstr>
      <vt:lpstr>巴克码的自相关函数值曲线 </vt:lpstr>
      <vt:lpstr>集中插入法群同步码检测流程 </vt:lpstr>
      <vt:lpstr>13.4.3 分散插入法</vt:lpstr>
      <vt:lpstr>PowerPoint 演示文稿</vt:lpstr>
      <vt:lpstr>软件搜索方法</vt:lpstr>
      <vt:lpstr>PowerPoint 演示文稿</vt:lpstr>
      <vt:lpstr>PowerPoint 演示文稿</vt:lpstr>
      <vt:lpstr>2. 存储检测法</vt:lpstr>
      <vt:lpstr>PowerPoint 演示文稿</vt:lpstr>
      <vt:lpstr>13.4.4 群同步性能</vt:lpstr>
      <vt:lpstr>计算漏同步概率</vt:lpstr>
      <vt:lpstr>计算假同步概率 </vt:lpstr>
      <vt:lpstr>平均建立时间</vt:lpstr>
      <vt:lpstr>13.4.5 起止式同步</vt:lpstr>
      <vt:lpstr>PowerPoint 演示文稿</vt:lpstr>
      <vt:lpstr>13.4.6 自群同步</vt:lpstr>
      <vt:lpstr>瞬时可译码</vt:lpstr>
      <vt:lpstr>PowerPoint 演示文稿</vt:lpstr>
      <vt:lpstr>可同步编码</vt:lpstr>
      <vt:lpstr>无逗号码</vt:lpstr>
      <vt:lpstr>13.4.7 扩谱通信系统的同步</vt:lpstr>
      <vt:lpstr>捕获</vt:lpstr>
      <vt:lpstr>工作过程</vt:lpstr>
      <vt:lpstr>并行搜索法</vt:lpstr>
      <vt:lpstr>前置同步码法</vt:lpstr>
      <vt:lpstr>跟踪</vt:lpstr>
      <vt:lpstr>工作原理</vt:lpstr>
      <vt:lpstr>PowerPoint 演示文稿</vt:lpstr>
      <vt:lpstr>控制电压Vc的特性：</vt:lpstr>
      <vt:lpstr>接收信号的解扩</vt:lpstr>
      <vt:lpstr>抖动跟踪环</vt:lpstr>
      <vt:lpstr>PowerPoint 演示文稿</vt:lpstr>
      <vt:lpstr>第13章 同步原理</vt:lpstr>
      <vt:lpstr>13.5.1 概述</vt:lpstr>
      <vt:lpstr>同步网的同步方法</vt:lpstr>
      <vt:lpstr>PowerPoint 演示文稿</vt:lpstr>
      <vt:lpstr>发射机同步方法的分类：</vt:lpstr>
      <vt:lpstr>PowerPoint 演示文稿</vt:lpstr>
      <vt:lpstr>异步网或准同步网的同步方法：</vt:lpstr>
      <vt:lpstr>13.5.2 开环法</vt:lpstr>
      <vt:lpstr>PowerPoint 演示文稿</vt:lpstr>
      <vt:lpstr>PowerPoint 演示文稿</vt:lpstr>
      <vt:lpstr>参考时间和参考频率的关系</vt:lpstr>
      <vt:lpstr>PowerPoint 演示文稿</vt:lpstr>
      <vt:lpstr>PowerPoint 演示文稿</vt:lpstr>
      <vt:lpstr>13.5.3 闭环法</vt:lpstr>
      <vt:lpstr>优缺点</vt:lpstr>
      <vt:lpstr>PowerPoint 演示文稿</vt:lpstr>
      <vt:lpstr>PowerPoint 演示文稿</vt:lpstr>
      <vt:lpstr>PowerPoint 演示文稿</vt:lpstr>
      <vt:lpstr>PowerPoint 演示文稿</vt:lpstr>
      <vt:lpstr>13.5.4 准同步传输系统复接的码速调整法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2013-06-03T05:44:01Z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