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62"/>
  </p:notesMasterIdLst>
  <p:handoutMasterIdLst>
    <p:handoutMasterId r:id="rId63"/>
  </p:handoutMasterIdLst>
  <p:sldIdLst>
    <p:sldId id="624" r:id="rId3"/>
    <p:sldId id="626" r:id="rId4"/>
    <p:sldId id="654" r:id="rId5"/>
    <p:sldId id="656" r:id="rId6"/>
    <p:sldId id="627" r:id="rId7"/>
    <p:sldId id="657" r:id="rId8"/>
    <p:sldId id="628" r:id="rId9"/>
    <p:sldId id="655" r:id="rId10"/>
    <p:sldId id="630" r:id="rId11"/>
    <p:sldId id="659" r:id="rId12"/>
    <p:sldId id="631" r:id="rId13"/>
    <p:sldId id="632" r:id="rId14"/>
    <p:sldId id="633" r:id="rId15"/>
    <p:sldId id="634" r:id="rId16"/>
    <p:sldId id="635" r:id="rId17"/>
    <p:sldId id="661" r:id="rId18"/>
    <p:sldId id="636" r:id="rId19"/>
    <p:sldId id="637" r:id="rId20"/>
    <p:sldId id="638" r:id="rId21"/>
    <p:sldId id="639" r:id="rId22"/>
    <p:sldId id="640" r:id="rId23"/>
    <p:sldId id="641" r:id="rId24"/>
    <p:sldId id="642" r:id="rId25"/>
    <p:sldId id="662" r:id="rId26"/>
    <p:sldId id="643" r:id="rId27"/>
    <p:sldId id="644" r:id="rId28"/>
    <p:sldId id="645" r:id="rId29"/>
    <p:sldId id="646" r:id="rId30"/>
    <p:sldId id="663" r:id="rId31"/>
    <p:sldId id="647" r:id="rId32"/>
    <p:sldId id="658" r:id="rId33"/>
    <p:sldId id="648" r:id="rId34"/>
    <p:sldId id="665" r:id="rId35"/>
    <p:sldId id="666" r:id="rId36"/>
    <p:sldId id="667" r:id="rId37"/>
    <p:sldId id="650" r:id="rId38"/>
    <p:sldId id="668" r:id="rId39"/>
    <p:sldId id="651" r:id="rId40"/>
    <p:sldId id="652" r:id="rId41"/>
    <p:sldId id="669" r:id="rId42"/>
    <p:sldId id="679" r:id="rId43"/>
    <p:sldId id="670" r:id="rId44"/>
    <p:sldId id="671" r:id="rId45"/>
    <p:sldId id="672" r:id="rId46"/>
    <p:sldId id="673" r:id="rId47"/>
    <p:sldId id="674" r:id="rId48"/>
    <p:sldId id="675" r:id="rId49"/>
    <p:sldId id="691" r:id="rId50"/>
    <p:sldId id="680" r:id="rId51"/>
    <p:sldId id="681" r:id="rId52"/>
    <p:sldId id="682" r:id="rId53"/>
    <p:sldId id="683" r:id="rId54"/>
    <p:sldId id="684" r:id="rId55"/>
    <p:sldId id="685" r:id="rId56"/>
    <p:sldId id="686" r:id="rId57"/>
    <p:sldId id="687" r:id="rId58"/>
    <p:sldId id="688" r:id="rId59"/>
    <p:sldId id="689" r:id="rId60"/>
    <p:sldId id="69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00"/>
    <a:srgbClr val="0000CC"/>
    <a:srgbClr val="3333FF"/>
    <a:srgbClr val="FFCCFF"/>
    <a:srgbClr val="0066FF"/>
    <a:srgbClr val="A50021"/>
    <a:srgbClr val="CC3300"/>
    <a:srgbClr val="FFFFFF"/>
    <a:srgbClr val="01E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92" autoAdjust="0"/>
    <p:restoredTop sz="95396" autoAdjust="0"/>
  </p:normalViewPr>
  <p:slideViewPr>
    <p:cSldViewPr>
      <p:cViewPr varScale="1">
        <p:scale>
          <a:sx n="103" d="100"/>
          <a:sy n="103" d="100"/>
        </p:scale>
        <p:origin x="-504" y="-96"/>
      </p:cViewPr>
      <p:guideLst>
        <p:guide orient="horz" pos="2160"/>
        <p:guide pos="2880"/>
      </p:guideLst>
    </p:cSldViewPr>
  </p:slideViewPr>
  <p:outlineViewPr>
    <p:cViewPr>
      <p:scale>
        <a:sx n="33" d="100"/>
        <a:sy n="33" d="100"/>
      </p:scale>
      <p:origin x="0" y="17172"/>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8A03C2-5387-4C69-A5F3-1E75C2987366}" type="doc">
      <dgm:prSet loTypeId="urn:microsoft.com/office/officeart/2005/8/layout/hList1" loCatId="list" qsTypeId="urn:microsoft.com/office/officeart/2005/8/quickstyle/simple3" qsCatId="simple" csTypeId="urn:microsoft.com/office/officeart/2005/8/colors/colorful1#17" csCatId="colorful" phldr="1"/>
      <dgm:spPr/>
      <dgm:t>
        <a:bodyPr/>
        <a:lstStyle/>
        <a:p>
          <a:endParaRPr lang="zh-CN" altLang="en-US"/>
        </a:p>
      </dgm:t>
    </dgm:pt>
    <dgm:pt modelId="{F6BA09AE-DE4C-4D05-9C24-1BF6919FCF51}">
      <dgm:prSet custT="1"/>
      <dgm:spPr/>
      <dgm:t>
        <a:bodyPr/>
        <a:lstStyle/>
        <a:p>
          <a:pPr rtl="0"/>
          <a:r>
            <a:rPr lang="zh-CN" sz="3600" b="1" baseline="0" dirty="0" smtClean="0">
              <a:latin typeface="+mj-ea"/>
              <a:ea typeface="+mj-ea"/>
            </a:rPr>
            <a:t>表</a:t>
          </a:r>
          <a:r>
            <a:rPr lang="en-US" altLang="zh-CN" sz="3600" b="1" baseline="0" dirty="0" smtClean="0">
              <a:latin typeface="+mj-ea"/>
              <a:ea typeface="+mj-ea"/>
            </a:rPr>
            <a:t>  </a:t>
          </a:r>
          <a:r>
            <a:rPr lang="zh-CN" sz="3600" b="1" baseline="0" dirty="0" smtClean="0">
              <a:latin typeface="+mj-ea"/>
              <a:ea typeface="+mj-ea"/>
            </a:rPr>
            <a:t>明：</a:t>
          </a:r>
          <a:endParaRPr lang="zh-CN" sz="3600" b="1" dirty="0">
            <a:latin typeface="+mj-ea"/>
            <a:ea typeface="+mj-ea"/>
          </a:endParaRPr>
        </a:p>
      </dgm:t>
    </dgm:pt>
    <dgm:pt modelId="{46F56055-E047-405B-9469-1E394607208A}" type="parTrans" cxnId="{51666B06-EEEF-4381-BCD2-7760AD1A6A61}">
      <dgm:prSet/>
      <dgm:spPr/>
      <dgm:t>
        <a:bodyPr/>
        <a:lstStyle/>
        <a:p>
          <a:endParaRPr lang="zh-CN" altLang="en-US" sz="1600" b="1">
            <a:latin typeface="+mj-ea"/>
            <a:ea typeface="+mj-ea"/>
          </a:endParaRPr>
        </a:p>
      </dgm:t>
    </dgm:pt>
    <dgm:pt modelId="{C4DC8C91-049E-4FD0-B35D-4958CD015E3B}" type="sibTrans" cxnId="{51666B06-EEEF-4381-BCD2-7760AD1A6A61}">
      <dgm:prSet/>
      <dgm:spPr/>
      <dgm:t>
        <a:bodyPr/>
        <a:lstStyle/>
        <a:p>
          <a:endParaRPr lang="zh-CN" altLang="en-US" sz="1600" b="1">
            <a:latin typeface="+mj-ea"/>
            <a:ea typeface="+mj-ea"/>
          </a:endParaRPr>
        </a:p>
      </dgm:t>
    </dgm:pt>
    <dgm:pt modelId="{80C5734C-C834-4714-B1D8-9B5567C8AC4A}">
      <dgm:prSet custT="1"/>
      <dgm:spPr/>
      <dgm:t>
        <a:bodyPr/>
        <a:lstStyle/>
        <a:p>
          <a:pPr rtl="0"/>
          <a:r>
            <a:rPr lang="en-US" sz="2400" b="1" baseline="0" dirty="0" smtClean="0">
              <a:latin typeface="+mj-ea"/>
              <a:ea typeface="+mj-ea"/>
            </a:rPr>
            <a:t>1. </a:t>
          </a:r>
          <a:r>
            <a:rPr lang="zh-CN" sz="2400" b="1" baseline="0" dirty="0" smtClean="0">
              <a:latin typeface="+mj-ea"/>
              <a:ea typeface="+mj-ea"/>
            </a:rPr>
            <a:t>实信号可以表示成包含直流分量</a:t>
          </a:r>
          <a:r>
            <a:rPr lang="en-US" sz="2400" b="1" i="1" baseline="0" dirty="0" smtClean="0">
              <a:latin typeface="+mj-ea"/>
              <a:ea typeface="+mj-ea"/>
            </a:rPr>
            <a:t>C</a:t>
          </a:r>
          <a:r>
            <a:rPr lang="en-US" sz="2400" b="1" i="1" baseline="-25000" dirty="0" smtClean="0">
              <a:latin typeface="+mj-ea"/>
              <a:ea typeface="+mj-ea"/>
            </a:rPr>
            <a:t>0</a:t>
          </a:r>
          <a:r>
            <a:rPr lang="zh-CN" sz="2400" b="1" baseline="0" dirty="0" smtClean="0">
              <a:latin typeface="+mj-ea"/>
              <a:ea typeface="+mj-ea"/>
            </a:rPr>
            <a:t>、基波</a:t>
          </a:r>
          <a:r>
            <a:rPr lang="en-US" sz="2400" b="1" baseline="0" dirty="0" smtClean="0">
              <a:latin typeface="+mj-ea"/>
              <a:ea typeface="+mj-ea"/>
            </a:rPr>
            <a:t>(</a:t>
          </a:r>
          <a:r>
            <a:rPr lang="en-US" sz="2400" b="1" i="1" baseline="0" dirty="0" smtClean="0">
              <a:latin typeface="+mj-ea"/>
              <a:ea typeface="+mj-ea"/>
            </a:rPr>
            <a:t>n</a:t>
          </a:r>
          <a:r>
            <a:rPr lang="en-US" sz="2400" b="1" baseline="0" dirty="0" smtClean="0">
              <a:latin typeface="+mj-ea"/>
              <a:ea typeface="+mj-ea"/>
            </a:rPr>
            <a:t> = 1</a:t>
          </a:r>
          <a:r>
            <a:rPr lang="zh-CN" sz="2400" b="1" baseline="0" dirty="0" smtClean="0">
              <a:latin typeface="+mj-ea"/>
              <a:ea typeface="+mj-ea"/>
            </a:rPr>
            <a:t>时</a:t>
          </a:r>
          <a:r>
            <a:rPr lang="en-US" sz="2400" b="1" baseline="0" dirty="0" smtClean="0">
              <a:latin typeface="+mj-ea"/>
              <a:ea typeface="+mj-ea"/>
            </a:rPr>
            <a:t>)</a:t>
          </a:r>
          <a:r>
            <a:rPr lang="zh-CN" sz="2400" b="1" baseline="0" dirty="0" smtClean="0">
              <a:latin typeface="+mj-ea"/>
              <a:ea typeface="+mj-ea"/>
            </a:rPr>
            <a:t>和各次谐波</a:t>
          </a:r>
          <a:r>
            <a:rPr lang="en-US" sz="2400" b="1" baseline="0" dirty="0" smtClean="0">
              <a:latin typeface="+mj-ea"/>
              <a:ea typeface="+mj-ea"/>
            </a:rPr>
            <a:t>(</a:t>
          </a:r>
          <a:r>
            <a:rPr lang="en-US" sz="2400" b="1" i="1" baseline="0" dirty="0" smtClean="0">
              <a:latin typeface="+mj-ea"/>
              <a:ea typeface="+mj-ea"/>
            </a:rPr>
            <a:t>n</a:t>
          </a:r>
          <a:r>
            <a:rPr lang="en-US" sz="2400" b="1" baseline="0" dirty="0" smtClean="0">
              <a:latin typeface="+mj-ea"/>
              <a:ea typeface="+mj-ea"/>
            </a:rPr>
            <a:t> = 1, 2, 3, …)</a:t>
          </a:r>
          <a:r>
            <a:rPr lang="zh-CN" sz="2400" b="1" baseline="0" dirty="0" smtClean="0">
              <a:latin typeface="+mj-ea"/>
              <a:ea typeface="+mj-ea"/>
            </a:rPr>
            <a:t>。</a:t>
          </a:r>
          <a:endParaRPr lang="zh-CN" sz="2400" b="1" dirty="0">
            <a:latin typeface="+mj-ea"/>
            <a:ea typeface="+mj-ea"/>
          </a:endParaRPr>
        </a:p>
      </dgm:t>
    </dgm:pt>
    <dgm:pt modelId="{207B9AA6-15E8-4BA6-84A8-BF1BFE34B4FE}" type="parTrans" cxnId="{C79C4C04-F88B-47F2-A2F3-41FE3982798E}">
      <dgm:prSet/>
      <dgm:spPr/>
      <dgm:t>
        <a:bodyPr/>
        <a:lstStyle/>
        <a:p>
          <a:endParaRPr lang="zh-CN" altLang="en-US" sz="1600" b="1">
            <a:latin typeface="+mj-ea"/>
            <a:ea typeface="+mj-ea"/>
          </a:endParaRPr>
        </a:p>
      </dgm:t>
    </dgm:pt>
    <dgm:pt modelId="{9FD0EFE4-620C-4AA8-A84D-BECEC96333D6}" type="sibTrans" cxnId="{C79C4C04-F88B-47F2-A2F3-41FE3982798E}">
      <dgm:prSet/>
      <dgm:spPr/>
      <dgm:t>
        <a:bodyPr/>
        <a:lstStyle/>
        <a:p>
          <a:endParaRPr lang="zh-CN" altLang="en-US" sz="1600" b="1">
            <a:latin typeface="+mj-ea"/>
            <a:ea typeface="+mj-ea"/>
          </a:endParaRPr>
        </a:p>
      </dgm:t>
    </dgm:pt>
    <dgm:pt modelId="{F8CD1278-7922-4676-B425-7FCB221E0CEE}">
      <dgm:prSet custT="1"/>
      <dgm:spPr/>
      <dgm:t>
        <a:bodyPr/>
        <a:lstStyle/>
        <a:p>
          <a:pPr rtl="0"/>
          <a:r>
            <a:rPr lang="en-US" sz="2400" b="1" baseline="0" dirty="0" smtClean="0">
              <a:latin typeface="+mj-ea"/>
              <a:ea typeface="+mj-ea"/>
            </a:rPr>
            <a:t>2. </a:t>
          </a:r>
          <a:r>
            <a:rPr lang="zh-CN" sz="2400" b="1" baseline="0" dirty="0" smtClean="0">
              <a:latin typeface="+mj-ea"/>
              <a:ea typeface="+mj-ea"/>
            </a:rPr>
            <a:t>实信号</a:t>
          </a:r>
          <a:r>
            <a:rPr lang="en-US" sz="2400" b="1" i="1" baseline="0" dirty="0" smtClean="0">
              <a:latin typeface="+mj-ea"/>
              <a:ea typeface="+mj-ea"/>
            </a:rPr>
            <a:t>s</a:t>
          </a:r>
          <a:r>
            <a:rPr lang="en-US" sz="2400" b="1" baseline="0" dirty="0" smtClean="0">
              <a:latin typeface="+mj-ea"/>
              <a:ea typeface="+mj-ea"/>
            </a:rPr>
            <a:t>(</a:t>
          </a:r>
          <a:r>
            <a:rPr lang="en-US" sz="2400" b="1" i="1" baseline="0" dirty="0" smtClean="0">
              <a:latin typeface="+mj-ea"/>
              <a:ea typeface="+mj-ea"/>
            </a:rPr>
            <a:t>t</a:t>
          </a:r>
          <a:r>
            <a:rPr lang="en-US" sz="2400" b="1" baseline="0" dirty="0" smtClean="0">
              <a:latin typeface="+mj-ea"/>
              <a:ea typeface="+mj-ea"/>
            </a:rPr>
            <a:t>)</a:t>
          </a:r>
          <a:r>
            <a:rPr lang="zh-CN" sz="2400" b="1" baseline="0" dirty="0" smtClean="0">
              <a:latin typeface="+mj-ea"/>
              <a:ea typeface="+mj-ea"/>
            </a:rPr>
            <a:t>的各次谐波的振幅等于</a:t>
          </a:r>
          <a:endParaRPr lang="zh-CN" sz="2400" b="1" dirty="0">
            <a:latin typeface="+mj-ea"/>
            <a:ea typeface="+mj-ea"/>
          </a:endParaRPr>
        </a:p>
      </dgm:t>
    </dgm:pt>
    <dgm:pt modelId="{6D57EE40-CF0C-44B5-8447-503FDD163D37}" type="parTrans" cxnId="{D66EAA9C-BBA8-4E53-B51D-540860D200D7}">
      <dgm:prSet/>
      <dgm:spPr/>
      <dgm:t>
        <a:bodyPr/>
        <a:lstStyle/>
        <a:p>
          <a:endParaRPr lang="zh-CN" altLang="en-US" sz="1600" b="1">
            <a:latin typeface="+mj-ea"/>
            <a:ea typeface="+mj-ea"/>
          </a:endParaRPr>
        </a:p>
      </dgm:t>
    </dgm:pt>
    <dgm:pt modelId="{D72FD516-438B-49A9-A81C-99B806959945}" type="sibTrans" cxnId="{D66EAA9C-BBA8-4E53-B51D-540860D200D7}">
      <dgm:prSet/>
      <dgm:spPr/>
      <dgm:t>
        <a:bodyPr/>
        <a:lstStyle/>
        <a:p>
          <a:endParaRPr lang="zh-CN" altLang="en-US" sz="1600" b="1">
            <a:latin typeface="+mj-ea"/>
            <a:ea typeface="+mj-ea"/>
          </a:endParaRPr>
        </a:p>
      </dgm:t>
    </dgm:pt>
    <dgm:pt modelId="{84F0BA52-0507-4A60-982D-5A4566A8C2C6}">
      <dgm:prSet custT="1"/>
      <dgm:spPr/>
      <dgm:t>
        <a:bodyPr/>
        <a:lstStyle/>
        <a:p>
          <a:pPr rtl="0"/>
          <a:r>
            <a:rPr lang="en-US" sz="2400" b="1" baseline="0" dirty="0" smtClean="0">
              <a:latin typeface="+mj-ea"/>
              <a:ea typeface="+mj-ea"/>
            </a:rPr>
            <a:t>3. </a:t>
          </a:r>
          <a:r>
            <a:rPr lang="zh-CN" sz="2400" b="1" baseline="0" dirty="0" smtClean="0">
              <a:latin typeface="+mj-ea"/>
              <a:ea typeface="+mj-ea"/>
            </a:rPr>
            <a:t>实信号</a:t>
          </a:r>
          <a:r>
            <a:rPr lang="en-US" sz="2400" b="1" i="1" baseline="0" dirty="0" smtClean="0">
              <a:latin typeface="+mj-ea"/>
              <a:ea typeface="+mj-ea"/>
            </a:rPr>
            <a:t>s</a:t>
          </a:r>
          <a:r>
            <a:rPr lang="en-US" sz="2400" b="1" baseline="0" dirty="0" smtClean="0">
              <a:latin typeface="+mj-ea"/>
              <a:ea typeface="+mj-ea"/>
            </a:rPr>
            <a:t>(</a:t>
          </a:r>
          <a:r>
            <a:rPr lang="en-US" sz="2400" b="1" i="1" baseline="0" dirty="0" smtClean="0">
              <a:latin typeface="+mj-ea"/>
              <a:ea typeface="+mj-ea"/>
            </a:rPr>
            <a:t>t</a:t>
          </a:r>
          <a:r>
            <a:rPr lang="en-US" sz="2400" b="1" baseline="0" dirty="0" smtClean="0">
              <a:latin typeface="+mj-ea"/>
              <a:ea typeface="+mj-ea"/>
            </a:rPr>
            <a:t>)</a:t>
          </a:r>
          <a:r>
            <a:rPr lang="zh-CN" sz="2400" b="1" baseline="0" dirty="0" smtClean="0">
              <a:latin typeface="+mj-ea"/>
              <a:ea typeface="+mj-ea"/>
            </a:rPr>
            <a:t>的各次谐波的相位等于</a:t>
          </a:r>
          <a:r>
            <a:rPr lang="zh-CN" sz="2400" b="1" i="1" baseline="0" dirty="0" smtClean="0">
              <a:latin typeface="+mj-ea"/>
              <a:ea typeface="+mj-ea"/>
              <a:sym typeface="Symbol"/>
            </a:rPr>
            <a:t></a:t>
          </a:r>
          <a:endParaRPr lang="zh-CN" sz="2400" b="1" i="1" baseline="0" dirty="0">
            <a:latin typeface="+mj-ea"/>
            <a:ea typeface="+mj-ea"/>
          </a:endParaRPr>
        </a:p>
      </dgm:t>
    </dgm:pt>
    <dgm:pt modelId="{BB093E9E-E8D5-4C16-9FAE-0E3F22C4A25D}" type="parTrans" cxnId="{3DEB58D0-A491-4B9E-8936-062876E87D98}">
      <dgm:prSet/>
      <dgm:spPr/>
      <dgm:t>
        <a:bodyPr/>
        <a:lstStyle/>
        <a:p>
          <a:endParaRPr lang="zh-CN" altLang="en-US" sz="1600" b="1">
            <a:latin typeface="+mj-ea"/>
            <a:ea typeface="+mj-ea"/>
          </a:endParaRPr>
        </a:p>
      </dgm:t>
    </dgm:pt>
    <dgm:pt modelId="{E1BEB53F-FB65-4D72-B649-7BB856761A44}" type="sibTrans" cxnId="{3DEB58D0-A491-4B9E-8936-062876E87D98}">
      <dgm:prSet/>
      <dgm:spPr/>
      <dgm:t>
        <a:bodyPr/>
        <a:lstStyle/>
        <a:p>
          <a:endParaRPr lang="zh-CN" altLang="en-US" sz="1600" b="1">
            <a:latin typeface="+mj-ea"/>
            <a:ea typeface="+mj-ea"/>
          </a:endParaRPr>
        </a:p>
      </dgm:t>
    </dgm:pt>
    <dgm:pt modelId="{91F89FAD-9447-4058-A438-059B1E3FCCB1}">
      <dgm:prSet custT="1"/>
      <dgm:spPr/>
      <dgm:t>
        <a:bodyPr/>
        <a:lstStyle/>
        <a:p>
          <a:pPr rtl="0"/>
          <a:r>
            <a:rPr lang="en-US" sz="2400" b="1" baseline="0" dirty="0" smtClean="0">
              <a:latin typeface="+mj-ea"/>
              <a:ea typeface="+mj-ea"/>
            </a:rPr>
            <a:t>4. </a:t>
          </a:r>
          <a:r>
            <a:rPr lang="zh-CN" sz="2400" b="1" baseline="0" dirty="0" smtClean="0">
              <a:latin typeface="+mj-ea"/>
              <a:ea typeface="+mj-ea"/>
            </a:rPr>
            <a:t>频谱函数</a:t>
          </a:r>
          <a:r>
            <a:rPr lang="en-US" sz="2400" b="1" i="1" baseline="0" dirty="0" err="1" smtClean="0">
              <a:latin typeface="+mj-ea"/>
              <a:ea typeface="+mj-ea"/>
            </a:rPr>
            <a:t>C</a:t>
          </a:r>
          <a:r>
            <a:rPr lang="en-US" sz="2400" b="1" i="1" baseline="-25000" dirty="0" err="1" smtClean="0">
              <a:latin typeface="+mj-ea"/>
              <a:ea typeface="+mj-ea"/>
            </a:rPr>
            <a:t>n</a:t>
          </a:r>
          <a:r>
            <a:rPr lang="zh-CN" sz="2400" b="1" baseline="0" dirty="0" smtClean="0">
              <a:latin typeface="+mj-ea"/>
              <a:ea typeface="+mj-ea"/>
            </a:rPr>
            <a:t>又称为双边谱， </a:t>
          </a:r>
          <a:r>
            <a:rPr lang="en-US" sz="2400" b="1" baseline="0" dirty="0" smtClean="0">
              <a:latin typeface="+mj-ea"/>
              <a:ea typeface="+mj-ea"/>
            </a:rPr>
            <a:t>|</a:t>
          </a:r>
          <a:r>
            <a:rPr lang="en-US" sz="2400" b="1" i="1" baseline="0" dirty="0" err="1" smtClean="0">
              <a:latin typeface="+mj-ea"/>
              <a:ea typeface="+mj-ea"/>
            </a:rPr>
            <a:t>C</a:t>
          </a:r>
          <a:r>
            <a:rPr lang="en-US" sz="2400" b="1" i="1" baseline="-25000" dirty="0" err="1" smtClean="0">
              <a:latin typeface="+mj-ea"/>
              <a:ea typeface="+mj-ea"/>
            </a:rPr>
            <a:t>n</a:t>
          </a:r>
          <a:r>
            <a:rPr lang="en-US" sz="2400" b="1" baseline="0" dirty="0" smtClean="0">
              <a:latin typeface="+mj-ea"/>
              <a:ea typeface="+mj-ea"/>
            </a:rPr>
            <a:t>|</a:t>
          </a:r>
          <a:r>
            <a:rPr lang="zh-CN" sz="2400" b="1" baseline="0" dirty="0" smtClean="0">
              <a:latin typeface="+mj-ea"/>
              <a:ea typeface="+mj-ea"/>
            </a:rPr>
            <a:t>的值是单边谱的振幅之半。</a:t>
          </a:r>
          <a:endParaRPr lang="zh-CN" sz="2400" b="1" dirty="0">
            <a:latin typeface="+mj-ea"/>
            <a:ea typeface="+mj-ea"/>
          </a:endParaRPr>
        </a:p>
      </dgm:t>
    </dgm:pt>
    <dgm:pt modelId="{BF8A6F36-59F9-48EB-9CF5-C01D7FFA1B55}" type="parTrans" cxnId="{A64D6380-9436-414C-876B-5B14B6444486}">
      <dgm:prSet/>
      <dgm:spPr/>
      <dgm:t>
        <a:bodyPr/>
        <a:lstStyle/>
        <a:p>
          <a:endParaRPr lang="zh-CN" altLang="en-US" sz="1600" b="1">
            <a:latin typeface="+mj-ea"/>
            <a:ea typeface="+mj-ea"/>
          </a:endParaRPr>
        </a:p>
      </dgm:t>
    </dgm:pt>
    <dgm:pt modelId="{F3C024DD-B373-4FE1-B951-94FE8F6C1980}" type="sibTrans" cxnId="{A64D6380-9436-414C-876B-5B14B6444486}">
      <dgm:prSet/>
      <dgm:spPr/>
      <dgm:t>
        <a:bodyPr/>
        <a:lstStyle/>
        <a:p>
          <a:endParaRPr lang="zh-CN" altLang="en-US" sz="1600" b="1">
            <a:latin typeface="+mj-ea"/>
            <a:ea typeface="+mj-ea"/>
          </a:endParaRPr>
        </a:p>
      </dgm:t>
    </dgm:pt>
    <dgm:pt modelId="{0ED044D3-371D-408E-8AD3-545CB08E0288}" type="pres">
      <dgm:prSet presAssocID="{E68A03C2-5387-4C69-A5F3-1E75C2987366}" presName="Name0" presStyleCnt="0">
        <dgm:presLayoutVars>
          <dgm:dir/>
          <dgm:animLvl val="lvl"/>
          <dgm:resizeHandles val="exact"/>
        </dgm:presLayoutVars>
      </dgm:prSet>
      <dgm:spPr/>
      <dgm:t>
        <a:bodyPr/>
        <a:lstStyle/>
        <a:p>
          <a:endParaRPr lang="zh-CN" altLang="en-US"/>
        </a:p>
      </dgm:t>
    </dgm:pt>
    <dgm:pt modelId="{840D6A9B-450F-445A-B35E-AE1A1CF76A31}" type="pres">
      <dgm:prSet presAssocID="{F6BA09AE-DE4C-4D05-9C24-1BF6919FCF51}" presName="composite" presStyleCnt="0"/>
      <dgm:spPr/>
    </dgm:pt>
    <dgm:pt modelId="{DB28A2C6-A975-4623-B09C-B40D2C049A01}" type="pres">
      <dgm:prSet presAssocID="{F6BA09AE-DE4C-4D05-9C24-1BF6919FCF51}" presName="parTx" presStyleLbl="alignNode1" presStyleIdx="0" presStyleCnt="1">
        <dgm:presLayoutVars>
          <dgm:chMax val="0"/>
          <dgm:chPref val="0"/>
          <dgm:bulletEnabled val="1"/>
        </dgm:presLayoutVars>
      </dgm:prSet>
      <dgm:spPr/>
      <dgm:t>
        <a:bodyPr/>
        <a:lstStyle/>
        <a:p>
          <a:endParaRPr lang="zh-CN" altLang="en-US"/>
        </a:p>
      </dgm:t>
    </dgm:pt>
    <dgm:pt modelId="{A3838E94-1B85-4253-B7B5-BEA7420E45BF}" type="pres">
      <dgm:prSet presAssocID="{F6BA09AE-DE4C-4D05-9C24-1BF6919FCF51}" presName="desTx" presStyleLbl="alignAccFollowNode1" presStyleIdx="0" presStyleCnt="1">
        <dgm:presLayoutVars>
          <dgm:bulletEnabled val="1"/>
        </dgm:presLayoutVars>
      </dgm:prSet>
      <dgm:spPr/>
      <dgm:t>
        <a:bodyPr/>
        <a:lstStyle/>
        <a:p>
          <a:endParaRPr lang="zh-CN" altLang="en-US"/>
        </a:p>
      </dgm:t>
    </dgm:pt>
  </dgm:ptLst>
  <dgm:cxnLst>
    <dgm:cxn modelId="{0D75EFBF-AF32-4641-AE7F-19E6962AF640}" type="presOf" srcId="{F6BA09AE-DE4C-4D05-9C24-1BF6919FCF51}" destId="{DB28A2C6-A975-4623-B09C-B40D2C049A01}" srcOrd="0" destOrd="0" presId="urn:microsoft.com/office/officeart/2005/8/layout/hList1"/>
    <dgm:cxn modelId="{A64D6380-9436-414C-876B-5B14B6444486}" srcId="{F6BA09AE-DE4C-4D05-9C24-1BF6919FCF51}" destId="{91F89FAD-9447-4058-A438-059B1E3FCCB1}" srcOrd="3" destOrd="0" parTransId="{BF8A6F36-59F9-48EB-9CF5-C01D7FFA1B55}" sibTransId="{F3C024DD-B373-4FE1-B951-94FE8F6C1980}"/>
    <dgm:cxn modelId="{7B1C6792-D622-4CF3-BD74-097645FC864B}" type="presOf" srcId="{91F89FAD-9447-4058-A438-059B1E3FCCB1}" destId="{A3838E94-1B85-4253-B7B5-BEA7420E45BF}" srcOrd="0" destOrd="3" presId="urn:microsoft.com/office/officeart/2005/8/layout/hList1"/>
    <dgm:cxn modelId="{D66EAA9C-BBA8-4E53-B51D-540860D200D7}" srcId="{F6BA09AE-DE4C-4D05-9C24-1BF6919FCF51}" destId="{F8CD1278-7922-4676-B425-7FCB221E0CEE}" srcOrd="1" destOrd="0" parTransId="{6D57EE40-CF0C-44B5-8447-503FDD163D37}" sibTransId="{D72FD516-438B-49A9-A81C-99B806959945}"/>
    <dgm:cxn modelId="{51666B06-EEEF-4381-BCD2-7760AD1A6A61}" srcId="{E68A03C2-5387-4C69-A5F3-1E75C2987366}" destId="{F6BA09AE-DE4C-4D05-9C24-1BF6919FCF51}" srcOrd="0" destOrd="0" parTransId="{46F56055-E047-405B-9469-1E394607208A}" sibTransId="{C4DC8C91-049E-4FD0-B35D-4958CD015E3B}"/>
    <dgm:cxn modelId="{8EDFEDD4-C7C4-4562-9185-C34E800F8A91}" type="presOf" srcId="{80C5734C-C834-4714-B1D8-9B5567C8AC4A}" destId="{A3838E94-1B85-4253-B7B5-BEA7420E45BF}" srcOrd="0" destOrd="0" presId="urn:microsoft.com/office/officeart/2005/8/layout/hList1"/>
    <dgm:cxn modelId="{C7D87B9D-BADD-4993-8085-F4E52C26831D}" type="presOf" srcId="{E68A03C2-5387-4C69-A5F3-1E75C2987366}" destId="{0ED044D3-371D-408E-8AD3-545CB08E0288}" srcOrd="0" destOrd="0" presId="urn:microsoft.com/office/officeart/2005/8/layout/hList1"/>
    <dgm:cxn modelId="{3DEB58D0-A491-4B9E-8936-062876E87D98}" srcId="{F6BA09AE-DE4C-4D05-9C24-1BF6919FCF51}" destId="{84F0BA52-0507-4A60-982D-5A4566A8C2C6}" srcOrd="2" destOrd="0" parTransId="{BB093E9E-E8D5-4C16-9FAE-0E3F22C4A25D}" sibTransId="{E1BEB53F-FB65-4D72-B649-7BB856761A44}"/>
    <dgm:cxn modelId="{C79C4C04-F88B-47F2-A2F3-41FE3982798E}" srcId="{F6BA09AE-DE4C-4D05-9C24-1BF6919FCF51}" destId="{80C5734C-C834-4714-B1D8-9B5567C8AC4A}" srcOrd="0" destOrd="0" parTransId="{207B9AA6-15E8-4BA6-84A8-BF1BFE34B4FE}" sibTransId="{9FD0EFE4-620C-4AA8-A84D-BECEC96333D6}"/>
    <dgm:cxn modelId="{BB5E4ABE-8B9A-4922-A1D9-C910F7E1F232}" type="presOf" srcId="{84F0BA52-0507-4A60-982D-5A4566A8C2C6}" destId="{A3838E94-1B85-4253-B7B5-BEA7420E45BF}" srcOrd="0" destOrd="2" presId="urn:microsoft.com/office/officeart/2005/8/layout/hList1"/>
    <dgm:cxn modelId="{54482F93-2FE4-4732-8FC1-37EBD98F22C8}" type="presOf" srcId="{F8CD1278-7922-4676-B425-7FCB221E0CEE}" destId="{A3838E94-1B85-4253-B7B5-BEA7420E45BF}" srcOrd="0" destOrd="1" presId="urn:microsoft.com/office/officeart/2005/8/layout/hList1"/>
    <dgm:cxn modelId="{87DFAE67-6415-484F-9EA5-05A1DD2BE49A}" type="presParOf" srcId="{0ED044D3-371D-408E-8AD3-545CB08E0288}" destId="{840D6A9B-450F-445A-B35E-AE1A1CF76A31}" srcOrd="0" destOrd="0" presId="urn:microsoft.com/office/officeart/2005/8/layout/hList1"/>
    <dgm:cxn modelId="{2413DCAE-A61B-4628-80E0-9AF35531E556}" type="presParOf" srcId="{840D6A9B-450F-445A-B35E-AE1A1CF76A31}" destId="{DB28A2C6-A975-4623-B09C-B40D2C049A01}" srcOrd="0" destOrd="0" presId="urn:microsoft.com/office/officeart/2005/8/layout/hList1"/>
    <dgm:cxn modelId="{77A1468B-9EB4-41F2-AECB-F875CD95B341}" type="presParOf" srcId="{840D6A9B-450F-445A-B35E-AE1A1CF76A31}" destId="{A3838E94-1B85-4253-B7B5-BEA7420E45B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8703A7-7DAD-4F95-AA38-E86C39901FB8}"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zh-CN" altLang="en-US"/>
        </a:p>
      </dgm:t>
    </dgm:pt>
    <dgm:pt modelId="{FFF97C9D-9311-4291-B143-602519A9DEAD}">
      <dgm:prSet custT="1"/>
      <dgm:spPr/>
      <dgm:t>
        <a:bodyPr/>
        <a:lstStyle/>
        <a:p>
          <a:pPr rtl="0"/>
          <a:r>
            <a:rPr lang="zh-CN" altLang="en-US" sz="3200" b="1" dirty="0" smtClean="0">
              <a:latin typeface="+mj-ea"/>
              <a:ea typeface="+mj-ea"/>
            </a:rPr>
            <a:t>定义：</a:t>
          </a:r>
          <a:endParaRPr lang="zh-CN" altLang="en-US" sz="3200" b="1" dirty="0">
            <a:latin typeface="+mj-ea"/>
            <a:ea typeface="+mj-ea"/>
          </a:endParaRPr>
        </a:p>
      </dgm:t>
    </dgm:pt>
    <dgm:pt modelId="{D9FFBD50-2F82-4A93-A5C6-C955874A49C7}" type="parTrans" cxnId="{73E296CE-F8D2-4945-A110-A3513816A450}">
      <dgm:prSet/>
      <dgm:spPr/>
      <dgm:t>
        <a:bodyPr/>
        <a:lstStyle/>
        <a:p>
          <a:endParaRPr lang="zh-CN" altLang="en-US"/>
        </a:p>
      </dgm:t>
    </dgm:pt>
    <dgm:pt modelId="{F54BBA63-7F09-4095-98E1-D590F9C9C764}" type="sibTrans" cxnId="{73E296CE-F8D2-4945-A110-A3513816A450}">
      <dgm:prSet/>
      <dgm:spPr/>
      <dgm:t>
        <a:bodyPr/>
        <a:lstStyle/>
        <a:p>
          <a:endParaRPr lang="zh-CN" altLang="en-US"/>
        </a:p>
      </dgm:t>
    </dgm:pt>
    <dgm:pt modelId="{8CAA2EB6-573F-4E4E-864D-3104FF13D647}">
      <dgm:prSet custT="1"/>
      <dgm:spPr/>
      <dgm:t>
        <a:bodyPr/>
        <a:lstStyle/>
        <a:p>
          <a:pPr rtl="0"/>
          <a:r>
            <a:rPr lang="en-US" sz="2400" b="1" dirty="0" smtClean="0">
              <a:latin typeface="+mj-ea"/>
              <a:ea typeface="+mj-ea"/>
            </a:rPr>
            <a:t>                                                                         </a:t>
          </a:r>
          <a:r>
            <a:rPr lang="en-US" sz="2800" b="1" dirty="0" smtClean="0">
              <a:latin typeface="+mj-ea"/>
              <a:ea typeface="+mj-ea"/>
            </a:rPr>
            <a:t>(2.3-1)</a:t>
          </a:r>
          <a:endParaRPr lang="en-US" sz="2800" b="1" dirty="0">
            <a:latin typeface="+mj-ea"/>
            <a:ea typeface="+mj-ea"/>
          </a:endParaRPr>
        </a:p>
      </dgm:t>
    </dgm:pt>
    <dgm:pt modelId="{3D32DA6C-75C5-4C6F-821D-9B445017F4EB}" type="parTrans" cxnId="{C66DB23A-7F2D-4875-85F4-2D2A371F0901}">
      <dgm:prSet/>
      <dgm:spPr/>
      <dgm:t>
        <a:bodyPr/>
        <a:lstStyle/>
        <a:p>
          <a:endParaRPr lang="zh-CN" altLang="en-US"/>
        </a:p>
      </dgm:t>
    </dgm:pt>
    <dgm:pt modelId="{E001A1F7-CFC2-4BA0-901F-9E0C45E722A8}" type="sibTrans" cxnId="{C66DB23A-7F2D-4875-85F4-2D2A371F0901}">
      <dgm:prSet/>
      <dgm:spPr/>
      <dgm:t>
        <a:bodyPr/>
        <a:lstStyle/>
        <a:p>
          <a:endParaRPr lang="zh-CN" altLang="en-US"/>
        </a:p>
      </dgm:t>
    </dgm:pt>
    <dgm:pt modelId="{3C9F773F-54DE-4396-B95C-4D4F8D71589A}" type="pres">
      <dgm:prSet presAssocID="{F38703A7-7DAD-4F95-AA38-E86C39901FB8}" presName="linear" presStyleCnt="0">
        <dgm:presLayoutVars>
          <dgm:animLvl val="lvl"/>
          <dgm:resizeHandles val="exact"/>
        </dgm:presLayoutVars>
      </dgm:prSet>
      <dgm:spPr/>
      <dgm:t>
        <a:bodyPr/>
        <a:lstStyle/>
        <a:p>
          <a:endParaRPr lang="zh-CN" altLang="en-US"/>
        </a:p>
      </dgm:t>
    </dgm:pt>
    <dgm:pt modelId="{714537DC-15AA-4C6B-B497-102AC1F149E4}" type="pres">
      <dgm:prSet presAssocID="{FFF97C9D-9311-4291-B143-602519A9DEAD}" presName="parentText" presStyleLbl="node1" presStyleIdx="0" presStyleCnt="1" custScaleY="78925">
        <dgm:presLayoutVars>
          <dgm:chMax val="0"/>
          <dgm:bulletEnabled val="1"/>
        </dgm:presLayoutVars>
      </dgm:prSet>
      <dgm:spPr/>
      <dgm:t>
        <a:bodyPr/>
        <a:lstStyle/>
        <a:p>
          <a:endParaRPr lang="zh-CN" altLang="en-US"/>
        </a:p>
      </dgm:t>
    </dgm:pt>
    <dgm:pt modelId="{C26951D3-294A-4A1D-A80D-BFEADD107031}" type="pres">
      <dgm:prSet presAssocID="{FFF97C9D-9311-4291-B143-602519A9DEAD}" presName="childText" presStyleLbl="revTx" presStyleIdx="0" presStyleCnt="1">
        <dgm:presLayoutVars>
          <dgm:bulletEnabled val="1"/>
        </dgm:presLayoutVars>
      </dgm:prSet>
      <dgm:spPr/>
      <dgm:t>
        <a:bodyPr/>
        <a:lstStyle/>
        <a:p>
          <a:endParaRPr lang="zh-CN" altLang="en-US"/>
        </a:p>
      </dgm:t>
    </dgm:pt>
  </dgm:ptLst>
  <dgm:cxnLst>
    <dgm:cxn modelId="{73E296CE-F8D2-4945-A110-A3513816A450}" srcId="{F38703A7-7DAD-4F95-AA38-E86C39901FB8}" destId="{FFF97C9D-9311-4291-B143-602519A9DEAD}" srcOrd="0" destOrd="0" parTransId="{D9FFBD50-2F82-4A93-A5C6-C955874A49C7}" sibTransId="{F54BBA63-7F09-4095-98E1-D590F9C9C764}"/>
    <dgm:cxn modelId="{29207438-834E-4D3E-8BFA-8F5E45BEC85B}" type="presOf" srcId="{FFF97C9D-9311-4291-B143-602519A9DEAD}" destId="{714537DC-15AA-4C6B-B497-102AC1F149E4}" srcOrd="0" destOrd="0" presId="urn:microsoft.com/office/officeart/2005/8/layout/vList2"/>
    <dgm:cxn modelId="{F63D5E47-6C4F-4207-AF1B-F6E272AAF6C5}" type="presOf" srcId="{F38703A7-7DAD-4F95-AA38-E86C39901FB8}" destId="{3C9F773F-54DE-4396-B95C-4D4F8D71589A}" srcOrd="0" destOrd="0" presId="urn:microsoft.com/office/officeart/2005/8/layout/vList2"/>
    <dgm:cxn modelId="{F7C017E8-16FB-4471-BA9D-F37C6CF2F12C}" type="presOf" srcId="{8CAA2EB6-573F-4E4E-864D-3104FF13D647}" destId="{C26951D3-294A-4A1D-A80D-BFEADD107031}" srcOrd="0" destOrd="0" presId="urn:microsoft.com/office/officeart/2005/8/layout/vList2"/>
    <dgm:cxn modelId="{C66DB23A-7F2D-4875-85F4-2D2A371F0901}" srcId="{FFF97C9D-9311-4291-B143-602519A9DEAD}" destId="{8CAA2EB6-573F-4E4E-864D-3104FF13D647}" srcOrd="0" destOrd="0" parTransId="{3D32DA6C-75C5-4C6F-821D-9B445017F4EB}" sibTransId="{E001A1F7-CFC2-4BA0-901F-9E0C45E722A8}"/>
    <dgm:cxn modelId="{998F825D-8B0F-434A-ACD2-7E05B39E87D7}" type="presParOf" srcId="{3C9F773F-54DE-4396-B95C-4D4F8D71589A}" destId="{714537DC-15AA-4C6B-B497-102AC1F149E4}" srcOrd="0" destOrd="0" presId="urn:microsoft.com/office/officeart/2005/8/layout/vList2"/>
    <dgm:cxn modelId="{D8D0E351-A037-4AFC-82FA-2C410A2D606A}" type="presParOf" srcId="{3C9F773F-54DE-4396-B95C-4D4F8D71589A}" destId="{C26951D3-294A-4A1D-A80D-BFEADD10703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F25C29-E08C-4339-A471-5D4624588E5E}"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zh-CN" altLang="en-US"/>
        </a:p>
      </dgm:t>
    </dgm:pt>
    <dgm:pt modelId="{6E21EAE7-AF48-41CC-8A04-E35C99AE177B}">
      <dgm:prSet/>
      <dgm:spPr/>
      <dgm:t>
        <a:bodyPr/>
        <a:lstStyle/>
        <a:p>
          <a:pPr rtl="0"/>
          <a:r>
            <a:rPr lang="zh-CN" b="1" baseline="0" dirty="0" smtClean="0">
              <a:latin typeface="+mj-ea"/>
              <a:ea typeface="+mj-ea"/>
            </a:rPr>
            <a:t>性质：</a:t>
          </a:r>
          <a:endParaRPr lang="zh-CN" b="1" dirty="0">
            <a:latin typeface="+mj-ea"/>
            <a:ea typeface="+mj-ea"/>
          </a:endParaRPr>
        </a:p>
      </dgm:t>
    </dgm:pt>
    <dgm:pt modelId="{36DC6439-23C5-4DEE-A205-27BE6D818D5A}" type="parTrans" cxnId="{95BC3BA9-0395-4159-94D4-BB51A34C7D0F}">
      <dgm:prSet/>
      <dgm:spPr/>
      <dgm:t>
        <a:bodyPr/>
        <a:lstStyle/>
        <a:p>
          <a:endParaRPr lang="zh-CN" altLang="en-US"/>
        </a:p>
      </dgm:t>
    </dgm:pt>
    <dgm:pt modelId="{8211B103-EFA0-4553-8797-9BB17617BC97}" type="sibTrans" cxnId="{95BC3BA9-0395-4159-94D4-BB51A34C7D0F}">
      <dgm:prSet/>
      <dgm:spPr/>
      <dgm:t>
        <a:bodyPr/>
        <a:lstStyle/>
        <a:p>
          <a:endParaRPr lang="zh-CN" altLang="en-US"/>
        </a:p>
      </dgm:t>
    </dgm:pt>
    <dgm:pt modelId="{216DB0D4-F23D-4263-885D-A1FAE256DA4B}">
      <dgm:prSet/>
      <dgm:spPr/>
      <dgm:t>
        <a:bodyPr/>
        <a:lstStyle/>
        <a:p>
          <a:pPr rtl="0"/>
          <a:r>
            <a:rPr lang="zh-CN" b="1" baseline="0" dirty="0" smtClean="0">
              <a:latin typeface="+mj-ea"/>
              <a:ea typeface="+mj-ea"/>
            </a:rPr>
            <a:t>自相关函数</a:t>
          </a:r>
          <a:r>
            <a:rPr lang="en-US" b="1" i="1" baseline="0" dirty="0" smtClean="0">
              <a:latin typeface="+mj-ea"/>
              <a:ea typeface="+mj-ea"/>
            </a:rPr>
            <a:t>R</a:t>
          </a:r>
          <a:r>
            <a:rPr lang="en-US" b="1" baseline="0" dirty="0" smtClean="0">
              <a:latin typeface="+mj-ea"/>
              <a:ea typeface="+mj-ea"/>
            </a:rPr>
            <a:t>(</a:t>
          </a:r>
          <a:r>
            <a:rPr lang="en-US" b="1" i="1" baseline="0" dirty="0" smtClean="0">
              <a:latin typeface="+mj-ea"/>
              <a:ea typeface="+mj-ea"/>
              <a:sym typeface="Symbol"/>
            </a:rPr>
            <a:t></a:t>
          </a:r>
          <a:r>
            <a:rPr lang="en-US" b="1" baseline="0" dirty="0" smtClean="0">
              <a:latin typeface="+mj-ea"/>
              <a:ea typeface="+mj-ea"/>
            </a:rPr>
            <a:t>)</a:t>
          </a:r>
          <a:r>
            <a:rPr lang="zh-CN" b="1" baseline="0" dirty="0" smtClean="0">
              <a:latin typeface="+mj-ea"/>
              <a:ea typeface="+mj-ea"/>
            </a:rPr>
            <a:t>和时间</a:t>
          </a:r>
          <a:r>
            <a:rPr lang="en-US" b="1" i="1" baseline="0" dirty="0" smtClean="0">
              <a:latin typeface="+mj-ea"/>
              <a:ea typeface="+mj-ea"/>
            </a:rPr>
            <a:t>t </a:t>
          </a:r>
          <a:r>
            <a:rPr lang="zh-CN" b="1" baseline="0" dirty="0" smtClean="0">
              <a:latin typeface="+mj-ea"/>
              <a:ea typeface="+mj-ea"/>
            </a:rPr>
            <a:t>无关，只和时间差</a:t>
          </a:r>
          <a:r>
            <a:rPr lang="zh-CN" b="1" i="1" baseline="0" dirty="0" smtClean="0">
              <a:latin typeface="+mj-ea"/>
              <a:ea typeface="+mj-ea"/>
              <a:sym typeface="Symbol"/>
            </a:rPr>
            <a:t></a:t>
          </a:r>
          <a:r>
            <a:rPr lang="zh-CN" b="1" i="1" baseline="0" dirty="0" smtClean="0">
              <a:latin typeface="+mj-ea"/>
              <a:ea typeface="+mj-ea"/>
            </a:rPr>
            <a:t> </a:t>
          </a:r>
          <a:r>
            <a:rPr lang="zh-CN" b="1" baseline="0" dirty="0" smtClean="0">
              <a:latin typeface="+mj-ea"/>
              <a:ea typeface="+mj-ea"/>
            </a:rPr>
            <a:t>有关。</a:t>
          </a:r>
          <a:endParaRPr lang="zh-CN" dirty="0">
            <a:latin typeface="+mj-ea"/>
            <a:ea typeface="+mj-ea"/>
          </a:endParaRPr>
        </a:p>
      </dgm:t>
    </dgm:pt>
    <dgm:pt modelId="{41F1A1FC-0450-4B77-ABEA-F7F7B646339F}" type="parTrans" cxnId="{D1062B90-64E2-49F3-BA32-FC902521D652}">
      <dgm:prSet/>
      <dgm:spPr/>
      <dgm:t>
        <a:bodyPr/>
        <a:lstStyle/>
        <a:p>
          <a:endParaRPr lang="zh-CN" altLang="en-US"/>
        </a:p>
      </dgm:t>
    </dgm:pt>
    <dgm:pt modelId="{65F615FD-4A13-4F8F-AE81-D970CCA471CE}" type="sibTrans" cxnId="{D1062B90-64E2-49F3-BA32-FC902521D652}">
      <dgm:prSet/>
      <dgm:spPr/>
      <dgm:t>
        <a:bodyPr/>
        <a:lstStyle/>
        <a:p>
          <a:endParaRPr lang="zh-CN" altLang="en-US"/>
        </a:p>
      </dgm:t>
    </dgm:pt>
    <dgm:pt modelId="{FF1C07CE-CC03-40B5-A33A-419F0AC9C489}">
      <dgm:prSet/>
      <dgm:spPr/>
      <dgm:t>
        <a:bodyPr/>
        <a:lstStyle/>
        <a:p>
          <a:pPr rtl="0"/>
          <a:r>
            <a:rPr lang="zh-CN" b="1" baseline="0" dirty="0" smtClean="0">
              <a:latin typeface="+mj-ea"/>
              <a:ea typeface="+mj-ea"/>
            </a:rPr>
            <a:t>当</a:t>
          </a:r>
          <a:r>
            <a:rPr lang="zh-CN" b="1" i="1" baseline="0" dirty="0" smtClean="0">
              <a:latin typeface="+mj-ea"/>
              <a:ea typeface="+mj-ea"/>
              <a:sym typeface="Symbol"/>
            </a:rPr>
            <a:t></a:t>
          </a:r>
          <a:r>
            <a:rPr lang="zh-CN" b="1" baseline="0" dirty="0" smtClean="0">
              <a:latin typeface="+mj-ea"/>
              <a:ea typeface="+mj-ea"/>
            </a:rPr>
            <a:t> </a:t>
          </a:r>
          <a:r>
            <a:rPr lang="en-US" b="1" baseline="0" dirty="0" smtClean="0">
              <a:latin typeface="+mj-ea"/>
              <a:ea typeface="+mj-ea"/>
            </a:rPr>
            <a:t>= 0</a:t>
          </a:r>
          <a:r>
            <a:rPr lang="zh-CN" b="1" baseline="0" dirty="0" smtClean="0">
              <a:latin typeface="+mj-ea"/>
              <a:ea typeface="+mj-ea"/>
            </a:rPr>
            <a:t>时，</a:t>
          </a:r>
          <a:r>
            <a:rPr lang="en-US" b="1" i="1" baseline="0" dirty="0" smtClean="0">
              <a:latin typeface="+mj-ea"/>
              <a:ea typeface="+mj-ea"/>
            </a:rPr>
            <a:t>R</a:t>
          </a:r>
          <a:r>
            <a:rPr lang="en-US" b="1" baseline="0" dirty="0" smtClean="0">
              <a:latin typeface="+mj-ea"/>
              <a:ea typeface="+mj-ea"/>
            </a:rPr>
            <a:t>(0)</a:t>
          </a:r>
          <a:r>
            <a:rPr lang="zh-CN" b="1" baseline="0" dirty="0" smtClean="0">
              <a:latin typeface="+mj-ea"/>
              <a:ea typeface="+mj-ea"/>
            </a:rPr>
            <a:t>等于信号的能量：</a:t>
          </a:r>
          <a:endParaRPr lang="zh-CN" dirty="0">
            <a:latin typeface="+mj-ea"/>
            <a:ea typeface="+mj-ea"/>
          </a:endParaRPr>
        </a:p>
      </dgm:t>
    </dgm:pt>
    <dgm:pt modelId="{E5A20171-0A4D-472A-84F3-D5796B4530C1}" type="parTrans" cxnId="{0E95C11F-325A-4667-AD61-4EAF23363697}">
      <dgm:prSet/>
      <dgm:spPr/>
      <dgm:t>
        <a:bodyPr/>
        <a:lstStyle/>
        <a:p>
          <a:endParaRPr lang="zh-CN" altLang="en-US"/>
        </a:p>
      </dgm:t>
    </dgm:pt>
    <dgm:pt modelId="{EE5763C5-11AF-498E-A3E5-4B11DF78C49A}" type="sibTrans" cxnId="{0E95C11F-325A-4667-AD61-4EAF23363697}">
      <dgm:prSet/>
      <dgm:spPr/>
      <dgm:t>
        <a:bodyPr/>
        <a:lstStyle/>
        <a:p>
          <a:endParaRPr lang="zh-CN" altLang="en-US"/>
        </a:p>
      </dgm:t>
    </dgm:pt>
    <dgm:pt modelId="{DCB9A4D5-0908-448B-B33E-F52B1B8A0F2F}">
      <dgm:prSet/>
      <dgm:spPr/>
      <dgm:t>
        <a:bodyPr/>
        <a:lstStyle/>
        <a:p>
          <a:pPr rtl="0"/>
          <a:r>
            <a:rPr lang="en-US" b="1" baseline="0" dirty="0" smtClean="0">
              <a:latin typeface="+mj-ea"/>
              <a:ea typeface="+mj-ea"/>
            </a:rPr>
            <a:t>                                                            (2.3-2)</a:t>
          </a:r>
          <a:r>
            <a:rPr lang="zh-CN" b="1" baseline="0" dirty="0" smtClean="0"/>
            <a:t>	</a:t>
          </a:r>
          <a:endParaRPr lang="zh-CN" dirty="0">
            <a:latin typeface="+mj-ea"/>
            <a:ea typeface="+mj-ea"/>
          </a:endParaRPr>
        </a:p>
      </dgm:t>
    </dgm:pt>
    <dgm:pt modelId="{B341558F-991B-4AED-9458-AECA33C800C9}" type="parTrans" cxnId="{AE7AACCE-4DA7-425B-8CB7-FB98DB672037}">
      <dgm:prSet/>
      <dgm:spPr/>
      <dgm:t>
        <a:bodyPr/>
        <a:lstStyle/>
        <a:p>
          <a:endParaRPr lang="zh-CN" altLang="en-US"/>
        </a:p>
      </dgm:t>
    </dgm:pt>
    <dgm:pt modelId="{D248F300-57BA-466E-BB89-C62276172A14}" type="sibTrans" cxnId="{AE7AACCE-4DA7-425B-8CB7-FB98DB672037}">
      <dgm:prSet/>
      <dgm:spPr/>
      <dgm:t>
        <a:bodyPr/>
        <a:lstStyle/>
        <a:p>
          <a:endParaRPr lang="zh-CN" altLang="en-US"/>
        </a:p>
      </dgm:t>
    </dgm:pt>
    <dgm:pt modelId="{EF4F5A84-11E1-4B8B-A82C-CF7726D1A7CA}" type="pres">
      <dgm:prSet presAssocID="{7BF25C29-E08C-4339-A471-5D4624588E5E}" presName="linear" presStyleCnt="0">
        <dgm:presLayoutVars>
          <dgm:animLvl val="lvl"/>
          <dgm:resizeHandles val="exact"/>
        </dgm:presLayoutVars>
      </dgm:prSet>
      <dgm:spPr/>
      <dgm:t>
        <a:bodyPr/>
        <a:lstStyle/>
        <a:p>
          <a:endParaRPr lang="zh-CN" altLang="en-US"/>
        </a:p>
      </dgm:t>
    </dgm:pt>
    <dgm:pt modelId="{C8D4D89C-4A3E-430C-909D-333CAC3F973A}" type="pres">
      <dgm:prSet presAssocID="{6E21EAE7-AF48-41CC-8A04-E35C99AE177B}" presName="parentText" presStyleLbl="node1" presStyleIdx="0" presStyleCnt="1">
        <dgm:presLayoutVars>
          <dgm:chMax val="0"/>
          <dgm:bulletEnabled val="1"/>
        </dgm:presLayoutVars>
      </dgm:prSet>
      <dgm:spPr/>
      <dgm:t>
        <a:bodyPr/>
        <a:lstStyle/>
        <a:p>
          <a:endParaRPr lang="zh-CN" altLang="en-US"/>
        </a:p>
      </dgm:t>
    </dgm:pt>
    <dgm:pt modelId="{18062D9E-0934-44FA-8FCE-E1E8EC6E6267}" type="pres">
      <dgm:prSet presAssocID="{6E21EAE7-AF48-41CC-8A04-E35C99AE177B}" presName="childText" presStyleLbl="revTx" presStyleIdx="0" presStyleCnt="1">
        <dgm:presLayoutVars>
          <dgm:bulletEnabled val="1"/>
        </dgm:presLayoutVars>
      </dgm:prSet>
      <dgm:spPr/>
      <dgm:t>
        <a:bodyPr/>
        <a:lstStyle/>
        <a:p>
          <a:endParaRPr lang="zh-CN" altLang="en-US"/>
        </a:p>
      </dgm:t>
    </dgm:pt>
  </dgm:ptLst>
  <dgm:cxnLst>
    <dgm:cxn modelId="{B4ECB0E1-4DAC-4732-A11A-0F63B47A8556}" type="presOf" srcId="{7BF25C29-E08C-4339-A471-5D4624588E5E}" destId="{EF4F5A84-11E1-4B8B-A82C-CF7726D1A7CA}" srcOrd="0" destOrd="0" presId="urn:microsoft.com/office/officeart/2005/8/layout/vList2"/>
    <dgm:cxn modelId="{F96180E2-7CCE-4B7D-B71E-68D82B4B779B}" type="presOf" srcId="{216DB0D4-F23D-4263-885D-A1FAE256DA4B}" destId="{18062D9E-0934-44FA-8FCE-E1E8EC6E6267}" srcOrd="0" destOrd="0" presId="urn:microsoft.com/office/officeart/2005/8/layout/vList2"/>
    <dgm:cxn modelId="{05F8A37C-88F4-460A-AF89-E6DF1C38FF59}" type="presOf" srcId="{6E21EAE7-AF48-41CC-8A04-E35C99AE177B}" destId="{C8D4D89C-4A3E-430C-909D-333CAC3F973A}" srcOrd="0" destOrd="0" presId="urn:microsoft.com/office/officeart/2005/8/layout/vList2"/>
    <dgm:cxn modelId="{6C5DFEA3-0D41-4BA0-B25B-A9CD2C2165C8}" type="presOf" srcId="{DCB9A4D5-0908-448B-B33E-F52B1B8A0F2F}" destId="{18062D9E-0934-44FA-8FCE-E1E8EC6E6267}" srcOrd="0" destOrd="2" presId="urn:microsoft.com/office/officeart/2005/8/layout/vList2"/>
    <dgm:cxn modelId="{95BC3BA9-0395-4159-94D4-BB51A34C7D0F}" srcId="{7BF25C29-E08C-4339-A471-5D4624588E5E}" destId="{6E21EAE7-AF48-41CC-8A04-E35C99AE177B}" srcOrd="0" destOrd="0" parTransId="{36DC6439-23C5-4DEE-A205-27BE6D818D5A}" sibTransId="{8211B103-EFA0-4553-8797-9BB17617BC97}"/>
    <dgm:cxn modelId="{AE7AACCE-4DA7-425B-8CB7-FB98DB672037}" srcId="{FF1C07CE-CC03-40B5-A33A-419F0AC9C489}" destId="{DCB9A4D5-0908-448B-B33E-F52B1B8A0F2F}" srcOrd="0" destOrd="0" parTransId="{B341558F-991B-4AED-9458-AECA33C800C9}" sibTransId="{D248F300-57BA-466E-BB89-C62276172A14}"/>
    <dgm:cxn modelId="{A6B61C24-663C-4427-89FD-0B2818655A40}" type="presOf" srcId="{FF1C07CE-CC03-40B5-A33A-419F0AC9C489}" destId="{18062D9E-0934-44FA-8FCE-E1E8EC6E6267}" srcOrd="0" destOrd="1" presId="urn:microsoft.com/office/officeart/2005/8/layout/vList2"/>
    <dgm:cxn modelId="{D1062B90-64E2-49F3-BA32-FC902521D652}" srcId="{6E21EAE7-AF48-41CC-8A04-E35C99AE177B}" destId="{216DB0D4-F23D-4263-885D-A1FAE256DA4B}" srcOrd="0" destOrd="0" parTransId="{41F1A1FC-0450-4B77-ABEA-F7F7B646339F}" sibTransId="{65F615FD-4A13-4F8F-AE81-D970CCA471CE}"/>
    <dgm:cxn modelId="{0E95C11F-325A-4667-AD61-4EAF23363697}" srcId="{6E21EAE7-AF48-41CC-8A04-E35C99AE177B}" destId="{FF1C07CE-CC03-40B5-A33A-419F0AC9C489}" srcOrd="1" destOrd="0" parTransId="{E5A20171-0A4D-472A-84F3-D5796B4530C1}" sibTransId="{EE5763C5-11AF-498E-A3E5-4B11DF78C49A}"/>
    <dgm:cxn modelId="{D5A6C633-E0F3-429F-A41D-43B2C7142154}" type="presParOf" srcId="{EF4F5A84-11E1-4B8B-A82C-CF7726D1A7CA}" destId="{C8D4D89C-4A3E-430C-909D-333CAC3F973A}" srcOrd="0" destOrd="0" presId="urn:microsoft.com/office/officeart/2005/8/layout/vList2"/>
    <dgm:cxn modelId="{7295F593-1EDE-41B1-AAEE-07C85DBE9204}" type="presParOf" srcId="{EF4F5A84-11E1-4B8B-A82C-CF7726D1A7CA}" destId="{18062D9E-0934-44FA-8FCE-E1E8EC6E6267}"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F25C29-E08C-4339-A471-5D4624588E5E}"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zh-CN" altLang="en-US"/>
        </a:p>
      </dgm:t>
    </dgm:pt>
    <dgm:pt modelId="{6E21EAE7-AF48-41CC-8A04-E35C99AE177B}">
      <dgm:prSet/>
      <dgm:spPr/>
      <dgm:t>
        <a:bodyPr/>
        <a:lstStyle/>
        <a:p>
          <a:pPr rtl="0"/>
          <a:r>
            <a:rPr lang="zh-CN" b="1" baseline="0" dirty="0" smtClean="0">
              <a:latin typeface="+mj-ea"/>
              <a:ea typeface="+mj-ea"/>
            </a:rPr>
            <a:t>性质：</a:t>
          </a:r>
          <a:endParaRPr lang="zh-CN" b="1" dirty="0">
            <a:latin typeface="+mj-ea"/>
            <a:ea typeface="+mj-ea"/>
          </a:endParaRPr>
        </a:p>
      </dgm:t>
    </dgm:pt>
    <dgm:pt modelId="{36DC6439-23C5-4DEE-A205-27BE6D818D5A}" type="parTrans" cxnId="{95BC3BA9-0395-4159-94D4-BB51A34C7D0F}">
      <dgm:prSet/>
      <dgm:spPr/>
      <dgm:t>
        <a:bodyPr/>
        <a:lstStyle/>
        <a:p>
          <a:endParaRPr lang="zh-CN" altLang="en-US"/>
        </a:p>
      </dgm:t>
    </dgm:pt>
    <dgm:pt modelId="{8211B103-EFA0-4553-8797-9BB17617BC97}" type="sibTrans" cxnId="{95BC3BA9-0395-4159-94D4-BB51A34C7D0F}">
      <dgm:prSet/>
      <dgm:spPr/>
      <dgm:t>
        <a:bodyPr/>
        <a:lstStyle/>
        <a:p>
          <a:endParaRPr lang="zh-CN" altLang="en-US"/>
        </a:p>
      </dgm:t>
    </dgm:pt>
    <dgm:pt modelId="{216DB0D4-F23D-4263-885D-A1FAE256DA4B}">
      <dgm:prSet/>
      <dgm:spPr/>
      <dgm:t>
        <a:bodyPr/>
        <a:lstStyle/>
        <a:p>
          <a:pPr rtl="0"/>
          <a:r>
            <a:rPr lang="en-US" b="1" i="1" baseline="0" dirty="0" smtClean="0">
              <a:latin typeface="+mj-ea"/>
              <a:ea typeface="+mj-ea"/>
            </a:rPr>
            <a:t>R</a:t>
          </a:r>
          <a:r>
            <a:rPr lang="en-US" b="1" baseline="0" dirty="0" smtClean="0">
              <a:latin typeface="+mj-ea"/>
              <a:ea typeface="+mj-ea"/>
            </a:rPr>
            <a:t>(</a:t>
          </a:r>
          <a:r>
            <a:rPr lang="en-US" b="1" i="1" baseline="0" dirty="0" smtClean="0">
              <a:latin typeface="+mj-ea"/>
              <a:ea typeface="+mj-ea"/>
              <a:sym typeface="Symbol"/>
            </a:rPr>
            <a:t></a:t>
          </a:r>
          <a:r>
            <a:rPr lang="en-US" b="1" baseline="0" dirty="0" smtClean="0">
              <a:latin typeface="+mj-ea"/>
              <a:ea typeface="+mj-ea"/>
            </a:rPr>
            <a:t>)</a:t>
          </a:r>
          <a:r>
            <a:rPr lang="zh-CN" b="1" baseline="0" dirty="0" smtClean="0">
              <a:latin typeface="+mj-ea"/>
              <a:ea typeface="+mj-ea"/>
            </a:rPr>
            <a:t>是</a:t>
          </a:r>
          <a:r>
            <a:rPr lang="zh-CN" b="1" i="1" baseline="0" dirty="0" smtClean="0">
              <a:latin typeface="+mj-ea"/>
              <a:ea typeface="+mj-ea"/>
              <a:sym typeface="Symbol"/>
            </a:rPr>
            <a:t></a:t>
          </a:r>
          <a:r>
            <a:rPr lang="zh-CN" b="1" i="1" baseline="0" dirty="0" smtClean="0">
              <a:latin typeface="+mj-ea"/>
              <a:ea typeface="+mj-ea"/>
            </a:rPr>
            <a:t> </a:t>
          </a:r>
          <a:r>
            <a:rPr lang="zh-CN" b="1" baseline="0" dirty="0" smtClean="0">
              <a:latin typeface="+mj-ea"/>
              <a:ea typeface="+mj-ea"/>
            </a:rPr>
            <a:t>的偶函数 </a:t>
          </a:r>
          <a:endParaRPr lang="zh-CN" dirty="0">
            <a:latin typeface="+mj-ea"/>
            <a:ea typeface="+mj-ea"/>
          </a:endParaRPr>
        </a:p>
      </dgm:t>
    </dgm:pt>
    <dgm:pt modelId="{41F1A1FC-0450-4B77-ABEA-F7F7B646339F}" type="parTrans" cxnId="{D1062B90-64E2-49F3-BA32-FC902521D652}">
      <dgm:prSet/>
      <dgm:spPr/>
      <dgm:t>
        <a:bodyPr/>
        <a:lstStyle/>
        <a:p>
          <a:endParaRPr lang="zh-CN" altLang="en-US"/>
        </a:p>
      </dgm:t>
    </dgm:pt>
    <dgm:pt modelId="{65F615FD-4A13-4F8F-AE81-D970CCA471CE}" type="sibTrans" cxnId="{D1062B90-64E2-49F3-BA32-FC902521D652}">
      <dgm:prSet/>
      <dgm:spPr/>
      <dgm:t>
        <a:bodyPr/>
        <a:lstStyle/>
        <a:p>
          <a:endParaRPr lang="zh-CN" altLang="en-US"/>
        </a:p>
      </dgm:t>
    </dgm:pt>
    <dgm:pt modelId="{02D9FA42-B126-4877-9598-CC9AB72A2264}">
      <dgm:prSet/>
      <dgm:spPr/>
      <dgm:t>
        <a:bodyPr/>
        <a:lstStyle/>
        <a:p>
          <a:pPr rtl="0"/>
          <a:r>
            <a:rPr lang="en-US" b="1" baseline="0" dirty="0" smtClean="0">
              <a:latin typeface="+mj-ea"/>
              <a:ea typeface="+mj-ea"/>
            </a:rPr>
            <a:t>                                                (2.3-3)</a:t>
          </a:r>
          <a:endParaRPr lang="zh-CN" dirty="0">
            <a:latin typeface="+mj-ea"/>
            <a:ea typeface="+mj-ea"/>
          </a:endParaRPr>
        </a:p>
      </dgm:t>
    </dgm:pt>
    <dgm:pt modelId="{9EDAE061-FE83-4943-89D8-DBFD2882938A}" type="parTrans" cxnId="{16D5FBA5-51B9-4C7A-9A20-ECBF4B0FD41F}">
      <dgm:prSet/>
      <dgm:spPr/>
      <dgm:t>
        <a:bodyPr/>
        <a:lstStyle/>
        <a:p>
          <a:endParaRPr lang="zh-CN" altLang="en-US"/>
        </a:p>
      </dgm:t>
    </dgm:pt>
    <dgm:pt modelId="{9AEC44B3-D56E-4400-A1AA-CC0AF33BA934}" type="sibTrans" cxnId="{16D5FBA5-51B9-4C7A-9A20-ECBF4B0FD41F}">
      <dgm:prSet/>
      <dgm:spPr/>
      <dgm:t>
        <a:bodyPr/>
        <a:lstStyle/>
        <a:p>
          <a:endParaRPr lang="zh-CN" altLang="en-US"/>
        </a:p>
      </dgm:t>
    </dgm:pt>
    <dgm:pt modelId="{EF647165-B8B2-4D2E-B527-18D90034A2B0}">
      <dgm:prSet/>
      <dgm:spPr/>
      <dgm:t>
        <a:bodyPr/>
        <a:lstStyle/>
        <a:p>
          <a:pPr rtl="0"/>
          <a:r>
            <a:rPr lang="zh-CN" b="1" baseline="0" dirty="0" smtClean="0">
              <a:latin typeface="+mj-ea"/>
              <a:ea typeface="+mj-ea"/>
            </a:rPr>
            <a:t>自相关函数</a:t>
          </a:r>
          <a:r>
            <a:rPr lang="en-US" b="1" i="1" baseline="0" dirty="0" smtClean="0">
              <a:latin typeface="+mj-ea"/>
              <a:ea typeface="+mj-ea"/>
            </a:rPr>
            <a:t>R</a:t>
          </a:r>
          <a:r>
            <a:rPr lang="en-US" b="1" baseline="0" dirty="0" smtClean="0">
              <a:latin typeface="+mj-ea"/>
              <a:ea typeface="+mj-ea"/>
            </a:rPr>
            <a:t>(</a:t>
          </a:r>
          <a:r>
            <a:rPr lang="en-US" b="1" i="1" baseline="0" dirty="0" smtClean="0">
              <a:latin typeface="+mj-ea"/>
              <a:ea typeface="+mj-ea"/>
              <a:sym typeface="Symbol"/>
            </a:rPr>
            <a:t></a:t>
          </a:r>
          <a:r>
            <a:rPr lang="en-US" b="1" baseline="0" dirty="0" smtClean="0">
              <a:latin typeface="+mj-ea"/>
              <a:ea typeface="+mj-ea"/>
            </a:rPr>
            <a:t>)</a:t>
          </a:r>
          <a:r>
            <a:rPr lang="zh-CN" b="1" baseline="0" dirty="0" smtClean="0">
              <a:latin typeface="+mj-ea"/>
              <a:ea typeface="+mj-ea"/>
            </a:rPr>
            <a:t>和其能量谱密度</a:t>
          </a:r>
          <a:r>
            <a:rPr lang="en-US" b="1" baseline="0" dirty="0" smtClean="0"/>
            <a:t>|</a:t>
          </a:r>
          <a:r>
            <a:rPr lang="en-US" b="1" i="1" baseline="0" dirty="0" smtClean="0"/>
            <a:t>S</a:t>
          </a:r>
          <a:r>
            <a:rPr lang="en-US" b="1" baseline="0" dirty="0" smtClean="0"/>
            <a:t>(</a:t>
          </a:r>
          <a:r>
            <a:rPr lang="en-US" b="1" i="1" baseline="0" dirty="0" smtClean="0"/>
            <a:t>f</a:t>
          </a:r>
          <a:r>
            <a:rPr lang="en-US" b="1" baseline="0" dirty="0" smtClean="0"/>
            <a:t>)|</a:t>
          </a:r>
          <a:r>
            <a:rPr lang="en-US" b="1" baseline="30000" dirty="0" smtClean="0"/>
            <a:t>2</a:t>
          </a:r>
          <a:r>
            <a:rPr lang="zh-CN" b="1" baseline="0" dirty="0" smtClean="0">
              <a:latin typeface="+mj-ea"/>
              <a:ea typeface="+mj-ea"/>
            </a:rPr>
            <a:t>是一对傅里叶变换： </a:t>
          </a:r>
          <a:r>
            <a:rPr lang="zh-CN" b="1" baseline="0" dirty="0" smtClean="0"/>
            <a:t>			</a:t>
          </a:r>
          <a:endParaRPr lang="zh-CN" dirty="0"/>
        </a:p>
      </dgm:t>
    </dgm:pt>
    <dgm:pt modelId="{D0228A92-E229-4757-9441-1599D2250CB8}" type="parTrans" cxnId="{029D79B8-2EB8-472E-89E4-33D5A4655807}">
      <dgm:prSet/>
      <dgm:spPr/>
      <dgm:t>
        <a:bodyPr/>
        <a:lstStyle/>
        <a:p>
          <a:endParaRPr lang="zh-CN" altLang="en-US"/>
        </a:p>
      </dgm:t>
    </dgm:pt>
    <dgm:pt modelId="{26DF7279-868E-46BD-B590-59B09120FE53}" type="sibTrans" cxnId="{029D79B8-2EB8-472E-89E4-33D5A4655807}">
      <dgm:prSet/>
      <dgm:spPr/>
      <dgm:t>
        <a:bodyPr/>
        <a:lstStyle/>
        <a:p>
          <a:endParaRPr lang="zh-CN" altLang="en-US"/>
        </a:p>
      </dgm:t>
    </dgm:pt>
    <dgm:pt modelId="{EF4F5A84-11E1-4B8B-A82C-CF7726D1A7CA}" type="pres">
      <dgm:prSet presAssocID="{7BF25C29-E08C-4339-A471-5D4624588E5E}" presName="linear" presStyleCnt="0">
        <dgm:presLayoutVars>
          <dgm:animLvl val="lvl"/>
          <dgm:resizeHandles val="exact"/>
        </dgm:presLayoutVars>
      </dgm:prSet>
      <dgm:spPr/>
      <dgm:t>
        <a:bodyPr/>
        <a:lstStyle/>
        <a:p>
          <a:endParaRPr lang="zh-CN" altLang="en-US"/>
        </a:p>
      </dgm:t>
    </dgm:pt>
    <dgm:pt modelId="{C8D4D89C-4A3E-430C-909D-333CAC3F973A}" type="pres">
      <dgm:prSet presAssocID="{6E21EAE7-AF48-41CC-8A04-E35C99AE177B}" presName="parentText" presStyleLbl="node1" presStyleIdx="0" presStyleCnt="1">
        <dgm:presLayoutVars>
          <dgm:chMax val="0"/>
          <dgm:bulletEnabled val="1"/>
        </dgm:presLayoutVars>
      </dgm:prSet>
      <dgm:spPr/>
      <dgm:t>
        <a:bodyPr/>
        <a:lstStyle/>
        <a:p>
          <a:endParaRPr lang="zh-CN" altLang="en-US"/>
        </a:p>
      </dgm:t>
    </dgm:pt>
    <dgm:pt modelId="{18062D9E-0934-44FA-8FCE-E1E8EC6E6267}" type="pres">
      <dgm:prSet presAssocID="{6E21EAE7-AF48-41CC-8A04-E35C99AE177B}" presName="childText" presStyleLbl="revTx" presStyleIdx="0" presStyleCnt="1">
        <dgm:presLayoutVars>
          <dgm:bulletEnabled val="1"/>
        </dgm:presLayoutVars>
      </dgm:prSet>
      <dgm:spPr/>
      <dgm:t>
        <a:bodyPr/>
        <a:lstStyle/>
        <a:p>
          <a:endParaRPr lang="zh-CN" altLang="en-US"/>
        </a:p>
      </dgm:t>
    </dgm:pt>
  </dgm:ptLst>
  <dgm:cxnLst>
    <dgm:cxn modelId="{16D5FBA5-51B9-4C7A-9A20-ECBF4B0FD41F}" srcId="{216DB0D4-F23D-4263-885D-A1FAE256DA4B}" destId="{02D9FA42-B126-4877-9598-CC9AB72A2264}" srcOrd="0" destOrd="0" parTransId="{9EDAE061-FE83-4943-89D8-DBFD2882938A}" sibTransId="{9AEC44B3-D56E-4400-A1AA-CC0AF33BA934}"/>
    <dgm:cxn modelId="{FF1561D5-E7DC-42B9-B93B-0455621340D5}" type="presOf" srcId="{216DB0D4-F23D-4263-885D-A1FAE256DA4B}" destId="{18062D9E-0934-44FA-8FCE-E1E8EC6E6267}" srcOrd="0" destOrd="0" presId="urn:microsoft.com/office/officeart/2005/8/layout/vList2"/>
    <dgm:cxn modelId="{06E49E6A-FEAF-4551-BD89-CA6639011D91}" type="presOf" srcId="{7BF25C29-E08C-4339-A471-5D4624588E5E}" destId="{EF4F5A84-11E1-4B8B-A82C-CF7726D1A7CA}" srcOrd="0" destOrd="0" presId="urn:microsoft.com/office/officeart/2005/8/layout/vList2"/>
    <dgm:cxn modelId="{C226350C-A804-4B18-9C83-0ED0108C6CD9}" type="presOf" srcId="{EF647165-B8B2-4D2E-B527-18D90034A2B0}" destId="{18062D9E-0934-44FA-8FCE-E1E8EC6E6267}" srcOrd="0" destOrd="2" presId="urn:microsoft.com/office/officeart/2005/8/layout/vList2"/>
    <dgm:cxn modelId="{029D79B8-2EB8-472E-89E4-33D5A4655807}" srcId="{6E21EAE7-AF48-41CC-8A04-E35C99AE177B}" destId="{EF647165-B8B2-4D2E-B527-18D90034A2B0}" srcOrd="1" destOrd="0" parTransId="{D0228A92-E229-4757-9441-1599D2250CB8}" sibTransId="{26DF7279-868E-46BD-B590-59B09120FE53}"/>
    <dgm:cxn modelId="{D1062B90-64E2-49F3-BA32-FC902521D652}" srcId="{6E21EAE7-AF48-41CC-8A04-E35C99AE177B}" destId="{216DB0D4-F23D-4263-885D-A1FAE256DA4B}" srcOrd="0" destOrd="0" parTransId="{41F1A1FC-0450-4B77-ABEA-F7F7B646339F}" sibTransId="{65F615FD-4A13-4F8F-AE81-D970CCA471CE}"/>
    <dgm:cxn modelId="{3FABF083-2F0C-4D73-83E1-20FAEA47C844}" type="presOf" srcId="{02D9FA42-B126-4877-9598-CC9AB72A2264}" destId="{18062D9E-0934-44FA-8FCE-E1E8EC6E6267}" srcOrd="0" destOrd="1" presId="urn:microsoft.com/office/officeart/2005/8/layout/vList2"/>
    <dgm:cxn modelId="{95BC3BA9-0395-4159-94D4-BB51A34C7D0F}" srcId="{7BF25C29-E08C-4339-A471-5D4624588E5E}" destId="{6E21EAE7-AF48-41CC-8A04-E35C99AE177B}" srcOrd="0" destOrd="0" parTransId="{36DC6439-23C5-4DEE-A205-27BE6D818D5A}" sibTransId="{8211B103-EFA0-4553-8797-9BB17617BC97}"/>
    <dgm:cxn modelId="{A7B7FF00-11EA-4AC2-89F3-A9FACD32CFC0}" type="presOf" srcId="{6E21EAE7-AF48-41CC-8A04-E35C99AE177B}" destId="{C8D4D89C-4A3E-430C-909D-333CAC3F973A}" srcOrd="0" destOrd="0" presId="urn:microsoft.com/office/officeart/2005/8/layout/vList2"/>
    <dgm:cxn modelId="{EABB9F59-322E-4346-AB66-F1C278C8E0C7}" type="presParOf" srcId="{EF4F5A84-11E1-4B8B-A82C-CF7726D1A7CA}" destId="{C8D4D89C-4A3E-430C-909D-333CAC3F973A}" srcOrd="0" destOrd="0" presId="urn:microsoft.com/office/officeart/2005/8/layout/vList2"/>
    <dgm:cxn modelId="{C56F6BB3-6CD6-4BC4-97B2-BE5EA1F8F5FB}" type="presParOf" srcId="{EF4F5A84-11E1-4B8B-A82C-CF7726D1A7CA}" destId="{18062D9E-0934-44FA-8FCE-E1E8EC6E626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11106B-7C86-44C4-BF64-D7E3A235AAC1}"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zh-CN" altLang="en-US"/>
        </a:p>
      </dgm:t>
    </dgm:pt>
    <dgm:pt modelId="{248FEB37-4EBF-42CA-AE93-F6A9693AFB8A}">
      <dgm:prSet/>
      <dgm:spPr/>
      <dgm:t>
        <a:bodyPr/>
        <a:lstStyle/>
        <a:p>
          <a:pPr rtl="0"/>
          <a:r>
            <a:rPr lang="zh-CN" b="1" baseline="0" dirty="0" smtClean="0">
              <a:latin typeface="+mj-ea"/>
              <a:ea typeface="+mj-ea"/>
            </a:rPr>
            <a:t>性质：</a:t>
          </a:r>
          <a:endParaRPr lang="zh-CN" b="1" dirty="0">
            <a:latin typeface="+mj-ea"/>
            <a:ea typeface="+mj-ea"/>
          </a:endParaRPr>
        </a:p>
      </dgm:t>
    </dgm:pt>
    <dgm:pt modelId="{479BFD44-D25F-4AC3-9BD5-7794B12D5942}" type="parTrans" cxnId="{84C725A4-CA02-4A88-9E3F-A21736CB63B9}">
      <dgm:prSet/>
      <dgm:spPr/>
      <dgm:t>
        <a:bodyPr/>
        <a:lstStyle/>
        <a:p>
          <a:endParaRPr lang="zh-CN" altLang="en-US" b="1">
            <a:latin typeface="+mj-ea"/>
            <a:ea typeface="+mj-ea"/>
          </a:endParaRPr>
        </a:p>
      </dgm:t>
    </dgm:pt>
    <dgm:pt modelId="{F6C04774-7067-425F-BD12-C2DAFB2D4131}" type="sibTrans" cxnId="{84C725A4-CA02-4A88-9E3F-A21736CB63B9}">
      <dgm:prSet/>
      <dgm:spPr/>
      <dgm:t>
        <a:bodyPr/>
        <a:lstStyle/>
        <a:p>
          <a:endParaRPr lang="zh-CN" altLang="en-US" b="1">
            <a:latin typeface="+mj-ea"/>
            <a:ea typeface="+mj-ea"/>
          </a:endParaRPr>
        </a:p>
      </dgm:t>
    </dgm:pt>
    <dgm:pt modelId="{373B040C-7B1D-43DA-B599-050EB02973AA}">
      <dgm:prSet/>
      <dgm:spPr/>
      <dgm:t>
        <a:bodyPr/>
        <a:lstStyle/>
        <a:p>
          <a:pPr rtl="0"/>
          <a:r>
            <a:rPr lang="zh-CN" b="1" baseline="0" dirty="0" smtClean="0">
              <a:latin typeface="+mj-ea"/>
              <a:ea typeface="+mj-ea"/>
            </a:rPr>
            <a:t>当</a:t>
          </a:r>
          <a:r>
            <a:rPr lang="zh-CN" b="1" i="1" baseline="0" dirty="0" smtClean="0">
              <a:latin typeface="+mj-ea"/>
              <a:ea typeface="+mj-ea"/>
              <a:sym typeface="Symbol"/>
            </a:rPr>
            <a:t></a:t>
          </a:r>
          <a:r>
            <a:rPr lang="zh-CN" b="1" baseline="0" dirty="0" smtClean="0">
              <a:latin typeface="+mj-ea"/>
              <a:ea typeface="+mj-ea"/>
            </a:rPr>
            <a:t> </a:t>
          </a:r>
          <a:r>
            <a:rPr lang="en-US" b="1" baseline="0" dirty="0" smtClean="0">
              <a:latin typeface="+mj-ea"/>
              <a:ea typeface="+mj-ea"/>
            </a:rPr>
            <a:t>= 0</a:t>
          </a:r>
          <a:r>
            <a:rPr lang="zh-CN" b="1" baseline="0" dirty="0" smtClean="0">
              <a:latin typeface="+mj-ea"/>
              <a:ea typeface="+mj-ea"/>
            </a:rPr>
            <a:t>时，自相关函数</a:t>
          </a:r>
          <a:r>
            <a:rPr lang="en-US" b="1" i="1" baseline="0" dirty="0" smtClean="0">
              <a:latin typeface="+mj-ea"/>
              <a:ea typeface="+mj-ea"/>
            </a:rPr>
            <a:t>R</a:t>
          </a:r>
          <a:r>
            <a:rPr lang="en-US" b="1" baseline="0" dirty="0" smtClean="0">
              <a:latin typeface="+mj-ea"/>
              <a:ea typeface="+mj-ea"/>
            </a:rPr>
            <a:t>(0)</a:t>
          </a:r>
          <a:r>
            <a:rPr lang="zh-CN" b="1" baseline="0" dirty="0" smtClean="0">
              <a:latin typeface="+mj-ea"/>
              <a:ea typeface="+mj-ea"/>
            </a:rPr>
            <a:t>等于信号的平均功率：</a:t>
          </a:r>
          <a:endParaRPr lang="zh-CN" b="1" dirty="0">
            <a:latin typeface="+mj-ea"/>
            <a:ea typeface="+mj-ea"/>
          </a:endParaRPr>
        </a:p>
      </dgm:t>
    </dgm:pt>
    <dgm:pt modelId="{F891BC06-4231-4554-970E-E1B5D9F7752E}" type="parTrans" cxnId="{D97A6128-B027-4F9B-A8FD-8860A3003B12}">
      <dgm:prSet/>
      <dgm:spPr/>
      <dgm:t>
        <a:bodyPr/>
        <a:lstStyle/>
        <a:p>
          <a:endParaRPr lang="zh-CN" altLang="en-US" b="1">
            <a:latin typeface="+mj-ea"/>
            <a:ea typeface="+mj-ea"/>
          </a:endParaRPr>
        </a:p>
      </dgm:t>
    </dgm:pt>
    <dgm:pt modelId="{C36E20C3-4BF8-46EB-8B30-270A88866E77}" type="sibTrans" cxnId="{D97A6128-B027-4F9B-A8FD-8860A3003B12}">
      <dgm:prSet/>
      <dgm:spPr/>
      <dgm:t>
        <a:bodyPr/>
        <a:lstStyle/>
        <a:p>
          <a:endParaRPr lang="zh-CN" altLang="en-US" b="1">
            <a:latin typeface="+mj-ea"/>
            <a:ea typeface="+mj-ea"/>
          </a:endParaRPr>
        </a:p>
      </dgm:t>
    </dgm:pt>
    <dgm:pt modelId="{A1872AC3-04A3-4F20-9181-F7F1F8C8D592}">
      <dgm:prSet/>
      <dgm:spPr/>
      <dgm:t>
        <a:bodyPr/>
        <a:lstStyle/>
        <a:p>
          <a:pPr rtl="0"/>
          <a:r>
            <a:rPr lang="en-US" b="1" baseline="0" dirty="0" smtClean="0">
              <a:latin typeface="+mj-ea"/>
              <a:ea typeface="+mj-ea"/>
            </a:rPr>
            <a:t>                                                         (2.3-11)</a:t>
          </a:r>
          <a:endParaRPr lang="zh-CN" b="1" dirty="0">
            <a:latin typeface="+mj-ea"/>
            <a:ea typeface="+mj-ea"/>
          </a:endParaRPr>
        </a:p>
      </dgm:t>
    </dgm:pt>
    <dgm:pt modelId="{195A6BE1-F13A-4241-B304-C9BEBBB1B92B}" type="parTrans" cxnId="{C290F32F-E5C0-4F7A-A39E-16E25D711098}">
      <dgm:prSet/>
      <dgm:spPr/>
      <dgm:t>
        <a:bodyPr/>
        <a:lstStyle/>
        <a:p>
          <a:endParaRPr lang="zh-CN" altLang="en-US" b="1">
            <a:latin typeface="+mj-ea"/>
            <a:ea typeface="+mj-ea"/>
          </a:endParaRPr>
        </a:p>
      </dgm:t>
    </dgm:pt>
    <dgm:pt modelId="{1BCB6810-FCF3-47BF-BB1E-0275180E2431}" type="sibTrans" cxnId="{C290F32F-E5C0-4F7A-A39E-16E25D711098}">
      <dgm:prSet/>
      <dgm:spPr/>
      <dgm:t>
        <a:bodyPr/>
        <a:lstStyle/>
        <a:p>
          <a:endParaRPr lang="zh-CN" altLang="en-US" b="1">
            <a:latin typeface="+mj-ea"/>
            <a:ea typeface="+mj-ea"/>
          </a:endParaRPr>
        </a:p>
      </dgm:t>
    </dgm:pt>
    <dgm:pt modelId="{E3F3459A-C755-4B42-BE1A-81EB618425B2}">
      <dgm:prSet/>
      <dgm:spPr/>
      <dgm:t>
        <a:bodyPr/>
        <a:lstStyle/>
        <a:p>
          <a:pPr rtl="0"/>
          <a:r>
            <a:rPr lang="zh-CN" b="1" baseline="0" dirty="0" smtClean="0">
              <a:latin typeface="+mj-ea"/>
              <a:ea typeface="+mj-ea"/>
            </a:rPr>
            <a:t>功率信号的自相关函数也是偶函数。</a:t>
          </a:r>
          <a:endParaRPr lang="zh-CN" b="1" dirty="0">
            <a:latin typeface="+mj-ea"/>
            <a:ea typeface="+mj-ea"/>
          </a:endParaRPr>
        </a:p>
      </dgm:t>
    </dgm:pt>
    <dgm:pt modelId="{62EB31E8-EB04-43EB-B47E-2921EB6E00C2}" type="parTrans" cxnId="{65F09304-A7E0-4732-BB86-386BA4B13721}">
      <dgm:prSet/>
      <dgm:spPr/>
      <dgm:t>
        <a:bodyPr/>
        <a:lstStyle/>
        <a:p>
          <a:endParaRPr lang="zh-CN" altLang="en-US" b="1">
            <a:latin typeface="+mj-ea"/>
            <a:ea typeface="+mj-ea"/>
          </a:endParaRPr>
        </a:p>
      </dgm:t>
    </dgm:pt>
    <dgm:pt modelId="{7E8ABB62-3298-4E4C-A266-1502429BEBD8}" type="sibTrans" cxnId="{65F09304-A7E0-4732-BB86-386BA4B13721}">
      <dgm:prSet/>
      <dgm:spPr/>
      <dgm:t>
        <a:bodyPr/>
        <a:lstStyle/>
        <a:p>
          <a:endParaRPr lang="zh-CN" altLang="en-US" b="1">
            <a:latin typeface="+mj-ea"/>
            <a:ea typeface="+mj-ea"/>
          </a:endParaRPr>
        </a:p>
      </dgm:t>
    </dgm:pt>
    <dgm:pt modelId="{BAB5C476-9F53-4FD7-8517-0FFEFB475559}" type="pres">
      <dgm:prSet presAssocID="{BB11106B-7C86-44C4-BF64-D7E3A235AAC1}" presName="linear" presStyleCnt="0">
        <dgm:presLayoutVars>
          <dgm:animLvl val="lvl"/>
          <dgm:resizeHandles val="exact"/>
        </dgm:presLayoutVars>
      </dgm:prSet>
      <dgm:spPr/>
      <dgm:t>
        <a:bodyPr/>
        <a:lstStyle/>
        <a:p>
          <a:endParaRPr lang="zh-CN" altLang="en-US"/>
        </a:p>
      </dgm:t>
    </dgm:pt>
    <dgm:pt modelId="{0484E23E-1AE7-4F5E-B421-BE82EBD69BA4}" type="pres">
      <dgm:prSet presAssocID="{248FEB37-4EBF-42CA-AE93-F6A9693AFB8A}" presName="parentText" presStyleLbl="node1" presStyleIdx="0" presStyleCnt="1">
        <dgm:presLayoutVars>
          <dgm:chMax val="0"/>
          <dgm:bulletEnabled val="1"/>
        </dgm:presLayoutVars>
      </dgm:prSet>
      <dgm:spPr/>
      <dgm:t>
        <a:bodyPr/>
        <a:lstStyle/>
        <a:p>
          <a:endParaRPr lang="zh-CN" altLang="en-US"/>
        </a:p>
      </dgm:t>
    </dgm:pt>
    <dgm:pt modelId="{44A0AC63-465F-4D9C-B391-F951AAC13D2A}" type="pres">
      <dgm:prSet presAssocID="{248FEB37-4EBF-42CA-AE93-F6A9693AFB8A}" presName="childText" presStyleLbl="revTx" presStyleIdx="0" presStyleCnt="1">
        <dgm:presLayoutVars>
          <dgm:bulletEnabled val="1"/>
        </dgm:presLayoutVars>
      </dgm:prSet>
      <dgm:spPr/>
      <dgm:t>
        <a:bodyPr/>
        <a:lstStyle/>
        <a:p>
          <a:endParaRPr lang="zh-CN" altLang="en-US"/>
        </a:p>
      </dgm:t>
    </dgm:pt>
  </dgm:ptLst>
  <dgm:cxnLst>
    <dgm:cxn modelId="{D97A6128-B027-4F9B-A8FD-8860A3003B12}" srcId="{248FEB37-4EBF-42CA-AE93-F6A9693AFB8A}" destId="{373B040C-7B1D-43DA-B599-050EB02973AA}" srcOrd="0" destOrd="0" parTransId="{F891BC06-4231-4554-970E-E1B5D9F7752E}" sibTransId="{C36E20C3-4BF8-46EB-8B30-270A88866E77}"/>
    <dgm:cxn modelId="{01422759-9525-49A4-B3D0-1D48AA7D2B45}" type="presOf" srcId="{BB11106B-7C86-44C4-BF64-D7E3A235AAC1}" destId="{BAB5C476-9F53-4FD7-8517-0FFEFB475559}" srcOrd="0" destOrd="0" presId="urn:microsoft.com/office/officeart/2005/8/layout/vList2"/>
    <dgm:cxn modelId="{8F50C3EA-8BC2-44FB-8BCD-19C7962BD450}" type="presOf" srcId="{373B040C-7B1D-43DA-B599-050EB02973AA}" destId="{44A0AC63-465F-4D9C-B391-F951AAC13D2A}" srcOrd="0" destOrd="0" presId="urn:microsoft.com/office/officeart/2005/8/layout/vList2"/>
    <dgm:cxn modelId="{84C725A4-CA02-4A88-9E3F-A21736CB63B9}" srcId="{BB11106B-7C86-44C4-BF64-D7E3A235AAC1}" destId="{248FEB37-4EBF-42CA-AE93-F6A9693AFB8A}" srcOrd="0" destOrd="0" parTransId="{479BFD44-D25F-4AC3-9BD5-7794B12D5942}" sibTransId="{F6C04774-7067-425F-BD12-C2DAFB2D4131}"/>
    <dgm:cxn modelId="{C290F32F-E5C0-4F7A-A39E-16E25D711098}" srcId="{373B040C-7B1D-43DA-B599-050EB02973AA}" destId="{A1872AC3-04A3-4F20-9181-F7F1F8C8D592}" srcOrd="0" destOrd="0" parTransId="{195A6BE1-F13A-4241-B304-C9BEBBB1B92B}" sibTransId="{1BCB6810-FCF3-47BF-BB1E-0275180E2431}"/>
    <dgm:cxn modelId="{BAAA2691-AE8E-4DD5-8FDE-0BC80DC9D1D4}" type="presOf" srcId="{E3F3459A-C755-4B42-BE1A-81EB618425B2}" destId="{44A0AC63-465F-4D9C-B391-F951AAC13D2A}" srcOrd="0" destOrd="2" presId="urn:microsoft.com/office/officeart/2005/8/layout/vList2"/>
    <dgm:cxn modelId="{DBB8375D-902F-4E3E-A24A-D181042A37D1}" type="presOf" srcId="{A1872AC3-04A3-4F20-9181-F7F1F8C8D592}" destId="{44A0AC63-465F-4D9C-B391-F951AAC13D2A}" srcOrd="0" destOrd="1" presId="urn:microsoft.com/office/officeart/2005/8/layout/vList2"/>
    <dgm:cxn modelId="{65F09304-A7E0-4732-BB86-386BA4B13721}" srcId="{248FEB37-4EBF-42CA-AE93-F6A9693AFB8A}" destId="{E3F3459A-C755-4B42-BE1A-81EB618425B2}" srcOrd="1" destOrd="0" parTransId="{62EB31E8-EB04-43EB-B47E-2921EB6E00C2}" sibTransId="{7E8ABB62-3298-4E4C-A266-1502429BEBD8}"/>
    <dgm:cxn modelId="{68FD6290-F416-492A-8A7E-586EDFBFE16D}" type="presOf" srcId="{248FEB37-4EBF-42CA-AE93-F6A9693AFB8A}" destId="{0484E23E-1AE7-4F5E-B421-BE82EBD69BA4}" srcOrd="0" destOrd="0" presId="urn:microsoft.com/office/officeart/2005/8/layout/vList2"/>
    <dgm:cxn modelId="{EC9583BF-2318-4851-ABDC-9DE51BD8F7A5}" type="presParOf" srcId="{BAB5C476-9F53-4FD7-8517-0FFEFB475559}" destId="{0484E23E-1AE7-4F5E-B421-BE82EBD69BA4}" srcOrd="0" destOrd="0" presId="urn:microsoft.com/office/officeart/2005/8/layout/vList2"/>
    <dgm:cxn modelId="{6114086C-555D-4706-BE4A-510A86CF84B6}" type="presParOf" srcId="{BAB5C476-9F53-4FD7-8517-0FFEFB475559}" destId="{44A0AC63-465F-4D9C-B391-F951AAC13D2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8703A7-7DAD-4F95-AA38-E86C39901FB8}"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zh-CN" altLang="en-US"/>
        </a:p>
      </dgm:t>
    </dgm:pt>
    <dgm:pt modelId="{FFF97C9D-9311-4291-B143-602519A9DEAD}">
      <dgm:prSet custT="1"/>
      <dgm:spPr/>
      <dgm:t>
        <a:bodyPr/>
        <a:lstStyle/>
        <a:p>
          <a:pPr rtl="0"/>
          <a:r>
            <a:rPr lang="zh-CN" altLang="en-US" sz="3200" b="1" dirty="0" smtClean="0">
              <a:latin typeface="+mj-ea"/>
              <a:ea typeface="+mj-ea"/>
            </a:rPr>
            <a:t>定义：</a:t>
          </a:r>
          <a:endParaRPr lang="zh-CN" altLang="en-US" sz="3200" b="1" dirty="0">
            <a:latin typeface="+mj-ea"/>
            <a:ea typeface="+mj-ea"/>
          </a:endParaRPr>
        </a:p>
      </dgm:t>
    </dgm:pt>
    <dgm:pt modelId="{D9FFBD50-2F82-4A93-A5C6-C955874A49C7}" type="parTrans" cxnId="{73E296CE-F8D2-4945-A110-A3513816A450}">
      <dgm:prSet/>
      <dgm:spPr/>
      <dgm:t>
        <a:bodyPr/>
        <a:lstStyle/>
        <a:p>
          <a:endParaRPr lang="zh-CN" altLang="en-US"/>
        </a:p>
      </dgm:t>
    </dgm:pt>
    <dgm:pt modelId="{F54BBA63-7F09-4095-98E1-D590F9C9C764}" type="sibTrans" cxnId="{73E296CE-F8D2-4945-A110-A3513816A450}">
      <dgm:prSet/>
      <dgm:spPr/>
      <dgm:t>
        <a:bodyPr/>
        <a:lstStyle/>
        <a:p>
          <a:endParaRPr lang="zh-CN" altLang="en-US"/>
        </a:p>
      </dgm:t>
    </dgm:pt>
    <dgm:pt modelId="{8CAA2EB6-573F-4E4E-864D-3104FF13D647}">
      <dgm:prSet custT="1"/>
      <dgm:spPr/>
      <dgm:t>
        <a:bodyPr/>
        <a:lstStyle/>
        <a:p>
          <a:pPr rtl="0"/>
          <a:r>
            <a:rPr lang="en-US" sz="2400" b="1" dirty="0" smtClean="0">
              <a:latin typeface="+mj-ea"/>
              <a:ea typeface="+mj-ea"/>
            </a:rPr>
            <a:t>                                                                       </a:t>
          </a:r>
          <a:r>
            <a:rPr lang="en-US" sz="2800" b="1" dirty="0" smtClean="0">
              <a:latin typeface="+mj-ea"/>
              <a:ea typeface="+mj-ea"/>
            </a:rPr>
            <a:t>(2.3-10)</a:t>
          </a:r>
          <a:endParaRPr lang="en-US" sz="2800" b="1" dirty="0">
            <a:latin typeface="+mj-ea"/>
            <a:ea typeface="+mj-ea"/>
          </a:endParaRPr>
        </a:p>
      </dgm:t>
    </dgm:pt>
    <dgm:pt modelId="{3D32DA6C-75C5-4C6F-821D-9B445017F4EB}" type="parTrans" cxnId="{C66DB23A-7F2D-4875-85F4-2D2A371F0901}">
      <dgm:prSet/>
      <dgm:spPr/>
      <dgm:t>
        <a:bodyPr/>
        <a:lstStyle/>
        <a:p>
          <a:endParaRPr lang="zh-CN" altLang="en-US"/>
        </a:p>
      </dgm:t>
    </dgm:pt>
    <dgm:pt modelId="{E001A1F7-CFC2-4BA0-901F-9E0C45E722A8}" type="sibTrans" cxnId="{C66DB23A-7F2D-4875-85F4-2D2A371F0901}">
      <dgm:prSet/>
      <dgm:spPr/>
      <dgm:t>
        <a:bodyPr/>
        <a:lstStyle/>
        <a:p>
          <a:endParaRPr lang="zh-CN" altLang="en-US"/>
        </a:p>
      </dgm:t>
    </dgm:pt>
    <dgm:pt modelId="{3C9F773F-54DE-4396-B95C-4D4F8D71589A}" type="pres">
      <dgm:prSet presAssocID="{F38703A7-7DAD-4F95-AA38-E86C39901FB8}" presName="linear" presStyleCnt="0">
        <dgm:presLayoutVars>
          <dgm:animLvl val="lvl"/>
          <dgm:resizeHandles val="exact"/>
        </dgm:presLayoutVars>
      </dgm:prSet>
      <dgm:spPr/>
      <dgm:t>
        <a:bodyPr/>
        <a:lstStyle/>
        <a:p>
          <a:endParaRPr lang="zh-CN" altLang="en-US"/>
        </a:p>
      </dgm:t>
    </dgm:pt>
    <dgm:pt modelId="{714537DC-15AA-4C6B-B497-102AC1F149E4}" type="pres">
      <dgm:prSet presAssocID="{FFF97C9D-9311-4291-B143-602519A9DEAD}" presName="parentText" presStyleLbl="node1" presStyleIdx="0" presStyleCnt="1" custScaleY="78925">
        <dgm:presLayoutVars>
          <dgm:chMax val="0"/>
          <dgm:bulletEnabled val="1"/>
        </dgm:presLayoutVars>
      </dgm:prSet>
      <dgm:spPr/>
      <dgm:t>
        <a:bodyPr/>
        <a:lstStyle/>
        <a:p>
          <a:endParaRPr lang="zh-CN" altLang="en-US"/>
        </a:p>
      </dgm:t>
    </dgm:pt>
    <dgm:pt modelId="{C26951D3-294A-4A1D-A80D-BFEADD107031}" type="pres">
      <dgm:prSet presAssocID="{FFF97C9D-9311-4291-B143-602519A9DEAD}" presName="childText" presStyleLbl="revTx" presStyleIdx="0" presStyleCnt="1">
        <dgm:presLayoutVars>
          <dgm:bulletEnabled val="1"/>
        </dgm:presLayoutVars>
      </dgm:prSet>
      <dgm:spPr/>
      <dgm:t>
        <a:bodyPr/>
        <a:lstStyle/>
        <a:p>
          <a:endParaRPr lang="zh-CN" altLang="en-US"/>
        </a:p>
      </dgm:t>
    </dgm:pt>
  </dgm:ptLst>
  <dgm:cxnLst>
    <dgm:cxn modelId="{CA91FEE4-025B-4B07-A30F-8DB148E46835}" type="presOf" srcId="{8CAA2EB6-573F-4E4E-864D-3104FF13D647}" destId="{C26951D3-294A-4A1D-A80D-BFEADD107031}" srcOrd="0" destOrd="0" presId="urn:microsoft.com/office/officeart/2005/8/layout/vList2"/>
    <dgm:cxn modelId="{73E296CE-F8D2-4945-A110-A3513816A450}" srcId="{F38703A7-7DAD-4F95-AA38-E86C39901FB8}" destId="{FFF97C9D-9311-4291-B143-602519A9DEAD}" srcOrd="0" destOrd="0" parTransId="{D9FFBD50-2F82-4A93-A5C6-C955874A49C7}" sibTransId="{F54BBA63-7F09-4095-98E1-D590F9C9C764}"/>
    <dgm:cxn modelId="{C66DB23A-7F2D-4875-85F4-2D2A371F0901}" srcId="{FFF97C9D-9311-4291-B143-602519A9DEAD}" destId="{8CAA2EB6-573F-4E4E-864D-3104FF13D647}" srcOrd="0" destOrd="0" parTransId="{3D32DA6C-75C5-4C6F-821D-9B445017F4EB}" sibTransId="{E001A1F7-CFC2-4BA0-901F-9E0C45E722A8}"/>
    <dgm:cxn modelId="{7F6ABE97-D187-4728-B9A6-FEF8DCA49A12}" type="presOf" srcId="{FFF97C9D-9311-4291-B143-602519A9DEAD}" destId="{714537DC-15AA-4C6B-B497-102AC1F149E4}" srcOrd="0" destOrd="0" presId="urn:microsoft.com/office/officeart/2005/8/layout/vList2"/>
    <dgm:cxn modelId="{D23FD323-7696-4B4D-9C38-54E7A05AEDE2}" type="presOf" srcId="{F38703A7-7DAD-4F95-AA38-E86C39901FB8}" destId="{3C9F773F-54DE-4396-B95C-4D4F8D71589A}" srcOrd="0" destOrd="0" presId="urn:microsoft.com/office/officeart/2005/8/layout/vList2"/>
    <dgm:cxn modelId="{0F15BA58-4B1E-41E5-BB80-0F7CC58B53F1}" type="presParOf" srcId="{3C9F773F-54DE-4396-B95C-4D4F8D71589A}" destId="{714537DC-15AA-4C6B-B497-102AC1F149E4}" srcOrd="0" destOrd="0" presId="urn:microsoft.com/office/officeart/2005/8/layout/vList2"/>
    <dgm:cxn modelId="{6CA94A07-9940-4694-A6AC-155624CD73B3}" type="presParOf" srcId="{3C9F773F-54DE-4396-B95C-4D4F8D71589A}" destId="{C26951D3-294A-4A1D-A80D-BFEADD107031}" srcOrd="1"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11106B-7C86-44C4-BF64-D7E3A235AAC1}"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zh-CN" altLang="en-US"/>
        </a:p>
      </dgm:t>
    </dgm:pt>
    <dgm:pt modelId="{248FEB37-4EBF-42CA-AE93-F6A9693AFB8A}">
      <dgm:prSet custT="1"/>
      <dgm:spPr/>
      <dgm:t>
        <a:bodyPr/>
        <a:lstStyle/>
        <a:p>
          <a:pPr rtl="0"/>
          <a:r>
            <a:rPr lang="zh-CN" altLang="en-US" sz="3400" b="1" baseline="0" dirty="0" smtClean="0">
              <a:latin typeface="+mj-ea"/>
              <a:ea typeface="+mj-ea"/>
            </a:rPr>
            <a:t>性质：</a:t>
          </a:r>
          <a:endParaRPr lang="zh-CN" altLang="en-US" sz="3400" b="1" dirty="0">
            <a:latin typeface="+mj-ea"/>
            <a:ea typeface="+mj-ea"/>
          </a:endParaRPr>
        </a:p>
      </dgm:t>
    </dgm:pt>
    <dgm:pt modelId="{479BFD44-D25F-4AC3-9BD5-7794B12D5942}" type="parTrans" cxnId="{84C725A4-CA02-4A88-9E3F-A21736CB63B9}">
      <dgm:prSet/>
      <dgm:spPr/>
      <dgm:t>
        <a:bodyPr/>
        <a:lstStyle/>
        <a:p>
          <a:endParaRPr lang="zh-CN" altLang="en-US" sz="3400" b="1">
            <a:latin typeface="+mj-ea"/>
            <a:ea typeface="+mj-ea"/>
          </a:endParaRPr>
        </a:p>
      </dgm:t>
    </dgm:pt>
    <dgm:pt modelId="{F6C04774-7067-425F-BD12-C2DAFB2D4131}" type="sibTrans" cxnId="{84C725A4-CA02-4A88-9E3F-A21736CB63B9}">
      <dgm:prSet/>
      <dgm:spPr/>
      <dgm:t>
        <a:bodyPr/>
        <a:lstStyle/>
        <a:p>
          <a:endParaRPr lang="zh-CN" altLang="en-US" sz="3400" b="1">
            <a:latin typeface="+mj-ea"/>
            <a:ea typeface="+mj-ea"/>
          </a:endParaRPr>
        </a:p>
      </dgm:t>
    </dgm:pt>
    <dgm:pt modelId="{373B040C-7B1D-43DA-B599-050EB02973AA}">
      <dgm:prSet custT="1"/>
      <dgm:spPr/>
      <dgm:t>
        <a:bodyPr/>
        <a:lstStyle/>
        <a:p>
          <a:pPr rtl="0"/>
          <a:r>
            <a:rPr lang="zh-CN" altLang="en-US" sz="2800" b="1" baseline="0" dirty="0" smtClean="0">
              <a:solidFill>
                <a:srgbClr val="0000FF"/>
              </a:solidFill>
              <a:latin typeface="+mj-ea"/>
              <a:ea typeface="+mj-ea"/>
            </a:rPr>
            <a:t>周期性</a:t>
          </a:r>
          <a:r>
            <a:rPr lang="zh-CN" altLang="en-US" sz="2800" b="1" baseline="0" dirty="0" smtClean="0">
              <a:latin typeface="+mj-ea"/>
              <a:ea typeface="+mj-ea"/>
            </a:rPr>
            <a:t>功率信号自相关函数定义：</a:t>
          </a:r>
          <a:endParaRPr lang="zh-CN" altLang="en-US" sz="2800" b="1" dirty="0">
            <a:latin typeface="+mj-ea"/>
            <a:ea typeface="+mj-ea"/>
          </a:endParaRPr>
        </a:p>
      </dgm:t>
    </dgm:pt>
    <dgm:pt modelId="{F891BC06-4231-4554-970E-E1B5D9F7752E}" type="parTrans" cxnId="{D97A6128-B027-4F9B-A8FD-8860A3003B12}">
      <dgm:prSet/>
      <dgm:spPr/>
      <dgm:t>
        <a:bodyPr/>
        <a:lstStyle/>
        <a:p>
          <a:endParaRPr lang="zh-CN" altLang="en-US" sz="3400" b="1">
            <a:latin typeface="+mj-ea"/>
            <a:ea typeface="+mj-ea"/>
          </a:endParaRPr>
        </a:p>
      </dgm:t>
    </dgm:pt>
    <dgm:pt modelId="{C36E20C3-4BF8-46EB-8B30-270A88866E77}" type="sibTrans" cxnId="{D97A6128-B027-4F9B-A8FD-8860A3003B12}">
      <dgm:prSet/>
      <dgm:spPr/>
      <dgm:t>
        <a:bodyPr/>
        <a:lstStyle/>
        <a:p>
          <a:endParaRPr lang="zh-CN" altLang="en-US" sz="3400" b="1">
            <a:latin typeface="+mj-ea"/>
            <a:ea typeface="+mj-ea"/>
          </a:endParaRPr>
        </a:p>
      </dgm:t>
    </dgm:pt>
    <dgm:pt modelId="{E800139C-068A-413E-9A28-A27CCA59B07F}">
      <dgm:prSet custT="1"/>
      <dgm:spPr/>
      <dgm:t>
        <a:bodyPr/>
        <a:lstStyle/>
        <a:p>
          <a:pPr rtl="0"/>
          <a:r>
            <a:rPr lang="en-US" sz="4800" b="1" baseline="0" dirty="0" smtClean="0">
              <a:latin typeface="+mj-ea"/>
              <a:ea typeface="+mj-ea"/>
            </a:rPr>
            <a:t>  </a:t>
          </a:r>
          <a:r>
            <a:rPr lang="en-US" sz="2400" b="1" baseline="0" dirty="0" smtClean="0">
              <a:latin typeface="+mj-ea"/>
              <a:ea typeface="+mj-ea"/>
            </a:rPr>
            <a:t>                                                           (2.3-12) </a:t>
          </a:r>
          <a:endParaRPr lang="zh-CN" sz="2400" b="1" dirty="0">
            <a:latin typeface="+mj-ea"/>
            <a:ea typeface="+mj-ea"/>
          </a:endParaRPr>
        </a:p>
      </dgm:t>
    </dgm:pt>
    <dgm:pt modelId="{C80374C6-F43C-4327-9591-1E16CA2185A2}" type="parTrans" cxnId="{4670E49C-F8FD-4E28-9CDE-E911ED013171}">
      <dgm:prSet/>
      <dgm:spPr/>
      <dgm:t>
        <a:bodyPr/>
        <a:lstStyle/>
        <a:p>
          <a:endParaRPr lang="zh-CN" altLang="en-US" sz="3400" b="1">
            <a:latin typeface="+mj-ea"/>
            <a:ea typeface="+mj-ea"/>
          </a:endParaRPr>
        </a:p>
      </dgm:t>
    </dgm:pt>
    <dgm:pt modelId="{5815B8D2-EDEE-4D39-9679-1EAE7BA7D3AD}" type="sibTrans" cxnId="{4670E49C-F8FD-4E28-9CDE-E911ED013171}">
      <dgm:prSet/>
      <dgm:spPr/>
      <dgm:t>
        <a:bodyPr/>
        <a:lstStyle/>
        <a:p>
          <a:endParaRPr lang="zh-CN" altLang="en-US" sz="3400" b="1">
            <a:latin typeface="+mj-ea"/>
            <a:ea typeface="+mj-ea"/>
          </a:endParaRPr>
        </a:p>
      </dgm:t>
    </dgm:pt>
    <dgm:pt modelId="{EB2512C0-174F-4BDA-8A69-F574D6CCF468}">
      <dgm:prSet custT="1"/>
      <dgm:spPr/>
      <dgm:t>
        <a:bodyPr/>
        <a:lstStyle/>
        <a:p>
          <a:pPr rtl="0"/>
          <a:r>
            <a:rPr lang="en-US" sz="2800" b="1" i="1" baseline="0" dirty="0" smtClean="0">
              <a:latin typeface="+mj-ea"/>
              <a:ea typeface="+mj-ea"/>
            </a:rPr>
            <a:t>R</a:t>
          </a:r>
          <a:r>
            <a:rPr lang="en-US" sz="2800" b="1" baseline="0" dirty="0" smtClean="0">
              <a:latin typeface="+mj-ea"/>
              <a:ea typeface="+mj-ea"/>
            </a:rPr>
            <a:t>(</a:t>
          </a:r>
          <a:r>
            <a:rPr lang="en-US" sz="2800" b="1" i="1" baseline="0" dirty="0" smtClean="0">
              <a:latin typeface="+mj-ea"/>
              <a:ea typeface="+mj-ea"/>
              <a:sym typeface="Symbol"/>
            </a:rPr>
            <a:t></a:t>
          </a:r>
          <a:r>
            <a:rPr lang="en-US" sz="2800" b="1" baseline="0" dirty="0" smtClean="0">
              <a:latin typeface="+mj-ea"/>
              <a:ea typeface="+mj-ea"/>
            </a:rPr>
            <a:t>)</a:t>
          </a:r>
          <a:r>
            <a:rPr lang="zh-CN" sz="2800" b="1" baseline="0" dirty="0" smtClean="0">
              <a:latin typeface="+mj-ea"/>
              <a:ea typeface="+mj-ea"/>
            </a:rPr>
            <a:t>和功率谱密度</a:t>
          </a:r>
          <a:r>
            <a:rPr lang="en-US" sz="2800" b="1" i="1" baseline="0" dirty="0" smtClean="0">
              <a:latin typeface="+mj-ea"/>
              <a:ea typeface="+mj-ea"/>
            </a:rPr>
            <a:t>P</a:t>
          </a:r>
          <a:r>
            <a:rPr lang="en-US" sz="2800" b="1" baseline="0" dirty="0" smtClean="0">
              <a:latin typeface="+mj-ea"/>
              <a:ea typeface="+mj-ea"/>
            </a:rPr>
            <a:t>(</a:t>
          </a:r>
          <a:r>
            <a:rPr lang="en-US" sz="2800" b="1" i="1" baseline="0" dirty="0" smtClean="0">
              <a:latin typeface="+mj-ea"/>
              <a:ea typeface="+mj-ea"/>
            </a:rPr>
            <a:t>f</a:t>
          </a:r>
          <a:r>
            <a:rPr lang="en-US" sz="2800" b="1" baseline="0" dirty="0" smtClean="0">
              <a:latin typeface="+mj-ea"/>
              <a:ea typeface="+mj-ea"/>
            </a:rPr>
            <a:t>)</a:t>
          </a:r>
          <a:r>
            <a:rPr lang="zh-CN" sz="2800" b="1" baseline="0" dirty="0" smtClean="0">
              <a:latin typeface="+mj-ea"/>
              <a:ea typeface="+mj-ea"/>
            </a:rPr>
            <a:t>之间是傅里叶变换关系： </a:t>
          </a:r>
          <a:endParaRPr lang="zh-CN" sz="2800" b="1" dirty="0">
            <a:latin typeface="+mj-ea"/>
            <a:ea typeface="+mj-ea"/>
          </a:endParaRPr>
        </a:p>
      </dgm:t>
    </dgm:pt>
    <dgm:pt modelId="{F525B24F-9ABB-43C9-B0EF-AA1FC958AC3F}" type="parTrans" cxnId="{3F6C22D5-6F64-4A55-92E9-30A17FC8148F}">
      <dgm:prSet/>
      <dgm:spPr/>
      <dgm:t>
        <a:bodyPr/>
        <a:lstStyle/>
        <a:p>
          <a:endParaRPr lang="zh-CN" altLang="en-US" sz="3400" b="1">
            <a:latin typeface="+mj-ea"/>
            <a:ea typeface="+mj-ea"/>
          </a:endParaRPr>
        </a:p>
      </dgm:t>
    </dgm:pt>
    <dgm:pt modelId="{32921A22-39F0-4448-8D86-C7B6FB3762A9}" type="sibTrans" cxnId="{3F6C22D5-6F64-4A55-92E9-30A17FC8148F}">
      <dgm:prSet/>
      <dgm:spPr/>
      <dgm:t>
        <a:bodyPr/>
        <a:lstStyle/>
        <a:p>
          <a:endParaRPr lang="zh-CN" altLang="en-US" sz="3400" b="1">
            <a:latin typeface="+mj-ea"/>
            <a:ea typeface="+mj-ea"/>
          </a:endParaRPr>
        </a:p>
      </dgm:t>
    </dgm:pt>
    <dgm:pt modelId="{BAB5C476-9F53-4FD7-8517-0FFEFB475559}" type="pres">
      <dgm:prSet presAssocID="{BB11106B-7C86-44C4-BF64-D7E3A235AAC1}" presName="linear" presStyleCnt="0">
        <dgm:presLayoutVars>
          <dgm:animLvl val="lvl"/>
          <dgm:resizeHandles val="exact"/>
        </dgm:presLayoutVars>
      </dgm:prSet>
      <dgm:spPr/>
      <dgm:t>
        <a:bodyPr/>
        <a:lstStyle/>
        <a:p>
          <a:endParaRPr lang="zh-CN" altLang="en-US"/>
        </a:p>
      </dgm:t>
    </dgm:pt>
    <dgm:pt modelId="{0484E23E-1AE7-4F5E-B421-BE82EBD69BA4}" type="pres">
      <dgm:prSet presAssocID="{248FEB37-4EBF-42CA-AE93-F6A9693AFB8A}" presName="parentText" presStyleLbl="node1" presStyleIdx="0" presStyleCnt="1">
        <dgm:presLayoutVars>
          <dgm:chMax val="0"/>
          <dgm:bulletEnabled val="1"/>
        </dgm:presLayoutVars>
      </dgm:prSet>
      <dgm:spPr/>
      <dgm:t>
        <a:bodyPr/>
        <a:lstStyle/>
        <a:p>
          <a:endParaRPr lang="zh-CN" altLang="en-US"/>
        </a:p>
      </dgm:t>
    </dgm:pt>
    <dgm:pt modelId="{44A0AC63-465F-4D9C-B391-F951AAC13D2A}" type="pres">
      <dgm:prSet presAssocID="{248FEB37-4EBF-42CA-AE93-F6A9693AFB8A}" presName="childText" presStyleLbl="revTx" presStyleIdx="0" presStyleCnt="1">
        <dgm:presLayoutVars>
          <dgm:bulletEnabled val="1"/>
        </dgm:presLayoutVars>
      </dgm:prSet>
      <dgm:spPr/>
      <dgm:t>
        <a:bodyPr/>
        <a:lstStyle/>
        <a:p>
          <a:endParaRPr lang="zh-CN" altLang="en-US"/>
        </a:p>
      </dgm:t>
    </dgm:pt>
  </dgm:ptLst>
  <dgm:cxnLst>
    <dgm:cxn modelId="{3F6C22D5-6F64-4A55-92E9-30A17FC8148F}" srcId="{248FEB37-4EBF-42CA-AE93-F6A9693AFB8A}" destId="{EB2512C0-174F-4BDA-8A69-F574D6CCF468}" srcOrd="1" destOrd="0" parTransId="{F525B24F-9ABB-43C9-B0EF-AA1FC958AC3F}" sibTransId="{32921A22-39F0-4448-8D86-C7B6FB3762A9}"/>
    <dgm:cxn modelId="{CD5B3BF4-A1F3-4CFC-905E-92366C42588B}" type="presOf" srcId="{373B040C-7B1D-43DA-B599-050EB02973AA}" destId="{44A0AC63-465F-4D9C-B391-F951AAC13D2A}" srcOrd="0" destOrd="0" presId="urn:microsoft.com/office/officeart/2005/8/layout/vList2"/>
    <dgm:cxn modelId="{D97A6128-B027-4F9B-A8FD-8860A3003B12}" srcId="{248FEB37-4EBF-42CA-AE93-F6A9693AFB8A}" destId="{373B040C-7B1D-43DA-B599-050EB02973AA}" srcOrd="0" destOrd="0" parTransId="{F891BC06-4231-4554-970E-E1B5D9F7752E}" sibTransId="{C36E20C3-4BF8-46EB-8B30-270A88866E77}"/>
    <dgm:cxn modelId="{48CB1FF2-1771-45D5-95BC-1B82FBAFBD2E}" type="presOf" srcId="{EB2512C0-174F-4BDA-8A69-F574D6CCF468}" destId="{44A0AC63-465F-4D9C-B391-F951AAC13D2A}" srcOrd="0" destOrd="2" presId="urn:microsoft.com/office/officeart/2005/8/layout/vList2"/>
    <dgm:cxn modelId="{4AC2F964-816D-469F-8968-9C134166FCC3}" type="presOf" srcId="{BB11106B-7C86-44C4-BF64-D7E3A235AAC1}" destId="{BAB5C476-9F53-4FD7-8517-0FFEFB475559}" srcOrd="0" destOrd="0" presId="urn:microsoft.com/office/officeart/2005/8/layout/vList2"/>
    <dgm:cxn modelId="{DC8A20DD-9D6B-4F5E-86C0-0696F5E4B07B}" type="presOf" srcId="{248FEB37-4EBF-42CA-AE93-F6A9693AFB8A}" destId="{0484E23E-1AE7-4F5E-B421-BE82EBD69BA4}" srcOrd="0" destOrd="0" presId="urn:microsoft.com/office/officeart/2005/8/layout/vList2"/>
    <dgm:cxn modelId="{84C725A4-CA02-4A88-9E3F-A21736CB63B9}" srcId="{BB11106B-7C86-44C4-BF64-D7E3A235AAC1}" destId="{248FEB37-4EBF-42CA-AE93-F6A9693AFB8A}" srcOrd="0" destOrd="0" parTransId="{479BFD44-D25F-4AC3-9BD5-7794B12D5942}" sibTransId="{F6C04774-7067-425F-BD12-C2DAFB2D4131}"/>
    <dgm:cxn modelId="{4670E49C-F8FD-4E28-9CDE-E911ED013171}" srcId="{373B040C-7B1D-43DA-B599-050EB02973AA}" destId="{E800139C-068A-413E-9A28-A27CCA59B07F}" srcOrd="0" destOrd="0" parTransId="{C80374C6-F43C-4327-9591-1E16CA2185A2}" sibTransId="{5815B8D2-EDEE-4D39-9679-1EAE7BA7D3AD}"/>
    <dgm:cxn modelId="{794E441D-CAF3-4955-93F1-E31C26A62855}" type="presOf" srcId="{E800139C-068A-413E-9A28-A27CCA59B07F}" destId="{44A0AC63-465F-4D9C-B391-F951AAC13D2A}" srcOrd="0" destOrd="1" presId="urn:microsoft.com/office/officeart/2005/8/layout/vList2"/>
    <dgm:cxn modelId="{85D495FE-DA19-4A99-8E6F-BC3E484DB59B}" type="presParOf" srcId="{BAB5C476-9F53-4FD7-8517-0FFEFB475559}" destId="{0484E23E-1AE7-4F5E-B421-BE82EBD69BA4}" srcOrd="0" destOrd="0" presId="urn:microsoft.com/office/officeart/2005/8/layout/vList2"/>
    <dgm:cxn modelId="{139FA56A-CC25-499A-B0F2-AF8612DAD128}" type="presParOf" srcId="{BAB5C476-9F53-4FD7-8517-0FFEFB475559}" destId="{44A0AC63-465F-4D9C-B391-F951AAC13D2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8A2C6-A975-4623-B09C-B40D2C049A01}">
      <dsp:nvSpPr>
        <dsp:cNvPr id="0" name=""/>
        <dsp:cNvSpPr/>
      </dsp:nvSpPr>
      <dsp:spPr>
        <a:xfrm>
          <a:off x="0" y="11973"/>
          <a:ext cx="7749355" cy="1296000"/>
        </a:xfrm>
        <a:prstGeom prst="rect">
          <a:avLst/>
        </a:prstGeom>
        <a:gradFill rotWithShape="0">
          <a:gsLst>
            <a:gs pos="0">
              <a:schemeClr val="accent2">
                <a:hueOff val="0"/>
                <a:satOff val="0"/>
                <a:lumOff val="0"/>
                <a:alphaOff val="0"/>
                <a:tint val="70000"/>
                <a:satMod val="180000"/>
              </a:schemeClr>
            </a:gs>
            <a:gs pos="62000">
              <a:schemeClr val="accent2">
                <a:hueOff val="0"/>
                <a:satOff val="0"/>
                <a:lumOff val="0"/>
                <a:alphaOff val="0"/>
                <a:tint val="30000"/>
                <a:satMod val="180000"/>
              </a:schemeClr>
            </a:gs>
            <a:gs pos="100000">
              <a:schemeClr val="accent2">
                <a:hueOff val="0"/>
                <a:satOff val="0"/>
                <a:lumOff val="0"/>
                <a:alphaOff val="0"/>
                <a:tint val="22000"/>
                <a:satMod val="180000"/>
              </a:schemeClr>
            </a:gs>
          </a:gsLst>
          <a:lin ang="16200000" scaled="0"/>
        </a:gradFill>
        <a:ln w="9525" cap="flat" cmpd="sng" algn="ctr">
          <a:solidFill>
            <a:schemeClr val="accent2">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56032" tIns="146304" rIns="256032" bIns="146304" numCol="1" spcCol="1270" anchor="ctr" anchorCtr="0">
          <a:noAutofit/>
        </a:bodyPr>
        <a:lstStyle/>
        <a:p>
          <a:pPr lvl="0" algn="ctr" defTabSz="1600200" rtl="0">
            <a:lnSpc>
              <a:spcPct val="90000"/>
            </a:lnSpc>
            <a:spcBef>
              <a:spcPct val="0"/>
            </a:spcBef>
            <a:spcAft>
              <a:spcPct val="35000"/>
            </a:spcAft>
          </a:pPr>
          <a:r>
            <a:rPr lang="zh-CN" sz="3600" b="1" kern="1200" baseline="0" dirty="0" smtClean="0">
              <a:latin typeface="+mj-ea"/>
              <a:ea typeface="+mj-ea"/>
            </a:rPr>
            <a:t>表</a:t>
          </a:r>
          <a:r>
            <a:rPr lang="en-US" altLang="zh-CN" sz="3600" b="1" kern="1200" baseline="0" dirty="0" smtClean="0">
              <a:latin typeface="+mj-ea"/>
              <a:ea typeface="+mj-ea"/>
            </a:rPr>
            <a:t>  </a:t>
          </a:r>
          <a:r>
            <a:rPr lang="zh-CN" sz="3600" b="1" kern="1200" baseline="0" dirty="0" smtClean="0">
              <a:latin typeface="+mj-ea"/>
              <a:ea typeface="+mj-ea"/>
            </a:rPr>
            <a:t>明：</a:t>
          </a:r>
          <a:endParaRPr lang="zh-CN" sz="3600" b="1" kern="1200" dirty="0">
            <a:latin typeface="+mj-ea"/>
            <a:ea typeface="+mj-ea"/>
          </a:endParaRPr>
        </a:p>
      </dsp:txBody>
      <dsp:txXfrm>
        <a:off x="0" y="11973"/>
        <a:ext cx="7749355" cy="1296000"/>
      </dsp:txXfrm>
    </dsp:sp>
    <dsp:sp modelId="{A3838E94-1B85-4253-B7B5-BEA7420E45BF}">
      <dsp:nvSpPr>
        <dsp:cNvPr id="0" name=""/>
        <dsp:cNvSpPr/>
      </dsp:nvSpPr>
      <dsp:spPr>
        <a:xfrm>
          <a:off x="0" y="1307973"/>
          <a:ext cx="7749355" cy="3396937"/>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b="1" kern="1200" baseline="0" dirty="0" smtClean="0">
              <a:latin typeface="+mj-ea"/>
              <a:ea typeface="+mj-ea"/>
            </a:rPr>
            <a:t>1. </a:t>
          </a:r>
          <a:r>
            <a:rPr lang="zh-CN" sz="2400" b="1" kern="1200" baseline="0" dirty="0" smtClean="0">
              <a:latin typeface="+mj-ea"/>
              <a:ea typeface="+mj-ea"/>
            </a:rPr>
            <a:t>实信号可以表示成包含直流分量</a:t>
          </a:r>
          <a:r>
            <a:rPr lang="en-US" sz="2400" b="1" i="1" kern="1200" baseline="0" dirty="0" smtClean="0">
              <a:latin typeface="+mj-ea"/>
              <a:ea typeface="+mj-ea"/>
            </a:rPr>
            <a:t>C</a:t>
          </a:r>
          <a:r>
            <a:rPr lang="en-US" sz="2400" b="1" i="1" kern="1200" baseline="-25000" dirty="0" smtClean="0">
              <a:latin typeface="+mj-ea"/>
              <a:ea typeface="+mj-ea"/>
            </a:rPr>
            <a:t>0</a:t>
          </a:r>
          <a:r>
            <a:rPr lang="zh-CN" sz="2400" b="1" kern="1200" baseline="0" dirty="0" smtClean="0">
              <a:latin typeface="+mj-ea"/>
              <a:ea typeface="+mj-ea"/>
            </a:rPr>
            <a:t>、基波</a:t>
          </a:r>
          <a:r>
            <a:rPr lang="en-US" sz="2400" b="1" kern="1200" baseline="0" dirty="0" smtClean="0">
              <a:latin typeface="+mj-ea"/>
              <a:ea typeface="+mj-ea"/>
            </a:rPr>
            <a:t>(</a:t>
          </a:r>
          <a:r>
            <a:rPr lang="en-US" sz="2400" b="1" i="1" kern="1200" baseline="0" dirty="0" smtClean="0">
              <a:latin typeface="+mj-ea"/>
              <a:ea typeface="+mj-ea"/>
            </a:rPr>
            <a:t>n</a:t>
          </a:r>
          <a:r>
            <a:rPr lang="en-US" sz="2400" b="1" kern="1200" baseline="0" dirty="0" smtClean="0">
              <a:latin typeface="+mj-ea"/>
              <a:ea typeface="+mj-ea"/>
            </a:rPr>
            <a:t> = 1</a:t>
          </a:r>
          <a:r>
            <a:rPr lang="zh-CN" sz="2400" b="1" kern="1200" baseline="0" dirty="0" smtClean="0">
              <a:latin typeface="+mj-ea"/>
              <a:ea typeface="+mj-ea"/>
            </a:rPr>
            <a:t>时</a:t>
          </a:r>
          <a:r>
            <a:rPr lang="en-US" sz="2400" b="1" kern="1200" baseline="0" dirty="0" smtClean="0">
              <a:latin typeface="+mj-ea"/>
              <a:ea typeface="+mj-ea"/>
            </a:rPr>
            <a:t>)</a:t>
          </a:r>
          <a:r>
            <a:rPr lang="zh-CN" sz="2400" b="1" kern="1200" baseline="0" dirty="0" smtClean="0">
              <a:latin typeface="+mj-ea"/>
              <a:ea typeface="+mj-ea"/>
            </a:rPr>
            <a:t>和各次谐波</a:t>
          </a:r>
          <a:r>
            <a:rPr lang="en-US" sz="2400" b="1" kern="1200" baseline="0" dirty="0" smtClean="0">
              <a:latin typeface="+mj-ea"/>
              <a:ea typeface="+mj-ea"/>
            </a:rPr>
            <a:t>(</a:t>
          </a:r>
          <a:r>
            <a:rPr lang="en-US" sz="2400" b="1" i="1" kern="1200" baseline="0" dirty="0" smtClean="0">
              <a:latin typeface="+mj-ea"/>
              <a:ea typeface="+mj-ea"/>
            </a:rPr>
            <a:t>n</a:t>
          </a:r>
          <a:r>
            <a:rPr lang="en-US" sz="2400" b="1" kern="1200" baseline="0" dirty="0" smtClean="0">
              <a:latin typeface="+mj-ea"/>
              <a:ea typeface="+mj-ea"/>
            </a:rPr>
            <a:t> = 1, 2, 3, …)</a:t>
          </a:r>
          <a:r>
            <a:rPr lang="zh-CN" sz="2400" b="1" kern="1200" baseline="0" dirty="0" smtClean="0">
              <a:latin typeface="+mj-ea"/>
              <a:ea typeface="+mj-ea"/>
            </a:rPr>
            <a:t>。</a:t>
          </a:r>
          <a:endParaRPr lang="zh-CN" sz="2400" b="1" kern="1200" dirty="0">
            <a:latin typeface="+mj-ea"/>
            <a:ea typeface="+mj-ea"/>
          </a:endParaRPr>
        </a:p>
        <a:p>
          <a:pPr marL="228600" lvl="1" indent="-228600" algn="l" defTabSz="1066800" rtl="0">
            <a:lnSpc>
              <a:spcPct val="90000"/>
            </a:lnSpc>
            <a:spcBef>
              <a:spcPct val="0"/>
            </a:spcBef>
            <a:spcAft>
              <a:spcPct val="15000"/>
            </a:spcAft>
            <a:buChar char="••"/>
          </a:pPr>
          <a:r>
            <a:rPr lang="en-US" sz="2400" b="1" kern="1200" baseline="0" dirty="0" smtClean="0">
              <a:latin typeface="+mj-ea"/>
              <a:ea typeface="+mj-ea"/>
            </a:rPr>
            <a:t>2. </a:t>
          </a:r>
          <a:r>
            <a:rPr lang="zh-CN" sz="2400" b="1" kern="1200" baseline="0" dirty="0" smtClean="0">
              <a:latin typeface="+mj-ea"/>
              <a:ea typeface="+mj-ea"/>
            </a:rPr>
            <a:t>实信号</a:t>
          </a:r>
          <a:r>
            <a:rPr lang="en-US" sz="2400" b="1" i="1" kern="1200" baseline="0" dirty="0" smtClean="0">
              <a:latin typeface="+mj-ea"/>
              <a:ea typeface="+mj-ea"/>
            </a:rPr>
            <a:t>s</a:t>
          </a:r>
          <a:r>
            <a:rPr lang="en-US" sz="2400" b="1" kern="1200" baseline="0" dirty="0" smtClean="0">
              <a:latin typeface="+mj-ea"/>
              <a:ea typeface="+mj-ea"/>
            </a:rPr>
            <a:t>(</a:t>
          </a:r>
          <a:r>
            <a:rPr lang="en-US" sz="2400" b="1" i="1" kern="1200" baseline="0" dirty="0" smtClean="0">
              <a:latin typeface="+mj-ea"/>
              <a:ea typeface="+mj-ea"/>
            </a:rPr>
            <a:t>t</a:t>
          </a:r>
          <a:r>
            <a:rPr lang="en-US" sz="2400" b="1" kern="1200" baseline="0" dirty="0" smtClean="0">
              <a:latin typeface="+mj-ea"/>
              <a:ea typeface="+mj-ea"/>
            </a:rPr>
            <a:t>)</a:t>
          </a:r>
          <a:r>
            <a:rPr lang="zh-CN" sz="2400" b="1" kern="1200" baseline="0" dirty="0" smtClean="0">
              <a:latin typeface="+mj-ea"/>
              <a:ea typeface="+mj-ea"/>
            </a:rPr>
            <a:t>的各次谐波的振幅等于</a:t>
          </a:r>
          <a:endParaRPr lang="zh-CN" sz="2400" b="1" kern="1200" dirty="0">
            <a:latin typeface="+mj-ea"/>
            <a:ea typeface="+mj-ea"/>
          </a:endParaRPr>
        </a:p>
        <a:p>
          <a:pPr marL="228600" lvl="1" indent="-228600" algn="l" defTabSz="1066800" rtl="0">
            <a:lnSpc>
              <a:spcPct val="90000"/>
            </a:lnSpc>
            <a:spcBef>
              <a:spcPct val="0"/>
            </a:spcBef>
            <a:spcAft>
              <a:spcPct val="15000"/>
            </a:spcAft>
            <a:buChar char="••"/>
          </a:pPr>
          <a:r>
            <a:rPr lang="en-US" sz="2400" b="1" kern="1200" baseline="0" dirty="0" smtClean="0">
              <a:latin typeface="+mj-ea"/>
              <a:ea typeface="+mj-ea"/>
            </a:rPr>
            <a:t>3. </a:t>
          </a:r>
          <a:r>
            <a:rPr lang="zh-CN" sz="2400" b="1" kern="1200" baseline="0" dirty="0" smtClean="0">
              <a:latin typeface="+mj-ea"/>
              <a:ea typeface="+mj-ea"/>
            </a:rPr>
            <a:t>实信号</a:t>
          </a:r>
          <a:r>
            <a:rPr lang="en-US" sz="2400" b="1" i="1" kern="1200" baseline="0" dirty="0" smtClean="0">
              <a:latin typeface="+mj-ea"/>
              <a:ea typeface="+mj-ea"/>
            </a:rPr>
            <a:t>s</a:t>
          </a:r>
          <a:r>
            <a:rPr lang="en-US" sz="2400" b="1" kern="1200" baseline="0" dirty="0" smtClean="0">
              <a:latin typeface="+mj-ea"/>
              <a:ea typeface="+mj-ea"/>
            </a:rPr>
            <a:t>(</a:t>
          </a:r>
          <a:r>
            <a:rPr lang="en-US" sz="2400" b="1" i="1" kern="1200" baseline="0" dirty="0" smtClean="0">
              <a:latin typeface="+mj-ea"/>
              <a:ea typeface="+mj-ea"/>
            </a:rPr>
            <a:t>t</a:t>
          </a:r>
          <a:r>
            <a:rPr lang="en-US" sz="2400" b="1" kern="1200" baseline="0" dirty="0" smtClean="0">
              <a:latin typeface="+mj-ea"/>
              <a:ea typeface="+mj-ea"/>
            </a:rPr>
            <a:t>)</a:t>
          </a:r>
          <a:r>
            <a:rPr lang="zh-CN" sz="2400" b="1" kern="1200" baseline="0" dirty="0" smtClean="0">
              <a:latin typeface="+mj-ea"/>
              <a:ea typeface="+mj-ea"/>
            </a:rPr>
            <a:t>的各次谐波的相位等于</a:t>
          </a:r>
          <a:r>
            <a:rPr lang="zh-CN" sz="2400" b="1" i="1" kern="1200" baseline="0" dirty="0" smtClean="0">
              <a:latin typeface="+mj-ea"/>
              <a:ea typeface="+mj-ea"/>
              <a:sym typeface="Symbol"/>
            </a:rPr>
            <a:t></a:t>
          </a:r>
          <a:endParaRPr lang="zh-CN" sz="2400" b="1" i="1" kern="1200" baseline="0" dirty="0">
            <a:latin typeface="+mj-ea"/>
            <a:ea typeface="+mj-ea"/>
          </a:endParaRPr>
        </a:p>
        <a:p>
          <a:pPr marL="228600" lvl="1" indent="-228600" algn="l" defTabSz="1066800" rtl="0">
            <a:lnSpc>
              <a:spcPct val="90000"/>
            </a:lnSpc>
            <a:spcBef>
              <a:spcPct val="0"/>
            </a:spcBef>
            <a:spcAft>
              <a:spcPct val="15000"/>
            </a:spcAft>
            <a:buChar char="••"/>
          </a:pPr>
          <a:r>
            <a:rPr lang="en-US" sz="2400" b="1" kern="1200" baseline="0" dirty="0" smtClean="0">
              <a:latin typeface="+mj-ea"/>
              <a:ea typeface="+mj-ea"/>
            </a:rPr>
            <a:t>4. </a:t>
          </a:r>
          <a:r>
            <a:rPr lang="zh-CN" sz="2400" b="1" kern="1200" baseline="0" dirty="0" smtClean="0">
              <a:latin typeface="+mj-ea"/>
              <a:ea typeface="+mj-ea"/>
            </a:rPr>
            <a:t>频谱函数</a:t>
          </a:r>
          <a:r>
            <a:rPr lang="en-US" sz="2400" b="1" i="1" kern="1200" baseline="0" dirty="0" err="1" smtClean="0">
              <a:latin typeface="+mj-ea"/>
              <a:ea typeface="+mj-ea"/>
            </a:rPr>
            <a:t>C</a:t>
          </a:r>
          <a:r>
            <a:rPr lang="en-US" sz="2400" b="1" i="1" kern="1200" baseline="-25000" dirty="0" err="1" smtClean="0">
              <a:latin typeface="+mj-ea"/>
              <a:ea typeface="+mj-ea"/>
            </a:rPr>
            <a:t>n</a:t>
          </a:r>
          <a:r>
            <a:rPr lang="zh-CN" sz="2400" b="1" kern="1200" baseline="0" dirty="0" smtClean="0">
              <a:latin typeface="+mj-ea"/>
              <a:ea typeface="+mj-ea"/>
            </a:rPr>
            <a:t>又称为双边谱， </a:t>
          </a:r>
          <a:r>
            <a:rPr lang="en-US" sz="2400" b="1" kern="1200" baseline="0" dirty="0" smtClean="0">
              <a:latin typeface="+mj-ea"/>
              <a:ea typeface="+mj-ea"/>
            </a:rPr>
            <a:t>|</a:t>
          </a:r>
          <a:r>
            <a:rPr lang="en-US" sz="2400" b="1" i="1" kern="1200" baseline="0" dirty="0" err="1" smtClean="0">
              <a:latin typeface="+mj-ea"/>
              <a:ea typeface="+mj-ea"/>
            </a:rPr>
            <a:t>C</a:t>
          </a:r>
          <a:r>
            <a:rPr lang="en-US" sz="2400" b="1" i="1" kern="1200" baseline="-25000" dirty="0" err="1" smtClean="0">
              <a:latin typeface="+mj-ea"/>
              <a:ea typeface="+mj-ea"/>
            </a:rPr>
            <a:t>n</a:t>
          </a:r>
          <a:r>
            <a:rPr lang="en-US" sz="2400" b="1" kern="1200" baseline="0" dirty="0" smtClean="0">
              <a:latin typeface="+mj-ea"/>
              <a:ea typeface="+mj-ea"/>
            </a:rPr>
            <a:t>|</a:t>
          </a:r>
          <a:r>
            <a:rPr lang="zh-CN" sz="2400" b="1" kern="1200" baseline="0" dirty="0" smtClean="0">
              <a:latin typeface="+mj-ea"/>
              <a:ea typeface="+mj-ea"/>
            </a:rPr>
            <a:t>的值是单边谱的振幅之半。</a:t>
          </a:r>
          <a:endParaRPr lang="zh-CN" sz="2400" b="1" kern="1200" dirty="0">
            <a:latin typeface="+mj-ea"/>
            <a:ea typeface="+mj-ea"/>
          </a:endParaRPr>
        </a:p>
      </dsp:txBody>
      <dsp:txXfrm>
        <a:off x="0" y="1307973"/>
        <a:ext cx="7749355" cy="3396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537DC-15AA-4C6B-B497-102AC1F149E4}">
      <dsp:nvSpPr>
        <dsp:cNvPr id="0" name=""/>
        <dsp:cNvSpPr/>
      </dsp:nvSpPr>
      <dsp:spPr>
        <a:xfrm>
          <a:off x="0" y="3699"/>
          <a:ext cx="7992887" cy="764593"/>
        </a:xfrm>
        <a:prstGeom prst="roundRect">
          <a:avLst/>
        </a:prstGeom>
        <a:gradFill rotWithShape="0">
          <a:gsLst>
            <a:gs pos="0">
              <a:schemeClr val="accent2">
                <a:hueOff val="0"/>
                <a:satOff val="0"/>
                <a:lumOff val="0"/>
                <a:alphaOff val="0"/>
                <a:tint val="70000"/>
                <a:satMod val="180000"/>
              </a:schemeClr>
            </a:gs>
            <a:gs pos="62000">
              <a:schemeClr val="accent2">
                <a:hueOff val="0"/>
                <a:satOff val="0"/>
                <a:lumOff val="0"/>
                <a:alphaOff val="0"/>
                <a:tint val="30000"/>
                <a:satMod val="180000"/>
              </a:schemeClr>
            </a:gs>
            <a:gs pos="100000">
              <a:schemeClr val="accent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b="1" kern="1200" dirty="0" smtClean="0">
              <a:latin typeface="+mj-ea"/>
              <a:ea typeface="+mj-ea"/>
            </a:rPr>
            <a:t>定义：</a:t>
          </a:r>
          <a:endParaRPr lang="zh-CN" altLang="en-US" sz="3200" b="1" kern="1200" dirty="0">
            <a:latin typeface="+mj-ea"/>
            <a:ea typeface="+mj-ea"/>
          </a:endParaRPr>
        </a:p>
      </dsp:txBody>
      <dsp:txXfrm>
        <a:off x="37324" y="41023"/>
        <a:ext cx="7918239" cy="689945"/>
      </dsp:txXfrm>
    </dsp:sp>
    <dsp:sp modelId="{C26951D3-294A-4A1D-A80D-BFEADD107031}">
      <dsp:nvSpPr>
        <dsp:cNvPr id="0" name=""/>
        <dsp:cNvSpPr/>
      </dsp:nvSpPr>
      <dsp:spPr>
        <a:xfrm>
          <a:off x="0" y="768292"/>
          <a:ext cx="7992887"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774"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dirty="0" smtClean="0">
              <a:latin typeface="+mj-ea"/>
              <a:ea typeface="+mj-ea"/>
            </a:rPr>
            <a:t>                                                                         </a:t>
          </a:r>
          <a:r>
            <a:rPr lang="en-US" sz="2800" b="1" kern="1200" dirty="0" smtClean="0">
              <a:latin typeface="+mj-ea"/>
              <a:ea typeface="+mj-ea"/>
            </a:rPr>
            <a:t>(2.3-1)</a:t>
          </a:r>
          <a:endParaRPr lang="en-US" sz="2800" b="1" kern="1200" dirty="0">
            <a:latin typeface="+mj-ea"/>
            <a:ea typeface="+mj-ea"/>
          </a:endParaRPr>
        </a:p>
      </dsp:txBody>
      <dsp:txXfrm>
        <a:off x="0" y="768292"/>
        <a:ext cx="7992887" cy="596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4D89C-4A3E-430C-909D-333CAC3F973A}">
      <dsp:nvSpPr>
        <dsp:cNvPr id="0" name=""/>
        <dsp:cNvSpPr/>
      </dsp:nvSpPr>
      <dsp:spPr>
        <a:xfrm>
          <a:off x="0" y="197038"/>
          <a:ext cx="7920879" cy="912600"/>
        </a:xfrm>
        <a:prstGeom prst="roundRect">
          <a:avLst/>
        </a:prstGeom>
        <a:gradFill rotWithShape="0">
          <a:gsLst>
            <a:gs pos="0">
              <a:schemeClr val="accent3">
                <a:hueOff val="0"/>
                <a:satOff val="0"/>
                <a:lumOff val="0"/>
                <a:alphaOff val="0"/>
                <a:tint val="70000"/>
                <a:satMod val="180000"/>
              </a:schemeClr>
            </a:gs>
            <a:gs pos="62000">
              <a:schemeClr val="accent3">
                <a:hueOff val="0"/>
                <a:satOff val="0"/>
                <a:lumOff val="0"/>
                <a:alphaOff val="0"/>
                <a:tint val="30000"/>
                <a:satMod val="180000"/>
              </a:schemeClr>
            </a:gs>
            <a:gs pos="100000">
              <a:schemeClr val="accent3">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baseline="0" dirty="0" smtClean="0">
              <a:latin typeface="+mj-ea"/>
              <a:ea typeface="+mj-ea"/>
            </a:rPr>
            <a:t>性质：</a:t>
          </a:r>
          <a:endParaRPr lang="zh-CN" sz="3000" b="1" kern="1200" dirty="0">
            <a:latin typeface="+mj-ea"/>
            <a:ea typeface="+mj-ea"/>
          </a:endParaRPr>
        </a:p>
      </dsp:txBody>
      <dsp:txXfrm>
        <a:off x="44549" y="241587"/>
        <a:ext cx="7831781" cy="823502"/>
      </dsp:txXfrm>
    </dsp:sp>
    <dsp:sp modelId="{18062D9E-0934-44FA-8FCE-E1E8EC6E6267}">
      <dsp:nvSpPr>
        <dsp:cNvPr id="0" name=""/>
        <dsp:cNvSpPr/>
      </dsp:nvSpPr>
      <dsp:spPr>
        <a:xfrm>
          <a:off x="0" y="1109638"/>
          <a:ext cx="7920879" cy="164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488"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zh-CN" sz="2300" b="1" kern="1200" baseline="0" dirty="0" smtClean="0">
              <a:latin typeface="+mj-ea"/>
              <a:ea typeface="+mj-ea"/>
            </a:rPr>
            <a:t>自相关函数</a:t>
          </a:r>
          <a:r>
            <a:rPr lang="en-US" sz="2300" b="1" i="1" kern="1200" baseline="0" dirty="0" smtClean="0">
              <a:latin typeface="+mj-ea"/>
              <a:ea typeface="+mj-ea"/>
            </a:rPr>
            <a:t>R</a:t>
          </a:r>
          <a:r>
            <a:rPr lang="en-US" sz="2300" b="1" kern="1200" baseline="0" dirty="0" smtClean="0">
              <a:latin typeface="+mj-ea"/>
              <a:ea typeface="+mj-ea"/>
            </a:rPr>
            <a:t>(</a:t>
          </a:r>
          <a:r>
            <a:rPr lang="en-US" sz="2300" b="1" i="1" kern="1200" baseline="0" dirty="0" smtClean="0">
              <a:latin typeface="+mj-ea"/>
              <a:ea typeface="+mj-ea"/>
              <a:sym typeface="Symbol"/>
            </a:rPr>
            <a:t></a:t>
          </a:r>
          <a:r>
            <a:rPr lang="en-US" sz="2300" b="1" kern="1200" baseline="0" dirty="0" smtClean="0">
              <a:latin typeface="+mj-ea"/>
              <a:ea typeface="+mj-ea"/>
            </a:rPr>
            <a:t>)</a:t>
          </a:r>
          <a:r>
            <a:rPr lang="zh-CN" sz="2300" b="1" kern="1200" baseline="0" dirty="0" smtClean="0">
              <a:latin typeface="+mj-ea"/>
              <a:ea typeface="+mj-ea"/>
            </a:rPr>
            <a:t>和时间</a:t>
          </a:r>
          <a:r>
            <a:rPr lang="en-US" sz="2300" b="1" i="1" kern="1200" baseline="0" dirty="0" smtClean="0">
              <a:latin typeface="+mj-ea"/>
              <a:ea typeface="+mj-ea"/>
            </a:rPr>
            <a:t>t </a:t>
          </a:r>
          <a:r>
            <a:rPr lang="zh-CN" sz="2300" b="1" kern="1200" baseline="0" dirty="0" smtClean="0">
              <a:latin typeface="+mj-ea"/>
              <a:ea typeface="+mj-ea"/>
            </a:rPr>
            <a:t>无关，只和时间差</a:t>
          </a:r>
          <a:r>
            <a:rPr lang="zh-CN" sz="2300" b="1" i="1" kern="1200" baseline="0" dirty="0" smtClean="0">
              <a:latin typeface="+mj-ea"/>
              <a:ea typeface="+mj-ea"/>
              <a:sym typeface="Symbol"/>
            </a:rPr>
            <a:t></a:t>
          </a:r>
          <a:r>
            <a:rPr lang="zh-CN" sz="2300" b="1" i="1" kern="1200" baseline="0" dirty="0" smtClean="0">
              <a:latin typeface="+mj-ea"/>
              <a:ea typeface="+mj-ea"/>
            </a:rPr>
            <a:t> </a:t>
          </a:r>
          <a:r>
            <a:rPr lang="zh-CN" sz="2300" b="1" kern="1200" baseline="0" dirty="0" smtClean="0">
              <a:latin typeface="+mj-ea"/>
              <a:ea typeface="+mj-ea"/>
            </a:rPr>
            <a:t>有关。</a:t>
          </a:r>
          <a:endParaRPr lang="zh-CN" sz="2300" kern="1200" dirty="0">
            <a:latin typeface="+mj-ea"/>
            <a:ea typeface="+mj-ea"/>
          </a:endParaRPr>
        </a:p>
        <a:p>
          <a:pPr marL="228600" lvl="1" indent="-228600" algn="l" defTabSz="1022350" rtl="0">
            <a:lnSpc>
              <a:spcPct val="90000"/>
            </a:lnSpc>
            <a:spcBef>
              <a:spcPct val="0"/>
            </a:spcBef>
            <a:spcAft>
              <a:spcPct val="20000"/>
            </a:spcAft>
            <a:buChar char="••"/>
          </a:pPr>
          <a:r>
            <a:rPr lang="zh-CN" sz="2300" b="1" kern="1200" baseline="0" dirty="0" smtClean="0">
              <a:latin typeface="+mj-ea"/>
              <a:ea typeface="+mj-ea"/>
            </a:rPr>
            <a:t>当</a:t>
          </a:r>
          <a:r>
            <a:rPr lang="zh-CN" sz="2300" b="1" i="1" kern="1200" baseline="0" dirty="0" smtClean="0">
              <a:latin typeface="+mj-ea"/>
              <a:ea typeface="+mj-ea"/>
              <a:sym typeface="Symbol"/>
            </a:rPr>
            <a:t></a:t>
          </a:r>
          <a:r>
            <a:rPr lang="zh-CN" sz="2300" b="1" kern="1200" baseline="0" dirty="0" smtClean="0">
              <a:latin typeface="+mj-ea"/>
              <a:ea typeface="+mj-ea"/>
            </a:rPr>
            <a:t> </a:t>
          </a:r>
          <a:r>
            <a:rPr lang="en-US" sz="2300" b="1" kern="1200" baseline="0" dirty="0" smtClean="0">
              <a:latin typeface="+mj-ea"/>
              <a:ea typeface="+mj-ea"/>
            </a:rPr>
            <a:t>= 0</a:t>
          </a:r>
          <a:r>
            <a:rPr lang="zh-CN" sz="2300" b="1" kern="1200" baseline="0" dirty="0" smtClean="0">
              <a:latin typeface="+mj-ea"/>
              <a:ea typeface="+mj-ea"/>
            </a:rPr>
            <a:t>时，</a:t>
          </a:r>
          <a:r>
            <a:rPr lang="en-US" sz="2300" b="1" i="1" kern="1200" baseline="0" dirty="0" smtClean="0">
              <a:latin typeface="+mj-ea"/>
              <a:ea typeface="+mj-ea"/>
            </a:rPr>
            <a:t>R</a:t>
          </a:r>
          <a:r>
            <a:rPr lang="en-US" sz="2300" b="1" kern="1200" baseline="0" dirty="0" smtClean="0">
              <a:latin typeface="+mj-ea"/>
              <a:ea typeface="+mj-ea"/>
            </a:rPr>
            <a:t>(0)</a:t>
          </a:r>
          <a:r>
            <a:rPr lang="zh-CN" sz="2300" b="1" kern="1200" baseline="0" dirty="0" smtClean="0">
              <a:latin typeface="+mj-ea"/>
              <a:ea typeface="+mj-ea"/>
            </a:rPr>
            <a:t>等于信号的能量：</a:t>
          </a:r>
          <a:endParaRPr lang="zh-CN" sz="2300" kern="1200" dirty="0">
            <a:latin typeface="+mj-ea"/>
            <a:ea typeface="+mj-ea"/>
          </a:endParaRPr>
        </a:p>
        <a:p>
          <a:pPr marL="457200" lvl="2" indent="-228600" algn="l" defTabSz="1022350" rtl="0">
            <a:lnSpc>
              <a:spcPct val="90000"/>
            </a:lnSpc>
            <a:spcBef>
              <a:spcPct val="0"/>
            </a:spcBef>
            <a:spcAft>
              <a:spcPct val="20000"/>
            </a:spcAft>
            <a:buChar char="••"/>
          </a:pPr>
          <a:r>
            <a:rPr lang="en-US" sz="2300" b="1" kern="1200" baseline="0" dirty="0" smtClean="0">
              <a:latin typeface="+mj-ea"/>
              <a:ea typeface="+mj-ea"/>
            </a:rPr>
            <a:t>                                                            (2.3-2)</a:t>
          </a:r>
          <a:r>
            <a:rPr lang="zh-CN" sz="2300" b="1" kern="1200" baseline="0" dirty="0" smtClean="0"/>
            <a:t>	</a:t>
          </a:r>
          <a:endParaRPr lang="zh-CN" sz="2300" kern="1200" dirty="0">
            <a:latin typeface="+mj-ea"/>
            <a:ea typeface="+mj-ea"/>
          </a:endParaRPr>
        </a:p>
      </dsp:txBody>
      <dsp:txXfrm>
        <a:off x="0" y="1109638"/>
        <a:ext cx="7920879" cy="16456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4D89C-4A3E-430C-909D-333CAC3F973A}">
      <dsp:nvSpPr>
        <dsp:cNvPr id="0" name=""/>
        <dsp:cNvSpPr/>
      </dsp:nvSpPr>
      <dsp:spPr>
        <a:xfrm>
          <a:off x="0" y="44087"/>
          <a:ext cx="7848871" cy="943020"/>
        </a:xfrm>
        <a:prstGeom prst="roundRect">
          <a:avLst/>
        </a:prstGeom>
        <a:gradFill rotWithShape="0">
          <a:gsLst>
            <a:gs pos="0">
              <a:schemeClr val="accent3">
                <a:hueOff val="0"/>
                <a:satOff val="0"/>
                <a:lumOff val="0"/>
                <a:alphaOff val="0"/>
                <a:tint val="70000"/>
                <a:satMod val="180000"/>
              </a:schemeClr>
            </a:gs>
            <a:gs pos="62000">
              <a:schemeClr val="accent3">
                <a:hueOff val="0"/>
                <a:satOff val="0"/>
                <a:lumOff val="0"/>
                <a:alphaOff val="0"/>
                <a:tint val="30000"/>
                <a:satMod val="180000"/>
              </a:schemeClr>
            </a:gs>
            <a:gs pos="100000">
              <a:schemeClr val="accent3">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zh-CN" sz="3100" b="1" kern="1200" baseline="0" dirty="0" smtClean="0">
              <a:latin typeface="+mj-ea"/>
              <a:ea typeface="+mj-ea"/>
            </a:rPr>
            <a:t>性质：</a:t>
          </a:r>
          <a:endParaRPr lang="zh-CN" sz="3100" b="1" kern="1200" dirty="0">
            <a:latin typeface="+mj-ea"/>
            <a:ea typeface="+mj-ea"/>
          </a:endParaRPr>
        </a:p>
      </dsp:txBody>
      <dsp:txXfrm>
        <a:off x="46034" y="90121"/>
        <a:ext cx="7756803" cy="850952"/>
      </dsp:txXfrm>
    </dsp:sp>
    <dsp:sp modelId="{18062D9E-0934-44FA-8FCE-E1E8EC6E6267}">
      <dsp:nvSpPr>
        <dsp:cNvPr id="0" name=""/>
        <dsp:cNvSpPr/>
      </dsp:nvSpPr>
      <dsp:spPr>
        <a:xfrm>
          <a:off x="0" y="987107"/>
          <a:ext cx="7848871" cy="2181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202"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en-US" sz="2400" b="1" i="1" kern="1200" baseline="0" dirty="0" smtClean="0">
              <a:latin typeface="+mj-ea"/>
              <a:ea typeface="+mj-ea"/>
            </a:rPr>
            <a:t>R</a:t>
          </a:r>
          <a:r>
            <a:rPr lang="en-US" sz="2400" b="1" kern="1200" baseline="0" dirty="0" smtClean="0">
              <a:latin typeface="+mj-ea"/>
              <a:ea typeface="+mj-ea"/>
            </a:rPr>
            <a:t>(</a:t>
          </a:r>
          <a:r>
            <a:rPr lang="en-US" sz="2400" b="1" i="1" kern="1200" baseline="0" dirty="0" smtClean="0">
              <a:latin typeface="+mj-ea"/>
              <a:ea typeface="+mj-ea"/>
              <a:sym typeface="Symbol"/>
            </a:rPr>
            <a:t></a:t>
          </a:r>
          <a:r>
            <a:rPr lang="en-US" sz="2400" b="1" kern="1200" baseline="0" dirty="0" smtClean="0">
              <a:latin typeface="+mj-ea"/>
              <a:ea typeface="+mj-ea"/>
            </a:rPr>
            <a:t>)</a:t>
          </a:r>
          <a:r>
            <a:rPr lang="zh-CN" sz="2400" b="1" kern="1200" baseline="0" dirty="0" smtClean="0">
              <a:latin typeface="+mj-ea"/>
              <a:ea typeface="+mj-ea"/>
            </a:rPr>
            <a:t>是</a:t>
          </a:r>
          <a:r>
            <a:rPr lang="zh-CN" sz="2400" b="1" i="1" kern="1200" baseline="0" dirty="0" smtClean="0">
              <a:latin typeface="+mj-ea"/>
              <a:ea typeface="+mj-ea"/>
              <a:sym typeface="Symbol"/>
            </a:rPr>
            <a:t></a:t>
          </a:r>
          <a:r>
            <a:rPr lang="zh-CN" sz="2400" b="1" i="1" kern="1200" baseline="0" dirty="0" smtClean="0">
              <a:latin typeface="+mj-ea"/>
              <a:ea typeface="+mj-ea"/>
            </a:rPr>
            <a:t> </a:t>
          </a:r>
          <a:r>
            <a:rPr lang="zh-CN" sz="2400" b="1" kern="1200" baseline="0" dirty="0" smtClean="0">
              <a:latin typeface="+mj-ea"/>
              <a:ea typeface="+mj-ea"/>
            </a:rPr>
            <a:t>的偶函数 </a:t>
          </a:r>
          <a:endParaRPr lang="zh-CN" sz="2400" kern="1200" dirty="0">
            <a:latin typeface="+mj-ea"/>
            <a:ea typeface="+mj-ea"/>
          </a:endParaRPr>
        </a:p>
        <a:p>
          <a:pPr marL="457200" lvl="2" indent="-228600" algn="l" defTabSz="1066800" rtl="0">
            <a:lnSpc>
              <a:spcPct val="90000"/>
            </a:lnSpc>
            <a:spcBef>
              <a:spcPct val="0"/>
            </a:spcBef>
            <a:spcAft>
              <a:spcPct val="20000"/>
            </a:spcAft>
            <a:buChar char="••"/>
          </a:pPr>
          <a:r>
            <a:rPr lang="en-US" sz="2400" b="1" kern="1200" baseline="0" dirty="0" smtClean="0">
              <a:latin typeface="+mj-ea"/>
              <a:ea typeface="+mj-ea"/>
            </a:rPr>
            <a:t>                                                (2.3-3)</a:t>
          </a:r>
          <a:endParaRPr lang="zh-CN" sz="2400" kern="1200" dirty="0">
            <a:latin typeface="+mj-ea"/>
            <a:ea typeface="+mj-ea"/>
          </a:endParaRPr>
        </a:p>
        <a:p>
          <a:pPr marL="228600" lvl="1" indent="-228600" algn="l" defTabSz="1066800" rtl="0">
            <a:lnSpc>
              <a:spcPct val="90000"/>
            </a:lnSpc>
            <a:spcBef>
              <a:spcPct val="0"/>
            </a:spcBef>
            <a:spcAft>
              <a:spcPct val="20000"/>
            </a:spcAft>
            <a:buChar char="••"/>
          </a:pPr>
          <a:r>
            <a:rPr lang="zh-CN" sz="2400" b="1" kern="1200" baseline="0" dirty="0" smtClean="0">
              <a:latin typeface="+mj-ea"/>
              <a:ea typeface="+mj-ea"/>
            </a:rPr>
            <a:t>自相关函数</a:t>
          </a:r>
          <a:r>
            <a:rPr lang="en-US" sz="2400" b="1" i="1" kern="1200" baseline="0" dirty="0" smtClean="0">
              <a:latin typeface="+mj-ea"/>
              <a:ea typeface="+mj-ea"/>
            </a:rPr>
            <a:t>R</a:t>
          </a:r>
          <a:r>
            <a:rPr lang="en-US" sz="2400" b="1" kern="1200" baseline="0" dirty="0" smtClean="0">
              <a:latin typeface="+mj-ea"/>
              <a:ea typeface="+mj-ea"/>
            </a:rPr>
            <a:t>(</a:t>
          </a:r>
          <a:r>
            <a:rPr lang="en-US" sz="2400" b="1" i="1" kern="1200" baseline="0" dirty="0" smtClean="0">
              <a:latin typeface="+mj-ea"/>
              <a:ea typeface="+mj-ea"/>
              <a:sym typeface="Symbol"/>
            </a:rPr>
            <a:t></a:t>
          </a:r>
          <a:r>
            <a:rPr lang="en-US" sz="2400" b="1" kern="1200" baseline="0" dirty="0" smtClean="0">
              <a:latin typeface="+mj-ea"/>
              <a:ea typeface="+mj-ea"/>
            </a:rPr>
            <a:t>)</a:t>
          </a:r>
          <a:r>
            <a:rPr lang="zh-CN" sz="2400" b="1" kern="1200" baseline="0" dirty="0" smtClean="0">
              <a:latin typeface="+mj-ea"/>
              <a:ea typeface="+mj-ea"/>
            </a:rPr>
            <a:t>和其能量谱密度</a:t>
          </a:r>
          <a:r>
            <a:rPr lang="en-US" sz="2400" b="1" kern="1200" baseline="0" dirty="0" smtClean="0"/>
            <a:t>|</a:t>
          </a:r>
          <a:r>
            <a:rPr lang="en-US" sz="2400" b="1" i="1" kern="1200" baseline="0" dirty="0" smtClean="0"/>
            <a:t>S</a:t>
          </a:r>
          <a:r>
            <a:rPr lang="en-US" sz="2400" b="1" kern="1200" baseline="0" dirty="0" smtClean="0"/>
            <a:t>(</a:t>
          </a:r>
          <a:r>
            <a:rPr lang="en-US" sz="2400" b="1" i="1" kern="1200" baseline="0" dirty="0" smtClean="0"/>
            <a:t>f</a:t>
          </a:r>
          <a:r>
            <a:rPr lang="en-US" sz="2400" b="1" kern="1200" baseline="0" dirty="0" smtClean="0"/>
            <a:t>)|</a:t>
          </a:r>
          <a:r>
            <a:rPr lang="en-US" sz="2400" b="1" kern="1200" baseline="30000" dirty="0" smtClean="0"/>
            <a:t>2</a:t>
          </a:r>
          <a:r>
            <a:rPr lang="zh-CN" sz="2400" b="1" kern="1200" baseline="0" dirty="0" smtClean="0">
              <a:latin typeface="+mj-ea"/>
              <a:ea typeface="+mj-ea"/>
            </a:rPr>
            <a:t>是一对傅里叶变换： </a:t>
          </a:r>
          <a:r>
            <a:rPr lang="zh-CN" sz="2400" b="1" kern="1200" baseline="0" dirty="0" smtClean="0"/>
            <a:t>			</a:t>
          </a:r>
          <a:endParaRPr lang="zh-CN" sz="2400" kern="1200" dirty="0"/>
        </a:p>
      </dsp:txBody>
      <dsp:txXfrm>
        <a:off x="0" y="987107"/>
        <a:ext cx="7848871" cy="21817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4E23E-1AE7-4F5E-B421-BE82EBD69BA4}">
      <dsp:nvSpPr>
        <dsp:cNvPr id="0" name=""/>
        <dsp:cNvSpPr/>
      </dsp:nvSpPr>
      <dsp:spPr>
        <a:xfrm>
          <a:off x="0" y="46389"/>
          <a:ext cx="8064895" cy="943020"/>
        </a:xfrm>
        <a:prstGeom prst="roundRect">
          <a:avLst/>
        </a:prstGeom>
        <a:gradFill rotWithShape="0">
          <a:gsLst>
            <a:gs pos="0">
              <a:schemeClr val="accent3">
                <a:hueOff val="0"/>
                <a:satOff val="0"/>
                <a:lumOff val="0"/>
                <a:alphaOff val="0"/>
                <a:tint val="70000"/>
                <a:satMod val="180000"/>
              </a:schemeClr>
            </a:gs>
            <a:gs pos="62000">
              <a:schemeClr val="accent3">
                <a:hueOff val="0"/>
                <a:satOff val="0"/>
                <a:lumOff val="0"/>
                <a:alphaOff val="0"/>
                <a:tint val="30000"/>
                <a:satMod val="180000"/>
              </a:schemeClr>
            </a:gs>
            <a:gs pos="100000">
              <a:schemeClr val="accent3">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zh-CN" sz="3100" b="1" kern="1200" baseline="0" dirty="0" smtClean="0">
              <a:latin typeface="+mj-ea"/>
              <a:ea typeface="+mj-ea"/>
            </a:rPr>
            <a:t>性质：</a:t>
          </a:r>
          <a:endParaRPr lang="zh-CN" sz="3100" b="1" kern="1200" dirty="0">
            <a:latin typeface="+mj-ea"/>
            <a:ea typeface="+mj-ea"/>
          </a:endParaRPr>
        </a:p>
      </dsp:txBody>
      <dsp:txXfrm>
        <a:off x="46034" y="92423"/>
        <a:ext cx="7972827" cy="850952"/>
      </dsp:txXfrm>
    </dsp:sp>
    <dsp:sp modelId="{44A0AC63-465F-4D9C-B391-F951AAC13D2A}">
      <dsp:nvSpPr>
        <dsp:cNvPr id="0" name=""/>
        <dsp:cNvSpPr/>
      </dsp:nvSpPr>
      <dsp:spPr>
        <a:xfrm>
          <a:off x="0" y="989409"/>
          <a:ext cx="8064895" cy="17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60"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zh-CN" sz="2400" b="1" kern="1200" baseline="0" dirty="0" smtClean="0">
              <a:latin typeface="+mj-ea"/>
              <a:ea typeface="+mj-ea"/>
            </a:rPr>
            <a:t>当</a:t>
          </a:r>
          <a:r>
            <a:rPr lang="zh-CN" sz="2400" b="1" i="1" kern="1200" baseline="0" dirty="0" smtClean="0">
              <a:latin typeface="+mj-ea"/>
              <a:ea typeface="+mj-ea"/>
              <a:sym typeface="Symbol"/>
            </a:rPr>
            <a:t></a:t>
          </a:r>
          <a:r>
            <a:rPr lang="zh-CN" sz="2400" b="1" kern="1200" baseline="0" dirty="0" smtClean="0">
              <a:latin typeface="+mj-ea"/>
              <a:ea typeface="+mj-ea"/>
            </a:rPr>
            <a:t> </a:t>
          </a:r>
          <a:r>
            <a:rPr lang="en-US" sz="2400" b="1" kern="1200" baseline="0" dirty="0" smtClean="0">
              <a:latin typeface="+mj-ea"/>
              <a:ea typeface="+mj-ea"/>
            </a:rPr>
            <a:t>= 0</a:t>
          </a:r>
          <a:r>
            <a:rPr lang="zh-CN" sz="2400" b="1" kern="1200" baseline="0" dirty="0" smtClean="0">
              <a:latin typeface="+mj-ea"/>
              <a:ea typeface="+mj-ea"/>
            </a:rPr>
            <a:t>时，自相关函数</a:t>
          </a:r>
          <a:r>
            <a:rPr lang="en-US" sz="2400" b="1" i="1" kern="1200" baseline="0" dirty="0" smtClean="0">
              <a:latin typeface="+mj-ea"/>
              <a:ea typeface="+mj-ea"/>
            </a:rPr>
            <a:t>R</a:t>
          </a:r>
          <a:r>
            <a:rPr lang="en-US" sz="2400" b="1" kern="1200" baseline="0" dirty="0" smtClean="0">
              <a:latin typeface="+mj-ea"/>
              <a:ea typeface="+mj-ea"/>
            </a:rPr>
            <a:t>(0)</a:t>
          </a:r>
          <a:r>
            <a:rPr lang="zh-CN" sz="2400" b="1" kern="1200" baseline="0" dirty="0" smtClean="0">
              <a:latin typeface="+mj-ea"/>
              <a:ea typeface="+mj-ea"/>
            </a:rPr>
            <a:t>等于信号的平均功率：</a:t>
          </a:r>
          <a:endParaRPr lang="zh-CN" sz="2400" b="1" kern="1200" dirty="0">
            <a:latin typeface="+mj-ea"/>
            <a:ea typeface="+mj-ea"/>
          </a:endParaRPr>
        </a:p>
        <a:p>
          <a:pPr marL="457200" lvl="2" indent="-228600" algn="l" defTabSz="1066800" rtl="0">
            <a:lnSpc>
              <a:spcPct val="90000"/>
            </a:lnSpc>
            <a:spcBef>
              <a:spcPct val="0"/>
            </a:spcBef>
            <a:spcAft>
              <a:spcPct val="20000"/>
            </a:spcAft>
            <a:buChar char="••"/>
          </a:pPr>
          <a:r>
            <a:rPr lang="en-US" sz="2400" b="1" kern="1200" baseline="0" dirty="0" smtClean="0">
              <a:latin typeface="+mj-ea"/>
              <a:ea typeface="+mj-ea"/>
            </a:rPr>
            <a:t>                                                         (2.3-11)</a:t>
          </a:r>
          <a:endParaRPr lang="zh-CN" sz="2400" b="1" kern="1200" dirty="0">
            <a:latin typeface="+mj-ea"/>
            <a:ea typeface="+mj-ea"/>
          </a:endParaRPr>
        </a:p>
        <a:p>
          <a:pPr marL="228600" lvl="1" indent="-228600" algn="l" defTabSz="1066800" rtl="0">
            <a:lnSpc>
              <a:spcPct val="90000"/>
            </a:lnSpc>
            <a:spcBef>
              <a:spcPct val="0"/>
            </a:spcBef>
            <a:spcAft>
              <a:spcPct val="20000"/>
            </a:spcAft>
            <a:buChar char="••"/>
          </a:pPr>
          <a:r>
            <a:rPr lang="zh-CN" sz="2400" b="1" kern="1200" baseline="0" dirty="0" smtClean="0">
              <a:latin typeface="+mj-ea"/>
              <a:ea typeface="+mj-ea"/>
            </a:rPr>
            <a:t>功率信号的自相关函数也是偶函数。</a:t>
          </a:r>
          <a:endParaRPr lang="zh-CN" sz="2400" b="1" kern="1200" dirty="0">
            <a:latin typeface="+mj-ea"/>
            <a:ea typeface="+mj-ea"/>
          </a:endParaRPr>
        </a:p>
      </dsp:txBody>
      <dsp:txXfrm>
        <a:off x="0" y="989409"/>
        <a:ext cx="8064895" cy="17005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537DC-15AA-4C6B-B497-102AC1F149E4}">
      <dsp:nvSpPr>
        <dsp:cNvPr id="0" name=""/>
        <dsp:cNvSpPr/>
      </dsp:nvSpPr>
      <dsp:spPr>
        <a:xfrm>
          <a:off x="0" y="3699"/>
          <a:ext cx="7992887" cy="764593"/>
        </a:xfrm>
        <a:prstGeom prst="roundRect">
          <a:avLst/>
        </a:prstGeom>
        <a:gradFill rotWithShape="0">
          <a:gsLst>
            <a:gs pos="0">
              <a:schemeClr val="accent2">
                <a:hueOff val="0"/>
                <a:satOff val="0"/>
                <a:lumOff val="0"/>
                <a:alphaOff val="0"/>
                <a:tint val="70000"/>
                <a:satMod val="180000"/>
              </a:schemeClr>
            </a:gs>
            <a:gs pos="62000">
              <a:schemeClr val="accent2">
                <a:hueOff val="0"/>
                <a:satOff val="0"/>
                <a:lumOff val="0"/>
                <a:alphaOff val="0"/>
                <a:tint val="30000"/>
                <a:satMod val="180000"/>
              </a:schemeClr>
            </a:gs>
            <a:gs pos="100000">
              <a:schemeClr val="accent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b="1" kern="1200" dirty="0" smtClean="0">
              <a:latin typeface="+mj-ea"/>
              <a:ea typeface="+mj-ea"/>
            </a:rPr>
            <a:t>定义：</a:t>
          </a:r>
          <a:endParaRPr lang="zh-CN" altLang="en-US" sz="3200" b="1" kern="1200" dirty="0">
            <a:latin typeface="+mj-ea"/>
            <a:ea typeface="+mj-ea"/>
          </a:endParaRPr>
        </a:p>
      </dsp:txBody>
      <dsp:txXfrm>
        <a:off x="37324" y="41023"/>
        <a:ext cx="7918239" cy="689945"/>
      </dsp:txXfrm>
    </dsp:sp>
    <dsp:sp modelId="{C26951D3-294A-4A1D-A80D-BFEADD107031}">
      <dsp:nvSpPr>
        <dsp:cNvPr id="0" name=""/>
        <dsp:cNvSpPr/>
      </dsp:nvSpPr>
      <dsp:spPr>
        <a:xfrm>
          <a:off x="0" y="768292"/>
          <a:ext cx="7992887"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774"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dirty="0" smtClean="0">
              <a:latin typeface="+mj-ea"/>
              <a:ea typeface="+mj-ea"/>
            </a:rPr>
            <a:t>                                                                       </a:t>
          </a:r>
          <a:r>
            <a:rPr lang="en-US" sz="2800" b="1" kern="1200" dirty="0" smtClean="0">
              <a:latin typeface="+mj-ea"/>
              <a:ea typeface="+mj-ea"/>
            </a:rPr>
            <a:t>(2.3-10)</a:t>
          </a:r>
          <a:endParaRPr lang="en-US" sz="2800" b="1" kern="1200" dirty="0">
            <a:latin typeface="+mj-ea"/>
            <a:ea typeface="+mj-ea"/>
          </a:endParaRPr>
        </a:p>
      </dsp:txBody>
      <dsp:txXfrm>
        <a:off x="0" y="768292"/>
        <a:ext cx="7992887" cy="5961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4E23E-1AE7-4F5E-B421-BE82EBD69BA4}">
      <dsp:nvSpPr>
        <dsp:cNvPr id="0" name=""/>
        <dsp:cNvSpPr/>
      </dsp:nvSpPr>
      <dsp:spPr>
        <a:xfrm>
          <a:off x="0" y="1435"/>
          <a:ext cx="7848871" cy="896002"/>
        </a:xfrm>
        <a:prstGeom prst="roundRect">
          <a:avLst/>
        </a:prstGeom>
        <a:gradFill rotWithShape="0">
          <a:gsLst>
            <a:gs pos="0">
              <a:schemeClr val="accent3">
                <a:hueOff val="0"/>
                <a:satOff val="0"/>
                <a:lumOff val="0"/>
                <a:alphaOff val="0"/>
                <a:tint val="70000"/>
                <a:satMod val="180000"/>
              </a:schemeClr>
            </a:gs>
            <a:gs pos="62000">
              <a:schemeClr val="accent3">
                <a:hueOff val="0"/>
                <a:satOff val="0"/>
                <a:lumOff val="0"/>
                <a:alphaOff val="0"/>
                <a:tint val="30000"/>
                <a:satMod val="180000"/>
              </a:schemeClr>
            </a:gs>
            <a:gs pos="100000">
              <a:schemeClr val="accent3">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zh-CN" altLang="en-US" sz="3400" b="1" kern="1200" baseline="0" dirty="0" smtClean="0">
              <a:latin typeface="+mj-ea"/>
              <a:ea typeface="+mj-ea"/>
            </a:rPr>
            <a:t>性质：</a:t>
          </a:r>
          <a:endParaRPr lang="zh-CN" altLang="en-US" sz="3400" b="1" kern="1200" dirty="0">
            <a:latin typeface="+mj-ea"/>
            <a:ea typeface="+mj-ea"/>
          </a:endParaRPr>
        </a:p>
      </dsp:txBody>
      <dsp:txXfrm>
        <a:off x="43739" y="45174"/>
        <a:ext cx="7761393" cy="808524"/>
      </dsp:txXfrm>
    </dsp:sp>
    <dsp:sp modelId="{44A0AC63-465F-4D9C-B391-F951AAC13D2A}">
      <dsp:nvSpPr>
        <dsp:cNvPr id="0" name=""/>
        <dsp:cNvSpPr/>
      </dsp:nvSpPr>
      <dsp:spPr>
        <a:xfrm>
          <a:off x="0" y="897437"/>
          <a:ext cx="7848871" cy="1837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202"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zh-CN" altLang="en-US" sz="2800" b="1" kern="1200" baseline="0" dirty="0" smtClean="0">
              <a:solidFill>
                <a:srgbClr val="0000FF"/>
              </a:solidFill>
              <a:latin typeface="+mj-ea"/>
              <a:ea typeface="+mj-ea"/>
            </a:rPr>
            <a:t>周期性</a:t>
          </a:r>
          <a:r>
            <a:rPr lang="zh-CN" altLang="en-US" sz="2800" b="1" kern="1200" baseline="0" dirty="0" smtClean="0">
              <a:latin typeface="+mj-ea"/>
              <a:ea typeface="+mj-ea"/>
            </a:rPr>
            <a:t>功率信号自相关函数定义：</a:t>
          </a:r>
          <a:endParaRPr lang="zh-CN" altLang="en-US" sz="2800" b="1" kern="1200" dirty="0">
            <a:latin typeface="+mj-ea"/>
            <a:ea typeface="+mj-ea"/>
          </a:endParaRPr>
        </a:p>
        <a:p>
          <a:pPr marL="571500" lvl="2" indent="-285750" algn="l" defTabSz="2133600" rtl="0">
            <a:lnSpc>
              <a:spcPct val="90000"/>
            </a:lnSpc>
            <a:spcBef>
              <a:spcPct val="0"/>
            </a:spcBef>
            <a:spcAft>
              <a:spcPct val="20000"/>
            </a:spcAft>
            <a:buChar char="••"/>
          </a:pPr>
          <a:r>
            <a:rPr lang="en-US" sz="4800" b="1" kern="1200" baseline="0" dirty="0" smtClean="0">
              <a:latin typeface="+mj-ea"/>
              <a:ea typeface="+mj-ea"/>
            </a:rPr>
            <a:t>  </a:t>
          </a:r>
          <a:r>
            <a:rPr lang="en-US" sz="2400" b="1" kern="1200" baseline="0" dirty="0" smtClean="0">
              <a:latin typeface="+mj-ea"/>
              <a:ea typeface="+mj-ea"/>
            </a:rPr>
            <a:t>                                                           (2.3-12) </a:t>
          </a:r>
          <a:endParaRPr lang="zh-CN" sz="2400" b="1" kern="1200" dirty="0">
            <a:latin typeface="+mj-ea"/>
            <a:ea typeface="+mj-ea"/>
          </a:endParaRPr>
        </a:p>
        <a:p>
          <a:pPr marL="285750" lvl="1" indent="-285750" algn="l" defTabSz="1244600" rtl="0">
            <a:lnSpc>
              <a:spcPct val="90000"/>
            </a:lnSpc>
            <a:spcBef>
              <a:spcPct val="0"/>
            </a:spcBef>
            <a:spcAft>
              <a:spcPct val="20000"/>
            </a:spcAft>
            <a:buChar char="••"/>
          </a:pPr>
          <a:r>
            <a:rPr lang="en-US" sz="2800" b="1" i="1" kern="1200" baseline="0" dirty="0" smtClean="0">
              <a:latin typeface="+mj-ea"/>
              <a:ea typeface="+mj-ea"/>
            </a:rPr>
            <a:t>R</a:t>
          </a:r>
          <a:r>
            <a:rPr lang="en-US" sz="2800" b="1" kern="1200" baseline="0" dirty="0" smtClean="0">
              <a:latin typeface="+mj-ea"/>
              <a:ea typeface="+mj-ea"/>
            </a:rPr>
            <a:t>(</a:t>
          </a:r>
          <a:r>
            <a:rPr lang="en-US" sz="2800" b="1" i="1" kern="1200" baseline="0" dirty="0" smtClean="0">
              <a:latin typeface="+mj-ea"/>
              <a:ea typeface="+mj-ea"/>
              <a:sym typeface="Symbol"/>
            </a:rPr>
            <a:t></a:t>
          </a:r>
          <a:r>
            <a:rPr lang="en-US" sz="2800" b="1" kern="1200" baseline="0" dirty="0" smtClean="0">
              <a:latin typeface="+mj-ea"/>
              <a:ea typeface="+mj-ea"/>
            </a:rPr>
            <a:t>)</a:t>
          </a:r>
          <a:r>
            <a:rPr lang="zh-CN" sz="2800" b="1" kern="1200" baseline="0" dirty="0" smtClean="0">
              <a:latin typeface="+mj-ea"/>
              <a:ea typeface="+mj-ea"/>
            </a:rPr>
            <a:t>和功率谱密度</a:t>
          </a:r>
          <a:r>
            <a:rPr lang="en-US" sz="2800" b="1" i="1" kern="1200" baseline="0" dirty="0" smtClean="0">
              <a:latin typeface="+mj-ea"/>
              <a:ea typeface="+mj-ea"/>
            </a:rPr>
            <a:t>P</a:t>
          </a:r>
          <a:r>
            <a:rPr lang="en-US" sz="2800" b="1" kern="1200" baseline="0" dirty="0" smtClean="0">
              <a:latin typeface="+mj-ea"/>
              <a:ea typeface="+mj-ea"/>
            </a:rPr>
            <a:t>(</a:t>
          </a:r>
          <a:r>
            <a:rPr lang="en-US" sz="2800" b="1" i="1" kern="1200" baseline="0" dirty="0" smtClean="0">
              <a:latin typeface="+mj-ea"/>
              <a:ea typeface="+mj-ea"/>
            </a:rPr>
            <a:t>f</a:t>
          </a:r>
          <a:r>
            <a:rPr lang="en-US" sz="2800" b="1" kern="1200" baseline="0" dirty="0" smtClean="0">
              <a:latin typeface="+mj-ea"/>
              <a:ea typeface="+mj-ea"/>
            </a:rPr>
            <a:t>)</a:t>
          </a:r>
          <a:r>
            <a:rPr lang="zh-CN" sz="2800" b="1" kern="1200" baseline="0" dirty="0" smtClean="0">
              <a:latin typeface="+mj-ea"/>
              <a:ea typeface="+mj-ea"/>
            </a:rPr>
            <a:t>之间是傅里叶变换关系： </a:t>
          </a:r>
          <a:endParaRPr lang="zh-CN" sz="2800" b="1" kern="1200" dirty="0">
            <a:latin typeface="+mj-ea"/>
            <a:ea typeface="+mj-ea"/>
          </a:endParaRPr>
        </a:p>
      </dsp:txBody>
      <dsp:txXfrm>
        <a:off x="0" y="897437"/>
        <a:ext cx="7848871" cy="183743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62.wmf"/><Relationship Id="rId1" Type="http://schemas.openxmlformats.org/officeDocument/2006/relationships/image" Target="../media/image6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image" Target="../media/image10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09.wmf"/><Relationship Id="rId5" Type="http://schemas.openxmlformats.org/officeDocument/2006/relationships/image" Target="../media/image117.wmf"/><Relationship Id="rId4" Type="http://schemas.openxmlformats.org/officeDocument/2006/relationships/image" Target="../media/image11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5" Type="http://schemas.openxmlformats.org/officeDocument/2006/relationships/image" Target="../media/image126.wmf"/><Relationship Id="rId4" Type="http://schemas.openxmlformats.org/officeDocument/2006/relationships/image" Target="../media/image125.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2016/2/29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2016/2/29</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0A6435-7497-45AE-B6F9-E69CB04121D9}" type="slidenum">
              <a:rPr lang="en-US" altLang="zh-CN"/>
              <a:pPr/>
              <a:t>5</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511F8-B064-42EC-B3A2-6A6BA7136EE5}" type="slidenum">
              <a:rPr lang="en-US" altLang="zh-CN"/>
              <a:pPr/>
              <a:t>15</a:t>
            </a:fld>
            <a:endParaRPr lang="en-US" altLang="zh-CN"/>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511F8-B064-42EC-B3A2-6A6BA7136EE5}" type="slidenum">
              <a:rPr lang="en-US" altLang="zh-CN"/>
              <a:pPr/>
              <a:t>16</a:t>
            </a:fld>
            <a:endParaRPr lang="en-US" altLang="zh-CN"/>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8229600" cy="21717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41529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CF285480-69E1-4FBB-ADFD-10FF4D0268EA}" type="slidenum">
              <a:rPr lang="en-US" altLang="zh-CN"/>
              <a:pPr/>
              <a:t>‹#›</a:t>
            </a:fld>
            <a:endParaRPr lang="en-US" altLang="zh-CN"/>
          </a:p>
        </p:txBody>
      </p:sp>
    </p:spTree>
    <p:extLst>
      <p:ext uri="{BB962C8B-B14F-4D97-AF65-F5344CB8AC3E}">
        <p14:creationId xmlns:p14="http://schemas.microsoft.com/office/powerpoint/2010/main" val="2513869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9704CB3B-DB8E-4C92-A291-5A517B376942}" type="slidenum">
              <a:rPr lang="en-US" altLang="zh-CN"/>
              <a:pPr/>
              <a:t>‹#›</a:t>
            </a:fld>
            <a:endParaRPr lang="en-US" altLang="zh-CN"/>
          </a:p>
        </p:txBody>
      </p:sp>
    </p:spTree>
    <p:extLst>
      <p:ext uri="{BB962C8B-B14F-4D97-AF65-F5344CB8AC3E}">
        <p14:creationId xmlns:p14="http://schemas.microsoft.com/office/powerpoint/2010/main" val="336559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CADA21AF-6EDC-4066-AE95-7A571A3B4D3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20713"/>
            <a:ext cx="7696200" cy="486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2D46637-8092-4437-BC39-121534909CFE}" type="slidenum">
              <a:rPr lang="en-US" altLang="zh-CN"/>
              <a:pPr>
                <a:defRPr/>
              </a:pPr>
              <a:t>‹#›</a:t>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defRPr sz="2800" b="1">
                <a:solidFill>
                  <a:schemeClr val="tx1"/>
                </a:solidFill>
              </a:defRPr>
            </a:lvl1pPr>
            <a:lvl2pPr>
              <a:lnSpc>
                <a:spcPct val="100000"/>
              </a:lnSpc>
              <a:defRPr sz="2400" b="1">
                <a:solidFill>
                  <a:schemeClr val="tx1"/>
                </a:solidFill>
              </a:defRPr>
            </a:lvl2pPr>
            <a:lvl3pPr>
              <a:lnSpc>
                <a:spcPct val="100000"/>
              </a:lnSpc>
              <a:defRPr sz="2000" b="1">
                <a:solidFill>
                  <a:schemeClr val="tx1"/>
                </a:solidFill>
              </a:defRPr>
            </a:lvl3pPr>
            <a:lvl4pPr>
              <a:lnSpc>
                <a:spcPct val="100000"/>
              </a:lnSpc>
              <a:defRPr sz="1800" b="1">
                <a:solidFill>
                  <a:schemeClr val="tx1"/>
                </a:solidFill>
              </a:defRPr>
            </a:lvl4pPr>
            <a:lvl5pPr>
              <a:lnSpc>
                <a:spcPct val="100000"/>
              </a:lnSpc>
              <a:defRPr sz="1800"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11560"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lvl1pPr>
              <a:defRPr>
                <a:solidFill>
                  <a:schemeClr val="tx1"/>
                </a:solidFill>
              </a:defRPr>
            </a:lvl1pPr>
          </a:lstStyle>
          <a:p>
            <a:r>
              <a:rPr lang="en-US" altLang="zh-CN" dirty="0" smtClean="0"/>
              <a:t>Click to edit Master title style</a:t>
            </a:r>
            <a:endParaRPr lang="en-US" dirty="0"/>
          </a:p>
        </p:txBody>
      </p: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cxnSp>
        <p:nvCxnSpPr>
          <p:cNvPr id="6" name="直接连接符 5"/>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dirty="0" smtClean="0"/>
              <a:t>Click to edit Master title style</a:t>
            </a:r>
            <a:endParaRPr lang="en-US" dirty="0"/>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20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0.jpeg"/><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17.wmf"/><Relationship Id="rId4" Type="http://schemas.openxmlformats.org/officeDocument/2006/relationships/oleObject" Target="../embeddings/oleObject16.bin"/><Relationship Id="rId9"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6.png"/><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image" Target="../media/image23.wmf"/><Relationship Id="rId4" Type="http://schemas.openxmlformats.org/officeDocument/2006/relationships/oleObject" Target="../embeddings/oleObject21.bin"/><Relationship Id="rId9" Type="http://schemas.openxmlformats.org/officeDocument/2006/relationships/image" Target="../media/image25.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5.bin"/><Relationship Id="rId5" Type="http://schemas.openxmlformats.org/officeDocument/2006/relationships/image" Target="../media/image27.wmf"/><Relationship Id="rId4" Type="http://schemas.openxmlformats.org/officeDocument/2006/relationships/oleObject" Target="../embeddings/oleObject2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9.wmf"/><Relationship Id="rId4" Type="http://schemas.openxmlformats.org/officeDocument/2006/relationships/oleObject" Target="../embeddings/oleObject26.bin"/></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8.bin"/><Relationship Id="rId5" Type="http://schemas.openxmlformats.org/officeDocument/2006/relationships/image" Target="../media/image30.w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30.bin"/><Relationship Id="rId4" Type="http://schemas.openxmlformats.org/officeDocument/2006/relationships/image" Target="../media/image33.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31.bin"/><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2.bin"/><Relationship Id="rId11" Type="http://schemas.openxmlformats.org/officeDocument/2006/relationships/image" Target="../media/image38.wmf"/><Relationship Id="rId5" Type="http://schemas.openxmlformats.org/officeDocument/2006/relationships/image" Target="../media/image39.png"/><Relationship Id="rId10" Type="http://schemas.openxmlformats.org/officeDocument/2006/relationships/oleObject" Target="../embeddings/oleObject34.bin"/><Relationship Id="rId4" Type="http://schemas.openxmlformats.org/officeDocument/2006/relationships/image" Target="../media/image35.wmf"/><Relationship Id="rId9" Type="http://schemas.openxmlformats.org/officeDocument/2006/relationships/image" Target="../media/image3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0.wmf"/></Relationships>
</file>

<file path=ppt/slides/_rels/slide21.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2.wmf"/><Relationship Id="rId5" Type="http://schemas.openxmlformats.org/officeDocument/2006/relationships/oleObject" Target="../embeddings/oleObject37.bin"/><Relationship Id="rId4" Type="http://schemas.openxmlformats.org/officeDocument/2006/relationships/image" Target="../media/image4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wmf"/></Relationships>
</file>

<file path=ppt/slides/_rels/slide25.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0.wmf"/><Relationship Id="rId5" Type="http://schemas.openxmlformats.org/officeDocument/2006/relationships/oleObject" Target="../embeddings/oleObject43.bin"/><Relationship Id="rId4" Type="http://schemas.openxmlformats.org/officeDocument/2006/relationships/image" Target="../media/image4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3.wmf"/><Relationship Id="rId5" Type="http://schemas.openxmlformats.org/officeDocument/2006/relationships/oleObject" Target="../embeddings/oleObject46.bin"/><Relationship Id="rId4" Type="http://schemas.openxmlformats.org/officeDocument/2006/relationships/image" Target="../media/image5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5.wmf"/><Relationship Id="rId5" Type="http://schemas.openxmlformats.org/officeDocument/2006/relationships/oleObject" Target="../embeddings/oleObject48.bin"/><Relationship Id="rId4" Type="http://schemas.openxmlformats.org/officeDocument/2006/relationships/image" Target="../media/image54.wmf"/></Relationships>
</file>

<file path=ppt/slides/_rels/slide28.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7.wmf"/><Relationship Id="rId5" Type="http://schemas.openxmlformats.org/officeDocument/2006/relationships/oleObject" Target="../embeddings/oleObject50.bin"/><Relationship Id="rId4" Type="http://schemas.openxmlformats.org/officeDocument/2006/relationships/image" Target="../media/image56.wmf"/></Relationships>
</file>

<file path=ppt/slides/_rels/slide29.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9.wmf"/><Relationship Id="rId5" Type="http://schemas.openxmlformats.org/officeDocument/2006/relationships/oleObject" Target="../embeddings/oleObject53.bin"/><Relationship Id="rId4" Type="http://schemas.openxmlformats.org/officeDocument/2006/relationships/image" Target="../media/image5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2.wmf"/><Relationship Id="rId5" Type="http://schemas.openxmlformats.org/officeDocument/2006/relationships/oleObject" Target="../embeddings/oleObject56.bin"/><Relationship Id="rId4" Type="http://schemas.openxmlformats.org/officeDocument/2006/relationships/image" Target="../media/image6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oleObject" Target="../embeddings/oleObject58.bin"/><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slideLayout" Target="../slideLayouts/slideLayout2.xml"/><Relationship Id="rId16" Type="http://schemas.openxmlformats.org/officeDocument/2006/relationships/image" Target="../media/image64.wmf"/><Relationship Id="rId1" Type="http://schemas.openxmlformats.org/officeDocument/2006/relationships/vmlDrawing" Target="../drawings/vmlDrawing26.v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oleObject" Target="../embeddings/oleObject59.bin"/><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63.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67.wmf"/><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diagramColors" Target="../diagrams/colors4.xml"/><Relationship Id="rId11" Type="http://schemas.openxmlformats.org/officeDocument/2006/relationships/image" Target="../media/image66.wmf"/><Relationship Id="rId5" Type="http://schemas.openxmlformats.org/officeDocument/2006/relationships/diagramQuickStyle" Target="../diagrams/quickStyle4.xml"/><Relationship Id="rId10" Type="http://schemas.openxmlformats.org/officeDocument/2006/relationships/oleObject" Target="../embeddings/oleObject61.bin"/><Relationship Id="rId4" Type="http://schemas.openxmlformats.org/officeDocument/2006/relationships/diagramLayout" Target="../diagrams/layout4.xml"/><Relationship Id="rId9" Type="http://schemas.openxmlformats.org/officeDocument/2006/relationships/image" Target="../media/image65.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diagramLayout" Target="../diagrams/layout6.xml"/><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diagramData" Target="../diagrams/data6.xml"/><Relationship Id="rId2" Type="http://schemas.openxmlformats.org/officeDocument/2006/relationships/slideLayout" Target="../slideLayouts/slideLayout2.xml"/><Relationship Id="rId16" Type="http://schemas.microsoft.com/office/2007/relationships/diagramDrawing" Target="../diagrams/drawing6.xml"/><Relationship Id="rId1" Type="http://schemas.openxmlformats.org/officeDocument/2006/relationships/vmlDrawing" Target="../drawings/vmlDrawing28.vml"/><Relationship Id="rId6" Type="http://schemas.openxmlformats.org/officeDocument/2006/relationships/diagramColors" Target="../diagrams/colors5.xml"/><Relationship Id="rId11" Type="http://schemas.openxmlformats.org/officeDocument/2006/relationships/image" Target="../media/image69.wmf"/><Relationship Id="rId5" Type="http://schemas.openxmlformats.org/officeDocument/2006/relationships/diagramQuickStyle" Target="../diagrams/quickStyle5.xml"/><Relationship Id="rId15" Type="http://schemas.openxmlformats.org/officeDocument/2006/relationships/diagramColors" Target="../diagrams/colors6.xml"/><Relationship Id="rId10" Type="http://schemas.openxmlformats.org/officeDocument/2006/relationships/oleObject" Target="../embeddings/oleObject64.bin"/><Relationship Id="rId4" Type="http://schemas.openxmlformats.org/officeDocument/2006/relationships/diagramLayout" Target="../diagrams/layout5.xml"/><Relationship Id="rId9" Type="http://schemas.openxmlformats.org/officeDocument/2006/relationships/image" Target="../media/image68.wmf"/><Relationship Id="rId1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72.wmf"/><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diagramColors" Target="../diagrams/colors7.xml"/><Relationship Id="rId11" Type="http://schemas.openxmlformats.org/officeDocument/2006/relationships/image" Target="../media/image71.wmf"/><Relationship Id="rId5" Type="http://schemas.openxmlformats.org/officeDocument/2006/relationships/diagramQuickStyle" Target="../diagrams/quickStyle7.xml"/><Relationship Id="rId10" Type="http://schemas.openxmlformats.org/officeDocument/2006/relationships/oleObject" Target="../embeddings/oleObject66.bin"/><Relationship Id="rId4" Type="http://schemas.openxmlformats.org/officeDocument/2006/relationships/diagramLayout" Target="../diagrams/layout7.xml"/><Relationship Id="rId9" Type="http://schemas.openxmlformats.org/officeDocument/2006/relationships/image" Target="../media/image7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4.wmf"/><Relationship Id="rId5" Type="http://schemas.openxmlformats.org/officeDocument/2006/relationships/oleObject" Target="../embeddings/oleObject69.bin"/><Relationship Id="rId4" Type="http://schemas.openxmlformats.org/officeDocument/2006/relationships/image" Target="../media/image73.wmf"/></Relationships>
</file>

<file path=ppt/slides/_rels/slide37.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76.wmf"/><Relationship Id="rId5" Type="http://schemas.openxmlformats.org/officeDocument/2006/relationships/oleObject" Target="../embeddings/oleObject71.bin"/><Relationship Id="rId4" Type="http://schemas.openxmlformats.org/officeDocument/2006/relationships/image" Target="../media/image75.wmf"/></Relationships>
</file>

<file path=ppt/slides/_rels/slide38.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79.wmf"/><Relationship Id="rId5" Type="http://schemas.openxmlformats.org/officeDocument/2006/relationships/oleObject" Target="../embeddings/oleObject74.bin"/><Relationship Id="rId4" Type="http://schemas.openxmlformats.org/officeDocument/2006/relationships/image" Target="../media/image7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82.wmf"/><Relationship Id="rId5" Type="http://schemas.openxmlformats.org/officeDocument/2006/relationships/oleObject" Target="../embeddings/oleObject77.bin"/><Relationship Id="rId4" Type="http://schemas.openxmlformats.org/officeDocument/2006/relationships/image" Target="../media/image8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83.wmf"/><Relationship Id="rId5" Type="http://schemas.openxmlformats.org/officeDocument/2006/relationships/oleObject" Target="../embeddings/oleObject79.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81.bin"/></Relationships>
</file>

<file path=ppt/slides/_rels/slide41.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87.wmf"/><Relationship Id="rId5" Type="http://schemas.openxmlformats.org/officeDocument/2006/relationships/oleObject" Target="../embeddings/oleObject83.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5.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91.wmf"/><Relationship Id="rId5" Type="http://schemas.openxmlformats.org/officeDocument/2006/relationships/oleObject" Target="../embeddings/oleObject87.bin"/><Relationship Id="rId4" Type="http://schemas.openxmlformats.org/officeDocument/2006/relationships/image" Target="../media/image90.wmf"/></Relationships>
</file>

<file path=ppt/slides/_rels/slide43.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93.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91.bin"/></Relationships>
</file>

<file path=ppt/slides/_rels/slide44.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98.wmf"/><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96.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03.emf"/><Relationship Id="rId5" Type="http://schemas.openxmlformats.org/officeDocument/2006/relationships/oleObject" Target="../embeddings/oleObject99.bin"/><Relationship Id="rId4" Type="http://schemas.openxmlformats.org/officeDocument/2006/relationships/image" Target="../media/image102.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10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06.wmf"/><Relationship Id="rId5" Type="http://schemas.openxmlformats.org/officeDocument/2006/relationships/oleObject" Target="../embeddings/oleObject102.bin"/><Relationship Id="rId4" Type="http://schemas.openxmlformats.org/officeDocument/2006/relationships/image" Target="../media/image105.wmf"/></Relationships>
</file>

<file path=ppt/slides/_rels/slide48.x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12.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09.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06.bin"/><Relationship Id="rId14" Type="http://schemas.openxmlformats.org/officeDocument/2006/relationships/image" Target="../media/image113.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50.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14.wmf"/><Relationship Id="rId11" Type="http://schemas.openxmlformats.org/officeDocument/2006/relationships/oleObject" Target="../embeddings/oleObject113.bin"/><Relationship Id="rId5" Type="http://schemas.openxmlformats.org/officeDocument/2006/relationships/oleObject" Target="../embeddings/oleObject110.bin"/><Relationship Id="rId10" Type="http://schemas.openxmlformats.org/officeDocument/2006/relationships/image" Target="../media/image116.wmf"/><Relationship Id="rId4" Type="http://schemas.openxmlformats.org/officeDocument/2006/relationships/image" Target="../media/image109.wmf"/><Relationship Id="rId9" Type="http://schemas.openxmlformats.org/officeDocument/2006/relationships/oleObject" Target="../embeddings/oleObject112.bin"/></Relationships>
</file>

<file path=ppt/slides/_rels/slide51.xml.rels><?xml version="1.0" encoding="UTF-8" standalone="yes"?>
<Relationships xmlns="http://schemas.openxmlformats.org/package/2006/relationships"><Relationship Id="rId2" Type="http://schemas.openxmlformats.org/officeDocument/2006/relationships/image" Target="../media/image11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20.wmf"/><Relationship Id="rId5" Type="http://schemas.openxmlformats.org/officeDocument/2006/relationships/oleObject" Target="../embeddings/oleObject115.bin"/><Relationship Id="rId4" Type="http://schemas.openxmlformats.org/officeDocument/2006/relationships/image" Target="../media/image119.wmf"/></Relationships>
</file>

<file path=ppt/slides/_rels/slide54.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26.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23.wmf"/><Relationship Id="rId11" Type="http://schemas.openxmlformats.org/officeDocument/2006/relationships/oleObject" Target="../embeddings/oleObject121.bin"/><Relationship Id="rId5" Type="http://schemas.openxmlformats.org/officeDocument/2006/relationships/oleObject" Target="../embeddings/oleObject118.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20.bin"/></Relationships>
</file>

<file path=ppt/slides/_rels/slide55.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image" Target="../media/image126.wmf"/><Relationship Id="rId4" Type="http://schemas.openxmlformats.org/officeDocument/2006/relationships/oleObject" Target="../embeddings/oleObject12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ctrTitle"/>
          </p:nvPr>
        </p:nvSpPr>
        <p:spPr/>
        <p:txBody>
          <a:bodyPr/>
          <a:lstStyle/>
          <a:p>
            <a:r>
              <a:rPr lang="zh-CN" altLang="en-US" smtClean="0"/>
              <a:t>通信原理</a:t>
            </a:r>
            <a:endParaRPr lang="zh-CN" altLang="en-US"/>
          </a:p>
        </p:txBody>
      </p:sp>
      <p:sp>
        <p:nvSpPr>
          <p:cNvPr id="5" name="副标题 4"/>
          <p:cNvSpPr>
            <a:spLocks noGrp="1"/>
          </p:cNvSpPr>
          <p:nvPr>
            <p:ph type="subTitle" idx="1"/>
          </p:nvPr>
        </p:nvSpPr>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示 13"/>
          <p:cNvGraphicFramePr/>
          <p:nvPr/>
        </p:nvGraphicFramePr>
        <p:xfrm>
          <a:off x="755576" y="1376412"/>
          <a:ext cx="7749355" cy="4716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680" name="Object 8"/>
          <p:cNvGraphicFramePr>
            <a:graphicFrameLocks noChangeAspect="1"/>
          </p:cNvGraphicFramePr>
          <p:nvPr/>
        </p:nvGraphicFramePr>
        <p:xfrm>
          <a:off x="5796136" y="3789040"/>
          <a:ext cx="1341055" cy="555327"/>
        </p:xfrm>
        <a:graphic>
          <a:graphicData uri="http://schemas.openxmlformats.org/presentationml/2006/ole">
            <mc:AlternateContent xmlns:mc="http://schemas.openxmlformats.org/markup-compatibility/2006">
              <mc:Choice xmlns:v="urn:schemas-microsoft-com:vml" Requires="v">
                <p:oleObj spid="_x0000_s2486299" name="公式" r:id="rId8" imgW="622030" imgH="291973" progId="Equation.3">
                  <p:embed/>
                </p:oleObj>
              </mc:Choice>
              <mc:Fallback>
                <p:oleObj name="公式" r:id="rId8" imgW="622030" imgH="291973" progId="Equation.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6136" y="3789040"/>
                        <a:ext cx="1341055" cy="555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5"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6"/>
          <p:cNvGrpSpPr>
            <a:grpSpLocks/>
          </p:cNvGrpSpPr>
          <p:nvPr/>
        </p:nvGrpSpPr>
        <p:grpSpPr bwMode="auto">
          <a:xfrm>
            <a:off x="7218411" y="3980504"/>
            <a:ext cx="1488824" cy="708025"/>
            <a:chOff x="4496" y="3233"/>
            <a:chExt cx="854" cy="446"/>
          </a:xfrm>
        </p:grpSpPr>
        <p:sp>
          <p:nvSpPr>
            <p:cNvPr id="28686" name="AutoShape 14"/>
            <p:cNvSpPr>
              <a:spLocks/>
            </p:cNvSpPr>
            <p:nvPr/>
          </p:nvSpPr>
          <p:spPr bwMode="auto">
            <a:xfrm>
              <a:off x="4496" y="3282"/>
              <a:ext cx="56" cy="397"/>
            </a:xfrm>
            <a:prstGeom prst="rightBrace">
              <a:avLst>
                <a:gd name="adj1" fmla="val 59077"/>
                <a:gd name="adj2" fmla="val 50000"/>
              </a:avLst>
            </a:prstGeom>
            <a:noFill/>
            <a:ln w="28575">
              <a:solidFill>
                <a:schemeClr val="tx1"/>
              </a:solidFill>
              <a:round/>
              <a:headEnd/>
              <a:tailEnd/>
            </a:ln>
            <a:effectLst/>
          </p:spPr>
          <p:txBody>
            <a:bodyPr wrap="none" anchor="ctr"/>
            <a:lstStyle/>
            <a:p>
              <a:endParaRPr lang="zh-CN" altLang="en-US"/>
            </a:p>
          </p:txBody>
        </p:sp>
        <p:sp>
          <p:nvSpPr>
            <p:cNvPr id="28687" name="Text Box 15"/>
            <p:cNvSpPr txBox="1">
              <a:spLocks noChangeArrowheads="1"/>
            </p:cNvSpPr>
            <p:nvPr/>
          </p:nvSpPr>
          <p:spPr bwMode="auto">
            <a:xfrm>
              <a:off x="4573" y="3233"/>
              <a:ext cx="777" cy="446"/>
            </a:xfrm>
            <a:prstGeom prst="rect">
              <a:avLst/>
            </a:prstGeom>
            <a:noFill/>
            <a:ln w="9525">
              <a:noFill/>
              <a:miter lim="800000"/>
              <a:headEnd/>
              <a:tailEnd/>
            </a:ln>
            <a:effectLst/>
          </p:spPr>
          <p:txBody>
            <a:bodyPr wrap="square">
              <a:spAutoFit/>
            </a:bodyPr>
            <a:lstStyle/>
            <a:p>
              <a:pPr>
                <a:spcBef>
                  <a:spcPct val="50000"/>
                </a:spcBef>
              </a:pPr>
              <a:r>
                <a:rPr lang="zh-CN" altLang="en-US" sz="2000" b="1" dirty="0">
                  <a:solidFill>
                    <a:srgbClr val="0000FF"/>
                  </a:solidFill>
                  <a:latin typeface="+mj-ea"/>
                  <a:ea typeface="+mj-ea"/>
                </a:rPr>
                <a:t>称为单边谱。</a:t>
              </a:r>
            </a:p>
          </p:txBody>
        </p:sp>
      </p:grpSp>
      <p:sp>
        <p:nvSpPr>
          <p:cNvPr id="13" name="标题 12"/>
          <p:cNvSpPr>
            <a:spLocks noGrp="1"/>
          </p:cNvSpPr>
          <p:nvPr>
            <p:ph type="title"/>
          </p:nvPr>
        </p:nvSpPr>
        <p:spPr/>
        <p:txBody>
          <a:bodyPr/>
          <a:lstStyle/>
          <a:p>
            <a:endParaRPr lang="zh-CN" altLang="en-US"/>
          </a:p>
        </p:txBody>
      </p:sp>
      <p:sp>
        <p:nvSpPr>
          <p:cNvPr id="15" name="灯片编号占位符 14"/>
          <p:cNvSpPr>
            <a:spLocks noGrp="1"/>
          </p:cNvSpPr>
          <p:nvPr>
            <p:ph type="sldNum" sz="quarter" idx="12"/>
          </p:nvPr>
        </p:nvSpPr>
        <p:spPr/>
        <p:txBody>
          <a:bodyPr/>
          <a:lstStyle/>
          <a:p>
            <a:fld id="{E31375A4-56A4-47D6-9801-1991572033F7}" type="slidenum">
              <a:rPr lang="en-US" smtClean="0"/>
              <a:pPr/>
              <a:t>10</a:t>
            </a:fld>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endParaRPr lang="zh-CN" altLang="en-US" sz="5400" b="1" dirty="0"/>
          </a:p>
        </p:txBody>
      </p:sp>
      <p:sp>
        <p:nvSpPr>
          <p:cNvPr id="27651" name="Rectangle 3"/>
          <p:cNvSpPr>
            <a:spLocks noGrp="1" noChangeArrowheads="1"/>
          </p:cNvSpPr>
          <p:nvPr>
            <p:ph type="body" idx="1"/>
          </p:nvPr>
        </p:nvSpPr>
        <p:spPr>
          <a:xfrm>
            <a:off x="927100" y="1314450"/>
            <a:ext cx="8042275" cy="5175250"/>
          </a:xfrm>
        </p:spPr>
        <p:txBody>
          <a:bodyPr/>
          <a:lstStyle/>
          <a:p>
            <a:pPr>
              <a:buNone/>
            </a:pPr>
            <a:r>
              <a:rPr lang="en-US" altLang="zh-CN" dirty="0" smtClean="0"/>
              <a:t>2. </a:t>
            </a:r>
            <a:r>
              <a:rPr lang="zh-CN" altLang="en-US" dirty="0" smtClean="0"/>
              <a:t>若</a:t>
            </a:r>
            <a:r>
              <a:rPr lang="en-US" altLang="zh-CN" i="1" dirty="0"/>
              <a:t>s</a:t>
            </a:r>
            <a:r>
              <a:rPr lang="en-US" altLang="zh-CN" dirty="0"/>
              <a:t>(</a:t>
            </a:r>
            <a:r>
              <a:rPr lang="en-US" altLang="zh-CN" i="1" dirty="0"/>
              <a:t>t</a:t>
            </a:r>
            <a:r>
              <a:rPr lang="en-US" altLang="zh-CN" dirty="0"/>
              <a:t>)</a:t>
            </a:r>
            <a:r>
              <a:rPr lang="zh-CN" altLang="en-US" dirty="0"/>
              <a:t>是</a:t>
            </a:r>
            <a:r>
              <a:rPr lang="zh-CN" altLang="en-US" dirty="0">
                <a:solidFill>
                  <a:srgbClr val="FF0000"/>
                </a:solidFill>
              </a:rPr>
              <a:t>实偶信号</a:t>
            </a:r>
            <a:r>
              <a:rPr lang="zh-CN" altLang="en-US" dirty="0"/>
              <a:t>，则 </a:t>
            </a:r>
            <a:r>
              <a:rPr lang="en-US" altLang="zh-CN" i="1" dirty="0" err="1"/>
              <a:t>C</a:t>
            </a:r>
            <a:r>
              <a:rPr lang="en-US" altLang="zh-CN" i="1" baseline="-25000" dirty="0" err="1"/>
              <a:t>n</a:t>
            </a:r>
            <a:r>
              <a:rPr lang="zh-CN" altLang="en-US" dirty="0"/>
              <a:t>为</a:t>
            </a:r>
            <a:r>
              <a:rPr lang="zh-CN" altLang="en-US" dirty="0">
                <a:solidFill>
                  <a:srgbClr val="FF0000"/>
                </a:solidFill>
              </a:rPr>
              <a:t>实函数</a:t>
            </a:r>
            <a:r>
              <a:rPr lang="zh-CN" altLang="en-US" dirty="0"/>
              <a:t>。 因为</a:t>
            </a:r>
          </a:p>
          <a:p>
            <a:pPr lvl="3"/>
            <a:endParaRPr lang="zh-CN" altLang="en-US" dirty="0"/>
          </a:p>
          <a:p>
            <a:pPr lvl="3"/>
            <a:endParaRPr lang="zh-CN" altLang="en-US" dirty="0"/>
          </a:p>
          <a:p>
            <a:pPr lvl="3"/>
            <a:endParaRPr lang="zh-CN" altLang="en-US" dirty="0"/>
          </a:p>
          <a:p>
            <a:pPr lvl="3"/>
            <a:endParaRPr lang="en-US" altLang="zh-CN" dirty="0" smtClean="0"/>
          </a:p>
          <a:p>
            <a:pPr lvl="3"/>
            <a:endParaRPr lang="en-US" altLang="zh-CN" dirty="0" smtClean="0"/>
          </a:p>
          <a:p>
            <a:pPr lvl="3"/>
            <a:endParaRPr lang="en-US" altLang="zh-CN" dirty="0" smtClean="0"/>
          </a:p>
          <a:p>
            <a:pPr lvl="3"/>
            <a:endParaRPr lang="en-US" altLang="zh-CN" dirty="0" smtClean="0"/>
          </a:p>
          <a:p>
            <a:pPr lvl="3"/>
            <a:endParaRPr lang="zh-CN" altLang="en-US" dirty="0"/>
          </a:p>
          <a:p>
            <a:r>
              <a:rPr lang="zh-CN" altLang="en-US" dirty="0"/>
              <a:t>而</a:t>
            </a:r>
          </a:p>
          <a:p>
            <a:pPr lvl="3">
              <a:buFont typeface="Wingdings" pitchFamily="2" charset="2"/>
              <a:buNone/>
            </a:pPr>
            <a:endParaRPr lang="zh-CN" altLang="en-US" dirty="0"/>
          </a:p>
          <a:p>
            <a:pPr>
              <a:lnSpc>
                <a:spcPct val="70000"/>
              </a:lnSpc>
            </a:pPr>
            <a:r>
              <a:rPr lang="zh-CN" altLang="en-US" dirty="0"/>
              <a:t>所以</a:t>
            </a:r>
            <a:r>
              <a:rPr lang="en-US" altLang="zh-CN" i="1" dirty="0" err="1"/>
              <a:t>C</a:t>
            </a:r>
            <a:r>
              <a:rPr lang="en-US" altLang="zh-CN" i="1" baseline="-25000" dirty="0" err="1"/>
              <a:t>n</a:t>
            </a:r>
            <a:r>
              <a:rPr lang="zh-CN" altLang="en-US" dirty="0"/>
              <a:t>为实函数。 </a:t>
            </a:r>
          </a:p>
        </p:txBody>
      </p:sp>
      <p:sp>
        <p:nvSpPr>
          <p:cNvPr id="27653" name="Rectangle 5"/>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7652" name="Object 4"/>
          <p:cNvGraphicFramePr>
            <a:graphicFrameLocks noChangeAspect="1"/>
          </p:cNvGraphicFramePr>
          <p:nvPr/>
        </p:nvGraphicFramePr>
        <p:xfrm>
          <a:off x="1619672" y="1844824"/>
          <a:ext cx="6606861" cy="2996356"/>
        </p:xfrm>
        <a:graphic>
          <a:graphicData uri="http://schemas.openxmlformats.org/presentationml/2006/ole">
            <mc:AlternateContent xmlns:mc="http://schemas.openxmlformats.org/markup-compatibility/2006">
              <mc:Choice xmlns:v="urn:schemas-microsoft-com:vml" Requires="v">
                <p:oleObj spid="_x0000_s2417712" name="Equation" r:id="rId3" imgW="3530600" imgH="1498600" progId="Equation.DSMT4">
                  <p:embed/>
                </p:oleObj>
              </mc:Choice>
              <mc:Fallback>
                <p:oleObj name="Equation" r:id="rId3" imgW="3530600" imgH="14986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844824"/>
                        <a:ext cx="6606861" cy="2996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7654" name="Object 6"/>
          <p:cNvGraphicFramePr>
            <a:graphicFrameLocks noChangeAspect="1"/>
          </p:cNvGraphicFramePr>
          <p:nvPr/>
        </p:nvGraphicFramePr>
        <p:xfrm>
          <a:off x="1771650" y="5013325"/>
          <a:ext cx="3421063" cy="719138"/>
        </p:xfrm>
        <a:graphic>
          <a:graphicData uri="http://schemas.openxmlformats.org/presentationml/2006/ole">
            <mc:AlternateContent xmlns:mc="http://schemas.openxmlformats.org/markup-compatibility/2006">
              <mc:Choice xmlns:v="urn:schemas-microsoft-com:vml" Requires="v">
                <p:oleObj spid="_x0000_s2417713" name="Equation" r:id="rId5" imgW="1688367" imgH="355446" progId="Equation.DSMT4">
                  <p:embed/>
                </p:oleObj>
              </mc:Choice>
              <mc:Fallback>
                <p:oleObj name="Equation" r:id="rId5" imgW="1688367" imgH="355446"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1650" y="5013325"/>
                        <a:ext cx="3421063"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E31375A4-56A4-47D6-9801-1991572033F7}" type="slidenum">
              <a:rPr lang="en-US" smtClean="0"/>
              <a:pPr/>
              <a:t>11</a:t>
            </a:fld>
            <a:endParaRPr 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51"/>
          <p:cNvGrpSpPr>
            <a:grpSpLocks/>
          </p:cNvGrpSpPr>
          <p:nvPr/>
        </p:nvGrpSpPr>
        <p:grpSpPr bwMode="auto">
          <a:xfrm>
            <a:off x="5868144" y="4717182"/>
            <a:ext cx="3168352" cy="2312218"/>
            <a:chOff x="2317" y="10020"/>
            <a:chExt cx="6753" cy="3340"/>
          </a:xfrm>
        </p:grpSpPr>
        <p:grpSp>
          <p:nvGrpSpPr>
            <p:cNvPr id="14" name="Group 52"/>
            <p:cNvGrpSpPr>
              <a:grpSpLocks/>
            </p:cNvGrpSpPr>
            <p:nvPr/>
          </p:nvGrpSpPr>
          <p:grpSpPr bwMode="auto">
            <a:xfrm>
              <a:off x="2417" y="10020"/>
              <a:ext cx="6653" cy="3297"/>
              <a:chOff x="2597" y="10460"/>
              <a:chExt cx="6653" cy="3297"/>
            </a:xfrm>
          </p:grpSpPr>
          <p:pic>
            <p:nvPicPr>
              <p:cNvPr id="29749" name="Picture 53" descr="周期方波频谱"/>
              <p:cNvPicPr>
                <a:picLocks noChangeAspect="1" noChangeArrowheads="1"/>
              </p:cNvPicPr>
              <p:nvPr/>
            </p:nvPicPr>
            <p:blipFill>
              <a:blip r:embed="rId3" cstate="print"/>
              <a:srcRect/>
              <a:stretch>
                <a:fillRect/>
              </a:stretch>
            </p:blipFill>
            <p:spPr bwMode="auto">
              <a:xfrm>
                <a:off x="2597" y="10560"/>
                <a:ext cx="6653" cy="3197"/>
              </a:xfrm>
              <a:prstGeom prst="rect">
                <a:avLst/>
              </a:prstGeom>
              <a:noFill/>
              <a:ln w="9525">
                <a:noFill/>
                <a:miter lim="800000"/>
                <a:headEnd/>
                <a:tailEnd/>
              </a:ln>
            </p:spPr>
          </p:pic>
          <p:sp>
            <p:nvSpPr>
              <p:cNvPr id="29750" name="Text Box 54"/>
              <p:cNvSpPr txBox="1">
                <a:spLocks noChangeArrowheads="1"/>
              </p:cNvSpPr>
              <p:nvPr/>
            </p:nvSpPr>
            <p:spPr bwMode="auto">
              <a:xfrm>
                <a:off x="5517" y="10460"/>
                <a:ext cx="480" cy="460"/>
              </a:xfrm>
              <a:prstGeom prst="rect">
                <a:avLst/>
              </a:prstGeom>
              <a:solidFill>
                <a:srgbClr val="FFFFFF"/>
              </a:solidFill>
              <a:ln w="9525">
                <a:noFill/>
                <a:miter lim="800000"/>
                <a:headEnd/>
                <a:tailEnd/>
              </a:ln>
            </p:spPr>
            <p:txBody>
              <a:bodyPr/>
              <a:lstStyle/>
              <a:p>
                <a:pPr algn="just"/>
                <a:r>
                  <a:rPr lang="en-US" altLang="zh-CN" sz="900" i="1">
                    <a:latin typeface="Times New Roman" pitchFamily="18" charset="0"/>
                  </a:rPr>
                  <a:t>C</a:t>
                </a:r>
                <a:r>
                  <a:rPr lang="en-US" altLang="zh-CN" sz="1000" i="1" baseline="-25000">
                    <a:latin typeface="Times New Roman" pitchFamily="18" charset="0"/>
                  </a:rPr>
                  <a:t>n</a:t>
                </a:r>
                <a:endParaRPr lang="en-US" altLang="zh-CN"/>
              </a:p>
            </p:txBody>
          </p:sp>
        </p:grpSp>
        <p:sp>
          <p:nvSpPr>
            <p:cNvPr id="29751" name="Rectangle 55"/>
            <p:cNvSpPr>
              <a:spLocks noChangeArrowheads="1"/>
            </p:cNvSpPr>
            <p:nvPr/>
          </p:nvSpPr>
          <p:spPr bwMode="auto">
            <a:xfrm>
              <a:off x="2317" y="10080"/>
              <a:ext cx="840" cy="3280"/>
            </a:xfrm>
            <a:prstGeom prst="rect">
              <a:avLst/>
            </a:prstGeom>
            <a:solidFill>
              <a:srgbClr val="FFFFFF"/>
            </a:solidFill>
            <a:ln w="9525">
              <a:noFill/>
              <a:miter lim="800000"/>
              <a:headEnd/>
              <a:tailEnd/>
            </a:ln>
          </p:spPr>
          <p:txBody>
            <a:bodyPr/>
            <a:lstStyle/>
            <a:p>
              <a:endParaRPr lang="zh-CN" altLang="en-US"/>
            </a:p>
          </p:txBody>
        </p:sp>
      </p:grpSp>
      <p:sp>
        <p:nvSpPr>
          <p:cNvPr id="51" name="标题 50"/>
          <p:cNvSpPr>
            <a:spLocks noGrp="1"/>
          </p:cNvSpPr>
          <p:nvPr>
            <p:ph type="title"/>
          </p:nvPr>
        </p:nvSpPr>
        <p:spPr/>
        <p:txBody>
          <a:bodyPr/>
          <a:lstStyle/>
          <a:p>
            <a:r>
              <a:rPr lang="zh-CN" altLang="en-US" dirty="0" smtClean="0"/>
              <a:t>例</a:t>
            </a:r>
            <a:r>
              <a:rPr lang="en-US" altLang="zh-CN" dirty="0" smtClean="0"/>
              <a:t>2.1</a:t>
            </a:r>
            <a:endParaRPr lang="zh-CN" altLang="en-US" dirty="0"/>
          </a:p>
        </p:txBody>
      </p:sp>
      <p:sp>
        <p:nvSpPr>
          <p:cNvPr id="29699" name="Rectangle 3"/>
          <p:cNvSpPr>
            <a:spLocks noGrp="1" noChangeArrowheads="1"/>
          </p:cNvSpPr>
          <p:nvPr>
            <p:ph type="body" idx="1"/>
          </p:nvPr>
        </p:nvSpPr>
        <p:spPr/>
        <p:txBody>
          <a:bodyPr/>
          <a:lstStyle/>
          <a:p>
            <a:r>
              <a:rPr lang="zh-CN" altLang="en-US" dirty="0" smtClean="0"/>
              <a:t>试求图</a:t>
            </a:r>
            <a:r>
              <a:rPr lang="en-US" altLang="zh-CN" dirty="0" smtClean="0"/>
              <a:t>2-2(a)</a:t>
            </a:r>
            <a:r>
              <a:rPr lang="zh-CN" altLang="en-US" dirty="0" smtClean="0"/>
              <a:t>所示周期性方波的频谱。</a:t>
            </a:r>
          </a:p>
          <a:p>
            <a:pPr lvl="2"/>
            <a:endParaRPr lang="zh-CN" altLang="en-US" dirty="0" smtClean="0"/>
          </a:p>
          <a:p>
            <a:pPr lvl="2"/>
            <a:endParaRPr lang="zh-CN" altLang="en-US" dirty="0" smtClean="0"/>
          </a:p>
          <a:p>
            <a:pPr lvl="2"/>
            <a:endParaRPr lang="zh-CN" altLang="en-US" dirty="0" smtClean="0"/>
          </a:p>
          <a:p>
            <a:r>
              <a:rPr lang="zh-CN" altLang="en-US" dirty="0" smtClean="0"/>
              <a:t>解：由定义式</a:t>
            </a:r>
            <a:r>
              <a:rPr lang="en-US" altLang="zh-CN" dirty="0" smtClean="0"/>
              <a:t>(2.2-1)</a:t>
            </a:r>
            <a:r>
              <a:rPr lang="zh-CN" altLang="en-US" dirty="0" smtClean="0"/>
              <a:t>：</a:t>
            </a:r>
            <a:endParaRPr lang="zh-CN" altLang="en-US" dirty="0"/>
          </a:p>
        </p:txBody>
      </p:sp>
      <p:grpSp>
        <p:nvGrpSpPr>
          <p:cNvPr id="2" name="Group 56"/>
          <p:cNvGrpSpPr>
            <a:grpSpLocks/>
          </p:cNvGrpSpPr>
          <p:nvPr/>
        </p:nvGrpSpPr>
        <p:grpSpPr bwMode="auto">
          <a:xfrm>
            <a:off x="5607050" y="1412776"/>
            <a:ext cx="3536950" cy="1865312"/>
            <a:chOff x="3532" y="1139"/>
            <a:chExt cx="2228" cy="1175"/>
          </a:xfrm>
        </p:grpSpPr>
        <p:sp>
          <p:nvSpPr>
            <p:cNvPr id="29724" name="Text Box 28"/>
            <p:cNvSpPr txBox="1">
              <a:spLocks noChangeArrowheads="1"/>
            </p:cNvSpPr>
            <p:nvPr/>
          </p:nvSpPr>
          <p:spPr bwMode="auto">
            <a:xfrm>
              <a:off x="4468" y="2075"/>
              <a:ext cx="227" cy="211"/>
            </a:xfrm>
            <a:prstGeom prst="rect">
              <a:avLst/>
            </a:prstGeom>
            <a:noFill/>
            <a:ln w="9525">
              <a:noFill/>
              <a:miter lim="800000"/>
              <a:headEnd/>
              <a:tailEnd/>
            </a:ln>
          </p:spPr>
          <p:txBody>
            <a:bodyPr lIns="0" tIns="0" rIns="0" bIns="0"/>
            <a:lstStyle/>
            <a:p>
              <a:pPr algn="ctr"/>
              <a:r>
                <a:rPr lang="en-US" altLang="zh-CN" sz="1600">
                  <a:latin typeface="Times New Roman" pitchFamily="18" charset="0"/>
                </a:rPr>
                <a:t>0</a:t>
              </a:r>
              <a:endParaRPr lang="en-US" altLang="zh-CN" sz="1600"/>
            </a:p>
          </p:txBody>
        </p:sp>
        <p:grpSp>
          <p:nvGrpSpPr>
            <p:cNvPr id="3" name="Group 44"/>
            <p:cNvGrpSpPr>
              <a:grpSpLocks/>
            </p:cNvGrpSpPr>
            <p:nvPr/>
          </p:nvGrpSpPr>
          <p:grpSpPr bwMode="auto">
            <a:xfrm>
              <a:off x="3532" y="1139"/>
              <a:ext cx="2228" cy="1175"/>
              <a:chOff x="3532" y="1139"/>
              <a:chExt cx="2228" cy="1175"/>
            </a:xfrm>
          </p:grpSpPr>
          <p:sp>
            <p:nvSpPr>
              <p:cNvPr id="29726" name="Line 30"/>
              <p:cNvSpPr>
                <a:spLocks noChangeShapeType="1"/>
              </p:cNvSpPr>
              <p:nvPr/>
            </p:nvSpPr>
            <p:spPr bwMode="auto">
              <a:xfrm flipV="1">
                <a:off x="5233" y="2018"/>
                <a:ext cx="0" cy="74"/>
              </a:xfrm>
              <a:prstGeom prst="line">
                <a:avLst/>
              </a:prstGeom>
              <a:noFill/>
              <a:ln w="9525">
                <a:solidFill>
                  <a:srgbClr val="000000"/>
                </a:solidFill>
                <a:round/>
                <a:headEnd/>
                <a:tailEnd/>
              </a:ln>
            </p:spPr>
            <p:txBody>
              <a:bodyPr/>
              <a:lstStyle/>
              <a:p>
                <a:endParaRPr lang="zh-CN" altLang="en-US"/>
              </a:p>
            </p:txBody>
          </p:sp>
          <p:sp>
            <p:nvSpPr>
              <p:cNvPr id="29727" name="Text Box 31"/>
              <p:cNvSpPr txBox="1">
                <a:spLocks noChangeArrowheads="1"/>
              </p:cNvSpPr>
              <p:nvPr/>
            </p:nvSpPr>
            <p:spPr bwMode="auto">
              <a:xfrm>
                <a:off x="5120" y="2103"/>
                <a:ext cx="228" cy="211"/>
              </a:xfrm>
              <a:prstGeom prst="rect">
                <a:avLst/>
              </a:prstGeom>
              <a:noFill/>
              <a:ln w="9525">
                <a:noFill/>
                <a:miter lim="800000"/>
                <a:headEnd/>
                <a:tailEnd/>
              </a:ln>
            </p:spPr>
            <p:txBody>
              <a:bodyPr lIns="0" tIns="0" rIns="0" bIns="0"/>
              <a:lstStyle/>
              <a:p>
                <a:pPr algn="ctr"/>
                <a:r>
                  <a:rPr lang="en-US" altLang="zh-CN" sz="1400">
                    <a:latin typeface="Times New Roman" pitchFamily="18" charset="0"/>
                  </a:rPr>
                  <a:t>T</a:t>
                </a:r>
                <a:endParaRPr lang="en-US" altLang="zh-CN" sz="3600"/>
              </a:p>
            </p:txBody>
          </p:sp>
          <p:sp>
            <p:nvSpPr>
              <p:cNvPr id="29732" name="Line 36"/>
              <p:cNvSpPr>
                <a:spLocks noChangeShapeType="1"/>
              </p:cNvSpPr>
              <p:nvPr/>
            </p:nvSpPr>
            <p:spPr bwMode="auto">
              <a:xfrm flipV="1">
                <a:off x="3929" y="2018"/>
                <a:ext cx="0" cy="74"/>
              </a:xfrm>
              <a:prstGeom prst="line">
                <a:avLst/>
              </a:prstGeom>
              <a:noFill/>
              <a:ln w="9525">
                <a:solidFill>
                  <a:srgbClr val="000000"/>
                </a:solidFill>
                <a:round/>
                <a:headEnd/>
                <a:tailEnd/>
              </a:ln>
            </p:spPr>
            <p:txBody>
              <a:bodyPr/>
              <a:lstStyle/>
              <a:p>
                <a:endParaRPr lang="zh-CN" altLang="en-US"/>
              </a:p>
            </p:txBody>
          </p:sp>
          <p:sp>
            <p:nvSpPr>
              <p:cNvPr id="29733" name="Text Box 37"/>
              <p:cNvSpPr txBox="1">
                <a:spLocks noChangeArrowheads="1"/>
              </p:cNvSpPr>
              <p:nvPr/>
            </p:nvSpPr>
            <p:spPr bwMode="auto">
              <a:xfrm>
                <a:off x="3816" y="2103"/>
                <a:ext cx="228" cy="211"/>
              </a:xfrm>
              <a:prstGeom prst="rect">
                <a:avLst/>
              </a:prstGeom>
              <a:noFill/>
              <a:ln w="9525">
                <a:noFill/>
                <a:miter lim="800000"/>
                <a:headEnd/>
                <a:tailEnd/>
              </a:ln>
            </p:spPr>
            <p:txBody>
              <a:bodyPr lIns="0" tIns="0" rIns="0" bIns="0"/>
              <a:lstStyle/>
              <a:p>
                <a:pPr algn="ctr"/>
                <a:r>
                  <a:rPr lang="en-US" altLang="zh-CN" sz="1400">
                    <a:latin typeface="Times New Roman" pitchFamily="18" charset="0"/>
                  </a:rPr>
                  <a:t>-T</a:t>
                </a:r>
                <a:endParaRPr lang="en-US" altLang="zh-CN" sz="1400"/>
              </a:p>
            </p:txBody>
          </p:sp>
          <p:grpSp>
            <p:nvGrpSpPr>
              <p:cNvPr id="4" name="Group 43"/>
              <p:cNvGrpSpPr>
                <a:grpSpLocks/>
              </p:cNvGrpSpPr>
              <p:nvPr/>
            </p:nvGrpSpPr>
            <p:grpSpPr bwMode="auto">
              <a:xfrm>
                <a:off x="3532" y="1139"/>
                <a:ext cx="2228" cy="1060"/>
                <a:chOff x="3532" y="1139"/>
                <a:chExt cx="2228" cy="1060"/>
              </a:xfrm>
            </p:grpSpPr>
            <p:grpSp>
              <p:nvGrpSpPr>
                <p:cNvPr id="5" name="Group 6"/>
                <p:cNvGrpSpPr>
                  <a:grpSpLocks/>
                </p:cNvGrpSpPr>
                <p:nvPr/>
              </p:nvGrpSpPr>
              <p:grpSpPr bwMode="auto">
                <a:xfrm>
                  <a:off x="3532" y="1233"/>
                  <a:ext cx="2067" cy="865"/>
                  <a:chOff x="6722" y="8730"/>
                  <a:chExt cx="3672" cy="1411"/>
                </a:xfrm>
              </p:grpSpPr>
              <p:grpSp>
                <p:nvGrpSpPr>
                  <p:cNvPr id="6" name="Group 7"/>
                  <p:cNvGrpSpPr>
                    <a:grpSpLocks/>
                  </p:cNvGrpSpPr>
                  <p:nvPr/>
                </p:nvGrpSpPr>
                <p:grpSpPr bwMode="auto">
                  <a:xfrm>
                    <a:off x="6722" y="8730"/>
                    <a:ext cx="3672" cy="1410"/>
                    <a:chOff x="7592" y="8655"/>
                    <a:chExt cx="2802" cy="1410"/>
                  </a:xfrm>
                </p:grpSpPr>
                <p:sp>
                  <p:nvSpPr>
                    <p:cNvPr id="29704" name="Line 8"/>
                    <p:cNvSpPr>
                      <a:spLocks noChangeShapeType="1"/>
                    </p:cNvSpPr>
                    <p:nvPr/>
                  </p:nvSpPr>
                  <p:spPr bwMode="auto">
                    <a:xfrm flipH="1" flipV="1">
                      <a:off x="9002" y="8655"/>
                      <a:ext cx="9" cy="1410"/>
                    </a:xfrm>
                    <a:prstGeom prst="line">
                      <a:avLst/>
                    </a:prstGeom>
                    <a:noFill/>
                    <a:ln w="9525">
                      <a:solidFill>
                        <a:srgbClr val="000000"/>
                      </a:solidFill>
                      <a:round/>
                      <a:headEnd/>
                      <a:tailEnd type="triangle" w="med" len="med"/>
                    </a:ln>
                  </p:spPr>
                  <p:txBody>
                    <a:bodyPr/>
                    <a:lstStyle/>
                    <a:p>
                      <a:endParaRPr lang="zh-CN" altLang="en-US"/>
                    </a:p>
                  </p:txBody>
                </p:sp>
                <p:sp>
                  <p:nvSpPr>
                    <p:cNvPr id="29705" name="Line 9"/>
                    <p:cNvSpPr>
                      <a:spLocks noChangeShapeType="1"/>
                    </p:cNvSpPr>
                    <p:nvPr/>
                  </p:nvSpPr>
                  <p:spPr bwMode="auto">
                    <a:xfrm>
                      <a:off x="7592" y="10056"/>
                      <a:ext cx="2802" cy="0"/>
                    </a:xfrm>
                    <a:prstGeom prst="line">
                      <a:avLst/>
                    </a:prstGeom>
                    <a:noFill/>
                    <a:ln w="9525">
                      <a:solidFill>
                        <a:srgbClr val="000000"/>
                      </a:solidFill>
                      <a:round/>
                      <a:headEnd/>
                      <a:tailEnd type="triangle" w="med" len="med"/>
                    </a:ln>
                  </p:spPr>
                  <p:txBody>
                    <a:bodyPr/>
                    <a:lstStyle/>
                    <a:p>
                      <a:endParaRPr lang="zh-CN" altLang="en-US"/>
                    </a:p>
                  </p:txBody>
                </p:sp>
              </p:grpSp>
              <p:grpSp>
                <p:nvGrpSpPr>
                  <p:cNvPr id="7" name="Group 10"/>
                  <p:cNvGrpSpPr>
                    <a:grpSpLocks/>
                  </p:cNvGrpSpPr>
                  <p:nvPr/>
                </p:nvGrpSpPr>
                <p:grpSpPr bwMode="auto">
                  <a:xfrm>
                    <a:off x="7200" y="9273"/>
                    <a:ext cx="2716" cy="868"/>
                    <a:chOff x="7200" y="9273"/>
                    <a:chExt cx="2716" cy="868"/>
                  </a:xfrm>
                </p:grpSpPr>
                <p:grpSp>
                  <p:nvGrpSpPr>
                    <p:cNvPr id="8" name="Group 11"/>
                    <p:cNvGrpSpPr>
                      <a:grpSpLocks/>
                    </p:cNvGrpSpPr>
                    <p:nvPr/>
                  </p:nvGrpSpPr>
                  <p:grpSpPr bwMode="auto">
                    <a:xfrm>
                      <a:off x="8386" y="9279"/>
                      <a:ext cx="383" cy="862"/>
                      <a:chOff x="7814" y="11707"/>
                      <a:chExt cx="600" cy="1276"/>
                    </a:xfrm>
                  </p:grpSpPr>
                  <p:sp>
                    <p:nvSpPr>
                      <p:cNvPr id="29708" name="Line 12"/>
                      <p:cNvSpPr>
                        <a:spLocks noChangeShapeType="1"/>
                      </p:cNvSpPr>
                      <p:nvPr/>
                    </p:nvSpPr>
                    <p:spPr bwMode="auto">
                      <a:xfrm>
                        <a:off x="8414" y="11708"/>
                        <a:ext cx="0" cy="1275"/>
                      </a:xfrm>
                      <a:prstGeom prst="line">
                        <a:avLst/>
                      </a:prstGeom>
                      <a:noFill/>
                      <a:ln w="19050">
                        <a:solidFill>
                          <a:srgbClr val="000000"/>
                        </a:solidFill>
                        <a:round/>
                        <a:headEnd/>
                        <a:tailEnd/>
                      </a:ln>
                    </p:spPr>
                    <p:txBody>
                      <a:bodyPr/>
                      <a:lstStyle/>
                      <a:p>
                        <a:endParaRPr lang="zh-CN" altLang="en-US"/>
                      </a:p>
                    </p:txBody>
                  </p:sp>
                  <p:sp>
                    <p:nvSpPr>
                      <p:cNvPr id="29709" name="Line 13"/>
                      <p:cNvSpPr>
                        <a:spLocks noChangeShapeType="1"/>
                      </p:cNvSpPr>
                      <p:nvPr/>
                    </p:nvSpPr>
                    <p:spPr bwMode="auto">
                      <a:xfrm>
                        <a:off x="7814" y="11707"/>
                        <a:ext cx="0" cy="1275"/>
                      </a:xfrm>
                      <a:prstGeom prst="line">
                        <a:avLst/>
                      </a:prstGeom>
                      <a:noFill/>
                      <a:ln w="19050">
                        <a:solidFill>
                          <a:srgbClr val="000000"/>
                        </a:solidFill>
                        <a:round/>
                        <a:headEnd/>
                        <a:tailEnd/>
                      </a:ln>
                    </p:spPr>
                    <p:txBody>
                      <a:bodyPr/>
                      <a:lstStyle/>
                      <a:p>
                        <a:endParaRPr lang="zh-CN" altLang="en-US"/>
                      </a:p>
                    </p:txBody>
                  </p:sp>
                </p:grpSp>
                <p:sp>
                  <p:nvSpPr>
                    <p:cNvPr id="29710" name="Line 14"/>
                    <p:cNvSpPr>
                      <a:spLocks noChangeShapeType="1"/>
                    </p:cNvSpPr>
                    <p:nvPr/>
                  </p:nvSpPr>
                  <p:spPr bwMode="auto">
                    <a:xfrm>
                      <a:off x="8376" y="9273"/>
                      <a:ext cx="393" cy="0"/>
                    </a:xfrm>
                    <a:prstGeom prst="line">
                      <a:avLst/>
                    </a:prstGeom>
                    <a:noFill/>
                    <a:ln w="19050">
                      <a:solidFill>
                        <a:srgbClr val="000000"/>
                      </a:solidFill>
                      <a:round/>
                      <a:headEnd/>
                      <a:tailEnd/>
                    </a:ln>
                  </p:spPr>
                  <p:txBody>
                    <a:bodyPr/>
                    <a:lstStyle/>
                    <a:p>
                      <a:endParaRPr lang="zh-CN" altLang="en-US"/>
                    </a:p>
                  </p:txBody>
                </p:sp>
                <p:grpSp>
                  <p:nvGrpSpPr>
                    <p:cNvPr id="9" name="Group 15"/>
                    <p:cNvGrpSpPr>
                      <a:grpSpLocks/>
                    </p:cNvGrpSpPr>
                    <p:nvPr/>
                  </p:nvGrpSpPr>
                  <p:grpSpPr bwMode="auto">
                    <a:xfrm>
                      <a:off x="7200" y="9273"/>
                      <a:ext cx="393" cy="867"/>
                      <a:chOff x="7590" y="9274"/>
                      <a:chExt cx="393" cy="867"/>
                    </a:xfrm>
                  </p:grpSpPr>
                  <p:grpSp>
                    <p:nvGrpSpPr>
                      <p:cNvPr id="10" name="Group 16"/>
                      <p:cNvGrpSpPr>
                        <a:grpSpLocks/>
                      </p:cNvGrpSpPr>
                      <p:nvPr/>
                    </p:nvGrpSpPr>
                    <p:grpSpPr bwMode="auto">
                      <a:xfrm>
                        <a:off x="7598" y="9279"/>
                        <a:ext cx="384" cy="862"/>
                        <a:chOff x="7814" y="11707"/>
                        <a:chExt cx="600" cy="1276"/>
                      </a:xfrm>
                    </p:grpSpPr>
                    <p:sp>
                      <p:nvSpPr>
                        <p:cNvPr id="29713" name="Line 17"/>
                        <p:cNvSpPr>
                          <a:spLocks noChangeShapeType="1"/>
                        </p:cNvSpPr>
                        <p:nvPr/>
                      </p:nvSpPr>
                      <p:spPr bwMode="auto">
                        <a:xfrm>
                          <a:off x="8414" y="11708"/>
                          <a:ext cx="0" cy="1275"/>
                        </a:xfrm>
                        <a:prstGeom prst="line">
                          <a:avLst/>
                        </a:prstGeom>
                        <a:noFill/>
                        <a:ln w="19050">
                          <a:solidFill>
                            <a:srgbClr val="000000"/>
                          </a:solidFill>
                          <a:round/>
                          <a:headEnd/>
                          <a:tailEnd/>
                        </a:ln>
                      </p:spPr>
                      <p:txBody>
                        <a:bodyPr/>
                        <a:lstStyle/>
                        <a:p>
                          <a:endParaRPr lang="zh-CN" altLang="en-US"/>
                        </a:p>
                      </p:txBody>
                    </p:sp>
                    <p:sp>
                      <p:nvSpPr>
                        <p:cNvPr id="29714" name="Line 18"/>
                        <p:cNvSpPr>
                          <a:spLocks noChangeShapeType="1"/>
                        </p:cNvSpPr>
                        <p:nvPr/>
                      </p:nvSpPr>
                      <p:spPr bwMode="auto">
                        <a:xfrm>
                          <a:off x="7814" y="11707"/>
                          <a:ext cx="0" cy="1275"/>
                        </a:xfrm>
                        <a:prstGeom prst="line">
                          <a:avLst/>
                        </a:prstGeom>
                        <a:noFill/>
                        <a:ln w="19050">
                          <a:solidFill>
                            <a:srgbClr val="000000"/>
                          </a:solidFill>
                          <a:round/>
                          <a:headEnd/>
                          <a:tailEnd/>
                        </a:ln>
                      </p:spPr>
                      <p:txBody>
                        <a:bodyPr/>
                        <a:lstStyle/>
                        <a:p>
                          <a:endParaRPr lang="zh-CN" altLang="en-US"/>
                        </a:p>
                      </p:txBody>
                    </p:sp>
                  </p:grpSp>
                  <p:sp>
                    <p:nvSpPr>
                      <p:cNvPr id="29715" name="Line 19"/>
                      <p:cNvSpPr>
                        <a:spLocks noChangeShapeType="1"/>
                      </p:cNvSpPr>
                      <p:nvPr/>
                    </p:nvSpPr>
                    <p:spPr bwMode="auto">
                      <a:xfrm>
                        <a:off x="7590" y="9274"/>
                        <a:ext cx="393" cy="0"/>
                      </a:xfrm>
                      <a:prstGeom prst="line">
                        <a:avLst/>
                      </a:prstGeom>
                      <a:noFill/>
                      <a:ln w="19050">
                        <a:solidFill>
                          <a:srgbClr val="000000"/>
                        </a:solidFill>
                        <a:round/>
                        <a:headEnd/>
                        <a:tailEnd/>
                      </a:ln>
                    </p:spPr>
                    <p:txBody>
                      <a:bodyPr/>
                      <a:lstStyle/>
                      <a:p>
                        <a:endParaRPr lang="zh-CN" altLang="en-US"/>
                      </a:p>
                    </p:txBody>
                  </p:sp>
                </p:grpSp>
                <p:grpSp>
                  <p:nvGrpSpPr>
                    <p:cNvPr id="11" name="Group 20"/>
                    <p:cNvGrpSpPr>
                      <a:grpSpLocks/>
                    </p:cNvGrpSpPr>
                    <p:nvPr/>
                  </p:nvGrpSpPr>
                  <p:grpSpPr bwMode="auto">
                    <a:xfrm>
                      <a:off x="9514" y="9273"/>
                      <a:ext cx="402" cy="867"/>
                      <a:chOff x="9124" y="9274"/>
                      <a:chExt cx="402" cy="867"/>
                    </a:xfrm>
                  </p:grpSpPr>
                  <p:grpSp>
                    <p:nvGrpSpPr>
                      <p:cNvPr id="12" name="Group 21"/>
                      <p:cNvGrpSpPr>
                        <a:grpSpLocks/>
                      </p:cNvGrpSpPr>
                      <p:nvPr/>
                    </p:nvGrpSpPr>
                    <p:grpSpPr bwMode="auto">
                      <a:xfrm>
                        <a:off x="9142" y="9279"/>
                        <a:ext cx="384" cy="862"/>
                        <a:chOff x="7814" y="11707"/>
                        <a:chExt cx="600" cy="1276"/>
                      </a:xfrm>
                    </p:grpSpPr>
                    <p:sp>
                      <p:nvSpPr>
                        <p:cNvPr id="29718" name="Line 22"/>
                        <p:cNvSpPr>
                          <a:spLocks noChangeShapeType="1"/>
                        </p:cNvSpPr>
                        <p:nvPr/>
                      </p:nvSpPr>
                      <p:spPr bwMode="auto">
                        <a:xfrm>
                          <a:off x="8414" y="11708"/>
                          <a:ext cx="0" cy="1275"/>
                        </a:xfrm>
                        <a:prstGeom prst="line">
                          <a:avLst/>
                        </a:prstGeom>
                        <a:noFill/>
                        <a:ln w="19050">
                          <a:solidFill>
                            <a:srgbClr val="000000"/>
                          </a:solidFill>
                          <a:round/>
                          <a:headEnd/>
                          <a:tailEnd/>
                        </a:ln>
                      </p:spPr>
                      <p:txBody>
                        <a:bodyPr/>
                        <a:lstStyle/>
                        <a:p>
                          <a:endParaRPr lang="zh-CN" altLang="en-US"/>
                        </a:p>
                      </p:txBody>
                    </p:sp>
                    <p:sp>
                      <p:nvSpPr>
                        <p:cNvPr id="29719" name="Line 23"/>
                        <p:cNvSpPr>
                          <a:spLocks noChangeShapeType="1"/>
                        </p:cNvSpPr>
                        <p:nvPr/>
                      </p:nvSpPr>
                      <p:spPr bwMode="auto">
                        <a:xfrm>
                          <a:off x="7814" y="11707"/>
                          <a:ext cx="0" cy="1275"/>
                        </a:xfrm>
                        <a:prstGeom prst="line">
                          <a:avLst/>
                        </a:prstGeom>
                        <a:noFill/>
                        <a:ln w="19050">
                          <a:solidFill>
                            <a:srgbClr val="000000"/>
                          </a:solidFill>
                          <a:round/>
                          <a:headEnd/>
                          <a:tailEnd/>
                        </a:ln>
                      </p:spPr>
                      <p:txBody>
                        <a:bodyPr/>
                        <a:lstStyle/>
                        <a:p>
                          <a:endParaRPr lang="zh-CN" altLang="en-US"/>
                        </a:p>
                      </p:txBody>
                    </p:sp>
                  </p:grpSp>
                  <p:sp>
                    <p:nvSpPr>
                      <p:cNvPr id="29720" name="Line 24"/>
                      <p:cNvSpPr>
                        <a:spLocks noChangeShapeType="1"/>
                      </p:cNvSpPr>
                      <p:nvPr/>
                    </p:nvSpPr>
                    <p:spPr bwMode="auto">
                      <a:xfrm>
                        <a:off x="9124" y="9274"/>
                        <a:ext cx="393" cy="0"/>
                      </a:xfrm>
                      <a:prstGeom prst="line">
                        <a:avLst/>
                      </a:prstGeom>
                      <a:noFill/>
                      <a:ln w="19050">
                        <a:solidFill>
                          <a:srgbClr val="000000"/>
                        </a:solidFill>
                        <a:round/>
                        <a:headEnd/>
                        <a:tailEnd/>
                      </a:ln>
                    </p:spPr>
                    <p:txBody>
                      <a:bodyPr/>
                      <a:lstStyle/>
                      <a:p>
                        <a:endParaRPr lang="zh-CN" altLang="en-US"/>
                      </a:p>
                    </p:txBody>
                  </p:sp>
                </p:grpSp>
                <p:sp>
                  <p:nvSpPr>
                    <p:cNvPr id="29721" name="Line 25"/>
                    <p:cNvSpPr>
                      <a:spLocks noChangeShapeType="1"/>
                    </p:cNvSpPr>
                    <p:nvPr/>
                  </p:nvSpPr>
                  <p:spPr bwMode="auto">
                    <a:xfrm>
                      <a:off x="8760" y="10134"/>
                      <a:ext cx="754" cy="0"/>
                    </a:xfrm>
                    <a:prstGeom prst="line">
                      <a:avLst/>
                    </a:prstGeom>
                    <a:noFill/>
                    <a:ln w="19050">
                      <a:solidFill>
                        <a:srgbClr val="000000"/>
                      </a:solidFill>
                      <a:round/>
                      <a:headEnd/>
                      <a:tailEnd/>
                    </a:ln>
                  </p:spPr>
                  <p:txBody>
                    <a:bodyPr/>
                    <a:lstStyle/>
                    <a:p>
                      <a:endParaRPr lang="zh-CN" altLang="en-US"/>
                    </a:p>
                  </p:txBody>
                </p:sp>
                <p:sp>
                  <p:nvSpPr>
                    <p:cNvPr id="29722" name="Line 26"/>
                    <p:cNvSpPr>
                      <a:spLocks noChangeShapeType="1"/>
                    </p:cNvSpPr>
                    <p:nvPr/>
                  </p:nvSpPr>
                  <p:spPr bwMode="auto">
                    <a:xfrm>
                      <a:off x="7584" y="10134"/>
                      <a:ext cx="782" cy="1"/>
                    </a:xfrm>
                    <a:prstGeom prst="line">
                      <a:avLst/>
                    </a:prstGeom>
                    <a:noFill/>
                    <a:ln w="19050">
                      <a:solidFill>
                        <a:srgbClr val="000000"/>
                      </a:solidFill>
                      <a:round/>
                      <a:headEnd/>
                      <a:tailEnd/>
                    </a:ln>
                  </p:spPr>
                  <p:txBody>
                    <a:bodyPr/>
                    <a:lstStyle/>
                    <a:p>
                      <a:endParaRPr lang="zh-CN" altLang="en-US"/>
                    </a:p>
                  </p:txBody>
                </p:sp>
              </p:grpSp>
            </p:grpSp>
            <p:sp>
              <p:nvSpPr>
                <p:cNvPr id="29723" name="Text Box 27"/>
                <p:cNvSpPr txBox="1">
                  <a:spLocks noChangeArrowheads="1"/>
                </p:cNvSpPr>
                <p:nvPr/>
              </p:nvSpPr>
              <p:spPr bwMode="auto">
                <a:xfrm>
                  <a:off x="5533" y="1987"/>
                  <a:ext cx="227" cy="212"/>
                </a:xfrm>
                <a:prstGeom prst="rect">
                  <a:avLst/>
                </a:prstGeom>
                <a:noFill/>
                <a:ln w="9525">
                  <a:noFill/>
                  <a:miter lim="800000"/>
                  <a:headEnd/>
                  <a:tailEnd/>
                </a:ln>
              </p:spPr>
              <p:txBody>
                <a:bodyPr lIns="0" tIns="0" rIns="0" bIns="0"/>
                <a:lstStyle/>
                <a:p>
                  <a:pPr algn="ctr"/>
                  <a:r>
                    <a:rPr lang="en-US" altLang="zh-CN" sz="1600" i="1">
                      <a:latin typeface="Times New Roman" pitchFamily="18" charset="0"/>
                    </a:rPr>
                    <a:t>t</a:t>
                  </a:r>
                  <a:endParaRPr lang="en-US" altLang="zh-CN" sz="2800"/>
                </a:p>
              </p:txBody>
            </p:sp>
            <p:sp>
              <p:nvSpPr>
                <p:cNvPr id="29728" name="Text Box 32"/>
                <p:cNvSpPr txBox="1">
                  <a:spLocks noChangeArrowheads="1"/>
                </p:cNvSpPr>
                <p:nvPr/>
              </p:nvSpPr>
              <p:spPr bwMode="auto">
                <a:xfrm>
                  <a:off x="4291" y="1757"/>
                  <a:ext cx="227" cy="212"/>
                </a:xfrm>
                <a:prstGeom prst="rect">
                  <a:avLst/>
                </a:prstGeom>
                <a:noFill/>
                <a:ln w="9525">
                  <a:noFill/>
                  <a:miter lim="800000"/>
                  <a:headEnd/>
                  <a:tailEnd/>
                </a:ln>
              </p:spPr>
              <p:txBody>
                <a:bodyPr lIns="0" tIns="0" rIns="0" bIns="0"/>
                <a:lstStyle/>
                <a:p>
                  <a:pPr algn="ctr"/>
                  <a:r>
                    <a:rPr lang="en-US" altLang="zh-CN" dirty="0">
                      <a:latin typeface="Times New Roman" pitchFamily="18" charset="0"/>
                      <a:sym typeface="Symbol" pitchFamily="18" charset="2"/>
                    </a:rPr>
                    <a:t></a:t>
                  </a:r>
                  <a:endParaRPr lang="en-US" altLang="zh-CN" sz="3600" dirty="0"/>
                </a:p>
              </p:txBody>
            </p:sp>
            <p:sp>
              <p:nvSpPr>
                <p:cNvPr id="29729" name="Text Box 33"/>
                <p:cNvSpPr txBox="1">
                  <a:spLocks noChangeArrowheads="1"/>
                </p:cNvSpPr>
                <p:nvPr/>
              </p:nvSpPr>
              <p:spPr bwMode="auto">
                <a:xfrm>
                  <a:off x="4714" y="1730"/>
                  <a:ext cx="228" cy="211"/>
                </a:xfrm>
                <a:prstGeom prst="rect">
                  <a:avLst/>
                </a:prstGeom>
                <a:noFill/>
                <a:ln w="9525">
                  <a:noFill/>
                  <a:miter lim="800000"/>
                  <a:headEnd/>
                  <a:tailEnd/>
                </a:ln>
              </p:spPr>
              <p:txBody>
                <a:bodyPr lIns="0" tIns="0" rIns="0" bIns="0"/>
                <a:lstStyle/>
                <a:p>
                  <a:pPr algn="ctr"/>
                  <a:r>
                    <a:rPr lang="en-US" altLang="zh-CN" sz="1600">
                      <a:latin typeface="Times New Roman" pitchFamily="18" charset="0"/>
                    </a:rPr>
                    <a:t>V</a:t>
                  </a:r>
                  <a:endParaRPr lang="en-US" altLang="zh-CN" sz="1600"/>
                </a:p>
              </p:txBody>
            </p:sp>
            <p:sp>
              <p:nvSpPr>
                <p:cNvPr id="29730" name="Text Box 34"/>
                <p:cNvSpPr txBox="1">
                  <a:spLocks noChangeArrowheads="1"/>
                </p:cNvSpPr>
                <p:nvPr/>
              </p:nvSpPr>
              <p:spPr bwMode="auto">
                <a:xfrm>
                  <a:off x="4561" y="1139"/>
                  <a:ext cx="355" cy="267"/>
                </a:xfrm>
                <a:prstGeom prst="rect">
                  <a:avLst/>
                </a:prstGeom>
                <a:noFill/>
                <a:ln w="9525">
                  <a:noFill/>
                  <a:miter lim="800000"/>
                  <a:headEnd/>
                  <a:tailEnd/>
                </a:ln>
              </p:spPr>
              <p:txBody>
                <a:bodyPr/>
                <a:lstStyle/>
                <a:p>
                  <a:pPr algn="just"/>
                  <a:r>
                    <a:rPr lang="en-US" altLang="zh-CN" sz="1600" i="1">
                      <a:latin typeface="Times New Roman" pitchFamily="18" charset="0"/>
                    </a:rPr>
                    <a:t>s</a:t>
                  </a:r>
                  <a:r>
                    <a:rPr lang="en-US" altLang="zh-CN" sz="1600">
                      <a:latin typeface="Times New Roman" pitchFamily="18" charset="0"/>
                    </a:rPr>
                    <a:t>(</a:t>
                  </a:r>
                  <a:r>
                    <a:rPr lang="en-US" altLang="zh-CN" sz="1600" i="1">
                      <a:latin typeface="Times New Roman" pitchFamily="18" charset="0"/>
                    </a:rPr>
                    <a:t>t</a:t>
                  </a:r>
                  <a:r>
                    <a:rPr lang="en-US" altLang="zh-CN" sz="1600">
                      <a:latin typeface="Times New Roman" pitchFamily="18" charset="0"/>
                    </a:rPr>
                    <a:t>)</a:t>
                  </a:r>
                  <a:endParaRPr lang="en-US" altLang="zh-CN" sz="3200"/>
                </a:p>
              </p:txBody>
            </p:sp>
            <p:sp>
              <p:nvSpPr>
                <p:cNvPr id="29734" name="Line 38"/>
                <p:cNvSpPr>
                  <a:spLocks noChangeShapeType="1"/>
                </p:cNvSpPr>
                <p:nvPr/>
              </p:nvSpPr>
              <p:spPr bwMode="auto">
                <a:xfrm>
                  <a:off x="4477" y="1840"/>
                  <a:ext cx="202"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9735" name="Line 39"/>
                <p:cNvSpPr>
                  <a:spLocks noChangeShapeType="1"/>
                </p:cNvSpPr>
                <p:nvPr/>
              </p:nvSpPr>
              <p:spPr bwMode="auto">
                <a:xfrm>
                  <a:off x="4755" y="1555"/>
                  <a:ext cx="0" cy="533"/>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9736" name="Line 40"/>
                <p:cNvSpPr>
                  <a:spLocks noChangeShapeType="1"/>
                </p:cNvSpPr>
                <p:nvPr/>
              </p:nvSpPr>
              <p:spPr bwMode="auto">
                <a:xfrm>
                  <a:off x="4713" y="1564"/>
                  <a:ext cx="75" cy="0"/>
                </a:xfrm>
                <a:prstGeom prst="line">
                  <a:avLst/>
                </a:prstGeom>
                <a:noFill/>
                <a:ln w="9525">
                  <a:solidFill>
                    <a:srgbClr val="000000"/>
                  </a:solidFill>
                  <a:round/>
                  <a:headEnd/>
                  <a:tailEnd/>
                </a:ln>
              </p:spPr>
              <p:txBody>
                <a:bodyPr/>
                <a:lstStyle/>
                <a:p>
                  <a:endParaRPr lang="zh-CN" altLang="en-US"/>
                </a:p>
              </p:txBody>
            </p:sp>
          </p:grpSp>
        </p:grpSp>
      </p:grpSp>
      <p:graphicFrame>
        <p:nvGraphicFramePr>
          <p:cNvPr id="29741" name="Object 45"/>
          <p:cNvGraphicFramePr>
            <a:graphicFrameLocks noChangeAspect="1"/>
          </p:cNvGraphicFramePr>
          <p:nvPr/>
        </p:nvGraphicFramePr>
        <p:xfrm>
          <a:off x="1187624" y="1708150"/>
          <a:ext cx="4183062" cy="1268413"/>
        </p:xfrm>
        <a:graphic>
          <a:graphicData uri="http://schemas.openxmlformats.org/presentationml/2006/ole">
            <mc:AlternateContent xmlns:mc="http://schemas.openxmlformats.org/markup-compatibility/2006">
              <mc:Choice xmlns:v="urn:schemas-microsoft-com:vml" Requires="v">
                <p:oleObj spid="_x0000_s2418759" name="Equation" r:id="rId4" imgW="2387600" imgH="698500" progId="Equation.DSMT4">
                  <p:embed/>
                </p:oleObj>
              </mc:Choice>
              <mc:Fallback>
                <p:oleObj name="Equation" r:id="rId4" imgW="2387600" imgH="698500" progId="Equation.DSMT4">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1708150"/>
                        <a:ext cx="4183062" cy="1268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44" name="Rectangle 48"/>
          <p:cNvSpPr>
            <a:spLocks noChangeArrowheads="1"/>
          </p:cNvSpPr>
          <p:nvPr/>
        </p:nvSpPr>
        <p:spPr bwMode="auto">
          <a:xfrm>
            <a:off x="0" y="2933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9743" name="Object 47"/>
          <p:cNvGraphicFramePr>
            <a:graphicFrameLocks noChangeAspect="1"/>
          </p:cNvGraphicFramePr>
          <p:nvPr/>
        </p:nvGraphicFramePr>
        <p:xfrm>
          <a:off x="539552" y="3645024"/>
          <a:ext cx="7840662" cy="1790700"/>
        </p:xfrm>
        <a:graphic>
          <a:graphicData uri="http://schemas.openxmlformats.org/presentationml/2006/ole">
            <mc:AlternateContent xmlns:mc="http://schemas.openxmlformats.org/markup-compatibility/2006">
              <mc:Choice xmlns:v="urn:schemas-microsoft-com:vml" Requires="v">
                <p:oleObj spid="_x0000_s2418760" name="Equation" r:id="rId6" imgW="3810000" imgH="990600" progId="Equation.DSMT4">
                  <p:embed/>
                </p:oleObj>
              </mc:Choice>
              <mc:Fallback>
                <p:oleObj name="Equation" r:id="rId6" imgW="3810000" imgH="990600" progId="Equation.DSMT4">
                  <p:embed/>
                  <p:pic>
                    <p:nvPicPr>
                      <p:cNvPr id="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3645024"/>
                        <a:ext cx="7840662" cy="179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46" name="Rectangle 50"/>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9745" name="Object 49"/>
          <p:cNvGraphicFramePr>
            <a:graphicFrameLocks noChangeAspect="1"/>
          </p:cNvGraphicFramePr>
          <p:nvPr/>
        </p:nvGraphicFramePr>
        <p:xfrm>
          <a:off x="425450" y="5721350"/>
          <a:ext cx="6081713" cy="801688"/>
        </p:xfrm>
        <a:graphic>
          <a:graphicData uri="http://schemas.openxmlformats.org/presentationml/2006/ole">
            <mc:AlternateContent xmlns:mc="http://schemas.openxmlformats.org/markup-compatibility/2006">
              <mc:Choice xmlns:v="urn:schemas-microsoft-com:vml" Requires="v">
                <p:oleObj spid="_x0000_s2418761" name="Equation" r:id="rId8" imgW="3022600" imgH="444500" progId="Equation.DSMT4">
                  <p:embed/>
                </p:oleObj>
              </mc:Choice>
              <mc:Fallback>
                <p:oleObj name="Equation" r:id="rId8" imgW="3022600" imgH="444500" progId="Equation.DSMT4">
                  <p:embed/>
                  <p:pic>
                    <p:nvPicPr>
                      <p:cNvPr id="0"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5450" y="5721350"/>
                        <a:ext cx="6081713" cy="80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3" name="直接连接符 52"/>
          <p:cNvCxnSpPr/>
          <p:nvPr/>
        </p:nvCxnSpPr>
        <p:spPr>
          <a:xfrm>
            <a:off x="683568" y="3140968"/>
            <a:ext cx="8064896" cy="0"/>
          </a:xfrm>
          <a:prstGeom prst="line">
            <a:avLst/>
          </a:prstGeom>
        </p:spPr>
        <p:style>
          <a:lnRef idx="2">
            <a:schemeClr val="accent3"/>
          </a:lnRef>
          <a:fillRef idx="0">
            <a:schemeClr val="accent3"/>
          </a:fillRef>
          <a:effectRef idx="1">
            <a:schemeClr val="accent3"/>
          </a:effectRef>
          <a:fontRef idx="minor">
            <a:schemeClr val="tx1"/>
          </a:fontRef>
        </p:style>
      </p:cxnSp>
      <p:sp>
        <p:nvSpPr>
          <p:cNvPr id="55" name="灯片编号占位符 54"/>
          <p:cNvSpPr>
            <a:spLocks noGrp="1"/>
          </p:cNvSpPr>
          <p:nvPr>
            <p:ph type="sldNum" sz="quarter" idx="12"/>
          </p:nvPr>
        </p:nvSpPr>
        <p:spPr/>
        <p:txBody>
          <a:bodyPr/>
          <a:lstStyle/>
          <a:p>
            <a:fld id="{E31375A4-56A4-47D6-9801-1991572033F7}" type="slidenum">
              <a:rPr lang="en-US" smtClean="0"/>
              <a:pPr/>
              <a:t>12</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anim calcmode="lin" valueType="num">
                                      <p:cBhvr additive="base">
                                        <p:cTn id="7"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743"/>
                                        </p:tgtEl>
                                        <p:attrNameLst>
                                          <p:attrName>style.visibility</p:attrName>
                                        </p:attrNameLst>
                                      </p:cBhvr>
                                      <p:to>
                                        <p:strVal val="visible"/>
                                      </p:to>
                                    </p:set>
                                    <p:anim calcmode="lin" valueType="num">
                                      <p:cBhvr additive="base">
                                        <p:cTn id="11" dur="500" fill="hold"/>
                                        <p:tgtEl>
                                          <p:spTgt spid="29743"/>
                                        </p:tgtEl>
                                        <p:attrNameLst>
                                          <p:attrName>ppt_x</p:attrName>
                                        </p:attrNameLst>
                                      </p:cBhvr>
                                      <p:tavLst>
                                        <p:tav tm="0">
                                          <p:val>
                                            <p:strVal val="#ppt_x"/>
                                          </p:val>
                                        </p:tav>
                                        <p:tav tm="100000">
                                          <p:val>
                                            <p:strVal val="#ppt_x"/>
                                          </p:val>
                                        </p:tav>
                                      </p:tavLst>
                                    </p:anim>
                                    <p:anim calcmode="lin" valueType="num">
                                      <p:cBhvr additive="base">
                                        <p:cTn id="12" dur="500" fill="hold"/>
                                        <p:tgtEl>
                                          <p:spTgt spid="2974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745"/>
                                        </p:tgtEl>
                                        <p:attrNameLst>
                                          <p:attrName>style.visibility</p:attrName>
                                        </p:attrNameLst>
                                      </p:cBhvr>
                                      <p:to>
                                        <p:strVal val="visible"/>
                                      </p:to>
                                    </p:set>
                                    <p:anim calcmode="lin" valueType="num">
                                      <p:cBhvr additive="base">
                                        <p:cTn id="17" dur="500" fill="hold"/>
                                        <p:tgtEl>
                                          <p:spTgt spid="29745"/>
                                        </p:tgtEl>
                                        <p:attrNameLst>
                                          <p:attrName>ppt_x</p:attrName>
                                        </p:attrNameLst>
                                      </p:cBhvr>
                                      <p:tavLst>
                                        <p:tav tm="0">
                                          <p:val>
                                            <p:strVal val="#ppt_x"/>
                                          </p:val>
                                        </p:tav>
                                        <p:tav tm="100000">
                                          <p:val>
                                            <p:strVal val="#ppt_x"/>
                                          </p:val>
                                        </p:tav>
                                      </p:tavLst>
                                    </p:anim>
                                    <p:anim calcmode="lin" valueType="num">
                                      <p:cBhvr additive="base">
                                        <p:cTn id="18" dur="500" fill="hold"/>
                                        <p:tgtEl>
                                          <p:spTgt spid="2974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smtClean="0"/>
              <a:t>例</a:t>
            </a:r>
            <a:r>
              <a:rPr lang="en-US" altLang="zh-CN" dirty="0" smtClean="0"/>
              <a:t>2.2</a:t>
            </a:r>
            <a:endParaRPr lang="zh-CN" altLang="en-US" dirty="0"/>
          </a:p>
        </p:txBody>
      </p:sp>
      <p:sp>
        <p:nvSpPr>
          <p:cNvPr id="30723" name="Rectangle 3"/>
          <p:cNvSpPr>
            <a:spLocks noGrp="1" noChangeArrowheads="1"/>
          </p:cNvSpPr>
          <p:nvPr>
            <p:ph type="body" idx="1"/>
          </p:nvPr>
        </p:nvSpPr>
        <p:spPr>
          <a:xfrm>
            <a:off x="539552" y="1196752"/>
            <a:ext cx="8064896" cy="5256584"/>
          </a:xfrm>
        </p:spPr>
        <p:txBody>
          <a:bodyPr>
            <a:normAutofit/>
          </a:bodyPr>
          <a:lstStyle/>
          <a:p>
            <a:r>
              <a:rPr lang="zh-CN" altLang="en-US" dirty="0" smtClean="0"/>
              <a:t>试求图</a:t>
            </a:r>
            <a:r>
              <a:rPr lang="en-US" altLang="zh-CN" dirty="0" smtClean="0"/>
              <a:t>2-3</a:t>
            </a:r>
            <a:r>
              <a:rPr lang="zh-CN" altLang="en-US" dirty="0" smtClean="0"/>
              <a:t>所示周期性方波的频谱。</a:t>
            </a:r>
          </a:p>
          <a:p>
            <a:pPr lvl="2"/>
            <a:endParaRPr lang="zh-CN" altLang="en-US" dirty="0" smtClean="0"/>
          </a:p>
          <a:p>
            <a:pPr lvl="2"/>
            <a:endParaRPr lang="zh-CN" altLang="en-US" dirty="0" smtClean="0"/>
          </a:p>
          <a:p>
            <a:pPr lvl="2"/>
            <a:endParaRPr lang="en-US" altLang="zh-CN" dirty="0" smtClean="0"/>
          </a:p>
          <a:p>
            <a:pPr lvl="2"/>
            <a:endParaRPr lang="zh-CN" altLang="en-US" dirty="0" smtClean="0"/>
          </a:p>
          <a:p>
            <a:pPr lvl="1"/>
            <a:r>
              <a:rPr lang="zh-CN" altLang="en-US" dirty="0" smtClean="0"/>
              <a:t>解：由式</a:t>
            </a:r>
            <a:r>
              <a:rPr lang="en-US" altLang="zh-CN" dirty="0" smtClean="0"/>
              <a:t>(2.2-1) </a:t>
            </a:r>
            <a:r>
              <a:rPr lang="zh-CN" altLang="en-US" dirty="0" smtClean="0"/>
              <a:t>：</a:t>
            </a:r>
          </a:p>
          <a:p>
            <a:pPr lvl="2"/>
            <a:endParaRPr lang="zh-CN" altLang="en-US" dirty="0" smtClean="0"/>
          </a:p>
          <a:p>
            <a:pPr lvl="2"/>
            <a:endParaRPr lang="zh-CN" altLang="en-US" dirty="0" smtClean="0"/>
          </a:p>
          <a:p>
            <a:pPr lvl="2"/>
            <a:endParaRPr lang="zh-CN" altLang="en-US" dirty="0" smtClean="0"/>
          </a:p>
          <a:p>
            <a:pPr lvl="2"/>
            <a:endParaRPr lang="zh-CN" altLang="en-US" dirty="0" smtClean="0"/>
          </a:p>
          <a:p>
            <a:pPr lvl="2"/>
            <a:endParaRPr lang="zh-CN" altLang="en-US" dirty="0" smtClean="0"/>
          </a:p>
          <a:p>
            <a:pPr lvl="1"/>
            <a:r>
              <a:rPr lang="zh-CN" altLang="en-US" dirty="0" smtClean="0"/>
              <a:t>因为此信号不是偶函数，其频谱</a:t>
            </a:r>
            <a:r>
              <a:rPr lang="en-US" altLang="zh-CN" dirty="0" err="1" smtClean="0"/>
              <a:t>Cn</a:t>
            </a:r>
            <a:r>
              <a:rPr lang="zh-CN" altLang="en-US" dirty="0" smtClean="0"/>
              <a:t>是复函数。 </a:t>
            </a:r>
            <a:endParaRPr lang="zh-CN" altLang="en-US" dirty="0"/>
          </a:p>
        </p:txBody>
      </p:sp>
      <p:grpSp>
        <p:nvGrpSpPr>
          <p:cNvPr id="2" name="Group 38"/>
          <p:cNvGrpSpPr>
            <a:grpSpLocks/>
          </p:cNvGrpSpPr>
          <p:nvPr/>
        </p:nvGrpSpPr>
        <p:grpSpPr bwMode="auto">
          <a:xfrm>
            <a:off x="6011863" y="1628800"/>
            <a:ext cx="2889250" cy="1597025"/>
            <a:chOff x="3787" y="1196"/>
            <a:chExt cx="1820" cy="1006"/>
          </a:xfrm>
        </p:grpSpPr>
        <p:sp>
          <p:nvSpPr>
            <p:cNvPr id="30747" name="Text Box 27"/>
            <p:cNvSpPr txBox="1">
              <a:spLocks noChangeArrowheads="1"/>
            </p:cNvSpPr>
            <p:nvPr/>
          </p:nvSpPr>
          <p:spPr bwMode="auto">
            <a:xfrm>
              <a:off x="4978" y="2018"/>
              <a:ext cx="193" cy="184"/>
            </a:xfrm>
            <a:prstGeom prst="rect">
              <a:avLst/>
            </a:prstGeom>
            <a:noFill/>
            <a:ln w="9525">
              <a:noFill/>
              <a:miter lim="800000"/>
              <a:headEnd/>
              <a:tailEnd/>
            </a:ln>
          </p:spPr>
          <p:txBody>
            <a:bodyPr lIns="0" tIns="0" rIns="0" bIns="0"/>
            <a:lstStyle/>
            <a:p>
              <a:pPr algn="ctr"/>
              <a:r>
                <a:rPr lang="en-US" altLang="zh-CN" sz="1400">
                  <a:latin typeface="Times New Roman" pitchFamily="18" charset="0"/>
                </a:rPr>
                <a:t>T</a:t>
              </a:r>
              <a:endParaRPr lang="en-US" altLang="zh-CN" sz="3600"/>
            </a:p>
          </p:txBody>
        </p:sp>
        <p:sp>
          <p:nvSpPr>
            <p:cNvPr id="30751" name="Text Box 31"/>
            <p:cNvSpPr txBox="1">
              <a:spLocks noChangeArrowheads="1"/>
            </p:cNvSpPr>
            <p:nvPr/>
          </p:nvSpPr>
          <p:spPr bwMode="auto">
            <a:xfrm>
              <a:off x="3872" y="2018"/>
              <a:ext cx="193" cy="184"/>
            </a:xfrm>
            <a:prstGeom prst="rect">
              <a:avLst/>
            </a:prstGeom>
            <a:noFill/>
            <a:ln w="9525">
              <a:noFill/>
              <a:miter lim="800000"/>
              <a:headEnd/>
              <a:tailEnd/>
            </a:ln>
          </p:spPr>
          <p:txBody>
            <a:bodyPr lIns="0" tIns="0" rIns="0" bIns="0"/>
            <a:lstStyle/>
            <a:p>
              <a:pPr algn="ctr"/>
              <a:r>
                <a:rPr lang="en-US" altLang="zh-CN" sz="1400">
                  <a:latin typeface="Times New Roman" pitchFamily="18" charset="0"/>
                </a:rPr>
                <a:t>-T</a:t>
              </a:r>
              <a:endParaRPr lang="en-US" altLang="zh-CN" sz="3600"/>
            </a:p>
          </p:txBody>
        </p:sp>
        <p:grpSp>
          <p:nvGrpSpPr>
            <p:cNvPr id="3" name="Group 8"/>
            <p:cNvGrpSpPr>
              <a:grpSpLocks/>
            </p:cNvGrpSpPr>
            <p:nvPr/>
          </p:nvGrpSpPr>
          <p:grpSpPr bwMode="auto">
            <a:xfrm>
              <a:off x="3929" y="1565"/>
              <a:ext cx="1298" cy="462"/>
              <a:chOff x="7200" y="9273"/>
              <a:chExt cx="2716" cy="868"/>
            </a:xfrm>
          </p:grpSpPr>
          <p:grpSp>
            <p:nvGrpSpPr>
              <p:cNvPr id="4" name="Group 9"/>
              <p:cNvGrpSpPr>
                <a:grpSpLocks/>
              </p:cNvGrpSpPr>
              <p:nvPr/>
            </p:nvGrpSpPr>
            <p:grpSpPr bwMode="auto">
              <a:xfrm>
                <a:off x="8386" y="9279"/>
                <a:ext cx="383" cy="862"/>
                <a:chOff x="7814" y="11707"/>
                <a:chExt cx="600" cy="1276"/>
              </a:xfrm>
            </p:grpSpPr>
            <p:sp>
              <p:nvSpPr>
                <p:cNvPr id="30730" name="Line 10"/>
                <p:cNvSpPr>
                  <a:spLocks noChangeShapeType="1"/>
                </p:cNvSpPr>
                <p:nvPr/>
              </p:nvSpPr>
              <p:spPr bwMode="auto">
                <a:xfrm>
                  <a:off x="8414" y="11708"/>
                  <a:ext cx="0" cy="1275"/>
                </a:xfrm>
                <a:prstGeom prst="line">
                  <a:avLst/>
                </a:prstGeom>
                <a:noFill/>
                <a:ln w="28575">
                  <a:solidFill>
                    <a:srgbClr val="000000"/>
                  </a:solidFill>
                  <a:round/>
                  <a:headEnd/>
                  <a:tailEnd/>
                </a:ln>
              </p:spPr>
              <p:txBody>
                <a:bodyPr/>
                <a:lstStyle/>
                <a:p>
                  <a:endParaRPr lang="zh-CN" altLang="en-US"/>
                </a:p>
              </p:txBody>
            </p:sp>
            <p:sp>
              <p:nvSpPr>
                <p:cNvPr id="30731" name="Line 11"/>
                <p:cNvSpPr>
                  <a:spLocks noChangeShapeType="1"/>
                </p:cNvSpPr>
                <p:nvPr/>
              </p:nvSpPr>
              <p:spPr bwMode="auto">
                <a:xfrm>
                  <a:off x="7814" y="11707"/>
                  <a:ext cx="0" cy="1275"/>
                </a:xfrm>
                <a:prstGeom prst="line">
                  <a:avLst/>
                </a:prstGeom>
                <a:noFill/>
                <a:ln w="28575">
                  <a:solidFill>
                    <a:srgbClr val="000000"/>
                  </a:solidFill>
                  <a:round/>
                  <a:headEnd/>
                  <a:tailEnd/>
                </a:ln>
              </p:spPr>
              <p:txBody>
                <a:bodyPr/>
                <a:lstStyle/>
                <a:p>
                  <a:endParaRPr lang="zh-CN" altLang="en-US"/>
                </a:p>
              </p:txBody>
            </p:sp>
          </p:grpSp>
          <p:sp>
            <p:nvSpPr>
              <p:cNvPr id="30732" name="Line 12"/>
              <p:cNvSpPr>
                <a:spLocks noChangeShapeType="1"/>
              </p:cNvSpPr>
              <p:nvPr/>
            </p:nvSpPr>
            <p:spPr bwMode="auto">
              <a:xfrm>
                <a:off x="8376" y="9273"/>
                <a:ext cx="393" cy="0"/>
              </a:xfrm>
              <a:prstGeom prst="line">
                <a:avLst/>
              </a:prstGeom>
              <a:noFill/>
              <a:ln w="28575">
                <a:solidFill>
                  <a:srgbClr val="000000"/>
                </a:solidFill>
                <a:round/>
                <a:headEnd/>
                <a:tailEnd/>
              </a:ln>
            </p:spPr>
            <p:txBody>
              <a:bodyPr/>
              <a:lstStyle/>
              <a:p>
                <a:endParaRPr lang="zh-CN" altLang="en-US"/>
              </a:p>
            </p:txBody>
          </p:sp>
          <p:grpSp>
            <p:nvGrpSpPr>
              <p:cNvPr id="5" name="Group 13"/>
              <p:cNvGrpSpPr>
                <a:grpSpLocks/>
              </p:cNvGrpSpPr>
              <p:nvPr/>
            </p:nvGrpSpPr>
            <p:grpSpPr bwMode="auto">
              <a:xfrm>
                <a:off x="7200" y="9273"/>
                <a:ext cx="393" cy="867"/>
                <a:chOff x="7590" y="9274"/>
                <a:chExt cx="393" cy="867"/>
              </a:xfrm>
            </p:grpSpPr>
            <p:grpSp>
              <p:nvGrpSpPr>
                <p:cNvPr id="6" name="Group 14"/>
                <p:cNvGrpSpPr>
                  <a:grpSpLocks/>
                </p:cNvGrpSpPr>
                <p:nvPr/>
              </p:nvGrpSpPr>
              <p:grpSpPr bwMode="auto">
                <a:xfrm>
                  <a:off x="7598" y="9279"/>
                  <a:ext cx="384" cy="862"/>
                  <a:chOff x="7814" y="11707"/>
                  <a:chExt cx="600" cy="1276"/>
                </a:xfrm>
              </p:grpSpPr>
              <p:sp>
                <p:nvSpPr>
                  <p:cNvPr id="30735" name="Line 15"/>
                  <p:cNvSpPr>
                    <a:spLocks noChangeShapeType="1"/>
                  </p:cNvSpPr>
                  <p:nvPr/>
                </p:nvSpPr>
                <p:spPr bwMode="auto">
                  <a:xfrm>
                    <a:off x="8414" y="11708"/>
                    <a:ext cx="0" cy="1275"/>
                  </a:xfrm>
                  <a:prstGeom prst="line">
                    <a:avLst/>
                  </a:prstGeom>
                  <a:noFill/>
                  <a:ln w="28575">
                    <a:solidFill>
                      <a:srgbClr val="000000"/>
                    </a:solidFill>
                    <a:round/>
                    <a:headEnd/>
                    <a:tailEnd/>
                  </a:ln>
                </p:spPr>
                <p:txBody>
                  <a:bodyPr/>
                  <a:lstStyle/>
                  <a:p>
                    <a:endParaRPr lang="zh-CN" altLang="en-US"/>
                  </a:p>
                </p:txBody>
              </p:sp>
              <p:sp>
                <p:nvSpPr>
                  <p:cNvPr id="30736" name="Line 16"/>
                  <p:cNvSpPr>
                    <a:spLocks noChangeShapeType="1"/>
                  </p:cNvSpPr>
                  <p:nvPr/>
                </p:nvSpPr>
                <p:spPr bwMode="auto">
                  <a:xfrm>
                    <a:off x="7814" y="11707"/>
                    <a:ext cx="0" cy="1275"/>
                  </a:xfrm>
                  <a:prstGeom prst="line">
                    <a:avLst/>
                  </a:prstGeom>
                  <a:noFill/>
                  <a:ln w="28575">
                    <a:solidFill>
                      <a:srgbClr val="000000"/>
                    </a:solidFill>
                    <a:round/>
                    <a:headEnd/>
                    <a:tailEnd/>
                  </a:ln>
                </p:spPr>
                <p:txBody>
                  <a:bodyPr/>
                  <a:lstStyle/>
                  <a:p>
                    <a:endParaRPr lang="zh-CN" altLang="en-US"/>
                  </a:p>
                </p:txBody>
              </p:sp>
            </p:grpSp>
            <p:sp>
              <p:nvSpPr>
                <p:cNvPr id="30737" name="Line 17"/>
                <p:cNvSpPr>
                  <a:spLocks noChangeShapeType="1"/>
                </p:cNvSpPr>
                <p:nvPr/>
              </p:nvSpPr>
              <p:spPr bwMode="auto">
                <a:xfrm>
                  <a:off x="7590" y="9274"/>
                  <a:ext cx="393" cy="0"/>
                </a:xfrm>
                <a:prstGeom prst="line">
                  <a:avLst/>
                </a:prstGeom>
                <a:noFill/>
                <a:ln w="28575">
                  <a:solidFill>
                    <a:srgbClr val="000000"/>
                  </a:solidFill>
                  <a:round/>
                  <a:headEnd/>
                  <a:tailEnd/>
                </a:ln>
              </p:spPr>
              <p:txBody>
                <a:bodyPr/>
                <a:lstStyle/>
                <a:p>
                  <a:endParaRPr lang="zh-CN" altLang="en-US"/>
                </a:p>
              </p:txBody>
            </p:sp>
          </p:grpSp>
          <p:grpSp>
            <p:nvGrpSpPr>
              <p:cNvPr id="7" name="Group 18"/>
              <p:cNvGrpSpPr>
                <a:grpSpLocks/>
              </p:cNvGrpSpPr>
              <p:nvPr/>
            </p:nvGrpSpPr>
            <p:grpSpPr bwMode="auto">
              <a:xfrm>
                <a:off x="9514" y="9273"/>
                <a:ext cx="402" cy="867"/>
                <a:chOff x="9124" y="9274"/>
                <a:chExt cx="402" cy="867"/>
              </a:xfrm>
            </p:grpSpPr>
            <p:grpSp>
              <p:nvGrpSpPr>
                <p:cNvPr id="8" name="Group 19"/>
                <p:cNvGrpSpPr>
                  <a:grpSpLocks/>
                </p:cNvGrpSpPr>
                <p:nvPr/>
              </p:nvGrpSpPr>
              <p:grpSpPr bwMode="auto">
                <a:xfrm>
                  <a:off x="9142" y="9279"/>
                  <a:ext cx="384" cy="862"/>
                  <a:chOff x="7814" y="11707"/>
                  <a:chExt cx="600" cy="1276"/>
                </a:xfrm>
              </p:grpSpPr>
              <p:sp>
                <p:nvSpPr>
                  <p:cNvPr id="30740" name="Line 20"/>
                  <p:cNvSpPr>
                    <a:spLocks noChangeShapeType="1"/>
                  </p:cNvSpPr>
                  <p:nvPr/>
                </p:nvSpPr>
                <p:spPr bwMode="auto">
                  <a:xfrm>
                    <a:off x="8414" y="11708"/>
                    <a:ext cx="0" cy="1275"/>
                  </a:xfrm>
                  <a:prstGeom prst="line">
                    <a:avLst/>
                  </a:prstGeom>
                  <a:noFill/>
                  <a:ln w="28575">
                    <a:solidFill>
                      <a:srgbClr val="000000"/>
                    </a:solidFill>
                    <a:round/>
                    <a:headEnd/>
                    <a:tailEnd/>
                  </a:ln>
                </p:spPr>
                <p:txBody>
                  <a:bodyPr/>
                  <a:lstStyle/>
                  <a:p>
                    <a:endParaRPr lang="zh-CN" altLang="en-US"/>
                  </a:p>
                </p:txBody>
              </p:sp>
              <p:sp>
                <p:nvSpPr>
                  <p:cNvPr id="30741" name="Line 21"/>
                  <p:cNvSpPr>
                    <a:spLocks noChangeShapeType="1"/>
                  </p:cNvSpPr>
                  <p:nvPr/>
                </p:nvSpPr>
                <p:spPr bwMode="auto">
                  <a:xfrm>
                    <a:off x="7814" y="11707"/>
                    <a:ext cx="0" cy="1275"/>
                  </a:xfrm>
                  <a:prstGeom prst="line">
                    <a:avLst/>
                  </a:prstGeom>
                  <a:noFill/>
                  <a:ln w="28575">
                    <a:solidFill>
                      <a:srgbClr val="000000"/>
                    </a:solidFill>
                    <a:round/>
                    <a:headEnd/>
                    <a:tailEnd/>
                  </a:ln>
                </p:spPr>
                <p:txBody>
                  <a:bodyPr/>
                  <a:lstStyle/>
                  <a:p>
                    <a:endParaRPr lang="zh-CN" altLang="en-US"/>
                  </a:p>
                </p:txBody>
              </p:sp>
            </p:grpSp>
            <p:sp>
              <p:nvSpPr>
                <p:cNvPr id="30742" name="Line 22"/>
                <p:cNvSpPr>
                  <a:spLocks noChangeShapeType="1"/>
                </p:cNvSpPr>
                <p:nvPr/>
              </p:nvSpPr>
              <p:spPr bwMode="auto">
                <a:xfrm>
                  <a:off x="9124" y="9274"/>
                  <a:ext cx="393" cy="0"/>
                </a:xfrm>
                <a:prstGeom prst="line">
                  <a:avLst/>
                </a:prstGeom>
                <a:noFill/>
                <a:ln w="28575">
                  <a:solidFill>
                    <a:srgbClr val="000000"/>
                  </a:solidFill>
                  <a:round/>
                  <a:headEnd/>
                  <a:tailEnd/>
                </a:ln>
              </p:spPr>
              <p:txBody>
                <a:bodyPr/>
                <a:lstStyle/>
                <a:p>
                  <a:endParaRPr lang="zh-CN" altLang="en-US"/>
                </a:p>
              </p:txBody>
            </p:sp>
          </p:grpSp>
          <p:sp>
            <p:nvSpPr>
              <p:cNvPr id="30743" name="Line 23"/>
              <p:cNvSpPr>
                <a:spLocks noChangeShapeType="1"/>
              </p:cNvSpPr>
              <p:nvPr/>
            </p:nvSpPr>
            <p:spPr bwMode="auto">
              <a:xfrm>
                <a:off x="8760" y="10134"/>
                <a:ext cx="754" cy="0"/>
              </a:xfrm>
              <a:prstGeom prst="line">
                <a:avLst/>
              </a:prstGeom>
              <a:noFill/>
              <a:ln w="28575">
                <a:solidFill>
                  <a:srgbClr val="000000"/>
                </a:solidFill>
                <a:round/>
                <a:headEnd/>
                <a:tailEnd/>
              </a:ln>
            </p:spPr>
            <p:txBody>
              <a:bodyPr/>
              <a:lstStyle/>
              <a:p>
                <a:endParaRPr lang="zh-CN" altLang="en-US"/>
              </a:p>
            </p:txBody>
          </p:sp>
          <p:sp>
            <p:nvSpPr>
              <p:cNvPr id="30744" name="Line 24"/>
              <p:cNvSpPr>
                <a:spLocks noChangeShapeType="1"/>
              </p:cNvSpPr>
              <p:nvPr/>
            </p:nvSpPr>
            <p:spPr bwMode="auto">
              <a:xfrm>
                <a:off x="7584" y="10134"/>
                <a:ext cx="782" cy="1"/>
              </a:xfrm>
              <a:prstGeom prst="line">
                <a:avLst/>
              </a:prstGeom>
              <a:noFill/>
              <a:ln w="28575">
                <a:solidFill>
                  <a:srgbClr val="000000"/>
                </a:solidFill>
                <a:round/>
                <a:headEnd/>
                <a:tailEnd/>
              </a:ln>
            </p:spPr>
            <p:txBody>
              <a:bodyPr/>
              <a:lstStyle/>
              <a:p>
                <a:endParaRPr lang="zh-CN" altLang="en-US"/>
              </a:p>
            </p:txBody>
          </p:sp>
        </p:grpSp>
        <p:grpSp>
          <p:nvGrpSpPr>
            <p:cNvPr id="9" name="Group 37"/>
            <p:cNvGrpSpPr>
              <a:grpSpLocks/>
            </p:cNvGrpSpPr>
            <p:nvPr/>
          </p:nvGrpSpPr>
          <p:grpSpPr bwMode="auto">
            <a:xfrm>
              <a:off x="3787" y="1196"/>
              <a:ext cx="1820" cy="992"/>
              <a:chOff x="3787" y="1196"/>
              <a:chExt cx="1820" cy="992"/>
            </a:xfrm>
          </p:grpSpPr>
          <p:sp>
            <p:nvSpPr>
              <p:cNvPr id="30726" name="Line 6"/>
              <p:cNvSpPr>
                <a:spLocks noChangeShapeType="1"/>
              </p:cNvSpPr>
              <p:nvPr/>
            </p:nvSpPr>
            <p:spPr bwMode="auto">
              <a:xfrm flipH="1" flipV="1">
                <a:off x="4498" y="1269"/>
                <a:ext cx="6" cy="751"/>
              </a:xfrm>
              <a:prstGeom prst="line">
                <a:avLst/>
              </a:prstGeom>
              <a:noFill/>
              <a:ln w="9525">
                <a:solidFill>
                  <a:srgbClr val="000000"/>
                </a:solidFill>
                <a:round/>
                <a:headEnd/>
                <a:tailEnd type="triangle" w="med" len="med"/>
              </a:ln>
            </p:spPr>
            <p:txBody>
              <a:bodyPr/>
              <a:lstStyle/>
              <a:p>
                <a:endParaRPr lang="zh-CN" altLang="en-US"/>
              </a:p>
            </p:txBody>
          </p:sp>
          <p:sp>
            <p:nvSpPr>
              <p:cNvPr id="30727" name="Line 7"/>
              <p:cNvSpPr>
                <a:spLocks noChangeShapeType="1"/>
              </p:cNvSpPr>
              <p:nvPr/>
            </p:nvSpPr>
            <p:spPr bwMode="auto">
              <a:xfrm>
                <a:off x="3787" y="2023"/>
                <a:ext cx="1677" cy="0"/>
              </a:xfrm>
              <a:prstGeom prst="line">
                <a:avLst/>
              </a:prstGeom>
              <a:noFill/>
              <a:ln w="9525">
                <a:solidFill>
                  <a:srgbClr val="000000"/>
                </a:solidFill>
                <a:round/>
                <a:headEnd/>
                <a:tailEnd type="triangle" w="med" len="med"/>
              </a:ln>
            </p:spPr>
            <p:txBody>
              <a:bodyPr/>
              <a:lstStyle/>
              <a:p>
                <a:endParaRPr lang="zh-CN" altLang="en-US"/>
              </a:p>
            </p:txBody>
          </p:sp>
          <p:sp>
            <p:nvSpPr>
              <p:cNvPr id="30745" name="Text Box 25"/>
              <p:cNvSpPr txBox="1">
                <a:spLocks noChangeArrowheads="1"/>
              </p:cNvSpPr>
              <p:nvPr/>
            </p:nvSpPr>
            <p:spPr bwMode="auto">
              <a:xfrm>
                <a:off x="5414" y="1932"/>
                <a:ext cx="193" cy="184"/>
              </a:xfrm>
              <a:prstGeom prst="rect">
                <a:avLst/>
              </a:prstGeom>
              <a:noFill/>
              <a:ln w="9525">
                <a:noFill/>
                <a:miter lim="800000"/>
                <a:headEnd/>
                <a:tailEnd/>
              </a:ln>
            </p:spPr>
            <p:txBody>
              <a:bodyPr lIns="0" tIns="0" rIns="0" bIns="0"/>
              <a:lstStyle/>
              <a:p>
                <a:pPr algn="ctr"/>
                <a:r>
                  <a:rPr lang="en-US" altLang="zh-CN" sz="1600" i="1" dirty="0">
                    <a:latin typeface="Times New Roman" pitchFamily="18" charset="0"/>
                  </a:rPr>
                  <a:t>t</a:t>
                </a:r>
                <a:endParaRPr lang="en-US" altLang="zh-CN" sz="2800" dirty="0"/>
              </a:p>
            </p:txBody>
          </p:sp>
          <p:sp>
            <p:nvSpPr>
              <p:cNvPr id="30746" name="Text Box 26"/>
              <p:cNvSpPr txBox="1">
                <a:spLocks noChangeArrowheads="1"/>
              </p:cNvSpPr>
              <p:nvPr/>
            </p:nvSpPr>
            <p:spPr bwMode="auto">
              <a:xfrm>
                <a:off x="4425" y="1996"/>
                <a:ext cx="193" cy="184"/>
              </a:xfrm>
              <a:prstGeom prst="rect">
                <a:avLst/>
              </a:prstGeom>
              <a:noFill/>
              <a:ln w="9525">
                <a:noFill/>
                <a:miter lim="800000"/>
                <a:headEnd/>
                <a:tailEnd/>
              </a:ln>
            </p:spPr>
            <p:txBody>
              <a:bodyPr lIns="0" tIns="0" rIns="0" bIns="0"/>
              <a:lstStyle/>
              <a:p>
                <a:pPr algn="ctr"/>
                <a:r>
                  <a:rPr lang="en-US" altLang="zh-CN" sz="1600">
                    <a:latin typeface="Times New Roman" pitchFamily="18" charset="0"/>
                  </a:rPr>
                  <a:t>0</a:t>
                </a:r>
                <a:endParaRPr lang="en-US" altLang="zh-CN" sz="3200"/>
              </a:p>
            </p:txBody>
          </p:sp>
          <p:sp>
            <p:nvSpPr>
              <p:cNvPr id="30748" name="Text Box 28"/>
              <p:cNvSpPr txBox="1">
                <a:spLocks noChangeArrowheads="1"/>
              </p:cNvSpPr>
              <p:nvPr/>
            </p:nvSpPr>
            <p:spPr bwMode="auto">
              <a:xfrm>
                <a:off x="4603" y="2004"/>
                <a:ext cx="193" cy="184"/>
              </a:xfrm>
              <a:prstGeom prst="rect">
                <a:avLst/>
              </a:prstGeom>
              <a:noFill/>
              <a:ln w="9525">
                <a:noFill/>
                <a:miter lim="800000"/>
                <a:headEnd/>
                <a:tailEnd/>
              </a:ln>
            </p:spPr>
            <p:txBody>
              <a:bodyPr lIns="0" tIns="0" rIns="0" bIns="0"/>
              <a:lstStyle/>
              <a:p>
                <a:pPr algn="ctr"/>
                <a:r>
                  <a:rPr lang="en-US" altLang="zh-CN" sz="1600">
                    <a:latin typeface="Times New Roman" pitchFamily="18" charset="0"/>
                    <a:sym typeface="Symbol" pitchFamily="18" charset="2"/>
                  </a:rPr>
                  <a:t></a:t>
                </a:r>
                <a:endParaRPr lang="en-US" altLang="zh-CN" sz="3200"/>
              </a:p>
            </p:txBody>
          </p:sp>
          <p:sp>
            <p:nvSpPr>
              <p:cNvPr id="30749" name="Text Box 29"/>
              <p:cNvSpPr txBox="1">
                <a:spLocks noChangeArrowheads="1"/>
              </p:cNvSpPr>
              <p:nvPr/>
            </p:nvSpPr>
            <p:spPr bwMode="auto">
              <a:xfrm>
                <a:off x="4719" y="1709"/>
                <a:ext cx="193" cy="183"/>
              </a:xfrm>
              <a:prstGeom prst="rect">
                <a:avLst/>
              </a:prstGeom>
              <a:noFill/>
              <a:ln w="9525">
                <a:noFill/>
                <a:miter lim="800000"/>
                <a:headEnd/>
                <a:tailEnd/>
              </a:ln>
            </p:spPr>
            <p:txBody>
              <a:bodyPr lIns="0" tIns="0" rIns="0" bIns="0"/>
              <a:lstStyle/>
              <a:p>
                <a:pPr algn="ctr"/>
                <a:r>
                  <a:rPr lang="en-US" altLang="zh-CN" sz="1600">
                    <a:latin typeface="Times New Roman" pitchFamily="18" charset="0"/>
                  </a:rPr>
                  <a:t>V</a:t>
                </a:r>
                <a:endParaRPr lang="en-US" altLang="zh-CN" sz="4000"/>
              </a:p>
            </p:txBody>
          </p:sp>
          <p:sp>
            <p:nvSpPr>
              <p:cNvPr id="30750" name="Text Box 30"/>
              <p:cNvSpPr txBox="1">
                <a:spLocks noChangeArrowheads="1"/>
              </p:cNvSpPr>
              <p:nvPr/>
            </p:nvSpPr>
            <p:spPr bwMode="auto">
              <a:xfrm>
                <a:off x="4468" y="1196"/>
                <a:ext cx="301" cy="232"/>
              </a:xfrm>
              <a:prstGeom prst="rect">
                <a:avLst/>
              </a:prstGeom>
              <a:noFill/>
              <a:ln w="9525">
                <a:noFill/>
                <a:miter lim="800000"/>
                <a:headEnd/>
                <a:tailEnd/>
              </a:ln>
            </p:spPr>
            <p:txBody>
              <a:bodyPr/>
              <a:lstStyle/>
              <a:p>
                <a:pPr algn="just"/>
                <a:r>
                  <a:rPr lang="en-US" altLang="zh-CN" sz="1600" i="1">
                    <a:latin typeface="Times New Roman" pitchFamily="18" charset="0"/>
                  </a:rPr>
                  <a:t>s</a:t>
                </a:r>
                <a:r>
                  <a:rPr lang="en-US" altLang="zh-CN" sz="1600">
                    <a:latin typeface="Times New Roman" pitchFamily="18" charset="0"/>
                  </a:rPr>
                  <a:t>(</a:t>
                </a:r>
                <a:r>
                  <a:rPr lang="en-US" altLang="zh-CN" sz="1600" i="1">
                    <a:latin typeface="Times New Roman" pitchFamily="18" charset="0"/>
                  </a:rPr>
                  <a:t>t</a:t>
                </a:r>
                <a:r>
                  <a:rPr lang="en-US" altLang="zh-CN" sz="1600">
                    <a:latin typeface="Times New Roman" pitchFamily="18" charset="0"/>
                  </a:rPr>
                  <a:t>)</a:t>
                </a:r>
                <a:endParaRPr lang="en-US" altLang="zh-CN" sz="1600"/>
              </a:p>
            </p:txBody>
          </p:sp>
          <p:sp>
            <p:nvSpPr>
              <p:cNvPr id="30752" name="Line 32"/>
              <p:cNvSpPr>
                <a:spLocks noChangeShapeType="1"/>
              </p:cNvSpPr>
              <p:nvPr/>
            </p:nvSpPr>
            <p:spPr bwMode="auto">
              <a:xfrm>
                <a:off x="4753" y="1557"/>
                <a:ext cx="0" cy="463"/>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30753" name="Line 33"/>
              <p:cNvSpPr>
                <a:spLocks noChangeShapeType="1"/>
              </p:cNvSpPr>
              <p:nvPr/>
            </p:nvSpPr>
            <p:spPr bwMode="auto">
              <a:xfrm>
                <a:off x="4718" y="1565"/>
                <a:ext cx="64" cy="0"/>
              </a:xfrm>
              <a:prstGeom prst="line">
                <a:avLst/>
              </a:prstGeom>
              <a:noFill/>
              <a:ln w="9525">
                <a:solidFill>
                  <a:srgbClr val="000000"/>
                </a:solidFill>
                <a:round/>
                <a:headEnd/>
                <a:tailEnd/>
              </a:ln>
            </p:spPr>
            <p:txBody>
              <a:bodyPr/>
              <a:lstStyle/>
              <a:p>
                <a:endParaRPr lang="zh-CN" altLang="en-US"/>
              </a:p>
            </p:txBody>
          </p:sp>
        </p:grpSp>
      </p:grpSp>
      <p:sp>
        <p:nvSpPr>
          <p:cNvPr id="30760" name="Rectangle 40"/>
          <p:cNvSpPr>
            <a:spLocks noChangeArrowheads="1"/>
          </p:cNvSpPr>
          <p:nvPr/>
        </p:nvSpPr>
        <p:spPr bwMode="auto">
          <a:xfrm>
            <a:off x="0" y="30861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759" name="Object 39"/>
          <p:cNvGraphicFramePr>
            <a:graphicFrameLocks noChangeAspect="1"/>
          </p:cNvGraphicFramePr>
          <p:nvPr/>
        </p:nvGraphicFramePr>
        <p:xfrm>
          <a:off x="1259632" y="1814512"/>
          <a:ext cx="4115137" cy="1398463"/>
        </p:xfrm>
        <a:graphic>
          <a:graphicData uri="http://schemas.openxmlformats.org/presentationml/2006/ole">
            <mc:AlternateContent xmlns:mc="http://schemas.openxmlformats.org/markup-compatibility/2006">
              <mc:Choice xmlns:v="urn:schemas-microsoft-com:vml" Requires="v">
                <p:oleObj spid="_x0000_s2419760" name="Equation" r:id="rId3" imgW="2159000" imgH="685800" progId="Equation.DSMT4">
                  <p:embed/>
                </p:oleObj>
              </mc:Choice>
              <mc:Fallback>
                <p:oleObj name="Equation" r:id="rId3" imgW="2159000" imgH="6858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814512"/>
                        <a:ext cx="4115137" cy="1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2" name="Rectangle 42"/>
          <p:cNvSpPr>
            <a:spLocks noChangeArrowheads="1"/>
          </p:cNvSpPr>
          <p:nvPr/>
        </p:nvSpPr>
        <p:spPr bwMode="auto">
          <a:xfrm>
            <a:off x="0" y="2933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761" name="Object 41"/>
          <p:cNvGraphicFramePr>
            <a:graphicFrameLocks noChangeAspect="1"/>
          </p:cNvGraphicFramePr>
          <p:nvPr/>
        </p:nvGraphicFramePr>
        <p:xfrm>
          <a:off x="1403648" y="3717032"/>
          <a:ext cx="6960155" cy="1953294"/>
        </p:xfrm>
        <a:graphic>
          <a:graphicData uri="http://schemas.openxmlformats.org/presentationml/2006/ole">
            <mc:AlternateContent xmlns:mc="http://schemas.openxmlformats.org/markup-compatibility/2006">
              <mc:Choice xmlns:v="urn:schemas-microsoft-com:vml" Requires="v">
                <p:oleObj spid="_x0000_s2419761" name="公式" r:id="rId5" imgW="2806700" imgH="990600" progId="Equation.3">
                  <p:embed/>
                </p:oleObj>
              </mc:Choice>
              <mc:Fallback>
                <p:oleObj name="公式" r:id="rId5" imgW="2806700" imgH="990600"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717032"/>
                        <a:ext cx="6960155" cy="1953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0" name="直接连接符 39"/>
          <p:cNvCxnSpPr/>
          <p:nvPr/>
        </p:nvCxnSpPr>
        <p:spPr>
          <a:xfrm>
            <a:off x="683568" y="3140968"/>
            <a:ext cx="8064896" cy="0"/>
          </a:xfrm>
          <a:prstGeom prst="line">
            <a:avLst/>
          </a:prstGeom>
        </p:spPr>
        <p:style>
          <a:lnRef idx="2">
            <a:schemeClr val="accent3"/>
          </a:lnRef>
          <a:fillRef idx="0">
            <a:schemeClr val="accent3"/>
          </a:fillRef>
          <a:effectRef idx="1">
            <a:schemeClr val="accent3"/>
          </a:effectRef>
          <a:fontRef idx="minor">
            <a:schemeClr val="tx1"/>
          </a:fontRef>
        </p:style>
      </p:cxnSp>
      <p:sp>
        <p:nvSpPr>
          <p:cNvPr id="41" name="灯片编号占位符 40"/>
          <p:cNvSpPr>
            <a:spLocks noGrp="1"/>
          </p:cNvSpPr>
          <p:nvPr>
            <p:ph type="sldNum" sz="quarter" idx="12"/>
          </p:nvPr>
        </p:nvSpPr>
        <p:spPr/>
        <p:txBody>
          <a:bodyPr/>
          <a:lstStyle/>
          <a:p>
            <a:fld id="{E31375A4-56A4-47D6-9801-1991572033F7}" type="slidenum">
              <a:rPr lang="en-US" smtClean="0"/>
              <a:pPr/>
              <a:t>13</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5" end="5"/>
                                            </p:txEl>
                                          </p:spTgt>
                                        </p:tgtEl>
                                        <p:attrNameLst>
                                          <p:attrName>style.visibility</p:attrName>
                                        </p:attrNameLst>
                                      </p:cBhvr>
                                      <p:to>
                                        <p:strVal val="visible"/>
                                      </p:to>
                                    </p:set>
                                    <p:anim calcmode="lin" valueType="num">
                                      <p:cBhvr additive="base">
                                        <p:cTn id="7"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1"/>
                                        </p:tgtEl>
                                        <p:attrNameLst>
                                          <p:attrName>style.visibility</p:attrName>
                                        </p:attrNameLst>
                                      </p:cBhvr>
                                      <p:to>
                                        <p:strVal val="visible"/>
                                      </p:to>
                                    </p:set>
                                    <p:anim calcmode="lin" valueType="num">
                                      <p:cBhvr additive="base">
                                        <p:cTn id="13" dur="500" fill="hold"/>
                                        <p:tgtEl>
                                          <p:spTgt spid="30761"/>
                                        </p:tgtEl>
                                        <p:attrNameLst>
                                          <p:attrName>ppt_x</p:attrName>
                                        </p:attrNameLst>
                                      </p:cBhvr>
                                      <p:tavLst>
                                        <p:tav tm="0">
                                          <p:val>
                                            <p:strVal val="#ppt_x"/>
                                          </p:val>
                                        </p:tav>
                                        <p:tav tm="100000">
                                          <p:val>
                                            <p:strVal val="#ppt_x"/>
                                          </p:val>
                                        </p:tav>
                                      </p:tavLst>
                                    </p:anim>
                                    <p:anim calcmode="lin" valueType="num">
                                      <p:cBhvr additive="base">
                                        <p:cTn id="14" dur="500" fill="hold"/>
                                        <p:tgtEl>
                                          <p:spTgt spid="307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pRg st="11" end="11"/>
                                            </p:txEl>
                                          </p:spTgt>
                                        </p:tgtEl>
                                        <p:attrNameLst>
                                          <p:attrName>style.visibility</p:attrName>
                                        </p:attrNameLst>
                                      </p:cBhvr>
                                      <p:to>
                                        <p:strVal val="visible"/>
                                      </p:to>
                                    </p:set>
                                    <p:anim calcmode="lin" valueType="num">
                                      <p:cBhvr additive="base">
                                        <p:cTn id="19" dur="500" fill="hold"/>
                                        <p:tgtEl>
                                          <p:spTgt spid="3072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smtClean="0"/>
              <a:t>例</a:t>
            </a:r>
            <a:r>
              <a:rPr lang="en-US" altLang="zh-CN" dirty="0" smtClean="0"/>
              <a:t>2.3</a:t>
            </a:r>
            <a:endParaRPr lang="zh-CN" altLang="en-US" dirty="0"/>
          </a:p>
        </p:txBody>
      </p:sp>
      <p:sp>
        <p:nvSpPr>
          <p:cNvPr id="31747" name="Rectangle 3"/>
          <p:cNvSpPr>
            <a:spLocks noGrp="1" noChangeArrowheads="1"/>
          </p:cNvSpPr>
          <p:nvPr>
            <p:ph type="body" idx="1"/>
          </p:nvPr>
        </p:nvSpPr>
        <p:spPr/>
        <p:txBody>
          <a:bodyPr/>
          <a:lstStyle/>
          <a:p>
            <a:r>
              <a:rPr lang="zh-CN" altLang="en-US" dirty="0" smtClean="0"/>
              <a:t>试求图</a:t>
            </a:r>
            <a:r>
              <a:rPr lang="en-US" altLang="zh-CN" dirty="0" smtClean="0"/>
              <a:t>2-4</a:t>
            </a:r>
            <a:r>
              <a:rPr lang="zh-CN" altLang="en-US" dirty="0" smtClean="0"/>
              <a:t>中周期波形的频谱。</a:t>
            </a:r>
          </a:p>
          <a:p>
            <a:pPr lvl="2"/>
            <a:endParaRPr lang="zh-CN" altLang="en-US" dirty="0" smtClean="0"/>
          </a:p>
          <a:p>
            <a:pPr lvl="2"/>
            <a:endParaRPr lang="en-US" altLang="zh-CN" dirty="0" smtClean="0"/>
          </a:p>
          <a:p>
            <a:pPr lvl="2"/>
            <a:endParaRPr lang="zh-CN" altLang="en-US" dirty="0" smtClean="0"/>
          </a:p>
          <a:p>
            <a:r>
              <a:rPr lang="zh-CN" altLang="en-US" dirty="0" smtClean="0"/>
              <a:t>由式</a:t>
            </a:r>
            <a:r>
              <a:rPr lang="en-US" altLang="zh-CN" dirty="0" smtClean="0"/>
              <a:t>(2.2-1)</a:t>
            </a:r>
            <a:r>
              <a:rPr lang="zh-CN" altLang="en-US" dirty="0" smtClean="0"/>
              <a:t>： </a:t>
            </a:r>
          </a:p>
          <a:p>
            <a:pPr lvl="2"/>
            <a:endParaRPr lang="zh-CN" altLang="en-US" dirty="0" smtClean="0"/>
          </a:p>
          <a:p>
            <a:pPr lvl="2"/>
            <a:endParaRPr lang="en-US" altLang="zh-CN" dirty="0" smtClean="0"/>
          </a:p>
          <a:p>
            <a:pPr lvl="2"/>
            <a:endParaRPr lang="zh-CN" altLang="en-US" dirty="0" smtClean="0"/>
          </a:p>
          <a:p>
            <a:pPr lvl="2"/>
            <a:endParaRPr lang="zh-CN" altLang="en-US" dirty="0" smtClean="0"/>
          </a:p>
          <a:p>
            <a:r>
              <a:rPr lang="zh-CN" altLang="en-US" dirty="0" smtClean="0"/>
              <a:t>由于此波形为偶函数，故其频谱为实函数。 </a:t>
            </a:r>
            <a:endParaRPr lang="zh-CN" altLang="en-US" dirty="0"/>
          </a:p>
        </p:txBody>
      </p:sp>
      <p:grpSp>
        <p:nvGrpSpPr>
          <p:cNvPr id="2" name="Group 17"/>
          <p:cNvGrpSpPr>
            <a:grpSpLocks/>
          </p:cNvGrpSpPr>
          <p:nvPr/>
        </p:nvGrpSpPr>
        <p:grpSpPr bwMode="auto">
          <a:xfrm>
            <a:off x="4976813" y="1763713"/>
            <a:ext cx="3981450" cy="1081087"/>
            <a:chOff x="3135" y="1111"/>
            <a:chExt cx="2508" cy="681"/>
          </a:xfrm>
        </p:grpSpPr>
        <p:pic>
          <p:nvPicPr>
            <p:cNvPr id="31751" name="Picture 7" descr="全波整流波形"/>
            <p:cNvPicPr>
              <a:picLocks noChangeAspect="1" noChangeArrowheads="1"/>
            </p:cNvPicPr>
            <p:nvPr/>
          </p:nvPicPr>
          <p:blipFill>
            <a:blip r:embed="rId3" cstate="print"/>
            <a:srcRect/>
            <a:stretch>
              <a:fillRect/>
            </a:stretch>
          </p:blipFill>
          <p:spPr bwMode="auto">
            <a:xfrm>
              <a:off x="3135" y="1111"/>
              <a:ext cx="2489" cy="671"/>
            </a:xfrm>
            <a:prstGeom prst="rect">
              <a:avLst/>
            </a:prstGeom>
            <a:noFill/>
            <a:ln w="9525">
              <a:noFill/>
              <a:miter lim="800000"/>
              <a:headEnd/>
              <a:tailEnd/>
            </a:ln>
          </p:spPr>
        </p:pic>
        <p:sp>
          <p:nvSpPr>
            <p:cNvPr id="31754" name="Text Box 10"/>
            <p:cNvSpPr txBox="1">
              <a:spLocks noChangeArrowheads="1"/>
            </p:cNvSpPr>
            <p:nvPr/>
          </p:nvSpPr>
          <p:spPr bwMode="auto">
            <a:xfrm>
              <a:off x="5431" y="1593"/>
              <a:ext cx="212" cy="199"/>
            </a:xfrm>
            <a:prstGeom prst="rect">
              <a:avLst/>
            </a:prstGeom>
            <a:noFill/>
            <a:ln w="9525">
              <a:noFill/>
              <a:miter lim="800000"/>
              <a:headEnd/>
              <a:tailEnd/>
            </a:ln>
          </p:spPr>
          <p:txBody>
            <a:bodyPr/>
            <a:lstStyle/>
            <a:p>
              <a:pPr algn="just"/>
              <a:r>
                <a:rPr lang="en-US" altLang="zh-CN" sz="1600" i="1">
                  <a:latin typeface="Times New Roman" pitchFamily="18" charset="0"/>
                </a:rPr>
                <a:t>t</a:t>
              </a:r>
              <a:endParaRPr lang="en-US" altLang="zh-CN" sz="3200"/>
            </a:p>
          </p:txBody>
        </p:sp>
        <p:sp>
          <p:nvSpPr>
            <p:cNvPr id="31755" name="Text Box 11"/>
            <p:cNvSpPr txBox="1">
              <a:spLocks noChangeArrowheads="1"/>
            </p:cNvSpPr>
            <p:nvPr/>
          </p:nvSpPr>
          <p:spPr bwMode="auto">
            <a:xfrm>
              <a:off x="4184" y="1281"/>
              <a:ext cx="212" cy="199"/>
            </a:xfrm>
            <a:prstGeom prst="rect">
              <a:avLst/>
            </a:prstGeom>
            <a:noFill/>
            <a:ln w="9525">
              <a:noFill/>
              <a:miter lim="800000"/>
              <a:headEnd/>
              <a:tailEnd/>
            </a:ln>
          </p:spPr>
          <p:txBody>
            <a:bodyPr/>
            <a:lstStyle/>
            <a:p>
              <a:pPr algn="just"/>
              <a:r>
                <a:rPr lang="en-US" altLang="zh-CN" sz="1400">
                  <a:latin typeface="Times New Roman" pitchFamily="18" charset="0"/>
                </a:rPr>
                <a:t>1</a:t>
              </a:r>
              <a:endParaRPr lang="en-US" altLang="zh-CN" sz="2800"/>
            </a:p>
          </p:txBody>
        </p:sp>
        <p:sp>
          <p:nvSpPr>
            <p:cNvPr id="31756" name="Text Box 12"/>
            <p:cNvSpPr txBox="1">
              <a:spLocks noChangeArrowheads="1"/>
            </p:cNvSpPr>
            <p:nvPr/>
          </p:nvSpPr>
          <p:spPr bwMode="auto">
            <a:xfrm>
              <a:off x="4326" y="1111"/>
              <a:ext cx="289" cy="226"/>
            </a:xfrm>
            <a:prstGeom prst="rect">
              <a:avLst/>
            </a:prstGeom>
            <a:noFill/>
            <a:ln w="9525">
              <a:noFill/>
              <a:miter lim="800000"/>
              <a:headEnd/>
              <a:tailEnd/>
            </a:ln>
          </p:spPr>
          <p:txBody>
            <a:bodyPr/>
            <a:lstStyle/>
            <a:p>
              <a:pPr algn="just"/>
              <a:r>
                <a:rPr lang="en-US" altLang="zh-CN" sz="1600" i="1">
                  <a:latin typeface="Times New Roman" pitchFamily="18" charset="0"/>
                </a:rPr>
                <a:t>s</a:t>
              </a:r>
              <a:r>
                <a:rPr lang="en-US" altLang="zh-CN" sz="1600">
                  <a:latin typeface="Times New Roman" pitchFamily="18" charset="0"/>
                </a:rPr>
                <a:t>(</a:t>
              </a:r>
              <a:r>
                <a:rPr lang="en-US" altLang="zh-CN" sz="1600" i="1">
                  <a:latin typeface="Times New Roman" pitchFamily="18" charset="0"/>
                </a:rPr>
                <a:t>t</a:t>
              </a:r>
              <a:r>
                <a:rPr lang="en-US" altLang="zh-CN" sz="1600">
                  <a:latin typeface="Times New Roman" pitchFamily="18" charset="0"/>
                </a:rPr>
                <a:t>)</a:t>
              </a:r>
              <a:endParaRPr lang="en-US" altLang="zh-CN" sz="2800"/>
            </a:p>
          </p:txBody>
        </p:sp>
      </p:grpSp>
      <p:sp>
        <p:nvSpPr>
          <p:cNvPr id="31760" name="Rectangle 1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759" name="Object 15"/>
          <p:cNvGraphicFramePr>
            <a:graphicFrameLocks noChangeAspect="1"/>
          </p:cNvGraphicFramePr>
          <p:nvPr/>
        </p:nvGraphicFramePr>
        <p:xfrm>
          <a:off x="827584" y="1916832"/>
          <a:ext cx="4182708" cy="900757"/>
        </p:xfrm>
        <a:graphic>
          <a:graphicData uri="http://schemas.openxmlformats.org/presentationml/2006/ole">
            <mc:AlternateContent xmlns:mc="http://schemas.openxmlformats.org/markup-compatibility/2006">
              <mc:Choice xmlns:v="urn:schemas-microsoft-com:vml" Requires="v">
                <p:oleObj spid="_x0000_s2420810" name="公式" r:id="rId4" imgW="1993900" imgH="431800" progId="Equation.3">
                  <p:embed/>
                </p:oleObj>
              </mc:Choice>
              <mc:Fallback>
                <p:oleObj name="公式" r:id="rId4" imgW="1993900" imgH="431800" progId="Equation.3">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916832"/>
                        <a:ext cx="4182708" cy="9007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63" name="Rectangle 1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762" name="Object 18"/>
          <p:cNvGraphicFramePr>
            <a:graphicFrameLocks noChangeAspect="1"/>
          </p:cNvGraphicFramePr>
          <p:nvPr/>
        </p:nvGraphicFramePr>
        <p:xfrm>
          <a:off x="899592" y="3721150"/>
          <a:ext cx="8056341" cy="859978"/>
        </p:xfrm>
        <a:graphic>
          <a:graphicData uri="http://schemas.openxmlformats.org/presentationml/2006/ole">
            <mc:AlternateContent xmlns:mc="http://schemas.openxmlformats.org/markup-compatibility/2006">
              <mc:Choice xmlns:v="urn:schemas-microsoft-com:vml" Requires="v">
                <p:oleObj spid="_x0000_s2420811" name="公式" r:id="rId6" imgW="3581400" imgH="431800" progId="Equation.3">
                  <p:embed/>
                </p:oleObj>
              </mc:Choice>
              <mc:Fallback>
                <p:oleObj name="公式" r:id="rId6" imgW="3581400" imgH="431800" progId="Equation.3">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3721150"/>
                        <a:ext cx="8056341" cy="8599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65" name="Rectangle 21"/>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764" name="Object 20"/>
          <p:cNvGraphicFramePr>
            <a:graphicFrameLocks noChangeAspect="1"/>
          </p:cNvGraphicFramePr>
          <p:nvPr>
            <p:extLst>
              <p:ext uri="{D42A27DB-BD31-4B8C-83A1-F6EECF244321}">
                <p14:modId xmlns:p14="http://schemas.microsoft.com/office/powerpoint/2010/main" val="1807933504"/>
              </p:ext>
            </p:extLst>
          </p:nvPr>
        </p:nvGraphicFramePr>
        <p:xfrm>
          <a:off x="899592" y="4646610"/>
          <a:ext cx="3672408" cy="843709"/>
        </p:xfrm>
        <a:graphic>
          <a:graphicData uri="http://schemas.openxmlformats.org/presentationml/2006/ole">
            <mc:AlternateContent xmlns:mc="http://schemas.openxmlformats.org/markup-compatibility/2006">
              <mc:Choice xmlns:v="urn:schemas-microsoft-com:vml" Requires="v">
                <p:oleObj spid="_x0000_s2420812" name="公式" r:id="rId8" imgW="1688367" imgH="431613" progId="Equation.3">
                  <p:embed/>
                </p:oleObj>
              </mc:Choice>
              <mc:Fallback>
                <p:oleObj name="公式" r:id="rId8" imgW="1688367" imgH="431613" progId="Equation.3">
                  <p:embed/>
                  <p:pic>
                    <p:nvPicPr>
                      <p:cNvPr id="0" name="Picture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592" y="4646610"/>
                        <a:ext cx="3672408" cy="8437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 name="直接连接符 16"/>
          <p:cNvCxnSpPr/>
          <p:nvPr/>
        </p:nvCxnSpPr>
        <p:spPr>
          <a:xfrm>
            <a:off x="683568" y="2924944"/>
            <a:ext cx="8064896" cy="0"/>
          </a:xfrm>
          <a:prstGeom prst="line">
            <a:avLst/>
          </a:prstGeom>
        </p:spPr>
        <p:style>
          <a:lnRef idx="2">
            <a:schemeClr val="accent3"/>
          </a:lnRef>
          <a:fillRef idx="0">
            <a:schemeClr val="accent3"/>
          </a:fillRef>
          <a:effectRef idx="1">
            <a:schemeClr val="accent3"/>
          </a:effectRef>
          <a:fontRef idx="minor">
            <a:schemeClr val="tx1"/>
          </a:fontRef>
        </p:style>
      </p:cxnSp>
      <p:sp>
        <p:nvSpPr>
          <p:cNvPr id="18" name="灯片编号占位符 17"/>
          <p:cNvSpPr>
            <a:spLocks noGrp="1"/>
          </p:cNvSpPr>
          <p:nvPr>
            <p:ph type="sldNum" sz="quarter" idx="12"/>
          </p:nvPr>
        </p:nvSpPr>
        <p:spPr/>
        <p:txBody>
          <a:bodyPr/>
          <a:lstStyle/>
          <a:p>
            <a:fld id="{E31375A4-56A4-47D6-9801-1991572033F7}" type="slidenum">
              <a:rPr lang="en-US" smtClean="0"/>
              <a:pPr/>
              <a:t>14</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anim calcmode="lin" valueType="num">
                                      <p:cBhvr additive="base">
                                        <p:cTn id="7"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62"/>
                                        </p:tgtEl>
                                        <p:attrNameLst>
                                          <p:attrName>style.visibility</p:attrName>
                                        </p:attrNameLst>
                                      </p:cBhvr>
                                      <p:to>
                                        <p:strVal val="visible"/>
                                      </p:to>
                                    </p:set>
                                    <p:anim calcmode="lin" valueType="num">
                                      <p:cBhvr additive="base">
                                        <p:cTn id="11" dur="500" fill="hold"/>
                                        <p:tgtEl>
                                          <p:spTgt spid="31762"/>
                                        </p:tgtEl>
                                        <p:attrNameLst>
                                          <p:attrName>ppt_x</p:attrName>
                                        </p:attrNameLst>
                                      </p:cBhvr>
                                      <p:tavLst>
                                        <p:tav tm="0">
                                          <p:val>
                                            <p:strVal val="#ppt_x"/>
                                          </p:val>
                                        </p:tav>
                                        <p:tav tm="100000">
                                          <p:val>
                                            <p:strVal val="#ppt_x"/>
                                          </p:val>
                                        </p:tav>
                                      </p:tavLst>
                                    </p:anim>
                                    <p:anim calcmode="lin" valueType="num">
                                      <p:cBhvr additive="base">
                                        <p:cTn id="12" dur="500" fill="hold"/>
                                        <p:tgtEl>
                                          <p:spTgt spid="3176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764"/>
                                        </p:tgtEl>
                                        <p:attrNameLst>
                                          <p:attrName>style.visibility</p:attrName>
                                        </p:attrNameLst>
                                      </p:cBhvr>
                                      <p:to>
                                        <p:strVal val="visible"/>
                                      </p:to>
                                    </p:set>
                                    <p:anim calcmode="lin" valueType="num">
                                      <p:cBhvr additive="base">
                                        <p:cTn id="17" dur="500" fill="hold"/>
                                        <p:tgtEl>
                                          <p:spTgt spid="31764"/>
                                        </p:tgtEl>
                                        <p:attrNameLst>
                                          <p:attrName>ppt_x</p:attrName>
                                        </p:attrNameLst>
                                      </p:cBhvr>
                                      <p:tavLst>
                                        <p:tav tm="0">
                                          <p:val>
                                            <p:strVal val="#ppt_x"/>
                                          </p:val>
                                        </p:tav>
                                        <p:tav tm="100000">
                                          <p:val>
                                            <p:strVal val="#ppt_x"/>
                                          </p:val>
                                        </p:tav>
                                      </p:tavLst>
                                    </p:anim>
                                    <p:anim calcmode="lin" valueType="num">
                                      <p:cBhvr additive="base">
                                        <p:cTn id="18" dur="500" fill="hold"/>
                                        <p:tgtEl>
                                          <p:spTgt spid="3176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747">
                                            <p:txEl>
                                              <p:pRg st="9" end="9"/>
                                            </p:txEl>
                                          </p:spTgt>
                                        </p:tgtEl>
                                        <p:attrNameLst>
                                          <p:attrName>style.visibility</p:attrName>
                                        </p:attrNameLst>
                                      </p:cBhvr>
                                      <p:to>
                                        <p:strVal val="visible"/>
                                      </p:to>
                                    </p:set>
                                    <p:anim calcmode="lin" valueType="num">
                                      <p:cBhvr additive="base">
                                        <p:cTn id="23" dur="500" fill="hold"/>
                                        <p:tgtEl>
                                          <p:spTgt spid="31747">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74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lvl="1"/>
            <a:r>
              <a:rPr lang="en-US" altLang="zh-CN" sz="3400" b="1" kern="1200" dirty="0">
                <a:solidFill>
                  <a:schemeClr val="tx1"/>
                </a:solidFill>
                <a:latin typeface="Century Schoolbook" pitchFamily="18" charset="0"/>
                <a:ea typeface="微软雅黑" pitchFamily="34" charset="-122"/>
                <a:cs typeface="+mj-cs"/>
              </a:rPr>
              <a:t>2.2.2 </a:t>
            </a:r>
            <a:r>
              <a:rPr lang="zh-CN" altLang="en-US" sz="3400" b="1" kern="1200" dirty="0">
                <a:solidFill>
                  <a:srgbClr val="FF0000"/>
                </a:solidFill>
                <a:latin typeface="Century Schoolbook" pitchFamily="18" charset="0"/>
                <a:ea typeface="微软雅黑" pitchFamily="34" charset="-122"/>
                <a:cs typeface="+mj-cs"/>
              </a:rPr>
              <a:t>能量信号</a:t>
            </a:r>
            <a:r>
              <a:rPr lang="zh-CN" altLang="en-US" sz="3400" b="1" kern="1200" dirty="0">
                <a:solidFill>
                  <a:schemeClr val="tx1"/>
                </a:solidFill>
                <a:latin typeface="Century Schoolbook" pitchFamily="18" charset="0"/>
                <a:ea typeface="微软雅黑" pitchFamily="34" charset="-122"/>
                <a:cs typeface="+mj-cs"/>
              </a:rPr>
              <a:t>的频谱密度</a:t>
            </a:r>
          </a:p>
        </p:txBody>
      </p:sp>
      <p:sp>
        <p:nvSpPr>
          <p:cNvPr id="32771" name="Rectangle 3"/>
          <p:cNvSpPr>
            <a:spLocks noGrp="1" noChangeArrowheads="1"/>
          </p:cNvSpPr>
          <p:nvPr>
            <p:ph idx="1"/>
          </p:nvPr>
        </p:nvSpPr>
        <p:spPr/>
        <p:txBody>
          <a:bodyPr>
            <a:normAutofit/>
          </a:bodyPr>
          <a:lstStyle/>
          <a:p>
            <a:r>
              <a:rPr lang="en-US" altLang="zh-CN" dirty="0" smtClean="0"/>
              <a:t>1. </a:t>
            </a:r>
            <a:r>
              <a:rPr lang="zh-CN" altLang="en-US" dirty="0" smtClean="0"/>
              <a:t>频谱密度的定义：</a:t>
            </a:r>
          </a:p>
          <a:p>
            <a:pPr lvl="1"/>
            <a:r>
              <a:rPr lang="zh-CN" altLang="en-US" dirty="0" smtClean="0"/>
              <a:t>是能量信号</a:t>
            </a:r>
            <a:r>
              <a:rPr lang="en-US" altLang="zh-CN" dirty="0" smtClean="0"/>
              <a:t>s(t) </a:t>
            </a:r>
            <a:r>
              <a:rPr lang="zh-CN" altLang="en-US" dirty="0" smtClean="0"/>
              <a:t>的傅里叶变换： </a:t>
            </a:r>
            <a:endParaRPr lang="en-US" altLang="zh-CN" dirty="0" smtClean="0"/>
          </a:p>
          <a:p>
            <a:pPr lvl="2"/>
            <a:endParaRPr lang="en-US" altLang="zh-CN" dirty="0" smtClean="0"/>
          </a:p>
          <a:p>
            <a:pPr lvl="2"/>
            <a:endParaRPr lang="zh-CN" altLang="en-US" dirty="0" smtClean="0"/>
          </a:p>
          <a:p>
            <a:pPr lvl="1"/>
            <a:r>
              <a:rPr lang="en-US" altLang="zh-CN" dirty="0" smtClean="0"/>
              <a:t>S(f)</a:t>
            </a:r>
            <a:r>
              <a:rPr lang="zh-CN" altLang="en-US" dirty="0" smtClean="0"/>
              <a:t>的逆傅里叶变换为原信号： </a:t>
            </a:r>
            <a:endParaRPr lang="en-US" altLang="zh-CN" dirty="0" smtClean="0"/>
          </a:p>
          <a:p>
            <a:pPr lvl="2"/>
            <a:endParaRPr lang="en-US" altLang="zh-CN" dirty="0" smtClean="0"/>
          </a:p>
          <a:p>
            <a:pPr lvl="2"/>
            <a:endParaRPr lang="zh-CN" altLang="en-US" dirty="0" smtClean="0"/>
          </a:p>
          <a:p>
            <a:r>
              <a:rPr lang="en-US" altLang="zh-CN" dirty="0" smtClean="0"/>
              <a:t>2. S(f)</a:t>
            </a:r>
            <a:r>
              <a:rPr lang="zh-CN" altLang="en-US" dirty="0" smtClean="0"/>
              <a:t>和</a:t>
            </a:r>
            <a:r>
              <a:rPr lang="en-US" altLang="zh-CN" dirty="0" err="1" smtClean="0"/>
              <a:t>Cn</a:t>
            </a:r>
            <a:r>
              <a:rPr lang="zh-CN" altLang="en-US" dirty="0" smtClean="0"/>
              <a:t>的主要区别：</a:t>
            </a:r>
          </a:p>
          <a:p>
            <a:pPr lvl="1"/>
            <a:r>
              <a:rPr lang="en-US" altLang="zh-CN" dirty="0" smtClean="0"/>
              <a:t>S(f)</a:t>
            </a:r>
            <a:r>
              <a:rPr lang="zh-CN" altLang="en-US" dirty="0" smtClean="0"/>
              <a:t>是连续谱，</a:t>
            </a:r>
            <a:r>
              <a:rPr lang="en-US" altLang="zh-CN" dirty="0" err="1" smtClean="0"/>
              <a:t>Cn</a:t>
            </a:r>
            <a:r>
              <a:rPr lang="zh-CN" altLang="en-US" dirty="0" smtClean="0"/>
              <a:t>是离散谱； </a:t>
            </a:r>
          </a:p>
          <a:p>
            <a:pPr lvl="1"/>
            <a:r>
              <a:rPr lang="en-US" altLang="zh-CN" dirty="0" smtClean="0"/>
              <a:t>S(f)</a:t>
            </a:r>
            <a:r>
              <a:rPr lang="zh-CN" altLang="en-US" dirty="0" smtClean="0"/>
              <a:t>的单位是</a:t>
            </a:r>
            <a:r>
              <a:rPr lang="en-US" altLang="zh-CN" dirty="0" smtClean="0"/>
              <a:t>V/Hz</a:t>
            </a:r>
            <a:r>
              <a:rPr lang="zh-CN" altLang="en-US" dirty="0" smtClean="0"/>
              <a:t>，而</a:t>
            </a:r>
            <a:r>
              <a:rPr lang="en-US" altLang="zh-CN" dirty="0" err="1" smtClean="0"/>
              <a:t>Cn</a:t>
            </a:r>
            <a:r>
              <a:rPr lang="zh-CN" altLang="en-US" dirty="0" smtClean="0"/>
              <a:t>的单位是</a:t>
            </a:r>
            <a:r>
              <a:rPr lang="en-US" altLang="zh-CN" dirty="0" smtClean="0"/>
              <a:t>V</a:t>
            </a:r>
            <a:r>
              <a:rPr lang="zh-CN" altLang="en-US" dirty="0" smtClean="0"/>
              <a:t>。</a:t>
            </a:r>
          </a:p>
        </p:txBody>
      </p:sp>
      <p:sp>
        <p:nvSpPr>
          <p:cNvPr id="3277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772" name="Object 4"/>
          <p:cNvGraphicFramePr>
            <a:graphicFrameLocks noChangeAspect="1"/>
          </p:cNvGraphicFramePr>
          <p:nvPr/>
        </p:nvGraphicFramePr>
        <p:xfrm>
          <a:off x="1825625" y="2276475"/>
          <a:ext cx="3246438" cy="733425"/>
        </p:xfrm>
        <a:graphic>
          <a:graphicData uri="http://schemas.openxmlformats.org/presentationml/2006/ole">
            <mc:AlternateContent xmlns:mc="http://schemas.openxmlformats.org/markup-compatibility/2006">
              <mc:Choice xmlns:v="urn:schemas-microsoft-com:vml" Requires="v">
                <p:oleObj spid="_x0000_s2421808" name="Equation" r:id="rId4" imgW="1473200" imgH="330200" progId="Equation.DSMT4">
                  <p:embed/>
                </p:oleObj>
              </mc:Choice>
              <mc:Fallback>
                <p:oleObj name="Equation" r:id="rId4" imgW="1473200" imgH="330200" progId="Equation.DSMT4">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5625" y="2276475"/>
                        <a:ext cx="3246438"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5"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774" name="Object 6"/>
          <p:cNvGraphicFramePr>
            <a:graphicFrameLocks noChangeAspect="1"/>
          </p:cNvGraphicFramePr>
          <p:nvPr/>
        </p:nvGraphicFramePr>
        <p:xfrm>
          <a:off x="1819275" y="3644900"/>
          <a:ext cx="3384550" cy="720725"/>
        </p:xfrm>
        <a:graphic>
          <a:graphicData uri="http://schemas.openxmlformats.org/presentationml/2006/ole">
            <mc:AlternateContent xmlns:mc="http://schemas.openxmlformats.org/markup-compatibility/2006">
              <mc:Choice xmlns:v="urn:schemas-microsoft-com:vml" Requires="v">
                <p:oleObj spid="_x0000_s2421809" name="Equation" r:id="rId6" imgW="1447800" imgH="330200" progId="Equation.DSMT4">
                  <p:embed/>
                </p:oleObj>
              </mc:Choice>
              <mc:Fallback>
                <p:oleObj name="Equation" r:id="rId6" imgW="1447800" imgH="330200" progId="Equation.DSMT4">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9275" y="3644900"/>
                        <a:ext cx="338455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7"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1" name="矩形 20"/>
          <p:cNvSpPr/>
          <p:nvPr/>
        </p:nvSpPr>
        <p:spPr>
          <a:xfrm>
            <a:off x="5724128" y="2276872"/>
            <a:ext cx="3053378"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smtClean="0">
                <a:solidFill>
                  <a:srgbClr val="0000FF"/>
                </a:solidFill>
                <a:latin typeface="Century Schoolbook" pitchFamily="18" charset="0"/>
                <a:ea typeface="微软雅黑" pitchFamily="34" charset="-122"/>
              </a:rPr>
              <a:t>问题：与周期性功率信号时相比？</a:t>
            </a:r>
            <a:endParaRPr lang="zh-CN" altLang="en-US" sz="2400" dirty="0">
              <a:solidFill>
                <a:srgbClr val="0000FF"/>
              </a:solidFill>
            </a:endParaRPr>
          </a:p>
        </p:txBody>
      </p:sp>
      <p:sp>
        <p:nvSpPr>
          <p:cNvPr id="22" name="灯片编号占位符 21"/>
          <p:cNvSpPr>
            <a:spLocks noGrp="1"/>
          </p:cNvSpPr>
          <p:nvPr>
            <p:ph type="sldNum" sz="quarter" idx="12"/>
          </p:nvPr>
        </p:nvSpPr>
        <p:spPr/>
        <p:txBody>
          <a:bodyPr/>
          <a:lstStyle/>
          <a:p>
            <a:fld id="{E31375A4-56A4-47D6-9801-1991572033F7}" type="slidenum">
              <a:rPr lang="en-US" smtClean="0"/>
              <a:pPr/>
              <a:t>15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4" end="4"/>
                                            </p:txEl>
                                          </p:spTgt>
                                        </p:tgtEl>
                                        <p:attrNameLst>
                                          <p:attrName>style.visibility</p:attrName>
                                        </p:attrNameLst>
                                      </p:cBhvr>
                                      <p:to>
                                        <p:strVal val="visible"/>
                                      </p:to>
                                    </p:set>
                                    <p:anim calcmode="lin" valueType="num">
                                      <p:cBhvr additive="base">
                                        <p:cTn id="7"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4"/>
                                        </p:tgtEl>
                                        <p:attrNameLst>
                                          <p:attrName>style.visibility</p:attrName>
                                        </p:attrNameLst>
                                      </p:cBhvr>
                                      <p:to>
                                        <p:strVal val="visible"/>
                                      </p:to>
                                    </p:set>
                                    <p:anim calcmode="lin" valueType="num">
                                      <p:cBhvr additive="base">
                                        <p:cTn id="11" dur="500" fill="hold"/>
                                        <p:tgtEl>
                                          <p:spTgt spid="32774"/>
                                        </p:tgtEl>
                                        <p:attrNameLst>
                                          <p:attrName>ppt_x</p:attrName>
                                        </p:attrNameLst>
                                      </p:cBhvr>
                                      <p:tavLst>
                                        <p:tav tm="0">
                                          <p:val>
                                            <p:strVal val="#ppt_x"/>
                                          </p:val>
                                        </p:tav>
                                        <p:tav tm="100000">
                                          <p:val>
                                            <p:strVal val="#ppt_x"/>
                                          </p:val>
                                        </p:tav>
                                      </p:tavLst>
                                    </p:anim>
                                    <p:anim calcmode="lin" valueType="num">
                                      <p:cBhvr additive="base">
                                        <p:cTn id="12" dur="500" fill="hold"/>
                                        <p:tgtEl>
                                          <p:spTgt spid="3277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2771">
                                            <p:txEl>
                                              <p:pRg st="7" end="7"/>
                                            </p:txEl>
                                          </p:spTgt>
                                        </p:tgtEl>
                                        <p:attrNameLst>
                                          <p:attrName>style.visibility</p:attrName>
                                        </p:attrNameLst>
                                      </p:cBhvr>
                                      <p:to>
                                        <p:strVal val="visible"/>
                                      </p:to>
                                    </p:set>
                                    <p:anim calcmode="lin" valueType="num">
                                      <p:cBhvr additive="base">
                                        <p:cTn id="23"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1">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2771">
                                            <p:txEl>
                                              <p:pRg st="8" end="8"/>
                                            </p:txEl>
                                          </p:spTgt>
                                        </p:tgtEl>
                                        <p:attrNameLst>
                                          <p:attrName>style.visibility</p:attrName>
                                        </p:attrNameLst>
                                      </p:cBhvr>
                                      <p:to>
                                        <p:strVal val="visible"/>
                                      </p:to>
                                    </p:set>
                                    <p:anim calcmode="lin" valueType="num">
                                      <p:cBhvr additive="base">
                                        <p:cTn id="27" dur="5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771">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2771">
                                            <p:txEl>
                                              <p:pRg st="9" end="9"/>
                                            </p:txEl>
                                          </p:spTgt>
                                        </p:tgtEl>
                                        <p:attrNameLst>
                                          <p:attrName>style.visibility</p:attrName>
                                        </p:attrNameLst>
                                      </p:cBhvr>
                                      <p:to>
                                        <p:strVal val="visible"/>
                                      </p:to>
                                    </p:set>
                                    <p:anim calcmode="lin" valueType="num">
                                      <p:cBhvr additive="base">
                                        <p:cTn id="31" dur="5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lvl="1"/>
            <a:endParaRPr lang="zh-CN" altLang="en-US" sz="3400" b="1" kern="1200" dirty="0">
              <a:solidFill>
                <a:schemeClr val="tx1"/>
              </a:solidFill>
              <a:latin typeface="Century Schoolbook" pitchFamily="18" charset="0"/>
              <a:ea typeface="微软雅黑" pitchFamily="34" charset="-122"/>
              <a:cs typeface="+mj-cs"/>
            </a:endParaRPr>
          </a:p>
        </p:txBody>
      </p:sp>
      <p:sp>
        <p:nvSpPr>
          <p:cNvPr id="32771" name="Rectangle 3"/>
          <p:cNvSpPr>
            <a:spLocks noGrp="1" noChangeArrowheads="1"/>
          </p:cNvSpPr>
          <p:nvPr>
            <p:ph idx="1"/>
          </p:nvPr>
        </p:nvSpPr>
        <p:spPr/>
        <p:txBody>
          <a:bodyPr>
            <a:normAutofit/>
          </a:bodyPr>
          <a:lstStyle/>
          <a:p>
            <a:r>
              <a:rPr lang="en-US" altLang="zh-CN" dirty="0" smtClean="0"/>
              <a:t>3.</a:t>
            </a:r>
            <a:r>
              <a:rPr lang="zh-CN" altLang="en-US" dirty="0" smtClean="0"/>
              <a:t>注意：</a:t>
            </a:r>
            <a:endParaRPr lang="en-US" altLang="zh-CN" dirty="0" smtClean="0"/>
          </a:p>
          <a:p>
            <a:pPr lvl="1"/>
            <a:r>
              <a:rPr lang="zh-CN" altLang="en-US" dirty="0" smtClean="0"/>
              <a:t>在针对能量信号讨论问题时，也常把频谱密度简称为频谱。</a:t>
            </a:r>
          </a:p>
          <a:p>
            <a:pPr lvl="1"/>
            <a:r>
              <a:rPr lang="zh-CN" altLang="en-US" dirty="0" smtClean="0"/>
              <a:t>实能量信号：负频谱和正频谱的模偶对称，相位奇对称，即复数共轭，因</a:t>
            </a:r>
            <a:endParaRPr lang="zh-CN" altLang="en-US" dirty="0"/>
          </a:p>
        </p:txBody>
      </p:sp>
      <p:sp>
        <p:nvSpPr>
          <p:cNvPr id="3277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2775"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2777"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776" name="Object 8"/>
          <p:cNvGraphicFramePr>
            <a:graphicFrameLocks noChangeAspect="1"/>
          </p:cNvGraphicFramePr>
          <p:nvPr>
            <p:extLst>
              <p:ext uri="{D42A27DB-BD31-4B8C-83A1-F6EECF244321}">
                <p14:modId xmlns:p14="http://schemas.microsoft.com/office/powerpoint/2010/main" val="2566107010"/>
              </p:ext>
            </p:extLst>
          </p:nvPr>
        </p:nvGraphicFramePr>
        <p:xfrm>
          <a:off x="755576" y="3789040"/>
          <a:ext cx="7749022" cy="1008112"/>
        </p:xfrm>
        <a:graphic>
          <a:graphicData uri="http://schemas.openxmlformats.org/presentationml/2006/ole">
            <mc:AlternateContent xmlns:mc="http://schemas.openxmlformats.org/markup-compatibility/2006">
              <mc:Choice xmlns:v="urn:schemas-microsoft-com:vml" Requires="v">
                <p:oleObj spid="_x0000_s2488348" name="公式" r:id="rId4" imgW="3517900" imgH="406400" progId="Equation.3">
                  <p:embed/>
                </p:oleObj>
              </mc:Choice>
              <mc:Fallback>
                <p:oleObj name="公式" r:id="rId4" imgW="3517900" imgH="4064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3789040"/>
                        <a:ext cx="7749022"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灯片编号占位符 9"/>
          <p:cNvSpPr>
            <a:spLocks noGrp="1"/>
          </p:cNvSpPr>
          <p:nvPr>
            <p:ph type="sldNum" sz="quarter" idx="12"/>
          </p:nvPr>
        </p:nvSpPr>
        <p:spPr/>
        <p:txBody>
          <a:bodyPr/>
          <a:lstStyle/>
          <a:p>
            <a:fld id="{E31375A4-56A4-47D6-9801-1991572033F7}" type="slidenum">
              <a:rPr lang="en-US" smtClean="0"/>
              <a:pPr/>
              <a:t>16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 calcmode="lin" valueType="num">
                                      <p:cBhvr additive="base">
                                        <p:cTn id="7"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6"/>
                                        </p:tgtEl>
                                        <p:attrNameLst>
                                          <p:attrName>style.visibility</p:attrName>
                                        </p:attrNameLst>
                                      </p:cBhvr>
                                      <p:to>
                                        <p:strVal val="visible"/>
                                      </p:to>
                                    </p:set>
                                    <p:anim calcmode="lin" valueType="num">
                                      <p:cBhvr additive="base">
                                        <p:cTn id="11" dur="500" fill="hold"/>
                                        <p:tgtEl>
                                          <p:spTgt spid="32776"/>
                                        </p:tgtEl>
                                        <p:attrNameLst>
                                          <p:attrName>ppt_x</p:attrName>
                                        </p:attrNameLst>
                                      </p:cBhvr>
                                      <p:tavLst>
                                        <p:tav tm="0">
                                          <p:val>
                                            <p:strVal val="#ppt_x"/>
                                          </p:val>
                                        </p:tav>
                                        <p:tav tm="100000">
                                          <p:val>
                                            <p:strVal val="#ppt_x"/>
                                          </p:val>
                                        </p:tav>
                                      </p:tavLst>
                                    </p:anim>
                                    <p:anim calcmode="lin" valueType="num">
                                      <p:cBhvr additive="base">
                                        <p:cTn id="12" dur="500" fill="hold"/>
                                        <p:tgtEl>
                                          <p:spTgt spid="327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6121399" y="3284637"/>
            <a:ext cx="3059113" cy="2160587"/>
            <a:chOff x="6084888" y="2996952"/>
            <a:chExt cx="3059113" cy="2160587"/>
          </a:xfrm>
        </p:grpSpPr>
        <p:grpSp>
          <p:nvGrpSpPr>
            <p:cNvPr id="30" name="Group 37"/>
            <p:cNvGrpSpPr>
              <a:grpSpLocks/>
            </p:cNvGrpSpPr>
            <p:nvPr/>
          </p:nvGrpSpPr>
          <p:grpSpPr bwMode="auto">
            <a:xfrm>
              <a:off x="6084888" y="2996952"/>
              <a:ext cx="3059113" cy="2160587"/>
              <a:chOff x="2654" y="2217"/>
              <a:chExt cx="1927" cy="1361"/>
            </a:xfrm>
          </p:grpSpPr>
          <p:pic>
            <p:nvPicPr>
              <p:cNvPr id="43" name="Picture 14" descr="门函数2"/>
              <p:cNvPicPr>
                <a:picLocks noChangeAspect="1" noChangeArrowheads="1"/>
              </p:cNvPicPr>
              <p:nvPr/>
            </p:nvPicPr>
            <p:blipFill>
              <a:blip r:embed="rId3" cstate="print"/>
              <a:srcRect l="37052" b="11118"/>
              <a:stretch>
                <a:fillRect/>
              </a:stretch>
            </p:blipFill>
            <p:spPr bwMode="auto">
              <a:xfrm>
                <a:off x="2654" y="2217"/>
                <a:ext cx="1927" cy="1361"/>
              </a:xfrm>
              <a:prstGeom prst="rect">
                <a:avLst/>
              </a:prstGeom>
              <a:noFill/>
              <a:ln w="9525">
                <a:noFill/>
                <a:miter lim="800000"/>
                <a:headEnd/>
                <a:tailEnd/>
              </a:ln>
            </p:spPr>
          </p:pic>
          <p:sp>
            <p:nvSpPr>
              <p:cNvPr id="45" name="Text Box 18"/>
              <p:cNvSpPr txBox="1">
                <a:spLocks noChangeArrowheads="1"/>
              </p:cNvSpPr>
              <p:nvPr/>
            </p:nvSpPr>
            <p:spPr bwMode="auto">
              <a:xfrm>
                <a:off x="3308" y="3294"/>
                <a:ext cx="623" cy="236"/>
              </a:xfrm>
              <a:prstGeom prst="rect">
                <a:avLst/>
              </a:prstGeom>
              <a:noFill/>
              <a:ln w="9525">
                <a:noFill/>
                <a:miter lim="800000"/>
                <a:headEnd/>
                <a:tailEnd/>
              </a:ln>
            </p:spPr>
            <p:txBody>
              <a:bodyPr/>
              <a:lstStyle/>
              <a:p>
                <a:pPr algn="just"/>
                <a:r>
                  <a:rPr lang="en-US" altLang="zh-CN" sz="1400">
                    <a:latin typeface="Times New Roman" pitchFamily="18" charset="0"/>
                  </a:rPr>
                  <a:t>(b) </a:t>
                </a:r>
                <a:r>
                  <a:rPr lang="en-US" altLang="zh-CN" sz="1400" i="1">
                    <a:latin typeface="Times New Roman" pitchFamily="18" charset="0"/>
                  </a:rPr>
                  <a:t>G</a:t>
                </a:r>
                <a:r>
                  <a:rPr lang="en-US" altLang="zh-CN" sz="2000" i="1" baseline="-25000">
                    <a:latin typeface="Times New Roman" pitchFamily="18" charset="0"/>
                  </a:rPr>
                  <a:t>a</a:t>
                </a:r>
                <a:r>
                  <a:rPr lang="en-US" altLang="zh-CN" sz="1400">
                    <a:latin typeface="Times New Roman" pitchFamily="18" charset="0"/>
                  </a:rPr>
                  <a:t>(</a:t>
                </a:r>
                <a:r>
                  <a:rPr lang="en-US" altLang="zh-CN" sz="1400" i="1">
                    <a:latin typeface="Times New Roman" pitchFamily="18" charset="0"/>
                  </a:rPr>
                  <a:t>f</a:t>
                </a:r>
                <a:r>
                  <a:rPr lang="en-US" altLang="zh-CN" sz="1400">
                    <a:latin typeface="Times New Roman" pitchFamily="18" charset="0"/>
                  </a:rPr>
                  <a:t>)</a:t>
                </a:r>
                <a:endParaRPr lang="en-US" altLang="zh-CN" sz="2400"/>
              </a:p>
            </p:txBody>
          </p:sp>
        </p:grpSp>
        <p:sp>
          <p:nvSpPr>
            <p:cNvPr id="32" name="Text Box 20"/>
            <p:cNvSpPr txBox="1">
              <a:spLocks noChangeArrowheads="1"/>
            </p:cNvSpPr>
            <p:nvPr/>
          </p:nvSpPr>
          <p:spPr bwMode="auto">
            <a:xfrm>
              <a:off x="7500938" y="3169989"/>
              <a:ext cx="652463" cy="411162"/>
            </a:xfrm>
            <a:prstGeom prst="rect">
              <a:avLst/>
            </a:prstGeom>
            <a:noFill/>
            <a:ln w="9525">
              <a:noFill/>
              <a:miter lim="800000"/>
              <a:headEnd/>
              <a:tailEnd/>
            </a:ln>
          </p:spPr>
          <p:txBody>
            <a:bodyPr/>
            <a:lstStyle/>
            <a:p>
              <a:pPr algn="just"/>
              <a:r>
                <a:rPr lang="en-US" altLang="zh-CN" sz="1400">
                  <a:latin typeface="Times New Roman" pitchFamily="18" charset="0"/>
                </a:rPr>
                <a:t>G</a:t>
              </a:r>
              <a:r>
                <a:rPr lang="en-US" altLang="zh-CN" i="1" baseline="-25000">
                  <a:latin typeface="Times New Roman" pitchFamily="18" charset="0"/>
                </a:rPr>
                <a:t>a</a:t>
              </a:r>
              <a:r>
                <a:rPr lang="en-US" altLang="zh-CN" sz="1400">
                  <a:latin typeface="Times New Roman" pitchFamily="18" charset="0"/>
                </a:rPr>
                <a:t>(</a:t>
              </a:r>
              <a:r>
                <a:rPr lang="en-US" altLang="zh-CN" sz="1400" i="1">
                  <a:latin typeface="Times New Roman" pitchFamily="18" charset="0"/>
                </a:rPr>
                <a:t>f</a:t>
              </a:r>
              <a:r>
                <a:rPr lang="en-US" altLang="zh-CN" sz="1400">
                  <a:latin typeface="Times New Roman" pitchFamily="18" charset="0"/>
                </a:rPr>
                <a:t>)</a:t>
              </a:r>
              <a:endParaRPr lang="en-US" altLang="zh-CN" sz="1400"/>
            </a:p>
          </p:txBody>
        </p:sp>
        <p:grpSp>
          <p:nvGrpSpPr>
            <p:cNvPr id="34" name="Group 35"/>
            <p:cNvGrpSpPr>
              <a:grpSpLocks/>
            </p:cNvGrpSpPr>
            <p:nvPr/>
          </p:nvGrpSpPr>
          <p:grpSpPr bwMode="auto">
            <a:xfrm>
              <a:off x="6848475" y="4147891"/>
              <a:ext cx="2289175" cy="581025"/>
              <a:chOff x="3135" y="2942"/>
              <a:chExt cx="1442" cy="366"/>
            </a:xfrm>
          </p:grpSpPr>
          <p:sp>
            <p:nvSpPr>
              <p:cNvPr id="35" name="Text Box 16"/>
              <p:cNvSpPr txBox="1">
                <a:spLocks noChangeArrowheads="1"/>
              </p:cNvSpPr>
              <p:nvPr/>
            </p:nvSpPr>
            <p:spPr bwMode="auto">
              <a:xfrm>
                <a:off x="4383" y="3050"/>
                <a:ext cx="194" cy="258"/>
              </a:xfrm>
              <a:prstGeom prst="rect">
                <a:avLst/>
              </a:prstGeom>
              <a:noFill/>
              <a:ln w="9525">
                <a:noFill/>
                <a:miter lim="800000"/>
                <a:headEnd/>
                <a:tailEnd/>
              </a:ln>
            </p:spPr>
            <p:txBody>
              <a:bodyPr/>
              <a:lstStyle/>
              <a:p>
                <a:pPr algn="just"/>
                <a:r>
                  <a:rPr lang="en-US" altLang="zh-CN" sz="1400" i="1" dirty="0">
                    <a:latin typeface="Times New Roman" pitchFamily="18" charset="0"/>
                  </a:rPr>
                  <a:t>f</a:t>
                </a:r>
                <a:endParaRPr lang="en-US" altLang="zh-CN" sz="3600" dirty="0"/>
              </a:p>
            </p:txBody>
          </p:sp>
          <p:grpSp>
            <p:nvGrpSpPr>
              <p:cNvPr id="36" name="Group 31"/>
              <p:cNvGrpSpPr>
                <a:grpSpLocks/>
              </p:cNvGrpSpPr>
              <p:nvPr/>
            </p:nvGrpSpPr>
            <p:grpSpPr bwMode="auto">
              <a:xfrm>
                <a:off x="3135" y="2942"/>
                <a:ext cx="923" cy="303"/>
                <a:chOff x="3135" y="2925"/>
                <a:chExt cx="923" cy="320"/>
              </a:xfrm>
            </p:grpSpPr>
            <p:sp>
              <p:nvSpPr>
                <p:cNvPr id="38" name="Text Box 22"/>
                <p:cNvSpPr txBox="1">
                  <a:spLocks noChangeArrowheads="1"/>
                </p:cNvSpPr>
                <p:nvPr/>
              </p:nvSpPr>
              <p:spPr bwMode="auto">
                <a:xfrm>
                  <a:off x="3730" y="2925"/>
                  <a:ext cx="117" cy="160"/>
                </a:xfrm>
                <a:prstGeom prst="rect">
                  <a:avLst/>
                </a:prstGeom>
                <a:noFill/>
                <a:ln w="9525">
                  <a:noFill/>
                  <a:miter lim="800000"/>
                  <a:headEnd/>
                  <a:tailEnd/>
                </a:ln>
              </p:spPr>
              <p:txBody>
                <a:bodyPr lIns="0" tIns="0" rIns="0" bIns="0"/>
                <a:lstStyle/>
                <a:p>
                  <a:pPr algn="just"/>
                  <a:r>
                    <a:rPr lang="en-US" altLang="zh-CN" sz="1200">
                      <a:latin typeface="Times New Roman" pitchFamily="18" charset="0"/>
                    </a:rPr>
                    <a:t>1/</a:t>
                  </a:r>
                  <a:r>
                    <a:rPr lang="en-US" altLang="zh-CN" sz="1200">
                      <a:latin typeface="Times New Roman" pitchFamily="18" charset="0"/>
                      <a:sym typeface="Symbol" pitchFamily="18" charset="2"/>
                    </a:rPr>
                    <a:t></a:t>
                  </a:r>
                  <a:endParaRPr lang="en-US" altLang="zh-CN" sz="3600"/>
                </a:p>
              </p:txBody>
            </p:sp>
            <p:sp>
              <p:nvSpPr>
                <p:cNvPr id="39" name="Text Box 23"/>
                <p:cNvSpPr txBox="1">
                  <a:spLocks noChangeArrowheads="1"/>
                </p:cNvSpPr>
                <p:nvPr/>
              </p:nvSpPr>
              <p:spPr bwMode="auto">
                <a:xfrm>
                  <a:off x="3901" y="3039"/>
                  <a:ext cx="157" cy="148"/>
                </a:xfrm>
                <a:prstGeom prst="rect">
                  <a:avLst/>
                </a:prstGeom>
                <a:noFill/>
                <a:ln w="9525">
                  <a:noFill/>
                  <a:miter lim="800000"/>
                  <a:headEnd/>
                  <a:tailEnd/>
                </a:ln>
              </p:spPr>
              <p:txBody>
                <a:bodyPr lIns="0" tIns="0" rIns="0" bIns="0"/>
                <a:lstStyle/>
                <a:p>
                  <a:pPr algn="just"/>
                  <a:r>
                    <a:rPr lang="en-US" altLang="zh-CN" sz="1400">
                      <a:latin typeface="Times New Roman" pitchFamily="18" charset="0"/>
                    </a:rPr>
                    <a:t>2/</a:t>
                  </a:r>
                  <a:r>
                    <a:rPr lang="en-US" altLang="zh-CN" sz="1400">
                      <a:latin typeface="Times New Roman" pitchFamily="18" charset="0"/>
                      <a:sym typeface="Symbol" pitchFamily="18" charset="2"/>
                    </a:rPr>
                    <a:t></a:t>
                  </a:r>
                  <a:endParaRPr lang="en-US" altLang="zh-CN" sz="4000"/>
                </a:p>
              </p:txBody>
            </p:sp>
            <p:sp>
              <p:nvSpPr>
                <p:cNvPr id="40" name="Text Box 24"/>
                <p:cNvSpPr txBox="1">
                  <a:spLocks noChangeArrowheads="1"/>
                </p:cNvSpPr>
                <p:nvPr/>
              </p:nvSpPr>
              <p:spPr bwMode="auto">
                <a:xfrm>
                  <a:off x="3135" y="3067"/>
                  <a:ext cx="214" cy="178"/>
                </a:xfrm>
                <a:prstGeom prst="rect">
                  <a:avLst/>
                </a:prstGeom>
                <a:noFill/>
                <a:ln w="9525">
                  <a:noFill/>
                  <a:miter lim="800000"/>
                  <a:headEnd/>
                  <a:tailEnd/>
                </a:ln>
              </p:spPr>
              <p:txBody>
                <a:bodyPr lIns="0" tIns="0" rIns="0" bIns="0"/>
                <a:lstStyle/>
                <a:p>
                  <a:pPr algn="just"/>
                  <a:r>
                    <a:rPr lang="en-US" altLang="zh-CN" sz="1200">
                      <a:latin typeface="Times New Roman" pitchFamily="18" charset="0"/>
                    </a:rPr>
                    <a:t>-2/</a:t>
                  </a:r>
                  <a:r>
                    <a:rPr lang="en-US" altLang="zh-CN" sz="1200">
                      <a:latin typeface="Times New Roman" pitchFamily="18" charset="0"/>
                      <a:sym typeface="Symbol" pitchFamily="18" charset="2"/>
                    </a:rPr>
                    <a:t></a:t>
                  </a:r>
                  <a:endParaRPr lang="en-US" altLang="zh-CN" sz="1200"/>
                </a:p>
              </p:txBody>
            </p:sp>
            <p:sp>
              <p:nvSpPr>
                <p:cNvPr id="41" name="Text Box 25"/>
                <p:cNvSpPr txBox="1">
                  <a:spLocks noChangeArrowheads="1"/>
                </p:cNvSpPr>
                <p:nvPr/>
              </p:nvSpPr>
              <p:spPr bwMode="auto">
                <a:xfrm>
                  <a:off x="3277" y="2925"/>
                  <a:ext cx="199" cy="170"/>
                </a:xfrm>
                <a:prstGeom prst="rect">
                  <a:avLst/>
                </a:prstGeom>
                <a:noFill/>
                <a:ln w="9525">
                  <a:noFill/>
                  <a:miter lim="800000"/>
                  <a:headEnd/>
                  <a:tailEnd/>
                </a:ln>
              </p:spPr>
              <p:txBody>
                <a:bodyPr lIns="0" tIns="0" rIns="0" bIns="0"/>
                <a:lstStyle/>
                <a:p>
                  <a:pPr algn="just"/>
                  <a:r>
                    <a:rPr lang="en-US" altLang="zh-CN" sz="1200">
                      <a:latin typeface="Times New Roman" pitchFamily="18" charset="0"/>
                    </a:rPr>
                    <a:t>-1/</a:t>
                  </a:r>
                  <a:r>
                    <a:rPr lang="en-US" altLang="zh-CN" sz="1200">
                      <a:latin typeface="Times New Roman" pitchFamily="18" charset="0"/>
                      <a:sym typeface="Symbol" pitchFamily="18" charset="2"/>
                    </a:rPr>
                    <a:t></a:t>
                  </a:r>
                  <a:endParaRPr lang="en-US" altLang="zh-CN" sz="3600"/>
                </a:p>
              </p:txBody>
            </p:sp>
            <p:sp>
              <p:nvSpPr>
                <p:cNvPr id="42" name="Text Box 26"/>
                <p:cNvSpPr txBox="1">
                  <a:spLocks noChangeArrowheads="1"/>
                </p:cNvSpPr>
                <p:nvPr/>
              </p:nvSpPr>
              <p:spPr bwMode="auto">
                <a:xfrm>
                  <a:off x="3532" y="3039"/>
                  <a:ext cx="98" cy="148"/>
                </a:xfrm>
                <a:prstGeom prst="rect">
                  <a:avLst/>
                </a:prstGeom>
                <a:noFill/>
                <a:ln w="9525">
                  <a:noFill/>
                  <a:miter lim="800000"/>
                  <a:headEnd/>
                  <a:tailEnd/>
                </a:ln>
              </p:spPr>
              <p:txBody>
                <a:bodyPr lIns="0" tIns="0" rIns="0" bIns="0"/>
                <a:lstStyle/>
                <a:p>
                  <a:pPr algn="just"/>
                  <a:r>
                    <a:rPr lang="en-US" altLang="zh-CN" sz="1200">
                      <a:latin typeface="Times New Roman" pitchFamily="18" charset="0"/>
                    </a:rPr>
                    <a:t>0</a:t>
                  </a:r>
                  <a:endParaRPr lang="en-US" altLang="zh-CN" sz="3600"/>
                </a:p>
              </p:txBody>
            </p:sp>
          </p:grpSp>
        </p:grpSp>
      </p:grpSp>
      <p:sp>
        <p:nvSpPr>
          <p:cNvPr id="34818" name="Rectangle 2"/>
          <p:cNvSpPr>
            <a:spLocks noGrp="1" noChangeArrowheads="1"/>
          </p:cNvSpPr>
          <p:nvPr>
            <p:ph type="title"/>
          </p:nvPr>
        </p:nvSpPr>
        <p:spPr/>
        <p:txBody>
          <a:bodyPr/>
          <a:lstStyle/>
          <a:p>
            <a:r>
              <a:rPr lang="zh-CN" altLang="en-US" dirty="0" smtClean="0"/>
              <a:t>例</a:t>
            </a:r>
            <a:r>
              <a:rPr lang="en-US" altLang="zh-CN" dirty="0" smtClean="0"/>
              <a:t>2.4</a:t>
            </a:r>
            <a:endParaRPr lang="zh-CN" altLang="en-US" dirty="0"/>
          </a:p>
        </p:txBody>
      </p:sp>
      <p:sp>
        <p:nvSpPr>
          <p:cNvPr id="34819" name="Rectangle 3"/>
          <p:cNvSpPr>
            <a:spLocks noGrp="1" noChangeArrowheads="1"/>
          </p:cNvSpPr>
          <p:nvPr>
            <p:ph type="body" idx="1"/>
          </p:nvPr>
        </p:nvSpPr>
        <p:spPr>
          <a:xfrm>
            <a:off x="539552" y="1196752"/>
            <a:ext cx="8064896" cy="5256584"/>
          </a:xfrm>
        </p:spPr>
        <p:txBody>
          <a:bodyPr>
            <a:normAutofit fontScale="92500" lnSpcReduction="20000"/>
          </a:bodyPr>
          <a:lstStyle/>
          <a:p>
            <a:r>
              <a:rPr lang="zh-CN" altLang="en-US" dirty="0" smtClean="0"/>
              <a:t>试求一个矩形脉冲的频谱密度。</a:t>
            </a:r>
          </a:p>
          <a:p>
            <a:r>
              <a:rPr lang="zh-CN" altLang="en-US" dirty="0" smtClean="0"/>
              <a:t>设</a:t>
            </a:r>
          </a:p>
          <a:p>
            <a:pPr lvl="2"/>
            <a:endParaRPr lang="zh-CN" altLang="en-US" dirty="0" smtClean="0"/>
          </a:p>
          <a:p>
            <a:r>
              <a:rPr lang="zh-CN" altLang="en-US" dirty="0" smtClean="0"/>
              <a:t>解：它的傅里叶变换为</a:t>
            </a:r>
          </a:p>
          <a:p>
            <a:pPr lvl="2"/>
            <a:endParaRPr lang="zh-CN" altLang="en-US" dirty="0" smtClean="0"/>
          </a:p>
          <a:p>
            <a:pPr lvl="2"/>
            <a:endParaRPr lang="zh-CN" altLang="en-US" dirty="0" smtClean="0"/>
          </a:p>
          <a:p>
            <a:pPr lvl="2"/>
            <a:r>
              <a:rPr lang="zh-CN" altLang="en-US" dirty="0" smtClean="0"/>
              <a:t> </a:t>
            </a:r>
          </a:p>
          <a:p>
            <a:pPr lvl="2"/>
            <a:endParaRPr lang="zh-CN" altLang="en-US" dirty="0" smtClean="0"/>
          </a:p>
          <a:p>
            <a:pPr lvl="2"/>
            <a:endParaRPr lang="zh-CN" altLang="en-US" dirty="0" smtClean="0"/>
          </a:p>
          <a:p>
            <a:pPr lvl="2"/>
            <a:endParaRPr lang="zh-CN" altLang="en-US" dirty="0" smtClean="0"/>
          </a:p>
          <a:p>
            <a:pPr lvl="2"/>
            <a:endParaRPr lang="zh-CN" altLang="en-US" dirty="0" smtClean="0"/>
          </a:p>
          <a:p>
            <a:pPr>
              <a:lnSpc>
                <a:spcPct val="120000"/>
              </a:lnSpc>
            </a:pPr>
            <a:r>
              <a:rPr lang="zh-CN" altLang="en-US" dirty="0" smtClean="0"/>
              <a:t>矩形脉冲的带宽等于其脉冲持续时间的倒数，在这里它等于</a:t>
            </a:r>
            <a:r>
              <a:rPr lang="en-US" altLang="zh-CN" dirty="0" smtClean="0"/>
              <a:t>(1/</a:t>
            </a:r>
            <a:r>
              <a:rPr lang="en-US" altLang="zh-CN" dirty="0" smtClean="0">
                <a:sym typeface="Symbol" pitchFamily="18" charset="2"/>
              </a:rPr>
              <a:t></a:t>
            </a:r>
            <a:r>
              <a:rPr lang="en-US" altLang="zh-CN" dirty="0" smtClean="0"/>
              <a:t>) Hz</a:t>
            </a:r>
            <a:r>
              <a:rPr lang="zh-CN" altLang="en-US" dirty="0" smtClean="0"/>
              <a:t>。</a:t>
            </a:r>
            <a:endParaRPr lang="zh-CN" altLang="en-US" dirty="0"/>
          </a:p>
        </p:txBody>
      </p:sp>
      <p:graphicFrame>
        <p:nvGraphicFramePr>
          <p:cNvPr id="34820" name="Object 4"/>
          <p:cNvGraphicFramePr>
            <a:graphicFrameLocks noChangeAspect="1"/>
          </p:cNvGraphicFramePr>
          <p:nvPr/>
        </p:nvGraphicFramePr>
        <p:xfrm>
          <a:off x="1287463" y="1638300"/>
          <a:ext cx="2679700" cy="788988"/>
        </p:xfrm>
        <a:graphic>
          <a:graphicData uri="http://schemas.openxmlformats.org/presentationml/2006/ole">
            <mc:AlternateContent xmlns:mc="http://schemas.openxmlformats.org/markup-compatibility/2006">
              <mc:Choice xmlns:v="urn:schemas-microsoft-com:vml" Requires="v">
                <p:oleObj spid="_x0000_s2422832" name="Equation" r:id="rId4" imgW="1511300" imgH="520700" progId="Equation.DSMT4">
                  <p:embed/>
                </p:oleObj>
              </mc:Choice>
              <mc:Fallback>
                <p:oleObj name="Equation" r:id="rId4" imgW="1511300" imgH="520700" progId="Equation.DSMT4">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7463" y="1638300"/>
                        <a:ext cx="2679700"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4" name="Rectangle 8"/>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4823" name="Object 7"/>
          <p:cNvGraphicFramePr>
            <a:graphicFrameLocks noChangeAspect="1"/>
          </p:cNvGraphicFramePr>
          <p:nvPr/>
        </p:nvGraphicFramePr>
        <p:xfrm>
          <a:off x="611560" y="3140968"/>
          <a:ext cx="6338888" cy="1958975"/>
        </p:xfrm>
        <a:graphic>
          <a:graphicData uri="http://schemas.openxmlformats.org/presentationml/2006/ole">
            <mc:AlternateContent xmlns:mc="http://schemas.openxmlformats.org/markup-compatibility/2006">
              <mc:Choice xmlns:v="urn:schemas-microsoft-com:vml" Requires="v">
                <p:oleObj spid="_x0000_s2422833" name="Equation" r:id="rId6" imgW="2857500" imgH="876300" progId="Equation.DSMT4">
                  <p:embed/>
                </p:oleObj>
              </mc:Choice>
              <mc:Fallback>
                <p:oleObj name="Equation" r:id="rId6" imgW="2857500" imgH="876300" progId="Equation.DSMT4">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3140968"/>
                        <a:ext cx="6338888" cy="195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 name="组合 47"/>
          <p:cNvGrpSpPr/>
          <p:nvPr/>
        </p:nvGrpSpPr>
        <p:grpSpPr>
          <a:xfrm>
            <a:off x="6516216" y="1124744"/>
            <a:ext cx="1871663" cy="2101849"/>
            <a:chOff x="5076627" y="1268760"/>
            <a:chExt cx="1871663" cy="2101849"/>
          </a:xfrm>
        </p:grpSpPr>
        <p:grpSp>
          <p:nvGrpSpPr>
            <p:cNvPr id="3" name="Group 37"/>
            <p:cNvGrpSpPr>
              <a:grpSpLocks/>
            </p:cNvGrpSpPr>
            <p:nvPr/>
          </p:nvGrpSpPr>
          <p:grpSpPr bwMode="auto">
            <a:xfrm>
              <a:off x="5076627" y="1268760"/>
              <a:ext cx="1871663" cy="2087562"/>
              <a:chOff x="1474" y="2217"/>
              <a:chExt cx="1179" cy="1315"/>
            </a:xfrm>
          </p:grpSpPr>
          <p:pic>
            <p:nvPicPr>
              <p:cNvPr id="34830" name="Picture 14" descr="门函数2"/>
              <p:cNvPicPr>
                <a:picLocks noChangeAspect="1" noChangeArrowheads="1"/>
              </p:cNvPicPr>
              <p:nvPr/>
            </p:nvPicPr>
            <p:blipFill>
              <a:blip r:embed="rId3" cstate="print"/>
              <a:srcRect r="61485" b="14081"/>
              <a:stretch>
                <a:fillRect/>
              </a:stretch>
            </p:blipFill>
            <p:spPr bwMode="auto">
              <a:xfrm>
                <a:off x="1474" y="2217"/>
                <a:ext cx="1179" cy="1315"/>
              </a:xfrm>
              <a:prstGeom prst="rect">
                <a:avLst/>
              </a:prstGeom>
              <a:noFill/>
              <a:ln w="9525">
                <a:noFill/>
                <a:miter lim="800000"/>
                <a:headEnd/>
                <a:tailEnd/>
              </a:ln>
            </p:spPr>
          </p:pic>
          <p:sp>
            <p:nvSpPr>
              <p:cNvPr id="34831" name="Text Box 15"/>
              <p:cNvSpPr txBox="1">
                <a:spLocks noChangeArrowheads="1"/>
              </p:cNvSpPr>
              <p:nvPr/>
            </p:nvSpPr>
            <p:spPr bwMode="auto">
              <a:xfrm>
                <a:off x="2105" y="2351"/>
                <a:ext cx="195" cy="258"/>
              </a:xfrm>
              <a:prstGeom prst="rect">
                <a:avLst/>
              </a:prstGeom>
              <a:noFill/>
              <a:ln w="9525">
                <a:noFill/>
                <a:miter lim="800000"/>
                <a:headEnd/>
                <a:tailEnd/>
              </a:ln>
            </p:spPr>
            <p:txBody>
              <a:bodyPr/>
              <a:lstStyle/>
              <a:p>
                <a:pPr algn="just"/>
                <a:r>
                  <a:rPr lang="en-US" altLang="zh-CN" sz="1400">
                    <a:latin typeface="Times New Roman" pitchFamily="18" charset="0"/>
                  </a:rPr>
                  <a:t>1</a:t>
                </a:r>
                <a:endParaRPr lang="en-US" altLang="zh-CN" sz="3600"/>
              </a:p>
            </p:txBody>
          </p:sp>
          <p:sp>
            <p:nvSpPr>
              <p:cNvPr id="34835" name="Text Box 19"/>
              <p:cNvSpPr txBox="1">
                <a:spLocks noChangeArrowheads="1"/>
              </p:cNvSpPr>
              <p:nvPr/>
            </p:nvSpPr>
            <p:spPr bwMode="auto">
              <a:xfrm>
                <a:off x="2436" y="2997"/>
                <a:ext cx="195" cy="257"/>
              </a:xfrm>
              <a:prstGeom prst="rect">
                <a:avLst/>
              </a:prstGeom>
              <a:noFill/>
              <a:ln w="9525">
                <a:noFill/>
                <a:miter lim="800000"/>
                <a:headEnd/>
                <a:tailEnd/>
              </a:ln>
            </p:spPr>
            <p:txBody>
              <a:bodyPr/>
              <a:lstStyle/>
              <a:p>
                <a:pPr algn="just"/>
                <a:r>
                  <a:rPr lang="en-US" altLang="zh-CN" sz="1400" i="1">
                    <a:latin typeface="Times New Roman" pitchFamily="18" charset="0"/>
                  </a:rPr>
                  <a:t>t</a:t>
                </a:r>
                <a:endParaRPr lang="en-US" altLang="zh-CN" sz="2800"/>
              </a:p>
            </p:txBody>
          </p:sp>
          <p:sp>
            <p:nvSpPr>
              <p:cNvPr id="34843" name="Text Box 27"/>
              <p:cNvSpPr txBox="1">
                <a:spLocks noChangeArrowheads="1"/>
              </p:cNvSpPr>
              <p:nvPr/>
            </p:nvSpPr>
            <p:spPr bwMode="auto">
              <a:xfrm>
                <a:off x="2170" y="3019"/>
                <a:ext cx="99" cy="142"/>
              </a:xfrm>
              <a:prstGeom prst="rect">
                <a:avLst/>
              </a:prstGeom>
              <a:noFill/>
              <a:ln w="9525">
                <a:noFill/>
                <a:miter lim="800000"/>
                <a:headEnd/>
                <a:tailEnd/>
              </a:ln>
            </p:spPr>
            <p:txBody>
              <a:bodyPr lIns="0" tIns="0" rIns="0" bIns="0"/>
              <a:lstStyle/>
              <a:p>
                <a:pPr algn="just"/>
                <a:r>
                  <a:rPr lang="en-US" altLang="zh-CN" sz="600">
                    <a:latin typeface="Times New Roman" pitchFamily="18" charset="0"/>
                  </a:rPr>
                  <a:t>0</a:t>
                </a:r>
                <a:endParaRPr lang="en-US" altLang="zh-CN"/>
              </a:p>
            </p:txBody>
          </p:sp>
        </p:grpSp>
        <p:sp>
          <p:nvSpPr>
            <p:cNvPr id="34833" name="Text Box 17"/>
            <p:cNvSpPr txBox="1">
              <a:spLocks noChangeArrowheads="1"/>
            </p:cNvSpPr>
            <p:nvPr/>
          </p:nvSpPr>
          <p:spPr bwMode="auto">
            <a:xfrm>
              <a:off x="5816402" y="2962622"/>
              <a:ext cx="709613" cy="407987"/>
            </a:xfrm>
            <a:prstGeom prst="rect">
              <a:avLst/>
            </a:prstGeom>
            <a:noFill/>
            <a:ln w="9525">
              <a:noFill/>
              <a:miter lim="800000"/>
              <a:headEnd/>
              <a:tailEnd/>
            </a:ln>
          </p:spPr>
          <p:txBody>
            <a:bodyPr/>
            <a:lstStyle/>
            <a:p>
              <a:pPr algn="just"/>
              <a:r>
                <a:rPr lang="en-US" altLang="zh-CN" sz="1400">
                  <a:latin typeface="Times New Roman" pitchFamily="18" charset="0"/>
                </a:rPr>
                <a:t>(a) </a:t>
              </a:r>
              <a:r>
                <a:rPr lang="en-US" altLang="zh-CN" sz="1400" i="1">
                  <a:latin typeface="Times New Roman" pitchFamily="18" charset="0"/>
                </a:rPr>
                <a:t>g</a:t>
              </a:r>
              <a:r>
                <a:rPr lang="en-US" altLang="zh-CN" sz="1400" i="1" baseline="-25000">
                  <a:latin typeface="Times New Roman" pitchFamily="18" charset="0"/>
                </a:rPr>
                <a:t>a</a:t>
              </a:r>
              <a:r>
                <a:rPr lang="en-US" altLang="zh-CN" sz="1400">
                  <a:latin typeface="Times New Roman" pitchFamily="18" charset="0"/>
                </a:rPr>
                <a:t>(</a:t>
              </a:r>
              <a:r>
                <a:rPr lang="en-US" altLang="zh-CN" sz="1400" i="1">
                  <a:latin typeface="Times New Roman" pitchFamily="18" charset="0"/>
                </a:rPr>
                <a:t>t</a:t>
              </a:r>
              <a:r>
                <a:rPr lang="en-US" altLang="zh-CN" sz="1400">
                  <a:latin typeface="Times New Roman" pitchFamily="18" charset="0"/>
                </a:rPr>
                <a:t>)</a:t>
              </a:r>
              <a:endParaRPr lang="en-US" altLang="zh-CN" sz="2400"/>
            </a:p>
          </p:txBody>
        </p:sp>
        <p:sp>
          <p:nvSpPr>
            <p:cNvPr id="34837" name="Text Box 21"/>
            <p:cNvSpPr txBox="1">
              <a:spLocks noChangeArrowheads="1"/>
            </p:cNvSpPr>
            <p:nvPr/>
          </p:nvSpPr>
          <p:spPr bwMode="auto">
            <a:xfrm>
              <a:off x="5687814" y="1313210"/>
              <a:ext cx="561975" cy="409575"/>
            </a:xfrm>
            <a:prstGeom prst="rect">
              <a:avLst/>
            </a:prstGeom>
            <a:noFill/>
            <a:ln w="9525">
              <a:noFill/>
              <a:miter lim="800000"/>
              <a:headEnd/>
              <a:tailEnd/>
            </a:ln>
          </p:spPr>
          <p:txBody>
            <a:bodyPr/>
            <a:lstStyle/>
            <a:p>
              <a:pPr algn="just"/>
              <a:r>
                <a:rPr lang="en-US" altLang="zh-CN" sz="1400" i="1">
                  <a:latin typeface="Times New Roman" pitchFamily="18" charset="0"/>
                </a:rPr>
                <a:t>g</a:t>
              </a:r>
              <a:r>
                <a:rPr lang="en-US" altLang="zh-CN" i="1" baseline="-25000">
                  <a:latin typeface="Times New Roman" pitchFamily="18" charset="0"/>
                </a:rPr>
                <a:t>a</a:t>
              </a:r>
              <a:r>
                <a:rPr lang="en-US" altLang="zh-CN" sz="1400">
                  <a:latin typeface="Times New Roman" pitchFamily="18" charset="0"/>
                </a:rPr>
                <a:t>(</a:t>
              </a:r>
              <a:r>
                <a:rPr lang="en-US" altLang="zh-CN" sz="1400" i="1">
                  <a:latin typeface="Times New Roman" pitchFamily="18" charset="0"/>
                </a:rPr>
                <a:t>t</a:t>
              </a:r>
              <a:r>
                <a:rPr lang="en-US" altLang="zh-CN" sz="1400">
                  <a:latin typeface="Times New Roman" pitchFamily="18" charset="0"/>
                </a:rPr>
                <a:t>)</a:t>
              </a:r>
              <a:endParaRPr lang="en-US" altLang="zh-CN" sz="3600"/>
            </a:p>
          </p:txBody>
        </p:sp>
      </p:grpSp>
      <p:sp>
        <p:nvSpPr>
          <p:cNvPr id="34850" name="Text Box 34"/>
          <p:cNvSpPr txBox="1">
            <a:spLocks noChangeArrowheads="1"/>
          </p:cNvSpPr>
          <p:nvPr/>
        </p:nvSpPr>
        <p:spPr bwMode="auto">
          <a:xfrm>
            <a:off x="3995936" y="1772816"/>
            <a:ext cx="2474912" cy="457200"/>
          </a:xfrm>
          <a:prstGeom prst="rect">
            <a:avLst/>
          </a:prstGeom>
          <a:noFill/>
          <a:ln w="9525">
            <a:noFill/>
            <a:miter lim="800000"/>
            <a:headEnd/>
            <a:tailEnd/>
          </a:ln>
          <a:effectLst/>
        </p:spPr>
        <p:txBody>
          <a:bodyPr>
            <a:spAutoFit/>
          </a:bodyPr>
          <a:lstStyle/>
          <a:p>
            <a:pPr>
              <a:spcBef>
                <a:spcPct val="50000"/>
              </a:spcBef>
            </a:pPr>
            <a:r>
              <a:rPr lang="zh-CN" altLang="en-US" sz="2400" b="1" dirty="0">
                <a:latin typeface="楷体_GB2312" pitchFamily="49" charset="-122"/>
                <a:ea typeface="楷体_GB2312" pitchFamily="49" charset="-122"/>
              </a:rPr>
              <a:t>－ 单位门函数</a:t>
            </a:r>
          </a:p>
        </p:txBody>
      </p:sp>
      <p:cxnSp>
        <p:nvCxnSpPr>
          <p:cNvPr id="50" name="直接连接符 49"/>
          <p:cNvCxnSpPr/>
          <p:nvPr/>
        </p:nvCxnSpPr>
        <p:spPr>
          <a:xfrm>
            <a:off x="683568" y="2420888"/>
            <a:ext cx="5832648" cy="0"/>
          </a:xfrm>
          <a:prstGeom prst="line">
            <a:avLst/>
          </a:prstGeom>
        </p:spPr>
        <p:style>
          <a:lnRef idx="2">
            <a:schemeClr val="accent3"/>
          </a:lnRef>
          <a:fillRef idx="0">
            <a:schemeClr val="accent3"/>
          </a:fillRef>
          <a:effectRef idx="1">
            <a:schemeClr val="accent3"/>
          </a:effectRef>
          <a:fontRef idx="minor">
            <a:schemeClr val="tx1"/>
          </a:fontRef>
        </p:style>
      </p:cxnSp>
      <p:sp>
        <p:nvSpPr>
          <p:cNvPr id="52" name="灯片编号占位符 51"/>
          <p:cNvSpPr>
            <a:spLocks noGrp="1"/>
          </p:cNvSpPr>
          <p:nvPr>
            <p:ph type="sldNum" sz="quarter" idx="12"/>
          </p:nvPr>
        </p:nvSpPr>
        <p:spPr/>
        <p:txBody>
          <a:bodyPr/>
          <a:lstStyle/>
          <a:p>
            <a:fld id="{E31375A4-56A4-47D6-9801-1991572033F7}" type="slidenum">
              <a:rPr lang="en-US" smtClean="0"/>
              <a:pPr/>
              <a:t>17</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3" end="3"/>
                                            </p:txEl>
                                          </p:spTgt>
                                        </p:tgtEl>
                                        <p:attrNameLst>
                                          <p:attrName>style.visibility</p:attrName>
                                        </p:attrNameLst>
                                      </p:cBhvr>
                                      <p:to>
                                        <p:strVal val="visible"/>
                                      </p:to>
                                    </p:set>
                                    <p:anim calcmode="lin" valueType="num">
                                      <p:cBhvr additive="base">
                                        <p:cTn id="7"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823"/>
                                        </p:tgtEl>
                                        <p:attrNameLst>
                                          <p:attrName>style.visibility</p:attrName>
                                        </p:attrNameLst>
                                      </p:cBhvr>
                                      <p:to>
                                        <p:strVal val="visible"/>
                                      </p:to>
                                    </p:set>
                                    <p:anim calcmode="lin" valueType="num">
                                      <p:cBhvr additive="base">
                                        <p:cTn id="11" dur="500" fill="hold"/>
                                        <p:tgtEl>
                                          <p:spTgt spid="34823"/>
                                        </p:tgtEl>
                                        <p:attrNameLst>
                                          <p:attrName>ppt_x</p:attrName>
                                        </p:attrNameLst>
                                      </p:cBhvr>
                                      <p:tavLst>
                                        <p:tav tm="0">
                                          <p:val>
                                            <p:strVal val="#ppt_x"/>
                                          </p:val>
                                        </p:tav>
                                        <p:tav tm="100000">
                                          <p:val>
                                            <p:strVal val="#ppt_x"/>
                                          </p:val>
                                        </p:tav>
                                      </p:tavLst>
                                    </p:anim>
                                    <p:anim calcmode="lin" valueType="num">
                                      <p:cBhvr additive="base">
                                        <p:cTn id="12" dur="500" fill="hold"/>
                                        <p:tgtEl>
                                          <p:spTgt spid="348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ppt_x"/>
                                          </p:val>
                                        </p:tav>
                                        <p:tav tm="100000">
                                          <p:val>
                                            <p:strVal val="#ppt_x"/>
                                          </p:val>
                                        </p:tav>
                                      </p:tavLst>
                                    </p:anim>
                                    <p:anim calcmode="lin" valueType="num">
                                      <p:cBhvr additive="base">
                                        <p:cTn id="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4819">
                                            <p:txEl>
                                              <p:pRg st="11" end="11"/>
                                            </p:txEl>
                                          </p:spTgt>
                                        </p:tgtEl>
                                        <p:attrNameLst>
                                          <p:attrName>style.visibility</p:attrName>
                                        </p:attrNameLst>
                                      </p:cBhvr>
                                      <p:to>
                                        <p:strVal val="visible"/>
                                      </p:to>
                                    </p:set>
                                    <p:anim calcmode="lin" valueType="num">
                                      <p:cBhvr additive="base">
                                        <p:cTn id="23" dur="500" fill="hold"/>
                                        <p:tgtEl>
                                          <p:spTgt spid="34819">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81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smtClean="0"/>
              <a:t>例</a:t>
            </a:r>
            <a:r>
              <a:rPr lang="en-US" altLang="zh-CN" dirty="0" smtClean="0"/>
              <a:t>2.5</a:t>
            </a:r>
            <a:endParaRPr lang="zh-CN" altLang="en-US" dirty="0"/>
          </a:p>
        </p:txBody>
      </p:sp>
      <p:sp>
        <p:nvSpPr>
          <p:cNvPr id="35843" name="Rectangle 3"/>
          <p:cNvSpPr>
            <a:spLocks noGrp="1" noChangeArrowheads="1"/>
          </p:cNvSpPr>
          <p:nvPr>
            <p:ph type="body" idx="1"/>
          </p:nvPr>
        </p:nvSpPr>
        <p:spPr/>
        <p:txBody>
          <a:bodyPr/>
          <a:lstStyle/>
          <a:p>
            <a:r>
              <a:rPr lang="zh-CN" altLang="en-US" dirty="0" smtClean="0"/>
              <a:t>试求单位冲激函数</a:t>
            </a:r>
            <a:r>
              <a:rPr lang="en-US" altLang="zh-CN" dirty="0" smtClean="0"/>
              <a:t>(</a:t>
            </a:r>
            <a:r>
              <a:rPr lang="en-US" altLang="zh-CN" dirty="0" smtClean="0">
                <a:sym typeface="Symbol" pitchFamily="18" charset="2"/>
              </a:rPr>
              <a:t></a:t>
            </a:r>
            <a:r>
              <a:rPr lang="zh-CN" altLang="en-US" dirty="0" smtClean="0">
                <a:sym typeface="Symbol" pitchFamily="18" charset="2"/>
              </a:rPr>
              <a:t>函数</a:t>
            </a:r>
            <a:r>
              <a:rPr lang="en-US" altLang="zh-CN" dirty="0" smtClean="0">
                <a:sym typeface="Symbol" pitchFamily="18" charset="2"/>
              </a:rPr>
              <a:t>)</a:t>
            </a:r>
            <a:r>
              <a:rPr lang="zh-CN" altLang="en-US" dirty="0" smtClean="0"/>
              <a:t>的频谱密度。</a:t>
            </a:r>
          </a:p>
          <a:p>
            <a:r>
              <a:rPr lang="zh-CN" altLang="en-US" dirty="0" smtClean="0">
                <a:sym typeface="Symbol" pitchFamily="18" charset="2"/>
              </a:rPr>
              <a:t></a:t>
            </a:r>
            <a:r>
              <a:rPr lang="zh-CN" altLang="en-US" dirty="0" smtClean="0"/>
              <a:t>函数的定义： </a:t>
            </a:r>
          </a:p>
          <a:p>
            <a:pPr lvl="1"/>
            <a:endParaRPr lang="zh-CN" altLang="en-US" dirty="0" smtClean="0"/>
          </a:p>
          <a:p>
            <a:r>
              <a:rPr lang="zh-CN" altLang="en-US" dirty="0" smtClean="0">
                <a:sym typeface="Symbol" pitchFamily="18" charset="2"/>
              </a:rPr>
              <a:t></a:t>
            </a:r>
            <a:r>
              <a:rPr lang="zh-CN" altLang="en-US" dirty="0" smtClean="0"/>
              <a:t>函数的频谱密度：</a:t>
            </a:r>
          </a:p>
          <a:p>
            <a:pPr lvl="1"/>
            <a:endParaRPr lang="en-US" altLang="zh-CN" dirty="0" smtClean="0"/>
          </a:p>
          <a:p>
            <a:pPr lvl="1"/>
            <a:endParaRPr lang="zh-CN" altLang="en-US" dirty="0" smtClean="0"/>
          </a:p>
          <a:p>
            <a:r>
              <a:rPr lang="zh-CN" altLang="en-US" dirty="0" smtClean="0">
                <a:sym typeface="Symbol" pitchFamily="18" charset="2"/>
              </a:rPr>
              <a:t>函数</a:t>
            </a:r>
            <a:r>
              <a:rPr lang="zh-CN" altLang="en-US" dirty="0" smtClean="0"/>
              <a:t>的物理意义：</a:t>
            </a:r>
          </a:p>
          <a:p>
            <a:pPr lvl="1"/>
            <a:r>
              <a:rPr lang="zh-CN" altLang="en-US" dirty="0" smtClean="0"/>
              <a:t>一个高度为无穷大、宽度为无穷小、面积为</a:t>
            </a:r>
            <a:r>
              <a:rPr lang="en-US" altLang="zh-CN" dirty="0" smtClean="0"/>
              <a:t>1</a:t>
            </a:r>
            <a:r>
              <a:rPr lang="zh-CN" altLang="en-US" dirty="0" smtClean="0"/>
              <a:t>的脉冲。</a:t>
            </a:r>
          </a:p>
          <a:p>
            <a:pPr lvl="1"/>
            <a:endParaRPr lang="en-US" altLang="zh-CN" dirty="0"/>
          </a:p>
        </p:txBody>
      </p:sp>
      <p:grpSp>
        <p:nvGrpSpPr>
          <p:cNvPr id="2" name="Group 7"/>
          <p:cNvGrpSpPr>
            <a:grpSpLocks/>
          </p:cNvGrpSpPr>
          <p:nvPr/>
        </p:nvGrpSpPr>
        <p:grpSpPr bwMode="auto">
          <a:xfrm>
            <a:off x="3563888" y="1718320"/>
            <a:ext cx="3600450" cy="990600"/>
            <a:chOff x="2710" y="1054"/>
            <a:chExt cx="2268" cy="511"/>
          </a:xfrm>
        </p:grpSpPr>
        <p:graphicFrame>
          <p:nvGraphicFramePr>
            <p:cNvPr id="35844" name="Object 4"/>
            <p:cNvGraphicFramePr>
              <a:graphicFrameLocks noChangeAspect="1"/>
            </p:cNvGraphicFramePr>
            <p:nvPr/>
          </p:nvGraphicFramePr>
          <p:xfrm>
            <a:off x="2937" y="1054"/>
            <a:ext cx="2041" cy="511"/>
          </p:xfrm>
          <a:graphic>
            <a:graphicData uri="http://schemas.openxmlformats.org/presentationml/2006/ole">
              <mc:AlternateContent xmlns:mc="http://schemas.openxmlformats.org/markup-compatibility/2006">
                <mc:Choice xmlns:v="urn:schemas-microsoft-com:vml" Requires="v">
                  <p:oleObj spid="_x0000_s2423858" name="公式" r:id="rId3" imgW="1422400" imgH="558800" progId="Equation.3">
                    <p:embed/>
                  </p:oleObj>
                </mc:Choice>
                <mc:Fallback>
                  <p:oleObj name="公式" r:id="rId3" imgW="1422400" imgH="55880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7" y="1054"/>
                          <a:ext cx="2041" cy="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6" name="AutoShape 6"/>
            <p:cNvSpPr>
              <a:spLocks/>
            </p:cNvSpPr>
            <p:nvPr/>
          </p:nvSpPr>
          <p:spPr bwMode="auto">
            <a:xfrm>
              <a:off x="2710" y="1083"/>
              <a:ext cx="113" cy="397"/>
            </a:xfrm>
            <a:prstGeom prst="leftBrace">
              <a:avLst>
                <a:gd name="adj1" fmla="val 29277"/>
                <a:gd name="adj2" fmla="val 50000"/>
              </a:avLst>
            </a:prstGeom>
            <a:noFill/>
            <a:ln w="28575">
              <a:solidFill>
                <a:schemeClr val="tx1"/>
              </a:solidFill>
              <a:round/>
              <a:headEnd/>
              <a:tailEnd/>
            </a:ln>
            <a:effectLst/>
          </p:spPr>
          <p:txBody>
            <a:bodyPr wrap="none" anchor="ctr"/>
            <a:lstStyle/>
            <a:p>
              <a:endParaRPr lang="zh-CN" altLang="en-US"/>
            </a:p>
          </p:txBody>
        </p:sp>
      </p:grpSp>
      <p:sp>
        <p:nvSpPr>
          <p:cNvPr id="35849"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5848" name="Object 8"/>
          <p:cNvGraphicFramePr>
            <a:graphicFrameLocks noChangeAspect="1"/>
          </p:cNvGraphicFramePr>
          <p:nvPr/>
        </p:nvGraphicFramePr>
        <p:xfrm>
          <a:off x="1423988" y="3716338"/>
          <a:ext cx="6416675" cy="757237"/>
        </p:xfrm>
        <a:graphic>
          <a:graphicData uri="http://schemas.openxmlformats.org/presentationml/2006/ole">
            <mc:AlternateContent xmlns:mc="http://schemas.openxmlformats.org/markup-compatibility/2006">
              <mc:Choice xmlns:v="urn:schemas-microsoft-com:vml" Requires="v">
                <p:oleObj spid="_x0000_s2423859" name="Equation" r:id="rId5" imgW="2603500" imgH="330200" progId="Equation.DSMT4">
                  <p:embed/>
                </p:oleObj>
              </mc:Choice>
              <mc:Fallback>
                <p:oleObj name="Equation" r:id="rId5" imgW="2603500" imgH="330200" progId="Equation.DSMT4">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3988" y="3716338"/>
                        <a:ext cx="6416675"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1"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cxnSp>
        <p:nvCxnSpPr>
          <p:cNvPr id="12" name="直接连接符 11"/>
          <p:cNvCxnSpPr/>
          <p:nvPr/>
        </p:nvCxnSpPr>
        <p:spPr>
          <a:xfrm>
            <a:off x="683568" y="2780928"/>
            <a:ext cx="7056784" cy="0"/>
          </a:xfrm>
          <a:prstGeom prst="line">
            <a:avLst/>
          </a:prstGeom>
        </p:spPr>
        <p:style>
          <a:lnRef idx="2">
            <a:schemeClr val="accent3"/>
          </a:lnRef>
          <a:fillRef idx="0">
            <a:schemeClr val="accent3"/>
          </a:fillRef>
          <a:effectRef idx="1">
            <a:schemeClr val="accent3"/>
          </a:effectRef>
          <a:fontRef idx="minor">
            <a:schemeClr val="tx1"/>
          </a:fontRef>
        </p:style>
      </p:cxnSp>
      <p:sp>
        <p:nvSpPr>
          <p:cNvPr id="14" name="灯片编号占位符 13"/>
          <p:cNvSpPr>
            <a:spLocks noGrp="1"/>
          </p:cNvSpPr>
          <p:nvPr>
            <p:ph type="sldNum" sz="quarter" idx="12"/>
          </p:nvPr>
        </p:nvSpPr>
        <p:spPr/>
        <p:txBody>
          <a:bodyPr/>
          <a:lstStyle/>
          <a:p>
            <a:fld id="{E31375A4-56A4-47D6-9801-1991572033F7}" type="slidenum">
              <a:rPr lang="en-US" smtClean="0"/>
              <a:pPr/>
              <a:t>18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anim calcmode="lin" valueType="num">
                                      <p:cBhvr additive="base">
                                        <p:cTn id="7"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8"/>
                                        </p:tgtEl>
                                        <p:attrNameLst>
                                          <p:attrName>style.visibility</p:attrName>
                                        </p:attrNameLst>
                                      </p:cBhvr>
                                      <p:to>
                                        <p:strVal val="visible"/>
                                      </p:to>
                                    </p:set>
                                    <p:anim calcmode="lin" valueType="num">
                                      <p:cBhvr additive="base">
                                        <p:cTn id="11" dur="500" fill="hold"/>
                                        <p:tgtEl>
                                          <p:spTgt spid="35848"/>
                                        </p:tgtEl>
                                        <p:attrNameLst>
                                          <p:attrName>ppt_x</p:attrName>
                                        </p:attrNameLst>
                                      </p:cBhvr>
                                      <p:tavLst>
                                        <p:tav tm="0">
                                          <p:val>
                                            <p:strVal val="#ppt_x"/>
                                          </p:val>
                                        </p:tav>
                                        <p:tav tm="100000">
                                          <p:val>
                                            <p:strVal val="#ppt_x"/>
                                          </p:val>
                                        </p:tav>
                                      </p:tavLst>
                                    </p:anim>
                                    <p:anim calcmode="lin" valueType="num">
                                      <p:cBhvr additive="base">
                                        <p:cTn id="12" dur="500" fill="hold"/>
                                        <p:tgtEl>
                                          <p:spTgt spid="3584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843">
                                            <p:txEl>
                                              <p:pRg st="6" end="6"/>
                                            </p:txEl>
                                          </p:spTgt>
                                        </p:tgtEl>
                                        <p:attrNameLst>
                                          <p:attrName>style.visibility</p:attrName>
                                        </p:attrNameLst>
                                      </p:cBhvr>
                                      <p:to>
                                        <p:strVal val="visible"/>
                                      </p:to>
                                    </p:set>
                                    <p:anim calcmode="lin" valueType="num">
                                      <p:cBhvr additive="base">
                                        <p:cTn id="1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5843">
                                            <p:txEl>
                                              <p:pRg st="7" end="7"/>
                                            </p:txEl>
                                          </p:spTgt>
                                        </p:tgtEl>
                                        <p:attrNameLst>
                                          <p:attrName>style.visibility</p:attrName>
                                        </p:attrNameLst>
                                      </p:cBhvr>
                                      <p:to>
                                        <p:strVal val="visible"/>
                                      </p:to>
                                    </p:set>
                                    <p:anim calcmode="lin" valueType="num">
                                      <p:cBhvr additive="base">
                                        <p:cTn id="21"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smtClean="0">
                <a:solidFill>
                  <a:srgbClr val="0000FF"/>
                </a:solidFill>
                <a:sym typeface="Symbol" pitchFamily="18" charset="2"/>
              </a:rPr>
              <a:t>函数</a:t>
            </a:r>
            <a:r>
              <a:rPr lang="zh-CN" altLang="en-US" dirty="0" smtClean="0">
                <a:solidFill>
                  <a:srgbClr val="0000FF"/>
                </a:solidFill>
              </a:rPr>
              <a:t>的性质</a:t>
            </a:r>
            <a:r>
              <a:rPr lang="en-US" altLang="zh-CN" dirty="0" smtClean="0">
                <a:solidFill>
                  <a:srgbClr val="0000FF"/>
                </a:solidFill>
              </a:rPr>
              <a:t>1</a:t>
            </a:r>
            <a:endParaRPr lang="zh-CN" altLang="en-US" dirty="0">
              <a:solidFill>
                <a:srgbClr val="0000FF"/>
              </a:solidFill>
            </a:endParaRPr>
          </a:p>
        </p:txBody>
      </p:sp>
      <p:sp>
        <p:nvSpPr>
          <p:cNvPr id="36867" name="Rectangle 3"/>
          <p:cNvSpPr>
            <a:spLocks noGrp="1" noChangeArrowheads="1"/>
          </p:cNvSpPr>
          <p:nvPr>
            <p:ph type="body" idx="1"/>
          </p:nvPr>
        </p:nvSpPr>
        <p:spPr>
          <a:xfrm>
            <a:off x="539552" y="1196752"/>
            <a:ext cx="8064896" cy="2232248"/>
          </a:xfrm>
        </p:spPr>
        <p:txBody>
          <a:bodyPr>
            <a:normAutofit/>
          </a:bodyPr>
          <a:lstStyle/>
          <a:p>
            <a:r>
              <a:rPr lang="zh-CN" altLang="en-US" dirty="0" smtClean="0">
                <a:sym typeface="Symbol" pitchFamily="18" charset="2"/>
              </a:rPr>
              <a:t>函数可以用抽样函数的极限表示：</a:t>
            </a:r>
            <a:endParaRPr lang="zh-CN" altLang="en-US" dirty="0" smtClean="0"/>
          </a:p>
          <a:p>
            <a:pPr lvl="3"/>
            <a:endParaRPr lang="zh-CN" altLang="en-US" dirty="0" smtClean="0"/>
          </a:p>
          <a:p>
            <a:endParaRPr lang="zh-CN" altLang="en-US" dirty="0"/>
          </a:p>
        </p:txBody>
      </p:sp>
      <p:graphicFrame>
        <p:nvGraphicFramePr>
          <p:cNvPr id="36868" name="Object 4"/>
          <p:cNvGraphicFramePr>
            <a:graphicFrameLocks noChangeAspect="1"/>
          </p:cNvGraphicFramePr>
          <p:nvPr/>
        </p:nvGraphicFramePr>
        <p:xfrm>
          <a:off x="3563888" y="1772816"/>
          <a:ext cx="2478088" cy="742950"/>
        </p:xfrm>
        <a:graphic>
          <a:graphicData uri="http://schemas.openxmlformats.org/presentationml/2006/ole">
            <mc:AlternateContent xmlns:mc="http://schemas.openxmlformats.org/markup-compatibility/2006">
              <mc:Choice xmlns:v="urn:schemas-microsoft-com:vml" Requires="v">
                <p:oleObj spid="_x0000_s2424926" name="Equation" r:id="rId3" imgW="1256755" imgH="406224" progId="Equation.DSMT4">
                  <p:embed/>
                </p:oleObj>
              </mc:Choice>
              <mc:Fallback>
                <p:oleObj name="Equation" r:id="rId3" imgW="1256755" imgH="406224" progId="Equation.DSMT4">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772816"/>
                        <a:ext cx="2478088"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4"/>
          <p:cNvGrpSpPr>
            <a:grpSpLocks/>
          </p:cNvGrpSpPr>
          <p:nvPr/>
        </p:nvGrpSpPr>
        <p:grpSpPr bwMode="auto">
          <a:xfrm>
            <a:off x="5681662" y="2132856"/>
            <a:ext cx="3462338" cy="4419600"/>
            <a:chOff x="2657" y="6900"/>
            <a:chExt cx="6180" cy="7740"/>
          </a:xfrm>
        </p:grpSpPr>
        <p:grpSp>
          <p:nvGrpSpPr>
            <p:cNvPr id="3" name="Group 25"/>
            <p:cNvGrpSpPr>
              <a:grpSpLocks/>
            </p:cNvGrpSpPr>
            <p:nvPr/>
          </p:nvGrpSpPr>
          <p:grpSpPr bwMode="auto">
            <a:xfrm>
              <a:off x="2757" y="6900"/>
              <a:ext cx="6080" cy="7740"/>
              <a:chOff x="2757" y="6900"/>
              <a:chExt cx="6080" cy="7740"/>
            </a:xfrm>
          </p:grpSpPr>
          <p:grpSp>
            <p:nvGrpSpPr>
              <p:cNvPr id="4" name="Group 26"/>
              <p:cNvGrpSpPr>
                <a:grpSpLocks/>
              </p:cNvGrpSpPr>
              <p:nvPr/>
            </p:nvGrpSpPr>
            <p:grpSpPr bwMode="auto">
              <a:xfrm>
                <a:off x="2757" y="6900"/>
                <a:ext cx="6080" cy="7740"/>
                <a:chOff x="2757" y="6900"/>
                <a:chExt cx="6080" cy="7740"/>
              </a:xfrm>
            </p:grpSpPr>
            <p:pic>
              <p:nvPicPr>
                <p:cNvPr id="36891" name="Picture 27" descr="冲激波形"/>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57" y="6900"/>
                  <a:ext cx="6080" cy="7740"/>
                </a:xfrm>
                <a:prstGeom prst="rect">
                  <a:avLst/>
                </a:prstGeom>
                <a:noFill/>
                <a:ln w="9525">
                  <a:noFill/>
                  <a:miter lim="800000"/>
                  <a:headEnd/>
                  <a:tailEnd/>
                </a:ln>
              </p:spPr>
            </p:pic>
            <p:grpSp>
              <p:nvGrpSpPr>
                <p:cNvPr id="5" name="Group 28"/>
                <p:cNvGrpSpPr>
                  <a:grpSpLocks/>
                </p:cNvGrpSpPr>
                <p:nvPr/>
              </p:nvGrpSpPr>
              <p:grpSpPr bwMode="auto">
                <a:xfrm>
                  <a:off x="2957" y="13640"/>
                  <a:ext cx="5400" cy="582"/>
                  <a:chOff x="2797" y="10538"/>
                  <a:chExt cx="5400" cy="582"/>
                </a:xfrm>
              </p:grpSpPr>
              <p:sp>
                <p:nvSpPr>
                  <p:cNvPr id="36893" name="Text Box 29"/>
                  <p:cNvSpPr txBox="1">
                    <a:spLocks noChangeArrowheads="1"/>
                  </p:cNvSpPr>
                  <p:nvPr/>
                </p:nvSpPr>
                <p:spPr bwMode="auto">
                  <a:xfrm>
                    <a:off x="7757" y="10538"/>
                    <a:ext cx="440" cy="582"/>
                  </a:xfrm>
                  <a:prstGeom prst="rect">
                    <a:avLst/>
                  </a:prstGeom>
                  <a:noFill/>
                  <a:ln w="9525">
                    <a:noFill/>
                    <a:miter lim="800000"/>
                    <a:headEnd/>
                    <a:tailEnd/>
                  </a:ln>
                </p:spPr>
                <p:txBody>
                  <a:bodyPr/>
                  <a:lstStyle/>
                  <a:p>
                    <a:pPr algn="just"/>
                    <a:r>
                      <a:rPr lang="en-US" altLang="zh-CN" sz="900">
                        <a:latin typeface="Times New Roman" pitchFamily="18" charset="0"/>
                      </a:rPr>
                      <a:t>t</a:t>
                    </a:r>
                    <a:endParaRPr lang="en-US" altLang="zh-CN"/>
                  </a:p>
                </p:txBody>
              </p:sp>
              <p:sp>
                <p:nvSpPr>
                  <p:cNvPr id="36894" name="Line 30"/>
                  <p:cNvSpPr>
                    <a:spLocks noChangeShapeType="1"/>
                  </p:cNvSpPr>
                  <p:nvPr/>
                </p:nvSpPr>
                <p:spPr bwMode="auto">
                  <a:xfrm>
                    <a:off x="2797" y="10572"/>
                    <a:ext cx="5340" cy="16"/>
                  </a:xfrm>
                  <a:prstGeom prst="line">
                    <a:avLst/>
                  </a:prstGeom>
                  <a:noFill/>
                  <a:ln w="19050">
                    <a:solidFill>
                      <a:srgbClr val="000000"/>
                    </a:solidFill>
                    <a:round/>
                    <a:headEnd/>
                    <a:tailEnd/>
                  </a:ln>
                </p:spPr>
                <p:txBody>
                  <a:bodyPr/>
                  <a:lstStyle/>
                  <a:p>
                    <a:endParaRPr lang="zh-CN" altLang="en-US"/>
                  </a:p>
                </p:txBody>
              </p:sp>
            </p:grpSp>
            <p:sp>
              <p:nvSpPr>
                <p:cNvPr id="36895" name="Line 31"/>
                <p:cNvSpPr>
                  <a:spLocks noChangeShapeType="1"/>
                </p:cNvSpPr>
                <p:nvPr/>
              </p:nvSpPr>
              <p:spPr bwMode="auto">
                <a:xfrm flipV="1">
                  <a:off x="5275" y="10900"/>
                  <a:ext cx="60" cy="3336"/>
                </a:xfrm>
                <a:prstGeom prst="line">
                  <a:avLst/>
                </a:prstGeom>
                <a:noFill/>
                <a:ln w="19050">
                  <a:solidFill>
                    <a:srgbClr val="000000"/>
                  </a:solidFill>
                  <a:round/>
                  <a:headEnd/>
                  <a:tailEnd/>
                </a:ln>
              </p:spPr>
              <p:txBody>
                <a:bodyPr/>
                <a:lstStyle/>
                <a:p>
                  <a:endParaRPr lang="zh-CN" altLang="en-US"/>
                </a:p>
              </p:txBody>
            </p:sp>
          </p:grpSp>
          <p:sp>
            <p:nvSpPr>
              <p:cNvPr id="36896" name="Text Box 32"/>
              <p:cNvSpPr txBox="1">
                <a:spLocks noChangeArrowheads="1"/>
              </p:cNvSpPr>
              <p:nvPr/>
            </p:nvSpPr>
            <p:spPr bwMode="auto">
              <a:xfrm>
                <a:off x="7857" y="8100"/>
                <a:ext cx="440" cy="455"/>
              </a:xfrm>
              <a:prstGeom prst="rect">
                <a:avLst/>
              </a:prstGeom>
              <a:noFill/>
              <a:ln w="12700">
                <a:noFill/>
                <a:miter lim="800000"/>
                <a:headEnd/>
                <a:tailEnd/>
              </a:ln>
            </p:spPr>
            <p:txBody>
              <a:bodyPr/>
              <a:lstStyle/>
              <a:p>
                <a:pPr algn="just"/>
                <a:r>
                  <a:rPr lang="en-US" altLang="zh-CN" sz="900" dirty="0">
                    <a:latin typeface="Times New Roman" pitchFamily="18" charset="0"/>
                  </a:rPr>
                  <a:t>t</a:t>
                </a:r>
                <a:endParaRPr lang="en-US" altLang="zh-CN" dirty="0"/>
              </a:p>
            </p:txBody>
          </p:sp>
          <p:sp>
            <p:nvSpPr>
              <p:cNvPr id="36897" name="Line 33"/>
              <p:cNvSpPr>
                <a:spLocks noChangeShapeType="1"/>
              </p:cNvSpPr>
              <p:nvPr/>
            </p:nvSpPr>
            <p:spPr bwMode="auto">
              <a:xfrm>
                <a:off x="2837" y="8142"/>
                <a:ext cx="5420" cy="16"/>
              </a:xfrm>
              <a:prstGeom prst="line">
                <a:avLst/>
              </a:prstGeom>
              <a:noFill/>
              <a:ln w="12700">
                <a:solidFill>
                  <a:srgbClr val="000000"/>
                </a:solidFill>
                <a:round/>
                <a:headEnd/>
                <a:tailEnd/>
              </a:ln>
            </p:spPr>
            <p:txBody>
              <a:bodyPr/>
              <a:lstStyle/>
              <a:p>
                <a:endParaRPr lang="zh-CN" altLang="en-US"/>
              </a:p>
            </p:txBody>
          </p:sp>
          <p:sp>
            <p:nvSpPr>
              <p:cNvPr id="36898" name="Line 34"/>
              <p:cNvSpPr>
                <a:spLocks noChangeShapeType="1"/>
              </p:cNvSpPr>
              <p:nvPr/>
            </p:nvSpPr>
            <p:spPr bwMode="auto">
              <a:xfrm>
                <a:off x="5397" y="7200"/>
                <a:ext cx="1" cy="1086"/>
              </a:xfrm>
              <a:prstGeom prst="line">
                <a:avLst/>
              </a:prstGeom>
              <a:noFill/>
              <a:ln w="12700">
                <a:solidFill>
                  <a:srgbClr val="000000"/>
                </a:solidFill>
                <a:round/>
                <a:headEnd/>
                <a:tailEnd/>
              </a:ln>
            </p:spPr>
            <p:txBody>
              <a:bodyPr/>
              <a:lstStyle/>
              <a:p>
                <a:endParaRPr lang="zh-CN" altLang="en-US"/>
              </a:p>
            </p:txBody>
          </p:sp>
        </p:grpSp>
        <p:grpSp>
          <p:nvGrpSpPr>
            <p:cNvPr id="6" name="Group 35"/>
            <p:cNvGrpSpPr>
              <a:grpSpLocks/>
            </p:cNvGrpSpPr>
            <p:nvPr/>
          </p:nvGrpSpPr>
          <p:grpSpPr bwMode="auto">
            <a:xfrm>
              <a:off x="2657" y="8720"/>
              <a:ext cx="5520" cy="1934"/>
              <a:chOff x="2657" y="8720"/>
              <a:chExt cx="5520" cy="1934"/>
            </a:xfrm>
          </p:grpSpPr>
          <p:grpSp>
            <p:nvGrpSpPr>
              <p:cNvPr id="7" name="Group 36"/>
              <p:cNvGrpSpPr>
                <a:grpSpLocks/>
              </p:cNvGrpSpPr>
              <p:nvPr/>
            </p:nvGrpSpPr>
            <p:grpSpPr bwMode="auto">
              <a:xfrm>
                <a:off x="2657" y="10120"/>
                <a:ext cx="5520" cy="494"/>
                <a:chOff x="2797" y="8646"/>
                <a:chExt cx="5520" cy="494"/>
              </a:xfrm>
            </p:grpSpPr>
            <p:sp>
              <p:nvSpPr>
                <p:cNvPr id="36901" name="Text Box 37"/>
                <p:cNvSpPr txBox="1">
                  <a:spLocks noChangeArrowheads="1"/>
                </p:cNvSpPr>
                <p:nvPr/>
              </p:nvSpPr>
              <p:spPr bwMode="auto">
                <a:xfrm>
                  <a:off x="7877" y="8646"/>
                  <a:ext cx="440" cy="494"/>
                </a:xfrm>
                <a:prstGeom prst="rect">
                  <a:avLst/>
                </a:prstGeom>
                <a:noFill/>
                <a:ln w="9525">
                  <a:noFill/>
                  <a:miter lim="800000"/>
                  <a:headEnd/>
                  <a:tailEnd/>
                </a:ln>
              </p:spPr>
              <p:txBody>
                <a:bodyPr/>
                <a:lstStyle/>
                <a:p>
                  <a:pPr algn="just"/>
                  <a:r>
                    <a:rPr lang="en-US" altLang="zh-CN" sz="900">
                      <a:latin typeface="Times New Roman" pitchFamily="18" charset="0"/>
                    </a:rPr>
                    <a:t>t</a:t>
                  </a:r>
                  <a:endParaRPr lang="en-US" altLang="zh-CN"/>
                </a:p>
              </p:txBody>
            </p:sp>
            <p:sp>
              <p:nvSpPr>
                <p:cNvPr id="36902" name="Line 38"/>
                <p:cNvSpPr>
                  <a:spLocks noChangeShapeType="1"/>
                </p:cNvSpPr>
                <p:nvPr/>
              </p:nvSpPr>
              <p:spPr bwMode="auto">
                <a:xfrm>
                  <a:off x="2797" y="8700"/>
                  <a:ext cx="5400" cy="16"/>
                </a:xfrm>
                <a:prstGeom prst="line">
                  <a:avLst/>
                </a:prstGeom>
                <a:noFill/>
                <a:ln w="19050">
                  <a:solidFill>
                    <a:srgbClr val="000000"/>
                  </a:solidFill>
                  <a:round/>
                  <a:headEnd/>
                  <a:tailEnd/>
                </a:ln>
              </p:spPr>
              <p:txBody>
                <a:bodyPr/>
                <a:lstStyle/>
                <a:p>
                  <a:endParaRPr lang="zh-CN" altLang="en-US"/>
                </a:p>
              </p:txBody>
            </p:sp>
          </p:grpSp>
          <p:sp>
            <p:nvSpPr>
              <p:cNvPr id="36903" name="Line 39"/>
              <p:cNvSpPr>
                <a:spLocks noChangeShapeType="1"/>
              </p:cNvSpPr>
              <p:nvPr/>
            </p:nvSpPr>
            <p:spPr bwMode="auto">
              <a:xfrm flipH="1">
                <a:off x="5337" y="8720"/>
                <a:ext cx="40" cy="1934"/>
              </a:xfrm>
              <a:prstGeom prst="line">
                <a:avLst/>
              </a:prstGeom>
              <a:noFill/>
              <a:ln w="19050">
                <a:solidFill>
                  <a:srgbClr val="000000"/>
                </a:solidFill>
                <a:round/>
                <a:headEnd/>
                <a:tailEnd/>
              </a:ln>
            </p:spPr>
            <p:txBody>
              <a:bodyPr/>
              <a:lstStyle/>
              <a:p>
                <a:endParaRPr lang="zh-CN" altLang="en-US"/>
              </a:p>
            </p:txBody>
          </p:sp>
        </p:grpSp>
      </p:grpSp>
      <p:sp>
        <p:nvSpPr>
          <p:cNvPr id="36905" name="Rectangle 4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6904" name="Object 40"/>
          <p:cNvGraphicFramePr>
            <a:graphicFrameLocks noChangeAspect="1"/>
          </p:cNvGraphicFramePr>
          <p:nvPr/>
        </p:nvGraphicFramePr>
        <p:xfrm>
          <a:off x="6356350" y="1124744"/>
          <a:ext cx="2787650" cy="722313"/>
        </p:xfrm>
        <a:graphic>
          <a:graphicData uri="http://schemas.openxmlformats.org/presentationml/2006/ole">
            <mc:AlternateContent xmlns:mc="http://schemas.openxmlformats.org/markup-compatibility/2006">
              <mc:Choice xmlns:v="urn:schemas-microsoft-com:vml" Requires="v">
                <p:oleObj spid="_x0000_s2424927" name="Equation" r:id="rId6" imgW="1358310" imgH="406224" progId="Equation.DSMT4">
                  <p:embed/>
                </p:oleObj>
              </mc:Choice>
              <mc:Fallback>
                <p:oleObj name="Equation" r:id="rId6" imgW="1358310" imgH="406224" progId="Equation.DSMT4">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350" y="1124744"/>
                        <a:ext cx="278765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6" name="Object 42"/>
          <p:cNvGraphicFramePr>
            <a:graphicFrameLocks noChangeAspect="1"/>
          </p:cNvGraphicFramePr>
          <p:nvPr/>
        </p:nvGraphicFramePr>
        <p:xfrm>
          <a:off x="2771800" y="4293096"/>
          <a:ext cx="1728192" cy="701654"/>
        </p:xfrm>
        <a:graphic>
          <a:graphicData uri="http://schemas.openxmlformats.org/presentationml/2006/ole">
            <mc:AlternateContent xmlns:mc="http://schemas.openxmlformats.org/markup-compatibility/2006">
              <mc:Choice xmlns:v="urn:schemas-microsoft-com:vml" Requires="v">
                <p:oleObj spid="_x0000_s2424928" name="公式" r:id="rId8" imgW="812447" imgH="330057" progId="Equation.3">
                  <p:embed/>
                </p:oleObj>
              </mc:Choice>
              <mc:Fallback>
                <p:oleObj name="公式" r:id="rId8" imgW="812447" imgH="330057" progId="Equation.3">
                  <p:embed/>
                  <p:pic>
                    <p:nvPicPr>
                      <p:cNvPr id="0" name="Picture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800" y="4293096"/>
                        <a:ext cx="1728192" cy="701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7" name="Object 43"/>
          <p:cNvGraphicFramePr>
            <a:graphicFrameLocks noChangeAspect="1"/>
          </p:cNvGraphicFramePr>
          <p:nvPr/>
        </p:nvGraphicFramePr>
        <p:xfrm>
          <a:off x="2123728" y="5301208"/>
          <a:ext cx="2987251" cy="772666"/>
        </p:xfrm>
        <a:graphic>
          <a:graphicData uri="http://schemas.openxmlformats.org/presentationml/2006/ole">
            <mc:AlternateContent xmlns:mc="http://schemas.openxmlformats.org/markup-compatibility/2006">
              <mc:Choice xmlns:v="urn:schemas-microsoft-com:vml" Requires="v">
                <p:oleObj spid="_x0000_s2424929" name="公式" r:id="rId10" imgW="1320227" imgH="393529" progId="Equation.3">
                  <p:embed/>
                </p:oleObj>
              </mc:Choice>
              <mc:Fallback>
                <p:oleObj name="公式" r:id="rId10" imgW="1320227" imgH="393529" progId="Equation.3">
                  <p:embed/>
                  <p:pic>
                    <p:nvPicPr>
                      <p:cNvPr id="0" name="Picture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3728" y="5301208"/>
                        <a:ext cx="2987251" cy="772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矩形 28"/>
          <p:cNvSpPr/>
          <p:nvPr/>
        </p:nvSpPr>
        <p:spPr>
          <a:xfrm>
            <a:off x="827584" y="2780928"/>
            <a:ext cx="45720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lvl="1"/>
            <a:r>
              <a:rPr lang="zh-CN" altLang="en-US" sz="2400" b="1" dirty="0" smtClean="0">
                <a:latin typeface="+mj-ea"/>
                <a:ea typeface="+mj-ea"/>
              </a:rPr>
              <a:t>式中</a:t>
            </a:r>
            <a:r>
              <a:rPr lang="en-US" altLang="zh-CN" sz="2400" b="1" dirty="0" smtClean="0">
                <a:latin typeface="+mj-ea"/>
                <a:ea typeface="+mj-ea"/>
              </a:rPr>
              <a:t>k</a:t>
            </a:r>
            <a:r>
              <a:rPr lang="zh-CN" altLang="en-US" sz="2400" b="1" dirty="0" smtClean="0">
                <a:latin typeface="+mj-ea"/>
                <a:ea typeface="+mj-ea"/>
              </a:rPr>
              <a:t>越大、振幅越大、波形零点的间隔越小、波形振荡的衰减越快，但积分等于</a:t>
            </a:r>
            <a:r>
              <a:rPr lang="en-US" altLang="zh-CN" sz="2400" b="1" dirty="0" smtClean="0">
                <a:latin typeface="+mj-ea"/>
                <a:ea typeface="+mj-ea"/>
              </a:rPr>
              <a:t>1</a:t>
            </a:r>
            <a:r>
              <a:rPr lang="zh-CN" altLang="en-US" sz="2400" b="1" dirty="0" smtClean="0">
                <a:latin typeface="+mj-ea"/>
                <a:ea typeface="+mj-ea"/>
              </a:rPr>
              <a:t>。（见右图）</a:t>
            </a:r>
            <a:endParaRPr lang="zh-CN" altLang="en-US" sz="2400" b="1" dirty="0">
              <a:latin typeface="+mj-ea"/>
              <a:ea typeface="+mj-ea"/>
            </a:endParaRPr>
          </a:p>
        </p:txBody>
      </p:sp>
      <p:sp>
        <p:nvSpPr>
          <p:cNvPr id="30" name="矩形 29"/>
          <p:cNvSpPr/>
          <p:nvPr/>
        </p:nvSpPr>
        <p:spPr>
          <a:xfrm>
            <a:off x="611560" y="6165304"/>
            <a:ext cx="4799712" cy="461665"/>
          </a:xfrm>
          <a:prstGeom prst="rect">
            <a:avLst/>
          </a:prstGeom>
        </p:spPr>
        <p:txBody>
          <a:bodyPr wrap="none">
            <a:spAutoFit/>
          </a:bodyPr>
          <a:lstStyle/>
          <a:p>
            <a:pPr lvl="1"/>
            <a:r>
              <a:rPr lang="zh-CN" altLang="en-US" sz="2400" b="1" dirty="0" smtClean="0">
                <a:latin typeface="+mj-ea"/>
                <a:ea typeface="+mj-ea"/>
              </a:rPr>
              <a:t>即抽样函数的极限就是</a:t>
            </a:r>
            <a:r>
              <a:rPr lang="zh-CN" altLang="en-US" sz="2400" b="1" dirty="0" smtClean="0">
                <a:latin typeface="+mj-ea"/>
                <a:ea typeface="+mj-ea"/>
                <a:sym typeface="Symbol" pitchFamily="18" charset="2"/>
              </a:rPr>
              <a:t></a:t>
            </a:r>
            <a:r>
              <a:rPr lang="zh-CN" altLang="en-US" sz="2400" b="1" dirty="0" smtClean="0">
                <a:latin typeface="+mj-ea"/>
                <a:ea typeface="+mj-ea"/>
              </a:rPr>
              <a:t>函数。</a:t>
            </a:r>
            <a:endParaRPr lang="zh-CN" altLang="en-US" sz="2400" b="1" dirty="0">
              <a:latin typeface="+mj-ea"/>
              <a:ea typeface="+mj-ea"/>
            </a:endParaRPr>
          </a:p>
        </p:txBody>
      </p:sp>
      <p:sp>
        <p:nvSpPr>
          <p:cNvPr id="31" name="矩形 30"/>
          <p:cNvSpPr/>
          <p:nvPr/>
        </p:nvSpPr>
        <p:spPr>
          <a:xfrm>
            <a:off x="1043608" y="5373216"/>
            <a:ext cx="1107996" cy="461665"/>
          </a:xfrm>
          <a:prstGeom prst="rect">
            <a:avLst/>
          </a:prstGeom>
        </p:spPr>
        <p:txBody>
          <a:bodyPr wrap="none">
            <a:spAutoFit/>
          </a:bodyPr>
          <a:lstStyle/>
          <a:p>
            <a:r>
              <a:rPr lang="zh-CN" altLang="en-US" sz="2400" b="1" dirty="0" smtClean="0">
                <a:latin typeface="+mj-ea"/>
                <a:ea typeface="+mj-ea"/>
              </a:rPr>
              <a:t>可见	</a:t>
            </a:r>
            <a:endParaRPr lang="zh-CN" altLang="en-US" sz="2400" b="1" dirty="0">
              <a:latin typeface="+mj-ea"/>
              <a:ea typeface="+mj-ea"/>
            </a:endParaRPr>
          </a:p>
        </p:txBody>
      </p:sp>
      <p:sp>
        <p:nvSpPr>
          <p:cNvPr id="32" name="矩形 31"/>
          <p:cNvSpPr/>
          <p:nvPr/>
        </p:nvSpPr>
        <p:spPr>
          <a:xfrm>
            <a:off x="1043608" y="4437112"/>
            <a:ext cx="1723549" cy="461665"/>
          </a:xfrm>
          <a:prstGeom prst="rect">
            <a:avLst/>
          </a:prstGeom>
        </p:spPr>
        <p:txBody>
          <a:bodyPr wrap="none">
            <a:spAutoFit/>
          </a:bodyPr>
          <a:lstStyle/>
          <a:p>
            <a:r>
              <a:rPr lang="zh-CN" altLang="en-US" sz="2400" b="1" dirty="0" smtClean="0">
                <a:latin typeface="+mj-ea"/>
                <a:ea typeface="+mj-ea"/>
              </a:rPr>
              <a:t>和式比较：</a:t>
            </a:r>
            <a:endParaRPr lang="zh-CN" altLang="en-US" sz="2400" b="1" dirty="0">
              <a:latin typeface="+mj-ea"/>
              <a:ea typeface="+mj-ea"/>
            </a:endParaRPr>
          </a:p>
        </p:txBody>
      </p:sp>
      <p:sp>
        <p:nvSpPr>
          <p:cNvPr id="33" name="矩形 32"/>
          <p:cNvSpPr/>
          <p:nvPr/>
        </p:nvSpPr>
        <p:spPr>
          <a:xfrm>
            <a:off x="827584" y="1844824"/>
            <a:ext cx="2339102" cy="461665"/>
          </a:xfrm>
          <a:prstGeom prst="rect">
            <a:avLst/>
          </a:prstGeom>
        </p:spPr>
        <p:txBody>
          <a:bodyPr wrap="none">
            <a:spAutoFit/>
          </a:bodyPr>
          <a:lstStyle/>
          <a:p>
            <a:r>
              <a:rPr lang="zh-CN" altLang="en-US" sz="2400" b="1" dirty="0" smtClean="0">
                <a:latin typeface="+mj-ea"/>
                <a:ea typeface="+mj-ea"/>
              </a:rPr>
              <a:t>因为，可以证明</a:t>
            </a:r>
            <a:endParaRPr lang="zh-CN" altLang="en-US" sz="2400" b="1" dirty="0">
              <a:latin typeface="+mj-ea"/>
              <a:ea typeface="+mj-ea"/>
            </a:endParaRPr>
          </a:p>
        </p:txBody>
      </p:sp>
      <p:sp>
        <p:nvSpPr>
          <p:cNvPr id="34" name="灯片编号占位符 33"/>
          <p:cNvSpPr>
            <a:spLocks noGrp="1"/>
          </p:cNvSpPr>
          <p:nvPr>
            <p:ph type="sldNum" sz="quarter" idx="12"/>
          </p:nvPr>
        </p:nvSpPr>
        <p:spPr/>
        <p:txBody>
          <a:bodyPr/>
          <a:lstStyle/>
          <a:p>
            <a:fld id="{E31375A4-56A4-47D6-9801-1991572033F7}" type="slidenum">
              <a:rPr lang="en-US" smtClean="0"/>
              <a:pPr/>
              <a:t>19</a:t>
            </a:fld>
            <a:endParaRPr lang="en-US"/>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p:txBody>
          <a:bodyPr/>
          <a:lstStyle/>
          <a:p>
            <a:r>
              <a:rPr lang="zh-CN" altLang="en-US" dirty="0"/>
              <a:t>第</a:t>
            </a:r>
            <a:r>
              <a:rPr lang="en-US" altLang="zh-CN" dirty="0"/>
              <a:t>2</a:t>
            </a:r>
            <a:r>
              <a:rPr lang="zh-CN" altLang="en-US" dirty="0"/>
              <a:t>章 确知信号</a:t>
            </a:r>
          </a:p>
        </p:txBody>
      </p:sp>
      <p:sp>
        <p:nvSpPr>
          <p:cNvPr id="20485" name="Rectangle 5"/>
          <p:cNvSpPr>
            <a:spLocks noGrp="1" noChangeArrowheads="1"/>
          </p:cNvSpPr>
          <p:nvPr>
            <p:ph type="subTitle" idx="1"/>
          </p:nvPr>
        </p:nvSpPr>
        <p:spPr/>
        <p:txBody>
          <a:bodyPr>
            <a:normAutofit/>
          </a:bodyPr>
          <a:lstStyle/>
          <a:p>
            <a:endParaRPr lang="zh-CN" altLang="en-US" sz="2400"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smtClean="0">
                <a:solidFill>
                  <a:srgbClr val="0000FF"/>
                </a:solidFill>
                <a:sym typeface="Symbol" pitchFamily="18" charset="2"/>
              </a:rPr>
              <a:t>函数</a:t>
            </a:r>
            <a:r>
              <a:rPr lang="zh-CN" altLang="en-US" dirty="0" smtClean="0">
                <a:solidFill>
                  <a:srgbClr val="0000FF"/>
                </a:solidFill>
              </a:rPr>
              <a:t>的性质</a:t>
            </a:r>
            <a:r>
              <a:rPr lang="en-US" altLang="zh-CN" dirty="0" smtClean="0">
                <a:solidFill>
                  <a:srgbClr val="0000FF"/>
                </a:solidFill>
              </a:rPr>
              <a:t>2</a:t>
            </a:r>
            <a:endParaRPr lang="zh-CN" altLang="en-US" dirty="0">
              <a:solidFill>
                <a:srgbClr val="0000FF"/>
              </a:solidFill>
            </a:endParaRPr>
          </a:p>
        </p:txBody>
      </p:sp>
      <p:sp>
        <p:nvSpPr>
          <p:cNvPr id="37891" name="Rectangle 3"/>
          <p:cNvSpPr>
            <a:spLocks noGrp="1" noChangeArrowheads="1"/>
          </p:cNvSpPr>
          <p:nvPr>
            <p:ph type="body" idx="1"/>
          </p:nvPr>
        </p:nvSpPr>
        <p:spPr/>
        <p:txBody>
          <a:bodyPr/>
          <a:lstStyle/>
          <a:p>
            <a:r>
              <a:rPr lang="en-US" altLang="zh-CN" dirty="0" smtClean="0">
                <a:sym typeface="Symbol" pitchFamily="18" charset="2"/>
              </a:rPr>
              <a:t></a:t>
            </a:r>
            <a:r>
              <a:rPr lang="zh-CN" altLang="en-US" dirty="0" smtClean="0">
                <a:sym typeface="Symbol" pitchFamily="18" charset="2"/>
              </a:rPr>
              <a:t>函数</a:t>
            </a:r>
            <a:r>
              <a:rPr lang="zh-CN" altLang="en-US" dirty="0" smtClean="0"/>
              <a:t>的性质</a:t>
            </a:r>
            <a:r>
              <a:rPr lang="en-US" altLang="zh-CN" dirty="0" smtClean="0"/>
              <a:t>2</a:t>
            </a:r>
            <a:r>
              <a:rPr lang="zh-CN" altLang="en-US" dirty="0" smtClean="0"/>
              <a:t>：单位冲激函数</a:t>
            </a:r>
            <a:r>
              <a:rPr lang="zh-CN" altLang="en-US" dirty="0" smtClean="0">
                <a:sym typeface="Symbol" pitchFamily="18" charset="2"/>
              </a:rPr>
              <a:t></a:t>
            </a:r>
            <a:r>
              <a:rPr lang="en-US" altLang="zh-CN" dirty="0" smtClean="0"/>
              <a:t>(t)</a:t>
            </a:r>
            <a:r>
              <a:rPr lang="zh-CN" altLang="en-US" dirty="0" smtClean="0"/>
              <a:t>的频谱密度</a:t>
            </a:r>
            <a:endParaRPr lang="zh-CN" altLang="en-US" dirty="0"/>
          </a:p>
        </p:txBody>
      </p:sp>
      <p:sp>
        <p:nvSpPr>
          <p:cNvPr id="37893"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7892" name="Object 4"/>
          <p:cNvGraphicFramePr>
            <a:graphicFrameLocks noChangeAspect="1"/>
          </p:cNvGraphicFramePr>
          <p:nvPr/>
        </p:nvGraphicFramePr>
        <p:xfrm>
          <a:off x="1259632" y="1988840"/>
          <a:ext cx="6444206" cy="856357"/>
        </p:xfrm>
        <a:graphic>
          <a:graphicData uri="http://schemas.openxmlformats.org/presentationml/2006/ole">
            <mc:AlternateContent xmlns:mc="http://schemas.openxmlformats.org/markup-compatibility/2006">
              <mc:Choice xmlns:v="urn:schemas-microsoft-com:vml" Requires="v">
                <p:oleObj spid="_x0000_s2425881" name="公式" r:id="rId3" imgW="2501900" imgH="330200" progId="Equation.3">
                  <p:embed/>
                </p:oleObj>
              </mc:Choice>
              <mc:Fallback>
                <p:oleObj name="公式" r:id="rId3" imgW="2501900" imgH="3302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988840"/>
                        <a:ext cx="6444206" cy="856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1619672" y="3284984"/>
            <a:ext cx="6210300" cy="2339975"/>
            <a:chOff x="2057" y="1587"/>
            <a:chExt cx="7940" cy="2260"/>
          </a:xfrm>
        </p:grpSpPr>
        <p:grpSp>
          <p:nvGrpSpPr>
            <p:cNvPr id="3" name="Group 7"/>
            <p:cNvGrpSpPr>
              <a:grpSpLocks/>
            </p:cNvGrpSpPr>
            <p:nvPr/>
          </p:nvGrpSpPr>
          <p:grpSpPr bwMode="auto">
            <a:xfrm>
              <a:off x="6297" y="1587"/>
              <a:ext cx="3700" cy="2260"/>
              <a:chOff x="6297" y="11200"/>
              <a:chExt cx="3700" cy="2260"/>
            </a:xfrm>
          </p:grpSpPr>
          <p:grpSp>
            <p:nvGrpSpPr>
              <p:cNvPr id="4" name="Group 8"/>
              <p:cNvGrpSpPr>
                <a:grpSpLocks/>
              </p:cNvGrpSpPr>
              <p:nvPr/>
            </p:nvGrpSpPr>
            <p:grpSpPr bwMode="auto">
              <a:xfrm>
                <a:off x="6297" y="11400"/>
                <a:ext cx="3500" cy="1620"/>
                <a:chOff x="6297" y="11400"/>
                <a:chExt cx="3500" cy="1620"/>
              </a:xfrm>
            </p:grpSpPr>
            <p:grpSp>
              <p:nvGrpSpPr>
                <p:cNvPr id="5" name="Group 9"/>
                <p:cNvGrpSpPr>
                  <a:grpSpLocks/>
                </p:cNvGrpSpPr>
                <p:nvPr/>
              </p:nvGrpSpPr>
              <p:grpSpPr bwMode="auto">
                <a:xfrm>
                  <a:off x="6297" y="11400"/>
                  <a:ext cx="3340" cy="1620"/>
                  <a:chOff x="2057" y="11400"/>
                  <a:chExt cx="3340" cy="1620"/>
                </a:xfrm>
              </p:grpSpPr>
              <p:sp>
                <p:nvSpPr>
                  <p:cNvPr id="37898" name="Line 10"/>
                  <p:cNvSpPr>
                    <a:spLocks noChangeShapeType="1"/>
                  </p:cNvSpPr>
                  <p:nvPr/>
                </p:nvSpPr>
                <p:spPr bwMode="auto">
                  <a:xfrm>
                    <a:off x="2057" y="13020"/>
                    <a:ext cx="3340" cy="0"/>
                  </a:xfrm>
                  <a:prstGeom prst="line">
                    <a:avLst/>
                  </a:prstGeom>
                  <a:noFill/>
                  <a:ln w="9525">
                    <a:solidFill>
                      <a:srgbClr val="000000"/>
                    </a:solidFill>
                    <a:round/>
                    <a:headEnd/>
                    <a:tailEnd type="triangle" w="med" len="med"/>
                  </a:ln>
                </p:spPr>
                <p:txBody>
                  <a:bodyPr/>
                  <a:lstStyle/>
                  <a:p>
                    <a:endParaRPr lang="zh-CN" altLang="en-US"/>
                  </a:p>
                </p:txBody>
              </p:sp>
              <p:sp>
                <p:nvSpPr>
                  <p:cNvPr id="37899" name="Line 11"/>
                  <p:cNvSpPr>
                    <a:spLocks noChangeShapeType="1"/>
                  </p:cNvSpPr>
                  <p:nvPr/>
                </p:nvSpPr>
                <p:spPr bwMode="auto">
                  <a:xfrm flipV="1">
                    <a:off x="3697" y="11400"/>
                    <a:ext cx="0" cy="1620"/>
                  </a:xfrm>
                  <a:prstGeom prst="line">
                    <a:avLst/>
                  </a:prstGeom>
                  <a:noFill/>
                  <a:ln w="9525">
                    <a:solidFill>
                      <a:srgbClr val="000000"/>
                    </a:solidFill>
                    <a:round/>
                    <a:headEnd/>
                    <a:tailEnd type="triangle" w="med" len="med"/>
                  </a:ln>
                </p:spPr>
                <p:txBody>
                  <a:bodyPr/>
                  <a:lstStyle/>
                  <a:p>
                    <a:endParaRPr lang="zh-CN" altLang="en-US"/>
                  </a:p>
                </p:txBody>
              </p:sp>
            </p:grpSp>
            <p:grpSp>
              <p:nvGrpSpPr>
                <p:cNvPr id="6" name="Group 12"/>
                <p:cNvGrpSpPr>
                  <a:grpSpLocks/>
                </p:cNvGrpSpPr>
                <p:nvPr/>
              </p:nvGrpSpPr>
              <p:grpSpPr bwMode="auto">
                <a:xfrm>
                  <a:off x="6297" y="12240"/>
                  <a:ext cx="3500" cy="0"/>
                  <a:chOff x="6297" y="12240"/>
                  <a:chExt cx="3500" cy="0"/>
                </a:xfrm>
              </p:grpSpPr>
              <p:sp>
                <p:nvSpPr>
                  <p:cNvPr id="37901" name="Line 13"/>
                  <p:cNvSpPr>
                    <a:spLocks noChangeShapeType="1"/>
                  </p:cNvSpPr>
                  <p:nvPr/>
                </p:nvSpPr>
                <p:spPr bwMode="auto">
                  <a:xfrm>
                    <a:off x="6697" y="12240"/>
                    <a:ext cx="2600" cy="0"/>
                  </a:xfrm>
                  <a:prstGeom prst="line">
                    <a:avLst/>
                  </a:prstGeom>
                  <a:noFill/>
                  <a:ln w="9525">
                    <a:solidFill>
                      <a:srgbClr val="000000"/>
                    </a:solidFill>
                    <a:round/>
                    <a:headEnd/>
                    <a:tailEnd/>
                  </a:ln>
                </p:spPr>
                <p:txBody>
                  <a:bodyPr/>
                  <a:lstStyle/>
                  <a:p>
                    <a:endParaRPr lang="zh-CN" altLang="en-US"/>
                  </a:p>
                </p:txBody>
              </p:sp>
              <p:sp>
                <p:nvSpPr>
                  <p:cNvPr id="37902" name="Line 14"/>
                  <p:cNvSpPr>
                    <a:spLocks noChangeShapeType="1"/>
                  </p:cNvSpPr>
                  <p:nvPr/>
                </p:nvSpPr>
                <p:spPr bwMode="auto">
                  <a:xfrm>
                    <a:off x="9297" y="12240"/>
                    <a:ext cx="500" cy="0"/>
                  </a:xfrm>
                  <a:prstGeom prst="line">
                    <a:avLst/>
                  </a:prstGeom>
                  <a:noFill/>
                  <a:ln w="9525">
                    <a:solidFill>
                      <a:srgbClr val="000000"/>
                    </a:solidFill>
                    <a:prstDash val="dash"/>
                    <a:round/>
                    <a:headEnd/>
                    <a:tailEnd/>
                  </a:ln>
                </p:spPr>
                <p:txBody>
                  <a:bodyPr/>
                  <a:lstStyle/>
                  <a:p>
                    <a:endParaRPr lang="zh-CN" altLang="en-US"/>
                  </a:p>
                </p:txBody>
              </p:sp>
              <p:sp>
                <p:nvSpPr>
                  <p:cNvPr id="37903" name="Line 15"/>
                  <p:cNvSpPr>
                    <a:spLocks noChangeShapeType="1"/>
                  </p:cNvSpPr>
                  <p:nvPr/>
                </p:nvSpPr>
                <p:spPr bwMode="auto">
                  <a:xfrm flipH="1">
                    <a:off x="6297" y="12240"/>
                    <a:ext cx="400" cy="0"/>
                  </a:xfrm>
                  <a:prstGeom prst="line">
                    <a:avLst/>
                  </a:prstGeom>
                  <a:noFill/>
                  <a:ln w="9525">
                    <a:solidFill>
                      <a:srgbClr val="000000"/>
                    </a:solidFill>
                    <a:prstDash val="dash"/>
                    <a:round/>
                    <a:headEnd/>
                    <a:tailEnd/>
                  </a:ln>
                </p:spPr>
                <p:txBody>
                  <a:bodyPr/>
                  <a:lstStyle/>
                  <a:p>
                    <a:endParaRPr lang="zh-CN" altLang="en-US"/>
                  </a:p>
                </p:txBody>
              </p:sp>
            </p:grpSp>
          </p:grpSp>
          <p:sp>
            <p:nvSpPr>
              <p:cNvPr id="37904" name="Text Box 16"/>
              <p:cNvSpPr txBox="1">
                <a:spLocks noChangeArrowheads="1"/>
              </p:cNvSpPr>
              <p:nvPr/>
            </p:nvSpPr>
            <p:spPr bwMode="auto">
              <a:xfrm>
                <a:off x="9597" y="12800"/>
                <a:ext cx="400" cy="420"/>
              </a:xfrm>
              <a:prstGeom prst="rect">
                <a:avLst/>
              </a:prstGeom>
              <a:noFill/>
              <a:ln w="9525">
                <a:noFill/>
                <a:miter lim="800000"/>
                <a:headEnd/>
                <a:tailEnd/>
              </a:ln>
            </p:spPr>
            <p:txBody>
              <a:bodyPr/>
              <a:lstStyle/>
              <a:p>
                <a:pPr algn="just"/>
                <a:r>
                  <a:rPr lang="en-US" altLang="zh-CN" sz="1600" i="1">
                    <a:latin typeface="Times New Roman" pitchFamily="18" charset="0"/>
                  </a:rPr>
                  <a:t>f</a:t>
                </a:r>
                <a:endParaRPr lang="en-US" altLang="zh-CN" sz="2800"/>
              </a:p>
            </p:txBody>
          </p:sp>
          <p:sp>
            <p:nvSpPr>
              <p:cNvPr id="37905" name="Text Box 17"/>
              <p:cNvSpPr txBox="1">
                <a:spLocks noChangeArrowheads="1"/>
              </p:cNvSpPr>
              <p:nvPr/>
            </p:nvSpPr>
            <p:spPr bwMode="auto">
              <a:xfrm>
                <a:off x="7937" y="11200"/>
                <a:ext cx="660" cy="500"/>
              </a:xfrm>
              <a:prstGeom prst="rect">
                <a:avLst/>
              </a:prstGeom>
              <a:noFill/>
              <a:ln w="9525">
                <a:noFill/>
                <a:miter lim="800000"/>
                <a:headEnd/>
                <a:tailEnd/>
              </a:ln>
            </p:spPr>
            <p:txBody>
              <a:bodyPr/>
              <a:lstStyle/>
              <a:p>
                <a:pPr algn="just"/>
                <a:r>
                  <a:rPr lang="en-US" altLang="zh-CN" sz="1600" i="1">
                    <a:latin typeface="Times New Roman" pitchFamily="18" charset="0"/>
                    <a:sym typeface="Symbol" pitchFamily="18" charset="2"/>
                  </a:rPr>
                  <a:t></a:t>
                </a:r>
                <a:r>
                  <a:rPr lang="en-US" altLang="zh-CN" sz="1600">
                    <a:latin typeface="Times New Roman" pitchFamily="18" charset="0"/>
                  </a:rPr>
                  <a:t>(</a:t>
                </a:r>
                <a:r>
                  <a:rPr lang="en-US" altLang="zh-CN" sz="1600" i="1">
                    <a:latin typeface="Times New Roman" pitchFamily="18" charset="0"/>
                  </a:rPr>
                  <a:t>f</a:t>
                </a:r>
                <a:r>
                  <a:rPr lang="en-US" altLang="zh-CN" sz="1600">
                    <a:latin typeface="Times New Roman" pitchFamily="18" charset="0"/>
                  </a:rPr>
                  <a:t>)</a:t>
                </a:r>
                <a:endParaRPr lang="en-US" altLang="zh-CN" sz="2800"/>
              </a:p>
            </p:txBody>
          </p:sp>
          <p:sp>
            <p:nvSpPr>
              <p:cNvPr id="37906" name="Text Box 18"/>
              <p:cNvSpPr txBox="1">
                <a:spLocks noChangeArrowheads="1"/>
              </p:cNvSpPr>
              <p:nvPr/>
            </p:nvSpPr>
            <p:spPr bwMode="auto">
              <a:xfrm>
                <a:off x="7637" y="11880"/>
                <a:ext cx="440" cy="500"/>
              </a:xfrm>
              <a:prstGeom prst="rect">
                <a:avLst/>
              </a:prstGeom>
              <a:noFill/>
              <a:ln w="9525">
                <a:noFill/>
                <a:miter lim="800000"/>
                <a:headEnd/>
                <a:tailEnd/>
              </a:ln>
            </p:spPr>
            <p:txBody>
              <a:bodyPr/>
              <a:lstStyle/>
              <a:p>
                <a:pPr algn="just"/>
                <a:r>
                  <a:rPr lang="en-US" altLang="zh-CN" sz="1600">
                    <a:latin typeface="Times New Roman" pitchFamily="18" charset="0"/>
                  </a:rPr>
                  <a:t>1</a:t>
                </a:r>
                <a:endParaRPr lang="en-US" altLang="zh-CN" sz="2800"/>
              </a:p>
            </p:txBody>
          </p:sp>
          <p:sp>
            <p:nvSpPr>
              <p:cNvPr id="37907" name="Text Box 19"/>
              <p:cNvSpPr txBox="1">
                <a:spLocks noChangeArrowheads="1"/>
              </p:cNvSpPr>
              <p:nvPr/>
            </p:nvSpPr>
            <p:spPr bwMode="auto">
              <a:xfrm>
                <a:off x="7717" y="12960"/>
                <a:ext cx="440" cy="500"/>
              </a:xfrm>
              <a:prstGeom prst="rect">
                <a:avLst/>
              </a:prstGeom>
              <a:noFill/>
              <a:ln w="9525">
                <a:noFill/>
                <a:miter lim="800000"/>
                <a:headEnd/>
                <a:tailEnd/>
              </a:ln>
            </p:spPr>
            <p:txBody>
              <a:bodyPr/>
              <a:lstStyle/>
              <a:p>
                <a:pPr algn="just"/>
                <a:r>
                  <a:rPr lang="en-US" altLang="zh-CN" sz="1000">
                    <a:latin typeface="Times New Roman" pitchFamily="18" charset="0"/>
                  </a:rPr>
                  <a:t>0</a:t>
                </a:r>
                <a:endParaRPr lang="en-US" altLang="zh-CN"/>
              </a:p>
            </p:txBody>
          </p:sp>
        </p:grpSp>
        <p:grpSp>
          <p:nvGrpSpPr>
            <p:cNvPr id="7" name="Group 20"/>
            <p:cNvGrpSpPr>
              <a:grpSpLocks/>
            </p:cNvGrpSpPr>
            <p:nvPr/>
          </p:nvGrpSpPr>
          <p:grpSpPr bwMode="auto">
            <a:xfrm>
              <a:off x="2057" y="1780"/>
              <a:ext cx="3680" cy="2000"/>
              <a:chOff x="2057" y="11400"/>
              <a:chExt cx="3680" cy="2000"/>
            </a:xfrm>
          </p:grpSpPr>
          <p:grpSp>
            <p:nvGrpSpPr>
              <p:cNvPr id="8" name="Group 21"/>
              <p:cNvGrpSpPr>
                <a:grpSpLocks/>
              </p:cNvGrpSpPr>
              <p:nvPr/>
            </p:nvGrpSpPr>
            <p:grpSpPr bwMode="auto">
              <a:xfrm>
                <a:off x="2057" y="11400"/>
                <a:ext cx="3340" cy="1620"/>
                <a:chOff x="2057" y="11400"/>
                <a:chExt cx="3340" cy="1620"/>
              </a:xfrm>
            </p:grpSpPr>
            <p:grpSp>
              <p:nvGrpSpPr>
                <p:cNvPr id="9" name="Group 22"/>
                <p:cNvGrpSpPr>
                  <a:grpSpLocks/>
                </p:cNvGrpSpPr>
                <p:nvPr/>
              </p:nvGrpSpPr>
              <p:grpSpPr bwMode="auto">
                <a:xfrm>
                  <a:off x="2057" y="11400"/>
                  <a:ext cx="3340" cy="1620"/>
                  <a:chOff x="2057" y="11400"/>
                  <a:chExt cx="3340" cy="1620"/>
                </a:xfrm>
              </p:grpSpPr>
              <p:sp>
                <p:nvSpPr>
                  <p:cNvPr id="37911" name="Line 23"/>
                  <p:cNvSpPr>
                    <a:spLocks noChangeShapeType="1"/>
                  </p:cNvSpPr>
                  <p:nvPr/>
                </p:nvSpPr>
                <p:spPr bwMode="auto">
                  <a:xfrm>
                    <a:off x="2057" y="13020"/>
                    <a:ext cx="3340" cy="0"/>
                  </a:xfrm>
                  <a:prstGeom prst="line">
                    <a:avLst/>
                  </a:prstGeom>
                  <a:noFill/>
                  <a:ln w="9525">
                    <a:solidFill>
                      <a:srgbClr val="000000"/>
                    </a:solidFill>
                    <a:round/>
                    <a:headEnd/>
                    <a:tailEnd type="triangle" w="med" len="med"/>
                  </a:ln>
                </p:spPr>
                <p:txBody>
                  <a:bodyPr/>
                  <a:lstStyle/>
                  <a:p>
                    <a:endParaRPr lang="zh-CN" altLang="en-US"/>
                  </a:p>
                </p:txBody>
              </p:sp>
              <p:sp>
                <p:nvSpPr>
                  <p:cNvPr id="37912" name="Line 24"/>
                  <p:cNvSpPr>
                    <a:spLocks noChangeShapeType="1"/>
                  </p:cNvSpPr>
                  <p:nvPr/>
                </p:nvSpPr>
                <p:spPr bwMode="auto">
                  <a:xfrm flipV="1">
                    <a:off x="3697" y="11400"/>
                    <a:ext cx="0" cy="1620"/>
                  </a:xfrm>
                  <a:prstGeom prst="line">
                    <a:avLst/>
                  </a:prstGeom>
                  <a:noFill/>
                  <a:ln w="9525">
                    <a:solidFill>
                      <a:srgbClr val="000000"/>
                    </a:solidFill>
                    <a:round/>
                    <a:headEnd/>
                    <a:tailEnd type="triangle" w="med" len="med"/>
                  </a:ln>
                </p:spPr>
                <p:txBody>
                  <a:bodyPr/>
                  <a:lstStyle/>
                  <a:p>
                    <a:endParaRPr lang="zh-CN" altLang="en-US"/>
                  </a:p>
                </p:txBody>
              </p:sp>
            </p:grpSp>
            <p:sp>
              <p:nvSpPr>
                <p:cNvPr id="37913" name="Line 25"/>
                <p:cNvSpPr>
                  <a:spLocks noChangeShapeType="1"/>
                </p:cNvSpPr>
                <p:nvPr/>
              </p:nvSpPr>
              <p:spPr bwMode="auto">
                <a:xfrm flipV="1">
                  <a:off x="3697" y="12140"/>
                  <a:ext cx="0" cy="880"/>
                </a:xfrm>
                <a:prstGeom prst="line">
                  <a:avLst/>
                </a:prstGeom>
                <a:noFill/>
                <a:ln w="38100">
                  <a:solidFill>
                    <a:srgbClr val="000000"/>
                  </a:solidFill>
                  <a:round/>
                  <a:headEnd/>
                  <a:tailEnd type="triangle" w="med" len="med"/>
                </a:ln>
              </p:spPr>
              <p:txBody>
                <a:bodyPr/>
                <a:lstStyle/>
                <a:p>
                  <a:endParaRPr lang="zh-CN" altLang="en-US"/>
                </a:p>
              </p:txBody>
            </p:sp>
          </p:grpSp>
          <p:sp>
            <p:nvSpPr>
              <p:cNvPr id="37914" name="Text Box 26"/>
              <p:cNvSpPr txBox="1">
                <a:spLocks noChangeArrowheads="1"/>
              </p:cNvSpPr>
              <p:nvPr/>
            </p:nvSpPr>
            <p:spPr bwMode="auto">
              <a:xfrm>
                <a:off x="5337" y="12800"/>
                <a:ext cx="400" cy="420"/>
              </a:xfrm>
              <a:prstGeom prst="rect">
                <a:avLst/>
              </a:prstGeom>
              <a:noFill/>
              <a:ln w="9525">
                <a:noFill/>
                <a:miter lim="800000"/>
                <a:headEnd/>
                <a:tailEnd/>
              </a:ln>
            </p:spPr>
            <p:txBody>
              <a:bodyPr/>
              <a:lstStyle/>
              <a:p>
                <a:pPr algn="just"/>
                <a:r>
                  <a:rPr lang="en-US" altLang="zh-CN" sz="1600" i="1">
                    <a:latin typeface="Times New Roman" pitchFamily="18" charset="0"/>
                  </a:rPr>
                  <a:t>t</a:t>
                </a:r>
                <a:endParaRPr lang="en-US" altLang="zh-CN" sz="2800"/>
              </a:p>
            </p:txBody>
          </p:sp>
          <p:sp>
            <p:nvSpPr>
              <p:cNvPr id="37915" name="Text Box 27"/>
              <p:cNvSpPr txBox="1">
                <a:spLocks noChangeArrowheads="1"/>
              </p:cNvSpPr>
              <p:nvPr/>
            </p:nvSpPr>
            <p:spPr bwMode="auto">
              <a:xfrm>
                <a:off x="3677" y="11400"/>
                <a:ext cx="660" cy="420"/>
              </a:xfrm>
              <a:prstGeom prst="rect">
                <a:avLst/>
              </a:prstGeom>
              <a:noFill/>
              <a:ln w="9525">
                <a:noFill/>
                <a:miter lim="800000"/>
                <a:headEnd/>
                <a:tailEnd/>
              </a:ln>
            </p:spPr>
            <p:txBody>
              <a:bodyPr/>
              <a:lstStyle/>
              <a:p>
                <a:pPr algn="just"/>
                <a:r>
                  <a:rPr lang="en-US" altLang="zh-CN" sz="1600" i="1">
                    <a:latin typeface="Times New Roman" pitchFamily="18" charset="0"/>
                    <a:sym typeface="Symbol" pitchFamily="18" charset="2"/>
                  </a:rPr>
                  <a:t></a:t>
                </a:r>
                <a:r>
                  <a:rPr lang="en-US" altLang="zh-CN" sz="1600">
                    <a:latin typeface="Times New Roman" pitchFamily="18" charset="0"/>
                  </a:rPr>
                  <a:t>(</a:t>
                </a:r>
                <a:r>
                  <a:rPr lang="en-US" altLang="zh-CN" sz="1600" i="1">
                    <a:latin typeface="Times New Roman" pitchFamily="18" charset="0"/>
                  </a:rPr>
                  <a:t>t</a:t>
                </a:r>
                <a:r>
                  <a:rPr lang="en-US" altLang="zh-CN" sz="1600">
                    <a:latin typeface="Times New Roman" pitchFamily="18" charset="0"/>
                  </a:rPr>
                  <a:t>)</a:t>
                </a:r>
                <a:endParaRPr lang="en-US" altLang="zh-CN" sz="2800"/>
              </a:p>
            </p:txBody>
          </p:sp>
          <p:sp>
            <p:nvSpPr>
              <p:cNvPr id="37916" name="Text Box 28"/>
              <p:cNvSpPr txBox="1">
                <a:spLocks noChangeArrowheads="1"/>
              </p:cNvSpPr>
              <p:nvPr/>
            </p:nvSpPr>
            <p:spPr bwMode="auto">
              <a:xfrm>
                <a:off x="3477" y="12900"/>
                <a:ext cx="440" cy="500"/>
              </a:xfrm>
              <a:prstGeom prst="rect">
                <a:avLst/>
              </a:prstGeom>
              <a:noFill/>
              <a:ln w="9525">
                <a:noFill/>
                <a:miter lim="800000"/>
                <a:headEnd/>
                <a:tailEnd/>
              </a:ln>
            </p:spPr>
            <p:txBody>
              <a:bodyPr/>
              <a:lstStyle/>
              <a:p>
                <a:pPr algn="just"/>
                <a:r>
                  <a:rPr lang="en-US" altLang="zh-CN" sz="1000">
                    <a:latin typeface="Times New Roman" pitchFamily="18" charset="0"/>
                  </a:rPr>
                  <a:t>0</a:t>
                </a:r>
                <a:endParaRPr lang="en-US" altLang="zh-CN"/>
              </a:p>
            </p:txBody>
          </p:sp>
        </p:grpSp>
      </p:grpSp>
      <p:sp>
        <p:nvSpPr>
          <p:cNvPr id="31" name="灯片编号占位符 30"/>
          <p:cNvSpPr>
            <a:spLocks noGrp="1"/>
          </p:cNvSpPr>
          <p:nvPr>
            <p:ph type="sldNum" sz="quarter" idx="12"/>
          </p:nvPr>
        </p:nvSpPr>
        <p:spPr/>
        <p:txBody>
          <a:bodyPr/>
          <a:lstStyle/>
          <a:p>
            <a:fld id="{E31375A4-56A4-47D6-9801-1991572033F7}" type="slidenum">
              <a:rPr lang="en-US" smtClean="0"/>
              <a:pPr/>
              <a:t>20</a:t>
            </a:fld>
            <a:endParaRPr lang="en-US"/>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smtClean="0">
                <a:solidFill>
                  <a:srgbClr val="0000FF"/>
                </a:solidFill>
                <a:sym typeface="Symbol" pitchFamily="18" charset="2"/>
              </a:rPr>
              <a:t>函数</a:t>
            </a:r>
            <a:r>
              <a:rPr lang="zh-CN" altLang="en-US" dirty="0" smtClean="0">
                <a:solidFill>
                  <a:srgbClr val="0000FF"/>
                </a:solidFill>
              </a:rPr>
              <a:t>的性质</a:t>
            </a:r>
            <a:r>
              <a:rPr lang="en-US" altLang="zh-CN" dirty="0" smtClean="0">
                <a:solidFill>
                  <a:srgbClr val="0000FF"/>
                </a:solidFill>
              </a:rPr>
              <a:t>3</a:t>
            </a:r>
            <a:endParaRPr lang="zh-CN" altLang="en-US" dirty="0">
              <a:solidFill>
                <a:srgbClr val="0000FF"/>
              </a:solidFill>
            </a:endParaRPr>
          </a:p>
        </p:txBody>
      </p:sp>
      <p:sp>
        <p:nvSpPr>
          <p:cNvPr id="38915" name="Rectangle 3"/>
          <p:cNvSpPr>
            <a:spLocks noGrp="1" noChangeArrowheads="1"/>
          </p:cNvSpPr>
          <p:nvPr>
            <p:ph type="body" idx="1"/>
          </p:nvPr>
        </p:nvSpPr>
        <p:spPr/>
        <p:txBody>
          <a:bodyPr>
            <a:normAutofit lnSpcReduction="10000"/>
          </a:bodyPr>
          <a:lstStyle/>
          <a:p>
            <a:r>
              <a:rPr lang="en-US" altLang="zh-CN" dirty="0" smtClean="0">
                <a:sym typeface="Symbol" pitchFamily="18" charset="2"/>
              </a:rPr>
              <a:t></a:t>
            </a:r>
            <a:r>
              <a:rPr lang="zh-CN" altLang="en-US" dirty="0" smtClean="0">
                <a:sym typeface="Symbol" pitchFamily="18" charset="2"/>
              </a:rPr>
              <a:t>函数</a:t>
            </a:r>
            <a:r>
              <a:rPr lang="zh-CN" altLang="en-US" dirty="0" smtClean="0"/>
              <a:t>的性质</a:t>
            </a:r>
            <a:r>
              <a:rPr lang="en-US" altLang="zh-CN" dirty="0" smtClean="0"/>
              <a:t>3</a:t>
            </a:r>
            <a:r>
              <a:rPr lang="zh-CN" altLang="en-US" dirty="0" smtClean="0"/>
              <a:t>：</a:t>
            </a:r>
          </a:p>
          <a:p>
            <a:r>
              <a:rPr lang="zh-CN" altLang="en-US" dirty="0" smtClean="0"/>
              <a:t>							</a:t>
            </a:r>
            <a:r>
              <a:rPr lang="en-US" altLang="zh-CN" dirty="0" smtClean="0"/>
              <a:t>(2.2-30)</a:t>
            </a:r>
          </a:p>
          <a:p>
            <a:r>
              <a:rPr lang="zh-CN" altLang="en-US" dirty="0" smtClean="0"/>
              <a:t>证：</a:t>
            </a:r>
            <a:endParaRPr lang="en-US" altLang="zh-CN" dirty="0" smtClean="0"/>
          </a:p>
          <a:p>
            <a:r>
              <a:rPr lang="en-US" altLang="zh-CN" dirty="0" smtClean="0"/>
              <a:t> </a:t>
            </a:r>
            <a:r>
              <a:rPr lang="zh-CN" altLang="en-US" dirty="0" smtClean="0"/>
              <a:t>因为</a:t>
            </a:r>
          </a:p>
          <a:p>
            <a:pPr lvl="3"/>
            <a:endParaRPr lang="zh-CN" altLang="en-US" dirty="0" smtClean="0"/>
          </a:p>
          <a:p>
            <a:r>
              <a:rPr lang="zh-CN" altLang="en-US" dirty="0" smtClean="0">
                <a:solidFill>
                  <a:srgbClr val="0000FF"/>
                </a:solidFill>
              </a:rPr>
              <a:t>物理意义</a:t>
            </a:r>
            <a:r>
              <a:rPr lang="zh-CN" altLang="en-US" dirty="0" smtClean="0"/>
              <a:t>：可以看作是用</a:t>
            </a:r>
            <a:r>
              <a:rPr lang="zh-CN" altLang="en-US" dirty="0" smtClean="0">
                <a:sym typeface="Symbol" pitchFamily="18" charset="2"/>
              </a:rPr>
              <a:t></a:t>
            </a:r>
            <a:r>
              <a:rPr lang="zh-CN" altLang="en-US" dirty="0" smtClean="0"/>
              <a:t>函数在 </a:t>
            </a:r>
            <a:r>
              <a:rPr lang="en-US" altLang="zh-CN" dirty="0" smtClean="0"/>
              <a:t>t = t0</a:t>
            </a:r>
            <a:r>
              <a:rPr lang="zh-CN" altLang="en-US" dirty="0" smtClean="0"/>
              <a:t>时刻对</a:t>
            </a:r>
            <a:r>
              <a:rPr lang="en-US" altLang="zh-CN" dirty="0" smtClean="0"/>
              <a:t>f(t)</a:t>
            </a:r>
            <a:r>
              <a:rPr lang="zh-CN" altLang="en-US" dirty="0" smtClean="0"/>
              <a:t>抽样。</a:t>
            </a:r>
          </a:p>
          <a:p>
            <a:r>
              <a:rPr lang="zh-CN" altLang="en-US" dirty="0" smtClean="0"/>
              <a:t>由于单位冲激函数是偶函数，即有</a:t>
            </a:r>
            <a:r>
              <a:rPr lang="zh-CN" altLang="en-US" dirty="0" smtClean="0">
                <a:sym typeface="Symbol" pitchFamily="18" charset="2"/>
              </a:rPr>
              <a:t></a:t>
            </a:r>
            <a:r>
              <a:rPr lang="en-US" altLang="zh-CN" dirty="0" smtClean="0"/>
              <a:t>(t) = </a:t>
            </a:r>
            <a:r>
              <a:rPr lang="en-US" altLang="zh-CN" dirty="0" smtClean="0">
                <a:sym typeface="Symbol" pitchFamily="18" charset="2"/>
              </a:rPr>
              <a:t></a:t>
            </a:r>
            <a:r>
              <a:rPr lang="en-US" altLang="zh-CN" dirty="0" smtClean="0"/>
              <a:t>(-t)</a:t>
            </a:r>
            <a:r>
              <a:rPr lang="zh-CN" altLang="en-US" dirty="0" smtClean="0"/>
              <a:t>，所以式</a:t>
            </a:r>
            <a:r>
              <a:rPr lang="en-US" altLang="zh-CN" dirty="0" smtClean="0"/>
              <a:t>(2.2-30)</a:t>
            </a:r>
            <a:r>
              <a:rPr lang="zh-CN" altLang="en-US" dirty="0" smtClean="0"/>
              <a:t>可以改写成：</a:t>
            </a:r>
          </a:p>
          <a:p>
            <a:pPr lvl="2"/>
            <a:r>
              <a:rPr lang="zh-CN" altLang="en-US" dirty="0" smtClean="0"/>
              <a:t>						</a:t>
            </a:r>
            <a:r>
              <a:rPr lang="en-US" altLang="zh-CN" dirty="0" smtClean="0"/>
              <a:t>(2.2-31)</a:t>
            </a:r>
            <a:endParaRPr lang="en-US" altLang="zh-CN" dirty="0"/>
          </a:p>
        </p:txBody>
      </p:sp>
      <p:sp>
        <p:nvSpPr>
          <p:cNvPr id="38917"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916" name="Object 4"/>
          <p:cNvGraphicFramePr>
            <a:graphicFrameLocks noChangeAspect="1"/>
          </p:cNvGraphicFramePr>
          <p:nvPr/>
        </p:nvGraphicFramePr>
        <p:xfrm>
          <a:off x="2267744" y="1700808"/>
          <a:ext cx="4096741" cy="755774"/>
        </p:xfrm>
        <a:graphic>
          <a:graphicData uri="http://schemas.openxmlformats.org/presentationml/2006/ole">
            <mc:AlternateContent xmlns:mc="http://schemas.openxmlformats.org/markup-compatibility/2006">
              <mc:Choice xmlns:v="urn:schemas-microsoft-com:vml" Requires="v">
                <p:oleObj spid="_x0000_s2426951" name="公式" r:id="rId3" imgW="1638300" imgH="330200" progId="Equation.3">
                  <p:embed/>
                </p:oleObj>
              </mc:Choice>
              <mc:Fallback>
                <p:oleObj name="公式" r:id="rId3" imgW="1638300" imgH="330200" progId="Equation.3">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700808"/>
                        <a:ext cx="4096741" cy="7557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9"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918" name="Object 6"/>
          <p:cNvGraphicFramePr>
            <a:graphicFrameLocks noChangeAspect="1"/>
          </p:cNvGraphicFramePr>
          <p:nvPr/>
        </p:nvGraphicFramePr>
        <p:xfrm>
          <a:off x="1907704" y="2924944"/>
          <a:ext cx="6264696" cy="730590"/>
        </p:xfrm>
        <a:graphic>
          <a:graphicData uri="http://schemas.openxmlformats.org/presentationml/2006/ole">
            <mc:AlternateContent xmlns:mc="http://schemas.openxmlformats.org/markup-compatibility/2006">
              <mc:Choice xmlns:v="urn:schemas-microsoft-com:vml" Requires="v">
                <p:oleObj spid="_x0000_s2426952" name="公式" r:id="rId5" imgW="2857500" imgH="330200" progId="Equation.3">
                  <p:embed/>
                </p:oleObj>
              </mc:Choice>
              <mc:Fallback>
                <p:oleObj name="公式" r:id="rId5" imgW="2857500" imgH="330200" progId="Equation.3">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924944"/>
                        <a:ext cx="6264696" cy="730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1" name="Rectangle 9"/>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920" name="Object 8"/>
          <p:cNvGraphicFramePr>
            <a:graphicFrameLocks noChangeAspect="1"/>
          </p:cNvGraphicFramePr>
          <p:nvPr/>
        </p:nvGraphicFramePr>
        <p:xfrm>
          <a:off x="2051720" y="5805264"/>
          <a:ext cx="3600400" cy="736590"/>
        </p:xfrm>
        <a:graphic>
          <a:graphicData uri="http://schemas.openxmlformats.org/presentationml/2006/ole">
            <mc:AlternateContent xmlns:mc="http://schemas.openxmlformats.org/markup-compatibility/2006">
              <mc:Choice xmlns:v="urn:schemas-microsoft-com:vml" Requires="v">
                <p:oleObj spid="_x0000_s2426953" name="公式" r:id="rId7" imgW="1625600" imgH="330200" progId="Equation.3">
                  <p:embed/>
                </p:oleObj>
              </mc:Choice>
              <mc:Fallback>
                <p:oleObj name="公式" r:id="rId7" imgW="1625600" imgH="330200" progId="Equation.3">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5805264"/>
                        <a:ext cx="3600400" cy="736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11"/>
          <p:cNvSpPr>
            <a:spLocks noGrp="1"/>
          </p:cNvSpPr>
          <p:nvPr>
            <p:ph type="sldNum" sz="quarter" idx="12"/>
          </p:nvPr>
        </p:nvSpPr>
        <p:spPr/>
        <p:txBody>
          <a:bodyPr/>
          <a:lstStyle/>
          <a:p>
            <a:fld id="{E31375A4-56A4-47D6-9801-1991572033F7}" type="slidenum">
              <a:rPr lang="en-US" smtClean="0"/>
              <a:pPr/>
              <a:t>21</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6" end="6"/>
                                            </p:txEl>
                                          </p:spTgt>
                                        </p:tgtEl>
                                        <p:attrNameLst>
                                          <p:attrName>style.visibility</p:attrName>
                                        </p:attrNameLst>
                                      </p:cBhvr>
                                      <p:to>
                                        <p:strVal val="visible"/>
                                      </p:to>
                                    </p:set>
                                    <p:anim calcmode="lin" valueType="num">
                                      <p:cBhvr additive="base">
                                        <p:cTn id="7" dur="5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20"/>
                                        </p:tgtEl>
                                        <p:attrNameLst>
                                          <p:attrName>style.visibility</p:attrName>
                                        </p:attrNameLst>
                                      </p:cBhvr>
                                      <p:to>
                                        <p:strVal val="visible"/>
                                      </p:to>
                                    </p:set>
                                    <p:anim calcmode="lin" valueType="num">
                                      <p:cBhvr additive="base">
                                        <p:cTn id="11" dur="500" fill="hold"/>
                                        <p:tgtEl>
                                          <p:spTgt spid="38920"/>
                                        </p:tgtEl>
                                        <p:attrNameLst>
                                          <p:attrName>ppt_x</p:attrName>
                                        </p:attrNameLst>
                                      </p:cBhvr>
                                      <p:tavLst>
                                        <p:tav tm="0">
                                          <p:val>
                                            <p:strVal val="#ppt_x"/>
                                          </p:val>
                                        </p:tav>
                                        <p:tav tm="100000">
                                          <p:val>
                                            <p:strVal val="#ppt_x"/>
                                          </p:val>
                                        </p:tav>
                                      </p:tavLst>
                                    </p:anim>
                                    <p:anim calcmode="lin" valueType="num">
                                      <p:cBhvr additive="base">
                                        <p:cTn id="12" dur="500" fill="hold"/>
                                        <p:tgtEl>
                                          <p:spTgt spid="389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915">
                                            <p:txEl>
                                              <p:pRg st="7" end="7"/>
                                            </p:txEl>
                                          </p:spTgt>
                                        </p:tgtEl>
                                        <p:attrNameLst>
                                          <p:attrName>style.visibility</p:attrName>
                                        </p:attrNameLst>
                                      </p:cBhvr>
                                      <p:to>
                                        <p:strVal val="visible"/>
                                      </p:to>
                                    </p:set>
                                    <p:anim calcmode="lin" valueType="num">
                                      <p:cBhvr additive="base">
                                        <p:cTn id="15" dur="500" fill="hold"/>
                                        <p:tgtEl>
                                          <p:spTgt spid="3891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9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dirty="0" smtClean="0">
                <a:solidFill>
                  <a:srgbClr val="0000FF"/>
                </a:solidFill>
                <a:sym typeface="Symbol" pitchFamily="18" charset="2"/>
              </a:rPr>
              <a:t></a:t>
            </a:r>
            <a:r>
              <a:rPr lang="zh-CN" altLang="en-US" dirty="0" smtClean="0">
                <a:solidFill>
                  <a:srgbClr val="0000FF"/>
                </a:solidFill>
                <a:sym typeface="Symbol" pitchFamily="18" charset="2"/>
              </a:rPr>
              <a:t>函数</a:t>
            </a:r>
            <a:r>
              <a:rPr lang="zh-CN" altLang="en-US" dirty="0" smtClean="0">
                <a:solidFill>
                  <a:srgbClr val="0000FF"/>
                </a:solidFill>
              </a:rPr>
              <a:t>的性质</a:t>
            </a:r>
            <a:r>
              <a:rPr lang="en-US" altLang="zh-CN" dirty="0" smtClean="0">
                <a:solidFill>
                  <a:srgbClr val="0000FF"/>
                </a:solidFill>
              </a:rPr>
              <a:t>4</a:t>
            </a:r>
            <a:endParaRPr lang="zh-CN" altLang="en-US" dirty="0">
              <a:solidFill>
                <a:srgbClr val="0000FF"/>
              </a:solidFill>
            </a:endParaRPr>
          </a:p>
        </p:txBody>
      </p:sp>
      <p:sp>
        <p:nvSpPr>
          <p:cNvPr id="39939" name="Rectangle 3"/>
          <p:cNvSpPr>
            <a:spLocks noGrp="1" noChangeArrowheads="1"/>
          </p:cNvSpPr>
          <p:nvPr>
            <p:ph type="body" idx="1"/>
          </p:nvPr>
        </p:nvSpPr>
        <p:spPr/>
        <p:txBody>
          <a:bodyPr/>
          <a:lstStyle/>
          <a:p>
            <a:r>
              <a:rPr lang="zh-CN" altLang="en-US" dirty="0" smtClean="0">
                <a:sym typeface="Symbol" pitchFamily="18" charset="2"/>
              </a:rPr>
              <a:t></a:t>
            </a:r>
            <a:r>
              <a:rPr lang="zh-CN" altLang="en-US" dirty="0" smtClean="0"/>
              <a:t>函数也可以看作是单位阶跃函数 的导数。</a:t>
            </a:r>
          </a:p>
          <a:p>
            <a:r>
              <a:rPr lang="zh-CN" altLang="en-US" dirty="0" smtClean="0"/>
              <a:t>单位阶跃函数的定义：</a:t>
            </a:r>
          </a:p>
          <a:p>
            <a:pPr lvl="3"/>
            <a:endParaRPr lang="zh-CN" altLang="en-US" dirty="0" smtClean="0"/>
          </a:p>
          <a:p>
            <a:pPr lvl="3"/>
            <a:endParaRPr lang="en-US" altLang="zh-CN" dirty="0" smtClean="0"/>
          </a:p>
          <a:p>
            <a:pPr lvl="3"/>
            <a:endParaRPr lang="zh-CN" altLang="en-US" dirty="0" smtClean="0"/>
          </a:p>
          <a:p>
            <a:r>
              <a:rPr lang="zh-CN" altLang="en-US" dirty="0" smtClean="0"/>
              <a:t>性质</a:t>
            </a:r>
            <a:r>
              <a:rPr lang="en-US" altLang="zh-CN" dirty="0" smtClean="0"/>
              <a:t>4</a:t>
            </a:r>
            <a:r>
              <a:rPr lang="zh-CN" altLang="en-US" dirty="0" smtClean="0"/>
              <a:t>即	</a:t>
            </a:r>
            <a:r>
              <a:rPr lang="en-US" altLang="zh-CN" dirty="0" smtClean="0"/>
              <a:t>u</a:t>
            </a:r>
            <a:r>
              <a:rPr lang="en-US" altLang="zh-CN" dirty="0" smtClean="0">
                <a:sym typeface="Symbol" pitchFamily="18" charset="2"/>
              </a:rPr>
              <a:t></a:t>
            </a:r>
            <a:r>
              <a:rPr lang="en-US" altLang="zh-CN" dirty="0" smtClean="0"/>
              <a:t>(t) = </a:t>
            </a:r>
            <a:r>
              <a:rPr lang="en-US" altLang="zh-CN" dirty="0" smtClean="0">
                <a:sym typeface="Symbol" pitchFamily="18" charset="2"/>
              </a:rPr>
              <a:t></a:t>
            </a:r>
            <a:r>
              <a:rPr lang="en-US" altLang="zh-CN" dirty="0" smtClean="0"/>
              <a:t>(t)</a:t>
            </a:r>
          </a:p>
          <a:p>
            <a:pPr lvl="3"/>
            <a:endParaRPr lang="en-US" altLang="zh-CN" dirty="0" smtClean="0"/>
          </a:p>
          <a:p>
            <a:r>
              <a:rPr lang="zh-CN" altLang="en-US" dirty="0" smtClean="0"/>
              <a:t>用</a:t>
            </a:r>
            <a:r>
              <a:rPr lang="zh-CN" altLang="en-US" dirty="0" smtClean="0">
                <a:sym typeface="Symbol" pitchFamily="18" charset="2"/>
              </a:rPr>
              <a:t>函数可以表示功率信号的频谱密度，见下例。</a:t>
            </a:r>
            <a:endParaRPr lang="zh-CN" altLang="en-US" dirty="0">
              <a:sym typeface="Symbol" pitchFamily="18" charset="2"/>
            </a:endParaRPr>
          </a:p>
        </p:txBody>
      </p:sp>
      <p:grpSp>
        <p:nvGrpSpPr>
          <p:cNvPr id="2" name="Group 24"/>
          <p:cNvGrpSpPr>
            <a:grpSpLocks/>
          </p:cNvGrpSpPr>
          <p:nvPr/>
        </p:nvGrpSpPr>
        <p:grpSpPr bwMode="auto">
          <a:xfrm>
            <a:off x="5004048" y="1772816"/>
            <a:ext cx="3311525" cy="1905000"/>
            <a:chOff x="3504" y="1139"/>
            <a:chExt cx="2086" cy="1200"/>
          </a:xfrm>
        </p:grpSpPr>
        <p:grpSp>
          <p:nvGrpSpPr>
            <p:cNvPr id="3" name="Group 23"/>
            <p:cNvGrpSpPr>
              <a:grpSpLocks/>
            </p:cNvGrpSpPr>
            <p:nvPr/>
          </p:nvGrpSpPr>
          <p:grpSpPr bwMode="auto">
            <a:xfrm>
              <a:off x="3504" y="1139"/>
              <a:ext cx="2086" cy="1171"/>
              <a:chOff x="3504" y="1139"/>
              <a:chExt cx="2086" cy="1171"/>
            </a:xfrm>
          </p:grpSpPr>
          <p:sp>
            <p:nvSpPr>
              <p:cNvPr id="39943" name="AutoShape 7"/>
              <p:cNvSpPr>
                <a:spLocks noChangeAspect="1" noChangeArrowheads="1"/>
              </p:cNvSpPr>
              <p:nvPr/>
            </p:nvSpPr>
            <p:spPr bwMode="auto">
              <a:xfrm>
                <a:off x="3504" y="1139"/>
                <a:ext cx="2070" cy="1171"/>
              </a:xfrm>
              <a:prstGeom prst="rect">
                <a:avLst/>
              </a:prstGeom>
              <a:noFill/>
              <a:ln w="9525">
                <a:noFill/>
                <a:miter lim="800000"/>
                <a:headEnd/>
                <a:tailEnd/>
              </a:ln>
            </p:spPr>
            <p:txBody>
              <a:bodyPr/>
              <a:lstStyle/>
              <a:p>
                <a:endParaRPr lang="zh-CN" altLang="en-US"/>
              </a:p>
            </p:txBody>
          </p:sp>
          <p:sp>
            <p:nvSpPr>
              <p:cNvPr id="39953" name="Text Box 17"/>
              <p:cNvSpPr txBox="1">
                <a:spLocks noChangeArrowheads="1"/>
              </p:cNvSpPr>
              <p:nvPr/>
            </p:nvSpPr>
            <p:spPr bwMode="auto">
              <a:xfrm>
                <a:off x="4440" y="1543"/>
                <a:ext cx="272" cy="224"/>
              </a:xfrm>
              <a:prstGeom prst="rect">
                <a:avLst/>
              </a:prstGeom>
              <a:noFill/>
              <a:ln w="9525">
                <a:noFill/>
                <a:miter lim="800000"/>
                <a:headEnd/>
                <a:tailEnd/>
              </a:ln>
            </p:spPr>
            <p:txBody>
              <a:bodyPr/>
              <a:lstStyle/>
              <a:p>
                <a:pPr algn="just"/>
                <a:r>
                  <a:rPr lang="en-US" altLang="zh-CN" sz="1400">
                    <a:latin typeface="Times New Roman" pitchFamily="18" charset="0"/>
                  </a:rPr>
                  <a:t>1</a:t>
                </a:r>
                <a:endParaRPr lang="en-US" altLang="zh-CN" sz="2400"/>
              </a:p>
            </p:txBody>
          </p:sp>
          <p:sp>
            <p:nvSpPr>
              <p:cNvPr id="39954" name="Text Box 18"/>
              <p:cNvSpPr txBox="1">
                <a:spLocks noChangeArrowheads="1"/>
              </p:cNvSpPr>
              <p:nvPr/>
            </p:nvSpPr>
            <p:spPr bwMode="auto">
              <a:xfrm>
                <a:off x="4524" y="1933"/>
                <a:ext cx="272" cy="224"/>
              </a:xfrm>
              <a:prstGeom prst="rect">
                <a:avLst/>
              </a:prstGeom>
              <a:noFill/>
              <a:ln w="9525">
                <a:noFill/>
                <a:miter lim="800000"/>
                <a:headEnd/>
                <a:tailEnd/>
              </a:ln>
            </p:spPr>
            <p:txBody>
              <a:bodyPr/>
              <a:lstStyle/>
              <a:p>
                <a:pPr algn="just"/>
                <a:r>
                  <a:rPr lang="en-US" altLang="zh-CN" sz="1400">
                    <a:latin typeface="Times New Roman" pitchFamily="18" charset="0"/>
                  </a:rPr>
                  <a:t>0</a:t>
                </a:r>
                <a:endParaRPr lang="en-US" altLang="zh-CN" sz="2400"/>
              </a:p>
            </p:txBody>
          </p:sp>
          <p:sp>
            <p:nvSpPr>
              <p:cNvPr id="39944" name="Text Box 8"/>
              <p:cNvSpPr txBox="1">
                <a:spLocks noChangeArrowheads="1"/>
              </p:cNvSpPr>
              <p:nvPr/>
            </p:nvSpPr>
            <p:spPr bwMode="auto">
              <a:xfrm>
                <a:off x="5318" y="1933"/>
                <a:ext cx="272" cy="224"/>
              </a:xfrm>
              <a:prstGeom prst="rect">
                <a:avLst/>
              </a:prstGeom>
              <a:noFill/>
              <a:ln w="9525">
                <a:noFill/>
                <a:miter lim="800000"/>
                <a:headEnd/>
                <a:tailEnd/>
              </a:ln>
            </p:spPr>
            <p:txBody>
              <a:bodyPr/>
              <a:lstStyle/>
              <a:p>
                <a:pPr algn="just"/>
                <a:r>
                  <a:rPr lang="en-US" altLang="zh-CN" sz="1600" i="1">
                    <a:latin typeface="Times New Roman" pitchFamily="18" charset="0"/>
                  </a:rPr>
                  <a:t>t</a:t>
                </a:r>
                <a:endParaRPr lang="en-US" altLang="zh-CN" sz="2800"/>
              </a:p>
            </p:txBody>
          </p:sp>
        </p:grpSp>
        <p:grpSp>
          <p:nvGrpSpPr>
            <p:cNvPr id="4" name="Group 21"/>
            <p:cNvGrpSpPr>
              <a:grpSpLocks/>
            </p:cNvGrpSpPr>
            <p:nvPr/>
          </p:nvGrpSpPr>
          <p:grpSpPr bwMode="auto">
            <a:xfrm>
              <a:off x="3672" y="1224"/>
              <a:ext cx="1827" cy="1115"/>
              <a:chOff x="3672" y="1224"/>
              <a:chExt cx="1827" cy="1115"/>
            </a:xfrm>
          </p:grpSpPr>
          <p:grpSp>
            <p:nvGrpSpPr>
              <p:cNvPr id="5" name="Group 10"/>
              <p:cNvGrpSpPr>
                <a:grpSpLocks/>
              </p:cNvGrpSpPr>
              <p:nvPr/>
            </p:nvGrpSpPr>
            <p:grpSpPr bwMode="auto">
              <a:xfrm>
                <a:off x="3672" y="1224"/>
                <a:ext cx="1827" cy="740"/>
                <a:chOff x="5350" y="11591"/>
                <a:chExt cx="3383" cy="1370"/>
              </a:xfrm>
            </p:grpSpPr>
            <p:sp>
              <p:nvSpPr>
                <p:cNvPr id="39947" name="Line 11"/>
                <p:cNvSpPr>
                  <a:spLocks noChangeShapeType="1"/>
                </p:cNvSpPr>
                <p:nvPr/>
              </p:nvSpPr>
              <p:spPr bwMode="auto">
                <a:xfrm>
                  <a:off x="5350" y="12961"/>
                  <a:ext cx="3383" cy="0"/>
                </a:xfrm>
                <a:prstGeom prst="line">
                  <a:avLst/>
                </a:prstGeom>
                <a:noFill/>
                <a:ln w="9525">
                  <a:solidFill>
                    <a:srgbClr val="000000"/>
                  </a:solidFill>
                  <a:round/>
                  <a:headEnd/>
                  <a:tailEnd type="triangle" w="med" len="med"/>
                </a:ln>
              </p:spPr>
              <p:txBody>
                <a:bodyPr/>
                <a:lstStyle/>
                <a:p>
                  <a:endParaRPr lang="zh-CN" altLang="en-US"/>
                </a:p>
              </p:txBody>
            </p:sp>
            <p:sp>
              <p:nvSpPr>
                <p:cNvPr id="39948" name="Line 12"/>
                <p:cNvSpPr>
                  <a:spLocks noChangeShapeType="1"/>
                </p:cNvSpPr>
                <p:nvPr/>
              </p:nvSpPr>
              <p:spPr bwMode="auto">
                <a:xfrm flipV="1">
                  <a:off x="7102" y="11591"/>
                  <a:ext cx="0" cy="1370"/>
                </a:xfrm>
                <a:prstGeom prst="line">
                  <a:avLst/>
                </a:prstGeom>
                <a:noFill/>
                <a:ln w="9525">
                  <a:solidFill>
                    <a:srgbClr val="000000"/>
                  </a:solidFill>
                  <a:round/>
                  <a:headEnd/>
                  <a:tailEnd type="triangle" w="med" len="med"/>
                </a:ln>
              </p:spPr>
              <p:txBody>
                <a:bodyPr/>
                <a:lstStyle/>
                <a:p>
                  <a:endParaRPr lang="zh-CN" altLang="en-US"/>
                </a:p>
              </p:txBody>
            </p:sp>
            <p:sp>
              <p:nvSpPr>
                <p:cNvPr id="39949" name="Line 13"/>
                <p:cNvSpPr>
                  <a:spLocks noChangeShapeType="1"/>
                </p:cNvSpPr>
                <p:nvPr/>
              </p:nvSpPr>
              <p:spPr bwMode="auto">
                <a:xfrm>
                  <a:off x="5957" y="12961"/>
                  <a:ext cx="1145" cy="0"/>
                </a:xfrm>
                <a:prstGeom prst="line">
                  <a:avLst/>
                </a:prstGeom>
                <a:noFill/>
                <a:ln w="19050">
                  <a:solidFill>
                    <a:srgbClr val="000000"/>
                  </a:solidFill>
                  <a:round/>
                  <a:headEnd/>
                  <a:tailEnd/>
                </a:ln>
              </p:spPr>
              <p:txBody>
                <a:bodyPr/>
                <a:lstStyle/>
                <a:p>
                  <a:endParaRPr lang="zh-CN" altLang="en-US"/>
                </a:p>
              </p:txBody>
            </p:sp>
            <p:sp>
              <p:nvSpPr>
                <p:cNvPr id="39950" name="Line 14"/>
                <p:cNvSpPr>
                  <a:spLocks noChangeShapeType="1"/>
                </p:cNvSpPr>
                <p:nvPr/>
              </p:nvSpPr>
              <p:spPr bwMode="auto">
                <a:xfrm flipV="1">
                  <a:off x="7102" y="12372"/>
                  <a:ext cx="0" cy="589"/>
                </a:xfrm>
                <a:prstGeom prst="line">
                  <a:avLst/>
                </a:prstGeom>
                <a:noFill/>
                <a:ln w="19050">
                  <a:solidFill>
                    <a:srgbClr val="000000"/>
                  </a:solidFill>
                  <a:round/>
                  <a:headEnd/>
                  <a:tailEnd/>
                </a:ln>
              </p:spPr>
              <p:txBody>
                <a:bodyPr/>
                <a:lstStyle/>
                <a:p>
                  <a:endParaRPr lang="zh-CN" altLang="en-US"/>
                </a:p>
              </p:txBody>
            </p:sp>
            <p:sp>
              <p:nvSpPr>
                <p:cNvPr id="39951" name="Line 15"/>
                <p:cNvSpPr>
                  <a:spLocks noChangeShapeType="1"/>
                </p:cNvSpPr>
                <p:nvPr/>
              </p:nvSpPr>
              <p:spPr bwMode="auto">
                <a:xfrm>
                  <a:off x="7102" y="12372"/>
                  <a:ext cx="1267" cy="0"/>
                </a:xfrm>
                <a:prstGeom prst="line">
                  <a:avLst/>
                </a:prstGeom>
                <a:noFill/>
                <a:ln w="19050">
                  <a:solidFill>
                    <a:srgbClr val="000000"/>
                  </a:solidFill>
                  <a:round/>
                  <a:headEnd/>
                  <a:tailEnd/>
                </a:ln>
              </p:spPr>
              <p:txBody>
                <a:bodyPr/>
                <a:lstStyle/>
                <a:p>
                  <a:endParaRPr lang="zh-CN" altLang="en-US"/>
                </a:p>
              </p:txBody>
            </p:sp>
          </p:grpSp>
          <p:sp>
            <p:nvSpPr>
              <p:cNvPr id="39955" name="Text Box 19"/>
              <p:cNvSpPr txBox="1">
                <a:spLocks noChangeArrowheads="1"/>
              </p:cNvSpPr>
              <p:nvPr/>
            </p:nvSpPr>
            <p:spPr bwMode="auto">
              <a:xfrm>
                <a:off x="3850" y="2105"/>
                <a:ext cx="1527" cy="234"/>
              </a:xfrm>
              <a:prstGeom prst="rect">
                <a:avLst/>
              </a:prstGeom>
              <a:noFill/>
              <a:ln w="9525">
                <a:noFill/>
                <a:miter lim="800000"/>
                <a:headEnd/>
                <a:tailEnd/>
              </a:ln>
            </p:spPr>
            <p:txBody>
              <a:bodyPr/>
              <a:lstStyle/>
              <a:p>
                <a:pPr algn="ctr"/>
                <a:r>
                  <a:rPr lang="zh-CN" altLang="en-US" sz="1600">
                    <a:latin typeface="Times New Roman" pitchFamily="18" charset="0"/>
                  </a:rPr>
                  <a:t>图</a:t>
                </a:r>
                <a:r>
                  <a:rPr lang="en-US" altLang="zh-CN" sz="1600">
                    <a:latin typeface="Times New Roman" pitchFamily="18" charset="0"/>
                  </a:rPr>
                  <a:t>2-8 </a:t>
                </a:r>
                <a:r>
                  <a:rPr lang="zh-CN" altLang="en-US" sz="1600">
                    <a:latin typeface="Times New Roman" pitchFamily="18" charset="0"/>
                  </a:rPr>
                  <a:t>单位阶跃函数</a:t>
                </a:r>
                <a:endParaRPr lang="zh-CN" altLang="en-US" sz="2800"/>
              </a:p>
            </p:txBody>
          </p:sp>
        </p:grpSp>
      </p:grpSp>
      <p:graphicFrame>
        <p:nvGraphicFramePr>
          <p:cNvPr id="39940" name="Object 4"/>
          <p:cNvGraphicFramePr>
            <a:graphicFrameLocks noChangeAspect="1"/>
          </p:cNvGraphicFramePr>
          <p:nvPr/>
        </p:nvGraphicFramePr>
        <p:xfrm>
          <a:off x="1331640" y="2564904"/>
          <a:ext cx="2835091" cy="909191"/>
        </p:xfrm>
        <a:graphic>
          <a:graphicData uri="http://schemas.openxmlformats.org/presentationml/2006/ole">
            <mc:AlternateContent xmlns:mc="http://schemas.openxmlformats.org/markup-compatibility/2006">
              <mc:Choice xmlns:v="urn:schemas-microsoft-com:vml" Requires="v">
                <p:oleObj spid="_x0000_s2427929" name="公式" r:id="rId3" imgW="1409088" imgH="482391" progId="Equation.3">
                  <p:embed/>
                </p:oleObj>
              </mc:Choice>
              <mc:Fallback>
                <p:oleObj name="公式" r:id="rId3" imgW="1409088" imgH="482391"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564904"/>
                        <a:ext cx="2835091" cy="909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灯片编号占位符 20"/>
          <p:cNvSpPr>
            <a:spLocks noGrp="1"/>
          </p:cNvSpPr>
          <p:nvPr>
            <p:ph type="sldNum" sz="quarter" idx="12"/>
          </p:nvPr>
        </p:nvSpPr>
        <p:spPr/>
        <p:txBody>
          <a:bodyPr/>
          <a:lstStyle/>
          <a:p>
            <a:fld id="{E31375A4-56A4-47D6-9801-1991572033F7}" type="slidenum">
              <a:rPr lang="en-US" smtClean="0"/>
              <a:pPr/>
              <a:t>22</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7" end="7"/>
                                            </p:txEl>
                                          </p:spTgt>
                                        </p:tgtEl>
                                        <p:attrNameLst>
                                          <p:attrName>style.visibility</p:attrName>
                                        </p:attrNameLst>
                                      </p:cBhvr>
                                      <p:to>
                                        <p:strVal val="visible"/>
                                      </p:to>
                                    </p:set>
                                    <p:anim calcmode="lin" valueType="num">
                                      <p:cBhvr additive="base">
                                        <p:cTn id="7" dur="5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例</a:t>
            </a:r>
            <a:r>
              <a:rPr lang="en-US" altLang="zh-CN" dirty="0" smtClean="0"/>
              <a:t>2.6</a:t>
            </a:r>
            <a:endParaRPr lang="zh-CN" altLang="en-US" dirty="0"/>
          </a:p>
        </p:txBody>
      </p:sp>
      <p:sp>
        <p:nvSpPr>
          <p:cNvPr id="40963" name="Rectangle 3"/>
          <p:cNvSpPr>
            <a:spLocks noGrp="1" noChangeArrowheads="1"/>
          </p:cNvSpPr>
          <p:nvPr>
            <p:ph type="body" idx="1"/>
          </p:nvPr>
        </p:nvSpPr>
        <p:spPr/>
        <p:txBody>
          <a:bodyPr>
            <a:normAutofit/>
          </a:bodyPr>
          <a:lstStyle/>
          <a:p>
            <a:r>
              <a:rPr lang="zh-CN" altLang="en-US" dirty="0" smtClean="0"/>
              <a:t>试求无限长余弦波的频谱密度。 </a:t>
            </a:r>
          </a:p>
          <a:p>
            <a:r>
              <a:rPr lang="zh-CN" altLang="en-US" dirty="0" smtClean="0"/>
              <a:t>设一个余弦波的表示式为</a:t>
            </a:r>
            <a:r>
              <a:rPr lang="en-US" altLang="zh-CN" dirty="0" smtClean="0"/>
              <a:t>s(t)=cos2</a:t>
            </a:r>
            <a:r>
              <a:rPr lang="en-US" altLang="zh-CN" dirty="0" smtClean="0">
                <a:sym typeface="Symbol" pitchFamily="18" charset="2"/>
              </a:rPr>
              <a:t></a:t>
            </a:r>
            <a:r>
              <a:rPr lang="en-US" altLang="zh-CN" dirty="0" smtClean="0"/>
              <a:t>f</a:t>
            </a:r>
            <a:r>
              <a:rPr lang="en-US" altLang="zh-CN" sz="1400" dirty="0" smtClean="0"/>
              <a:t>0</a:t>
            </a:r>
            <a:r>
              <a:rPr lang="en-US" altLang="zh-CN" dirty="0" smtClean="0"/>
              <a:t>t</a:t>
            </a:r>
            <a:r>
              <a:rPr lang="zh-CN" altLang="en-US" dirty="0" smtClean="0"/>
              <a:t>，</a:t>
            </a:r>
            <a:endParaRPr lang="en-US" altLang="zh-CN" dirty="0" smtClean="0"/>
          </a:p>
          <a:p>
            <a:r>
              <a:rPr lang="zh-CN" altLang="en-US" dirty="0" smtClean="0"/>
              <a:t>则其频谱密度</a:t>
            </a:r>
            <a:r>
              <a:rPr lang="en-US" altLang="zh-CN" dirty="0" smtClean="0"/>
              <a:t>S(f)</a:t>
            </a:r>
            <a:r>
              <a:rPr lang="zh-CN" altLang="en-US" dirty="0" smtClean="0"/>
              <a:t>按式</a:t>
            </a:r>
            <a:r>
              <a:rPr lang="en-US" altLang="zh-CN" dirty="0" smtClean="0"/>
              <a:t>(2.2-21)</a:t>
            </a:r>
            <a:r>
              <a:rPr lang="zh-CN" altLang="en-US" dirty="0" smtClean="0"/>
              <a:t>计算，可以写为</a:t>
            </a:r>
          </a:p>
          <a:p>
            <a:pPr lvl="3"/>
            <a:endParaRPr lang="zh-CN" altLang="en-US" dirty="0" smtClean="0"/>
          </a:p>
          <a:p>
            <a:pPr lvl="3"/>
            <a:endParaRPr lang="zh-CN" altLang="en-US" dirty="0" smtClean="0"/>
          </a:p>
          <a:p>
            <a:pPr lvl="3"/>
            <a:endParaRPr lang="en-US" altLang="zh-CN" dirty="0" smtClean="0"/>
          </a:p>
          <a:p>
            <a:pPr lvl="3"/>
            <a:endParaRPr lang="en-US" altLang="zh-CN"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p:txBody>
      </p:sp>
      <p:sp>
        <p:nvSpPr>
          <p:cNvPr id="40965" name="Rectangle 5"/>
          <p:cNvSpPr>
            <a:spLocks noChangeArrowheads="1"/>
          </p:cNvSpPr>
          <p:nvPr/>
        </p:nvSpPr>
        <p:spPr bwMode="auto">
          <a:xfrm>
            <a:off x="0" y="29860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0964" name="Object 4"/>
          <p:cNvGraphicFramePr>
            <a:graphicFrameLocks noChangeAspect="1"/>
          </p:cNvGraphicFramePr>
          <p:nvPr/>
        </p:nvGraphicFramePr>
        <p:xfrm>
          <a:off x="1259632" y="3356992"/>
          <a:ext cx="6177319" cy="2592288"/>
        </p:xfrm>
        <a:graphic>
          <a:graphicData uri="http://schemas.openxmlformats.org/presentationml/2006/ole">
            <mc:AlternateContent xmlns:mc="http://schemas.openxmlformats.org/markup-compatibility/2006">
              <mc:Choice xmlns:v="urn:schemas-microsoft-com:vml" Requires="v">
                <p:oleObj spid="_x0000_s2428953" name="Equation" r:id="rId3" imgW="2959100" imgH="1244600" progId="Equation.DSMT4">
                  <p:embed/>
                </p:oleObj>
              </mc:Choice>
              <mc:Fallback>
                <p:oleObj name="Equation" r:id="rId3" imgW="2959100" imgH="1244600"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356992"/>
                        <a:ext cx="6177319" cy="259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7"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cxnSp>
        <p:nvCxnSpPr>
          <p:cNvPr id="27" name="直接连接符 26"/>
          <p:cNvCxnSpPr/>
          <p:nvPr/>
        </p:nvCxnSpPr>
        <p:spPr>
          <a:xfrm>
            <a:off x="683568" y="1772816"/>
            <a:ext cx="7056784" cy="0"/>
          </a:xfrm>
          <a:prstGeom prst="line">
            <a:avLst/>
          </a:prstGeom>
        </p:spPr>
        <p:style>
          <a:lnRef idx="2">
            <a:schemeClr val="accent3"/>
          </a:lnRef>
          <a:fillRef idx="0">
            <a:schemeClr val="accent3"/>
          </a:fillRef>
          <a:effectRef idx="1">
            <a:schemeClr val="accent3"/>
          </a:effectRef>
          <a:fontRef idx="minor">
            <a:schemeClr val="tx1"/>
          </a:fontRef>
        </p:style>
      </p:cxnSp>
      <p:sp>
        <p:nvSpPr>
          <p:cNvPr id="28" name="灯片编号占位符 27"/>
          <p:cNvSpPr>
            <a:spLocks noGrp="1"/>
          </p:cNvSpPr>
          <p:nvPr>
            <p:ph type="sldNum" sz="quarter" idx="12"/>
          </p:nvPr>
        </p:nvSpPr>
        <p:spPr/>
        <p:txBody>
          <a:bodyPr/>
          <a:lstStyle/>
          <a:p>
            <a:fld id="{E31375A4-56A4-47D6-9801-1991572033F7}" type="slidenum">
              <a:rPr lang="en-US" smtClean="0"/>
              <a:pPr/>
              <a:t>23</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 calcmode="lin" valueType="num">
                                      <p:cBhvr additive="base">
                                        <p:cTn id="7"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 calcmode="lin" valueType="num">
                                      <p:cBhvr additive="base">
                                        <p:cTn id="13"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0964"/>
                                        </p:tgtEl>
                                        <p:attrNameLst>
                                          <p:attrName>style.visibility</p:attrName>
                                        </p:attrNameLst>
                                      </p:cBhvr>
                                      <p:to>
                                        <p:strVal val="visible"/>
                                      </p:to>
                                    </p:set>
                                    <p:anim calcmode="lin" valueType="num">
                                      <p:cBhvr additive="base">
                                        <p:cTn id="17" dur="500" fill="hold"/>
                                        <p:tgtEl>
                                          <p:spTgt spid="40964"/>
                                        </p:tgtEl>
                                        <p:attrNameLst>
                                          <p:attrName>ppt_x</p:attrName>
                                        </p:attrNameLst>
                                      </p:cBhvr>
                                      <p:tavLst>
                                        <p:tav tm="0">
                                          <p:val>
                                            <p:strVal val="#ppt_x"/>
                                          </p:val>
                                        </p:tav>
                                        <p:tav tm="100000">
                                          <p:val>
                                            <p:strVal val="#ppt_x"/>
                                          </p:val>
                                        </p:tav>
                                      </p:tavLst>
                                    </p:anim>
                                    <p:anim calcmode="lin" valueType="num">
                                      <p:cBhvr additive="base">
                                        <p:cTn id="18" dur="500" fill="hold"/>
                                        <p:tgtEl>
                                          <p:spTgt spid="40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例</a:t>
            </a:r>
            <a:r>
              <a:rPr lang="en-US" altLang="zh-CN" dirty="0" smtClean="0"/>
              <a:t>2.6</a:t>
            </a:r>
            <a:endParaRPr lang="zh-CN" altLang="en-US" dirty="0"/>
          </a:p>
        </p:txBody>
      </p:sp>
      <p:sp>
        <p:nvSpPr>
          <p:cNvPr id="40963" name="Rectangle 3"/>
          <p:cNvSpPr>
            <a:spLocks noGrp="1" noChangeArrowheads="1"/>
          </p:cNvSpPr>
          <p:nvPr>
            <p:ph type="body" idx="1"/>
          </p:nvPr>
        </p:nvSpPr>
        <p:spPr/>
        <p:txBody>
          <a:bodyPr>
            <a:normAutofit/>
          </a:bodyPr>
          <a:lstStyle/>
          <a:p>
            <a:r>
              <a:rPr lang="zh-CN" altLang="en-US" dirty="0" smtClean="0"/>
              <a:t>参照式</a:t>
            </a:r>
            <a:r>
              <a:rPr lang="en-US" altLang="zh-CN" dirty="0" smtClean="0"/>
              <a:t>(2.2-28)</a:t>
            </a:r>
            <a:r>
              <a:rPr lang="zh-CN" altLang="en-US" dirty="0" smtClean="0"/>
              <a:t>，上式可以改写为</a:t>
            </a:r>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en-US" altLang="zh-CN" dirty="0" smtClean="0"/>
          </a:p>
          <a:p>
            <a:pPr lvl="3"/>
            <a:endParaRPr lang="zh-CN" altLang="en-US" dirty="0" smtClean="0"/>
          </a:p>
          <a:p>
            <a:r>
              <a:rPr lang="zh-CN" altLang="en-US" dirty="0" smtClean="0"/>
              <a:t>引用了冲激函数就能把频谱密度的概念推广到功率信号上。 </a:t>
            </a:r>
            <a:endParaRPr lang="zh-CN" altLang="en-US" dirty="0"/>
          </a:p>
        </p:txBody>
      </p:sp>
      <p:sp>
        <p:nvSpPr>
          <p:cNvPr id="40965" name="Rectangle 5"/>
          <p:cNvSpPr>
            <a:spLocks noChangeArrowheads="1"/>
          </p:cNvSpPr>
          <p:nvPr/>
        </p:nvSpPr>
        <p:spPr bwMode="auto">
          <a:xfrm>
            <a:off x="0" y="29860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0967"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0966" name="Object 6"/>
          <p:cNvGraphicFramePr>
            <a:graphicFrameLocks noChangeAspect="1"/>
          </p:cNvGraphicFramePr>
          <p:nvPr/>
        </p:nvGraphicFramePr>
        <p:xfrm>
          <a:off x="1619672" y="1916832"/>
          <a:ext cx="4824536" cy="844506"/>
        </p:xfrm>
        <a:graphic>
          <a:graphicData uri="http://schemas.openxmlformats.org/presentationml/2006/ole">
            <mc:AlternateContent xmlns:mc="http://schemas.openxmlformats.org/markup-compatibility/2006">
              <mc:Choice xmlns:v="urn:schemas-microsoft-com:vml" Requires="v">
                <p:oleObj spid="_x0000_s2489370" name="公式" r:id="rId3" imgW="2070100" imgH="393700" progId="Equation.3">
                  <p:embed/>
                </p:oleObj>
              </mc:Choice>
              <mc:Fallback>
                <p:oleObj name="公式" r:id="rId3" imgW="2070100" imgH="3937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916832"/>
                        <a:ext cx="4824536" cy="844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1619672" y="2780928"/>
            <a:ext cx="5400600" cy="1718940"/>
            <a:chOff x="2154" y="6042"/>
            <a:chExt cx="7982" cy="2140"/>
          </a:xfrm>
        </p:grpSpPr>
        <p:grpSp>
          <p:nvGrpSpPr>
            <p:cNvPr id="3" name="Group 9"/>
            <p:cNvGrpSpPr>
              <a:grpSpLocks/>
            </p:cNvGrpSpPr>
            <p:nvPr/>
          </p:nvGrpSpPr>
          <p:grpSpPr bwMode="auto">
            <a:xfrm>
              <a:off x="6536" y="6042"/>
              <a:ext cx="3600" cy="2080"/>
              <a:chOff x="6536" y="1674"/>
              <a:chExt cx="3600" cy="2080"/>
            </a:xfrm>
          </p:grpSpPr>
          <p:grpSp>
            <p:nvGrpSpPr>
              <p:cNvPr id="4" name="Group 10"/>
              <p:cNvGrpSpPr>
                <a:grpSpLocks/>
              </p:cNvGrpSpPr>
              <p:nvPr/>
            </p:nvGrpSpPr>
            <p:grpSpPr bwMode="auto">
              <a:xfrm>
                <a:off x="6536" y="1674"/>
                <a:ext cx="3600" cy="1725"/>
                <a:chOff x="6536" y="1674"/>
                <a:chExt cx="3600" cy="1725"/>
              </a:xfrm>
            </p:grpSpPr>
            <p:grpSp>
              <p:nvGrpSpPr>
                <p:cNvPr id="5" name="Group 11"/>
                <p:cNvGrpSpPr>
                  <a:grpSpLocks/>
                </p:cNvGrpSpPr>
                <p:nvPr/>
              </p:nvGrpSpPr>
              <p:grpSpPr bwMode="auto">
                <a:xfrm>
                  <a:off x="6536" y="1674"/>
                  <a:ext cx="3600" cy="1725"/>
                  <a:chOff x="6536" y="1674"/>
                  <a:chExt cx="3600" cy="1725"/>
                </a:xfrm>
              </p:grpSpPr>
              <p:pic>
                <p:nvPicPr>
                  <p:cNvPr id="40972" name="Picture 12" descr="载波频谱"/>
                  <p:cNvPicPr>
                    <a:picLocks noChangeAspect="1" noChangeArrowheads="1"/>
                  </p:cNvPicPr>
                  <p:nvPr/>
                </p:nvPicPr>
                <p:blipFill>
                  <a:blip r:embed="rId5" cstate="print"/>
                  <a:srcRect/>
                  <a:stretch>
                    <a:fillRect/>
                  </a:stretch>
                </p:blipFill>
                <p:spPr bwMode="auto">
                  <a:xfrm>
                    <a:off x="6536" y="1674"/>
                    <a:ext cx="3600" cy="1725"/>
                  </a:xfrm>
                  <a:prstGeom prst="rect">
                    <a:avLst/>
                  </a:prstGeom>
                  <a:noFill/>
                  <a:ln w="9525">
                    <a:noFill/>
                    <a:miter lim="800000"/>
                    <a:headEnd/>
                    <a:tailEnd/>
                  </a:ln>
                </p:spPr>
              </p:pic>
              <p:sp>
                <p:nvSpPr>
                  <p:cNvPr id="40973" name="Line 13"/>
                  <p:cNvSpPr>
                    <a:spLocks noChangeShapeType="1"/>
                  </p:cNvSpPr>
                  <p:nvPr/>
                </p:nvSpPr>
                <p:spPr bwMode="auto">
                  <a:xfrm>
                    <a:off x="6570" y="2634"/>
                    <a:ext cx="3166" cy="0"/>
                  </a:xfrm>
                  <a:prstGeom prst="line">
                    <a:avLst/>
                  </a:prstGeom>
                  <a:noFill/>
                  <a:ln w="19050">
                    <a:solidFill>
                      <a:srgbClr val="000000"/>
                    </a:solidFill>
                    <a:round/>
                    <a:headEnd/>
                    <a:tailEnd type="triangle" w="med" len="med"/>
                  </a:ln>
                </p:spPr>
                <p:txBody>
                  <a:bodyPr/>
                  <a:lstStyle/>
                  <a:p>
                    <a:endParaRPr lang="zh-CN" altLang="en-US"/>
                  </a:p>
                </p:txBody>
              </p:sp>
            </p:grpSp>
            <p:sp>
              <p:nvSpPr>
                <p:cNvPr id="40974" name="Text Box 14"/>
                <p:cNvSpPr txBox="1">
                  <a:spLocks noChangeArrowheads="1"/>
                </p:cNvSpPr>
                <p:nvPr/>
              </p:nvSpPr>
              <p:spPr bwMode="auto">
                <a:xfrm>
                  <a:off x="8976" y="2520"/>
                  <a:ext cx="540" cy="520"/>
                </a:xfrm>
                <a:prstGeom prst="rect">
                  <a:avLst/>
                </a:prstGeom>
                <a:noFill/>
                <a:ln w="9525">
                  <a:noFill/>
                  <a:miter lim="800000"/>
                  <a:headEnd/>
                  <a:tailEnd/>
                </a:ln>
              </p:spPr>
              <p:txBody>
                <a:bodyPr/>
                <a:lstStyle/>
                <a:p>
                  <a:pPr algn="just"/>
                  <a:r>
                    <a:rPr lang="en-US" altLang="zh-CN" sz="1200" i="1">
                      <a:latin typeface="Times New Roman" pitchFamily="18" charset="0"/>
                    </a:rPr>
                    <a:t>f</a:t>
                  </a:r>
                  <a:r>
                    <a:rPr lang="en-US" altLang="zh-CN" sz="1200" baseline="-25000">
                      <a:latin typeface="Times New Roman" pitchFamily="18" charset="0"/>
                    </a:rPr>
                    <a:t>0</a:t>
                  </a:r>
                  <a:endParaRPr lang="en-US" altLang="zh-CN" sz="2000"/>
                </a:p>
              </p:txBody>
            </p:sp>
            <p:sp>
              <p:nvSpPr>
                <p:cNvPr id="40975" name="Text Box 15"/>
                <p:cNvSpPr txBox="1">
                  <a:spLocks noChangeArrowheads="1"/>
                </p:cNvSpPr>
                <p:nvPr/>
              </p:nvSpPr>
              <p:spPr bwMode="auto">
                <a:xfrm>
                  <a:off x="7042" y="2538"/>
                  <a:ext cx="840" cy="520"/>
                </a:xfrm>
                <a:prstGeom prst="rect">
                  <a:avLst/>
                </a:prstGeom>
                <a:noFill/>
                <a:ln w="9525">
                  <a:noFill/>
                  <a:miter lim="800000"/>
                  <a:headEnd/>
                  <a:tailEnd/>
                </a:ln>
              </p:spPr>
              <p:txBody>
                <a:bodyPr/>
                <a:lstStyle/>
                <a:p>
                  <a:pPr algn="just"/>
                  <a:r>
                    <a:rPr lang="zh-CN" altLang="en-US" sz="1200">
                      <a:latin typeface="Times New Roman" pitchFamily="18" charset="0"/>
                    </a:rPr>
                    <a:t>－</a:t>
                  </a:r>
                  <a:r>
                    <a:rPr lang="en-US" altLang="zh-CN" sz="1200" i="1">
                      <a:latin typeface="Times New Roman" pitchFamily="18" charset="0"/>
                    </a:rPr>
                    <a:t>f</a:t>
                  </a:r>
                  <a:r>
                    <a:rPr lang="en-US" altLang="zh-CN" sz="1200" baseline="-25000">
                      <a:latin typeface="Times New Roman" pitchFamily="18" charset="0"/>
                    </a:rPr>
                    <a:t>0</a:t>
                  </a:r>
                  <a:endParaRPr lang="en-US" altLang="zh-CN" sz="2000"/>
                </a:p>
              </p:txBody>
            </p:sp>
            <p:sp>
              <p:nvSpPr>
                <p:cNvPr id="40976" name="Text Box 16"/>
                <p:cNvSpPr txBox="1">
                  <a:spLocks noChangeArrowheads="1"/>
                </p:cNvSpPr>
                <p:nvPr/>
              </p:nvSpPr>
              <p:spPr bwMode="auto">
                <a:xfrm>
                  <a:off x="8316" y="2534"/>
                  <a:ext cx="540" cy="520"/>
                </a:xfrm>
                <a:prstGeom prst="rect">
                  <a:avLst/>
                </a:prstGeom>
                <a:noFill/>
                <a:ln w="9525">
                  <a:noFill/>
                  <a:miter lim="800000"/>
                  <a:headEnd/>
                  <a:tailEnd/>
                </a:ln>
              </p:spPr>
              <p:txBody>
                <a:bodyPr/>
                <a:lstStyle/>
                <a:p>
                  <a:pPr algn="just"/>
                  <a:r>
                    <a:rPr lang="en-US" altLang="zh-CN" sz="1200">
                      <a:latin typeface="Times New Roman" pitchFamily="18" charset="0"/>
                    </a:rPr>
                    <a:t>0</a:t>
                  </a:r>
                  <a:endParaRPr lang="en-US" altLang="zh-CN" sz="2000"/>
                </a:p>
              </p:txBody>
            </p:sp>
          </p:grpSp>
          <p:sp>
            <p:nvSpPr>
              <p:cNvPr id="40977" name="Text Box 17"/>
              <p:cNvSpPr txBox="1">
                <a:spLocks noChangeArrowheads="1"/>
              </p:cNvSpPr>
              <p:nvPr/>
            </p:nvSpPr>
            <p:spPr bwMode="auto">
              <a:xfrm>
                <a:off x="7656" y="3254"/>
                <a:ext cx="1740" cy="500"/>
              </a:xfrm>
              <a:prstGeom prst="rect">
                <a:avLst/>
              </a:prstGeom>
              <a:noFill/>
              <a:ln w="9525">
                <a:noFill/>
                <a:miter lim="800000"/>
                <a:headEnd/>
                <a:tailEnd/>
              </a:ln>
            </p:spPr>
            <p:txBody>
              <a:bodyPr/>
              <a:lstStyle/>
              <a:p>
                <a:pPr algn="just"/>
                <a:r>
                  <a:rPr lang="en-US" altLang="zh-CN" sz="1200">
                    <a:latin typeface="Times New Roman" pitchFamily="18" charset="0"/>
                  </a:rPr>
                  <a:t>(b) </a:t>
                </a:r>
                <a:r>
                  <a:rPr lang="zh-CN" altLang="en-US" sz="1200">
                    <a:latin typeface="Times New Roman" pitchFamily="18" charset="0"/>
                  </a:rPr>
                  <a:t>频谱密度</a:t>
                </a:r>
                <a:endParaRPr lang="zh-CN" altLang="en-US" sz="2000"/>
              </a:p>
            </p:txBody>
          </p:sp>
        </p:grpSp>
        <p:grpSp>
          <p:nvGrpSpPr>
            <p:cNvPr id="6" name="Group 18"/>
            <p:cNvGrpSpPr>
              <a:grpSpLocks/>
            </p:cNvGrpSpPr>
            <p:nvPr/>
          </p:nvGrpSpPr>
          <p:grpSpPr bwMode="auto">
            <a:xfrm>
              <a:off x="2154" y="6150"/>
              <a:ext cx="3520" cy="2032"/>
              <a:chOff x="2154" y="6150"/>
              <a:chExt cx="3520" cy="2032"/>
            </a:xfrm>
          </p:grpSpPr>
          <p:grpSp>
            <p:nvGrpSpPr>
              <p:cNvPr id="7" name="Group 19"/>
              <p:cNvGrpSpPr>
                <a:grpSpLocks/>
              </p:cNvGrpSpPr>
              <p:nvPr/>
            </p:nvGrpSpPr>
            <p:grpSpPr bwMode="auto">
              <a:xfrm>
                <a:off x="2216" y="6150"/>
                <a:ext cx="3458" cy="2032"/>
                <a:chOff x="2216" y="6150"/>
                <a:chExt cx="3458" cy="2032"/>
              </a:xfrm>
            </p:grpSpPr>
            <p:grpSp>
              <p:nvGrpSpPr>
                <p:cNvPr id="8" name="Group 20"/>
                <p:cNvGrpSpPr>
                  <a:grpSpLocks/>
                </p:cNvGrpSpPr>
                <p:nvPr/>
              </p:nvGrpSpPr>
              <p:grpSpPr bwMode="auto">
                <a:xfrm>
                  <a:off x="2216" y="6150"/>
                  <a:ext cx="3458" cy="1701"/>
                  <a:chOff x="2216" y="6150"/>
                  <a:chExt cx="3458" cy="1701"/>
                </a:xfrm>
              </p:grpSpPr>
              <p:pic>
                <p:nvPicPr>
                  <p:cNvPr id="40981" name="Picture 21" descr="载波2"/>
                  <p:cNvPicPr>
                    <a:picLocks noChangeAspect="1" noChangeArrowheads="1"/>
                  </p:cNvPicPr>
                  <p:nvPr/>
                </p:nvPicPr>
                <p:blipFill>
                  <a:blip r:embed="rId6" cstate="print"/>
                  <a:srcRect/>
                  <a:stretch>
                    <a:fillRect/>
                  </a:stretch>
                </p:blipFill>
                <p:spPr bwMode="auto">
                  <a:xfrm>
                    <a:off x="2216" y="6150"/>
                    <a:ext cx="3458" cy="1701"/>
                  </a:xfrm>
                  <a:prstGeom prst="rect">
                    <a:avLst/>
                  </a:prstGeom>
                  <a:noFill/>
                  <a:ln w="9525">
                    <a:noFill/>
                    <a:miter lim="800000"/>
                    <a:headEnd/>
                    <a:tailEnd/>
                  </a:ln>
                </p:spPr>
              </p:pic>
              <p:sp>
                <p:nvSpPr>
                  <p:cNvPr id="40982" name="Text Box 22"/>
                  <p:cNvSpPr txBox="1">
                    <a:spLocks noChangeArrowheads="1"/>
                  </p:cNvSpPr>
                  <p:nvPr/>
                </p:nvSpPr>
                <p:spPr bwMode="auto">
                  <a:xfrm>
                    <a:off x="5036" y="6864"/>
                    <a:ext cx="620" cy="520"/>
                  </a:xfrm>
                  <a:prstGeom prst="rect">
                    <a:avLst/>
                  </a:prstGeom>
                  <a:solidFill>
                    <a:srgbClr val="FFFFFF"/>
                  </a:solidFill>
                  <a:ln w="9525">
                    <a:noFill/>
                    <a:miter lim="800000"/>
                    <a:headEnd/>
                    <a:tailEnd/>
                  </a:ln>
                </p:spPr>
                <p:txBody>
                  <a:bodyPr/>
                  <a:lstStyle/>
                  <a:p>
                    <a:pPr algn="just"/>
                    <a:r>
                      <a:rPr lang="en-US" altLang="zh-CN" sz="1000" i="1">
                        <a:latin typeface="Times New Roman" pitchFamily="18" charset="0"/>
                      </a:rPr>
                      <a:t>t</a:t>
                    </a:r>
                    <a:endParaRPr lang="en-US" altLang="zh-CN"/>
                  </a:p>
                </p:txBody>
              </p:sp>
            </p:grpSp>
            <p:sp>
              <p:nvSpPr>
                <p:cNvPr id="40983" name="Text Box 23"/>
                <p:cNvSpPr txBox="1">
                  <a:spLocks noChangeArrowheads="1"/>
                </p:cNvSpPr>
                <p:nvPr/>
              </p:nvSpPr>
              <p:spPr bwMode="auto">
                <a:xfrm>
                  <a:off x="3216" y="7742"/>
                  <a:ext cx="1380" cy="440"/>
                </a:xfrm>
                <a:prstGeom prst="rect">
                  <a:avLst/>
                </a:prstGeom>
                <a:noFill/>
                <a:ln w="9525">
                  <a:noFill/>
                  <a:miter lim="800000"/>
                  <a:headEnd/>
                  <a:tailEnd/>
                </a:ln>
              </p:spPr>
              <p:txBody>
                <a:bodyPr/>
                <a:lstStyle/>
                <a:p>
                  <a:pPr algn="just"/>
                  <a:r>
                    <a:rPr lang="en-US" altLang="zh-CN" sz="1200">
                      <a:latin typeface="Times New Roman" pitchFamily="18" charset="0"/>
                    </a:rPr>
                    <a:t>(a) </a:t>
                  </a:r>
                  <a:r>
                    <a:rPr lang="zh-CN" altLang="en-US" sz="1200">
                      <a:latin typeface="Times New Roman" pitchFamily="18" charset="0"/>
                    </a:rPr>
                    <a:t>波形</a:t>
                  </a:r>
                  <a:endParaRPr lang="zh-CN" altLang="en-US" sz="2000"/>
                </a:p>
              </p:txBody>
            </p:sp>
          </p:grpSp>
          <p:sp>
            <p:nvSpPr>
              <p:cNvPr id="40984" name="Line 24"/>
              <p:cNvSpPr>
                <a:spLocks noChangeShapeType="1"/>
              </p:cNvSpPr>
              <p:nvPr/>
            </p:nvSpPr>
            <p:spPr bwMode="auto">
              <a:xfrm>
                <a:off x="2154" y="6981"/>
                <a:ext cx="3404" cy="0"/>
              </a:xfrm>
              <a:prstGeom prst="line">
                <a:avLst/>
              </a:prstGeom>
              <a:noFill/>
              <a:ln w="19050">
                <a:solidFill>
                  <a:srgbClr val="000000"/>
                </a:solidFill>
                <a:round/>
                <a:headEnd/>
                <a:tailEnd type="triangle" w="med" len="med"/>
              </a:ln>
            </p:spPr>
            <p:txBody>
              <a:bodyPr/>
              <a:lstStyle/>
              <a:p>
                <a:endParaRPr lang="zh-CN" altLang="en-US"/>
              </a:p>
            </p:txBody>
          </p:sp>
        </p:grpSp>
      </p:grpSp>
      <p:sp>
        <p:nvSpPr>
          <p:cNvPr id="25" name="灯片编号占位符 24"/>
          <p:cNvSpPr>
            <a:spLocks noGrp="1"/>
          </p:cNvSpPr>
          <p:nvPr>
            <p:ph type="sldNum" sz="quarter" idx="12"/>
          </p:nvPr>
        </p:nvSpPr>
        <p:spPr/>
        <p:txBody>
          <a:bodyPr/>
          <a:lstStyle/>
          <a:p>
            <a:fld id="{E31375A4-56A4-47D6-9801-1991572033F7}" type="slidenum">
              <a:rPr lang="en-US" smtClean="0"/>
              <a:pPr/>
              <a:t>24</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6"/>
                                        </p:tgtEl>
                                        <p:attrNameLst>
                                          <p:attrName>style.visibility</p:attrName>
                                        </p:attrNameLst>
                                      </p:cBhvr>
                                      <p:to>
                                        <p:strVal val="visible"/>
                                      </p:to>
                                    </p:set>
                                    <p:anim calcmode="lin" valueType="num">
                                      <p:cBhvr additive="base">
                                        <p:cTn id="13" dur="500" fill="hold"/>
                                        <p:tgtEl>
                                          <p:spTgt spid="40966"/>
                                        </p:tgtEl>
                                        <p:attrNameLst>
                                          <p:attrName>ppt_x</p:attrName>
                                        </p:attrNameLst>
                                      </p:cBhvr>
                                      <p:tavLst>
                                        <p:tav tm="0">
                                          <p:val>
                                            <p:strVal val="#ppt_x"/>
                                          </p:val>
                                        </p:tav>
                                        <p:tav tm="100000">
                                          <p:val>
                                            <p:strVal val="#ppt_x"/>
                                          </p:val>
                                        </p:tav>
                                      </p:tavLst>
                                    </p:anim>
                                    <p:anim calcmode="lin" valueType="num">
                                      <p:cBhvr additive="base">
                                        <p:cTn id="14" dur="500" fill="hold"/>
                                        <p:tgtEl>
                                          <p:spTgt spid="4096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3">
                                            <p:txEl>
                                              <p:pRg st="8" end="8"/>
                                            </p:txEl>
                                          </p:spTgt>
                                        </p:tgtEl>
                                        <p:attrNameLst>
                                          <p:attrName>style.visibility</p:attrName>
                                        </p:attrNameLst>
                                      </p:cBhvr>
                                      <p:to>
                                        <p:strVal val="visible"/>
                                      </p:to>
                                    </p:set>
                                    <p:anim calcmode="lin" valueType="num">
                                      <p:cBhvr additive="base">
                                        <p:cTn id="25" dur="5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pPr lvl="1"/>
            <a:r>
              <a:rPr lang="en-US" altLang="zh-CN" sz="3400" b="1" dirty="0" smtClean="0">
                <a:latin typeface="+mj-ea"/>
                <a:ea typeface="+mj-ea"/>
              </a:rPr>
              <a:t>2.2.3 </a:t>
            </a:r>
            <a:r>
              <a:rPr lang="zh-CN" altLang="en-US" sz="3400" b="1" dirty="0" smtClean="0">
                <a:latin typeface="+mj-ea"/>
                <a:ea typeface="+mj-ea"/>
              </a:rPr>
              <a:t>能量信号的能量谱密度</a:t>
            </a:r>
            <a:endParaRPr lang="zh-CN" altLang="en-US" sz="3400" b="1" dirty="0">
              <a:latin typeface="+mj-ea"/>
              <a:ea typeface="+mj-ea"/>
            </a:endParaRPr>
          </a:p>
        </p:txBody>
      </p:sp>
      <p:sp>
        <p:nvSpPr>
          <p:cNvPr id="41987" name="Rectangle 3"/>
          <p:cNvSpPr>
            <a:spLocks noGrp="1" noChangeArrowheads="1"/>
          </p:cNvSpPr>
          <p:nvPr>
            <p:ph type="body" idx="1"/>
          </p:nvPr>
        </p:nvSpPr>
        <p:spPr/>
        <p:txBody>
          <a:bodyPr>
            <a:normAutofit/>
          </a:bodyPr>
          <a:lstStyle/>
          <a:p>
            <a:r>
              <a:rPr lang="zh-CN" altLang="en-US" sz="2400" dirty="0" smtClean="0">
                <a:solidFill>
                  <a:srgbClr val="0000FF"/>
                </a:solidFill>
              </a:rPr>
              <a:t>定义</a:t>
            </a:r>
            <a:r>
              <a:rPr lang="zh-CN" altLang="en-US" sz="2400" dirty="0" smtClean="0"/>
              <a:t>：由巴塞伐尔</a:t>
            </a:r>
            <a:r>
              <a:rPr lang="en-US" altLang="zh-CN" sz="2400" dirty="0" smtClean="0"/>
              <a:t>(</a:t>
            </a:r>
            <a:r>
              <a:rPr lang="en-US" altLang="zh-CN" sz="2400" dirty="0" err="1" smtClean="0"/>
              <a:t>Parseval</a:t>
            </a:r>
            <a:r>
              <a:rPr lang="en-US" altLang="zh-CN" sz="2400" dirty="0" smtClean="0"/>
              <a:t>)</a:t>
            </a:r>
            <a:r>
              <a:rPr lang="zh-CN" altLang="en-US" sz="2400" dirty="0" smtClean="0"/>
              <a:t>定理</a:t>
            </a:r>
          </a:p>
          <a:p>
            <a:r>
              <a:rPr lang="zh-CN" altLang="en-US" sz="2400" dirty="0" smtClean="0"/>
              <a:t>                                                              </a:t>
            </a:r>
            <a:r>
              <a:rPr lang="en-US" altLang="zh-CN" sz="2400" dirty="0" smtClean="0"/>
              <a:t>(2.2-37)</a:t>
            </a:r>
          </a:p>
          <a:p>
            <a:r>
              <a:rPr lang="en-US" altLang="zh-CN" sz="2400" dirty="0" smtClean="0"/>
              <a:t>	</a:t>
            </a:r>
            <a:r>
              <a:rPr lang="zh-CN" altLang="en-US" sz="2400" dirty="0" smtClean="0"/>
              <a:t>将</a:t>
            </a:r>
            <a:r>
              <a:rPr lang="en-US" altLang="zh-CN" sz="2400" dirty="0" smtClean="0">
                <a:solidFill>
                  <a:srgbClr val="FF0000"/>
                </a:solidFill>
              </a:rPr>
              <a:t>|</a:t>
            </a:r>
            <a:r>
              <a:rPr lang="en-US" altLang="zh-CN" sz="2400" i="1" dirty="0" smtClean="0">
                <a:solidFill>
                  <a:srgbClr val="FF0000"/>
                </a:solidFill>
              </a:rPr>
              <a:t>S</a:t>
            </a:r>
            <a:r>
              <a:rPr lang="en-US" altLang="zh-CN" sz="2400" dirty="0" smtClean="0">
                <a:solidFill>
                  <a:srgbClr val="FF0000"/>
                </a:solidFill>
              </a:rPr>
              <a:t>(</a:t>
            </a:r>
            <a:r>
              <a:rPr lang="en-US" altLang="zh-CN" sz="2400" i="1" dirty="0" smtClean="0">
                <a:solidFill>
                  <a:srgbClr val="FF0000"/>
                </a:solidFill>
              </a:rPr>
              <a:t>f</a:t>
            </a:r>
            <a:r>
              <a:rPr lang="en-US" altLang="zh-CN" sz="2400" dirty="0" smtClean="0">
                <a:solidFill>
                  <a:srgbClr val="FF0000"/>
                </a:solidFill>
              </a:rPr>
              <a:t>)|</a:t>
            </a:r>
            <a:r>
              <a:rPr lang="en-US" altLang="zh-CN" sz="2400" baseline="30000" dirty="0" smtClean="0">
                <a:solidFill>
                  <a:srgbClr val="FF0000"/>
                </a:solidFill>
              </a:rPr>
              <a:t>2</a:t>
            </a:r>
            <a:r>
              <a:rPr lang="zh-CN" altLang="en-US" sz="2400" dirty="0" smtClean="0"/>
              <a:t>定义为能量谱密度。</a:t>
            </a:r>
          </a:p>
          <a:p>
            <a:r>
              <a:rPr lang="zh-CN" altLang="en-US" sz="2400" dirty="0" smtClean="0"/>
              <a:t>    式</a:t>
            </a:r>
            <a:r>
              <a:rPr lang="en-US" altLang="zh-CN" sz="2400" dirty="0" smtClean="0"/>
              <a:t>(2.2-37)</a:t>
            </a:r>
            <a:r>
              <a:rPr lang="zh-CN" altLang="en-US" sz="2400" dirty="0" smtClean="0"/>
              <a:t>可以改写为</a:t>
            </a:r>
          </a:p>
          <a:p>
            <a:r>
              <a:rPr lang="zh-CN" altLang="en-US" sz="2400" dirty="0" smtClean="0"/>
              <a:t>                                                               </a:t>
            </a:r>
            <a:r>
              <a:rPr lang="en-US" altLang="zh-CN" sz="2400" dirty="0" smtClean="0"/>
              <a:t>(2.2-38)</a:t>
            </a:r>
          </a:p>
          <a:p>
            <a:r>
              <a:rPr lang="en-US" altLang="zh-CN" sz="2400" dirty="0" smtClean="0"/>
              <a:t>	</a:t>
            </a:r>
            <a:r>
              <a:rPr lang="zh-CN" altLang="en-US" sz="2400" dirty="0" smtClean="0"/>
              <a:t>式中  </a:t>
            </a:r>
            <a:r>
              <a:rPr lang="en-US" altLang="zh-CN" sz="2400" dirty="0" smtClean="0"/>
              <a:t>G(f) = |</a:t>
            </a:r>
            <a:r>
              <a:rPr lang="en-US" altLang="zh-CN" sz="2400" i="1" dirty="0" smtClean="0"/>
              <a:t>S</a:t>
            </a:r>
            <a:r>
              <a:rPr lang="en-US" altLang="zh-CN" sz="2400" dirty="0" smtClean="0"/>
              <a:t>(</a:t>
            </a:r>
            <a:r>
              <a:rPr lang="en-US" altLang="zh-CN" sz="2400" i="1" dirty="0" smtClean="0"/>
              <a:t>f</a:t>
            </a:r>
            <a:r>
              <a:rPr lang="en-US" altLang="zh-CN" sz="2400" dirty="0" smtClean="0"/>
              <a:t>)|</a:t>
            </a:r>
            <a:r>
              <a:rPr lang="en-US" altLang="zh-CN" sz="2400" baseline="30000" dirty="0" smtClean="0"/>
              <a:t>2 </a:t>
            </a:r>
            <a:r>
              <a:rPr lang="zh-CN" altLang="en-US" sz="2400" dirty="0" smtClean="0"/>
              <a:t>－能量谱密度</a:t>
            </a:r>
          </a:p>
          <a:p>
            <a:pPr lvl="1"/>
            <a:r>
              <a:rPr lang="zh-CN" altLang="en-US" dirty="0" smtClean="0"/>
              <a:t>由于信号</a:t>
            </a:r>
            <a:r>
              <a:rPr lang="en-US" altLang="zh-CN" dirty="0" smtClean="0"/>
              <a:t>s(t)</a:t>
            </a:r>
            <a:r>
              <a:rPr lang="zh-CN" altLang="en-US" dirty="0" smtClean="0"/>
              <a:t>是一个实函数，所以</a:t>
            </a:r>
            <a:r>
              <a:rPr lang="en-US" altLang="zh-CN" dirty="0" smtClean="0"/>
              <a:t>|S(f)|</a:t>
            </a:r>
            <a:r>
              <a:rPr lang="zh-CN" altLang="en-US" dirty="0" smtClean="0"/>
              <a:t>是一个偶函数</a:t>
            </a:r>
            <a:r>
              <a:rPr lang="en-US" altLang="zh-CN" dirty="0" smtClean="0"/>
              <a:t>, </a:t>
            </a:r>
            <a:r>
              <a:rPr lang="zh-CN" altLang="en-US" dirty="0" smtClean="0"/>
              <a:t>因此上式可以改写成 </a:t>
            </a:r>
            <a:endParaRPr lang="en-US" altLang="zh-CN" dirty="0" smtClean="0"/>
          </a:p>
          <a:p>
            <a:pPr lvl="1"/>
            <a:r>
              <a:rPr lang="zh-CN" altLang="en-US" dirty="0" smtClean="0"/>
              <a:t>                                                                    </a:t>
            </a:r>
            <a:r>
              <a:rPr lang="en-US" altLang="zh-CN" dirty="0" smtClean="0"/>
              <a:t>(2.2-40)</a:t>
            </a:r>
            <a:endParaRPr lang="en-US" altLang="zh-CN" dirty="0"/>
          </a:p>
        </p:txBody>
      </p:sp>
      <p:sp>
        <p:nvSpPr>
          <p:cNvPr id="41989"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1988" name="Object 4"/>
          <p:cNvGraphicFramePr>
            <a:graphicFrameLocks noChangeAspect="1"/>
          </p:cNvGraphicFramePr>
          <p:nvPr/>
        </p:nvGraphicFramePr>
        <p:xfrm>
          <a:off x="1619672" y="1700808"/>
          <a:ext cx="3456384" cy="663212"/>
        </p:xfrm>
        <a:graphic>
          <a:graphicData uri="http://schemas.openxmlformats.org/presentationml/2006/ole">
            <mc:AlternateContent xmlns:mc="http://schemas.openxmlformats.org/markup-compatibility/2006">
              <mc:Choice xmlns:v="urn:schemas-microsoft-com:vml" Requires="v">
                <p:oleObj spid="_x0000_s2430023" name="公式" r:id="rId3" imgW="1803400" imgH="330200" progId="Equation.3">
                  <p:embed/>
                </p:oleObj>
              </mc:Choice>
              <mc:Fallback>
                <p:oleObj name="公式" r:id="rId3" imgW="1803400" imgH="330200" progId="Equation.3">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700808"/>
                        <a:ext cx="3456384" cy="66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1"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1990" name="Object 6"/>
          <p:cNvGraphicFramePr>
            <a:graphicFrameLocks noChangeAspect="1"/>
          </p:cNvGraphicFramePr>
          <p:nvPr/>
        </p:nvGraphicFramePr>
        <p:xfrm>
          <a:off x="2699792" y="3429000"/>
          <a:ext cx="1935163" cy="630238"/>
        </p:xfrm>
        <a:graphic>
          <a:graphicData uri="http://schemas.openxmlformats.org/presentationml/2006/ole">
            <mc:AlternateContent xmlns:mc="http://schemas.openxmlformats.org/markup-compatibility/2006">
              <mc:Choice xmlns:v="urn:schemas-microsoft-com:vml" Requires="v">
                <p:oleObj spid="_x0000_s2430024" name="公式" r:id="rId5" imgW="965200" imgH="330200" progId="Equation.3">
                  <p:embed/>
                </p:oleObj>
              </mc:Choice>
              <mc:Fallback>
                <p:oleObj name="公式" r:id="rId5" imgW="965200" imgH="330200" progId="Equation.3">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3429000"/>
                        <a:ext cx="1935163"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3" name="Rectangle 9"/>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1992" name="Object 8"/>
          <p:cNvGraphicFramePr>
            <a:graphicFrameLocks noChangeAspect="1"/>
          </p:cNvGraphicFramePr>
          <p:nvPr/>
        </p:nvGraphicFramePr>
        <p:xfrm>
          <a:off x="2771800" y="5517232"/>
          <a:ext cx="2448272" cy="729109"/>
        </p:xfrm>
        <a:graphic>
          <a:graphicData uri="http://schemas.openxmlformats.org/presentationml/2006/ole">
            <mc:AlternateContent xmlns:mc="http://schemas.openxmlformats.org/markup-compatibility/2006">
              <mc:Choice xmlns:v="urn:schemas-microsoft-com:vml" Requires="v">
                <p:oleObj spid="_x0000_s2430025" name="公式" r:id="rId7" imgW="1016000" imgH="330200" progId="Equation.3">
                  <p:embed/>
                </p:oleObj>
              </mc:Choice>
              <mc:Fallback>
                <p:oleObj name="公式" r:id="rId7" imgW="1016000" imgH="330200" progId="Equation.3">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800" y="5517232"/>
                        <a:ext cx="2448272" cy="7291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11"/>
          <p:cNvSpPr>
            <a:spLocks noGrp="1"/>
          </p:cNvSpPr>
          <p:nvPr>
            <p:ph type="sldNum" sz="quarter" idx="12"/>
          </p:nvPr>
        </p:nvSpPr>
        <p:spPr/>
        <p:txBody>
          <a:bodyPr/>
          <a:lstStyle/>
          <a:p>
            <a:fld id="{E31375A4-56A4-47D6-9801-1991572033F7}" type="slidenum">
              <a:rPr lang="en-US" smtClean="0"/>
              <a:pPr/>
              <a:t>25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3" end="3"/>
                                            </p:txEl>
                                          </p:spTgt>
                                        </p:tgtEl>
                                        <p:attrNameLst>
                                          <p:attrName>style.visibility</p:attrName>
                                        </p:attrNameLst>
                                      </p:cBhvr>
                                      <p:to>
                                        <p:strVal val="visible"/>
                                      </p:to>
                                    </p:set>
                                    <p:anim calcmode="lin" valueType="num">
                                      <p:cBhvr additive="base">
                                        <p:cTn id="7"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90"/>
                                        </p:tgtEl>
                                        <p:attrNameLst>
                                          <p:attrName>style.visibility</p:attrName>
                                        </p:attrNameLst>
                                      </p:cBhvr>
                                      <p:to>
                                        <p:strVal val="visible"/>
                                      </p:to>
                                    </p:set>
                                    <p:anim calcmode="lin" valueType="num">
                                      <p:cBhvr additive="base">
                                        <p:cTn id="11" dur="500" fill="hold"/>
                                        <p:tgtEl>
                                          <p:spTgt spid="41990"/>
                                        </p:tgtEl>
                                        <p:attrNameLst>
                                          <p:attrName>ppt_x</p:attrName>
                                        </p:attrNameLst>
                                      </p:cBhvr>
                                      <p:tavLst>
                                        <p:tav tm="0">
                                          <p:val>
                                            <p:strVal val="#ppt_x"/>
                                          </p:val>
                                        </p:tav>
                                        <p:tav tm="100000">
                                          <p:val>
                                            <p:strVal val="#ppt_x"/>
                                          </p:val>
                                        </p:tav>
                                      </p:tavLst>
                                    </p:anim>
                                    <p:anim calcmode="lin" valueType="num">
                                      <p:cBhvr additive="base">
                                        <p:cTn id="12" dur="500" fill="hold"/>
                                        <p:tgtEl>
                                          <p:spTgt spid="4199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987">
                                            <p:txEl>
                                              <p:pRg st="4" end="4"/>
                                            </p:txEl>
                                          </p:spTgt>
                                        </p:tgtEl>
                                        <p:attrNameLst>
                                          <p:attrName>style.visibility</p:attrName>
                                        </p:attrNameLst>
                                      </p:cBhvr>
                                      <p:to>
                                        <p:strVal val="visible"/>
                                      </p:to>
                                    </p:set>
                                    <p:anim calcmode="lin" valueType="num">
                                      <p:cBhvr additive="base">
                                        <p:cTn id="15"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98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987">
                                            <p:txEl>
                                              <p:pRg st="5" end="5"/>
                                            </p:txEl>
                                          </p:spTgt>
                                        </p:tgtEl>
                                        <p:attrNameLst>
                                          <p:attrName>style.visibility</p:attrName>
                                        </p:attrNameLst>
                                      </p:cBhvr>
                                      <p:to>
                                        <p:strVal val="visible"/>
                                      </p:to>
                                    </p:set>
                                    <p:anim calcmode="lin" valueType="num">
                                      <p:cBhvr additive="base">
                                        <p:cTn id="19"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7">
                                            <p:txEl>
                                              <p:pRg st="6" end="6"/>
                                            </p:txEl>
                                          </p:spTgt>
                                        </p:tgtEl>
                                        <p:attrNameLst>
                                          <p:attrName>style.visibility</p:attrName>
                                        </p:attrNameLst>
                                      </p:cBhvr>
                                      <p:to>
                                        <p:strVal val="visible"/>
                                      </p:to>
                                    </p:set>
                                    <p:anim calcmode="lin" valueType="num">
                                      <p:cBhvr additive="base">
                                        <p:cTn id="25"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987">
                                            <p:txEl>
                                              <p:pRg st="7" end="7"/>
                                            </p:txEl>
                                          </p:spTgt>
                                        </p:tgtEl>
                                        <p:attrNameLst>
                                          <p:attrName>style.visibility</p:attrName>
                                        </p:attrNameLst>
                                      </p:cBhvr>
                                      <p:to>
                                        <p:strVal val="visible"/>
                                      </p:to>
                                    </p:set>
                                    <p:anim calcmode="lin" valueType="num">
                                      <p:cBhvr additive="base">
                                        <p:cTn id="29" dur="5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7">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992"/>
                                        </p:tgtEl>
                                        <p:attrNameLst>
                                          <p:attrName>style.visibility</p:attrName>
                                        </p:attrNameLst>
                                      </p:cBhvr>
                                      <p:to>
                                        <p:strVal val="visible"/>
                                      </p:to>
                                    </p:set>
                                    <p:anim calcmode="lin" valueType="num">
                                      <p:cBhvr additive="base">
                                        <p:cTn id="33" dur="500" fill="hold"/>
                                        <p:tgtEl>
                                          <p:spTgt spid="41992"/>
                                        </p:tgtEl>
                                        <p:attrNameLst>
                                          <p:attrName>ppt_x</p:attrName>
                                        </p:attrNameLst>
                                      </p:cBhvr>
                                      <p:tavLst>
                                        <p:tav tm="0">
                                          <p:val>
                                            <p:strVal val="#ppt_x"/>
                                          </p:val>
                                        </p:tav>
                                        <p:tav tm="100000">
                                          <p:val>
                                            <p:strVal val="#ppt_x"/>
                                          </p:val>
                                        </p:tav>
                                      </p:tavLst>
                                    </p:anim>
                                    <p:anim calcmode="lin" valueType="num">
                                      <p:cBhvr additive="base">
                                        <p:cTn id="34" dur="500" fill="hold"/>
                                        <p:tgtEl>
                                          <p:spTgt spid="419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t>例</a:t>
            </a:r>
            <a:r>
              <a:rPr lang="en-US" altLang="zh-CN" dirty="0" smtClean="0"/>
              <a:t>2.7</a:t>
            </a:r>
            <a:endParaRPr lang="zh-CN" altLang="en-US" dirty="0"/>
          </a:p>
        </p:txBody>
      </p:sp>
      <p:sp>
        <p:nvSpPr>
          <p:cNvPr id="43011" name="Rectangle 3"/>
          <p:cNvSpPr>
            <a:spLocks noGrp="1" noChangeArrowheads="1"/>
          </p:cNvSpPr>
          <p:nvPr>
            <p:ph type="body" idx="1"/>
          </p:nvPr>
        </p:nvSpPr>
        <p:spPr/>
        <p:txBody>
          <a:bodyPr/>
          <a:lstStyle/>
          <a:p>
            <a:r>
              <a:rPr lang="zh-CN" altLang="en-US" dirty="0" smtClean="0"/>
              <a:t>试求例</a:t>
            </a:r>
            <a:r>
              <a:rPr lang="en-US" altLang="zh-CN" dirty="0" smtClean="0"/>
              <a:t>2.4</a:t>
            </a:r>
            <a:r>
              <a:rPr lang="zh-CN" altLang="en-US" dirty="0" smtClean="0"/>
              <a:t>中矩形脉冲的能量谱密度 </a:t>
            </a:r>
          </a:p>
          <a:p>
            <a:pPr>
              <a:buNone/>
            </a:pPr>
            <a:r>
              <a:rPr lang="zh-CN" altLang="en-US" dirty="0" smtClean="0"/>
              <a:t>      在例</a:t>
            </a:r>
            <a:r>
              <a:rPr lang="en-US" altLang="zh-CN" dirty="0" smtClean="0"/>
              <a:t>2.4</a:t>
            </a:r>
            <a:r>
              <a:rPr lang="zh-CN" altLang="en-US" dirty="0" smtClean="0"/>
              <a:t>中，已经求出其频谱密度：</a:t>
            </a:r>
          </a:p>
          <a:p>
            <a:pPr lvl="2"/>
            <a:endParaRPr lang="en-US" altLang="zh-CN" dirty="0" smtClean="0"/>
          </a:p>
          <a:p>
            <a:endParaRPr lang="en-US" altLang="zh-CN" dirty="0" smtClean="0"/>
          </a:p>
          <a:p>
            <a:r>
              <a:rPr lang="zh-CN" altLang="en-US" dirty="0" smtClean="0"/>
              <a:t>故由式</a:t>
            </a:r>
            <a:r>
              <a:rPr lang="en-US" altLang="zh-CN" dirty="0" smtClean="0"/>
              <a:t>(2.2-39)</a:t>
            </a:r>
            <a:r>
              <a:rPr lang="zh-CN" altLang="en-US" dirty="0" smtClean="0"/>
              <a:t>得出</a:t>
            </a:r>
            <a:endParaRPr lang="zh-CN" altLang="en-US" dirty="0"/>
          </a:p>
        </p:txBody>
      </p:sp>
      <p:graphicFrame>
        <p:nvGraphicFramePr>
          <p:cNvPr id="43012" name="Object 4"/>
          <p:cNvGraphicFramePr>
            <a:graphicFrameLocks noChangeAspect="1"/>
          </p:cNvGraphicFramePr>
          <p:nvPr/>
        </p:nvGraphicFramePr>
        <p:xfrm>
          <a:off x="2051720" y="2636912"/>
          <a:ext cx="4355990" cy="569466"/>
        </p:xfrm>
        <a:graphic>
          <a:graphicData uri="http://schemas.openxmlformats.org/presentationml/2006/ole">
            <mc:AlternateContent xmlns:mc="http://schemas.openxmlformats.org/markup-compatibility/2006">
              <mc:Choice xmlns:v="urn:schemas-microsoft-com:vml" Requires="v">
                <p:oleObj spid="_x0000_s2431024" name="公式" r:id="rId3" imgW="1714500" imgH="228600" progId="Equation.3">
                  <p:embed/>
                </p:oleObj>
              </mc:Choice>
              <mc:Fallback>
                <p:oleObj name="公式" r:id="rId3" imgW="1714500" imgH="2286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636912"/>
                        <a:ext cx="4355990" cy="5694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Rectangle 7"/>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14" name="Object 6"/>
          <p:cNvGraphicFramePr>
            <a:graphicFrameLocks noChangeAspect="1"/>
          </p:cNvGraphicFramePr>
          <p:nvPr/>
        </p:nvGraphicFramePr>
        <p:xfrm>
          <a:off x="1043609" y="4365104"/>
          <a:ext cx="7632848" cy="777678"/>
        </p:xfrm>
        <a:graphic>
          <a:graphicData uri="http://schemas.openxmlformats.org/presentationml/2006/ole">
            <mc:AlternateContent xmlns:mc="http://schemas.openxmlformats.org/markup-compatibility/2006">
              <mc:Choice xmlns:v="urn:schemas-microsoft-com:vml" Requires="v">
                <p:oleObj spid="_x0000_s2431025" name="公式" r:id="rId5" imgW="2921000" imgH="279400" progId="Equation.3">
                  <p:embed/>
                </p:oleObj>
              </mc:Choice>
              <mc:Fallback>
                <p:oleObj name="公式" r:id="rId5" imgW="2921000" imgH="279400"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9" y="4365104"/>
                        <a:ext cx="7632848" cy="777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8"/>
          <p:cNvSpPr>
            <a:spLocks noGrp="1"/>
          </p:cNvSpPr>
          <p:nvPr>
            <p:ph type="sldNum" sz="quarter" idx="12"/>
          </p:nvPr>
        </p:nvSpPr>
        <p:spPr/>
        <p:txBody>
          <a:bodyPr/>
          <a:lstStyle/>
          <a:p>
            <a:fld id="{E31375A4-56A4-47D6-9801-1991572033F7}" type="slidenum">
              <a:rPr lang="en-US" smtClean="0"/>
              <a:pPr/>
              <a:t>26</a:t>
            </a:fld>
            <a:endParaRPr lang="en-US"/>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lvl="1"/>
            <a:r>
              <a:rPr lang="en-US" altLang="zh-CN" sz="3400" b="1" dirty="0" smtClean="0">
                <a:latin typeface="+mj-ea"/>
                <a:ea typeface="+mj-ea"/>
              </a:rPr>
              <a:t>2.2.4 </a:t>
            </a:r>
            <a:r>
              <a:rPr lang="zh-CN" altLang="en-US" sz="3400" b="1" dirty="0" smtClean="0">
                <a:latin typeface="+mj-ea"/>
                <a:ea typeface="+mj-ea"/>
              </a:rPr>
              <a:t>功率信号的功率谱密度</a:t>
            </a:r>
            <a:endParaRPr lang="zh-CN" altLang="en-US" sz="3400" b="1" dirty="0">
              <a:latin typeface="+mj-ea"/>
              <a:ea typeface="+mj-ea"/>
            </a:endParaRPr>
          </a:p>
        </p:txBody>
      </p:sp>
      <p:sp>
        <p:nvSpPr>
          <p:cNvPr id="45059" name="Rectangle 3"/>
          <p:cNvSpPr>
            <a:spLocks noGrp="1" noChangeArrowheads="1"/>
          </p:cNvSpPr>
          <p:nvPr>
            <p:ph type="body" idx="1"/>
          </p:nvPr>
        </p:nvSpPr>
        <p:spPr/>
        <p:txBody>
          <a:bodyPr/>
          <a:lstStyle/>
          <a:p>
            <a:pPr>
              <a:buNone/>
            </a:pPr>
            <a:r>
              <a:rPr lang="en-US" altLang="zh-CN" dirty="0" smtClean="0">
                <a:solidFill>
                  <a:srgbClr val="0000FF"/>
                </a:solidFill>
              </a:rPr>
              <a:t>1. </a:t>
            </a:r>
            <a:r>
              <a:rPr lang="zh-CN" altLang="en-US" dirty="0" smtClean="0">
                <a:solidFill>
                  <a:srgbClr val="0000FF"/>
                </a:solidFill>
              </a:rPr>
              <a:t>定义</a:t>
            </a:r>
            <a:r>
              <a:rPr lang="zh-CN" altLang="en-US" dirty="0" smtClean="0"/>
              <a:t>：</a:t>
            </a:r>
            <a:endParaRPr lang="en-US" altLang="zh-CN" dirty="0" smtClean="0"/>
          </a:p>
          <a:p>
            <a:r>
              <a:rPr lang="zh-CN" altLang="en-US" dirty="0" smtClean="0"/>
              <a:t>首先将信号</a:t>
            </a:r>
            <a:r>
              <a:rPr lang="en-US" altLang="zh-CN" i="1" dirty="0" smtClean="0"/>
              <a:t>s</a:t>
            </a:r>
            <a:r>
              <a:rPr lang="en-US" altLang="zh-CN" dirty="0" smtClean="0"/>
              <a:t>(</a:t>
            </a:r>
            <a:r>
              <a:rPr lang="en-US" altLang="zh-CN" i="1" dirty="0" smtClean="0"/>
              <a:t>t</a:t>
            </a:r>
            <a:r>
              <a:rPr lang="en-US" altLang="zh-CN" dirty="0" smtClean="0"/>
              <a:t>)</a:t>
            </a:r>
            <a:r>
              <a:rPr lang="zh-CN" altLang="en-US" dirty="0" smtClean="0"/>
              <a:t>截短为</a:t>
            </a:r>
            <a:r>
              <a:rPr lang="en-US" altLang="zh-CN" i="1" dirty="0" err="1" smtClean="0"/>
              <a:t>s</a:t>
            </a:r>
            <a:r>
              <a:rPr lang="en-US" altLang="zh-CN" i="1" baseline="-25000" dirty="0" err="1" smtClean="0"/>
              <a:t>T</a:t>
            </a:r>
            <a:r>
              <a:rPr lang="en-US" altLang="zh-CN" dirty="0" smtClean="0"/>
              <a:t>(</a:t>
            </a:r>
            <a:r>
              <a:rPr lang="en-US" altLang="zh-CN" i="1" dirty="0" smtClean="0"/>
              <a:t>t</a:t>
            </a:r>
            <a:r>
              <a:rPr lang="en-US" altLang="zh-CN" dirty="0" smtClean="0"/>
              <a:t>)</a:t>
            </a:r>
            <a:r>
              <a:rPr lang="zh-CN" altLang="en-US" dirty="0" smtClean="0"/>
              <a:t>，</a:t>
            </a:r>
            <a:r>
              <a:rPr lang="en-US" altLang="zh-CN" dirty="0" smtClean="0"/>
              <a:t>-</a:t>
            </a:r>
            <a:r>
              <a:rPr lang="en-US" altLang="zh-CN" i="1" dirty="0" smtClean="0"/>
              <a:t>T</a:t>
            </a:r>
            <a:r>
              <a:rPr lang="en-US" altLang="zh-CN" dirty="0" smtClean="0"/>
              <a:t>/2 &lt; </a:t>
            </a:r>
            <a:r>
              <a:rPr lang="en-US" altLang="zh-CN" i="1" dirty="0" smtClean="0"/>
              <a:t>t</a:t>
            </a:r>
            <a:r>
              <a:rPr lang="en-US" altLang="zh-CN" dirty="0" smtClean="0"/>
              <a:t> &lt; </a:t>
            </a:r>
            <a:r>
              <a:rPr lang="en-US" altLang="zh-CN" i="1" dirty="0" smtClean="0"/>
              <a:t>T</a:t>
            </a:r>
            <a:r>
              <a:rPr lang="en-US" altLang="zh-CN" dirty="0" smtClean="0"/>
              <a:t>/2</a:t>
            </a:r>
          </a:p>
          <a:p>
            <a:r>
              <a:rPr lang="en-US" altLang="zh-CN" dirty="0" smtClean="0"/>
              <a:t> </a:t>
            </a:r>
            <a:r>
              <a:rPr lang="en-US" altLang="zh-CN" i="1" dirty="0" err="1" smtClean="0"/>
              <a:t>s</a:t>
            </a:r>
            <a:r>
              <a:rPr lang="en-US" altLang="zh-CN" i="1" baseline="-25000" dirty="0" err="1" smtClean="0"/>
              <a:t>T</a:t>
            </a:r>
            <a:r>
              <a:rPr lang="en-US" altLang="zh-CN" dirty="0" smtClean="0"/>
              <a:t>(</a:t>
            </a:r>
            <a:r>
              <a:rPr lang="en-US" altLang="zh-CN" i="1" dirty="0" smtClean="0"/>
              <a:t>t</a:t>
            </a:r>
            <a:r>
              <a:rPr lang="en-US" altLang="zh-CN" dirty="0" smtClean="0"/>
              <a:t>)</a:t>
            </a:r>
            <a:r>
              <a:rPr lang="zh-CN" altLang="en-US" dirty="0" smtClean="0"/>
              <a:t>是一个能量信号，可以用傅里叶变换求出其能量谱密度 </a:t>
            </a:r>
            <a:r>
              <a:rPr lang="en-US" altLang="zh-CN" dirty="0" smtClean="0"/>
              <a:t>|</a:t>
            </a:r>
            <a:r>
              <a:rPr lang="en-US" altLang="zh-CN" i="1" dirty="0" smtClean="0"/>
              <a:t>S</a:t>
            </a:r>
            <a:r>
              <a:rPr lang="en-US" altLang="zh-CN" i="1" baseline="-25000" dirty="0" smtClean="0"/>
              <a:t>T</a:t>
            </a:r>
            <a:r>
              <a:rPr lang="en-US" altLang="zh-CN" dirty="0" smtClean="0"/>
              <a:t>(t)|</a:t>
            </a:r>
            <a:r>
              <a:rPr lang="en-US" altLang="zh-CN" baseline="30000" dirty="0" smtClean="0"/>
              <a:t>2</a:t>
            </a:r>
            <a:r>
              <a:rPr lang="zh-CN" altLang="en-US" dirty="0" smtClean="0"/>
              <a:t>，由巴塞伐尔定理有</a:t>
            </a:r>
          </a:p>
          <a:p>
            <a:pPr>
              <a:lnSpc>
                <a:spcPct val="110000"/>
              </a:lnSpc>
            </a:pPr>
            <a:r>
              <a:rPr lang="zh-CN" altLang="en-US" dirty="0" smtClean="0"/>
              <a:t>							</a:t>
            </a:r>
            <a:r>
              <a:rPr lang="en-US" altLang="zh-CN" dirty="0" smtClean="0"/>
              <a:t>(2.2-41)</a:t>
            </a:r>
          </a:p>
          <a:p>
            <a:pPr>
              <a:lnSpc>
                <a:spcPct val="110000"/>
              </a:lnSpc>
            </a:pPr>
            <a:r>
              <a:rPr lang="zh-CN" altLang="en-US" dirty="0" smtClean="0"/>
              <a:t>定义为信号的功率谱密度</a:t>
            </a:r>
            <a:r>
              <a:rPr lang="en-US" altLang="zh-CN" i="1" dirty="0" smtClean="0"/>
              <a:t>P</a:t>
            </a:r>
            <a:r>
              <a:rPr lang="en-US" altLang="zh-CN" dirty="0" smtClean="0"/>
              <a:t>(</a:t>
            </a:r>
            <a:r>
              <a:rPr lang="en-US" altLang="zh-CN" i="1" dirty="0" smtClean="0"/>
              <a:t>f</a:t>
            </a:r>
            <a:r>
              <a:rPr lang="en-US" altLang="zh-CN" dirty="0" smtClean="0"/>
              <a:t>) </a:t>
            </a:r>
            <a:r>
              <a:rPr lang="zh-CN" altLang="en-US" dirty="0" smtClean="0"/>
              <a:t>为</a:t>
            </a:r>
            <a:endParaRPr lang="zh-CN" altLang="en-US" dirty="0"/>
          </a:p>
        </p:txBody>
      </p:sp>
      <p:graphicFrame>
        <p:nvGraphicFramePr>
          <p:cNvPr id="45060" name="Object 4"/>
          <p:cNvGraphicFramePr>
            <a:graphicFrameLocks noChangeAspect="1"/>
          </p:cNvGraphicFramePr>
          <p:nvPr/>
        </p:nvGraphicFramePr>
        <p:xfrm>
          <a:off x="1674461" y="3573016"/>
          <a:ext cx="4543434" cy="728216"/>
        </p:xfrm>
        <a:graphic>
          <a:graphicData uri="http://schemas.openxmlformats.org/presentationml/2006/ole">
            <mc:AlternateContent xmlns:mc="http://schemas.openxmlformats.org/markup-compatibility/2006">
              <mc:Choice xmlns:v="urn:schemas-microsoft-com:vml" Requires="v">
                <p:oleObj spid="_x0000_s2432049" name="公式" r:id="rId3" imgW="1968500" imgH="330200" progId="Equation.3">
                  <p:embed/>
                </p:oleObj>
              </mc:Choice>
              <mc:Fallback>
                <p:oleObj name="公式" r:id="rId3" imgW="1968500" imgH="330200"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461" y="3573016"/>
                        <a:ext cx="4543434" cy="728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3"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5064" name="Object 8"/>
          <p:cNvGraphicFramePr>
            <a:graphicFrameLocks noChangeAspect="1"/>
          </p:cNvGraphicFramePr>
          <p:nvPr/>
        </p:nvGraphicFramePr>
        <p:xfrm>
          <a:off x="2051720" y="5013176"/>
          <a:ext cx="3697990" cy="1008112"/>
        </p:xfrm>
        <a:graphic>
          <a:graphicData uri="http://schemas.openxmlformats.org/presentationml/2006/ole">
            <mc:AlternateContent xmlns:mc="http://schemas.openxmlformats.org/markup-compatibility/2006">
              <mc:Choice xmlns:v="urn:schemas-microsoft-com:vml" Requires="v">
                <p:oleObj spid="_x0000_s2432050" name="公式" r:id="rId5" imgW="1358310" imgH="393529" progId="Equation.3">
                  <p:embed/>
                </p:oleObj>
              </mc:Choice>
              <mc:Fallback>
                <p:oleObj name="公式" r:id="rId5" imgW="1358310" imgH="393529" progId="Equation.3">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5013176"/>
                        <a:ext cx="3697990" cy="1008112"/>
                      </a:xfrm>
                      <a:prstGeom prst="rect">
                        <a:avLst/>
                      </a:prstGeom>
                      <a:solidFill>
                        <a:srgbClr val="FFFF00"/>
                      </a:solidFill>
                    </p:spPr>
                  </p:pic>
                </p:oleObj>
              </mc:Fallback>
            </mc:AlternateContent>
          </a:graphicData>
        </a:graphic>
      </p:graphicFrame>
      <p:sp>
        <p:nvSpPr>
          <p:cNvPr id="10" name="灯片编号占位符 9"/>
          <p:cNvSpPr>
            <a:spLocks noGrp="1"/>
          </p:cNvSpPr>
          <p:nvPr>
            <p:ph type="sldNum" sz="quarter" idx="12"/>
          </p:nvPr>
        </p:nvSpPr>
        <p:spPr/>
        <p:txBody>
          <a:bodyPr/>
          <a:lstStyle/>
          <a:p>
            <a:fld id="{E31375A4-56A4-47D6-9801-1991572033F7}" type="slidenum">
              <a:rPr lang="en-US" smtClean="0"/>
              <a:pPr/>
              <a:t>27</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 calcmode="lin" valueType="num">
                                      <p:cBhvr additive="base">
                                        <p:cTn id="7"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 calcmode="lin" valueType="num">
                                      <p:cBhvr additive="base">
                                        <p:cTn id="13"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60"/>
                                        </p:tgtEl>
                                        <p:attrNameLst>
                                          <p:attrName>style.visibility</p:attrName>
                                        </p:attrNameLst>
                                      </p:cBhvr>
                                      <p:to>
                                        <p:strVal val="visible"/>
                                      </p:to>
                                    </p:set>
                                    <p:anim calcmode="lin" valueType="num">
                                      <p:cBhvr additive="base">
                                        <p:cTn id="19" dur="500" fill="hold"/>
                                        <p:tgtEl>
                                          <p:spTgt spid="45060"/>
                                        </p:tgtEl>
                                        <p:attrNameLst>
                                          <p:attrName>ppt_x</p:attrName>
                                        </p:attrNameLst>
                                      </p:cBhvr>
                                      <p:tavLst>
                                        <p:tav tm="0">
                                          <p:val>
                                            <p:strVal val="#ppt_x"/>
                                          </p:val>
                                        </p:tav>
                                        <p:tav tm="100000">
                                          <p:val>
                                            <p:strVal val="#ppt_x"/>
                                          </p:val>
                                        </p:tav>
                                      </p:tavLst>
                                    </p:anim>
                                    <p:anim calcmode="lin" valueType="num">
                                      <p:cBhvr additive="base">
                                        <p:cTn id="20" dur="500" fill="hold"/>
                                        <p:tgtEl>
                                          <p:spTgt spid="4506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5059">
                                            <p:txEl>
                                              <p:pRg st="3" end="3"/>
                                            </p:txEl>
                                          </p:spTgt>
                                        </p:tgtEl>
                                        <p:attrNameLst>
                                          <p:attrName>style.visibility</p:attrName>
                                        </p:attrNameLst>
                                      </p:cBhvr>
                                      <p:to>
                                        <p:strVal val="visible"/>
                                      </p:to>
                                    </p:set>
                                    <p:anim calcmode="lin" valueType="num">
                                      <p:cBhvr additive="base">
                                        <p:cTn id="23"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059">
                                            <p:txEl>
                                              <p:pRg st="4" end="4"/>
                                            </p:txEl>
                                          </p:spTgt>
                                        </p:tgtEl>
                                        <p:attrNameLst>
                                          <p:attrName>style.visibility</p:attrName>
                                        </p:attrNameLst>
                                      </p:cBhvr>
                                      <p:to>
                                        <p:strVal val="visible"/>
                                      </p:to>
                                    </p:set>
                                    <p:anim calcmode="lin" valueType="num">
                                      <p:cBhvr additive="base">
                                        <p:cTn id="29"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505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5064"/>
                                        </p:tgtEl>
                                        <p:attrNameLst>
                                          <p:attrName>style.visibility</p:attrName>
                                        </p:attrNameLst>
                                      </p:cBhvr>
                                      <p:to>
                                        <p:strVal val="visible"/>
                                      </p:to>
                                    </p:set>
                                    <p:anim calcmode="lin" valueType="num">
                                      <p:cBhvr additive="base">
                                        <p:cTn id="33" dur="500" fill="hold"/>
                                        <p:tgtEl>
                                          <p:spTgt spid="45064"/>
                                        </p:tgtEl>
                                        <p:attrNameLst>
                                          <p:attrName>ppt_x</p:attrName>
                                        </p:attrNameLst>
                                      </p:cBhvr>
                                      <p:tavLst>
                                        <p:tav tm="0">
                                          <p:val>
                                            <p:strVal val="#ppt_x"/>
                                          </p:val>
                                        </p:tav>
                                        <p:tav tm="100000">
                                          <p:val>
                                            <p:strVal val="#ppt_x"/>
                                          </p:val>
                                        </p:tav>
                                      </p:tavLst>
                                    </p:anim>
                                    <p:anim calcmode="lin" valueType="num">
                                      <p:cBhvr additive="base">
                                        <p:cTn id="34" dur="500" fill="hold"/>
                                        <p:tgtEl>
                                          <p:spTgt spid="450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716016" y="1844824"/>
            <a:ext cx="720080" cy="7920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 name="矩形 1"/>
          <p:cNvSpPr/>
          <p:nvPr/>
        </p:nvSpPr>
        <p:spPr>
          <a:xfrm>
            <a:off x="1835696" y="1988840"/>
            <a:ext cx="72008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6082" name="Rectangle 2"/>
          <p:cNvSpPr>
            <a:spLocks noGrp="1" noChangeArrowheads="1"/>
          </p:cNvSpPr>
          <p:nvPr>
            <p:ph type="title"/>
          </p:nvPr>
        </p:nvSpPr>
        <p:spPr/>
        <p:txBody>
          <a:bodyPr>
            <a:normAutofit/>
          </a:bodyPr>
          <a:lstStyle/>
          <a:p>
            <a:r>
              <a:rPr lang="en-US" altLang="zh-CN" sz="2800" dirty="0" smtClean="0">
                <a:solidFill>
                  <a:srgbClr val="0000FF"/>
                </a:solidFill>
              </a:rPr>
              <a:t>2.</a:t>
            </a:r>
            <a:r>
              <a:rPr lang="zh-CN" altLang="en-US" sz="2800" dirty="0" smtClean="0">
                <a:solidFill>
                  <a:srgbClr val="0000FF"/>
                </a:solidFill>
              </a:rPr>
              <a:t>周期信号的功率谱密度</a:t>
            </a:r>
            <a:endParaRPr lang="zh-CN" altLang="en-US" sz="2800" b="1" dirty="0">
              <a:solidFill>
                <a:srgbClr val="0000FF"/>
              </a:solidFill>
            </a:endParaRPr>
          </a:p>
        </p:txBody>
      </p:sp>
      <p:sp>
        <p:nvSpPr>
          <p:cNvPr id="46083" name="Rectangle 3"/>
          <p:cNvSpPr>
            <a:spLocks noGrp="1" noChangeArrowheads="1"/>
          </p:cNvSpPr>
          <p:nvPr>
            <p:ph type="body" idx="1"/>
          </p:nvPr>
        </p:nvSpPr>
        <p:spPr>
          <a:xfrm>
            <a:off x="927101" y="1268413"/>
            <a:ext cx="7821363" cy="5112915"/>
          </a:xfrm>
        </p:spPr>
        <p:txBody>
          <a:bodyPr>
            <a:normAutofit fontScale="92500"/>
          </a:bodyPr>
          <a:lstStyle/>
          <a:p>
            <a:r>
              <a:rPr lang="zh-CN" altLang="en-US" sz="3000" dirty="0" smtClean="0"/>
              <a:t>令</a:t>
            </a:r>
            <a:r>
              <a:rPr lang="en-US" altLang="zh-CN" sz="3000" i="1" dirty="0"/>
              <a:t>T </a:t>
            </a:r>
            <a:r>
              <a:rPr lang="zh-CN" altLang="en-US" sz="3000" dirty="0"/>
              <a:t>等于信号的周期</a:t>
            </a:r>
            <a:r>
              <a:rPr lang="en-US" altLang="zh-CN" sz="3000" i="1" dirty="0"/>
              <a:t>T</a:t>
            </a:r>
            <a:r>
              <a:rPr lang="en-US" altLang="zh-CN" sz="3000" baseline="-25000" dirty="0"/>
              <a:t>0</a:t>
            </a:r>
            <a:r>
              <a:rPr lang="en-US" altLang="zh-CN" sz="3000" dirty="0"/>
              <a:t> </a:t>
            </a:r>
            <a:r>
              <a:rPr lang="zh-CN" altLang="en-US" sz="3000" dirty="0"/>
              <a:t>，</a:t>
            </a:r>
            <a:r>
              <a:rPr lang="zh-CN" altLang="en-US" sz="3000" dirty="0" smtClean="0"/>
              <a:t>于是信号功率为</a:t>
            </a:r>
            <a:endParaRPr lang="zh-CN" altLang="en-US" sz="3000" dirty="0"/>
          </a:p>
          <a:p>
            <a:pPr>
              <a:lnSpc>
                <a:spcPct val="120000"/>
              </a:lnSpc>
            </a:pPr>
            <a:r>
              <a:rPr lang="zh-CN" altLang="en-US" sz="3000" dirty="0"/>
              <a:t>							</a:t>
            </a:r>
            <a:r>
              <a:rPr lang="en-US" altLang="zh-CN" sz="3000" dirty="0"/>
              <a:t>(2.2-45)</a:t>
            </a:r>
          </a:p>
          <a:p>
            <a:pPr>
              <a:lnSpc>
                <a:spcPct val="150000"/>
              </a:lnSpc>
            </a:pPr>
            <a:r>
              <a:rPr lang="zh-CN" altLang="en-US" sz="3000" dirty="0"/>
              <a:t>由周期函数的巴塞伐尔</a:t>
            </a:r>
            <a:r>
              <a:rPr lang="en-US" altLang="zh-CN" sz="3000" dirty="0"/>
              <a:t>(</a:t>
            </a:r>
            <a:r>
              <a:rPr lang="en-US" altLang="zh-CN" sz="3000" dirty="0" err="1"/>
              <a:t>Parseval</a:t>
            </a:r>
            <a:r>
              <a:rPr lang="en-US" altLang="zh-CN" sz="3000" dirty="0"/>
              <a:t>)</a:t>
            </a:r>
            <a:r>
              <a:rPr lang="zh-CN" altLang="en-US" sz="3000" dirty="0"/>
              <a:t>定理</a:t>
            </a:r>
            <a:r>
              <a:rPr lang="en-US" altLang="zh-CN" sz="3000" dirty="0"/>
              <a:t>:</a:t>
            </a:r>
          </a:p>
          <a:p>
            <a:pPr>
              <a:lnSpc>
                <a:spcPct val="110000"/>
              </a:lnSpc>
            </a:pPr>
            <a:r>
              <a:rPr lang="en-US" altLang="zh-CN" sz="3000" dirty="0"/>
              <a:t>							(2.2-46)</a:t>
            </a:r>
          </a:p>
          <a:p>
            <a:pPr>
              <a:lnSpc>
                <a:spcPct val="160000"/>
              </a:lnSpc>
            </a:pPr>
            <a:r>
              <a:rPr lang="zh-CN" altLang="en-US" sz="3000" dirty="0"/>
              <a:t>式中  </a:t>
            </a:r>
            <a:r>
              <a:rPr lang="en-US" altLang="zh-CN" sz="3000" dirty="0"/>
              <a:t>|</a:t>
            </a:r>
            <a:r>
              <a:rPr lang="en-US" altLang="zh-CN" sz="3000" i="1" dirty="0"/>
              <a:t>C</a:t>
            </a:r>
            <a:r>
              <a:rPr lang="en-US" altLang="zh-CN" sz="3000" i="1" baseline="-25000" dirty="0"/>
              <a:t>n</a:t>
            </a:r>
            <a:r>
              <a:rPr lang="en-US" altLang="zh-CN" sz="3000" dirty="0"/>
              <a:t>|</a:t>
            </a:r>
            <a:r>
              <a:rPr lang="en-US" altLang="zh-CN" sz="3000" baseline="30000" dirty="0"/>
              <a:t>2</a:t>
            </a:r>
            <a:r>
              <a:rPr lang="en-US" altLang="zh-CN" sz="3000" dirty="0"/>
              <a:t> </a:t>
            </a:r>
            <a:r>
              <a:rPr lang="zh-CN" altLang="en-US" sz="3000" dirty="0"/>
              <a:t>－第</a:t>
            </a:r>
            <a:r>
              <a:rPr lang="en-US" altLang="zh-CN" sz="3000" i="1" dirty="0"/>
              <a:t>n</a:t>
            </a:r>
            <a:r>
              <a:rPr lang="zh-CN" altLang="en-US" sz="3000" dirty="0"/>
              <a:t>次谐波的功率 </a:t>
            </a:r>
          </a:p>
          <a:p>
            <a:pPr>
              <a:lnSpc>
                <a:spcPct val="90000"/>
              </a:lnSpc>
            </a:pPr>
            <a:r>
              <a:rPr lang="zh-CN" altLang="en-US" sz="3000" dirty="0"/>
              <a:t>利用</a:t>
            </a:r>
            <a:r>
              <a:rPr lang="zh-CN" altLang="en-US" sz="3000" i="1" dirty="0">
                <a:sym typeface="Symbol" pitchFamily="18" charset="2"/>
              </a:rPr>
              <a:t></a:t>
            </a:r>
            <a:r>
              <a:rPr lang="zh-CN" altLang="en-US" sz="3000" dirty="0" smtClean="0"/>
              <a:t>函数用连续功率谱密度将上</a:t>
            </a:r>
            <a:r>
              <a:rPr lang="zh-CN" altLang="en-US" sz="3000" dirty="0"/>
              <a:t>式表示</a:t>
            </a:r>
            <a:r>
              <a:rPr lang="zh-CN" altLang="en-US" sz="3000" dirty="0" smtClean="0"/>
              <a:t>为</a:t>
            </a:r>
            <a:endParaRPr lang="en-US" altLang="zh-CN" sz="3000" dirty="0" smtClean="0"/>
          </a:p>
          <a:p>
            <a:pPr>
              <a:lnSpc>
                <a:spcPct val="90000"/>
              </a:lnSpc>
            </a:pPr>
            <a:r>
              <a:rPr lang="zh-CN" altLang="en-US" sz="3000" dirty="0"/>
              <a:t>							</a:t>
            </a:r>
            <a:r>
              <a:rPr lang="en-US" altLang="zh-CN" sz="3000" dirty="0"/>
              <a:t>(2.2-47</a:t>
            </a:r>
            <a:r>
              <a:rPr lang="en-US" altLang="zh-CN" sz="3000" dirty="0" smtClean="0"/>
              <a:t>)</a:t>
            </a:r>
            <a:endParaRPr lang="en-US" altLang="zh-CN" sz="3000" dirty="0"/>
          </a:p>
        </p:txBody>
      </p:sp>
      <p:sp>
        <p:nvSpPr>
          <p:cNvPr id="46085"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6084" name="Object 4"/>
          <p:cNvGraphicFramePr>
            <a:graphicFrameLocks noChangeAspect="1"/>
          </p:cNvGraphicFramePr>
          <p:nvPr/>
        </p:nvGraphicFramePr>
        <p:xfrm>
          <a:off x="1331640" y="1844824"/>
          <a:ext cx="5764025" cy="864096"/>
        </p:xfrm>
        <a:graphic>
          <a:graphicData uri="http://schemas.openxmlformats.org/presentationml/2006/ole">
            <mc:AlternateContent xmlns:mc="http://schemas.openxmlformats.org/markup-compatibility/2006">
              <mc:Choice xmlns:v="urn:schemas-microsoft-com:vml" Requires="v">
                <p:oleObj spid="_x0000_s2433095" name="公式" r:id="rId3" imgW="2489200" imgH="431800" progId="Equation.3">
                  <p:embed/>
                </p:oleObj>
              </mc:Choice>
              <mc:Fallback>
                <p:oleObj name="公式" r:id="rId3" imgW="2489200" imgH="431800" progId="Equation.3">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844824"/>
                        <a:ext cx="5764025"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7" name="Rectangle 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6086" name="Object 6"/>
          <p:cNvGraphicFramePr>
            <a:graphicFrameLocks noChangeAspect="1"/>
          </p:cNvGraphicFramePr>
          <p:nvPr/>
        </p:nvGraphicFramePr>
        <p:xfrm>
          <a:off x="1979712" y="3356992"/>
          <a:ext cx="4396972" cy="890711"/>
        </p:xfrm>
        <a:graphic>
          <a:graphicData uri="http://schemas.openxmlformats.org/presentationml/2006/ole">
            <mc:AlternateContent xmlns:mc="http://schemas.openxmlformats.org/markup-compatibility/2006">
              <mc:Choice xmlns:v="urn:schemas-microsoft-com:vml" Requires="v">
                <p:oleObj spid="_x0000_s2433096" name="公式" r:id="rId5" imgW="1905000" imgH="444500" progId="Equation.3">
                  <p:embed/>
                </p:oleObj>
              </mc:Choice>
              <mc:Fallback>
                <p:oleObj name="公式" r:id="rId5" imgW="1905000" imgH="444500" progId="Equation.3">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3356992"/>
                        <a:ext cx="4396972" cy="8907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9" name="Rectangle 9"/>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6088" name="Object 8"/>
          <p:cNvGraphicFramePr>
            <a:graphicFrameLocks noChangeAspect="1"/>
          </p:cNvGraphicFramePr>
          <p:nvPr/>
        </p:nvGraphicFramePr>
        <p:xfrm>
          <a:off x="1835696" y="5733256"/>
          <a:ext cx="4083277" cy="720080"/>
        </p:xfrm>
        <a:graphic>
          <a:graphicData uri="http://schemas.openxmlformats.org/presentationml/2006/ole">
            <mc:AlternateContent xmlns:mc="http://schemas.openxmlformats.org/markup-compatibility/2006">
              <mc:Choice xmlns:v="urn:schemas-microsoft-com:vml" Requires="v">
                <p:oleObj spid="_x0000_s2433097" name="公式" r:id="rId7" imgW="1689100" imgH="330200" progId="Equation.3">
                  <p:embed/>
                </p:oleObj>
              </mc:Choice>
              <mc:Fallback>
                <p:oleObj name="公式" r:id="rId7" imgW="1689100" imgH="330200" progId="Equation.3">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5733256"/>
                        <a:ext cx="4083277"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1" name="Rectangle 11"/>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6093" name="Rectangle 1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4" name="灯片编号占位符 13"/>
          <p:cNvSpPr>
            <a:spLocks noGrp="1"/>
          </p:cNvSpPr>
          <p:nvPr>
            <p:ph type="sldNum" sz="quarter" idx="12"/>
          </p:nvPr>
        </p:nvSpPr>
        <p:spPr/>
        <p:txBody>
          <a:bodyPr/>
          <a:lstStyle/>
          <a:p>
            <a:fld id="{E31375A4-56A4-47D6-9801-1991572033F7}" type="slidenum">
              <a:rPr lang="en-US" smtClean="0"/>
              <a:pPr/>
              <a:t>28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 calcmode="lin" valueType="num">
                                      <p:cBhvr additive="base">
                                        <p:cTn id="7"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6"/>
                                        </p:tgtEl>
                                        <p:attrNameLst>
                                          <p:attrName>style.visibility</p:attrName>
                                        </p:attrNameLst>
                                      </p:cBhvr>
                                      <p:to>
                                        <p:strVal val="visible"/>
                                      </p:to>
                                    </p:set>
                                    <p:anim calcmode="lin" valueType="num">
                                      <p:cBhvr additive="base">
                                        <p:cTn id="11" dur="500" fill="hold"/>
                                        <p:tgtEl>
                                          <p:spTgt spid="46086"/>
                                        </p:tgtEl>
                                        <p:attrNameLst>
                                          <p:attrName>ppt_x</p:attrName>
                                        </p:attrNameLst>
                                      </p:cBhvr>
                                      <p:tavLst>
                                        <p:tav tm="0">
                                          <p:val>
                                            <p:strVal val="#ppt_x"/>
                                          </p:val>
                                        </p:tav>
                                        <p:tav tm="100000">
                                          <p:val>
                                            <p:strVal val="#ppt_x"/>
                                          </p:val>
                                        </p:tav>
                                      </p:tavLst>
                                    </p:anim>
                                    <p:anim calcmode="lin" valueType="num">
                                      <p:cBhvr additive="base">
                                        <p:cTn id="12" dur="500" fill="hold"/>
                                        <p:tgtEl>
                                          <p:spTgt spid="4608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anim calcmode="lin" valueType="num">
                                      <p:cBhvr additive="base">
                                        <p:cTn id="15"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08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083">
                                            <p:txEl>
                                              <p:pRg st="4" end="4"/>
                                            </p:txEl>
                                          </p:spTgt>
                                        </p:tgtEl>
                                        <p:attrNameLst>
                                          <p:attrName>style.visibility</p:attrName>
                                        </p:attrNameLst>
                                      </p:cBhvr>
                                      <p:to>
                                        <p:strVal val="visible"/>
                                      </p:to>
                                    </p:set>
                                    <p:anim calcmode="lin" valueType="num">
                                      <p:cBhvr additive="base">
                                        <p:cTn id="19"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3">
                                            <p:txEl>
                                              <p:pRg st="5" end="5"/>
                                            </p:txEl>
                                          </p:spTgt>
                                        </p:tgtEl>
                                        <p:attrNameLst>
                                          <p:attrName>style.visibility</p:attrName>
                                        </p:attrNameLst>
                                      </p:cBhvr>
                                      <p:to>
                                        <p:strVal val="visible"/>
                                      </p:to>
                                    </p:set>
                                    <p:anim calcmode="lin" valueType="num">
                                      <p:cBhvr additive="base">
                                        <p:cTn id="25" dur="5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6083">
                                            <p:txEl>
                                              <p:pRg st="6" end="6"/>
                                            </p:txEl>
                                          </p:spTgt>
                                        </p:tgtEl>
                                        <p:attrNameLst>
                                          <p:attrName>style.visibility</p:attrName>
                                        </p:attrNameLst>
                                      </p:cBhvr>
                                      <p:to>
                                        <p:strVal val="visible"/>
                                      </p:to>
                                    </p:set>
                                    <p:anim calcmode="lin" valueType="num">
                                      <p:cBhvr additive="base">
                                        <p:cTn id="29" dur="5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08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6088"/>
                                        </p:tgtEl>
                                        <p:attrNameLst>
                                          <p:attrName>style.visibility</p:attrName>
                                        </p:attrNameLst>
                                      </p:cBhvr>
                                      <p:to>
                                        <p:strVal val="visible"/>
                                      </p:to>
                                    </p:set>
                                    <p:anim calcmode="lin" valueType="num">
                                      <p:cBhvr additive="base">
                                        <p:cTn id="33" dur="500" fill="hold"/>
                                        <p:tgtEl>
                                          <p:spTgt spid="46088"/>
                                        </p:tgtEl>
                                        <p:attrNameLst>
                                          <p:attrName>ppt_x</p:attrName>
                                        </p:attrNameLst>
                                      </p:cBhvr>
                                      <p:tavLst>
                                        <p:tav tm="0">
                                          <p:val>
                                            <p:strVal val="#ppt_x"/>
                                          </p:val>
                                        </p:tav>
                                        <p:tav tm="100000">
                                          <p:val>
                                            <p:strVal val="#ppt_x"/>
                                          </p:val>
                                        </p:tav>
                                      </p:tavLst>
                                    </p:anim>
                                    <p:anim calcmode="lin" valueType="num">
                                      <p:cBhvr additive="base">
                                        <p:cTn id="34" dur="500" fill="hold"/>
                                        <p:tgtEl>
                                          <p:spTgt spid="460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927101" y="1268413"/>
            <a:ext cx="7821364" cy="4680867"/>
          </a:xfrm>
        </p:spPr>
        <p:txBody>
          <a:bodyPr>
            <a:normAutofit fontScale="92500"/>
          </a:bodyPr>
          <a:lstStyle/>
          <a:p>
            <a:pPr>
              <a:lnSpc>
                <a:spcPct val="90000"/>
              </a:lnSpc>
            </a:pPr>
            <a:r>
              <a:rPr lang="zh-CN" altLang="en-US" dirty="0" smtClean="0"/>
              <a:t>观察</a:t>
            </a:r>
            <a:r>
              <a:rPr lang="zh-CN" altLang="en-US" dirty="0"/>
              <a:t>							</a:t>
            </a:r>
            <a:r>
              <a:rPr lang="en-US" altLang="zh-CN" dirty="0"/>
              <a:t>(2.2-47</a:t>
            </a:r>
            <a:r>
              <a:rPr lang="en-US" altLang="zh-CN" dirty="0" smtClean="0"/>
              <a:t>)</a:t>
            </a:r>
          </a:p>
          <a:p>
            <a:pPr>
              <a:lnSpc>
                <a:spcPct val="90000"/>
              </a:lnSpc>
            </a:pPr>
            <a:endParaRPr lang="en-US" altLang="zh-CN" dirty="0"/>
          </a:p>
          <a:p>
            <a:pPr>
              <a:lnSpc>
                <a:spcPct val="90000"/>
              </a:lnSpc>
            </a:pPr>
            <a:r>
              <a:rPr lang="zh-CN" altLang="en-US" dirty="0"/>
              <a:t>式中</a:t>
            </a:r>
          </a:p>
          <a:p>
            <a:pPr lvl="2">
              <a:lnSpc>
                <a:spcPct val="90000"/>
              </a:lnSpc>
            </a:pPr>
            <a:endParaRPr lang="en-US" altLang="zh-CN" sz="2800" dirty="0" smtClean="0"/>
          </a:p>
          <a:p>
            <a:pPr lvl="2">
              <a:lnSpc>
                <a:spcPct val="90000"/>
              </a:lnSpc>
            </a:pPr>
            <a:endParaRPr lang="zh-CN" altLang="en-US" sz="2800" dirty="0"/>
          </a:p>
          <a:p>
            <a:pPr>
              <a:lnSpc>
                <a:spcPct val="140000"/>
              </a:lnSpc>
            </a:pPr>
            <a:r>
              <a:rPr lang="zh-CN" altLang="en-US" dirty="0" smtClean="0"/>
              <a:t>故，上</a:t>
            </a:r>
            <a:r>
              <a:rPr lang="zh-CN" altLang="en-US" dirty="0"/>
              <a:t>式中的被积因子就是此信号的</a:t>
            </a:r>
            <a:r>
              <a:rPr lang="zh-CN" altLang="en-US" dirty="0">
                <a:solidFill>
                  <a:srgbClr val="0000FF"/>
                </a:solidFill>
              </a:rPr>
              <a:t>功率谱密度</a:t>
            </a:r>
            <a:r>
              <a:rPr lang="en-US" altLang="zh-CN" i="1" dirty="0">
                <a:solidFill>
                  <a:srgbClr val="0000FF"/>
                </a:solidFill>
              </a:rPr>
              <a:t>P</a:t>
            </a:r>
            <a:r>
              <a:rPr lang="en-US" altLang="zh-CN" dirty="0">
                <a:solidFill>
                  <a:srgbClr val="0000FF"/>
                </a:solidFill>
              </a:rPr>
              <a:t>(</a:t>
            </a:r>
            <a:r>
              <a:rPr lang="en-US" altLang="zh-CN" i="1" dirty="0">
                <a:solidFill>
                  <a:srgbClr val="0000FF"/>
                </a:solidFill>
              </a:rPr>
              <a:t>f</a:t>
            </a:r>
            <a:r>
              <a:rPr lang="en-US" altLang="zh-CN" dirty="0">
                <a:solidFill>
                  <a:srgbClr val="0000FF"/>
                </a:solidFill>
              </a:rPr>
              <a:t>)</a:t>
            </a:r>
            <a:r>
              <a:rPr lang="zh-CN" altLang="en-US" dirty="0"/>
              <a:t>，即 </a:t>
            </a:r>
          </a:p>
          <a:p>
            <a:pPr>
              <a:lnSpc>
                <a:spcPct val="120000"/>
              </a:lnSpc>
            </a:pPr>
            <a:r>
              <a:rPr lang="zh-CN" altLang="en-US" sz="3000" dirty="0"/>
              <a:t>							</a:t>
            </a:r>
            <a:r>
              <a:rPr lang="en-US" altLang="zh-CN" sz="3000" dirty="0"/>
              <a:t>(2.2-48)</a:t>
            </a:r>
          </a:p>
        </p:txBody>
      </p:sp>
      <p:sp>
        <p:nvSpPr>
          <p:cNvPr id="46085"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6087" name="Rectangle 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6089" name="Rectangle 9"/>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6088" name="Object 8"/>
          <p:cNvGraphicFramePr>
            <a:graphicFrameLocks noChangeAspect="1"/>
          </p:cNvGraphicFramePr>
          <p:nvPr/>
        </p:nvGraphicFramePr>
        <p:xfrm>
          <a:off x="2123728" y="1196752"/>
          <a:ext cx="3877356" cy="683766"/>
        </p:xfrm>
        <a:graphic>
          <a:graphicData uri="http://schemas.openxmlformats.org/presentationml/2006/ole">
            <mc:AlternateContent xmlns:mc="http://schemas.openxmlformats.org/markup-compatibility/2006">
              <mc:Choice xmlns:v="urn:schemas-microsoft-com:vml" Requires="v">
                <p:oleObj spid="_x0000_s2490441" name="公式" r:id="rId3" imgW="1689100" imgH="330200" progId="Equation.3">
                  <p:embed/>
                </p:oleObj>
              </mc:Choice>
              <mc:Fallback>
                <p:oleObj name="公式" r:id="rId3" imgW="1689100" imgH="330200"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196752"/>
                        <a:ext cx="3877356" cy="6837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1" name="Rectangle 11"/>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6090" name="Object 10"/>
          <p:cNvGraphicFramePr>
            <a:graphicFrameLocks noChangeAspect="1"/>
          </p:cNvGraphicFramePr>
          <p:nvPr/>
        </p:nvGraphicFramePr>
        <p:xfrm>
          <a:off x="2339751" y="2492896"/>
          <a:ext cx="3289663" cy="981199"/>
        </p:xfrm>
        <a:graphic>
          <a:graphicData uri="http://schemas.openxmlformats.org/presentationml/2006/ole">
            <mc:AlternateContent xmlns:mc="http://schemas.openxmlformats.org/markup-compatibility/2006">
              <mc:Choice xmlns:v="urn:schemas-microsoft-com:vml" Requires="v">
                <p:oleObj spid="_x0000_s2490442" name="公式" r:id="rId5" imgW="1562100" imgH="482600" progId="Equation.3">
                  <p:embed/>
                </p:oleObj>
              </mc:Choice>
              <mc:Fallback>
                <p:oleObj name="公式" r:id="rId5" imgW="1562100" imgH="482600" progId="Equation.3">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1" y="2492896"/>
                        <a:ext cx="3289663" cy="981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3" name="Rectangle 1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6092" name="Object 12"/>
          <p:cNvGraphicFramePr>
            <a:graphicFrameLocks noChangeAspect="1"/>
          </p:cNvGraphicFramePr>
          <p:nvPr/>
        </p:nvGraphicFramePr>
        <p:xfrm>
          <a:off x="2411760" y="5085184"/>
          <a:ext cx="3687089" cy="864096"/>
        </p:xfrm>
        <a:graphic>
          <a:graphicData uri="http://schemas.openxmlformats.org/presentationml/2006/ole">
            <mc:AlternateContent xmlns:mc="http://schemas.openxmlformats.org/markup-compatibility/2006">
              <mc:Choice xmlns:v="urn:schemas-microsoft-com:vml" Requires="v">
                <p:oleObj spid="_x0000_s2490443" name="公式" r:id="rId7" imgW="1828800" imgH="431800" progId="Equation.3">
                  <p:embed/>
                </p:oleObj>
              </mc:Choice>
              <mc:Fallback>
                <p:oleObj name="公式" r:id="rId7" imgW="1828800" imgH="431800" progId="Equation.3">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5085184"/>
                        <a:ext cx="3687089" cy="864096"/>
                      </a:xfrm>
                      <a:prstGeom prst="rect">
                        <a:avLst/>
                      </a:prstGeom>
                      <a:solidFill>
                        <a:srgbClr val="FFFF00"/>
                      </a:solidFill>
                    </p:spPr>
                  </p:pic>
                </p:oleObj>
              </mc:Fallback>
            </mc:AlternateContent>
          </a:graphicData>
        </a:graphic>
      </p:graphicFrame>
      <p:sp>
        <p:nvSpPr>
          <p:cNvPr id="14" name="标题 13"/>
          <p:cNvSpPr>
            <a:spLocks noGrp="1"/>
          </p:cNvSpPr>
          <p:nvPr>
            <p:ph type="title"/>
          </p:nvPr>
        </p:nvSpPr>
        <p:spPr/>
        <p:txBody>
          <a:bodyPr/>
          <a:lstStyle/>
          <a:p>
            <a:endParaRPr lang="zh-CN" altLang="en-US"/>
          </a:p>
        </p:txBody>
      </p:sp>
      <p:sp>
        <p:nvSpPr>
          <p:cNvPr id="15" name="灯片编号占位符 14"/>
          <p:cNvSpPr>
            <a:spLocks noGrp="1"/>
          </p:cNvSpPr>
          <p:nvPr>
            <p:ph type="sldNum" sz="quarter" idx="12"/>
          </p:nvPr>
        </p:nvSpPr>
        <p:spPr/>
        <p:txBody>
          <a:bodyPr/>
          <a:lstStyle/>
          <a:p>
            <a:fld id="{E31375A4-56A4-47D6-9801-1991572033F7}" type="slidenum">
              <a:rPr lang="en-US" smtClean="0"/>
              <a:pPr/>
              <a:t>29</a:t>
            </a:fld>
            <a:endParaRPr lang="en-US"/>
          </a:p>
        </p:txBody>
      </p:sp>
      <p:sp>
        <p:nvSpPr>
          <p:cNvPr id="13" name="矩形 12"/>
          <p:cNvSpPr/>
          <p:nvPr/>
        </p:nvSpPr>
        <p:spPr>
          <a:xfrm>
            <a:off x="1835696" y="1916832"/>
            <a:ext cx="800219" cy="424732"/>
          </a:xfrm>
          <a:prstGeom prst="rect">
            <a:avLst/>
          </a:prstGeom>
        </p:spPr>
        <p:txBody>
          <a:bodyPr wrap="none">
            <a:spAutoFit/>
          </a:bodyPr>
          <a:lstStyle/>
          <a:p>
            <a:pPr>
              <a:lnSpc>
                <a:spcPct val="90000"/>
              </a:lnSpc>
            </a:pPr>
            <a:r>
              <a:rPr lang="zh-CN" altLang="en-US" sz="2400" b="1" dirty="0" smtClean="0">
                <a:solidFill>
                  <a:srgbClr val="FF0000"/>
                </a:solidFill>
                <a:latin typeface="+mj-ea"/>
                <a:ea typeface="+mj-ea"/>
              </a:rPr>
              <a:t>功率</a:t>
            </a:r>
            <a:endParaRPr lang="zh-CN" altLang="en-US" sz="2400" b="1" dirty="0">
              <a:solidFill>
                <a:srgbClr val="FF0000"/>
              </a:solidFill>
              <a:latin typeface="+mj-ea"/>
              <a:ea typeface="+mj-ea"/>
            </a:endParaRPr>
          </a:p>
        </p:txBody>
      </p:sp>
      <p:sp>
        <p:nvSpPr>
          <p:cNvPr id="16" name="矩形 15"/>
          <p:cNvSpPr/>
          <p:nvPr/>
        </p:nvSpPr>
        <p:spPr>
          <a:xfrm>
            <a:off x="5427965" y="1844824"/>
            <a:ext cx="1723549" cy="424732"/>
          </a:xfrm>
          <a:prstGeom prst="rect">
            <a:avLst/>
          </a:prstGeom>
        </p:spPr>
        <p:txBody>
          <a:bodyPr wrap="none">
            <a:spAutoFit/>
          </a:bodyPr>
          <a:lstStyle/>
          <a:p>
            <a:pPr>
              <a:lnSpc>
                <a:spcPct val="90000"/>
              </a:lnSpc>
            </a:pPr>
            <a:r>
              <a:rPr lang="zh-CN" altLang="en-US" sz="2400" b="1" dirty="0" smtClean="0">
                <a:solidFill>
                  <a:srgbClr val="FF0000"/>
                </a:solidFill>
                <a:latin typeface="+mj-ea"/>
                <a:ea typeface="+mj-ea"/>
              </a:rPr>
              <a:t>对频率积分</a:t>
            </a:r>
            <a:endParaRPr lang="zh-CN" altLang="en-US" sz="2400" b="1" dirty="0">
              <a:solidFill>
                <a:srgbClr val="FF0000"/>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5" end="5"/>
                                            </p:txEl>
                                          </p:spTgt>
                                        </p:tgtEl>
                                        <p:attrNameLst>
                                          <p:attrName>style.visibility</p:attrName>
                                        </p:attrNameLst>
                                      </p:cBhvr>
                                      <p:to>
                                        <p:strVal val="visible"/>
                                      </p:to>
                                    </p:set>
                                    <p:anim calcmode="lin" valueType="num">
                                      <p:cBhvr additive="base">
                                        <p:cTn id="7" dur="5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92"/>
                                        </p:tgtEl>
                                        <p:attrNameLst>
                                          <p:attrName>style.visibility</p:attrName>
                                        </p:attrNameLst>
                                      </p:cBhvr>
                                      <p:to>
                                        <p:strVal val="visible"/>
                                      </p:to>
                                    </p:set>
                                    <p:anim calcmode="lin" valueType="num">
                                      <p:cBhvr additive="base">
                                        <p:cTn id="11" dur="500" fill="hold"/>
                                        <p:tgtEl>
                                          <p:spTgt spid="46092"/>
                                        </p:tgtEl>
                                        <p:attrNameLst>
                                          <p:attrName>ppt_x</p:attrName>
                                        </p:attrNameLst>
                                      </p:cBhvr>
                                      <p:tavLst>
                                        <p:tav tm="0">
                                          <p:val>
                                            <p:strVal val="#ppt_x"/>
                                          </p:val>
                                        </p:tav>
                                        <p:tav tm="100000">
                                          <p:val>
                                            <p:strVal val="#ppt_x"/>
                                          </p:val>
                                        </p:tav>
                                      </p:tavLst>
                                    </p:anim>
                                    <p:anim calcmode="lin" valueType="num">
                                      <p:cBhvr additive="base">
                                        <p:cTn id="12" dur="500" fill="hold"/>
                                        <p:tgtEl>
                                          <p:spTgt spid="4609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083">
                                            <p:txEl>
                                              <p:pRg st="6" end="6"/>
                                            </p:txEl>
                                          </p:spTgt>
                                        </p:tgtEl>
                                        <p:attrNameLst>
                                          <p:attrName>style.visibility</p:attrName>
                                        </p:attrNameLst>
                                      </p:cBhvr>
                                      <p:to>
                                        <p:strVal val="visible"/>
                                      </p:to>
                                    </p:set>
                                    <p:anim calcmode="lin" valueType="num">
                                      <p:cBhvr additive="base">
                                        <p:cTn id="15" dur="5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0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第</a:t>
            </a:r>
            <a:r>
              <a:rPr lang="en-US" altLang="zh-CN" dirty="0" smtClean="0"/>
              <a:t>2</a:t>
            </a:r>
            <a:r>
              <a:rPr lang="zh-CN" altLang="en-US" dirty="0" smtClean="0"/>
              <a:t>章 确知信号</a:t>
            </a:r>
            <a:endParaRPr lang="zh-CN" altLang="en-US" dirty="0"/>
          </a:p>
        </p:txBody>
      </p:sp>
      <p:sp>
        <p:nvSpPr>
          <p:cNvPr id="3" name="内容占位符 2"/>
          <p:cNvSpPr>
            <a:spLocks noGrp="1"/>
          </p:cNvSpPr>
          <p:nvPr>
            <p:ph idx="1"/>
          </p:nvPr>
        </p:nvSpPr>
        <p:spPr/>
        <p:txBody>
          <a:bodyPr/>
          <a:lstStyle/>
          <a:p>
            <a:r>
              <a:rPr lang="en-US" altLang="zh-CN" smtClean="0"/>
              <a:t>2.1</a:t>
            </a:r>
            <a:r>
              <a:rPr lang="zh-CN" altLang="en-US" smtClean="0"/>
              <a:t>确知信号的类型</a:t>
            </a:r>
            <a:endParaRPr lang="en-US" altLang="zh-CN" smtClean="0"/>
          </a:p>
          <a:p>
            <a:r>
              <a:rPr lang="en-US" altLang="zh-CN" smtClean="0"/>
              <a:t>2.2 </a:t>
            </a:r>
            <a:r>
              <a:rPr lang="zh-CN" altLang="en-US" smtClean="0"/>
              <a:t>确知信号的频域性质</a:t>
            </a:r>
          </a:p>
          <a:p>
            <a:r>
              <a:rPr lang="en-US" altLang="zh-CN" smtClean="0"/>
              <a:t>2.3 </a:t>
            </a:r>
            <a:r>
              <a:rPr lang="zh-CN" altLang="en-US" smtClean="0"/>
              <a:t>确知信号的时域性质</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smtClean="0"/>
              <a:t>例</a:t>
            </a:r>
            <a:r>
              <a:rPr lang="en-US" altLang="zh-CN" dirty="0" smtClean="0"/>
              <a:t>2.8</a:t>
            </a:r>
            <a:endParaRPr lang="zh-CN" altLang="en-US" dirty="0"/>
          </a:p>
        </p:txBody>
      </p:sp>
      <p:sp>
        <p:nvSpPr>
          <p:cNvPr id="47107" name="Rectangle 3"/>
          <p:cNvSpPr>
            <a:spLocks noGrp="1" noChangeArrowheads="1"/>
          </p:cNvSpPr>
          <p:nvPr>
            <p:ph type="body" idx="1"/>
          </p:nvPr>
        </p:nvSpPr>
        <p:spPr>
          <a:xfrm>
            <a:off x="611560" y="1268760"/>
            <a:ext cx="8064896" cy="5040560"/>
          </a:xfrm>
        </p:spPr>
        <p:txBody>
          <a:bodyPr>
            <a:normAutofit fontScale="92500" lnSpcReduction="10000"/>
          </a:bodyPr>
          <a:lstStyle/>
          <a:p>
            <a:r>
              <a:rPr lang="zh-CN" altLang="en-US" dirty="0" smtClean="0"/>
              <a:t>试求例</a:t>
            </a:r>
            <a:r>
              <a:rPr lang="en-US" altLang="zh-CN" dirty="0" smtClean="0"/>
              <a:t>2.1</a:t>
            </a:r>
            <a:r>
              <a:rPr lang="zh-CN" altLang="en-US" dirty="0" smtClean="0"/>
              <a:t>中周期性信号的功率谱密度。</a:t>
            </a:r>
            <a:endParaRPr lang="en-US" altLang="zh-CN" dirty="0" smtClean="0"/>
          </a:p>
          <a:p>
            <a:endParaRPr lang="en-US" altLang="zh-CN" dirty="0" smtClean="0"/>
          </a:p>
          <a:p>
            <a:endParaRPr lang="zh-CN" altLang="en-US" dirty="0" smtClean="0"/>
          </a:p>
          <a:p>
            <a:r>
              <a:rPr lang="zh-CN" altLang="en-US" dirty="0" smtClean="0"/>
              <a:t>该例中信号的频谱已经求出，它等于式</a:t>
            </a:r>
            <a:r>
              <a:rPr lang="en-US" altLang="zh-CN" dirty="0" smtClean="0"/>
              <a:t>(2.2-14)</a:t>
            </a:r>
            <a:r>
              <a:rPr lang="zh-CN" altLang="en-US" dirty="0" smtClean="0"/>
              <a:t>：</a:t>
            </a:r>
          </a:p>
          <a:p>
            <a:pPr lvl="2"/>
            <a:endParaRPr lang="zh-CN" altLang="en-US" dirty="0" smtClean="0"/>
          </a:p>
          <a:p>
            <a:pPr lvl="2"/>
            <a:endParaRPr lang="zh-CN" altLang="en-US" dirty="0" smtClean="0"/>
          </a:p>
          <a:p>
            <a:r>
              <a:rPr lang="zh-CN" altLang="en-US" dirty="0" smtClean="0"/>
              <a:t>所以由式</a:t>
            </a:r>
            <a:r>
              <a:rPr lang="en-US" altLang="zh-CN" dirty="0" smtClean="0"/>
              <a:t>(2.2-48)</a:t>
            </a:r>
            <a:r>
              <a:rPr lang="zh-CN" altLang="en-US" dirty="0" smtClean="0"/>
              <a:t>：</a:t>
            </a:r>
            <a:endParaRPr lang="en-US" altLang="zh-CN" dirty="0" smtClean="0"/>
          </a:p>
          <a:p>
            <a:pPr lvl="3"/>
            <a:endParaRPr lang="zh-CN" altLang="en-US" dirty="0" smtClean="0"/>
          </a:p>
          <a:p>
            <a:r>
              <a:rPr lang="zh-CN" altLang="en-US" dirty="0" smtClean="0"/>
              <a:t>  得出</a:t>
            </a:r>
          </a:p>
          <a:p>
            <a:r>
              <a:rPr lang="zh-CN" altLang="en-US" dirty="0" smtClean="0"/>
              <a:t>							   </a:t>
            </a:r>
            <a:r>
              <a:rPr lang="en-US" altLang="zh-CN" sz="2400" dirty="0" smtClean="0"/>
              <a:t>(2.2-50)</a:t>
            </a:r>
            <a:endParaRPr lang="en-US" altLang="zh-CN" sz="2400" dirty="0"/>
          </a:p>
        </p:txBody>
      </p:sp>
      <p:sp>
        <p:nvSpPr>
          <p:cNvPr id="47109"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7108" name="Object 4"/>
          <p:cNvGraphicFramePr>
            <a:graphicFrameLocks noChangeAspect="1"/>
          </p:cNvGraphicFramePr>
          <p:nvPr/>
        </p:nvGraphicFramePr>
        <p:xfrm>
          <a:off x="2699792" y="3429000"/>
          <a:ext cx="2683611" cy="821120"/>
        </p:xfrm>
        <a:graphic>
          <a:graphicData uri="http://schemas.openxmlformats.org/presentationml/2006/ole">
            <mc:AlternateContent xmlns:mc="http://schemas.openxmlformats.org/markup-compatibility/2006">
              <mc:Choice xmlns:v="urn:schemas-microsoft-com:vml" Requires="v">
                <p:oleObj spid="_x0000_s2434119" name="公式" r:id="rId3" imgW="1282700" imgH="431800" progId="Equation.3">
                  <p:embed/>
                </p:oleObj>
              </mc:Choice>
              <mc:Fallback>
                <p:oleObj name="公式" r:id="rId3" imgW="1282700" imgH="431800" progId="Equation.3">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429000"/>
                        <a:ext cx="2683611" cy="821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1" name="Rectangle 7"/>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7110" name="Object 6"/>
          <p:cNvGraphicFramePr>
            <a:graphicFrameLocks noChangeAspect="1"/>
          </p:cNvGraphicFramePr>
          <p:nvPr/>
        </p:nvGraphicFramePr>
        <p:xfrm>
          <a:off x="1907704" y="5085184"/>
          <a:ext cx="7078824" cy="851471"/>
        </p:xfrm>
        <a:graphic>
          <a:graphicData uri="http://schemas.openxmlformats.org/presentationml/2006/ole">
            <mc:AlternateContent xmlns:mc="http://schemas.openxmlformats.org/markup-compatibility/2006">
              <mc:Choice xmlns:v="urn:schemas-microsoft-com:vml" Requires="v">
                <p:oleObj spid="_x0000_s2434120" name="公式" r:id="rId5" imgW="3873500" imgH="469900" progId="Equation.3">
                  <p:embed/>
                </p:oleObj>
              </mc:Choice>
              <mc:Fallback>
                <p:oleObj name="公式" r:id="rId5" imgW="3873500" imgH="469900" progId="Equation.3">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5085184"/>
                        <a:ext cx="7078824" cy="851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5148064" y="1203648"/>
            <a:ext cx="3536950" cy="1865312"/>
            <a:chOff x="3532" y="1139"/>
            <a:chExt cx="2228" cy="1175"/>
          </a:xfrm>
        </p:grpSpPr>
        <p:sp>
          <p:nvSpPr>
            <p:cNvPr id="47113" name="Text Box 9"/>
            <p:cNvSpPr txBox="1">
              <a:spLocks noChangeArrowheads="1"/>
            </p:cNvSpPr>
            <p:nvPr/>
          </p:nvSpPr>
          <p:spPr bwMode="auto">
            <a:xfrm>
              <a:off x="4468" y="2075"/>
              <a:ext cx="227" cy="211"/>
            </a:xfrm>
            <a:prstGeom prst="rect">
              <a:avLst/>
            </a:prstGeom>
            <a:noFill/>
            <a:ln w="9525">
              <a:noFill/>
              <a:miter lim="800000"/>
              <a:headEnd/>
              <a:tailEnd/>
            </a:ln>
          </p:spPr>
          <p:txBody>
            <a:bodyPr lIns="0" tIns="0" rIns="0" bIns="0"/>
            <a:lstStyle/>
            <a:p>
              <a:pPr algn="ctr"/>
              <a:r>
                <a:rPr lang="en-US" altLang="zh-CN" sz="1600">
                  <a:latin typeface="Times New Roman" pitchFamily="18" charset="0"/>
                </a:rPr>
                <a:t>0</a:t>
              </a:r>
              <a:endParaRPr lang="en-US" altLang="zh-CN" sz="1600"/>
            </a:p>
          </p:txBody>
        </p:sp>
        <p:grpSp>
          <p:nvGrpSpPr>
            <p:cNvPr id="3" name="Group 10"/>
            <p:cNvGrpSpPr>
              <a:grpSpLocks/>
            </p:cNvGrpSpPr>
            <p:nvPr/>
          </p:nvGrpSpPr>
          <p:grpSpPr bwMode="auto">
            <a:xfrm>
              <a:off x="3532" y="1139"/>
              <a:ext cx="2228" cy="1175"/>
              <a:chOff x="3532" y="1139"/>
              <a:chExt cx="2228" cy="1175"/>
            </a:xfrm>
          </p:grpSpPr>
          <p:sp>
            <p:nvSpPr>
              <p:cNvPr id="47115" name="Line 11"/>
              <p:cNvSpPr>
                <a:spLocks noChangeShapeType="1"/>
              </p:cNvSpPr>
              <p:nvPr/>
            </p:nvSpPr>
            <p:spPr bwMode="auto">
              <a:xfrm flipV="1">
                <a:off x="5233" y="2018"/>
                <a:ext cx="0" cy="74"/>
              </a:xfrm>
              <a:prstGeom prst="line">
                <a:avLst/>
              </a:prstGeom>
              <a:noFill/>
              <a:ln w="9525">
                <a:solidFill>
                  <a:srgbClr val="000000"/>
                </a:solidFill>
                <a:round/>
                <a:headEnd/>
                <a:tailEnd/>
              </a:ln>
            </p:spPr>
            <p:txBody>
              <a:bodyPr/>
              <a:lstStyle/>
              <a:p>
                <a:endParaRPr lang="zh-CN" altLang="en-US"/>
              </a:p>
            </p:txBody>
          </p:sp>
          <p:sp>
            <p:nvSpPr>
              <p:cNvPr id="47116" name="Text Box 12"/>
              <p:cNvSpPr txBox="1">
                <a:spLocks noChangeArrowheads="1"/>
              </p:cNvSpPr>
              <p:nvPr/>
            </p:nvSpPr>
            <p:spPr bwMode="auto">
              <a:xfrm>
                <a:off x="5120" y="2103"/>
                <a:ext cx="228" cy="211"/>
              </a:xfrm>
              <a:prstGeom prst="rect">
                <a:avLst/>
              </a:prstGeom>
              <a:noFill/>
              <a:ln w="9525">
                <a:noFill/>
                <a:miter lim="800000"/>
                <a:headEnd/>
                <a:tailEnd/>
              </a:ln>
            </p:spPr>
            <p:txBody>
              <a:bodyPr lIns="0" tIns="0" rIns="0" bIns="0"/>
              <a:lstStyle/>
              <a:p>
                <a:pPr algn="ctr"/>
                <a:r>
                  <a:rPr lang="en-US" altLang="zh-CN" sz="1400">
                    <a:latin typeface="Times New Roman" pitchFamily="18" charset="0"/>
                  </a:rPr>
                  <a:t>T</a:t>
                </a:r>
                <a:endParaRPr lang="en-US" altLang="zh-CN" sz="3600"/>
              </a:p>
            </p:txBody>
          </p:sp>
          <p:sp>
            <p:nvSpPr>
              <p:cNvPr id="47117" name="Line 13"/>
              <p:cNvSpPr>
                <a:spLocks noChangeShapeType="1"/>
              </p:cNvSpPr>
              <p:nvPr/>
            </p:nvSpPr>
            <p:spPr bwMode="auto">
              <a:xfrm flipV="1">
                <a:off x="3929" y="2018"/>
                <a:ext cx="0" cy="74"/>
              </a:xfrm>
              <a:prstGeom prst="line">
                <a:avLst/>
              </a:prstGeom>
              <a:noFill/>
              <a:ln w="9525">
                <a:solidFill>
                  <a:srgbClr val="000000"/>
                </a:solidFill>
                <a:round/>
                <a:headEnd/>
                <a:tailEnd/>
              </a:ln>
            </p:spPr>
            <p:txBody>
              <a:bodyPr/>
              <a:lstStyle/>
              <a:p>
                <a:endParaRPr lang="zh-CN" altLang="en-US"/>
              </a:p>
            </p:txBody>
          </p:sp>
          <p:sp>
            <p:nvSpPr>
              <p:cNvPr id="47118" name="Text Box 14"/>
              <p:cNvSpPr txBox="1">
                <a:spLocks noChangeArrowheads="1"/>
              </p:cNvSpPr>
              <p:nvPr/>
            </p:nvSpPr>
            <p:spPr bwMode="auto">
              <a:xfrm>
                <a:off x="3816" y="2103"/>
                <a:ext cx="228" cy="211"/>
              </a:xfrm>
              <a:prstGeom prst="rect">
                <a:avLst/>
              </a:prstGeom>
              <a:noFill/>
              <a:ln w="9525">
                <a:noFill/>
                <a:miter lim="800000"/>
                <a:headEnd/>
                <a:tailEnd/>
              </a:ln>
            </p:spPr>
            <p:txBody>
              <a:bodyPr lIns="0" tIns="0" rIns="0" bIns="0"/>
              <a:lstStyle/>
              <a:p>
                <a:pPr algn="ctr"/>
                <a:r>
                  <a:rPr lang="en-US" altLang="zh-CN" sz="1400">
                    <a:latin typeface="Times New Roman" pitchFamily="18" charset="0"/>
                  </a:rPr>
                  <a:t>-T</a:t>
                </a:r>
                <a:endParaRPr lang="en-US" altLang="zh-CN" sz="1400"/>
              </a:p>
            </p:txBody>
          </p:sp>
          <p:grpSp>
            <p:nvGrpSpPr>
              <p:cNvPr id="4" name="Group 15"/>
              <p:cNvGrpSpPr>
                <a:grpSpLocks/>
              </p:cNvGrpSpPr>
              <p:nvPr/>
            </p:nvGrpSpPr>
            <p:grpSpPr bwMode="auto">
              <a:xfrm>
                <a:off x="3532" y="1139"/>
                <a:ext cx="2228" cy="1060"/>
                <a:chOff x="3532" y="1139"/>
                <a:chExt cx="2228" cy="1060"/>
              </a:xfrm>
            </p:grpSpPr>
            <p:grpSp>
              <p:nvGrpSpPr>
                <p:cNvPr id="5" name="Group 16"/>
                <p:cNvGrpSpPr>
                  <a:grpSpLocks/>
                </p:cNvGrpSpPr>
                <p:nvPr/>
              </p:nvGrpSpPr>
              <p:grpSpPr bwMode="auto">
                <a:xfrm>
                  <a:off x="3532" y="1233"/>
                  <a:ext cx="2067" cy="865"/>
                  <a:chOff x="6722" y="8730"/>
                  <a:chExt cx="3672" cy="1411"/>
                </a:xfrm>
              </p:grpSpPr>
              <p:grpSp>
                <p:nvGrpSpPr>
                  <p:cNvPr id="6" name="Group 17"/>
                  <p:cNvGrpSpPr>
                    <a:grpSpLocks/>
                  </p:cNvGrpSpPr>
                  <p:nvPr/>
                </p:nvGrpSpPr>
                <p:grpSpPr bwMode="auto">
                  <a:xfrm>
                    <a:off x="6722" y="8730"/>
                    <a:ext cx="3672" cy="1410"/>
                    <a:chOff x="7592" y="8655"/>
                    <a:chExt cx="2802" cy="1410"/>
                  </a:xfrm>
                </p:grpSpPr>
                <p:sp>
                  <p:nvSpPr>
                    <p:cNvPr id="47122" name="Line 18"/>
                    <p:cNvSpPr>
                      <a:spLocks noChangeShapeType="1"/>
                    </p:cNvSpPr>
                    <p:nvPr/>
                  </p:nvSpPr>
                  <p:spPr bwMode="auto">
                    <a:xfrm flipH="1" flipV="1">
                      <a:off x="9002" y="8655"/>
                      <a:ext cx="9" cy="1410"/>
                    </a:xfrm>
                    <a:prstGeom prst="line">
                      <a:avLst/>
                    </a:prstGeom>
                    <a:noFill/>
                    <a:ln w="9525">
                      <a:solidFill>
                        <a:srgbClr val="000000"/>
                      </a:solidFill>
                      <a:round/>
                      <a:headEnd/>
                      <a:tailEnd type="triangle" w="med" len="med"/>
                    </a:ln>
                  </p:spPr>
                  <p:txBody>
                    <a:bodyPr/>
                    <a:lstStyle/>
                    <a:p>
                      <a:endParaRPr lang="zh-CN" altLang="en-US"/>
                    </a:p>
                  </p:txBody>
                </p:sp>
                <p:sp>
                  <p:nvSpPr>
                    <p:cNvPr id="47123" name="Line 19"/>
                    <p:cNvSpPr>
                      <a:spLocks noChangeShapeType="1"/>
                    </p:cNvSpPr>
                    <p:nvPr/>
                  </p:nvSpPr>
                  <p:spPr bwMode="auto">
                    <a:xfrm>
                      <a:off x="7592" y="10056"/>
                      <a:ext cx="2802" cy="0"/>
                    </a:xfrm>
                    <a:prstGeom prst="line">
                      <a:avLst/>
                    </a:prstGeom>
                    <a:noFill/>
                    <a:ln w="9525">
                      <a:solidFill>
                        <a:srgbClr val="000000"/>
                      </a:solidFill>
                      <a:round/>
                      <a:headEnd/>
                      <a:tailEnd type="triangle" w="med" len="med"/>
                    </a:ln>
                  </p:spPr>
                  <p:txBody>
                    <a:bodyPr/>
                    <a:lstStyle/>
                    <a:p>
                      <a:endParaRPr lang="zh-CN" altLang="en-US"/>
                    </a:p>
                  </p:txBody>
                </p:sp>
              </p:grpSp>
              <p:grpSp>
                <p:nvGrpSpPr>
                  <p:cNvPr id="7" name="Group 20"/>
                  <p:cNvGrpSpPr>
                    <a:grpSpLocks/>
                  </p:cNvGrpSpPr>
                  <p:nvPr/>
                </p:nvGrpSpPr>
                <p:grpSpPr bwMode="auto">
                  <a:xfrm>
                    <a:off x="7200" y="9273"/>
                    <a:ext cx="2716" cy="868"/>
                    <a:chOff x="7200" y="9273"/>
                    <a:chExt cx="2716" cy="868"/>
                  </a:xfrm>
                </p:grpSpPr>
                <p:grpSp>
                  <p:nvGrpSpPr>
                    <p:cNvPr id="8" name="Group 21"/>
                    <p:cNvGrpSpPr>
                      <a:grpSpLocks/>
                    </p:cNvGrpSpPr>
                    <p:nvPr/>
                  </p:nvGrpSpPr>
                  <p:grpSpPr bwMode="auto">
                    <a:xfrm>
                      <a:off x="8386" y="9279"/>
                      <a:ext cx="383" cy="862"/>
                      <a:chOff x="7814" y="11707"/>
                      <a:chExt cx="600" cy="1276"/>
                    </a:xfrm>
                  </p:grpSpPr>
                  <p:sp>
                    <p:nvSpPr>
                      <p:cNvPr id="47126" name="Line 22"/>
                      <p:cNvSpPr>
                        <a:spLocks noChangeShapeType="1"/>
                      </p:cNvSpPr>
                      <p:nvPr/>
                    </p:nvSpPr>
                    <p:spPr bwMode="auto">
                      <a:xfrm>
                        <a:off x="8414" y="11708"/>
                        <a:ext cx="0" cy="1275"/>
                      </a:xfrm>
                      <a:prstGeom prst="line">
                        <a:avLst/>
                      </a:prstGeom>
                      <a:noFill/>
                      <a:ln w="19050">
                        <a:solidFill>
                          <a:srgbClr val="000000"/>
                        </a:solidFill>
                        <a:round/>
                        <a:headEnd/>
                        <a:tailEnd/>
                      </a:ln>
                    </p:spPr>
                    <p:txBody>
                      <a:bodyPr/>
                      <a:lstStyle/>
                      <a:p>
                        <a:endParaRPr lang="zh-CN" altLang="en-US"/>
                      </a:p>
                    </p:txBody>
                  </p:sp>
                  <p:sp>
                    <p:nvSpPr>
                      <p:cNvPr id="47127" name="Line 23"/>
                      <p:cNvSpPr>
                        <a:spLocks noChangeShapeType="1"/>
                      </p:cNvSpPr>
                      <p:nvPr/>
                    </p:nvSpPr>
                    <p:spPr bwMode="auto">
                      <a:xfrm>
                        <a:off x="7814" y="11707"/>
                        <a:ext cx="0" cy="1275"/>
                      </a:xfrm>
                      <a:prstGeom prst="line">
                        <a:avLst/>
                      </a:prstGeom>
                      <a:noFill/>
                      <a:ln w="19050">
                        <a:solidFill>
                          <a:srgbClr val="000000"/>
                        </a:solidFill>
                        <a:round/>
                        <a:headEnd/>
                        <a:tailEnd/>
                      </a:ln>
                    </p:spPr>
                    <p:txBody>
                      <a:bodyPr/>
                      <a:lstStyle/>
                      <a:p>
                        <a:endParaRPr lang="zh-CN" altLang="en-US"/>
                      </a:p>
                    </p:txBody>
                  </p:sp>
                </p:grpSp>
                <p:sp>
                  <p:nvSpPr>
                    <p:cNvPr id="47128" name="Line 24"/>
                    <p:cNvSpPr>
                      <a:spLocks noChangeShapeType="1"/>
                    </p:cNvSpPr>
                    <p:nvPr/>
                  </p:nvSpPr>
                  <p:spPr bwMode="auto">
                    <a:xfrm>
                      <a:off x="8376" y="9273"/>
                      <a:ext cx="393" cy="0"/>
                    </a:xfrm>
                    <a:prstGeom prst="line">
                      <a:avLst/>
                    </a:prstGeom>
                    <a:noFill/>
                    <a:ln w="19050">
                      <a:solidFill>
                        <a:srgbClr val="000000"/>
                      </a:solidFill>
                      <a:round/>
                      <a:headEnd/>
                      <a:tailEnd/>
                    </a:ln>
                  </p:spPr>
                  <p:txBody>
                    <a:bodyPr/>
                    <a:lstStyle/>
                    <a:p>
                      <a:endParaRPr lang="zh-CN" altLang="en-US"/>
                    </a:p>
                  </p:txBody>
                </p:sp>
                <p:grpSp>
                  <p:nvGrpSpPr>
                    <p:cNvPr id="9" name="Group 25"/>
                    <p:cNvGrpSpPr>
                      <a:grpSpLocks/>
                    </p:cNvGrpSpPr>
                    <p:nvPr/>
                  </p:nvGrpSpPr>
                  <p:grpSpPr bwMode="auto">
                    <a:xfrm>
                      <a:off x="7200" y="9273"/>
                      <a:ext cx="393" cy="867"/>
                      <a:chOff x="7590" y="9274"/>
                      <a:chExt cx="393" cy="867"/>
                    </a:xfrm>
                  </p:grpSpPr>
                  <p:grpSp>
                    <p:nvGrpSpPr>
                      <p:cNvPr id="10" name="Group 26"/>
                      <p:cNvGrpSpPr>
                        <a:grpSpLocks/>
                      </p:cNvGrpSpPr>
                      <p:nvPr/>
                    </p:nvGrpSpPr>
                    <p:grpSpPr bwMode="auto">
                      <a:xfrm>
                        <a:off x="7598" y="9279"/>
                        <a:ext cx="384" cy="862"/>
                        <a:chOff x="7814" y="11707"/>
                        <a:chExt cx="600" cy="1276"/>
                      </a:xfrm>
                    </p:grpSpPr>
                    <p:sp>
                      <p:nvSpPr>
                        <p:cNvPr id="47131" name="Line 27"/>
                        <p:cNvSpPr>
                          <a:spLocks noChangeShapeType="1"/>
                        </p:cNvSpPr>
                        <p:nvPr/>
                      </p:nvSpPr>
                      <p:spPr bwMode="auto">
                        <a:xfrm>
                          <a:off x="8414" y="11708"/>
                          <a:ext cx="0" cy="1275"/>
                        </a:xfrm>
                        <a:prstGeom prst="line">
                          <a:avLst/>
                        </a:prstGeom>
                        <a:noFill/>
                        <a:ln w="19050">
                          <a:solidFill>
                            <a:srgbClr val="000000"/>
                          </a:solidFill>
                          <a:round/>
                          <a:headEnd/>
                          <a:tailEnd/>
                        </a:ln>
                      </p:spPr>
                      <p:txBody>
                        <a:bodyPr/>
                        <a:lstStyle/>
                        <a:p>
                          <a:endParaRPr lang="zh-CN" altLang="en-US"/>
                        </a:p>
                      </p:txBody>
                    </p:sp>
                    <p:sp>
                      <p:nvSpPr>
                        <p:cNvPr id="47132" name="Line 28"/>
                        <p:cNvSpPr>
                          <a:spLocks noChangeShapeType="1"/>
                        </p:cNvSpPr>
                        <p:nvPr/>
                      </p:nvSpPr>
                      <p:spPr bwMode="auto">
                        <a:xfrm>
                          <a:off x="7814" y="11707"/>
                          <a:ext cx="0" cy="1275"/>
                        </a:xfrm>
                        <a:prstGeom prst="line">
                          <a:avLst/>
                        </a:prstGeom>
                        <a:noFill/>
                        <a:ln w="19050">
                          <a:solidFill>
                            <a:srgbClr val="000000"/>
                          </a:solidFill>
                          <a:round/>
                          <a:headEnd/>
                          <a:tailEnd/>
                        </a:ln>
                      </p:spPr>
                      <p:txBody>
                        <a:bodyPr/>
                        <a:lstStyle/>
                        <a:p>
                          <a:endParaRPr lang="zh-CN" altLang="en-US"/>
                        </a:p>
                      </p:txBody>
                    </p:sp>
                  </p:grpSp>
                  <p:sp>
                    <p:nvSpPr>
                      <p:cNvPr id="47133" name="Line 29"/>
                      <p:cNvSpPr>
                        <a:spLocks noChangeShapeType="1"/>
                      </p:cNvSpPr>
                      <p:nvPr/>
                    </p:nvSpPr>
                    <p:spPr bwMode="auto">
                      <a:xfrm>
                        <a:off x="7590" y="9274"/>
                        <a:ext cx="393" cy="0"/>
                      </a:xfrm>
                      <a:prstGeom prst="line">
                        <a:avLst/>
                      </a:prstGeom>
                      <a:noFill/>
                      <a:ln w="19050">
                        <a:solidFill>
                          <a:srgbClr val="000000"/>
                        </a:solidFill>
                        <a:round/>
                        <a:headEnd/>
                        <a:tailEnd/>
                      </a:ln>
                    </p:spPr>
                    <p:txBody>
                      <a:bodyPr/>
                      <a:lstStyle/>
                      <a:p>
                        <a:endParaRPr lang="zh-CN" altLang="en-US"/>
                      </a:p>
                    </p:txBody>
                  </p:sp>
                </p:grpSp>
                <p:grpSp>
                  <p:nvGrpSpPr>
                    <p:cNvPr id="11" name="Group 30"/>
                    <p:cNvGrpSpPr>
                      <a:grpSpLocks/>
                    </p:cNvGrpSpPr>
                    <p:nvPr/>
                  </p:nvGrpSpPr>
                  <p:grpSpPr bwMode="auto">
                    <a:xfrm>
                      <a:off x="9514" y="9273"/>
                      <a:ext cx="402" cy="867"/>
                      <a:chOff x="9124" y="9274"/>
                      <a:chExt cx="402" cy="867"/>
                    </a:xfrm>
                  </p:grpSpPr>
                  <p:grpSp>
                    <p:nvGrpSpPr>
                      <p:cNvPr id="12" name="Group 31"/>
                      <p:cNvGrpSpPr>
                        <a:grpSpLocks/>
                      </p:cNvGrpSpPr>
                      <p:nvPr/>
                    </p:nvGrpSpPr>
                    <p:grpSpPr bwMode="auto">
                      <a:xfrm>
                        <a:off x="9142" y="9279"/>
                        <a:ext cx="384" cy="862"/>
                        <a:chOff x="7814" y="11707"/>
                        <a:chExt cx="600" cy="1276"/>
                      </a:xfrm>
                    </p:grpSpPr>
                    <p:sp>
                      <p:nvSpPr>
                        <p:cNvPr id="47136" name="Line 32"/>
                        <p:cNvSpPr>
                          <a:spLocks noChangeShapeType="1"/>
                        </p:cNvSpPr>
                        <p:nvPr/>
                      </p:nvSpPr>
                      <p:spPr bwMode="auto">
                        <a:xfrm>
                          <a:off x="8414" y="11708"/>
                          <a:ext cx="0" cy="1275"/>
                        </a:xfrm>
                        <a:prstGeom prst="line">
                          <a:avLst/>
                        </a:prstGeom>
                        <a:noFill/>
                        <a:ln w="19050">
                          <a:solidFill>
                            <a:srgbClr val="000000"/>
                          </a:solidFill>
                          <a:round/>
                          <a:headEnd/>
                          <a:tailEnd/>
                        </a:ln>
                      </p:spPr>
                      <p:txBody>
                        <a:bodyPr/>
                        <a:lstStyle/>
                        <a:p>
                          <a:endParaRPr lang="zh-CN" altLang="en-US"/>
                        </a:p>
                      </p:txBody>
                    </p:sp>
                    <p:sp>
                      <p:nvSpPr>
                        <p:cNvPr id="47137" name="Line 33"/>
                        <p:cNvSpPr>
                          <a:spLocks noChangeShapeType="1"/>
                        </p:cNvSpPr>
                        <p:nvPr/>
                      </p:nvSpPr>
                      <p:spPr bwMode="auto">
                        <a:xfrm>
                          <a:off x="7814" y="11707"/>
                          <a:ext cx="0" cy="1275"/>
                        </a:xfrm>
                        <a:prstGeom prst="line">
                          <a:avLst/>
                        </a:prstGeom>
                        <a:noFill/>
                        <a:ln w="19050">
                          <a:solidFill>
                            <a:srgbClr val="000000"/>
                          </a:solidFill>
                          <a:round/>
                          <a:headEnd/>
                          <a:tailEnd/>
                        </a:ln>
                      </p:spPr>
                      <p:txBody>
                        <a:bodyPr/>
                        <a:lstStyle/>
                        <a:p>
                          <a:endParaRPr lang="zh-CN" altLang="en-US"/>
                        </a:p>
                      </p:txBody>
                    </p:sp>
                  </p:grpSp>
                  <p:sp>
                    <p:nvSpPr>
                      <p:cNvPr id="47138" name="Line 34"/>
                      <p:cNvSpPr>
                        <a:spLocks noChangeShapeType="1"/>
                      </p:cNvSpPr>
                      <p:nvPr/>
                    </p:nvSpPr>
                    <p:spPr bwMode="auto">
                      <a:xfrm>
                        <a:off x="9124" y="9274"/>
                        <a:ext cx="393" cy="0"/>
                      </a:xfrm>
                      <a:prstGeom prst="line">
                        <a:avLst/>
                      </a:prstGeom>
                      <a:noFill/>
                      <a:ln w="19050">
                        <a:solidFill>
                          <a:srgbClr val="000000"/>
                        </a:solidFill>
                        <a:round/>
                        <a:headEnd/>
                        <a:tailEnd/>
                      </a:ln>
                    </p:spPr>
                    <p:txBody>
                      <a:bodyPr/>
                      <a:lstStyle/>
                      <a:p>
                        <a:endParaRPr lang="zh-CN" altLang="en-US"/>
                      </a:p>
                    </p:txBody>
                  </p:sp>
                </p:grpSp>
                <p:sp>
                  <p:nvSpPr>
                    <p:cNvPr id="47139" name="Line 35"/>
                    <p:cNvSpPr>
                      <a:spLocks noChangeShapeType="1"/>
                    </p:cNvSpPr>
                    <p:nvPr/>
                  </p:nvSpPr>
                  <p:spPr bwMode="auto">
                    <a:xfrm>
                      <a:off x="8760" y="10134"/>
                      <a:ext cx="754" cy="0"/>
                    </a:xfrm>
                    <a:prstGeom prst="line">
                      <a:avLst/>
                    </a:prstGeom>
                    <a:noFill/>
                    <a:ln w="19050">
                      <a:solidFill>
                        <a:srgbClr val="000000"/>
                      </a:solidFill>
                      <a:round/>
                      <a:headEnd/>
                      <a:tailEnd/>
                    </a:ln>
                  </p:spPr>
                  <p:txBody>
                    <a:bodyPr/>
                    <a:lstStyle/>
                    <a:p>
                      <a:endParaRPr lang="zh-CN" altLang="en-US"/>
                    </a:p>
                  </p:txBody>
                </p:sp>
                <p:sp>
                  <p:nvSpPr>
                    <p:cNvPr id="47140" name="Line 36"/>
                    <p:cNvSpPr>
                      <a:spLocks noChangeShapeType="1"/>
                    </p:cNvSpPr>
                    <p:nvPr/>
                  </p:nvSpPr>
                  <p:spPr bwMode="auto">
                    <a:xfrm>
                      <a:off x="7584" y="10134"/>
                      <a:ext cx="782" cy="1"/>
                    </a:xfrm>
                    <a:prstGeom prst="line">
                      <a:avLst/>
                    </a:prstGeom>
                    <a:noFill/>
                    <a:ln w="19050">
                      <a:solidFill>
                        <a:srgbClr val="000000"/>
                      </a:solidFill>
                      <a:round/>
                      <a:headEnd/>
                      <a:tailEnd/>
                    </a:ln>
                  </p:spPr>
                  <p:txBody>
                    <a:bodyPr/>
                    <a:lstStyle/>
                    <a:p>
                      <a:endParaRPr lang="zh-CN" altLang="en-US"/>
                    </a:p>
                  </p:txBody>
                </p:sp>
              </p:grpSp>
            </p:grpSp>
            <p:sp>
              <p:nvSpPr>
                <p:cNvPr id="47141" name="Text Box 37"/>
                <p:cNvSpPr txBox="1">
                  <a:spLocks noChangeArrowheads="1"/>
                </p:cNvSpPr>
                <p:nvPr/>
              </p:nvSpPr>
              <p:spPr bwMode="auto">
                <a:xfrm>
                  <a:off x="5533" y="1987"/>
                  <a:ext cx="227" cy="212"/>
                </a:xfrm>
                <a:prstGeom prst="rect">
                  <a:avLst/>
                </a:prstGeom>
                <a:noFill/>
                <a:ln w="9525">
                  <a:noFill/>
                  <a:miter lim="800000"/>
                  <a:headEnd/>
                  <a:tailEnd/>
                </a:ln>
              </p:spPr>
              <p:txBody>
                <a:bodyPr lIns="0" tIns="0" rIns="0" bIns="0"/>
                <a:lstStyle/>
                <a:p>
                  <a:pPr algn="ctr"/>
                  <a:r>
                    <a:rPr lang="en-US" altLang="zh-CN" sz="1600" i="1">
                      <a:latin typeface="Times New Roman" pitchFamily="18" charset="0"/>
                    </a:rPr>
                    <a:t>t</a:t>
                  </a:r>
                  <a:endParaRPr lang="en-US" altLang="zh-CN" sz="2800"/>
                </a:p>
              </p:txBody>
            </p:sp>
            <p:sp>
              <p:nvSpPr>
                <p:cNvPr id="47142" name="Text Box 38"/>
                <p:cNvSpPr txBox="1">
                  <a:spLocks noChangeArrowheads="1"/>
                </p:cNvSpPr>
                <p:nvPr/>
              </p:nvSpPr>
              <p:spPr bwMode="auto">
                <a:xfrm>
                  <a:off x="4291" y="1757"/>
                  <a:ext cx="227" cy="212"/>
                </a:xfrm>
                <a:prstGeom prst="rect">
                  <a:avLst/>
                </a:prstGeom>
                <a:noFill/>
                <a:ln w="9525">
                  <a:noFill/>
                  <a:miter lim="800000"/>
                  <a:headEnd/>
                  <a:tailEnd/>
                </a:ln>
              </p:spPr>
              <p:txBody>
                <a:bodyPr lIns="0" tIns="0" rIns="0" bIns="0"/>
                <a:lstStyle/>
                <a:p>
                  <a:pPr algn="ctr"/>
                  <a:r>
                    <a:rPr lang="en-US" altLang="zh-CN" dirty="0">
                      <a:latin typeface="Times New Roman" pitchFamily="18" charset="0"/>
                      <a:sym typeface="Symbol" pitchFamily="18" charset="2"/>
                    </a:rPr>
                    <a:t></a:t>
                  </a:r>
                  <a:endParaRPr lang="en-US" altLang="zh-CN" sz="3600" dirty="0"/>
                </a:p>
              </p:txBody>
            </p:sp>
            <p:sp>
              <p:nvSpPr>
                <p:cNvPr id="47143" name="Text Box 39"/>
                <p:cNvSpPr txBox="1">
                  <a:spLocks noChangeArrowheads="1"/>
                </p:cNvSpPr>
                <p:nvPr/>
              </p:nvSpPr>
              <p:spPr bwMode="auto">
                <a:xfrm>
                  <a:off x="4714" y="1730"/>
                  <a:ext cx="228" cy="211"/>
                </a:xfrm>
                <a:prstGeom prst="rect">
                  <a:avLst/>
                </a:prstGeom>
                <a:noFill/>
                <a:ln w="9525">
                  <a:noFill/>
                  <a:miter lim="800000"/>
                  <a:headEnd/>
                  <a:tailEnd/>
                </a:ln>
              </p:spPr>
              <p:txBody>
                <a:bodyPr lIns="0" tIns="0" rIns="0" bIns="0"/>
                <a:lstStyle/>
                <a:p>
                  <a:pPr algn="ctr"/>
                  <a:r>
                    <a:rPr lang="en-US" altLang="zh-CN" sz="1600" dirty="0">
                      <a:latin typeface="Times New Roman" pitchFamily="18" charset="0"/>
                    </a:rPr>
                    <a:t>V</a:t>
                  </a:r>
                  <a:endParaRPr lang="en-US" altLang="zh-CN" sz="1600" dirty="0"/>
                </a:p>
              </p:txBody>
            </p:sp>
            <p:sp>
              <p:nvSpPr>
                <p:cNvPr id="47144" name="Text Box 40"/>
                <p:cNvSpPr txBox="1">
                  <a:spLocks noChangeArrowheads="1"/>
                </p:cNvSpPr>
                <p:nvPr/>
              </p:nvSpPr>
              <p:spPr bwMode="auto">
                <a:xfrm>
                  <a:off x="4561" y="1139"/>
                  <a:ext cx="355" cy="267"/>
                </a:xfrm>
                <a:prstGeom prst="rect">
                  <a:avLst/>
                </a:prstGeom>
                <a:noFill/>
                <a:ln w="9525">
                  <a:noFill/>
                  <a:miter lim="800000"/>
                  <a:headEnd/>
                  <a:tailEnd/>
                </a:ln>
              </p:spPr>
              <p:txBody>
                <a:bodyPr/>
                <a:lstStyle/>
                <a:p>
                  <a:pPr algn="just"/>
                  <a:r>
                    <a:rPr lang="en-US" altLang="zh-CN" sz="1600" i="1">
                      <a:latin typeface="Times New Roman" pitchFamily="18" charset="0"/>
                    </a:rPr>
                    <a:t>s</a:t>
                  </a:r>
                  <a:r>
                    <a:rPr lang="en-US" altLang="zh-CN" sz="1600">
                      <a:latin typeface="Times New Roman" pitchFamily="18" charset="0"/>
                    </a:rPr>
                    <a:t>(</a:t>
                  </a:r>
                  <a:r>
                    <a:rPr lang="en-US" altLang="zh-CN" sz="1600" i="1">
                      <a:latin typeface="Times New Roman" pitchFamily="18" charset="0"/>
                    </a:rPr>
                    <a:t>t</a:t>
                  </a:r>
                  <a:r>
                    <a:rPr lang="en-US" altLang="zh-CN" sz="1600">
                      <a:latin typeface="Times New Roman" pitchFamily="18" charset="0"/>
                    </a:rPr>
                    <a:t>)</a:t>
                  </a:r>
                  <a:endParaRPr lang="en-US" altLang="zh-CN" sz="3200"/>
                </a:p>
              </p:txBody>
            </p:sp>
            <p:sp>
              <p:nvSpPr>
                <p:cNvPr id="47145" name="Line 41"/>
                <p:cNvSpPr>
                  <a:spLocks noChangeShapeType="1"/>
                </p:cNvSpPr>
                <p:nvPr/>
              </p:nvSpPr>
              <p:spPr bwMode="auto">
                <a:xfrm>
                  <a:off x="4477" y="1840"/>
                  <a:ext cx="202"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7146" name="Line 42"/>
                <p:cNvSpPr>
                  <a:spLocks noChangeShapeType="1"/>
                </p:cNvSpPr>
                <p:nvPr/>
              </p:nvSpPr>
              <p:spPr bwMode="auto">
                <a:xfrm>
                  <a:off x="4755" y="1555"/>
                  <a:ext cx="0" cy="533"/>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7147" name="Line 43"/>
                <p:cNvSpPr>
                  <a:spLocks noChangeShapeType="1"/>
                </p:cNvSpPr>
                <p:nvPr/>
              </p:nvSpPr>
              <p:spPr bwMode="auto">
                <a:xfrm>
                  <a:off x="4713" y="1564"/>
                  <a:ext cx="75" cy="0"/>
                </a:xfrm>
                <a:prstGeom prst="line">
                  <a:avLst/>
                </a:prstGeom>
                <a:noFill/>
                <a:ln w="9525">
                  <a:solidFill>
                    <a:srgbClr val="000000"/>
                  </a:solidFill>
                  <a:round/>
                  <a:headEnd/>
                  <a:tailEnd/>
                </a:ln>
              </p:spPr>
              <p:txBody>
                <a:bodyPr/>
                <a:lstStyle/>
                <a:p>
                  <a:endParaRPr lang="zh-CN" altLang="en-US"/>
                </a:p>
              </p:txBody>
            </p:sp>
          </p:grpSp>
        </p:grpSp>
      </p:grpSp>
      <p:graphicFrame>
        <p:nvGraphicFramePr>
          <p:cNvPr id="47148" name="Object 44"/>
          <p:cNvGraphicFramePr>
            <a:graphicFrameLocks noChangeAspect="1"/>
          </p:cNvGraphicFramePr>
          <p:nvPr/>
        </p:nvGraphicFramePr>
        <p:xfrm>
          <a:off x="3707904" y="4221088"/>
          <a:ext cx="3379832" cy="792088"/>
        </p:xfrm>
        <a:graphic>
          <a:graphicData uri="http://schemas.openxmlformats.org/presentationml/2006/ole">
            <mc:AlternateContent xmlns:mc="http://schemas.openxmlformats.org/markup-compatibility/2006">
              <mc:Choice xmlns:v="urn:schemas-microsoft-com:vml" Requires="v">
                <p:oleObj spid="_x0000_s2434121" name="公式" r:id="rId7" imgW="1828800" imgH="431800" progId="Equation.3">
                  <p:embed/>
                </p:oleObj>
              </mc:Choice>
              <mc:Fallback>
                <p:oleObj name="公式" r:id="rId7" imgW="1828800" imgH="431800" progId="Equation.3">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7904" y="4221088"/>
                        <a:ext cx="3379832"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灯片编号占位符 46"/>
          <p:cNvSpPr>
            <a:spLocks noGrp="1"/>
          </p:cNvSpPr>
          <p:nvPr>
            <p:ph type="sldNum" sz="quarter" idx="12"/>
          </p:nvPr>
        </p:nvSpPr>
        <p:spPr/>
        <p:txBody>
          <a:bodyPr/>
          <a:lstStyle/>
          <a:p>
            <a:fld id="{E31375A4-56A4-47D6-9801-1991572033F7}" type="slidenum">
              <a:rPr lang="en-US" smtClean="0"/>
              <a:pPr/>
              <a:t>30</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3" end="3"/>
                                            </p:txEl>
                                          </p:spTgt>
                                        </p:tgtEl>
                                        <p:attrNameLst>
                                          <p:attrName>style.visibility</p:attrName>
                                        </p:attrNameLst>
                                      </p:cBhvr>
                                      <p:to>
                                        <p:strVal val="visible"/>
                                      </p:to>
                                    </p:set>
                                    <p:anim calcmode="lin" valueType="num">
                                      <p:cBhvr additive="base">
                                        <p:cTn id="7"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8"/>
                                        </p:tgtEl>
                                        <p:attrNameLst>
                                          <p:attrName>style.visibility</p:attrName>
                                        </p:attrNameLst>
                                      </p:cBhvr>
                                      <p:to>
                                        <p:strVal val="visible"/>
                                      </p:to>
                                    </p:set>
                                    <p:anim calcmode="lin" valueType="num">
                                      <p:cBhvr additive="base">
                                        <p:cTn id="11" dur="500" fill="hold"/>
                                        <p:tgtEl>
                                          <p:spTgt spid="47108"/>
                                        </p:tgtEl>
                                        <p:attrNameLst>
                                          <p:attrName>ppt_x</p:attrName>
                                        </p:attrNameLst>
                                      </p:cBhvr>
                                      <p:tavLst>
                                        <p:tav tm="0">
                                          <p:val>
                                            <p:strVal val="#ppt_x"/>
                                          </p:val>
                                        </p:tav>
                                        <p:tav tm="100000">
                                          <p:val>
                                            <p:strVal val="#ppt_x"/>
                                          </p:val>
                                        </p:tav>
                                      </p:tavLst>
                                    </p:anim>
                                    <p:anim calcmode="lin" valueType="num">
                                      <p:cBhvr additive="base">
                                        <p:cTn id="12" dur="500" fill="hold"/>
                                        <p:tgtEl>
                                          <p:spTgt spid="4710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7107">
                                            <p:txEl>
                                              <p:pRg st="6" end="6"/>
                                            </p:txEl>
                                          </p:spTgt>
                                        </p:tgtEl>
                                        <p:attrNameLst>
                                          <p:attrName>style.visibility</p:attrName>
                                        </p:attrNameLst>
                                      </p:cBhvr>
                                      <p:to>
                                        <p:strVal val="visible"/>
                                      </p:to>
                                    </p:set>
                                    <p:anim calcmode="lin" valueType="num">
                                      <p:cBhvr additive="base">
                                        <p:cTn id="17"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148"/>
                                        </p:tgtEl>
                                        <p:attrNameLst>
                                          <p:attrName>style.visibility</p:attrName>
                                        </p:attrNameLst>
                                      </p:cBhvr>
                                      <p:to>
                                        <p:strVal val="visible"/>
                                      </p:to>
                                    </p:set>
                                    <p:anim calcmode="lin" valueType="num">
                                      <p:cBhvr additive="base">
                                        <p:cTn id="21" dur="500" fill="hold"/>
                                        <p:tgtEl>
                                          <p:spTgt spid="47148"/>
                                        </p:tgtEl>
                                        <p:attrNameLst>
                                          <p:attrName>ppt_x</p:attrName>
                                        </p:attrNameLst>
                                      </p:cBhvr>
                                      <p:tavLst>
                                        <p:tav tm="0">
                                          <p:val>
                                            <p:strVal val="#ppt_x"/>
                                          </p:val>
                                        </p:tav>
                                        <p:tav tm="100000">
                                          <p:val>
                                            <p:strVal val="#ppt_x"/>
                                          </p:val>
                                        </p:tav>
                                      </p:tavLst>
                                    </p:anim>
                                    <p:anim calcmode="lin" valueType="num">
                                      <p:cBhvr additive="base">
                                        <p:cTn id="22" dur="500" fill="hold"/>
                                        <p:tgtEl>
                                          <p:spTgt spid="4714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7107">
                                            <p:txEl>
                                              <p:pRg st="8" end="8"/>
                                            </p:txEl>
                                          </p:spTgt>
                                        </p:tgtEl>
                                        <p:attrNameLst>
                                          <p:attrName>style.visibility</p:attrName>
                                        </p:attrNameLst>
                                      </p:cBhvr>
                                      <p:to>
                                        <p:strVal val="visible"/>
                                      </p:to>
                                    </p:set>
                                    <p:anim calcmode="lin" valueType="num">
                                      <p:cBhvr additive="base">
                                        <p:cTn id="27" dur="500" fill="hold"/>
                                        <p:tgtEl>
                                          <p:spTgt spid="47107">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107">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7110"/>
                                        </p:tgtEl>
                                        <p:attrNameLst>
                                          <p:attrName>style.visibility</p:attrName>
                                        </p:attrNameLst>
                                      </p:cBhvr>
                                      <p:to>
                                        <p:strVal val="visible"/>
                                      </p:to>
                                    </p:set>
                                    <p:anim calcmode="lin" valueType="num">
                                      <p:cBhvr additive="base">
                                        <p:cTn id="31" dur="500" fill="hold"/>
                                        <p:tgtEl>
                                          <p:spTgt spid="47110"/>
                                        </p:tgtEl>
                                        <p:attrNameLst>
                                          <p:attrName>ppt_x</p:attrName>
                                        </p:attrNameLst>
                                      </p:cBhvr>
                                      <p:tavLst>
                                        <p:tav tm="0">
                                          <p:val>
                                            <p:strVal val="#ppt_x"/>
                                          </p:val>
                                        </p:tav>
                                        <p:tav tm="100000">
                                          <p:val>
                                            <p:strVal val="#ppt_x"/>
                                          </p:val>
                                        </p:tav>
                                      </p:tavLst>
                                    </p:anim>
                                    <p:anim calcmode="lin" valueType="num">
                                      <p:cBhvr additive="base">
                                        <p:cTn id="32" dur="500" fill="hold"/>
                                        <p:tgtEl>
                                          <p:spTgt spid="471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107">
                                            <p:txEl>
                                              <p:pRg st="9" end="9"/>
                                            </p:txEl>
                                          </p:spTgt>
                                        </p:tgtEl>
                                        <p:attrNameLst>
                                          <p:attrName>style.visibility</p:attrName>
                                        </p:attrNameLst>
                                      </p:cBhvr>
                                      <p:to>
                                        <p:strVal val="visible"/>
                                      </p:to>
                                    </p:set>
                                    <p:anim calcmode="lin" valueType="num">
                                      <p:cBhvr additive="base">
                                        <p:cTn id="35" dur="500" fill="hold"/>
                                        <p:tgtEl>
                                          <p:spTgt spid="47107">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710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第</a:t>
            </a:r>
            <a:r>
              <a:rPr lang="en-US" altLang="zh-CN" dirty="0" smtClean="0"/>
              <a:t>2</a:t>
            </a:r>
            <a:r>
              <a:rPr lang="zh-CN" altLang="en-US" dirty="0" smtClean="0"/>
              <a:t>章 确知信号</a:t>
            </a:r>
            <a:endParaRPr lang="zh-CN" altLang="en-US" dirty="0"/>
          </a:p>
        </p:txBody>
      </p:sp>
      <p:sp>
        <p:nvSpPr>
          <p:cNvPr id="3" name="内容占位符 2"/>
          <p:cNvSpPr>
            <a:spLocks noGrp="1"/>
          </p:cNvSpPr>
          <p:nvPr>
            <p:ph idx="1"/>
          </p:nvPr>
        </p:nvSpPr>
        <p:spPr/>
        <p:txBody>
          <a:bodyPr/>
          <a:lstStyle/>
          <a:p>
            <a:r>
              <a:rPr lang="en-US" altLang="zh-CN" dirty="0" smtClean="0"/>
              <a:t>2.1</a:t>
            </a:r>
            <a:r>
              <a:rPr lang="zh-CN" altLang="en-US" dirty="0" smtClean="0"/>
              <a:t>确知信号的类型</a:t>
            </a:r>
            <a:endParaRPr lang="en-US" altLang="zh-CN" dirty="0" smtClean="0"/>
          </a:p>
          <a:p>
            <a:r>
              <a:rPr lang="en-US" altLang="zh-CN" dirty="0" smtClean="0"/>
              <a:t>2.2 </a:t>
            </a:r>
            <a:r>
              <a:rPr lang="zh-CN" altLang="en-US" dirty="0" smtClean="0"/>
              <a:t>确知信号的频域性质</a:t>
            </a:r>
          </a:p>
          <a:p>
            <a:r>
              <a:rPr lang="en-US" altLang="zh-CN" dirty="0" smtClean="0">
                <a:solidFill>
                  <a:srgbClr val="FF0000"/>
                </a:solidFill>
              </a:rPr>
              <a:t>2.3 </a:t>
            </a:r>
            <a:r>
              <a:rPr lang="zh-CN" altLang="en-US" dirty="0" smtClean="0">
                <a:solidFill>
                  <a:srgbClr val="FF0000"/>
                </a:solidFill>
              </a:rPr>
              <a:t>确知信号的时域性质</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图示 14"/>
          <p:cNvGraphicFramePr/>
          <p:nvPr/>
        </p:nvGraphicFramePr>
        <p:xfrm>
          <a:off x="611560" y="1196752"/>
          <a:ext cx="7992888" cy="136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8130" name="Rectangle 2"/>
          <p:cNvSpPr>
            <a:spLocks noGrp="1" noChangeArrowheads="1"/>
          </p:cNvSpPr>
          <p:nvPr>
            <p:ph type="title"/>
          </p:nvPr>
        </p:nvSpPr>
        <p:spPr/>
        <p:txBody>
          <a:bodyPr>
            <a:normAutofit/>
          </a:bodyPr>
          <a:lstStyle/>
          <a:p>
            <a:pPr lvl="1"/>
            <a:r>
              <a:rPr lang="en-US" altLang="zh-CN" sz="3400" b="1" dirty="0" smtClean="0">
                <a:latin typeface="+mj-ea"/>
                <a:ea typeface="+mj-ea"/>
              </a:rPr>
              <a:t>2.3.1 </a:t>
            </a:r>
            <a:r>
              <a:rPr lang="zh-CN" altLang="en-US" sz="3400" b="1" dirty="0" smtClean="0">
                <a:latin typeface="+mj-ea"/>
                <a:ea typeface="+mj-ea"/>
              </a:rPr>
              <a:t>能量信号的自相关函数</a:t>
            </a:r>
            <a:endParaRPr lang="zh-CN" altLang="en-US" sz="3400" b="1" dirty="0">
              <a:latin typeface="+mj-ea"/>
              <a:ea typeface="+mj-ea"/>
            </a:endParaRPr>
          </a:p>
        </p:txBody>
      </p:sp>
      <p:graphicFrame>
        <p:nvGraphicFramePr>
          <p:cNvPr id="16" name="图示 15"/>
          <p:cNvGraphicFramePr/>
          <p:nvPr/>
        </p:nvGraphicFramePr>
        <p:xfrm>
          <a:off x="683568" y="3068960"/>
          <a:ext cx="7920880" cy="29523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8133"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8132" name="Object 4"/>
          <p:cNvGraphicFramePr>
            <a:graphicFrameLocks noChangeAspect="1"/>
          </p:cNvGraphicFramePr>
          <p:nvPr/>
        </p:nvGraphicFramePr>
        <p:xfrm>
          <a:off x="1403648" y="2276872"/>
          <a:ext cx="4824536" cy="736693"/>
        </p:xfrm>
        <a:graphic>
          <a:graphicData uri="http://schemas.openxmlformats.org/presentationml/2006/ole">
            <mc:AlternateContent xmlns:mc="http://schemas.openxmlformats.org/markup-compatibility/2006">
              <mc:Choice xmlns:v="urn:schemas-microsoft-com:vml" Requires="v">
                <p:oleObj spid="_x0000_s2435120" name="公式" r:id="rId13" imgW="2527300" imgH="330200" progId="Equation.3">
                  <p:embed/>
                </p:oleObj>
              </mc:Choice>
              <mc:Fallback>
                <p:oleObj name="公式" r:id="rId13" imgW="2527300" imgH="330200" progId="Equation.3">
                  <p:embed/>
                  <p:pic>
                    <p:nvPicPr>
                      <p:cNvPr id="0"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648" y="2276872"/>
                        <a:ext cx="4824536" cy="7366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5"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8134" name="Object 6"/>
          <p:cNvGraphicFramePr>
            <a:graphicFrameLocks noChangeAspect="1"/>
          </p:cNvGraphicFramePr>
          <p:nvPr/>
        </p:nvGraphicFramePr>
        <p:xfrm>
          <a:off x="1907704" y="5373216"/>
          <a:ext cx="3273073" cy="792088"/>
        </p:xfrm>
        <a:graphic>
          <a:graphicData uri="http://schemas.openxmlformats.org/presentationml/2006/ole">
            <mc:AlternateContent xmlns:mc="http://schemas.openxmlformats.org/markup-compatibility/2006">
              <mc:Choice xmlns:v="urn:schemas-microsoft-com:vml" Requires="v">
                <p:oleObj spid="_x0000_s2435121" name="公式" r:id="rId15" imgW="1384300" imgH="330200" progId="Equation.3">
                  <p:embed/>
                </p:oleObj>
              </mc:Choice>
              <mc:Fallback>
                <p:oleObj name="公式" r:id="rId15" imgW="1384300" imgH="330200" progId="Equation.3">
                  <p:embed/>
                  <p:pic>
                    <p:nvPicPr>
                      <p:cNvPr id="0"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7704" y="5373216"/>
                        <a:ext cx="3273073"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7" name="Rectangle 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8141"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 name="灯片编号占位符 16"/>
          <p:cNvSpPr>
            <a:spLocks noGrp="1"/>
          </p:cNvSpPr>
          <p:nvPr>
            <p:ph type="sldNum" sz="quarter" idx="12"/>
          </p:nvPr>
        </p:nvSpPr>
        <p:spPr/>
        <p:txBody>
          <a:bodyPr/>
          <a:lstStyle/>
          <a:p>
            <a:fld id="{E31375A4-56A4-47D6-9801-1991572033F7}" type="slidenum">
              <a:rPr lang="en-US" smtClean="0"/>
              <a:pPr/>
              <a:t>32</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additive="base">
                                        <p:cTn id="7" dur="500" fill="hold"/>
                                        <p:tgtEl>
                                          <p:spTgt spid="48132"/>
                                        </p:tgtEl>
                                        <p:attrNameLst>
                                          <p:attrName>ppt_x</p:attrName>
                                        </p:attrNameLst>
                                      </p:cBhvr>
                                      <p:tavLst>
                                        <p:tav tm="0">
                                          <p:val>
                                            <p:strVal val="#ppt_x"/>
                                          </p:val>
                                        </p:tav>
                                        <p:tav tm="100000">
                                          <p:val>
                                            <p:strVal val="#ppt_x"/>
                                          </p:val>
                                        </p:tav>
                                      </p:tavLst>
                                    </p:anim>
                                    <p:anim calcmode="lin" valueType="num">
                                      <p:cBhvr additive="base">
                                        <p:cTn id="8"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4"/>
                                        </p:tgtEl>
                                        <p:attrNameLst>
                                          <p:attrName>style.visibility</p:attrName>
                                        </p:attrNameLst>
                                      </p:cBhvr>
                                      <p:to>
                                        <p:strVal val="visible"/>
                                      </p:to>
                                    </p:set>
                                    <p:anim calcmode="lin" valueType="num">
                                      <p:cBhvr additive="base">
                                        <p:cTn id="13" dur="500" fill="hold"/>
                                        <p:tgtEl>
                                          <p:spTgt spid="48134"/>
                                        </p:tgtEl>
                                        <p:attrNameLst>
                                          <p:attrName>ppt_x</p:attrName>
                                        </p:attrNameLst>
                                      </p:cBhvr>
                                      <p:tavLst>
                                        <p:tav tm="0">
                                          <p:val>
                                            <p:strVal val="#ppt_x"/>
                                          </p:val>
                                        </p:tav>
                                        <p:tav tm="100000">
                                          <p:val>
                                            <p:strVal val="#ppt_x"/>
                                          </p:val>
                                        </p:tav>
                                      </p:tavLst>
                                    </p:anim>
                                    <p:anim calcmode="lin" valueType="num">
                                      <p:cBhvr additive="base">
                                        <p:cTn id="14"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lvl="1"/>
            <a:r>
              <a:rPr lang="en-US" altLang="zh-CN" sz="3400" b="1" dirty="0" smtClean="0">
                <a:latin typeface="+mj-ea"/>
                <a:ea typeface="+mj-ea"/>
              </a:rPr>
              <a:t>2.3.1 </a:t>
            </a:r>
            <a:r>
              <a:rPr lang="zh-CN" altLang="en-US" sz="3400" b="1" dirty="0" smtClean="0">
                <a:latin typeface="+mj-ea"/>
                <a:ea typeface="+mj-ea"/>
              </a:rPr>
              <a:t>能量信号的自相关函数</a:t>
            </a:r>
            <a:endParaRPr lang="zh-CN" altLang="en-US" sz="3400" b="1" dirty="0">
              <a:latin typeface="+mj-ea"/>
              <a:ea typeface="+mj-ea"/>
            </a:endParaRPr>
          </a:p>
        </p:txBody>
      </p:sp>
      <p:graphicFrame>
        <p:nvGraphicFramePr>
          <p:cNvPr id="16" name="图示 15"/>
          <p:cNvGraphicFramePr/>
          <p:nvPr/>
        </p:nvGraphicFramePr>
        <p:xfrm>
          <a:off x="683568" y="1152128"/>
          <a:ext cx="7848872" cy="3212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8133"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8135"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8137" name="Rectangle 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8136" name="Object 8"/>
          <p:cNvGraphicFramePr>
            <a:graphicFrameLocks noChangeAspect="1"/>
          </p:cNvGraphicFramePr>
          <p:nvPr/>
        </p:nvGraphicFramePr>
        <p:xfrm>
          <a:off x="2267744" y="2780928"/>
          <a:ext cx="2625044" cy="458341"/>
        </p:xfrm>
        <a:graphic>
          <a:graphicData uri="http://schemas.openxmlformats.org/presentationml/2006/ole">
            <mc:AlternateContent xmlns:mc="http://schemas.openxmlformats.org/markup-compatibility/2006">
              <mc:Choice xmlns:v="urn:schemas-microsoft-com:vml" Requires="v">
                <p:oleObj spid="_x0000_s2492489" name="公式" r:id="rId8" imgW="850531" imgH="203112" progId="Equation.3">
                  <p:embed/>
                </p:oleObj>
              </mc:Choice>
              <mc:Fallback>
                <p:oleObj name="公式" r:id="rId8" imgW="850531" imgH="203112" progId="Equation.3">
                  <p:embed/>
                  <p:pic>
                    <p:nvPicPr>
                      <p:cNvPr id="0"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7744" y="2780928"/>
                        <a:ext cx="2625044" cy="458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8" name="Object 10"/>
          <p:cNvGraphicFramePr>
            <a:graphicFrameLocks noChangeAspect="1"/>
          </p:cNvGraphicFramePr>
          <p:nvPr/>
        </p:nvGraphicFramePr>
        <p:xfrm>
          <a:off x="2195736" y="5373216"/>
          <a:ext cx="3240360" cy="701413"/>
        </p:xfrm>
        <a:graphic>
          <a:graphicData uri="http://schemas.openxmlformats.org/presentationml/2006/ole">
            <mc:AlternateContent xmlns:mc="http://schemas.openxmlformats.org/markup-compatibility/2006">
              <mc:Choice xmlns:v="urn:schemas-microsoft-com:vml" Requires="v">
                <p:oleObj spid="_x0000_s2492490" name="公式" r:id="rId10" imgW="1612900" imgH="330200" progId="Equation.3">
                  <p:embed/>
                </p:oleObj>
              </mc:Choice>
              <mc:Fallback>
                <p:oleObj name="公式" r:id="rId10" imgW="1612900" imgH="330200" progId="Equation.3">
                  <p:embed/>
                  <p:pic>
                    <p:nvPicPr>
                      <p:cNvPr id="0"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5736" y="5373216"/>
                        <a:ext cx="3240360" cy="701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1"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8140" name="Object 12"/>
          <p:cNvGraphicFramePr>
            <a:graphicFrameLocks noChangeAspect="1"/>
          </p:cNvGraphicFramePr>
          <p:nvPr/>
        </p:nvGraphicFramePr>
        <p:xfrm>
          <a:off x="2195736" y="4293096"/>
          <a:ext cx="3361120" cy="720080"/>
        </p:xfrm>
        <a:graphic>
          <a:graphicData uri="http://schemas.openxmlformats.org/presentationml/2006/ole">
            <mc:AlternateContent xmlns:mc="http://schemas.openxmlformats.org/markup-compatibility/2006">
              <mc:Choice xmlns:v="urn:schemas-microsoft-com:vml" Requires="v">
                <p:oleObj spid="_x0000_s2492491" name="公式" r:id="rId12" imgW="1549400" imgH="330200" progId="Equation.3">
                  <p:embed/>
                </p:oleObj>
              </mc:Choice>
              <mc:Fallback>
                <p:oleObj name="公式" r:id="rId12" imgW="1549400" imgH="330200" progId="Equation.3">
                  <p:embed/>
                  <p:pic>
                    <p:nvPicPr>
                      <p:cNvPr id="0" name="Picture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5736" y="4293096"/>
                        <a:ext cx="3361120"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灯片编号占位符 13"/>
          <p:cNvSpPr>
            <a:spLocks noGrp="1"/>
          </p:cNvSpPr>
          <p:nvPr>
            <p:ph type="sldNum" sz="quarter" idx="12"/>
          </p:nvPr>
        </p:nvSpPr>
        <p:spPr/>
        <p:txBody>
          <a:bodyPr/>
          <a:lstStyle/>
          <a:p>
            <a:fld id="{E31375A4-56A4-47D6-9801-1991572033F7}" type="slidenum">
              <a:rPr lang="en-US" smtClean="0"/>
              <a:pPr/>
              <a:t>33</a:t>
            </a:fld>
            <a:endParaRPr lang="en-US"/>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pPr lvl="1"/>
            <a:r>
              <a:rPr lang="en-US" altLang="zh-CN" sz="3400" b="1" dirty="0" smtClean="0">
                <a:latin typeface="+mj-ea"/>
                <a:ea typeface="+mj-ea"/>
              </a:rPr>
              <a:t>2.3.2 </a:t>
            </a:r>
            <a:r>
              <a:rPr lang="zh-CN" altLang="en-US" sz="3400" b="1" dirty="0" smtClean="0">
                <a:latin typeface="+mj-ea"/>
                <a:ea typeface="+mj-ea"/>
              </a:rPr>
              <a:t>功率信号的自相关函数</a:t>
            </a:r>
            <a:endParaRPr lang="zh-CN" altLang="en-US" sz="3400" b="1" dirty="0">
              <a:latin typeface="+mj-ea"/>
              <a:ea typeface="+mj-ea"/>
            </a:endParaRPr>
          </a:p>
        </p:txBody>
      </p:sp>
      <p:graphicFrame>
        <p:nvGraphicFramePr>
          <p:cNvPr id="10" name="图示 9"/>
          <p:cNvGraphicFramePr/>
          <p:nvPr/>
        </p:nvGraphicFramePr>
        <p:xfrm>
          <a:off x="611560" y="3212976"/>
          <a:ext cx="8064896"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9156" name="Object 4"/>
          <p:cNvGraphicFramePr>
            <a:graphicFrameLocks noChangeAspect="1"/>
          </p:cNvGraphicFramePr>
          <p:nvPr/>
        </p:nvGraphicFramePr>
        <p:xfrm>
          <a:off x="1133424" y="1844824"/>
          <a:ext cx="6030864" cy="864033"/>
        </p:xfrm>
        <a:graphic>
          <a:graphicData uri="http://schemas.openxmlformats.org/presentationml/2006/ole">
            <mc:AlternateContent xmlns:mc="http://schemas.openxmlformats.org/markup-compatibility/2006">
              <mc:Choice xmlns:v="urn:schemas-microsoft-com:vml" Requires="v">
                <p:oleObj spid="_x0000_s2493488" name="公式" r:id="rId8" imgW="2997200" imgH="393700" progId="Equation.3">
                  <p:embed/>
                </p:oleObj>
              </mc:Choice>
              <mc:Fallback>
                <p:oleObj name="公式" r:id="rId8" imgW="2997200" imgH="393700" progId="Equation.3">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3424" y="1844824"/>
                        <a:ext cx="6030864" cy="864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8" name="Object 6"/>
          <p:cNvGraphicFramePr>
            <a:graphicFrameLocks noChangeAspect="1"/>
          </p:cNvGraphicFramePr>
          <p:nvPr/>
        </p:nvGraphicFramePr>
        <p:xfrm>
          <a:off x="1763688" y="4581128"/>
          <a:ext cx="4094221" cy="792088"/>
        </p:xfrm>
        <a:graphic>
          <a:graphicData uri="http://schemas.openxmlformats.org/presentationml/2006/ole">
            <mc:AlternateContent xmlns:mc="http://schemas.openxmlformats.org/markup-compatibility/2006">
              <mc:Choice xmlns:v="urn:schemas-microsoft-com:vml" Requires="v">
                <p:oleObj spid="_x0000_s2493489" name="公式" r:id="rId10" imgW="1841500" imgH="393700" progId="Equation.3">
                  <p:embed/>
                </p:oleObj>
              </mc:Choice>
              <mc:Fallback>
                <p:oleObj name="公式" r:id="rId10" imgW="1841500" imgH="393700" progId="Equation.3">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3688" y="4581128"/>
                        <a:ext cx="4094221"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图示 8"/>
          <p:cNvGraphicFramePr/>
          <p:nvPr/>
        </p:nvGraphicFramePr>
        <p:xfrm>
          <a:off x="611560" y="1196752"/>
          <a:ext cx="7992888" cy="136815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灯片编号占位符 10"/>
          <p:cNvSpPr>
            <a:spLocks noGrp="1"/>
          </p:cNvSpPr>
          <p:nvPr>
            <p:ph type="sldNum" sz="quarter" idx="12"/>
          </p:nvPr>
        </p:nvSpPr>
        <p:spPr/>
        <p:txBody>
          <a:bodyPr/>
          <a:lstStyle/>
          <a:p>
            <a:fld id="{E31375A4-56A4-47D6-9801-1991572033F7}" type="slidenum">
              <a:rPr lang="en-US" smtClean="0"/>
              <a:pPr/>
              <a:t>34</a:t>
            </a:fld>
            <a:endParaRPr lang="en-US"/>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pPr lvl="1"/>
            <a:r>
              <a:rPr lang="en-US" altLang="zh-CN" sz="3400" b="1" dirty="0" smtClean="0">
                <a:latin typeface="+mj-ea"/>
                <a:ea typeface="+mj-ea"/>
              </a:rPr>
              <a:t>2.3.2 </a:t>
            </a:r>
            <a:r>
              <a:rPr lang="zh-CN" altLang="en-US" sz="3400" b="1" dirty="0" smtClean="0">
                <a:latin typeface="+mj-ea"/>
                <a:ea typeface="+mj-ea"/>
              </a:rPr>
              <a:t>功率信号的自相关函数</a:t>
            </a:r>
            <a:endParaRPr lang="zh-CN" altLang="en-US" sz="3400" b="1" dirty="0">
              <a:latin typeface="+mj-ea"/>
              <a:ea typeface="+mj-ea"/>
            </a:endParaRPr>
          </a:p>
        </p:txBody>
      </p:sp>
      <p:graphicFrame>
        <p:nvGraphicFramePr>
          <p:cNvPr id="10" name="图示 9"/>
          <p:cNvGraphicFramePr/>
          <p:nvPr/>
        </p:nvGraphicFramePr>
        <p:xfrm>
          <a:off x="539553" y="1412776"/>
          <a:ext cx="7848871"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9160" name="Object 8"/>
          <p:cNvGraphicFramePr>
            <a:graphicFrameLocks noChangeAspect="1"/>
          </p:cNvGraphicFramePr>
          <p:nvPr/>
        </p:nvGraphicFramePr>
        <p:xfrm>
          <a:off x="1331640" y="2852936"/>
          <a:ext cx="5317653" cy="804416"/>
        </p:xfrm>
        <a:graphic>
          <a:graphicData uri="http://schemas.openxmlformats.org/presentationml/2006/ole">
            <mc:AlternateContent xmlns:mc="http://schemas.openxmlformats.org/markup-compatibility/2006">
              <mc:Choice xmlns:v="urn:schemas-microsoft-com:vml" Requires="v">
                <p:oleObj spid="_x0000_s2494537" name="公式" r:id="rId8" imgW="2832100" imgH="431800" progId="Equation.3">
                  <p:embed/>
                </p:oleObj>
              </mc:Choice>
              <mc:Fallback>
                <p:oleObj name="公式" r:id="rId8" imgW="2832100" imgH="431800" progId="Equation.3">
                  <p:embed/>
                  <p:pic>
                    <p:nvPicPr>
                      <p:cNvPr id="0"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640" y="2852936"/>
                        <a:ext cx="5317653" cy="804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2" name="Object 10"/>
          <p:cNvGraphicFramePr>
            <a:graphicFrameLocks noChangeAspect="1"/>
          </p:cNvGraphicFramePr>
          <p:nvPr/>
        </p:nvGraphicFramePr>
        <p:xfrm>
          <a:off x="2339752" y="4437111"/>
          <a:ext cx="3168352" cy="738659"/>
        </p:xfrm>
        <a:graphic>
          <a:graphicData uri="http://schemas.openxmlformats.org/presentationml/2006/ole">
            <mc:AlternateContent xmlns:mc="http://schemas.openxmlformats.org/markup-compatibility/2006">
              <mc:Choice xmlns:v="urn:schemas-microsoft-com:vml" Requires="v">
                <p:oleObj spid="_x0000_s2494538" name="公式" r:id="rId10" imgW="1473200" imgH="330200" progId="Equation.3">
                  <p:embed/>
                </p:oleObj>
              </mc:Choice>
              <mc:Fallback>
                <p:oleObj name="公式" r:id="rId10" imgW="1473200" imgH="330200" progId="Equation.3">
                  <p:embed/>
                  <p:pic>
                    <p:nvPicPr>
                      <p:cNvPr id="0"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9752" y="4437111"/>
                        <a:ext cx="3168352" cy="738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4" name="Object 12"/>
          <p:cNvGraphicFramePr>
            <a:graphicFrameLocks noChangeAspect="1"/>
          </p:cNvGraphicFramePr>
          <p:nvPr/>
        </p:nvGraphicFramePr>
        <p:xfrm>
          <a:off x="2483768" y="5301208"/>
          <a:ext cx="2905609" cy="639316"/>
        </p:xfrm>
        <a:graphic>
          <a:graphicData uri="http://schemas.openxmlformats.org/presentationml/2006/ole">
            <mc:AlternateContent xmlns:mc="http://schemas.openxmlformats.org/markup-compatibility/2006">
              <mc:Choice xmlns:v="urn:schemas-microsoft-com:vml" Requires="v">
                <p:oleObj spid="_x0000_s2494539" name="公式" r:id="rId12" imgW="1511300" imgH="330200" progId="Equation.3">
                  <p:embed/>
                </p:oleObj>
              </mc:Choice>
              <mc:Fallback>
                <p:oleObj name="公式" r:id="rId12" imgW="1511300" imgH="330200" progId="Equation.3">
                  <p:embed/>
                  <p:pic>
                    <p:nvPicPr>
                      <p:cNvPr id="0" name="Picture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3768" y="5301208"/>
                        <a:ext cx="2905609" cy="639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灯片编号占位符 10"/>
          <p:cNvSpPr>
            <a:spLocks noGrp="1"/>
          </p:cNvSpPr>
          <p:nvPr>
            <p:ph type="sldNum" sz="quarter" idx="12"/>
          </p:nvPr>
        </p:nvSpPr>
        <p:spPr/>
        <p:txBody>
          <a:bodyPr/>
          <a:lstStyle/>
          <a:p>
            <a:fld id="{E31375A4-56A4-47D6-9801-1991572033F7}" type="slidenum">
              <a:rPr lang="en-US" smtClean="0"/>
              <a:pPr/>
              <a:t>35</a:t>
            </a:fld>
            <a:endParaRPr lang="en-US"/>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zh-CN" altLang="en-US" dirty="0" smtClean="0"/>
              <a:t>例</a:t>
            </a:r>
            <a:r>
              <a:rPr lang="en-US" altLang="zh-CN" dirty="0" smtClean="0"/>
              <a:t>2.9</a:t>
            </a:r>
            <a:endParaRPr lang="zh-CN" altLang="en-US" b="1" dirty="0"/>
          </a:p>
        </p:txBody>
      </p:sp>
      <p:sp>
        <p:nvSpPr>
          <p:cNvPr id="51203" name="Rectangle 3"/>
          <p:cNvSpPr>
            <a:spLocks noGrp="1" noChangeArrowheads="1"/>
          </p:cNvSpPr>
          <p:nvPr>
            <p:ph type="body" idx="1"/>
          </p:nvPr>
        </p:nvSpPr>
        <p:spPr>
          <a:xfrm>
            <a:off x="250825" y="1268413"/>
            <a:ext cx="8893175" cy="5221287"/>
          </a:xfrm>
        </p:spPr>
        <p:txBody>
          <a:bodyPr/>
          <a:lstStyle/>
          <a:p>
            <a:r>
              <a:rPr lang="zh-CN" altLang="en-US" dirty="0" smtClean="0"/>
              <a:t>试</a:t>
            </a:r>
            <a:r>
              <a:rPr lang="zh-CN" altLang="en-US" dirty="0"/>
              <a:t>求周期性信号</a:t>
            </a:r>
            <a:r>
              <a:rPr lang="en-US" altLang="zh-CN" i="1" dirty="0"/>
              <a:t>s</a:t>
            </a:r>
            <a:r>
              <a:rPr lang="en-US" altLang="zh-CN" dirty="0"/>
              <a:t>(</a:t>
            </a:r>
            <a:r>
              <a:rPr lang="en-US" altLang="zh-CN" i="1" dirty="0"/>
              <a:t>t</a:t>
            </a:r>
            <a:r>
              <a:rPr lang="en-US" altLang="zh-CN" dirty="0"/>
              <a:t>) = </a:t>
            </a:r>
            <a:r>
              <a:rPr lang="en-US" altLang="zh-CN" i="1" dirty="0" err="1"/>
              <a:t>A</a:t>
            </a:r>
            <a:r>
              <a:rPr lang="en-US" altLang="zh-CN" dirty="0" err="1"/>
              <a:t>cos</a:t>
            </a:r>
            <a:r>
              <a:rPr lang="en-US" altLang="zh-CN" dirty="0"/>
              <a:t>(</a:t>
            </a:r>
            <a:r>
              <a:rPr lang="en-US" altLang="zh-CN" i="1" dirty="0"/>
              <a:t>t</a:t>
            </a:r>
            <a:r>
              <a:rPr lang="en-US" altLang="zh-CN" dirty="0"/>
              <a:t>+</a:t>
            </a:r>
            <a:r>
              <a:rPr lang="en-US" altLang="zh-CN" i="1" dirty="0">
                <a:sym typeface="Symbol" pitchFamily="18" charset="2"/>
              </a:rPr>
              <a:t></a:t>
            </a:r>
            <a:r>
              <a:rPr lang="en-US" altLang="zh-CN" dirty="0"/>
              <a:t>)</a:t>
            </a:r>
            <a:r>
              <a:rPr lang="zh-CN" altLang="en-US" dirty="0"/>
              <a:t>的自相关函数。</a:t>
            </a:r>
          </a:p>
          <a:p>
            <a:r>
              <a:rPr lang="zh-CN" altLang="en-US" dirty="0" smtClean="0"/>
              <a:t>解</a:t>
            </a:r>
            <a:r>
              <a:rPr lang="en-US" altLang="zh-CN" dirty="0" smtClean="0"/>
              <a:t>: </a:t>
            </a:r>
            <a:r>
              <a:rPr lang="zh-CN" altLang="en-US" dirty="0" smtClean="0"/>
              <a:t>先</a:t>
            </a:r>
            <a:r>
              <a:rPr lang="zh-CN" altLang="en-US" dirty="0"/>
              <a:t>求功率谱密度，然后对功率谱密度作傅里叶变换，即可求出其自相关函数。</a:t>
            </a:r>
          </a:p>
          <a:p>
            <a:pPr lvl="1"/>
            <a:r>
              <a:rPr lang="zh-CN" altLang="en-US" dirty="0"/>
              <a:t>求功率谱密度：结果为</a:t>
            </a:r>
          </a:p>
          <a:p>
            <a:pPr lvl="1"/>
            <a:endParaRPr lang="zh-CN" altLang="en-US" dirty="0"/>
          </a:p>
          <a:p>
            <a:pPr lvl="1"/>
            <a:endParaRPr lang="zh-CN" altLang="en-US" dirty="0"/>
          </a:p>
          <a:p>
            <a:pPr lvl="1"/>
            <a:r>
              <a:rPr lang="zh-CN" altLang="en-US" dirty="0"/>
              <a:t>求自相关函数：</a:t>
            </a:r>
          </a:p>
        </p:txBody>
      </p:sp>
      <p:sp>
        <p:nvSpPr>
          <p:cNvPr id="51205" name="Rectangle 5"/>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1207" name="Rectangle 7"/>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1206" name="Object 6"/>
          <p:cNvGraphicFramePr>
            <a:graphicFrameLocks noChangeAspect="1"/>
          </p:cNvGraphicFramePr>
          <p:nvPr/>
        </p:nvGraphicFramePr>
        <p:xfrm>
          <a:off x="612775" y="3429000"/>
          <a:ext cx="8531225" cy="979488"/>
        </p:xfrm>
        <a:graphic>
          <a:graphicData uri="http://schemas.openxmlformats.org/presentationml/2006/ole">
            <mc:AlternateContent xmlns:mc="http://schemas.openxmlformats.org/markup-compatibility/2006">
              <mc:Choice xmlns:v="urn:schemas-microsoft-com:vml" Requires="v">
                <p:oleObj spid="_x0000_s2437168" name="Equation" r:id="rId3" imgW="3873500" imgH="444500" progId="Equation.DSMT4">
                  <p:embed/>
                </p:oleObj>
              </mc:Choice>
              <mc:Fallback>
                <p:oleObj name="Equation" r:id="rId3" imgW="3873500" imgH="4445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3429000"/>
                        <a:ext cx="8531225"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8" name="Object 8"/>
          <p:cNvGraphicFramePr>
            <a:graphicFrameLocks noChangeAspect="1"/>
          </p:cNvGraphicFramePr>
          <p:nvPr/>
        </p:nvGraphicFramePr>
        <p:xfrm>
          <a:off x="925513" y="5013325"/>
          <a:ext cx="6718300" cy="795338"/>
        </p:xfrm>
        <a:graphic>
          <a:graphicData uri="http://schemas.openxmlformats.org/presentationml/2006/ole">
            <mc:AlternateContent xmlns:mc="http://schemas.openxmlformats.org/markup-compatibility/2006">
              <mc:Choice xmlns:v="urn:schemas-microsoft-com:vml" Requires="v">
                <p:oleObj spid="_x0000_s2437169" name="Equation" r:id="rId5" imgW="3238500" imgH="419100" progId="Equation.DSMT4">
                  <p:embed/>
                </p:oleObj>
              </mc:Choice>
              <mc:Fallback>
                <p:oleObj name="Equation" r:id="rId5" imgW="3238500" imgH="419100"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5513" y="5013325"/>
                        <a:ext cx="6718300"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直接连接符 8"/>
          <p:cNvCxnSpPr/>
          <p:nvPr/>
        </p:nvCxnSpPr>
        <p:spPr>
          <a:xfrm>
            <a:off x="611560" y="1844824"/>
            <a:ext cx="7704856" cy="0"/>
          </a:xfrm>
          <a:prstGeom prst="line">
            <a:avLst/>
          </a:prstGeom>
        </p:spPr>
        <p:style>
          <a:lnRef idx="2">
            <a:schemeClr val="accent3"/>
          </a:lnRef>
          <a:fillRef idx="0">
            <a:schemeClr val="accent3"/>
          </a:fillRef>
          <a:effectRef idx="1">
            <a:schemeClr val="accent3"/>
          </a:effectRef>
          <a:fontRef idx="minor">
            <a:schemeClr val="tx1"/>
          </a:fontRef>
        </p:style>
      </p:cxnSp>
      <p:sp>
        <p:nvSpPr>
          <p:cNvPr id="10" name="灯片编号占位符 9"/>
          <p:cNvSpPr>
            <a:spLocks noGrp="1"/>
          </p:cNvSpPr>
          <p:nvPr>
            <p:ph type="sldNum" sz="quarter" idx="12"/>
          </p:nvPr>
        </p:nvSpPr>
        <p:spPr/>
        <p:txBody>
          <a:bodyPr/>
          <a:lstStyle/>
          <a:p>
            <a:fld id="{E31375A4-56A4-47D6-9801-1991572033F7}" type="slidenum">
              <a:rPr lang="en-US" smtClean="0"/>
              <a:pPr/>
              <a:t>36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 calcmode="lin" valueType="num">
                                      <p:cBhvr additive="base">
                                        <p:cTn id="7"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 calcmode="lin" valueType="num">
                                      <p:cBhvr additive="base">
                                        <p:cTn id="13"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206"/>
                                        </p:tgtEl>
                                        <p:attrNameLst>
                                          <p:attrName>style.visibility</p:attrName>
                                        </p:attrNameLst>
                                      </p:cBhvr>
                                      <p:to>
                                        <p:strVal val="visible"/>
                                      </p:to>
                                    </p:set>
                                    <p:anim calcmode="lin" valueType="num">
                                      <p:cBhvr additive="base">
                                        <p:cTn id="17" dur="500" fill="hold"/>
                                        <p:tgtEl>
                                          <p:spTgt spid="51206"/>
                                        </p:tgtEl>
                                        <p:attrNameLst>
                                          <p:attrName>ppt_x</p:attrName>
                                        </p:attrNameLst>
                                      </p:cBhvr>
                                      <p:tavLst>
                                        <p:tav tm="0">
                                          <p:val>
                                            <p:strVal val="#ppt_x"/>
                                          </p:val>
                                        </p:tav>
                                        <p:tav tm="100000">
                                          <p:val>
                                            <p:strVal val="#ppt_x"/>
                                          </p:val>
                                        </p:tav>
                                      </p:tavLst>
                                    </p:anim>
                                    <p:anim calcmode="lin" valueType="num">
                                      <p:cBhvr additive="base">
                                        <p:cTn id="18" dur="500" fill="hold"/>
                                        <p:tgtEl>
                                          <p:spTgt spid="5120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1203">
                                            <p:txEl>
                                              <p:pRg st="5" end="5"/>
                                            </p:txEl>
                                          </p:spTgt>
                                        </p:tgtEl>
                                        <p:attrNameLst>
                                          <p:attrName>style.visibility</p:attrName>
                                        </p:attrNameLst>
                                      </p:cBhvr>
                                      <p:to>
                                        <p:strVal val="visible"/>
                                      </p:to>
                                    </p:set>
                                    <p:anim calcmode="lin" valueType="num">
                                      <p:cBhvr additive="base">
                                        <p:cTn id="23" dur="500" fill="hold"/>
                                        <p:tgtEl>
                                          <p:spTgt spid="5120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0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1208"/>
                                        </p:tgtEl>
                                        <p:attrNameLst>
                                          <p:attrName>style.visibility</p:attrName>
                                        </p:attrNameLst>
                                      </p:cBhvr>
                                      <p:to>
                                        <p:strVal val="visible"/>
                                      </p:to>
                                    </p:set>
                                    <p:anim calcmode="lin" valueType="num">
                                      <p:cBhvr additive="base">
                                        <p:cTn id="27" dur="500" fill="hold"/>
                                        <p:tgtEl>
                                          <p:spTgt spid="51208"/>
                                        </p:tgtEl>
                                        <p:attrNameLst>
                                          <p:attrName>ppt_x</p:attrName>
                                        </p:attrNameLst>
                                      </p:cBhvr>
                                      <p:tavLst>
                                        <p:tav tm="0">
                                          <p:val>
                                            <p:strVal val="#ppt_x"/>
                                          </p:val>
                                        </p:tav>
                                        <p:tav tm="100000">
                                          <p:val>
                                            <p:strVal val="#ppt_x"/>
                                          </p:val>
                                        </p:tav>
                                      </p:tavLst>
                                    </p:anim>
                                    <p:anim calcmode="lin" valueType="num">
                                      <p:cBhvr additive="base">
                                        <p:cTn id="28" dur="500" fill="hold"/>
                                        <p:tgtEl>
                                          <p:spTgt spid="512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lvl="1"/>
            <a:r>
              <a:rPr lang="en-US" altLang="zh-CN" sz="3400" b="1" dirty="0" smtClean="0">
                <a:latin typeface="+mj-ea"/>
                <a:ea typeface="+mj-ea"/>
              </a:rPr>
              <a:t>2.3.3 </a:t>
            </a:r>
            <a:r>
              <a:rPr lang="zh-CN" altLang="en-US" sz="3400" b="1" dirty="0" smtClean="0">
                <a:latin typeface="+mj-ea"/>
                <a:ea typeface="+mj-ea"/>
              </a:rPr>
              <a:t>能量信号的互相关函数</a:t>
            </a:r>
            <a:endParaRPr lang="zh-CN" altLang="en-US" sz="3400" b="1" dirty="0">
              <a:latin typeface="+mj-ea"/>
              <a:ea typeface="+mj-ea"/>
            </a:endParaRPr>
          </a:p>
        </p:txBody>
      </p:sp>
      <p:sp>
        <p:nvSpPr>
          <p:cNvPr id="52227" name="Rectangle 3"/>
          <p:cNvSpPr>
            <a:spLocks noGrp="1" noChangeArrowheads="1"/>
          </p:cNvSpPr>
          <p:nvPr>
            <p:ph type="body" idx="1"/>
          </p:nvPr>
        </p:nvSpPr>
        <p:spPr>
          <a:xfrm>
            <a:off x="683568" y="3536652"/>
            <a:ext cx="7992888" cy="2628652"/>
          </a:xfrm>
        </p:spPr>
        <p:txBody>
          <a:bodyPr>
            <a:normAutofit/>
          </a:bodyPr>
          <a:lstStyle/>
          <a:p>
            <a:pPr lvl="1"/>
            <a:r>
              <a:rPr lang="en-US" altLang="zh-CN" i="1" dirty="0" smtClean="0"/>
              <a:t>R</a:t>
            </a:r>
            <a:r>
              <a:rPr lang="en-US" altLang="zh-CN" baseline="-25000" dirty="0" smtClean="0"/>
              <a:t>12</a:t>
            </a:r>
            <a:r>
              <a:rPr lang="en-US" altLang="zh-CN" dirty="0"/>
              <a:t>(</a:t>
            </a:r>
            <a:r>
              <a:rPr lang="en-US" altLang="zh-CN" i="1" dirty="0">
                <a:sym typeface="Symbol" pitchFamily="18" charset="2"/>
              </a:rPr>
              <a:t></a:t>
            </a:r>
            <a:r>
              <a:rPr lang="en-US" altLang="zh-CN" dirty="0"/>
              <a:t>)</a:t>
            </a:r>
            <a:r>
              <a:rPr lang="zh-CN" altLang="en-US" dirty="0"/>
              <a:t>和时间 </a:t>
            </a:r>
            <a:r>
              <a:rPr lang="en-US" altLang="zh-CN" i="1" dirty="0"/>
              <a:t>t </a:t>
            </a:r>
            <a:r>
              <a:rPr lang="zh-CN" altLang="en-US" dirty="0"/>
              <a:t>无关，只和时间差</a:t>
            </a:r>
            <a:r>
              <a:rPr lang="zh-CN" altLang="en-US" i="1" dirty="0">
                <a:sym typeface="Symbol" pitchFamily="18" charset="2"/>
              </a:rPr>
              <a:t> </a:t>
            </a:r>
            <a:r>
              <a:rPr lang="zh-CN" altLang="en-US" dirty="0"/>
              <a:t>有关。</a:t>
            </a:r>
          </a:p>
          <a:p>
            <a:pPr lvl="1"/>
            <a:r>
              <a:rPr lang="en-US" altLang="zh-CN" i="1" dirty="0"/>
              <a:t>R</a:t>
            </a:r>
            <a:r>
              <a:rPr lang="en-US" altLang="zh-CN" baseline="-25000" dirty="0"/>
              <a:t>12</a:t>
            </a:r>
            <a:r>
              <a:rPr lang="en-US" altLang="zh-CN" dirty="0"/>
              <a:t>(</a:t>
            </a:r>
            <a:r>
              <a:rPr lang="en-US" altLang="zh-CN" i="1" dirty="0">
                <a:sym typeface="Symbol" pitchFamily="18" charset="2"/>
              </a:rPr>
              <a:t></a:t>
            </a:r>
            <a:r>
              <a:rPr lang="en-US" altLang="zh-CN" dirty="0"/>
              <a:t>)</a:t>
            </a:r>
            <a:r>
              <a:rPr lang="zh-CN" altLang="en-US" dirty="0"/>
              <a:t>和两个信号相乘的前后次序有关：</a:t>
            </a:r>
          </a:p>
          <a:p>
            <a:pPr lvl="1">
              <a:buFont typeface="Wingdings" pitchFamily="2" charset="2"/>
              <a:buNone/>
            </a:pPr>
            <a:r>
              <a:rPr lang="zh-CN" altLang="en-US" dirty="0"/>
              <a:t>	</a:t>
            </a:r>
            <a:r>
              <a:rPr lang="en-US" altLang="zh-CN" dirty="0"/>
              <a:t>【</a:t>
            </a:r>
            <a:r>
              <a:rPr lang="zh-CN" altLang="en-US" dirty="0"/>
              <a:t>证</a:t>
            </a:r>
            <a:r>
              <a:rPr lang="en-US" altLang="zh-CN" dirty="0"/>
              <a:t>】</a:t>
            </a:r>
            <a:r>
              <a:rPr lang="zh-CN" altLang="en-US" dirty="0"/>
              <a:t>令</a:t>
            </a:r>
            <a:r>
              <a:rPr lang="en-US" altLang="zh-CN" i="1" dirty="0"/>
              <a:t>x</a:t>
            </a:r>
            <a:r>
              <a:rPr lang="en-US" altLang="zh-CN" dirty="0"/>
              <a:t> = </a:t>
            </a:r>
            <a:r>
              <a:rPr lang="en-US" altLang="zh-CN" i="1" dirty="0"/>
              <a:t>t</a:t>
            </a:r>
            <a:r>
              <a:rPr lang="en-US" altLang="zh-CN" dirty="0"/>
              <a:t> + </a:t>
            </a:r>
            <a:r>
              <a:rPr lang="en-US" altLang="zh-CN" i="1" dirty="0">
                <a:sym typeface="Symbol" pitchFamily="18" charset="2"/>
              </a:rPr>
              <a:t></a:t>
            </a:r>
            <a:r>
              <a:rPr lang="zh-CN" altLang="en-US" dirty="0"/>
              <a:t>，</a:t>
            </a:r>
            <a:r>
              <a:rPr lang="zh-CN" altLang="en-US" dirty="0" smtClean="0"/>
              <a:t>则</a:t>
            </a:r>
            <a:endParaRPr lang="zh-CN" altLang="en-US" dirty="0"/>
          </a:p>
        </p:txBody>
      </p:sp>
      <p:sp>
        <p:nvSpPr>
          <p:cNvPr id="52229"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2228" name="Object 4"/>
          <p:cNvGraphicFramePr>
            <a:graphicFrameLocks noChangeAspect="1"/>
          </p:cNvGraphicFramePr>
          <p:nvPr/>
        </p:nvGraphicFramePr>
        <p:xfrm>
          <a:off x="1979712" y="1916832"/>
          <a:ext cx="5792649" cy="802058"/>
        </p:xfrm>
        <a:graphic>
          <a:graphicData uri="http://schemas.openxmlformats.org/presentationml/2006/ole">
            <mc:AlternateContent xmlns:mc="http://schemas.openxmlformats.org/markup-compatibility/2006">
              <mc:Choice xmlns:v="urn:schemas-microsoft-com:vml" Requires="v">
                <p:oleObj spid="_x0000_s2495562" name="公式" r:id="rId3" imgW="2768600" imgH="330200" progId="Equation.3">
                  <p:embed/>
                </p:oleObj>
              </mc:Choice>
              <mc:Fallback>
                <p:oleObj name="公式" r:id="rId3" imgW="2768600" imgH="330200" progId="Equation.3">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916832"/>
                        <a:ext cx="5792649" cy="802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1" name="Rectangle 7"/>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2230" name="Object 6"/>
          <p:cNvGraphicFramePr>
            <a:graphicFrameLocks noChangeAspect="1"/>
          </p:cNvGraphicFramePr>
          <p:nvPr/>
        </p:nvGraphicFramePr>
        <p:xfrm>
          <a:off x="6732240" y="4077072"/>
          <a:ext cx="2025650" cy="360362"/>
        </p:xfrm>
        <a:graphic>
          <a:graphicData uri="http://schemas.openxmlformats.org/presentationml/2006/ole">
            <mc:AlternateContent xmlns:mc="http://schemas.openxmlformats.org/markup-compatibility/2006">
              <mc:Choice xmlns:v="urn:schemas-microsoft-com:vml" Requires="v">
                <p:oleObj spid="_x0000_s2495563" name="公式" r:id="rId5" imgW="1040948" imgH="215806" progId="Equation.3">
                  <p:embed/>
                </p:oleObj>
              </mc:Choice>
              <mc:Fallback>
                <p:oleObj name="公式" r:id="rId5" imgW="1040948" imgH="215806" progId="Equation.3">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240" y="4077072"/>
                        <a:ext cx="2025650"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3" name="Rectangle 9"/>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2235"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21"/>
          <p:cNvGrpSpPr>
            <a:grpSpLocks/>
          </p:cNvGrpSpPr>
          <p:nvPr/>
        </p:nvGrpSpPr>
        <p:grpSpPr bwMode="auto">
          <a:xfrm>
            <a:off x="1474940" y="5085258"/>
            <a:ext cx="6553444" cy="1440638"/>
            <a:chOff x="1940" y="2283"/>
            <a:chExt cx="3662" cy="625"/>
          </a:xfrm>
        </p:grpSpPr>
        <p:graphicFrame>
          <p:nvGraphicFramePr>
            <p:cNvPr id="52234" name="Object 10"/>
            <p:cNvGraphicFramePr>
              <a:graphicFrameLocks noChangeAspect="1"/>
            </p:cNvGraphicFramePr>
            <p:nvPr/>
          </p:nvGraphicFramePr>
          <p:xfrm>
            <a:off x="1940" y="2283"/>
            <a:ext cx="2864" cy="625"/>
          </p:xfrm>
          <a:graphic>
            <a:graphicData uri="http://schemas.openxmlformats.org/presentationml/2006/ole">
              <mc:AlternateContent xmlns:mc="http://schemas.openxmlformats.org/markup-compatibility/2006">
                <mc:Choice xmlns:v="urn:schemas-microsoft-com:vml" Requires="v">
                  <p:oleObj spid="_x0000_s2495564" name="公式" r:id="rId7" imgW="3009900" imgH="660400" progId="Equation.3">
                    <p:embed/>
                  </p:oleObj>
                </mc:Choice>
                <mc:Fallback>
                  <p:oleObj name="公式" r:id="rId7" imgW="3009900" imgH="660400" progId="Equation.3">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0" y="2283"/>
                          <a:ext cx="2864" cy="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6" name="Text Box 12"/>
            <p:cNvSpPr txBox="1">
              <a:spLocks noChangeArrowheads="1"/>
            </p:cNvSpPr>
            <p:nvPr/>
          </p:nvSpPr>
          <p:spPr bwMode="auto">
            <a:xfrm>
              <a:off x="4864" y="2670"/>
              <a:ext cx="738" cy="231"/>
            </a:xfrm>
            <a:prstGeom prst="rect">
              <a:avLst/>
            </a:prstGeom>
            <a:noFill/>
            <a:ln w="9525">
              <a:noFill/>
              <a:miter lim="800000"/>
              <a:headEnd/>
              <a:tailEnd/>
            </a:ln>
            <a:effectLst/>
          </p:spPr>
          <p:txBody>
            <a:bodyPr>
              <a:spAutoFit/>
            </a:bodyPr>
            <a:lstStyle/>
            <a:p>
              <a:pPr>
                <a:spcBef>
                  <a:spcPct val="50000"/>
                </a:spcBef>
              </a:pPr>
              <a:r>
                <a:rPr lang="en-US" altLang="zh-CN">
                  <a:latin typeface="Times New Roman" pitchFamily="18" charset="0"/>
                </a:rPr>
                <a:t>(2.3-23)</a:t>
              </a:r>
            </a:p>
          </p:txBody>
        </p:sp>
      </p:grpSp>
      <p:sp>
        <p:nvSpPr>
          <p:cNvPr id="52238"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2242" name="Rectangle 18"/>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2244" name="Rectangle 20"/>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 name="组合 18"/>
          <p:cNvGrpSpPr/>
          <p:nvPr/>
        </p:nvGrpSpPr>
        <p:grpSpPr>
          <a:xfrm>
            <a:off x="611560" y="2708920"/>
            <a:ext cx="7992888" cy="720080"/>
            <a:chOff x="0" y="3699"/>
            <a:chExt cx="7992888" cy="764593"/>
          </a:xfrm>
          <a:scene3d>
            <a:camera prst="orthographicFront"/>
            <a:lightRig rig="flat" dir="t"/>
          </a:scene3d>
        </p:grpSpPr>
        <p:sp>
          <p:nvSpPr>
            <p:cNvPr id="20" name="圆角矩形 19"/>
            <p:cNvSpPr/>
            <p:nvPr/>
          </p:nvSpPr>
          <p:spPr>
            <a:xfrm>
              <a:off x="0" y="3699"/>
              <a:ext cx="7992888" cy="764593"/>
            </a:xfrm>
            <a:prstGeom prst="roundRect">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21" name="圆角矩形 4"/>
            <p:cNvSpPr/>
            <p:nvPr/>
          </p:nvSpPr>
          <p:spPr>
            <a:xfrm>
              <a:off x="37324" y="41023"/>
              <a:ext cx="7918240" cy="689945"/>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b="1" dirty="0" smtClean="0">
                  <a:latin typeface="+mj-ea"/>
                  <a:ea typeface="+mj-ea"/>
                </a:rPr>
                <a:t>性质</a:t>
              </a:r>
              <a:r>
                <a:rPr lang="zh-CN" altLang="en-US" sz="3200" b="1" kern="1200" dirty="0" smtClean="0">
                  <a:latin typeface="+mj-ea"/>
                  <a:ea typeface="+mj-ea"/>
                </a:rPr>
                <a:t>：</a:t>
              </a:r>
              <a:endParaRPr lang="zh-CN" altLang="en-US" sz="3200" b="1" kern="1200" dirty="0">
                <a:latin typeface="+mj-ea"/>
                <a:ea typeface="+mj-ea"/>
              </a:endParaRPr>
            </a:p>
          </p:txBody>
        </p:sp>
      </p:grpSp>
      <p:grpSp>
        <p:nvGrpSpPr>
          <p:cNvPr id="4" name="组合 21"/>
          <p:cNvGrpSpPr/>
          <p:nvPr/>
        </p:nvGrpSpPr>
        <p:grpSpPr>
          <a:xfrm>
            <a:off x="611560" y="1277144"/>
            <a:ext cx="7992888" cy="711696"/>
            <a:chOff x="0" y="3699"/>
            <a:chExt cx="7992888" cy="764593"/>
          </a:xfrm>
          <a:scene3d>
            <a:camera prst="orthographicFront"/>
            <a:lightRig rig="flat" dir="t"/>
          </a:scene3d>
        </p:grpSpPr>
        <p:sp>
          <p:nvSpPr>
            <p:cNvPr id="23" name="圆角矩形 22"/>
            <p:cNvSpPr/>
            <p:nvPr/>
          </p:nvSpPr>
          <p:spPr>
            <a:xfrm>
              <a:off x="0" y="3699"/>
              <a:ext cx="7992888" cy="764593"/>
            </a:xfrm>
            <a:prstGeom prst="roundRect">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a:lstStyle/>
            <a:p>
              <a:endParaRPr lang="zh-CN" altLang="en-US"/>
            </a:p>
          </p:txBody>
        </p:sp>
        <p:sp>
          <p:nvSpPr>
            <p:cNvPr id="24" name="圆角矩形 4"/>
            <p:cNvSpPr/>
            <p:nvPr/>
          </p:nvSpPr>
          <p:spPr>
            <a:xfrm>
              <a:off x="37324" y="41023"/>
              <a:ext cx="7918240" cy="68994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b="1" kern="1200" dirty="0" smtClean="0">
                  <a:latin typeface="+mj-ea"/>
                  <a:ea typeface="+mj-ea"/>
                </a:rPr>
                <a:t>定义：</a:t>
              </a:r>
              <a:endParaRPr lang="zh-CN" altLang="en-US" sz="3200" b="1" kern="1200" dirty="0">
                <a:latin typeface="+mj-ea"/>
                <a:ea typeface="+mj-ea"/>
              </a:endParaRPr>
            </a:p>
          </p:txBody>
        </p:sp>
      </p:grpSp>
      <p:sp>
        <p:nvSpPr>
          <p:cNvPr id="25" name="灯片编号占位符 24"/>
          <p:cNvSpPr>
            <a:spLocks noGrp="1"/>
          </p:cNvSpPr>
          <p:nvPr>
            <p:ph type="sldNum" sz="quarter" idx="12"/>
          </p:nvPr>
        </p:nvSpPr>
        <p:spPr/>
        <p:txBody>
          <a:bodyPr/>
          <a:lstStyle/>
          <a:p>
            <a:fld id="{E31375A4-56A4-47D6-9801-1991572033F7}" type="slidenum">
              <a:rPr lang="en-US" smtClean="0"/>
              <a:pPr/>
              <a:t>37</a:t>
            </a:fld>
            <a:endParaRPr lang="en-US"/>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lvl="1"/>
            <a:r>
              <a:rPr lang="en-US" altLang="zh-CN" sz="3400" b="1" dirty="0" smtClean="0">
                <a:latin typeface="+mj-ea"/>
                <a:ea typeface="+mj-ea"/>
              </a:rPr>
              <a:t>2.3.3 </a:t>
            </a:r>
            <a:r>
              <a:rPr lang="zh-CN" altLang="en-US" sz="3400" b="1" dirty="0" smtClean="0">
                <a:latin typeface="+mj-ea"/>
                <a:ea typeface="+mj-ea"/>
              </a:rPr>
              <a:t>能量信号的互相关函数</a:t>
            </a:r>
            <a:endParaRPr lang="zh-CN" altLang="en-US" sz="3400" b="1" dirty="0">
              <a:latin typeface="+mj-ea"/>
              <a:ea typeface="+mj-ea"/>
            </a:endParaRPr>
          </a:p>
        </p:txBody>
      </p:sp>
      <p:sp>
        <p:nvSpPr>
          <p:cNvPr id="52227" name="Rectangle 3"/>
          <p:cNvSpPr>
            <a:spLocks noGrp="1" noChangeArrowheads="1"/>
          </p:cNvSpPr>
          <p:nvPr>
            <p:ph type="body" idx="1"/>
          </p:nvPr>
        </p:nvSpPr>
        <p:spPr>
          <a:xfrm>
            <a:off x="611560" y="2348880"/>
            <a:ext cx="8216900" cy="4068812"/>
          </a:xfrm>
        </p:spPr>
        <p:txBody>
          <a:bodyPr>
            <a:normAutofit/>
          </a:bodyPr>
          <a:lstStyle/>
          <a:p>
            <a:pPr lvl="1">
              <a:lnSpc>
                <a:spcPct val="160000"/>
              </a:lnSpc>
            </a:pPr>
            <a:r>
              <a:rPr lang="zh-CN" altLang="en-US" dirty="0" smtClean="0"/>
              <a:t>互相关函数</a:t>
            </a:r>
            <a:r>
              <a:rPr lang="en-US" altLang="zh-CN" i="1" dirty="0"/>
              <a:t>R</a:t>
            </a:r>
            <a:r>
              <a:rPr lang="en-US" altLang="zh-CN" baseline="-25000" dirty="0"/>
              <a:t>12</a:t>
            </a:r>
            <a:r>
              <a:rPr lang="en-US" altLang="zh-CN" dirty="0"/>
              <a:t>(</a:t>
            </a:r>
            <a:r>
              <a:rPr lang="en-US" altLang="zh-CN" i="1" dirty="0">
                <a:sym typeface="Symbol" pitchFamily="18" charset="2"/>
              </a:rPr>
              <a:t></a:t>
            </a:r>
            <a:r>
              <a:rPr lang="en-US" altLang="zh-CN" dirty="0"/>
              <a:t>)</a:t>
            </a:r>
            <a:r>
              <a:rPr lang="zh-CN" altLang="en-US" dirty="0"/>
              <a:t>和互能量谱密度</a:t>
            </a:r>
            <a:r>
              <a:rPr lang="en-US" altLang="zh-CN" i="1" dirty="0"/>
              <a:t>S</a:t>
            </a:r>
            <a:r>
              <a:rPr lang="en-US" altLang="zh-CN" baseline="-25000" dirty="0"/>
              <a:t>12</a:t>
            </a:r>
            <a:r>
              <a:rPr lang="en-US" altLang="zh-CN" dirty="0"/>
              <a:t>(</a:t>
            </a:r>
            <a:r>
              <a:rPr lang="en-US" altLang="zh-CN" i="1" dirty="0">
                <a:sym typeface="Symbol" pitchFamily="18" charset="2"/>
              </a:rPr>
              <a:t>f</a:t>
            </a:r>
            <a:r>
              <a:rPr lang="en-US" altLang="zh-CN" dirty="0"/>
              <a:t>)</a:t>
            </a:r>
            <a:r>
              <a:rPr lang="zh-CN" altLang="en-US" dirty="0"/>
              <a:t>是一对</a:t>
            </a:r>
            <a:r>
              <a:rPr lang="zh-CN" altLang="en-US" dirty="0" smtClean="0"/>
              <a:t>傅里叶变换</a:t>
            </a:r>
            <a:endParaRPr lang="en-US" altLang="zh-CN" dirty="0" smtClean="0"/>
          </a:p>
          <a:p>
            <a:pPr lvl="1">
              <a:lnSpc>
                <a:spcPct val="160000"/>
              </a:lnSpc>
            </a:pPr>
            <a:endParaRPr lang="en-US" altLang="zh-CN" dirty="0" smtClean="0"/>
          </a:p>
          <a:p>
            <a:pPr lvl="1">
              <a:lnSpc>
                <a:spcPct val="160000"/>
              </a:lnSpc>
            </a:pPr>
            <a:endParaRPr lang="zh-CN" altLang="en-US" dirty="0"/>
          </a:p>
          <a:p>
            <a:pPr lvl="1">
              <a:lnSpc>
                <a:spcPct val="140000"/>
              </a:lnSpc>
              <a:buFont typeface="Wingdings" pitchFamily="2" charset="2"/>
              <a:buNone/>
            </a:pPr>
            <a:r>
              <a:rPr lang="zh-CN" altLang="en-US" dirty="0" smtClean="0"/>
              <a:t>其中，互</a:t>
            </a:r>
            <a:r>
              <a:rPr lang="zh-CN" altLang="en-US" dirty="0"/>
              <a:t>能量谱密度的定义为：</a:t>
            </a:r>
          </a:p>
        </p:txBody>
      </p:sp>
      <p:sp>
        <p:nvSpPr>
          <p:cNvPr id="52229"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2231" name="Rectangle 7"/>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2233" name="Rectangle 9"/>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2235"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2238"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2237" name="Object 13"/>
          <p:cNvGraphicFramePr>
            <a:graphicFrameLocks noChangeAspect="1"/>
          </p:cNvGraphicFramePr>
          <p:nvPr/>
        </p:nvGraphicFramePr>
        <p:xfrm>
          <a:off x="5436096" y="5229200"/>
          <a:ext cx="2581201" cy="441895"/>
        </p:xfrm>
        <a:graphic>
          <a:graphicData uri="http://schemas.openxmlformats.org/presentationml/2006/ole">
            <mc:AlternateContent xmlns:mc="http://schemas.openxmlformats.org/markup-compatibility/2006">
              <mc:Choice xmlns:v="urn:schemas-microsoft-com:vml" Requires="v">
                <p:oleObj spid="_x0000_s2438217" name="公式" r:id="rId3" imgW="1333500" imgH="228600" progId="Equation.3">
                  <p:embed/>
                </p:oleObj>
              </mc:Choice>
              <mc:Fallback>
                <p:oleObj name="公式" r:id="rId3" imgW="1333500" imgH="228600"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5229200"/>
                        <a:ext cx="2581201" cy="4418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9" name="Object 15"/>
          <p:cNvGraphicFramePr>
            <a:graphicFrameLocks noChangeAspect="1"/>
          </p:cNvGraphicFramePr>
          <p:nvPr/>
        </p:nvGraphicFramePr>
        <p:xfrm>
          <a:off x="2987824" y="4077072"/>
          <a:ext cx="3639556" cy="720080"/>
        </p:xfrm>
        <a:graphic>
          <a:graphicData uri="http://schemas.openxmlformats.org/presentationml/2006/ole">
            <mc:AlternateContent xmlns:mc="http://schemas.openxmlformats.org/markup-compatibility/2006">
              <mc:Choice xmlns:v="urn:schemas-microsoft-com:vml" Requires="v">
                <p:oleObj spid="_x0000_s2438218" name="公式" r:id="rId5" imgW="1689100" imgH="330200" progId="Equation.3">
                  <p:embed/>
                </p:oleObj>
              </mc:Choice>
              <mc:Fallback>
                <p:oleObj name="公式" r:id="rId5" imgW="1689100" imgH="330200" progId="Equation.3">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4077072"/>
                        <a:ext cx="3639556"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42" name="Rectangle 18"/>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2244" name="Rectangle 20"/>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2243" name="Object 19"/>
          <p:cNvGraphicFramePr>
            <a:graphicFrameLocks noChangeAspect="1"/>
          </p:cNvGraphicFramePr>
          <p:nvPr/>
        </p:nvGraphicFramePr>
        <p:xfrm>
          <a:off x="2915816" y="3284984"/>
          <a:ext cx="3290306" cy="677416"/>
        </p:xfrm>
        <a:graphic>
          <a:graphicData uri="http://schemas.openxmlformats.org/presentationml/2006/ole">
            <mc:AlternateContent xmlns:mc="http://schemas.openxmlformats.org/markup-compatibility/2006">
              <mc:Choice xmlns:v="urn:schemas-microsoft-com:vml" Requires="v">
                <p:oleObj spid="_x0000_s2438219" name="公式" r:id="rId7" imgW="1612900" imgH="330200" progId="Equation.3">
                  <p:embed/>
                </p:oleObj>
              </mc:Choice>
              <mc:Fallback>
                <p:oleObj name="公式" r:id="rId7" imgW="1612900" imgH="330200" progId="Equation.3">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3284984"/>
                        <a:ext cx="3290306" cy="677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组合 18"/>
          <p:cNvGrpSpPr/>
          <p:nvPr/>
        </p:nvGrpSpPr>
        <p:grpSpPr>
          <a:xfrm>
            <a:off x="611560" y="1268760"/>
            <a:ext cx="7992888" cy="720080"/>
            <a:chOff x="0" y="3699"/>
            <a:chExt cx="7992888" cy="764593"/>
          </a:xfrm>
          <a:scene3d>
            <a:camera prst="orthographicFront"/>
            <a:lightRig rig="flat" dir="t"/>
          </a:scene3d>
        </p:grpSpPr>
        <p:sp>
          <p:nvSpPr>
            <p:cNvPr id="20" name="圆角矩形 19"/>
            <p:cNvSpPr/>
            <p:nvPr/>
          </p:nvSpPr>
          <p:spPr>
            <a:xfrm>
              <a:off x="0" y="3699"/>
              <a:ext cx="7992888" cy="764593"/>
            </a:xfrm>
            <a:prstGeom prst="roundRect">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21" name="圆角矩形 4"/>
            <p:cNvSpPr/>
            <p:nvPr/>
          </p:nvSpPr>
          <p:spPr>
            <a:xfrm>
              <a:off x="37324" y="41023"/>
              <a:ext cx="7918240" cy="689945"/>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b="1" dirty="0" smtClean="0">
                  <a:latin typeface="+mj-ea"/>
                  <a:ea typeface="+mj-ea"/>
                </a:rPr>
                <a:t>性质</a:t>
              </a:r>
              <a:r>
                <a:rPr lang="zh-CN" altLang="en-US" sz="3200" b="1" kern="1200" dirty="0" smtClean="0">
                  <a:latin typeface="+mj-ea"/>
                  <a:ea typeface="+mj-ea"/>
                </a:rPr>
                <a:t>：</a:t>
              </a:r>
              <a:endParaRPr lang="zh-CN" altLang="en-US" sz="3200" b="1" kern="1200" dirty="0">
                <a:latin typeface="+mj-ea"/>
                <a:ea typeface="+mj-ea"/>
              </a:endParaRPr>
            </a:p>
          </p:txBody>
        </p:sp>
      </p:grpSp>
      <p:sp>
        <p:nvSpPr>
          <p:cNvPr id="25" name="灯片编号占位符 24"/>
          <p:cNvSpPr>
            <a:spLocks noGrp="1"/>
          </p:cNvSpPr>
          <p:nvPr>
            <p:ph type="sldNum" sz="quarter" idx="12"/>
          </p:nvPr>
        </p:nvSpPr>
        <p:spPr/>
        <p:txBody>
          <a:bodyPr/>
          <a:lstStyle/>
          <a:p>
            <a:fld id="{E31375A4-56A4-47D6-9801-1991572033F7}" type="slidenum">
              <a:rPr lang="en-US" smtClean="0"/>
              <a:pPr/>
              <a:t>38</a:t>
            </a:fld>
            <a:endParaRPr lang="en-US"/>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pPr lvl="1"/>
            <a:r>
              <a:rPr lang="en-US" altLang="zh-CN" sz="3400" b="1" dirty="0" smtClean="0">
                <a:latin typeface="+mj-ea"/>
                <a:ea typeface="+mj-ea"/>
              </a:rPr>
              <a:t>2.3.4 </a:t>
            </a:r>
            <a:r>
              <a:rPr lang="zh-CN" altLang="en-US" sz="3400" b="1" dirty="0" smtClean="0">
                <a:latin typeface="+mj-ea"/>
                <a:ea typeface="+mj-ea"/>
              </a:rPr>
              <a:t>功率信号的互相关函数</a:t>
            </a:r>
            <a:endParaRPr lang="zh-CN" altLang="en-US" sz="3400" b="1" dirty="0">
              <a:latin typeface="+mj-ea"/>
              <a:ea typeface="+mj-ea"/>
            </a:endParaRPr>
          </a:p>
        </p:txBody>
      </p:sp>
      <p:sp>
        <p:nvSpPr>
          <p:cNvPr id="50179" name="Rectangle 3"/>
          <p:cNvSpPr>
            <a:spLocks noGrp="1" noChangeArrowheads="1"/>
          </p:cNvSpPr>
          <p:nvPr>
            <p:ph type="body" idx="1"/>
          </p:nvPr>
        </p:nvSpPr>
        <p:spPr>
          <a:xfrm>
            <a:off x="539552" y="3645024"/>
            <a:ext cx="8064896" cy="3528392"/>
          </a:xfrm>
        </p:spPr>
        <p:txBody>
          <a:bodyPr>
            <a:normAutofit/>
          </a:bodyPr>
          <a:lstStyle/>
          <a:p>
            <a:pPr lvl="1"/>
            <a:r>
              <a:rPr lang="en-US" altLang="zh-CN" i="1" dirty="0" smtClean="0"/>
              <a:t>R</a:t>
            </a:r>
            <a:r>
              <a:rPr lang="en-US" altLang="zh-CN" baseline="-25000" dirty="0" smtClean="0"/>
              <a:t>12</a:t>
            </a:r>
            <a:r>
              <a:rPr lang="en-US" altLang="zh-CN" dirty="0"/>
              <a:t>(</a:t>
            </a:r>
            <a:r>
              <a:rPr lang="en-US" altLang="zh-CN" i="1" dirty="0">
                <a:sym typeface="Symbol" pitchFamily="18" charset="2"/>
              </a:rPr>
              <a:t></a:t>
            </a:r>
            <a:r>
              <a:rPr lang="en-US" altLang="zh-CN" dirty="0"/>
              <a:t>)</a:t>
            </a:r>
            <a:r>
              <a:rPr lang="zh-CN" altLang="en-US" dirty="0"/>
              <a:t>和时间</a:t>
            </a:r>
            <a:r>
              <a:rPr lang="en-US" altLang="zh-CN" i="1" dirty="0"/>
              <a:t>t </a:t>
            </a:r>
            <a:r>
              <a:rPr lang="zh-CN" altLang="en-US" dirty="0"/>
              <a:t>无关，只和时间差</a:t>
            </a:r>
            <a:r>
              <a:rPr lang="zh-CN" altLang="en-US" i="1" dirty="0">
                <a:sym typeface="Symbol" pitchFamily="18" charset="2"/>
              </a:rPr>
              <a:t> </a:t>
            </a:r>
            <a:r>
              <a:rPr lang="zh-CN" altLang="en-US" dirty="0"/>
              <a:t>有关。</a:t>
            </a:r>
          </a:p>
          <a:p>
            <a:pPr lvl="1"/>
            <a:r>
              <a:rPr lang="en-US" altLang="zh-CN" i="1" dirty="0"/>
              <a:t>R</a:t>
            </a:r>
            <a:r>
              <a:rPr lang="en-US" altLang="zh-CN" baseline="-25000" dirty="0"/>
              <a:t>12</a:t>
            </a:r>
            <a:r>
              <a:rPr lang="en-US" altLang="zh-CN" dirty="0"/>
              <a:t>(</a:t>
            </a:r>
            <a:r>
              <a:rPr lang="en-US" altLang="zh-CN" i="1" dirty="0">
                <a:sym typeface="Symbol" pitchFamily="18" charset="2"/>
              </a:rPr>
              <a:t></a:t>
            </a:r>
            <a:r>
              <a:rPr lang="en-US" altLang="zh-CN" dirty="0"/>
              <a:t>)</a:t>
            </a:r>
            <a:r>
              <a:rPr lang="zh-CN" altLang="en-US" dirty="0"/>
              <a:t>和两个信号相乘的前后次序有关： </a:t>
            </a:r>
            <a:endParaRPr lang="en-US" altLang="zh-CN" dirty="0" smtClean="0"/>
          </a:p>
          <a:p>
            <a:pPr lvl="2"/>
            <a:r>
              <a:rPr lang="en-US" altLang="zh-CN" i="1" dirty="0" smtClean="0"/>
              <a:t>R</a:t>
            </a:r>
            <a:r>
              <a:rPr lang="en-US" altLang="zh-CN" baseline="-25000" dirty="0" smtClean="0"/>
              <a:t>21</a:t>
            </a:r>
            <a:r>
              <a:rPr lang="en-US" altLang="zh-CN" dirty="0"/>
              <a:t>(</a:t>
            </a:r>
            <a:r>
              <a:rPr lang="en-US" altLang="zh-CN" i="1" dirty="0">
                <a:sym typeface="Symbol" pitchFamily="18" charset="2"/>
              </a:rPr>
              <a:t></a:t>
            </a:r>
            <a:r>
              <a:rPr lang="en-US" altLang="zh-CN" dirty="0"/>
              <a:t>) = </a:t>
            </a:r>
            <a:r>
              <a:rPr lang="en-US" altLang="zh-CN" i="1" dirty="0"/>
              <a:t>R</a:t>
            </a:r>
            <a:r>
              <a:rPr lang="en-US" altLang="zh-CN" baseline="-25000" dirty="0"/>
              <a:t>12</a:t>
            </a:r>
            <a:r>
              <a:rPr lang="en-US" altLang="zh-CN" dirty="0"/>
              <a:t>(-</a:t>
            </a:r>
            <a:r>
              <a:rPr lang="en-US" altLang="zh-CN" i="1" dirty="0">
                <a:sym typeface="Symbol" pitchFamily="18" charset="2"/>
              </a:rPr>
              <a:t></a:t>
            </a:r>
            <a:r>
              <a:rPr lang="en-US" altLang="zh-CN" dirty="0"/>
              <a:t>)</a:t>
            </a:r>
          </a:p>
          <a:p>
            <a:pPr lvl="1"/>
            <a:r>
              <a:rPr lang="zh-CN" altLang="en-US" dirty="0"/>
              <a:t>若两个周期性功率信号的周期相同，则其互相关函数的定义可以写为 </a:t>
            </a:r>
          </a:p>
          <a:p>
            <a:pPr lvl="3"/>
            <a:endParaRPr lang="zh-CN" altLang="en-US" dirty="0"/>
          </a:p>
          <a:p>
            <a:pPr lvl="3"/>
            <a:endParaRPr lang="zh-CN" altLang="en-US" dirty="0"/>
          </a:p>
        </p:txBody>
      </p:sp>
      <p:graphicFrame>
        <p:nvGraphicFramePr>
          <p:cNvPr id="50180" name="Object 4"/>
          <p:cNvGraphicFramePr>
            <a:graphicFrameLocks noChangeAspect="1"/>
          </p:cNvGraphicFramePr>
          <p:nvPr/>
        </p:nvGraphicFramePr>
        <p:xfrm>
          <a:off x="1696253" y="1916832"/>
          <a:ext cx="6286389" cy="792088"/>
        </p:xfrm>
        <a:graphic>
          <a:graphicData uri="http://schemas.openxmlformats.org/presentationml/2006/ole">
            <mc:AlternateContent xmlns:mc="http://schemas.openxmlformats.org/markup-compatibility/2006">
              <mc:Choice xmlns:v="urn:schemas-microsoft-com:vml" Requires="v">
                <p:oleObj spid="_x0000_s2439216" name="公式" r:id="rId3" imgW="3238500" imgH="393700" progId="Equation.3">
                  <p:embed/>
                </p:oleObj>
              </mc:Choice>
              <mc:Fallback>
                <p:oleObj name="公式" r:id="rId3" imgW="3238500" imgH="3937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53" y="1916832"/>
                        <a:ext cx="6286389"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3"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2" name="Object 6"/>
          <p:cNvGraphicFramePr>
            <a:graphicFrameLocks noChangeAspect="1"/>
          </p:cNvGraphicFramePr>
          <p:nvPr/>
        </p:nvGraphicFramePr>
        <p:xfrm>
          <a:off x="2339752" y="5949280"/>
          <a:ext cx="4460875" cy="715962"/>
        </p:xfrm>
        <a:graphic>
          <a:graphicData uri="http://schemas.openxmlformats.org/presentationml/2006/ole">
            <mc:AlternateContent xmlns:mc="http://schemas.openxmlformats.org/markup-compatibility/2006">
              <mc:Choice xmlns:v="urn:schemas-microsoft-com:vml" Requires="v">
                <p:oleObj spid="_x0000_s2439217" name="公式" r:id="rId5" imgW="2997200" imgH="431800" progId="Equation.3">
                  <p:embed/>
                </p:oleObj>
              </mc:Choice>
              <mc:Fallback>
                <p:oleObj name="公式" r:id="rId5" imgW="2997200" imgH="431800"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5949280"/>
                        <a:ext cx="4460875"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5"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0187" name="Rectangle 11"/>
          <p:cNvSpPr>
            <a:spLocks noChangeArrowheads="1"/>
          </p:cNvSpPr>
          <p:nvPr/>
        </p:nvSpPr>
        <p:spPr bwMode="auto">
          <a:xfrm>
            <a:off x="0" y="27670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0189" name="Rectangle 13"/>
          <p:cNvSpPr>
            <a:spLocks noChangeArrowheads="1"/>
          </p:cNvSpPr>
          <p:nvPr/>
        </p:nvSpPr>
        <p:spPr bwMode="auto">
          <a:xfrm>
            <a:off x="0" y="27670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0191" name="Rectangle 1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14" name="组合 18"/>
          <p:cNvGrpSpPr/>
          <p:nvPr/>
        </p:nvGrpSpPr>
        <p:grpSpPr>
          <a:xfrm>
            <a:off x="611560" y="2708920"/>
            <a:ext cx="7992888" cy="720080"/>
            <a:chOff x="0" y="3699"/>
            <a:chExt cx="7992888" cy="764593"/>
          </a:xfrm>
          <a:scene3d>
            <a:camera prst="orthographicFront"/>
            <a:lightRig rig="flat" dir="t"/>
          </a:scene3d>
        </p:grpSpPr>
        <p:sp>
          <p:nvSpPr>
            <p:cNvPr id="15" name="圆角矩形 14"/>
            <p:cNvSpPr/>
            <p:nvPr/>
          </p:nvSpPr>
          <p:spPr>
            <a:xfrm>
              <a:off x="0" y="3699"/>
              <a:ext cx="7992888" cy="764593"/>
            </a:xfrm>
            <a:prstGeom prst="roundRect">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16" name="圆角矩形 4"/>
            <p:cNvSpPr/>
            <p:nvPr/>
          </p:nvSpPr>
          <p:spPr>
            <a:xfrm>
              <a:off x="37324" y="41023"/>
              <a:ext cx="7918240" cy="689945"/>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b="1" dirty="0" smtClean="0">
                  <a:latin typeface="+mj-ea"/>
                  <a:ea typeface="+mj-ea"/>
                </a:rPr>
                <a:t>性质</a:t>
              </a:r>
              <a:r>
                <a:rPr lang="zh-CN" altLang="en-US" sz="3200" b="1" kern="1200" dirty="0" smtClean="0">
                  <a:latin typeface="+mj-ea"/>
                  <a:ea typeface="+mj-ea"/>
                </a:rPr>
                <a:t>：</a:t>
              </a:r>
              <a:endParaRPr lang="zh-CN" altLang="en-US" sz="3200" b="1" kern="1200" dirty="0">
                <a:latin typeface="+mj-ea"/>
                <a:ea typeface="+mj-ea"/>
              </a:endParaRPr>
            </a:p>
          </p:txBody>
        </p:sp>
      </p:grpSp>
      <p:grpSp>
        <p:nvGrpSpPr>
          <p:cNvPr id="17" name="组合 21"/>
          <p:cNvGrpSpPr/>
          <p:nvPr/>
        </p:nvGrpSpPr>
        <p:grpSpPr>
          <a:xfrm>
            <a:off x="611560" y="1196752"/>
            <a:ext cx="7992888" cy="711696"/>
            <a:chOff x="0" y="3699"/>
            <a:chExt cx="7992888" cy="764593"/>
          </a:xfrm>
          <a:scene3d>
            <a:camera prst="orthographicFront"/>
            <a:lightRig rig="flat" dir="t"/>
          </a:scene3d>
        </p:grpSpPr>
        <p:sp>
          <p:nvSpPr>
            <p:cNvPr id="18" name="圆角矩形 17"/>
            <p:cNvSpPr/>
            <p:nvPr/>
          </p:nvSpPr>
          <p:spPr>
            <a:xfrm>
              <a:off x="0" y="3699"/>
              <a:ext cx="7992888" cy="764593"/>
            </a:xfrm>
            <a:prstGeom prst="roundRect">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a:lstStyle/>
            <a:p>
              <a:endParaRPr lang="zh-CN" altLang="en-US"/>
            </a:p>
          </p:txBody>
        </p:sp>
        <p:sp>
          <p:nvSpPr>
            <p:cNvPr id="19" name="圆角矩形 4"/>
            <p:cNvSpPr/>
            <p:nvPr/>
          </p:nvSpPr>
          <p:spPr>
            <a:xfrm>
              <a:off x="37324" y="41023"/>
              <a:ext cx="7918240" cy="68994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b="1" kern="1200" dirty="0" smtClean="0">
                  <a:latin typeface="+mj-ea"/>
                  <a:ea typeface="+mj-ea"/>
                </a:rPr>
                <a:t>定义：</a:t>
              </a:r>
              <a:endParaRPr lang="zh-CN" altLang="en-US" sz="3200" b="1" kern="1200" dirty="0">
                <a:latin typeface="+mj-ea"/>
                <a:ea typeface="+mj-ea"/>
              </a:endParaRPr>
            </a:p>
          </p:txBody>
        </p:sp>
      </p:grpSp>
      <p:sp>
        <p:nvSpPr>
          <p:cNvPr id="20" name="灯片编号占位符 19"/>
          <p:cNvSpPr>
            <a:spLocks noGrp="1"/>
          </p:cNvSpPr>
          <p:nvPr>
            <p:ph type="sldNum" sz="quarter" idx="12"/>
          </p:nvPr>
        </p:nvSpPr>
        <p:spPr/>
        <p:txBody>
          <a:bodyPr/>
          <a:lstStyle/>
          <a:p>
            <a:fld id="{E31375A4-56A4-47D6-9801-1991572033F7}" type="slidenum">
              <a:rPr lang="en-US" smtClean="0"/>
              <a:pPr/>
              <a:t>39</a:t>
            </a:fld>
            <a:endParaRPr lang="en-US"/>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第</a:t>
            </a:r>
            <a:r>
              <a:rPr lang="en-US" altLang="zh-CN" dirty="0" smtClean="0"/>
              <a:t>2</a:t>
            </a:r>
            <a:r>
              <a:rPr lang="zh-CN" altLang="en-US" dirty="0" smtClean="0"/>
              <a:t>章 确知信号</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2.1</a:t>
            </a:r>
            <a:r>
              <a:rPr lang="zh-CN" altLang="en-US" dirty="0" smtClean="0">
                <a:solidFill>
                  <a:srgbClr val="FF0000"/>
                </a:solidFill>
              </a:rPr>
              <a:t>确知信号的类型</a:t>
            </a:r>
            <a:endParaRPr lang="en-US" altLang="zh-CN" dirty="0" smtClean="0">
              <a:solidFill>
                <a:srgbClr val="FF0000"/>
              </a:solidFill>
            </a:endParaRPr>
          </a:p>
          <a:p>
            <a:r>
              <a:rPr lang="en-US" altLang="zh-CN" dirty="0" smtClean="0"/>
              <a:t>2.2 </a:t>
            </a:r>
            <a:r>
              <a:rPr lang="zh-CN" altLang="en-US" dirty="0" smtClean="0"/>
              <a:t>确知信号的频域性质</a:t>
            </a:r>
          </a:p>
          <a:p>
            <a:r>
              <a:rPr lang="en-US" altLang="zh-CN" dirty="0" smtClean="0"/>
              <a:t>2.3 </a:t>
            </a:r>
            <a:r>
              <a:rPr lang="zh-CN" altLang="en-US" dirty="0" smtClean="0"/>
              <a:t>确知信号的时域性质</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pPr lvl="1"/>
            <a:r>
              <a:rPr lang="en-US" altLang="zh-CN" sz="3400" b="1" dirty="0" smtClean="0">
                <a:latin typeface="+mj-ea"/>
                <a:ea typeface="+mj-ea"/>
              </a:rPr>
              <a:t>2.3.4 </a:t>
            </a:r>
            <a:r>
              <a:rPr lang="zh-CN" altLang="en-US" sz="3400" b="1" dirty="0" smtClean="0">
                <a:latin typeface="+mj-ea"/>
                <a:ea typeface="+mj-ea"/>
              </a:rPr>
              <a:t>功率信号的互相关函数</a:t>
            </a:r>
            <a:endParaRPr lang="zh-CN" altLang="en-US" sz="3400" b="1" dirty="0">
              <a:latin typeface="+mj-ea"/>
              <a:ea typeface="+mj-ea"/>
            </a:endParaRPr>
          </a:p>
        </p:txBody>
      </p:sp>
      <p:sp>
        <p:nvSpPr>
          <p:cNvPr id="50179" name="Rectangle 3"/>
          <p:cNvSpPr>
            <a:spLocks noGrp="1" noChangeArrowheads="1"/>
          </p:cNvSpPr>
          <p:nvPr>
            <p:ph type="body" idx="1"/>
          </p:nvPr>
        </p:nvSpPr>
        <p:spPr>
          <a:xfrm>
            <a:off x="539552" y="2132856"/>
            <a:ext cx="8064896" cy="3960440"/>
          </a:xfrm>
        </p:spPr>
        <p:txBody>
          <a:bodyPr>
            <a:normAutofit lnSpcReduction="10000"/>
          </a:bodyPr>
          <a:lstStyle/>
          <a:p>
            <a:pPr lvl="1"/>
            <a:r>
              <a:rPr lang="zh-CN" altLang="en-US" dirty="0" smtClean="0"/>
              <a:t>若</a:t>
            </a:r>
            <a:r>
              <a:rPr lang="zh-CN" altLang="en-US" dirty="0"/>
              <a:t>两个周期性功率信号的周期相同，则其互相关函数的定义可以写为 </a:t>
            </a:r>
          </a:p>
          <a:p>
            <a:pPr lvl="3"/>
            <a:endParaRPr lang="zh-CN" altLang="en-US" dirty="0"/>
          </a:p>
          <a:p>
            <a:pPr lvl="3"/>
            <a:endParaRPr lang="zh-CN" altLang="en-US" dirty="0"/>
          </a:p>
          <a:p>
            <a:pPr>
              <a:lnSpc>
                <a:spcPct val="70000"/>
              </a:lnSpc>
              <a:buNone/>
            </a:pPr>
            <a:r>
              <a:rPr lang="zh-CN" altLang="en-US" dirty="0"/>
              <a:t>		式中  </a:t>
            </a:r>
            <a:r>
              <a:rPr lang="en-US" altLang="zh-CN" i="1" dirty="0"/>
              <a:t>T</a:t>
            </a:r>
            <a:r>
              <a:rPr lang="en-US" altLang="zh-CN" baseline="-25000" dirty="0"/>
              <a:t>0</a:t>
            </a:r>
            <a:r>
              <a:rPr lang="en-US" altLang="zh-CN" dirty="0"/>
              <a:t> </a:t>
            </a:r>
            <a:r>
              <a:rPr lang="zh-CN" altLang="en-US" dirty="0"/>
              <a:t>－信号的周期</a:t>
            </a:r>
          </a:p>
          <a:p>
            <a:pPr lvl="1"/>
            <a:r>
              <a:rPr lang="en-US" altLang="zh-CN" i="1" dirty="0"/>
              <a:t>R</a:t>
            </a:r>
            <a:r>
              <a:rPr lang="en-US" altLang="zh-CN" baseline="-25000" dirty="0"/>
              <a:t>12</a:t>
            </a:r>
            <a:r>
              <a:rPr lang="en-US" altLang="zh-CN" dirty="0"/>
              <a:t>(</a:t>
            </a:r>
            <a:r>
              <a:rPr lang="en-US" altLang="zh-CN" i="1" dirty="0">
                <a:sym typeface="Symbol" pitchFamily="18" charset="2"/>
              </a:rPr>
              <a:t></a:t>
            </a:r>
            <a:r>
              <a:rPr lang="en-US" altLang="zh-CN" dirty="0"/>
              <a:t>)</a:t>
            </a:r>
            <a:r>
              <a:rPr lang="zh-CN" altLang="en-US" dirty="0"/>
              <a:t>和其互功率谱</a:t>
            </a:r>
            <a:r>
              <a:rPr lang="en-US" altLang="zh-CN" i="1" dirty="0"/>
              <a:t>C</a:t>
            </a:r>
            <a:r>
              <a:rPr lang="en-US" altLang="zh-CN" baseline="-25000" dirty="0"/>
              <a:t>12</a:t>
            </a:r>
            <a:r>
              <a:rPr lang="zh-CN" altLang="en-US" dirty="0"/>
              <a:t>之间也有傅里叶变换关系</a:t>
            </a:r>
            <a:r>
              <a:rPr lang="zh-CN" altLang="en-US" dirty="0" smtClean="0"/>
              <a:t>：</a:t>
            </a:r>
            <a:endParaRPr lang="en-US" altLang="zh-CN" dirty="0" smtClean="0"/>
          </a:p>
          <a:p>
            <a:pPr lvl="1"/>
            <a:endParaRPr lang="en-US" altLang="zh-CN" dirty="0" smtClean="0"/>
          </a:p>
          <a:p>
            <a:pPr lvl="1"/>
            <a:endParaRPr lang="zh-CN" altLang="en-US" dirty="0" smtClean="0"/>
          </a:p>
          <a:p>
            <a:pPr lvl="1">
              <a:lnSpc>
                <a:spcPct val="90000"/>
              </a:lnSpc>
              <a:buNone/>
            </a:pPr>
            <a:r>
              <a:rPr lang="zh-CN" altLang="en-US" dirty="0" smtClean="0"/>
              <a:t>		互功率谱定义：</a:t>
            </a:r>
            <a:endParaRPr lang="zh-CN" altLang="en-US" dirty="0"/>
          </a:p>
        </p:txBody>
      </p:sp>
      <p:sp>
        <p:nvSpPr>
          <p:cNvPr id="50183"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2" name="Object 6"/>
          <p:cNvGraphicFramePr>
            <a:graphicFrameLocks noChangeAspect="1"/>
          </p:cNvGraphicFramePr>
          <p:nvPr/>
        </p:nvGraphicFramePr>
        <p:xfrm>
          <a:off x="2339752" y="2852936"/>
          <a:ext cx="4909528" cy="787970"/>
        </p:xfrm>
        <a:graphic>
          <a:graphicData uri="http://schemas.openxmlformats.org/presentationml/2006/ole">
            <mc:AlternateContent xmlns:mc="http://schemas.openxmlformats.org/markup-compatibility/2006">
              <mc:Choice xmlns:v="urn:schemas-microsoft-com:vml" Requires="v">
                <p:oleObj spid="_x0000_s2496607" name="公式" r:id="rId3" imgW="2997200" imgH="431800" progId="Equation.3">
                  <p:embed/>
                </p:oleObj>
              </mc:Choice>
              <mc:Fallback>
                <p:oleObj name="公式" r:id="rId3" imgW="2997200" imgH="431800" progId="Equation.3">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852936"/>
                        <a:ext cx="4909528" cy="7879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5"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4" name="Object 8"/>
          <p:cNvGraphicFramePr>
            <a:graphicFrameLocks noChangeAspect="1"/>
          </p:cNvGraphicFramePr>
          <p:nvPr/>
        </p:nvGraphicFramePr>
        <p:xfrm>
          <a:off x="4355976" y="5445224"/>
          <a:ext cx="2633704" cy="587499"/>
        </p:xfrm>
        <a:graphic>
          <a:graphicData uri="http://schemas.openxmlformats.org/presentationml/2006/ole">
            <mc:AlternateContent xmlns:mc="http://schemas.openxmlformats.org/markup-compatibility/2006">
              <mc:Choice xmlns:v="urn:schemas-microsoft-com:vml" Requires="v">
                <p:oleObj spid="_x0000_s2496608" name="公式" r:id="rId5" imgW="1066800" imgH="241300" progId="Equation.3">
                  <p:embed/>
                </p:oleObj>
              </mc:Choice>
              <mc:Fallback>
                <p:oleObj name="公式" r:id="rId5" imgW="1066800" imgH="241300" progId="Equation.3">
                  <p:embed/>
                  <p:pic>
                    <p:nvPicPr>
                      <p:cNvPr id="0"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5445224"/>
                        <a:ext cx="2633704" cy="587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7" name="Rectangle 11"/>
          <p:cNvSpPr>
            <a:spLocks noChangeArrowheads="1"/>
          </p:cNvSpPr>
          <p:nvPr/>
        </p:nvSpPr>
        <p:spPr bwMode="auto">
          <a:xfrm>
            <a:off x="0" y="27670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0189" name="Rectangle 13"/>
          <p:cNvSpPr>
            <a:spLocks noChangeArrowheads="1"/>
          </p:cNvSpPr>
          <p:nvPr/>
        </p:nvSpPr>
        <p:spPr bwMode="auto">
          <a:xfrm>
            <a:off x="0" y="27670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8" name="Object 12"/>
          <p:cNvGraphicFramePr>
            <a:graphicFrameLocks noChangeAspect="1"/>
          </p:cNvGraphicFramePr>
          <p:nvPr/>
        </p:nvGraphicFramePr>
        <p:xfrm>
          <a:off x="789042" y="4581128"/>
          <a:ext cx="2802503" cy="792733"/>
        </p:xfrm>
        <a:graphic>
          <a:graphicData uri="http://schemas.openxmlformats.org/presentationml/2006/ole">
            <mc:AlternateContent xmlns:mc="http://schemas.openxmlformats.org/markup-compatibility/2006">
              <mc:Choice xmlns:v="urn:schemas-microsoft-com:vml" Requires="v">
                <p:oleObj spid="_x0000_s2496609" name="公式" r:id="rId7" imgW="1447800" imgH="431800" progId="Equation.3">
                  <p:embed/>
                </p:oleObj>
              </mc:Choice>
              <mc:Fallback>
                <p:oleObj name="公式" r:id="rId7" imgW="1447800" imgH="431800" progId="Equation.3">
                  <p:embed/>
                  <p:pic>
                    <p:nvPicPr>
                      <p:cNvPr id="0" name="Picture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042" y="4581128"/>
                        <a:ext cx="2802503" cy="792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91" name="Rectangle 1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90" name="Object 14"/>
          <p:cNvGraphicFramePr>
            <a:graphicFrameLocks noChangeAspect="1"/>
          </p:cNvGraphicFramePr>
          <p:nvPr/>
        </p:nvGraphicFramePr>
        <p:xfrm>
          <a:off x="3693983" y="4581128"/>
          <a:ext cx="5450017" cy="683766"/>
        </p:xfrm>
        <a:graphic>
          <a:graphicData uri="http://schemas.openxmlformats.org/presentationml/2006/ole">
            <mc:AlternateContent xmlns:mc="http://schemas.openxmlformats.org/markup-compatibility/2006">
              <mc:Choice xmlns:v="urn:schemas-microsoft-com:vml" Requires="v">
                <p:oleObj spid="_x0000_s2496610" name="公式" r:id="rId9" imgW="2311400" imgH="330200" progId="Equation.3">
                  <p:embed/>
                </p:oleObj>
              </mc:Choice>
              <mc:Fallback>
                <p:oleObj name="公式" r:id="rId9" imgW="2311400" imgH="330200" progId="Equation.3">
                  <p:embed/>
                  <p:pic>
                    <p:nvPicPr>
                      <p:cNvPr id="0" name="Picture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3983" y="4581128"/>
                        <a:ext cx="5450017" cy="6837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18"/>
          <p:cNvGrpSpPr/>
          <p:nvPr/>
        </p:nvGrpSpPr>
        <p:grpSpPr>
          <a:xfrm>
            <a:off x="611560" y="1196752"/>
            <a:ext cx="7992888" cy="720080"/>
            <a:chOff x="0" y="3699"/>
            <a:chExt cx="7992888" cy="764593"/>
          </a:xfrm>
          <a:scene3d>
            <a:camera prst="orthographicFront"/>
            <a:lightRig rig="flat" dir="t"/>
          </a:scene3d>
        </p:grpSpPr>
        <p:sp>
          <p:nvSpPr>
            <p:cNvPr id="15" name="圆角矩形 14"/>
            <p:cNvSpPr/>
            <p:nvPr/>
          </p:nvSpPr>
          <p:spPr>
            <a:xfrm>
              <a:off x="0" y="3699"/>
              <a:ext cx="7992888" cy="764593"/>
            </a:xfrm>
            <a:prstGeom prst="roundRect">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16" name="圆角矩形 4"/>
            <p:cNvSpPr/>
            <p:nvPr/>
          </p:nvSpPr>
          <p:spPr>
            <a:xfrm>
              <a:off x="37324" y="41023"/>
              <a:ext cx="7918240" cy="689945"/>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b="1" dirty="0" smtClean="0">
                  <a:latin typeface="+mj-ea"/>
                  <a:ea typeface="+mj-ea"/>
                </a:rPr>
                <a:t>性质</a:t>
              </a:r>
              <a:r>
                <a:rPr lang="zh-CN" altLang="en-US" sz="3200" b="1" kern="1200" dirty="0" smtClean="0">
                  <a:latin typeface="+mj-ea"/>
                  <a:ea typeface="+mj-ea"/>
                </a:rPr>
                <a:t>：</a:t>
              </a:r>
              <a:endParaRPr lang="zh-CN" altLang="en-US" sz="3200" b="1" kern="1200" dirty="0">
                <a:latin typeface="+mj-ea"/>
                <a:ea typeface="+mj-ea"/>
              </a:endParaRPr>
            </a:p>
          </p:txBody>
        </p:sp>
      </p:grpSp>
      <p:sp>
        <p:nvSpPr>
          <p:cNvPr id="20" name="灯片编号占位符 19"/>
          <p:cNvSpPr>
            <a:spLocks noGrp="1"/>
          </p:cNvSpPr>
          <p:nvPr>
            <p:ph type="sldNum" sz="quarter" idx="12"/>
          </p:nvPr>
        </p:nvSpPr>
        <p:spPr/>
        <p:txBody>
          <a:bodyPr/>
          <a:lstStyle/>
          <a:p>
            <a:fld id="{E31375A4-56A4-47D6-9801-1991572033F7}" type="slidenum">
              <a:rPr lang="en-US" smtClean="0"/>
              <a:pPr/>
              <a:t>40</a:t>
            </a:fld>
            <a:endParaRPr lang="en-US"/>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随机信号</a:t>
            </a:r>
          </a:p>
        </p:txBody>
      </p:sp>
      <p:sp>
        <p:nvSpPr>
          <p:cNvPr id="40963" name="Rectangle 3"/>
          <p:cNvSpPr>
            <a:spLocks noGrp="1" noChangeArrowheads="1"/>
          </p:cNvSpPr>
          <p:nvPr>
            <p:ph type="body" idx="1"/>
          </p:nvPr>
        </p:nvSpPr>
        <p:spPr/>
        <p:txBody>
          <a:bodyPr/>
          <a:lstStyle/>
          <a:p>
            <a:r>
              <a:rPr lang="zh-CN" altLang="en-US" dirty="0" smtClean="0"/>
              <a:t>设一个随机相位的正弦波为</a:t>
            </a:r>
          </a:p>
          <a:p>
            <a:pPr lvl="2"/>
            <a:endParaRPr lang="zh-CN" altLang="en-US" dirty="0" smtClean="0"/>
          </a:p>
          <a:p>
            <a:r>
              <a:rPr lang="zh-CN" altLang="en-US" dirty="0" smtClean="0"/>
              <a:t> 其中，</a:t>
            </a:r>
            <a:r>
              <a:rPr lang="en-US" altLang="zh-CN" dirty="0" smtClean="0"/>
              <a:t>A</a:t>
            </a:r>
            <a:r>
              <a:rPr lang="zh-CN" altLang="en-US" dirty="0" smtClean="0"/>
              <a:t>和</a:t>
            </a:r>
            <a:r>
              <a:rPr lang="zh-CN" altLang="en-US" dirty="0" smtClean="0">
                <a:sym typeface="Symbol" pitchFamily="18" charset="2"/>
              </a:rPr>
              <a:t></a:t>
            </a:r>
            <a:r>
              <a:rPr lang="en-US" altLang="zh-CN" dirty="0" smtClean="0">
                <a:sym typeface="Symbol" pitchFamily="18" charset="2"/>
              </a:rPr>
              <a:t>c</a:t>
            </a:r>
            <a:r>
              <a:rPr lang="zh-CN" altLang="en-US" dirty="0" smtClean="0"/>
              <a:t>均为常数；</a:t>
            </a:r>
            <a:r>
              <a:rPr lang="zh-CN" altLang="en-US" dirty="0" smtClean="0">
                <a:sym typeface="Symbol" pitchFamily="18" charset="2"/>
              </a:rPr>
              <a:t></a:t>
            </a:r>
            <a:r>
              <a:rPr lang="zh-CN" altLang="en-US" dirty="0" smtClean="0"/>
              <a:t>是在</a:t>
            </a:r>
            <a:r>
              <a:rPr lang="en-US" altLang="zh-CN" dirty="0" smtClean="0"/>
              <a:t>(0, 2</a:t>
            </a:r>
            <a:r>
              <a:rPr lang="el-GR" altLang="zh-CN" dirty="0" smtClean="0"/>
              <a:t>π</a:t>
            </a:r>
            <a:r>
              <a:rPr lang="en-US" altLang="zh-CN" dirty="0" smtClean="0"/>
              <a:t>)</a:t>
            </a:r>
            <a:r>
              <a:rPr lang="zh-CN" altLang="en-US" dirty="0" smtClean="0"/>
              <a:t>内均匀分布的随机变量。试讨论</a:t>
            </a:r>
            <a:r>
              <a:rPr lang="zh-CN" altLang="en-US" dirty="0" smtClean="0">
                <a:sym typeface="Symbol" pitchFamily="18" charset="2"/>
              </a:rPr>
              <a:t></a:t>
            </a:r>
            <a:r>
              <a:rPr lang="en-US" altLang="zh-CN" dirty="0" smtClean="0">
                <a:sym typeface="Symbol" pitchFamily="18" charset="2"/>
              </a:rPr>
              <a:t>(t)</a:t>
            </a:r>
            <a:r>
              <a:rPr lang="zh-CN" altLang="en-US" dirty="0" smtClean="0"/>
              <a:t>是否具有各态历经性。</a:t>
            </a:r>
          </a:p>
          <a:p>
            <a:r>
              <a:rPr lang="zh-CN" altLang="en-US" dirty="0" smtClean="0"/>
              <a:t>解：</a:t>
            </a:r>
            <a:r>
              <a:rPr lang="en-US" altLang="zh-CN" dirty="0" smtClean="0"/>
              <a:t>(1)</a:t>
            </a:r>
            <a:r>
              <a:rPr lang="zh-CN" altLang="en-US" dirty="0" smtClean="0"/>
              <a:t>先求</a:t>
            </a:r>
            <a:r>
              <a:rPr lang="zh-CN" altLang="en-US" dirty="0" smtClean="0">
                <a:sym typeface="Symbol" pitchFamily="18" charset="2"/>
              </a:rPr>
              <a:t></a:t>
            </a:r>
            <a:r>
              <a:rPr lang="en-US" altLang="zh-CN" dirty="0" smtClean="0">
                <a:sym typeface="Symbol" pitchFamily="18" charset="2"/>
              </a:rPr>
              <a:t>(t)</a:t>
            </a:r>
            <a:r>
              <a:rPr lang="zh-CN" altLang="en-US" dirty="0" smtClean="0"/>
              <a:t>的统计平均值：</a:t>
            </a:r>
          </a:p>
          <a:p>
            <a:pPr lvl="1"/>
            <a:r>
              <a:rPr lang="zh-CN" altLang="en-US" dirty="0" smtClean="0"/>
              <a:t>数学期望</a:t>
            </a:r>
            <a:endParaRPr lang="zh-CN" altLang="en-US" dirty="0"/>
          </a:p>
        </p:txBody>
      </p:sp>
      <p:sp>
        <p:nvSpPr>
          <p:cNvPr id="8" name="灯片编号占位符 5"/>
          <p:cNvSpPr>
            <a:spLocks noGrp="1"/>
          </p:cNvSpPr>
          <p:nvPr>
            <p:ph type="sldNum" sz="quarter" idx="12"/>
          </p:nvPr>
        </p:nvSpPr>
        <p:spPr/>
        <p:txBody>
          <a:bodyPr/>
          <a:lstStyle/>
          <a:p>
            <a:fld id="{DD251DFE-6224-44B3-8FCE-1C88729EAC4D}" type="slidenum">
              <a:rPr lang="en-US" altLang="zh-CN" smtClean="0"/>
              <a:pPr/>
              <a:t>41</a:t>
            </a:fld>
            <a:endParaRPr lang="en-US" altLang="zh-CN"/>
          </a:p>
        </p:txBody>
      </p:sp>
      <p:graphicFrame>
        <p:nvGraphicFramePr>
          <p:cNvPr id="40964" name="Object 4"/>
          <p:cNvGraphicFramePr>
            <a:graphicFrameLocks noChangeAspect="1"/>
          </p:cNvGraphicFramePr>
          <p:nvPr/>
        </p:nvGraphicFramePr>
        <p:xfrm>
          <a:off x="2843808" y="1844824"/>
          <a:ext cx="2474913" cy="427038"/>
        </p:xfrm>
        <a:graphic>
          <a:graphicData uri="http://schemas.openxmlformats.org/presentationml/2006/ole">
            <mc:AlternateContent xmlns:mc="http://schemas.openxmlformats.org/markup-compatibility/2006">
              <mc:Choice xmlns:v="urn:schemas-microsoft-com:vml" Requires="v">
                <p:oleObj spid="_x0000_s2506778" name="公式" r:id="rId3" imgW="1320800" imgH="228600" progId="Equation.3">
                  <p:embed/>
                </p:oleObj>
              </mc:Choice>
              <mc:Fallback>
                <p:oleObj name="公式" r:id="rId3" imgW="1320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844824"/>
                        <a:ext cx="2474913"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6" name="Object 6"/>
          <p:cNvGraphicFramePr>
            <a:graphicFrameLocks noChangeAspect="1"/>
          </p:cNvGraphicFramePr>
          <p:nvPr/>
        </p:nvGraphicFramePr>
        <p:xfrm>
          <a:off x="2627784" y="3933056"/>
          <a:ext cx="4230687" cy="654050"/>
        </p:xfrm>
        <a:graphic>
          <a:graphicData uri="http://schemas.openxmlformats.org/presentationml/2006/ole">
            <mc:AlternateContent xmlns:mc="http://schemas.openxmlformats.org/markup-compatibility/2006">
              <mc:Choice xmlns:v="urn:schemas-microsoft-com:vml" Requires="v">
                <p:oleObj spid="_x0000_s2506779" name="公式" r:id="rId5" imgW="2527300" imgH="393700" progId="Equation.3">
                  <p:embed/>
                </p:oleObj>
              </mc:Choice>
              <mc:Fallback>
                <p:oleObj name="公式" r:id="rId5" imgW="25273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3933056"/>
                        <a:ext cx="4230687"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8" name="Object 8"/>
          <p:cNvGraphicFramePr>
            <a:graphicFrameLocks noChangeAspect="1"/>
          </p:cNvGraphicFramePr>
          <p:nvPr/>
        </p:nvGraphicFramePr>
        <p:xfrm>
          <a:off x="2699792" y="4725144"/>
          <a:ext cx="4040187" cy="647700"/>
        </p:xfrm>
        <a:graphic>
          <a:graphicData uri="http://schemas.openxmlformats.org/presentationml/2006/ole">
            <mc:AlternateContent xmlns:mc="http://schemas.openxmlformats.org/markup-compatibility/2006">
              <mc:Choice xmlns:v="urn:schemas-microsoft-com:vml" Requires="v">
                <p:oleObj spid="_x0000_s2506780" name="公式" r:id="rId7" imgW="2438400" imgH="393700" progId="Equation.3">
                  <p:embed/>
                </p:oleObj>
              </mc:Choice>
              <mc:Fallback>
                <p:oleObj name="公式" r:id="rId7" imgW="24384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792" y="4725144"/>
                        <a:ext cx="4040187"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70" name="Object 10"/>
          <p:cNvGraphicFramePr>
            <a:graphicFrameLocks noChangeAspect="1"/>
          </p:cNvGraphicFramePr>
          <p:nvPr/>
        </p:nvGraphicFramePr>
        <p:xfrm>
          <a:off x="2483768" y="5517232"/>
          <a:ext cx="5507037" cy="730250"/>
        </p:xfrm>
        <a:graphic>
          <a:graphicData uri="http://schemas.openxmlformats.org/presentationml/2006/ole">
            <mc:AlternateContent xmlns:mc="http://schemas.openxmlformats.org/markup-compatibility/2006">
              <mc:Choice xmlns:v="urn:schemas-microsoft-com:vml" Requires="v">
                <p:oleObj spid="_x0000_s2506781" name="公式" r:id="rId9" imgW="2946400" imgH="393700" progId="Equation.3">
                  <p:embed/>
                </p:oleObj>
              </mc:Choice>
              <mc:Fallback>
                <p:oleObj name="公式" r:id="rId9" imgW="29464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768" y="5517232"/>
                        <a:ext cx="5507037"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直接连接符 12"/>
          <p:cNvCxnSpPr/>
          <p:nvPr/>
        </p:nvCxnSpPr>
        <p:spPr>
          <a:xfrm>
            <a:off x="755576" y="3212976"/>
            <a:ext cx="7560840"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9701891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3" end="3"/>
                                            </p:txEl>
                                          </p:spTgt>
                                        </p:tgtEl>
                                        <p:attrNameLst>
                                          <p:attrName>style.visibility</p:attrName>
                                        </p:attrNameLst>
                                      </p:cBhvr>
                                      <p:to>
                                        <p:strVal val="visible"/>
                                      </p:to>
                                    </p:set>
                                    <p:anim calcmode="lin" valueType="num">
                                      <p:cBhvr additive="base">
                                        <p:cTn id="7"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3">
                                            <p:txEl>
                                              <p:pRg st="4" end="4"/>
                                            </p:txEl>
                                          </p:spTgt>
                                        </p:tgtEl>
                                        <p:attrNameLst>
                                          <p:attrName>style.visibility</p:attrName>
                                        </p:attrNameLst>
                                      </p:cBhvr>
                                      <p:to>
                                        <p:strVal val="visible"/>
                                      </p:to>
                                    </p:set>
                                    <p:anim calcmode="lin" valueType="num">
                                      <p:cBhvr additive="base">
                                        <p:cTn id="11"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66"/>
                                        </p:tgtEl>
                                        <p:attrNameLst>
                                          <p:attrName>style.visibility</p:attrName>
                                        </p:attrNameLst>
                                      </p:cBhvr>
                                      <p:to>
                                        <p:strVal val="visible"/>
                                      </p:to>
                                    </p:set>
                                    <p:anim calcmode="lin" valueType="num">
                                      <p:cBhvr additive="base">
                                        <p:cTn id="15" dur="500" fill="hold"/>
                                        <p:tgtEl>
                                          <p:spTgt spid="40966"/>
                                        </p:tgtEl>
                                        <p:attrNameLst>
                                          <p:attrName>ppt_x</p:attrName>
                                        </p:attrNameLst>
                                      </p:cBhvr>
                                      <p:tavLst>
                                        <p:tav tm="0">
                                          <p:val>
                                            <p:strVal val="#ppt_x"/>
                                          </p:val>
                                        </p:tav>
                                        <p:tav tm="100000">
                                          <p:val>
                                            <p:strVal val="#ppt_x"/>
                                          </p:val>
                                        </p:tav>
                                      </p:tavLst>
                                    </p:anim>
                                    <p:anim calcmode="lin" valueType="num">
                                      <p:cBhvr additive="base">
                                        <p:cTn id="16" dur="500" fill="hold"/>
                                        <p:tgtEl>
                                          <p:spTgt spid="4096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968"/>
                                        </p:tgtEl>
                                        <p:attrNameLst>
                                          <p:attrName>style.visibility</p:attrName>
                                        </p:attrNameLst>
                                      </p:cBhvr>
                                      <p:to>
                                        <p:strVal val="visible"/>
                                      </p:to>
                                    </p:set>
                                    <p:anim calcmode="lin" valueType="num">
                                      <p:cBhvr additive="base">
                                        <p:cTn id="19" dur="500" fill="hold"/>
                                        <p:tgtEl>
                                          <p:spTgt spid="40968"/>
                                        </p:tgtEl>
                                        <p:attrNameLst>
                                          <p:attrName>ppt_x</p:attrName>
                                        </p:attrNameLst>
                                      </p:cBhvr>
                                      <p:tavLst>
                                        <p:tav tm="0">
                                          <p:val>
                                            <p:strVal val="#ppt_x"/>
                                          </p:val>
                                        </p:tav>
                                        <p:tav tm="100000">
                                          <p:val>
                                            <p:strVal val="#ppt_x"/>
                                          </p:val>
                                        </p:tav>
                                      </p:tavLst>
                                    </p:anim>
                                    <p:anim calcmode="lin" valueType="num">
                                      <p:cBhvr additive="base">
                                        <p:cTn id="20" dur="500" fill="hold"/>
                                        <p:tgtEl>
                                          <p:spTgt spid="4096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970"/>
                                        </p:tgtEl>
                                        <p:attrNameLst>
                                          <p:attrName>style.visibility</p:attrName>
                                        </p:attrNameLst>
                                      </p:cBhvr>
                                      <p:to>
                                        <p:strVal val="visible"/>
                                      </p:to>
                                    </p:set>
                                    <p:anim calcmode="lin" valueType="num">
                                      <p:cBhvr additive="base">
                                        <p:cTn id="23" dur="500" fill="hold"/>
                                        <p:tgtEl>
                                          <p:spTgt spid="40970"/>
                                        </p:tgtEl>
                                        <p:attrNameLst>
                                          <p:attrName>ppt_x</p:attrName>
                                        </p:attrNameLst>
                                      </p:cBhvr>
                                      <p:tavLst>
                                        <p:tav tm="0">
                                          <p:val>
                                            <p:strVal val="#ppt_x"/>
                                          </p:val>
                                        </p:tav>
                                        <p:tav tm="100000">
                                          <p:val>
                                            <p:strVal val="#ppt_x"/>
                                          </p:val>
                                        </p:tav>
                                      </p:tavLst>
                                    </p:anim>
                                    <p:anim calcmode="lin" valueType="num">
                                      <p:cBhvr additive="base">
                                        <p:cTn id="24" dur="500" fill="hold"/>
                                        <p:tgtEl>
                                          <p:spTgt spid="409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30F0D49-077E-48E7-AD41-472BAEC69AA0}" type="slidenum">
              <a:rPr lang="en-US" altLang="zh-CN"/>
              <a:pPr/>
              <a:t>42</a:t>
            </a:fld>
            <a:endParaRPr lang="en-US" altLang="zh-CN"/>
          </a:p>
        </p:txBody>
      </p:sp>
      <p:sp>
        <p:nvSpPr>
          <p:cNvPr id="41986" name="Rectangle 2"/>
          <p:cNvSpPr>
            <a:spLocks noGrp="1" noChangeArrowheads="1"/>
          </p:cNvSpPr>
          <p:nvPr>
            <p:ph type="title"/>
          </p:nvPr>
        </p:nvSpPr>
        <p:spPr/>
        <p:txBody>
          <a:bodyPr>
            <a:normAutofit/>
          </a:bodyPr>
          <a:lstStyle/>
          <a:p>
            <a:endParaRPr lang="zh-CN" altLang="en-US" b="1" dirty="0"/>
          </a:p>
        </p:txBody>
      </p:sp>
      <p:sp>
        <p:nvSpPr>
          <p:cNvPr id="41987" name="Rectangle 3"/>
          <p:cNvSpPr>
            <a:spLocks noGrp="1" noChangeArrowheads="1"/>
          </p:cNvSpPr>
          <p:nvPr>
            <p:ph type="body" idx="1"/>
          </p:nvPr>
        </p:nvSpPr>
        <p:spPr>
          <a:xfrm>
            <a:off x="250825" y="1223963"/>
            <a:ext cx="8718550" cy="5634037"/>
          </a:xfrm>
        </p:spPr>
        <p:txBody>
          <a:bodyPr/>
          <a:lstStyle/>
          <a:p>
            <a:r>
              <a:rPr lang="zh-CN" altLang="en-US" dirty="0"/>
              <a:t>自相关函数</a:t>
            </a:r>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a:p>
            <a:pPr lvl="1"/>
            <a:r>
              <a:rPr lang="zh-CN" altLang="en-US" dirty="0"/>
              <a:t>令</a:t>
            </a:r>
            <a:r>
              <a:rPr lang="en-US" altLang="zh-CN" i="1" dirty="0"/>
              <a:t>t</a:t>
            </a:r>
            <a:r>
              <a:rPr lang="en-US" altLang="zh-CN" baseline="-25000" dirty="0"/>
              <a:t>2</a:t>
            </a:r>
            <a:r>
              <a:rPr lang="en-US" altLang="zh-CN" dirty="0"/>
              <a:t> – </a:t>
            </a:r>
            <a:r>
              <a:rPr lang="en-US" altLang="zh-CN" i="1" dirty="0"/>
              <a:t>t</a:t>
            </a:r>
            <a:r>
              <a:rPr lang="en-US" altLang="zh-CN" baseline="-25000" dirty="0"/>
              <a:t>1</a:t>
            </a:r>
            <a:r>
              <a:rPr lang="en-US" altLang="zh-CN" dirty="0"/>
              <a:t> = </a:t>
            </a:r>
            <a:r>
              <a:rPr lang="en-US" altLang="zh-CN" dirty="0">
                <a:sym typeface="Symbol" pitchFamily="18" charset="2"/>
              </a:rPr>
              <a:t></a:t>
            </a:r>
            <a:r>
              <a:rPr lang="zh-CN" altLang="en-US" dirty="0">
                <a:sym typeface="Symbol" pitchFamily="18" charset="2"/>
              </a:rPr>
              <a:t>，得到</a:t>
            </a:r>
          </a:p>
          <a:p>
            <a:pPr lvl="3"/>
            <a:endParaRPr lang="zh-CN" altLang="en-US" dirty="0">
              <a:sym typeface="Symbol" pitchFamily="18" charset="2"/>
            </a:endParaRPr>
          </a:p>
          <a:p>
            <a:pPr lvl="1">
              <a:lnSpc>
                <a:spcPct val="120000"/>
              </a:lnSpc>
            </a:pPr>
            <a:r>
              <a:rPr lang="zh-CN" altLang="en-US" dirty="0" smtClean="0">
                <a:sym typeface="Symbol" pitchFamily="18" charset="2"/>
              </a:rPr>
              <a:t>可见</a:t>
            </a:r>
            <a:r>
              <a:rPr lang="zh-CN" altLang="en-US" dirty="0">
                <a:sym typeface="Symbol" pitchFamily="18" charset="2"/>
              </a:rPr>
              <a:t>， </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sym typeface="Symbol" pitchFamily="18" charset="2"/>
              </a:rPr>
              <a:t>的数学期望为常数，而自相关函数与</a:t>
            </a:r>
            <a:r>
              <a:rPr lang="en-US" altLang="zh-CN" i="1" dirty="0">
                <a:sym typeface="Symbol" pitchFamily="18" charset="2"/>
              </a:rPr>
              <a:t>t </a:t>
            </a:r>
            <a:r>
              <a:rPr lang="zh-CN" altLang="en-US" dirty="0">
                <a:sym typeface="Symbol" pitchFamily="18" charset="2"/>
              </a:rPr>
              <a:t>无关，只与时间间隔 有关，所以</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sym typeface="Symbol" pitchFamily="18" charset="2"/>
              </a:rPr>
              <a:t>是广义平稳过程。</a:t>
            </a:r>
          </a:p>
        </p:txBody>
      </p:sp>
      <p:sp>
        <p:nvSpPr>
          <p:cNvPr id="41989" name="Rectangle 5"/>
          <p:cNvSpPr>
            <a:spLocks noChangeArrowheads="1"/>
          </p:cNvSpPr>
          <p:nvPr/>
        </p:nvSpPr>
        <p:spPr bwMode="auto">
          <a:xfrm>
            <a:off x="0" y="2552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1988" name="Object 4"/>
          <p:cNvGraphicFramePr>
            <a:graphicFrameLocks noChangeAspect="1"/>
          </p:cNvGraphicFramePr>
          <p:nvPr/>
        </p:nvGraphicFramePr>
        <p:xfrm>
          <a:off x="2527300" y="1268760"/>
          <a:ext cx="6616700" cy="3357562"/>
        </p:xfrm>
        <a:graphic>
          <a:graphicData uri="http://schemas.openxmlformats.org/presentationml/2006/ole">
            <mc:AlternateContent xmlns:mc="http://schemas.openxmlformats.org/markup-compatibility/2006">
              <mc:Choice xmlns:v="urn:schemas-microsoft-com:vml" Requires="v">
                <p:oleObj spid="_x0000_s2497552" name="Equation" r:id="rId3" imgW="3949700" imgH="1981200" progId="Equation.DSMT4">
                  <p:embed/>
                </p:oleObj>
              </mc:Choice>
              <mc:Fallback>
                <p:oleObj name="Equation" r:id="rId3" imgW="3949700" imgH="198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300" y="1268760"/>
                        <a:ext cx="6616700" cy="335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0" name="Object 6"/>
          <p:cNvGraphicFramePr>
            <a:graphicFrameLocks noChangeAspect="1"/>
          </p:cNvGraphicFramePr>
          <p:nvPr/>
        </p:nvGraphicFramePr>
        <p:xfrm>
          <a:off x="3923928" y="4293096"/>
          <a:ext cx="3633411" cy="845691"/>
        </p:xfrm>
        <a:graphic>
          <a:graphicData uri="http://schemas.openxmlformats.org/presentationml/2006/ole">
            <mc:AlternateContent xmlns:mc="http://schemas.openxmlformats.org/markup-compatibility/2006">
              <mc:Choice xmlns:v="urn:schemas-microsoft-com:vml" Requires="v">
                <p:oleObj spid="_x0000_s2497553" name="公式" r:id="rId5" imgW="1803400" imgH="419100" progId="Equation.3">
                  <p:embed/>
                </p:oleObj>
              </mc:Choice>
              <mc:Fallback>
                <p:oleObj name="公式" r:id="rId5" imgW="18034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293096"/>
                        <a:ext cx="3633411" cy="8456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34686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9" end="9"/>
                                            </p:txEl>
                                          </p:spTgt>
                                        </p:tgtEl>
                                        <p:attrNameLst>
                                          <p:attrName>style.visibility</p:attrName>
                                        </p:attrNameLst>
                                      </p:cBhvr>
                                      <p:to>
                                        <p:strVal val="visible"/>
                                      </p:to>
                                    </p:set>
                                    <p:anim calcmode="lin" valueType="num">
                                      <p:cBhvr additive="base">
                                        <p:cTn id="7" dur="5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5B84939B-6C92-4FFA-80F6-946ED9127A19}" type="slidenum">
              <a:rPr lang="en-US" altLang="zh-CN"/>
              <a:pPr/>
              <a:t>43</a:t>
            </a:fld>
            <a:endParaRPr lang="en-US" altLang="zh-CN"/>
          </a:p>
        </p:txBody>
      </p:sp>
      <p:sp>
        <p:nvSpPr>
          <p:cNvPr id="43010" name="Rectangle 2"/>
          <p:cNvSpPr>
            <a:spLocks noGrp="1" noChangeArrowheads="1"/>
          </p:cNvSpPr>
          <p:nvPr>
            <p:ph type="title"/>
          </p:nvPr>
        </p:nvSpPr>
        <p:spPr/>
        <p:txBody>
          <a:bodyPr>
            <a:normAutofit/>
          </a:bodyPr>
          <a:lstStyle/>
          <a:p>
            <a:endParaRPr lang="zh-CN" altLang="en-US" b="1" dirty="0"/>
          </a:p>
        </p:txBody>
      </p:sp>
      <p:sp>
        <p:nvSpPr>
          <p:cNvPr id="43011" name="Rectangle 3"/>
          <p:cNvSpPr>
            <a:spLocks noGrp="1" noChangeArrowheads="1"/>
          </p:cNvSpPr>
          <p:nvPr>
            <p:ph type="body" idx="1"/>
          </p:nvPr>
        </p:nvSpPr>
        <p:spPr>
          <a:xfrm>
            <a:off x="250825" y="1223963"/>
            <a:ext cx="8718550" cy="5634037"/>
          </a:xfrm>
        </p:spPr>
        <p:txBody>
          <a:bodyPr/>
          <a:lstStyle/>
          <a:p>
            <a:r>
              <a:rPr lang="en-US" altLang="zh-CN" dirty="0"/>
              <a:t> (2) </a:t>
            </a:r>
            <a:r>
              <a:rPr lang="zh-CN" altLang="en-US" dirty="0"/>
              <a:t>求</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的时间平均值</a:t>
            </a:r>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a:p>
            <a:pPr lvl="1">
              <a:lnSpc>
                <a:spcPct val="140000"/>
              </a:lnSpc>
            </a:pPr>
            <a:r>
              <a:rPr lang="zh-CN" altLang="en-US" dirty="0"/>
              <a:t>	比较统计平均与时间平均，有</a:t>
            </a:r>
          </a:p>
          <a:p>
            <a:pPr lvl="2">
              <a:lnSpc>
                <a:spcPct val="140000"/>
              </a:lnSpc>
            </a:pPr>
            <a:endParaRPr lang="zh-CN" altLang="en-US" dirty="0"/>
          </a:p>
          <a:p>
            <a:pPr lvl="1">
              <a:lnSpc>
                <a:spcPct val="140000"/>
              </a:lnSpc>
            </a:pPr>
            <a:r>
              <a:rPr lang="zh-CN" altLang="en-US" dirty="0"/>
              <a:t>	因此，随机相位余弦波是各态历经的。</a:t>
            </a:r>
          </a:p>
        </p:txBody>
      </p:sp>
      <p:sp>
        <p:nvSpPr>
          <p:cNvPr id="43013" name="Rectangle 5"/>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12" name="Object 4"/>
          <p:cNvGraphicFramePr>
            <a:graphicFrameLocks noChangeAspect="1"/>
          </p:cNvGraphicFramePr>
          <p:nvPr/>
        </p:nvGraphicFramePr>
        <p:xfrm>
          <a:off x="2051050" y="1772816"/>
          <a:ext cx="3600450" cy="687387"/>
        </p:xfrm>
        <a:graphic>
          <a:graphicData uri="http://schemas.openxmlformats.org/presentationml/2006/ole">
            <mc:AlternateContent xmlns:mc="http://schemas.openxmlformats.org/markup-compatibility/2006">
              <mc:Choice xmlns:v="urn:schemas-microsoft-com:vml" Requires="v">
                <p:oleObj spid="_x0000_s2498597" name="公式" r:id="rId3" imgW="2145369" imgH="406224" progId="Equation.3">
                  <p:embed/>
                </p:oleObj>
              </mc:Choice>
              <mc:Fallback>
                <p:oleObj name="公式" r:id="rId3" imgW="2145369"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772816"/>
                        <a:ext cx="360045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Rectangle 7"/>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14" name="Object 6"/>
          <p:cNvGraphicFramePr>
            <a:graphicFrameLocks noChangeAspect="1"/>
          </p:cNvGraphicFramePr>
          <p:nvPr/>
        </p:nvGraphicFramePr>
        <p:xfrm>
          <a:off x="1916113" y="2492896"/>
          <a:ext cx="6076950" cy="735012"/>
        </p:xfrm>
        <a:graphic>
          <a:graphicData uri="http://schemas.openxmlformats.org/presentationml/2006/ole">
            <mc:AlternateContent xmlns:mc="http://schemas.openxmlformats.org/markup-compatibility/2006">
              <mc:Choice xmlns:v="urn:schemas-microsoft-com:vml" Requires="v">
                <p:oleObj spid="_x0000_s2498598" name="公式" r:id="rId5" imgW="3378200" imgH="406400" progId="Equation.3">
                  <p:embed/>
                </p:oleObj>
              </mc:Choice>
              <mc:Fallback>
                <p:oleObj name="公式" r:id="rId5" imgW="33782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6113" y="2492896"/>
                        <a:ext cx="6076950"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7"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16" name="Object 8"/>
          <p:cNvGraphicFramePr>
            <a:graphicFrameLocks noChangeAspect="1"/>
          </p:cNvGraphicFramePr>
          <p:nvPr/>
        </p:nvGraphicFramePr>
        <p:xfrm>
          <a:off x="2457450" y="3284984"/>
          <a:ext cx="5643563" cy="744537"/>
        </p:xfrm>
        <a:graphic>
          <a:graphicData uri="http://schemas.openxmlformats.org/presentationml/2006/ole">
            <mc:AlternateContent xmlns:mc="http://schemas.openxmlformats.org/markup-compatibility/2006">
              <mc:Choice xmlns:v="urn:schemas-microsoft-com:vml" Requires="v">
                <p:oleObj spid="_x0000_s2498599" name="公式" r:id="rId7" imgW="3251200" imgH="431800" progId="Equation.3">
                  <p:embed/>
                </p:oleObj>
              </mc:Choice>
              <mc:Fallback>
                <p:oleObj name="公式" r:id="rId7" imgW="32512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7450" y="3284984"/>
                        <a:ext cx="5643563"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9" name="Rectangle 11"/>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18" name="Object 10"/>
          <p:cNvGraphicFramePr>
            <a:graphicFrameLocks noChangeAspect="1"/>
          </p:cNvGraphicFramePr>
          <p:nvPr/>
        </p:nvGraphicFramePr>
        <p:xfrm>
          <a:off x="2501900" y="4005064"/>
          <a:ext cx="1581150" cy="803275"/>
        </p:xfrm>
        <a:graphic>
          <a:graphicData uri="http://schemas.openxmlformats.org/presentationml/2006/ole">
            <mc:AlternateContent xmlns:mc="http://schemas.openxmlformats.org/markup-compatibility/2006">
              <mc:Choice xmlns:v="urn:schemas-microsoft-com:vml" Requires="v">
                <p:oleObj spid="_x0000_s2498600" name="公式" r:id="rId9" imgW="825500" imgH="419100" progId="Equation.3">
                  <p:embed/>
                </p:oleObj>
              </mc:Choice>
              <mc:Fallback>
                <p:oleObj name="公式" r:id="rId9" imgW="8255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1900" y="4005064"/>
                        <a:ext cx="158115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1" name="Rectangle 1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20" name="Object 12"/>
          <p:cNvGraphicFramePr>
            <a:graphicFrameLocks noChangeAspect="1"/>
          </p:cNvGraphicFramePr>
          <p:nvPr/>
        </p:nvGraphicFramePr>
        <p:xfrm>
          <a:off x="2483768" y="5229200"/>
          <a:ext cx="2751370" cy="481583"/>
        </p:xfrm>
        <a:graphic>
          <a:graphicData uri="http://schemas.openxmlformats.org/presentationml/2006/ole">
            <mc:AlternateContent xmlns:mc="http://schemas.openxmlformats.org/markup-compatibility/2006">
              <mc:Choice xmlns:v="urn:schemas-microsoft-com:vml" Requires="v">
                <p:oleObj spid="_x0000_s2498601" name="公式" r:id="rId11" imgW="1181100" imgH="228600" progId="Equation.3">
                  <p:embed/>
                </p:oleObj>
              </mc:Choice>
              <mc:Fallback>
                <p:oleObj name="公式" r:id="rId11" imgW="11811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3768" y="5229200"/>
                        <a:ext cx="2751370" cy="481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776599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anim calcmode="lin" valueType="num">
                                      <p:cBhvr additive="base">
                                        <p:cTn id="7" dur="500" fill="hold"/>
                                        <p:tgtEl>
                                          <p:spTgt spid="43011">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20"/>
                                        </p:tgtEl>
                                        <p:attrNameLst>
                                          <p:attrName>style.visibility</p:attrName>
                                        </p:attrNameLst>
                                      </p:cBhvr>
                                      <p:to>
                                        <p:strVal val="visible"/>
                                      </p:to>
                                    </p:set>
                                    <p:anim calcmode="lin" valueType="num">
                                      <p:cBhvr additive="base">
                                        <p:cTn id="11" dur="500" fill="hold"/>
                                        <p:tgtEl>
                                          <p:spTgt spid="43020"/>
                                        </p:tgtEl>
                                        <p:attrNameLst>
                                          <p:attrName>ppt_x</p:attrName>
                                        </p:attrNameLst>
                                      </p:cBhvr>
                                      <p:tavLst>
                                        <p:tav tm="0">
                                          <p:val>
                                            <p:strVal val="#ppt_x"/>
                                          </p:val>
                                        </p:tav>
                                        <p:tav tm="100000">
                                          <p:val>
                                            <p:strVal val="#ppt_x"/>
                                          </p:val>
                                        </p:tav>
                                      </p:tavLst>
                                    </p:anim>
                                    <p:anim calcmode="lin" valueType="num">
                                      <p:cBhvr additive="base">
                                        <p:cTn id="12" dur="500" fill="hold"/>
                                        <p:tgtEl>
                                          <p:spTgt spid="430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011">
                                            <p:txEl>
                                              <p:pRg st="10" end="10"/>
                                            </p:txEl>
                                          </p:spTgt>
                                        </p:tgtEl>
                                        <p:attrNameLst>
                                          <p:attrName>style.visibility</p:attrName>
                                        </p:attrNameLst>
                                      </p:cBhvr>
                                      <p:to>
                                        <p:strVal val="visible"/>
                                      </p:to>
                                    </p:set>
                                    <p:anim calcmode="lin" valueType="num">
                                      <p:cBhvr additive="base">
                                        <p:cTn id="15" dur="500" fill="hold"/>
                                        <p:tgtEl>
                                          <p:spTgt spid="43011">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22286744-A434-492C-90C3-85C3F1D2568E}" type="slidenum">
              <a:rPr lang="en-US" altLang="zh-CN"/>
              <a:pPr/>
              <a:t>44</a:t>
            </a:fld>
            <a:endParaRPr lang="en-US" altLang="zh-CN"/>
          </a:p>
        </p:txBody>
      </p:sp>
      <p:sp>
        <p:nvSpPr>
          <p:cNvPr id="44034" name="Rectangle 2"/>
          <p:cNvSpPr>
            <a:spLocks noGrp="1" noChangeArrowheads="1"/>
          </p:cNvSpPr>
          <p:nvPr>
            <p:ph type="title"/>
          </p:nvPr>
        </p:nvSpPr>
        <p:spPr/>
        <p:txBody>
          <a:bodyPr>
            <a:normAutofit/>
          </a:bodyPr>
          <a:lstStyle/>
          <a:p>
            <a:pPr lvl="1" algn="l" rtl="0">
              <a:lnSpc>
                <a:spcPct val="90000"/>
              </a:lnSpc>
              <a:spcBef>
                <a:spcPct val="0"/>
              </a:spcBef>
            </a:pPr>
            <a:r>
              <a:rPr lang="en-US" altLang="zh-CN" sz="3400" b="1" dirty="0" smtClean="0">
                <a:latin typeface="+mj-ea"/>
                <a:ea typeface="+mj-ea"/>
              </a:rPr>
              <a:t>3.2.3   </a:t>
            </a:r>
            <a:r>
              <a:rPr lang="zh-CN" altLang="en-US" sz="3400" b="1" dirty="0" smtClean="0">
                <a:latin typeface="+mj-ea"/>
                <a:ea typeface="+mj-ea"/>
              </a:rPr>
              <a:t>平稳过程的自相关函数</a:t>
            </a:r>
            <a:endParaRPr lang="zh-CN" altLang="en-US" sz="3400" b="1" dirty="0">
              <a:latin typeface="+mj-ea"/>
              <a:ea typeface="+mj-ea"/>
            </a:endParaRPr>
          </a:p>
        </p:txBody>
      </p:sp>
      <p:sp>
        <p:nvSpPr>
          <p:cNvPr id="44035" name="Rectangle 3"/>
          <p:cNvSpPr>
            <a:spLocks noGrp="1" noChangeArrowheads="1"/>
          </p:cNvSpPr>
          <p:nvPr>
            <p:ph type="body" idx="1"/>
          </p:nvPr>
        </p:nvSpPr>
        <p:spPr/>
        <p:txBody>
          <a:bodyPr>
            <a:normAutofit fontScale="92500" lnSpcReduction="10000"/>
          </a:bodyPr>
          <a:lstStyle/>
          <a:p>
            <a:r>
              <a:rPr lang="zh-CN" altLang="en-US" dirty="0" smtClean="0">
                <a:solidFill>
                  <a:srgbClr val="0000FF"/>
                </a:solidFill>
              </a:rPr>
              <a:t>平稳过程</a:t>
            </a:r>
            <a:r>
              <a:rPr lang="zh-CN" altLang="en-US" dirty="0">
                <a:solidFill>
                  <a:srgbClr val="0000FF"/>
                </a:solidFill>
              </a:rPr>
              <a:t>自相关函数的性质</a:t>
            </a:r>
          </a:p>
          <a:p>
            <a:pPr lvl="1">
              <a:lnSpc>
                <a:spcPct val="140000"/>
              </a:lnSpc>
            </a:pPr>
            <a:r>
              <a:rPr lang="en-US" altLang="zh-CN" dirty="0" smtClean="0"/>
              <a:t>1.</a:t>
            </a:r>
            <a:r>
              <a:rPr lang="zh-CN" altLang="en-US" dirty="0" smtClean="0"/>
              <a:t>                            </a:t>
            </a:r>
            <a:r>
              <a:rPr lang="en-US" altLang="zh-CN" dirty="0"/>
              <a:t>— </a:t>
            </a:r>
            <a:r>
              <a:rPr lang="en-US" altLang="zh-CN"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的平均功率</a:t>
            </a:r>
          </a:p>
          <a:p>
            <a:pPr lvl="1">
              <a:lnSpc>
                <a:spcPct val="140000"/>
              </a:lnSpc>
            </a:pPr>
            <a:r>
              <a:rPr lang="en-US" altLang="zh-CN" dirty="0" smtClean="0"/>
              <a:t>2</a:t>
            </a:r>
            <a:r>
              <a:rPr lang="zh-CN" altLang="en-US" dirty="0" smtClean="0"/>
              <a:t> </a:t>
            </a:r>
            <a:r>
              <a:rPr lang="en-US" altLang="zh-CN" dirty="0" smtClean="0"/>
              <a:t>.</a:t>
            </a:r>
            <a:r>
              <a:rPr lang="zh-CN" altLang="en-US" dirty="0" smtClean="0"/>
              <a:t>                           </a:t>
            </a:r>
            <a:r>
              <a:rPr lang="en-US" altLang="zh-CN" dirty="0"/>
              <a:t>— </a:t>
            </a:r>
            <a:r>
              <a:rPr lang="en-US" altLang="zh-CN" dirty="0">
                <a:sym typeface="Symbol" pitchFamily="18" charset="2"/>
              </a:rPr>
              <a:t></a:t>
            </a:r>
            <a:r>
              <a:rPr lang="zh-CN" altLang="en-US" dirty="0"/>
              <a:t>的偶函数</a:t>
            </a:r>
          </a:p>
          <a:p>
            <a:pPr lvl="1">
              <a:lnSpc>
                <a:spcPct val="140000"/>
              </a:lnSpc>
            </a:pPr>
            <a:r>
              <a:rPr lang="en-US" altLang="zh-CN" dirty="0" smtClean="0"/>
              <a:t>3 .</a:t>
            </a:r>
            <a:r>
              <a:rPr lang="zh-CN" altLang="en-US" dirty="0" smtClean="0"/>
              <a:t>                            </a:t>
            </a:r>
            <a:r>
              <a:rPr lang="en-US" altLang="zh-CN" dirty="0"/>
              <a:t>— </a:t>
            </a:r>
            <a:r>
              <a:rPr lang="en-US" altLang="zh-CN" i="1" dirty="0"/>
              <a:t>R</a:t>
            </a:r>
            <a:r>
              <a:rPr lang="en-US" altLang="zh-CN" dirty="0"/>
              <a:t>(</a:t>
            </a:r>
            <a:r>
              <a:rPr lang="en-US" altLang="zh-CN" i="1" dirty="0">
                <a:sym typeface="Symbol" pitchFamily="18" charset="2"/>
              </a:rPr>
              <a:t></a:t>
            </a:r>
            <a:r>
              <a:rPr lang="en-US" altLang="zh-CN" dirty="0"/>
              <a:t>)</a:t>
            </a:r>
            <a:r>
              <a:rPr lang="zh-CN" altLang="en-US" dirty="0"/>
              <a:t>的上界</a:t>
            </a:r>
          </a:p>
          <a:p>
            <a:pPr lvl="1">
              <a:lnSpc>
                <a:spcPct val="140000"/>
              </a:lnSpc>
              <a:buFont typeface="Wingdings" pitchFamily="2" charset="2"/>
              <a:buNone/>
            </a:pPr>
            <a:r>
              <a:rPr lang="zh-CN" altLang="en-US" dirty="0"/>
              <a:t>		即自相关函数</a:t>
            </a:r>
            <a:r>
              <a:rPr lang="en-US" altLang="zh-CN" i="1" dirty="0"/>
              <a:t>R</a:t>
            </a:r>
            <a:r>
              <a:rPr lang="en-US" altLang="zh-CN" dirty="0"/>
              <a:t>(</a:t>
            </a:r>
            <a:r>
              <a:rPr lang="en-US" altLang="zh-CN" i="1" dirty="0">
                <a:sym typeface="Symbol" pitchFamily="18" charset="2"/>
              </a:rPr>
              <a:t></a:t>
            </a:r>
            <a:r>
              <a:rPr lang="en-US" altLang="zh-CN" dirty="0"/>
              <a:t>)</a:t>
            </a:r>
            <a:r>
              <a:rPr lang="zh-CN" altLang="en-US" dirty="0"/>
              <a:t>在</a:t>
            </a:r>
            <a:r>
              <a:rPr lang="zh-CN" altLang="en-US" dirty="0">
                <a:sym typeface="Symbol" pitchFamily="18" charset="2"/>
              </a:rPr>
              <a:t> </a:t>
            </a:r>
            <a:r>
              <a:rPr lang="en-US" altLang="zh-CN" dirty="0">
                <a:sym typeface="Symbol" pitchFamily="18" charset="2"/>
              </a:rPr>
              <a:t>= 0</a:t>
            </a:r>
            <a:r>
              <a:rPr lang="zh-CN" altLang="en-US" dirty="0"/>
              <a:t>有最大值。</a:t>
            </a:r>
          </a:p>
          <a:p>
            <a:pPr lvl="1">
              <a:lnSpc>
                <a:spcPct val="140000"/>
              </a:lnSpc>
            </a:pPr>
            <a:r>
              <a:rPr lang="en-US" altLang="zh-CN" dirty="0" smtClean="0"/>
              <a:t>4 .</a:t>
            </a:r>
            <a:r>
              <a:rPr lang="zh-CN" altLang="en-US" dirty="0" smtClean="0"/>
              <a:t>                                    </a:t>
            </a:r>
            <a:r>
              <a:rPr lang="en-US" altLang="zh-CN" dirty="0"/>
              <a:t>— </a:t>
            </a:r>
            <a:r>
              <a:rPr lang="en-US" altLang="zh-CN"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的直流功率</a:t>
            </a:r>
          </a:p>
          <a:p>
            <a:pPr lvl="1">
              <a:lnSpc>
                <a:spcPct val="140000"/>
              </a:lnSpc>
            </a:pPr>
            <a:r>
              <a:rPr lang="zh-CN" altLang="en-US" dirty="0"/>
              <a:t> </a:t>
            </a:r>
            <a:r>
              <a:rPr lang="en-US" altLang="zh-CN" dirty="0" smtClean="0"/>
              <a:t>5 .</a:t>
            </a:r>
            <a:r>
              <a:rPr lang="zh-CN" altLang="en-US" dirty="0" smtClean="0"/>
              <a:t> </a:t>
            </a:r>
            <a:endParaRPr lang="zh-CN" altLang="en-US" dirty="0"/>
          </a:p>
          <a:p>
            <a:pPr lvl="1">
              <a:lnSpc>
                <a:spcPct val="140000"/>
              </a:lnSpc>
              <a:buFont typeface="Wingdings" pitchFamily="2" charset="2"/>
              <a:buNone/>
            </a:pPr>
            <a:r>
              <a:rPr lang="zh-CN" altLang="en-US" dirty="0"/>
              <a:t>	表示平稳过程</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的交流功率。当均值为</a:t>
            </a:r>
            <a:r>
              <a:rPr lang="en-US" altLang="zh-CN" dirty="0"/>
              <a:t>0</a:t>
            </a:r>
            <a:r>
              <a:rPr lang="zh-CN" altLang="en-US" dirty="0"/>
              <a:t>时，有                                              </a:t>
            </a:r>
            <a:r>
              <a:rPr lang="en-US" altLang="zh-CN" i="1" dirty="0"/>
              <a:t>R</a:t>
            </a:r>
            <a:r>
              <a:rPr lang="en-US" altLang="zh-CN" dirty="0"/>
              <a:t>(0) = </a:t>
            </a:r>
            <a:r>
              <a:rPr lang="en-US" altLang="zh-CN" i="1" dirty="0">
                <a:sym typeface="Symbol" pitchFamily="18" charset="2"/>
              </a:rPr>
              <a:t></a:t>
            </a:r>
            <a:r>
              <a:rPr lang="en-US" altLang="zh-CN" baseline="30000" dirty="0">
                <a:sym typeface="Symbol" pitchFamily="18" charset="2"/>
              </a:rPr>
              <a:t>2</a:t>
            </a:r>
            <a:r>
              <a:rPr lang="en-US" altLang="zh-CN" dirty="0"/>
              <a:t>  </a:t>
            </a:r>
            <a:r>
              <a:rPr lang="zh-CN" altLang="en-US" dirty="0"/>
              <a:t>。 </a:t>
            </a:r>
          </a:p>
        </p:txBody>
      </p:sp>
      <p:graphicFrame>
        <p:nvGraphicFramePr>
          <p:cNvPr id="44036" name="Object 4"/>
          <p:cNvGraphicFramePr>
            <a:graphicFrameLocks noChangeAspect="1"/>
          </p:cNvGraphicFramePr>
          <p:nvPr/>
        </p:nvGraphicFramePr>
        <p:xfrm>
          <a:off x="1475656" y="1772816"/>
          <a:ext cx="1755775" cy="401637"/>
        </p:xfrm>
        <a:graphic>
          <a:graphicData uri="http://schemas.openxmlformats.org/presentationml/2006/ole">
            <mc:AlternateContent xmlns:mc="http://schemas.openxmlformats.org/markup-compatibility/2006">
              <mc:Choice xmlns:v="urn:schemas-microsoft-com:vml" Requires="v">
                <p:oleObj spid="_x0000_s2499621" name="公式" r:id="rId3" imgW="1002865" imgH="228501" progId="Equation.3">
                  <p:embed/>
                </p:oleObj>
              </mc:Choice>
              <mc:Fallback>
                <p:oleObj name="公式" r:id="rId3" imgW="1002865"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772816"/>
                        <a:ext cx="1755775"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6"/>
          <p:cNvGraphicFramePr>
            <a:graphicFrameLocks noChangeAspect="1"/>
          </p:cNvGraphicFramePr>
          <p:nvPr/>
        </p:nvGraphicFramePr>
        <p:xfrm>
          <a:off x="1619672" y="2276872"/>
          <a:ext cx="1485900" cy="342900"/>
        </p:xfrm>
        <a:graphic>
          <a:graphicData uri="http://schemas.openxmlformats.org/presentationml/2006/ole">
            <mc:AlternateContent xmlns:mc="http://schemas.openxmlformats.org/markup-compatibility/2006">
              <mc:Choice xmlns:v="urn:schemas-microsoft-com:vml" Requires="v">
                <p:oleObj spid="_x0000_s2499622" name="公式" r:id="rId5" imgW="863225" imgH="203112" progId="Equation.3">
                  <p:embed/>
                </p:oleObj>
              </mc:Choice>
              <mc:Fallback>
                <p:oleObj name="公式" r:id="rId5" imgW="863225"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2276872"/>
                        <a:ext cx="14859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0" name="Object 8"/>
          <p:cNvGraphicFramePr>
            <a:graphicFrameLocks noChangeAspect="1"/>
          </p:cNvGraphicFramePr>
          <p:nvPr/>
        </p:nvGraphicFramePr>
        <p:xfrm>
          <a:off x="1475656" y="2852936"/>
          <a:ext cx="1636712" cy="438150"/>
        </p:xfrm>
        <a:graphic>
          <a:graphicData uri="http://schemas.openxmlformats.org/presentationml/2006/ole">
            <mc:AlternateContent xmlns:mc="http://schemas.openxmlformats.org/markup-compatibility/2006">
              <mc:Choice xmlns:v="urn:schemas-microsoft-com:vml" Requires="v">
                <p:oleObj spid="_x0000_s2499623" name="公式" r:id="rId7" imgW="965200" imgH="254000" progId="Equation.3">
                  <p:embed/>
                </p:oleObj>
              </mc:Choice>
              <mc:Fallback>
                <p:oleObj name="公式" r:id="rId7" imgW="9652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2852936"/>
                        <a:ext cx="16367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2" name="Object 10"/>
          <p:cNvGraphicFramePr>
            <a:graphicFrameLocks noChangeAspect="1"/>
          </p:cNvGraphicFramePr>
          <p:nvPr/>
        </p:nvGraphicFramePr>
        <p:xfrm>
          <a:off x="1475656" y="4005064"/>
          <a:ext cx="2341562" cy="401638"/>
        </p:xfrm>
        <a:graphic>
          <a:graphicData uri="http://schemas.openxmlformats.org/presentationml/2006/ole">
            <mc:AlternateContent xmlns:mc="http://schemas.openxmlformats.org/markup-compatibility/2006">
              <mc:Choice xmlns:v="urn:schemas-microsoft-com:vml" Requires="v">
                <p:oleObj spid="_x0000_s2499624" name="公式" r:id="rId9" imgW="1333500" imgH="228600" progId="Equation.3">
                  <p:embed/>
                </p:oleObj>
              </mc:Choice>
              <mc:Fallback>
                <p:oleObj name="公式" r:id="rId9" imgW="13335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5656" y="4005064"/>
                        <a:ext cx="2341562"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7" name="Rectangle 1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046" name="Object 14"/>
          <p:cNvGraphicFramePr>
            <a:graphicFrameLocks noChangeAspect="1"/>
          </p:cNvGraphicFramePr>
          <p:nvPr/>
        </p:nvGraphicFramePr>
        <p:xfrm>
          <a:off x="1619672" y="4581128"/>
          <a:ext cx="2109411" cy="432048"/>
        </p:xfrm>
        <a:graphic>
          <a:graphicData uri="http://schemas.openxmlformats.org/presentationml/2006/ole">
            <mc:AlternateContent xmlns:mc="http://schemas.openxmlformats.org/markup-compatibility/2006">
              <mc:Choice xmlns:v="urn:schemas-microsoft-com:vml" Requires="v">
                <p:oleObj spid="_x0000_s2499625" name="公式" r:id="rId11" imgW="1117600" imgH="228600" progId="Equation.3">
                  <p:embed/>
                </p:oleObj>
              </mc:Choice>
              <mc:Fallback>
                <p:oleObj name="公式" r:id="rId11" imgW="11176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672" y="4581128"/>
                        <a:ext cx="2109411"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2178729"/>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D5167B-EBC3-490E-8695-BC64FAFA5F2F}" type="slidenum">
              <a:rPr lang="en-US" altLang="zh-CN"/>
              <a:pPr/>
              <a:t>45</a:t>
            </a:fld>
            <a:endParaRPr lang="en-US" altLang="zh-CN"/>
          </a:p>
        </p:txBody>
      </p:sp>
      <p:sp>
        <p:nvSpPr>
          <p:cNvPr id="45058" name="Rectangle 2"/>
          <p:cNvSpPr>
            <a:spLocks noGrp="1" noChangeArrowheads="1"/>
          </p:cNvSpPr>
          <p:nvPr>
            <p:ph type="title"/>
          </p:nvPr>
        </p:nvSpPr>
        <p:spPr/>
        <p:txBody>
          <a:bodyPr>
            <a:normAutofit/>
          </a:bodyPr>
          <a:lstStyle/>
          <a:p>
            <a:pPr lvl="1" algn="l" rtl="0">
              <a:lnSpc>
                <a:spcPct val="90000"/>
              </a:lnSpc>
              <a:spcBef>
                <a:spcPct val="0"/>
              </a:spcBef>
            </a:pPr>
            <a:r>
              <a:rPr lang="en-US" altLang="zh-CN" sz="3400" b="1" dirty="0" smtClean="0">
                <a:latin typeface="+mj-ea"/>
                <a:ea typeface="+mj-ea"/>
              </a:rPr>
              <a:t>3.2.4  </a:t>
            </a:r>
            <a:r>
              <a:rPr lang="zh-CN" altLang="en-US" sz="3400" b="1" dirty="0">
                <a:latin typeface="+mj-ea"/>
                <a:ea typeface="+mj-ea"/>
              </a:rPr>
              <a:t>平稳过程的</a:t>
            </a:r>
            <a:r>
              <a:rPr lang="zh-CN" altLang="en-US" sz="3400" b="1" dirty="0" smtClean="0">
                <a:latin typeface="+mj-ea"/>
                <a:ea typeface="+mj-ea"/>
              </a:rPr>
              <a:t>功率谱密度</a:t>
            </a:r>
            <a:endParaRPr lang="zh-CN" altLang="en-US" sz="3400" b="1" dirty="0">
              <a:latin typeface="+mj-ea"/>
              <a:ea typeface="+mj-ea"/>
            </a:endParaRPr>
          </a:p>
        </p:txBody>
      </p:sp>
      <p:sp>
        <p:nvSpPr>
          <p:cNvPr id="45059" name="Rectangle 3"/>
          <p:cNvSpPr>
            <a:spLocks noGrp="1" noChangeArrowheads="1"/>
          </p:cNvSpPr>
          <p:nvPr>
            <p:ph type="body" idx="1"/>
          </p:nvPr>
        </p:nvSpPr>
        <p:spPr>
          <a:xfrm>
            <a:off x="476250" y="1223963"/>
            <a:ext cx="8493125" cy="5634037"/>
          </a:xfrm>
        </p:spPr>
        <p:txBody>
          <a:bodyPr/>
          <a:lstStyle/>
          <a:p>
            <a:r>
              <a:rPr lang="en-US" altLang="zh-CN" dirty="0" smtClean="0">
                <a:solidFill>
                  <a:srgbClr val="0000FF"/>
                </a:solidFill>
              </a:rPr>
              <a:t>1. </a:t>
            </a:r>
            <a:r>
              <a:rPr lang="zh-CN" altLang="en-US" dirty="0" smtClean="0">
                <a:solidFill>
                  <a:srgbClr val="0000FF"/>
                </a:solidFill>
              </a:rPr>
              <a:t>定义：</a:t>
            </a:r>
            <a:r>
              <a:rPr lang="zh-CN" altLang="en-US" dirty="0" smtClean="0">
                <a:solidFill>
                  <a:srgbClr val="FF0000"/>
                </a:solidFill>
              </a:rPr>
              <a:t>先看确定信号时</a:t>
            </a:r>
            <a:endParaRPr lang="zh-CN" altLang="en-US" dirty="0">
              <a:solidFill>
                <a:srgbClr val="FF0000"/>
              </a:solidFill>
            </a:endParaRPr>
          </a:p>
          <a:p>
            <a:pPr lvl="1"/>
            <a:r>
              <a:rPr lang="zh-CN" altLang="en-US" dirty="0"/>
              <a:t>对于任意的确定功率信号</a:t>
            </a:r>
            <a:r>
              <a:rPr lang="en-US" altLang="zh-CN" i="1" dirty="0"/>
              <a:t>f </a:t>
            </a:r>
            <a:r>
              <a:rPr lang="en-US" altLang="zh-CN" dirty="0"/>
              <a:t>(</a:t>
            </a:r>
            <a:r>
              <a:rPr lang="en-US" altLang="zh-CN" i="1" dirty="0"/>
              <a:t>t</a:t>
            </a:r>
            <a:r>
              <a:rPr lang="en-US" altLang="zh-CN" dirty="0"/>
              <a:t>)</a:t>
            </a:r>
            <a:r>
              <a:rPr lang="zh-CN" altLang="en-US" dirty="0"/>
              <a:t>，它的功率谱密度定义为</a:t>
            </a:r>
          </a:p>
          <a:p>
            <a:pPr lvl="2"/>
            <a:endParaRPr lang="zh-CN" altLang="en-US" dirty="0"/>
          </a:p>
          <a:p>
            <a:pPr lvl="3">
              <a:buFont typeface="Wingdings" pitchFamily="2" charset="2"/>
              <a:buNone/>
            </a:pPr>
            <a:endParaRPr lang="en-US" altLang="zh-CN" dirty="0" smtClean="0"/>
          </a:p>
          <a:p>
            <a:pPr lvl="3">
              <a:buFont typeface="Wingdings" pitchFamily="2" charset="2"/>
              <a:buNone/>
            </a:pPr>
            <a:endParaRPr lang="zh-CN" altLang="en-US" dirty="0"/>
          </a:p>
          <a:p>
            <a:pPr lvl="1"/>
            <a:r>
              <a:rPr lang="zh-CN" altLang="en-US" dirty="0"/>
              <a:t>式中，</a:t>
            </a:r>
            <a:r>
              <a:rPr lang="en-US" altLang="zh-CN" i="1" dirty="0"/>
              <a:t>F</a:t>
            </a:r>
            <a:r>
              <a:rPr lang="en-US" altLang="zh-CN" baseline="-25000" dirty="0"/>
              <a:t>T</a:t>
            </a:r>
            <a:r>
              <a:rPr lang="en-US" altLang="zh-CN" dirty="0"/>
              <a:t> ( </a:t>
            </a:r>
            <a:r>
              <a:rPr lang="en-US" altLang="zh-CN" i="1" dirty="0"/>
              <a:t>f </a:t>
            </a:r>
            <a:r>
              <a:rPr lang="en-US" altLang="zh-CN" dirty="0"/>
              <a:t>)</a:t>
            </a:r>
            <a:r>
              <a:rPr lang="zh-CN" altLang="en-US" dirty="0"/>
              <a:t>是</a:t>
            </a:r>
            <a:r>
              <a:rPr lang="en-US" altLang="zh-CN" i="1" dirty="0"/>
              <a:t>f </a:t>
            </a:r>
            <a:r>
              <a:rPr lang="en-US" altLang="zh-CN" dirty="0"/>
              <a:t>(</a:t>
            </a:r>
            <a:r>
              <a:rPr lang="en-US" altLang="zh-CN" i="1" dirty="0"/>
              <a:t>t</a:t>
            </a:r>
            <a:r>
              <a:rPr lang="en-US" altLang="zh-CN" dirty="0"/>
              <a:t>)</a:t>
            </a:r>
            <a:r>
              <a:rPr lang="zh-CN" altLang="en-US" dirty="0"/>
              <a:t>的截短函数</a:t>
            </a:r>
            <a:r>
              <a:rPr lang="en-US" altLang="zh-CN" i="1" dirty="0" err="1"/>
              <a:t>f</a:t>
            </a:r>
            <a:r>
              <a:rPr lang="en-US" altLang="zh-CN" i="1" baseline="-25000" dirty="0" err="1"/>
              <a:t>T</a:t>
            </a:r>
            <a:r>
              <a:rPr lang="en-US" altLang="zh-CN" i="1" dirty="0"/>
              <a:t> </a:t>
            </a:r>
            <a:r>
              <a:rPr lang="en-US" altLang="zh-CN" dirty="0"/>
              <a:t>(</a:t>
            </a:r>
            <a:r>
              <a:rPr lang="en-US" altLang="zh-CN" i="1" dirty="0"/>
              <a:t>t</a:t>
            </a:r>
            <a:r>
              <a:rPr lang="en-US" altLang="zh-CN" dirty="0"/>
              <a:t>) </a:t>
            </a:r>
            <a:r>
              <a:rPr lang="zh-CN" altLang="en-US" dirty="0"/>
              <a:t>所对应的频谱函数</a:t>
            </a:r>
          </a:p>
        </p:txBody>
      </p:sp>
      <p:graphicFrame>
        <p:nvGraphicFramePr>
          <p:cNvPr id="45060" name="Object 4"/>
          <p:cNvGraphicFramePr>
            <a:graphicFrameLocks noChangeAspect="1"/>
          </p:cNvGraphicFramePr>
          <p:nvPr/>
        </p:nvGraphicFramePr>
        <p:xfrm>
          <a:off x="2820988" y="2420938"/>
          <a:ext cx="2432050" cy="771525"/>
        </p:xfrm>
        <a:graphic>
          <a:graphicData uri="http://schemas.openxmlformats.org/presentationml/2006/ole">
            <mc:AlternateContent xmlns:mc="http://schemas.openxmlformats.org/markup-compatibility/2006">
              <mc:Choice xmlns:v="urn:schemas-microsoft-com:vml" Requires="v">
                <p:oleObj spid="_x0000_s2500624" name="Equation" r:id="rId3" imgW="1384300" imgH="457200" progId="Equation.DSMT4">
                  <p:embed/>
                </p:oleObj>
              </mc:Choice>
              <mc:Fallback>
                <p:oleObj name="Equation" r:id="rId3" imgW="13843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988" y="2420938"/>
                        <a:ext cx="243205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3" name="Rectangle 7"/>
          <p:cNvSpPr>
            <a:spLocks noChangeArrowheads="1"/>
          </p:cNvSpPr>
          <p:nvPr/>
        </p:nvSpPr>
        <p:spPr bwMode="auto">
          <a:xfrm>
            <a:off x="0" y="26479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5062" name="Object 6"/>
          <p:cNvGraphicFramePr>
            <a:graphicFrameLocks noChangeAspect="1"/>
          </p:cNvGraphicFramePr>
          <p:nvPr/>
        </p:nvGraphicFramePr>
        <p:xfrm>
          <a:off x="1763688" y="3924300"/>
          <a:ext cx="5805488" cy="2474913"/>
        </p:xfrm>
        <a:graphic>
          <a:graphicData uri="http://schemas.openxmlformats.org/presentationml/2006/ole">
            <mc:AlternateContent xmlns:mc="http://schemas.openxmlformats.org/markup-compatibility/2006">
              <mc:Choice xmlns:v="urn:schemas-microsoft-com:vml" Requires="v">
                <p:oleObj spid="_x0000_s2500625" name="Visio" r:id="rId5" imgW="3724351" imgH="1564538" progId="Visio.Drawing.11">
                  <p:embed/>
                </p:oleObj>
              </mc:Choice>
              <mc:Fallback>
                <p:oleObj name="Visio" r:id="rId5" imgW="3724351" imgH="156453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3924300"/>
                        <a:ext cx="5805488" cy="2474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04427495"/>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48131" name="Rectangle 3"/>
          <p:cNvSpPr>
            <a:spLocks noGrp="1" noChangeArrowheads="1"/>
          </p:cNvSpPr>
          <p:nvPr>
            <p:ph type="body" idx="1"/>
          </p:nvPr>
        </p:nvSpPr>
        <p:spPr/>
        <p:txBody>
          <a:bodyPr/>
          <a:lstStyle/>
          <a:p>
            <a:r>
              <a:rPr lang="zh-CN" altLang="en-US" dirty="0" smtClean="0">
                <a:solidFill>
                  <a:srgbClr val="FF0000"/>
                </a:solidFill>
              </a:rPr>
              <a:t>对于平稳随机过程</a:t>
            </a:r>
            <a:r>
              <a:rPr lang="zh-CN" altLang="en-US" i="1" dirty="0" smtClean="0">
                <a:sym typeface="Symbol" pitchFamily="18" charset="2"/>
              </a:rPr>
              <a:t></a:t>
            </a:r>
            <a:r>
              <a:rPr lang="zh-CN" altLang="en-US" dirty="0" smtClean="0">
                <a:sym typeface="Symbol" pitchFamily="18" charset="2"/>
              </a:rPr>
              <a:t> </a:t>
            </a:r>
            <a:r>
              <a:rPr lang="en-US" altLang="zh-CN" dirty="0" smtClean="0">
                <a:sym typeface="Symbol" pitchFamily="18" charset="2"/>
              </a:rPr>
              <a:t>(t)</a:t>
            </a:r>
            <a:r>
              <a:rPr lang="en-US" altLang="zh-CN" dirty="0" smtClean="0"/>
              <a:t> </a:t>
            </a:r>
            <a:r>
              <a:rPr lang="zh-CN" altLang="en-US" dirty="0" smtClean="0"/>
              <a:t>：</a:t>
            </a:r>
            <a:endParaRPr lang="en-US" altLang="zh-CN" dirty="0" smtClean="0"/>
          </a:p>
          <a:p>
            <a:pPr lvl="1"/>
            <a:r>
              <a:rPr lang="zh-CN" altLang="en-US" dirty="0" smtClean="0"/>
              <a:t>可以把</a:t>
            </a:r>
            <a:r>
              <a:rPr lang="en-US" altLang="zh-CN" i="1" dirty="0" smtClean="0"/>
              <a:t>f</a:t>
            </a:r>
            <a:r>
              <a:rPr lang="en-US" altLang="zh-CN" dirty="0" smtClean="0"/>
              <a:t> (t)</a:t>
            </a:r>
            <a:r>
              <a:rPr lang="zh-CN" altLang="en-US" dirty="0" smtClean="0"/>
              <a:t>当作是</a:t>
            </a:r>
            <a:r>
              <a:rPr lang="zh-CN" altLang="en-US" i="1" dirty="0" smtClean="0">
                <a:sym typeface="Symbol" pitchFamily="18" charset="2"/>
              </a:rPr>
              <a:t></a:t>
            </a:r>
            <a:r>
              <a:rPr lang="en-US" altLang="zh-CN" dirty="0" smtClean="0">
                <a:sym typeface="Symbol" pitchFamily="18" charset="2"/>
              </a:rPr>
              <a:t>(t)</a:t>
            </a:r>
            <a:r>
              <a:rPr lang="zh-CN" altLang="en-US" dirty="0" smtClean="0">
                <a:sym typeface="Symbol" pitchFamily="18" charset="2"/>
              </a:rPr>
              <a:t>的一个样本；</a:t>
            </a:r>
            <a:endParaRPr lang="en-US" altLang="zh-CN" dirty="0" smtClean="0">
              <a:sym typeface="Symbol" pitchFamily="18" charset="2"/>
            </a:endParaRPr>
          </a:p>
          <a:p>
            <a:pPr lvl="1"/>
            <a:r>
              <a:rPr lang="zh-CN" altLang="en-US" dirty="0" smtClean="0">
                <a:sym typeface="Symbol" pitchFamily="18" charset="2"/>
              </a:rPr>
              <a:t>但某一样本的功率谱密度不能作为过程的功率谱密度。</a:t>
            </a:r>
            <a:endParaRPr lang="en-US" altLang="zh-CN" dirty="0" smtClean="0">
              <a:sym typeface="Symbol" pitchFamily="18" charset="2"/>
            </a:endParaRPr>
          </a:p>
          <a:p>
            <a:pPr lvl="1"/>
            <a:r>
              <a:rPr lang="zh-CN" altLang="en-US" dirty="0" smtClean="0">
                <a:sym typeface="Symbol" pitchFamily="18" charset="2"/>
              </a:rPr>
              <a:t>过程的功率谱密度应看作是对所有样本的功率谱的统计平均，故</a:t>
            </a:r>
            <a:r>
              <a:rPr lang="zh-CN" altLang="en-US" i="1" dirty="0" smtClean="0">
                <a:sym typeface="Symbol" pitchFamily="18" charset="2"/>
              </a:rPr>
              <a:t></a:t>
            </a:r>
            <a:r>
              <a:rPr lang="zh-CN" altLang="en-US" dirty="0" smtClean="0">
                <a:sym typeface="Symbol" pitchFamily="18" charset="2"/>
              </a:rPr>
              <a:t> </a:t>
            </a:r>
            <a:r>
              <a:rPr lang="en-US" altLang="zh-CN" dirty="0" smtClean="0">
                <a:sym typeface="Symbol" pitchFamily="18" charset="2"/>
              </a:rPr>
              <a:t>(t)</a:t>
            </a:r>
            <a:r>
              <a:rPr lang="zh-CN" altLang="en-US" dirty="0" smtClean="0"/>
              <a:t>的功率谱密度可以定义为</a:t>
            </a:r>
          </a:p>
          <a:p>
            <a:pPr lvl="3"/>
            <a:endParaRPr lang="en-US" altLang="zh-CN" dirty="0"/>
          </a:p>
        </p:txBody>
      </p:sp>
      <p:sp>
        <p:nvSpPr>
          <p:cNvPr id="5" name="灯片编号占位符 5"/>
          <p:cNvSpPr>
            <a:spLocks noGrp="1"/>
          </p:cNvSpPr>
          <p:nvPr>
            <p:ph type="sldNum" sz="quarter" idx="12"/>
          </p:nvPr>
        </p:nvSpPr>
        <p:spPr/>
        <p:txBody>
          <a:bodyPr/>
          <a:lstStyle/>
          <a:p>
            <a:fld id="{FBB301E8-5643-4864-9979-872B5057A87D}" type="slidenum">
              <a:rPr lang="en-US" altLang="zh-CN" smtClean="0"/>
              <a:pPr/>
              <a:t>46</a:t>
            </a:fld>
            <a:endParaRPr lang="en-US" altLang="zh-CN"/>
          </a:p>
        </p:txBody>
      </p:sp>
      <p:graphicFrame>
        <p:nvGraphicFramePr>
          <p:cNvPr id="48132" name="Object 4"/>
          <p:cNvGraphicFramePr>
            <a:graphicFrameLocks noChangeAspect="1"/>
          </p:cNvGraphicFramePr>
          <p:nvPr/>
        </p:nvGraphicFramePr>
        <p:xfrm>
          <a:off x="1739900" y="3789363"/>
          <a:ext cx="4435475" cy="863600"/>
        </p:xfrm>
        <a:graphic>
          <a:graphicData uri="http://schemas.openxmlformats.org/presentationml/2006/ole">
            <mc:AlternateContent xmlns:mc="http://schemas.openxmlformats.org/markup-compatibility/2006">
              <mc:Choice xmlns:v="urn:schemas-microsoft-com:vml" Requires="v">
                <p:oleObj spid="_x0000_s2501641" name="Equation" r:id="rId3" imgW="2349500" imgH="457200" progId="Equation.DSMT4">
                  <p:embed/>
                </p:oleObj>
              </mc:Choice>
              <mc:Fallback>
                <p:oleObj name="Equation" r:id="rId3" imgW="23495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0" y="3789363"/>
                        <a:ext cx="44354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91825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lvl="2"/>
            <a:r>
              <a:rPr lang="en-US" altLang="zh-CN" sz="2800" b="1" dirty="0" smtClean="0">
                <a:solidFill>
                  <a:srgbClr val="0000FF"/>
                </a:solidFill>
                <a:latin typeface="+mj-ea"/>
                <a:ea typeface="+mj-ea"/>
              </a:rPr>
              <a:t>2. </a:t>
            </a:r>
            <a:r>
              <a:rPr lang="zh-CN" altLang="en-US" sz="2800" b="1" dirty="0" smtClean="0">
                <a:solidFill>
                  <a:srgbClr val="0000FF"/>
                </a:solidFill>
                <a:latin typeface="+mj-ea"/>
                <a:ea typeface="+mj-ea"/>
              </a:rPr>
              <a:t>功率谱密度的计算</a:t>
            </a:r>
            <a:endParaRPr lang="zh-CN" altLang="en-US" sz="2800" b="1" dirty="0">
              <a:solidFill>
                <a:srgbClr val="0000FF"/>
              </a:solidFill>
              <a:latin typeface="+mj-ea"/>
              <a:ea typeface="+mj-ea"/>
            </a:endParaRPr>
          </a:p>
        </p:txBody>
      </p:sp>
      <p:sp>
        <p:nvSpPr>
          <p:cNvPr id="46083" name="Rectangle 3"/>
          <p:cNvSpPr>
            <a:spLocks noGrp="1" noChangeArrowheads="1"/>
          </p:cNvSpPr>
          <p:nvPr>
            <p:ph type="body" idx="1"/>
          </p:nvPr>
        </p:nvSpPr>
        <p:spPr/>
        <p:txBody>
          <a:bodyPr>
            <a:normAutofit lnSpcReduction="10000"/>
          </a:bodyPr>
          <a:lstStyle/>
          <a:p>
            <a:r>
              <a:rPr lang="zh-CN" altLang="en-US" dirty="0" smtClean="0">
                <a:solidFill>
                  <a:srgbClr val="FF0000"/>
                </a:solidFill>
              </a:rPr>
              <a:t>维纳</a:t>
            </a:r>
            <a:r>
              <a:rPr lang="en-US" altLang="zh-CN" dirty="0" smtClean="0">
                <a:solidFill>
                  <a:srgbClr val="FF0000"/>
                </a:solidFill>
              </a:rPr>
              <a:t>-</a:t>
            </a:r>
            <a:r>
              <a:rPr lang="zh-CN" altLang="en-US" dirty="0" smtClean="0">
                <a:solidFill>
                  <a:srgbClr val="FF0000"/>
                </a:solidFill>
              </a:rPr>
              <a:t>辛钦关系</a:t>
            </a:r>
          </a:p>
          <a:p>
            <a:pPr lvl="1"/>
            <a:r>
              <a:rPr lang="zh-CN" altLang="en-US" dirty="0" smtClean="0"/>
              <a:t> 非周期的功率型确知信号的自相关函数与其功率谱密度是一对傅里叶变换。这种关系对平稳随机过程同样成立，即有</a:t>
            </a:r>
          </a:p>
          <a:p>
            <a:pPr lvl="2"/>
            <a:endParaRPr lang="zh-CN" altLang="en-US" dirty="0" smtClean="0"/>
          </a:p>
          <a:p>
            <a:pPr lvl="2"/>
            <a:endParaRPr lang="zh-CN" altLang="en-US" dirty="0" smtClean="0"/>
          </a:p>
          <a:p>
            <a:pPr lvl="2"/>
            <a:endParaRPr lang="zh-CN" altLang="en-US" dirty="0" smtClean="0"/>
          </a:p>
          <a:p>
            <a:pPr lvl="1"/>
            <a:r>
              <a:rPr lang="zh-CN" altLang="en-US" dirty="0" smtClean="0"/>
              <a:t>简记为</a:t>
            </a:r>
          </a:p>
          <a:p>
            <a:pPr lvl="2"/>
            <a:endParaRPr lang="zh-CN" altLang="en-US" dirty="0" smtClean="0"/>
          </a:p>
          <a:p>
            <a:pPr lvl="1"/>
            <a:r>
              <a:rPr lang="zh-CN" altLang="en-US" dirty="0" smtClean="0"/>
              <a:t>作用：它在平稳随机过程的理论和应用中是一个非常重要的工具，它是联系频域和时域两种分析方法的基本关系式。</a:t>
            </a:r>
            <a:endParaRPr lang="zh-CN" altLang="en-US" dirty="0"/>
          </a:p>
        </p:txBody>
      </p:sp>
      <p:sp>
        <p:nvSpPr>
          <p:cNvPr id="7" name="灯片编号占位符 5"/>
          <p:cNvSpPr>
            <a:spLocks noGrp="1"/>
          </p:cNvSpPr>
          <p:nvPr>
            <p:ph type="sldNum" sz="quarter" idx="12"/>
          </p:nvPr>
        </p:nvSpPr>
        <p:spPr/>
        <p:txBody>
          <a:bodyPr/>
          <a:lstStyle/>
          <a:p>
            <a:fld id="{1E4986F0-7808-476E-B2F9-01D571873DBB}" type="slidenum">
              <a:rPr lang="en-US" altLang="zh-CN" smtClean="0"/>
              <a:pPr/>
              <a:t>47</a:t>
            </a:fld>
            <a:endParaRPr lang="en-US" altLang="zh-CN"/>
          </a:p>
        </p:txBody>
      </p:sp>
      <p:sp>
        <p:nvSpPr>
          <p:cNvPr id="46087" name="Rectangle 7"/>
          <p:cNvSpPr>
            <a:spLocks noChangeArrowheads="1"/>
          </p:cNvSpPr>
          <p:nvPr/>
        </p:nvSpPr>
        <p:spPr bwMode="auto">
          <a:xfrm>
            <a:off x="0" y="2909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6086" name="Object 6"/>
          <p:cNvGraphicFramePr>
            <a:graphicFrameLocks noChangeAspect="1"/>
          </p:cNvGraphicFramePr>
          <p:nvPr/>
        </p:nvGraphicFramePr>
        <p:xfrm>
          <a:off x="2909862" y="2492896"/>
          <a:ext cx="3462338" cy="1438275"/>
        </p:xfrm>
        <a:graphic>
          <a:graphicData uri="http://schemas.openxmlformats.org/presentationml/2006/ole">
            <mc:AlternateContent xmlns:mc="http://schemas.openxmlformats.org/markup-compatibility/2006">
              <mc:Choice xmlns:v="urn:schemas-microsoft-com:vml" Requires="v">
                <p:oleObj spid="_x0000_s2502672" name="Equation" r:id="rId3" imgW="2070100" imgH="876300" progId="Equation.DSMT4">
                  <p:embed/>
                </p:oleObj>
              </mc:Choice>
              <mc:Fallback>
                <p:oleObj name="Equation" r:id="rId3" imgW="2070100" imgH="876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862" y="2492896"/>
                        <a:ext cx="3462338" cy="143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8" name="Object 8"/>
          <p:cNvGraphicFramePr>
            <a:graphicFrameLocks noChangeAspect="1"/>
          </p:cNvGraphicFramePr>
          <p:nvPr/>
        </p:nvGraphicFramePr>
        <p:xfrm>
          <a:off x="2627784" y="4077072"/>
          <a:ext cx="2116137" cy="501650"/>
        </p:xfrm>
        <a:graphic>
          <a:graphicData uri="http://schemas.openxmlformats.org/presentationml/2006/ole">
            <mc:AlternateContent xmlns:mc="http://schemas.openxmlformats.org/markup-compatibility/2006">
              <mc:Choice xmlns:v="urn:schemas-microsoft-com:vml" Requires="v">
                <p:oleObj spid="_x0000_s2502673" name="Equation" r:id="rId5" imgW="952087" imgH="241195" progId="Equation.DSMT4">
                  <p:embed/>
                </p:oleObj>
              </mc:Choice>
              <mc:Fallback>
                <p:oleObj name="Equation" r:id="rId5" imgW="952087"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4077072"/>
                        <a:ext cx="2116137"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337690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anim calcmode="lin" valueType="num">
                                      <p:cBhvr additive="base">
                                        <p:cTn id="11"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086"/>
                                        </p:tgtEl>
                                        <p:attrNameLst>
                                          <p:attrName>style.visibility</p:attrName>
                                        </p:attrNameLst>
                                      </p:cBhvr>
                                      <p:to>
                                        <p:strVal val="visible"/>
                                      </p:to>
                                    </p:set>
                                    <p:anim calcmode="lin" valueType="num">
                                      <p:cBhvr additive="base">
                                        <p:cTn id="15" dur="500" fill="hold"/>
                                        <p:tgtEl>
                                          <p:spTgt spid="46086"/>
                                        </p:tgtEl>
                                        <p:attrNameLst>
                                          <p:attrName>ppt_x</p:attrName>
                                        </p:attrNameLst>
                                      </p:cBhvr>
                                      <p:tavLst>
                                        <p:tav tm="0">
                                          <p:val>
                                            <p:strVal val="#ppt_x"/>
                                          </p:val>
                                        </p:tav>
                                        <p:tav tm="100000">
                                          <p:val>
                                            <p:strVal val="#ppt_x"/>
                                          </p:val>
                                        </p:tav>
                                      </p:tavLst>
                                    </p:anim>
                                    <p:anim calcmode="lin" valueType="num">
                                      <p:cBhvr additive="base">
                                        <p:cTn id="16" dur="500" fill="hold"/>
                                        <p:tgtEl>
                                          <p:spTgt spid="4608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anim calcmode="lin" valueType="num">
                                      <p:cBhvr additive="base">
                                        <p:cTn id="19" dur="5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088"/>
                                        </p:tgtEl>
                                        <p:attrNameLst>
                                          <p:attrName>style.visibility</p:attrName>
                                        </p:attrNameLst>
                                      </p:cBhvr>
                                      <p:to>
                                        <p:strVal val="visible"/>
                                      </p:to>
                                    </p:set>
                                    <p:anim calcmode="lin" valueType="num">
                                      <p:cBhvr additive="base">
                                        <p:cTn id="23" dur="500" fill="hold"/>
                                        <p:tgtEl>
                                          <p:spTgt spid="46088"/>
                                        </p:tgtEl>
                                        <p:attrNameLst>
                                          <p:attrName>ppt_x</p:attrName>
                                        </p:attrNameLst>
                                      </p:cBhvr>
                                      <p:tavLst>
                                        <p:tav tm="0">
                                          <p:val>
                                            <p:strVal val="#ppt_x"/>
                                          </p:val>
                                        </p:tav>
                                        <p:tav tm="100000">
                                          <p:val>
                                            <p:strVal val="#ppt_x"/>
                                          </p:val>
                                        </p:tav>
                                      </p:tavLst>
                                    </p:anim>
                                    <p:anim calcmode="lin" valueType="num">
                                      <p:cBhvr additive="base">
                                        <p:cTn id="24" dur="500" fill="hold"/>
                                        <p:tgtEl>
                                          <p:spTgt spid="4608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6083">
                                            <p:txEl>
                                              <p:pRg st="7" end="7"/>
                                            </p:txEl>
                                          </p:spTgt>
                                        </p:tgtEl>
                                        <p:attrNameLst>
                                          <p:attrName>style.visibility</p:attrName>
                                        </p:attrNameLst>
                                      </p:cBhvr>
                                      <p:to>
                                        <p:strVal val="visible"/>
                                      </p:to>
                                    </p:set>
                                    <p:anim calcmode="lin" valueType="num">
                                      <p:cBhvr additive="base">
                                        <p:cTn id="29" dur="500" fill="hold"/>
                                        <p:tgtEl>
                                          <p:spTgt spid="4608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0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从确知信号到随机信号的实例 </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48</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83" y="1340768"/>
            <a:ext cx="5544616" cy="513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988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r>
              <a:rPr lang="zh-CN" altLang="en-US" dirty="0" smtClean="0"/>
              <a:t>多径效应分析</a:t>
            </a:r>
            <a:endParaRPr lang="zh-CN" altLang="en-US" dirty="0"/>
          </a:p>
        </p:txBody>
      </p:sp>
      <p:sp>
        <p:nvSpPr>
          <p:cNvPr id="45059" name="Rectangle 3"/>
          <p:cNvSpPr>
            <a:spLocks noGrp="1" noChangeArrowheads="1"/>
          </p:cNvSpPr>
          <p:nvPr>
            <p:ph type="body" idx="1"/>
          </p:nvPr>
        </p:nvSpPr>
        <p:spPr>
          <a:xfrm>
            <a:off x="539552" y="1196752"/>
            <a:ext cx="8064896" cy="4248472"/>
          </a:xfrm>
        </p:spPr>
        <p:txBody>
          <a:bodyPr>
            <a:normAutofit/>
          </a:bodyPr>
          <a:lstStyle/>
          <a:p>
            <a:r>
              <a:rPr lang="zh-CN" altLang="en-US" sz="2400" dirty="0" smtClean="0"/>
              <a:t>设 发射信号为               ，接收信号为</a:t>
            </a:r>
          </a:p>
          <a:p>
            <a:r>
              <a:rPr lang="zh-CN" altLang="en-US" sz="2400" dirty="0" smtClean="0"/>
              <a:t>							    </a:t>
            </a:r>
            <a:r>
              <a:rPr lang="en-US" altLang="zh-CN" sz="2400" dirty="0" smtClean="0"/>
              <a:t>(4.4-1)</a:t>
            </a:r>
          </a:p>
          <a:p>
            <a:r>
              <a:rPr lang="zh-CN" altLang="en-US" sz="2400" dirty="0" smtClean="0"/>
              <a:t>式中，	    － 由第</a:t>
            </a:r>
            <a:r>
              <a:rPr lang="en-US" altLang="zh-CN" sz="2400" dirty="0" err="1" smtClean="0"/>
              <a:t>i</a:t>
            </a:r>
            <a:r>
              <a:rPr lang="zh-CN" altLang="en-US" sz="2400" dirty="0" smtClean="0"/>
              <a:t>条路径到达的接收信号振幅；</a:t>
            </a:r>
          </a:p>
          <a:p>
            <a:r>
              <a:rPr lang="zh-CN" altLang="en-US" sz="2400" dirty="0" smtClean="0"/>
              <a:t>	   	  － 由第</a:t>
            </a:r>
            <a:r>
              <a:rPr lang="en-US" altLang="zh-CN" sz="2400" dirty="0" err="1" smtClean="0"/>
              <a:t>i</a:t>
            </a:r>
            <a:r>
              <a:rPr lang="zh-CN" altLang="en-US" sz="2400" dirty="0" smtClean="0"/>
              <a:t>条路径达到的信号的时延；</a:t>
            </a:r>
          </a:p>
          <a:p>
            <a:r>
              <a:rPr lang="zh-CN" altLang="en-US" sz="2400" dirty="0" smtClean="0"/>
              <a:t>上式中的                  </a:t>
            </a:r>
          </a:p>
          <a:p>
            <a:r>
              <a:rPr lang="zh-CN" altLang="en-US" sz="2400" dirty="0" smtClean="0"/>
              <a:t>	                        都是</a:t>
            </a:r>
            <a:r>
              <a:rPr lang="zh-CN" altLang="en-US" sz="2400" dirty="0" smtClean="0">
                <a:solidFill>
                  <a:srgbClr val="FF0000"/>
                </a:solidFill>
              </a:rPr>
              <a:t>随机</a:t>
            </a:r>
            <a:r>
              <a:rPr lang="zh-CN" altLang="en-US" sz="2400" dirty="0" smtClean="0"/>
              <a:t>变化的。</a:t>
            </a:r>
            <a:endParaRPr lang="zh-CN" altLang="en-US" sz="2400" dirty="0"/>
          </a:p>
        </p:txBody>
      </p:sp>
      <p:sp>
        <p:nvSpPr>
          <p:cNvPr id="11" name="灯片编号占位符 5"/>
          <p:cNvSpPr>
            <a:spLocks noGrp="1"/>
          </p:cNvSpPr>
          <p:nvPr>
            <p:ph type="sldNum" sz="quarter" idx="12"/>
          </p:nvPr>
        </p:nvSpPr>
        <p:spPr/>
        <p:txBody>
          <a:bodyPr/>
          <a:lstStyle/>
          <a:p>
            <a:fld id="{2C54686D-07B2-4653-AFBF-0D5163869F66}" type="slidenum">
              <a:rPr lang="en-US" altLang="zh-CN" smtClean="0"/>
              <a:pPr/>
              <a:t>49</a:t>
            </a:fld>
            <a:endParaRPr lang="en-US" altLang="zh-CN"/>
          </a:p>
        </p:txBody>
      </p:sp>
      <p:graphicFrame>
        <p:nvGraphicFramePr>
          <p:cNvPr id="45060" name="Object 4"/>
          <p:cNvGraphicFramePr>
            <a:graphicFrameLocks noChangeAspect="1"/>
          </p:cNvGraphicFramePr>
          <p:nvPr>
            <p:extLst>
              <p:ext uri="{D42A27DB-BD31-4B8C-83A1-F6EECF244321}">
                <p14:modId xmlns:p14="http://schemas.microsoft.com/office/powerpoint/2010/main" val="2587146422"/>
              </p:ext>
            </p:extLst>
          </p:nvPr>
        </p:nvGraphicFramePr>
        <p:xfrm>
          <a:off x="2843808" y="1196752"/>
          <a:ext cx="1224136" cy="466252"/>
        </p:xfrm>
        <a:graphic>
          <a:graphicData uri="http://schemas.openxmlformats.org/presentationml/2006/ole">
            <mc:AlternateContent xmlns:mc="http://schemas.openxmlformats.org/markup-compatibility/2006">
              <mc:Choice xmlns:v="urn:schemas-microsoft-com:vml" Requires="v">
                <p:oleObj spid="_x0000_s2507790" name="公式" r:id="rId3" imgW="596900" imgH="228600" progId="Equation.3">
                  <p:embed/>
                </p:oleObj>
              </mc:Choice>
              <mc:Fallback>
                <p:oleObj name="公式" r:id="rId3" imgW="5969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196752"/>
                        <a:ext cx="1224136" cy="466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1" name="Object 5"/>
          <p:cNvGraphicFramePr>
            <a:graphicFrameLocks noChangeAspect="1"/>
          </p:cNvGraphicFramePr>
          <p:nvPr>
            <p:extLst>
              <p:ext uri="{D42A27DB-BD31-4B8C-83A1-F6EECF244321}">
                <p14:modId xmlns:p14="http://schemas.microsoft.com/office/powerpoint/2010/main" val="85298461"/>
              </p:ext>
            </p:extLst>
          </p:nvPr>
        </p:nvGraphicFramePr>
        <p:xfrm>
          <a:off x="658036" y="1556792"/>
          <a:ext cx="6531784" cy="797496"/>
        </p:xfrm>
        <a:graphic>
          <a:graphicData uri="http://schemas.openxmlformats.org/presentationml/2006/ole">
            <mc:AlternateContent xmlns:mc="http://schemas.openxmlformats.org/markup-compatibility/2006">
              <mc:Choice xmlns:v="urn:schemas-microsoft-com:vml" Requires="v">
                <p:oleObj spid="_x0000_s2507791" name="公式" r:id="rId5" imgW="3517900" imgH="431800" progId="Equation.3">
                  <p:embed/>
                </p:oleObj>
              </mc:Choice>
              <mc:Fallback>
                <p:oleObj name="公式" r:id="rId5" imgW="35179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036" y="1556792"/>
                        <a:ext cx="6531784" cy="797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62" name="Object 6"/>
          <p:cNvGraphicFramePr>
            <a:graphicFrameLocks noChangeAspect="1"/>
          </p:cNvGraphicFramePr>
          <p:nvPr>
            <p:extLst>
              <p:ext uri="{D42A27DB-BD31-4B8C-83A1-F6EECF244321}">
                <p14:modId xmlns:p14="http://schemas.microsoft.com/office/powerpoint/2010/main" val="1113887860"/>
              </p:ext>
            </p:extLst>
          </p:nvPr>
        </p:nvGraphicFramePr>
        <p:xfrm>
          <a:off x="1742702" y="2312876"/>
          <a:ext cx="873605" cy="565274"/>
        </p:xfrm>
        <a:graphic>
          <a:graphicData uri="http://schemas.openxmlformats.org/presentationml/2006/ole">
            <mc:AlternateContent xmlns:mc="http://schemas.openxmlformats.org/markup-compatibility/2006">
              <mc:Choice xmlns:v="urn:schemas-microsoft-com:vml" Requires="v">
                <p:oleObj spid="_x0000_s2507792" name="公式" r:id="rId7" imgW="355446" imgH="228501" progId="Equation.3">
                  <p:embed/>
                </p:oleObj>
              </mc:Choice>
              <mc:Fallback>
                <p:oleObj name="公式" r:id="rId7" imgW="355446"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2702" y="2312876"/>
                        <a:ext cx="873605" cy="565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4" name="Object 8"/>
          <p:cNvGraphicFramePr>
            <a:graphicFrameLocks noChangeAspect="1"/>
          </p:cNvGraphicFramePr>
          <p:nvPr>
            <p:extLst>
              <p:ext uri="{D42A27DB-BD31-4B8C-83A1-F6EECF244321}">
                <p14:modId xmlns:p14="http://schemas.microsoft.com/office/powerpoint/2010/main" val="3205202445"/>
              </p:ext>
            </p:extLst>
          </p:nvPr>
        </p:nvGraphicFramePr>
        <p:xfrm>
          <a:off x="1666962" y="2816770"/>
          <a:ext cx="792213" cy="576387"/>
        </p:xfrm>
        <a:graphic>
          <a:graphicData uri="http://schemas.openxmlformats.org/presentationml/2006/ole">
            <mc:AlternateContent xmlns:mc="http://schemas.openxmlformats.org/markup-compatibility/2006">
              <mc:Choice xmlns:v="urn:schemas-microsoft-com:vml" Requires="v">
                <p:oleObj spid="_x0000_s2507793" name="公式" r:id="rId9" imgW="317362" imgH="228501" progId="Equation.3">
                  <p:embed/>
                </p:oleObj>
              </mc:Choice>
              <mc:Fallback>
                <p:oleObj name="公式" r:id="rId9" imgW="317362"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6962" y="2816770"/>
                        <a:ext cx="792213" cy="57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6" name="Object 10"/>
          <p:cNvGraphicFramePr>
            <a:graphicFrameLocks noChangeAspect="1"/>
          </p:cNvGraphicFramePr>
          <p:nvPr>
            <p:extLst>
              <p:ext uri="{D42A27DB-BD31-4B8C-83A1-F6EECF244321}">
                <p14:modId xmlns:p14="http://schemas.microsoft.com/office/powerpoint/2010/main" val="2913152108"/>
              </p:ext>
            </p:extLst>
          </p:nvPr>
        </p:nvGraphicFramePr>
        <p:xfrm>
          <a:off x="2333678" y="3464842"/>
          <a:ext cx="2268592" cy="504379"/>
        </p:xfrm>
        <a:graphic>
          <a:graphicData uri="http://schemas.openxmlformats.org/presentationml/2006/ole">
            <mc:AlternateContent xmlns:mc="http://schemas.openxmlformats.org/markup-compatibility/2006">
              <mc:Choice xmlns:v="urn:schemas-microsoft-com:vml" Requires="v">
                <p:oleObj spid="_x0000_s2507794" name="公式" r:id="rId11" imgW="1028700" imgH="228600" progId="Equation.3">
                  <p:embed/>
                </p:oleObj>
              </mc:Choice>
              <mc:Fallback>
                <p:oleObj name="公式" r:id="rId11" imgW="10287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3678" y="3464842"/>
                        <a:ext cx="2268592" cy="504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8" name="Object 12"/>
          <p:cNvGraphicFramePr>
            <a:graphicFrameLocks noChangeAspect="1"/>
          </p:cNvGraphicFramePr>
          <p:nvPr>
            <p:extLst>
              <p:ext uri="{D42A27DB-BD31-4B8C-83A1-F6EECF244321}">
                <p14:modId xmlns:p14="http://schemas.microsoft.com/office/powerpoint/2010/main" val="753477664"/>
              </p:ext>
            </p:extLst>
          </p:nvPr>
        </p:nvGraphicFramePr>
        <p:xfrm>
          <a:off x="755576" y="4149080"/>
          <a:ext cx="2897400" cy="504378"/>
        </p:xfrm>
        <a:graphic>
          <a:graphicData uri="http://schemas.openxmlformats.org/presentationml/2006/ole">
            <mc:AlternateContent xmlns:mc="http://schemas.openxmlformats.org/markup-compatibility/2006">
              <mc:Choice xmlns:v="urn:schemas-microsoft-com:vml" Requires="v">
                <p:oleObj spid="_x0000_s2507795" name="公式" r:id="rId13" imgW="1206500" imgH="228600" progId="Equation.3">
                  <p:embed/>
                </p:oleObj>
              </mc:Choice>
              <mc:Fallback>
                <p:oleObj name="公式" r:id="rId13" imgW="12065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576" y="4149080"/>
                        <a:ext cx="2897400" cy="504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直接箭头连接符 12"/>
          <p:cNvCxnSpPr/>
          <p:nvPr/>
        </p:nvCxnSpPr>
        <p:spPr>
          <a:xfrm flipV="1">
            <a:off x="2143501" y="2132856"/>
            <a:ext cx="3600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直接箭头连接符 15"/>
          <p:cNvCxnSpPr/>
          <p:nvPr/>
        </p:nvCxnSpPr>
        <p:spPr>
          <a:xfrm flipV="1">
            <a:off x="2417945" y="2132856"/>
            <a:ext cx="1361967" cy="97526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直接箭头连接符 17"/>
          <p:cNvCxnSpPr/>
          <p:nvPr/>
        </p:nvCxnSpPr>
        <p:spPr>
          <a:xfrm flipV="1">
            <a:off x="3023828" y="2132856"/>
            <a:ext cx="3780420" cy="16016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 name="矩形 1"/>
          <p:cNvSpPr/>
          <p:nvPr/>
        </p:nvSpPr>
        <p:spPr>
          <a:xfrm>
            <a:off x="539552" y="4941168"/>
            <a:ext cx="7992888" cy="14219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20000"/>
              </a:lnSpc>
            </a:pPr>
            <a:r>
              <a:rPr kumimoji="1" lang="zh-CN" altLang="en-US" sz="2400" b="1" dirty="0" smtClean="0">
                <a:solidFill>
                  <a:srgbClr val="0000FF"/>
                </a:solidFill>
                <a:latin typeface="+mj-ea"/>
                <a:ea typeface="+mj-ea"/>
              </a:rPr>
              <a:t>说明</a:t>
            </a:r>
            <a:r>
              <a:rPr kumimoji="1" lang="zh-CN" altLang="en-US" sz="2400" b="1" dirty="0" smtClean="0">
                <a:latin typeface="+mj-ea"/>
                <a:ea typeface="+mj-ea"/>
              </a:rPr>
              <a:t>：多径传播</a:t>
            </a:r>
            <a:r>
              <a:rPr kumimoji="1" lang="zh-CN" altLang="en-US" sz="2400" b="1" dirty="0">
                <a:latin typeface="+mj-ea"/>
                <a:ea typeface="+mj-ea"/>
              </a:rPr>
              <a:t>的随参信道中，就每条路径的信号而言，它的衰耗和时延都是随机变化的。因此，多径传播后的接收信号将是衰减和时延都将随时间变化的各路径的合成</a:t>
            </a:r>
          </a:p>
        </p:txBody>
      </p:sp>
    </p:spTree>
    <p:extLst>
      <p:ext uri="{BB962C8B-B14F-4D97-AF65-F5344CB8AC3E}">
        <p14:creationId xmlns:p14="http://schemas.microsoft.com/office/powerpoint/2010/main" val="4189637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61"/>
                                        </p:tgtEl>
                                        <p:attrNameLst>
                                          <p:attrName>style.visibility</p:attrName>
                                        </p:attrNameLst>
                                      </p:cBhvr>
                                      <p:to>
                                        <p:strVal val="visible"/>
                                      </p:to>
                                    </p:set>
                                    <p:anim calcmode="lin" valueType="num">
                                      <p:cBhvr additive="base">
                                        <p:cTn id="7" dur="500" fill="hold"/>
                                        <p:tgtEl>
                                          <p:spTgt spid="45061"/>
                                        </p:tgtEl>
                                        <p:attrNameLst>
                                          <p:attrName>ppt_x</p:attrName>
                                        </p:attrNameLst>
                                      </p:cBhvr>
                                      <p:tavLst>
                                        <p:tav tm="0">
                                          <p:val>
                                            <p:strVal val="#ppt_x"/>
                                          </p:val>
                                        </p:tav>
                                        <p:tav tm="100000">
                                          <p:val>
                                            <p:strVal val="#ppt_x"/>
                                          </p:val>
                                        </p:tav>
                                      </p:tavLst>
                                    </p:anim>
                                    <p:anim calcmode="lin" valueType="num">
                                      <p:cBhvr additive="base">
                                        <p:cTn id="8" dur="500" fill="hold"/>
                                        <p:tgtEl>
                                          <p:spTgt spid="4506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anim calcmode="lin" valueType="num">
                                      <p:cBhvr additive="base">
                                        <p:cTn id="11"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 calcmode="lin" valueType="num">
                                      <p:cBhvr additive="base">
                                        <p:cTn id="17"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5062"/>
                                        </p:tgtEl>
                                        <p:attrNameLst>
                                          <p:attrName>style.visibility</p:attrName>
                                        </p:attrNameLst>
                                      </p:cBhvr>
                                      <p:to>
                                        <p:strVal val="visible"/>
                                      </p:to>
                                    </p:set>
                                    <p:anim calcmode="lin" valueType="num">
                                      <p:cBhvr additive="base">
                                        <p:cTn id="21" dur="500" fill="hold"/>
                                        <p:tgtEl>
                                          <p:spTgt spid="45062"/>
                                        </p:tgtEl>
                                        <p:attrNameLst>
                                          <p:attrName>ppt_x</p:attrName>
                                        </p:attrNameLst>
                                      </p:cBhvr>
                                      <p:tavLst>
                                        <p:tav tm="0">
                                          <p:val>
                                            <p:strVal val="#ppt_x"/>
                                          </p:val>
                                        </p:tav>
                                        <p:tav tm="100000">
                                          <p:val>
                                            <p:strVal val="#ppt_x"/>
                                          </p:val>
                                        </p:tav>
                                      </p:tavLst>
                                    </p:anim>
                                    <p:anim calcmode="lin" valueType="num">
                                      <p:cBhvr additive="base">
                                        <p:cTn id="22" dur="500" fill="hold"/>
                                        <p:tgtEl>
                                          <p:spTgt spid="45062"/>
                                        </p:tgtEl>
                                        <p:attrNameLst>
                                          <p:attrName>ppt_y</p:attrName>
                                        </p:attrNameLst>
                                      </p:cBhvr>
                                      <p:tavLst>
                                        <p:tav tm="0">
                                          <p:val>
                                            <p:strVal val="1+#ppt_h/2"/>
                                          </p:val>
                                        </p:tav>
                                        <p:tav tm="100000">
                                          <p:val>
                                            <p:strVal val="#ppt_y"/>
                                          </p:val>
                                        </p:tav>
                                      </p:tavLst>
                                    </p:anim>
                                  </p:childTnLst>
                                </p:cTn>
                              </p:par>
                              <p:par>
                                <p:cTn id="23" presetID="4" presetClass="entr" presetSubtype="16"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ox(in)">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5064"/>
                                        </p:tgtEl>
                                        <p:attrNameLst>
                                          <p:attrName>style.visibility</p:attrName>
                                        </p:attrNameLst>
                                      </p:cBhvr>
                                      <p:to>
                                        <p:strVal val="visible"/>
                                      </p:to>
                                    </p:set>
                                    <p:anim calcmode="lin" valueType="num">
                                      <p:cBhvr additive="base">
                                        <p:cTn id="30" dur="500" fill="hold"/>
                                        <p:tgtEl>
                                          <p:spTgt spid="45064"/>
                                        </p:tgtEl>
                                        <p:attrNameLst>
                                          <p:attrName>ppt_x</p:attrName>
                                        </p:attrNameLst>
                                      </p:cBhvr>
                                      <p:tavLst>
                                        <p:tav tm="0">
                                          <p:val>
                                            <p:strVal val="#ppt_x"/>
                                          </p:val>
                                        </p:tav>
                                        <p:tav tm="100000">
                                          <p:val>
                                            <p:strVal val="#ppt_x"/>
                                          </p:val>
                                        </p:tav>
                                      </p:tavLst>
                                    </p:anim>
                                    <p:anim calcmode="lin" valueType="num">
                                      <p:cBhvr additive="base">
                                        <p:cTn id="31" dur="500" fill="hold"/>
                                        <p:tgtEl>
                                          <p:spTgt spid="4506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5059">
                                            <p:txEl>
                                              <p:pRg st="3" end="3"/>
                                            </p:txEl>
                                          </p:spTgt>
                                        </p:tgtEl>
                                        <p:attrNameLst>
                                          <p:attrName>style.visibility</p:attrName>
                                        </p:attrNameLst>
                                      </p:cBhvr>
                                      <p:to>
                                        <p:strVal val="visible"/>
                                      </p:to>
                                    </p:set>
                                    <p:anim calcmode="lin" valueType="num">
                                      <p:cBhvr additive="base">
                                        <p:cTn id="34"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5059">
                                            <p:txEl>
                                              <p:pRg st="3" end="3"/>
                                            </p:txEl>
                                          </p:spTgt>
                                        </p:tgtEl>
                                        <p:attrNameLst>
                                          <p:attrName>ppt_y</p:attrName>
                                        </p:attrNameLst>
                                      </p:cBhvr>
                                      <p:tavLst>
                                        <p:tav tm="0">
                                          <p:val>
                                            <p:strVal val="1+#ppt_h/2"/>
                                          </p:val>
                                        </p:tav>
                                        <p:tav tm="100000">
                                          <p:val>
                                            <p:strVal val="#ppt_y"/>
                                          </p:val>
                                        </p:tav>
                                      </p:tavLst>
                                    </p:anim>
                                  </p:childTnLst>
                                </p:cTn>
                              </p:par>
                              <p:par>
                                <p:cTn id="36" presetID="4" presetClass="entr" presetSubtype="16"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ox(in)">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5066"/>
                                        </p:tgtEl>
                                        <p:attrNameLst>
                                          <p:attrName>style.visibility</p:attrName>
                                        </p:attrNameLst>
                                      </p:cBhvr>
                                      <p:to>
                                        <p:strVal val="visible"/>
                                      </p:to>
                                    </p:set>
                                    <p:anim calcmode="lin" valueType="num">
                                      <p:cBhvr additive="base">
                                        <p:cTn id="43" dur="500" fill="hold"/>
                                        <p:tgtEl>
                                          <p:spTgt spid="45066"/>
                                        </p:tgtEl>
                                        <p:attrNameLst>
                                          <p:attrName>ppt_x</p:attrName>
                                        </p:attrNameLst>
                                      </p:cBhvr>
                                      <p:tavLst>
                                        <p:tav tm="0">
                                          <p:val>
                                            <p:strVal val="#ppt_x"/>
                                          </p:val>
                                        </p:tav>
                                        <p:tav tm="100000">
                                          <p:val>
                                            <p:strVal val="#ppt_x"/>
                                          </p:val>
                                        </p:tav>
                                      </p:tavLst>
                                    </p:anim>
                                    <p:anim calcmode="lin" valueType="num">
                                      <p:cBhvr additive="base">
                                        <p:cTn id="44" dur="500" fill="hold"/>
                                        <p:tgtEl>
                                          <p:spTgt spid="4506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059">
                                            <p:txEl>
                                              <p:pRg st="4" end="4"/>
                                            </p:txEl>
                                          </p:spTgt>
                                        </p:tgtEl>
                                        <p:attrNameLst>
                                          <p:attrName>style.visibility</p:attrName>
                                        </p:attrNameLst>
                                      </p:cBhvr>
                                      <p:to>
                                        <p:strVal val="visible"/>
                                      </p:to>
                                    </p:set>
                                    <p:anim calcmode="lin" valueType="num">
                                      <p:cBhvr additive="base">
                                        <p:cTn id="47"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5059">
                                            <p:txEl>
                                              <p:pRg st="4" end="4"/>
                                            </p:txEl>
                                          </p:spTgt>
                                        </p:tgtEl>
                                        <p:attrNameLst>
                                          <p:attrName>ppt_y</p:attrName>
                                        </p:attrNameLst>
                                      </p:cBhvr>
                                      <p:tavLst>
                                        <p:tav tm="0">
                                          <p:val>
                                            <p:strVal val="1+#ppt_h/2"/>
                                          </p:val>
                                        </p:tav>
                                        <p:tav tm="100000">
                                          <p:val>
                                            <p:strVal val="#ppt_y"/>
                                          </p:val>
                                        </p:tav>
                                      </p:tavLst>
                                    </p:anim>
                                  </p:childTnLst>
                                </p:cTn>
                              </p:par>
                              <p:par>
                                <p:cTn id="49" presetID="4" presetClass="entr" presetSubtype="16"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ox(in)">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45068"/>
                                        </p:tgtEl>
                                        <p:attrNameLst>
                                          <p:attrName>style.visibility</p:attrName>
                                        </p:attrNameLst>
                                      </p:cBhvr>
                                      <p:to>
                                        <p:strVal val="visible"/>
                                      </p:to>
                                    </p:set>
                                    <p:anim calcmode="lin" valueType="num">
                                      <p:cBhvr additive="base">
                                        <p:cTn id="56" dur="500" fill="hold"/>
                                        <p:tgtEl>
                                          <p:spTgt spid="45068"/>
                                        </p:tgtEl>
                                        <p:attrNameLst>
                                          <p:attrName>ppt_x</p:attrName>
                                        </p:attrNameLst>
                                      </p:cBhvr>
                                      <p:tavLst>
                                        <p:tav tm="0">
                                          <p:val>
                                            <p:strVal val="#ppt_x"/>
                                          </p:val>
                                        </p:tav>
                                        <p:tav tm="100000">
                                          <p:val>
                                            <p:strVal val="#ppt_x"/>
                                          </p:val>
                                        </p:tav>
                                      </p:tavLst>
                                    </p:anim>
                                    <p:anim calcmode="lin" valueType="num">
                                      <p:cBhvr additive="base">
                                        <p:cTn id="57" dur="500" fill="hold"/>
                                        <p:tgtEl>
                                          <p:spTgt spid="45068"/>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45059">
                                            <p:txEl>
                                              <p:pRg st="5" end="5"/>
                                            </p:txEl>
                                          </p:spTgt>
                                        </p:tgtEl>
                                        <p:attrNameLst>
                                          <p:attrName>style.visibility</p:attrName>
                                        </p:attrNameLst>
                                      </p:cBhvr>
                                      <p:to>
                                        <p:strVal val="visible"/>
                                      </p:to>
                                    </p:set>
                                    <p:anim calcmode="lin" valueType="num">
                                      <p:cBhvr additive="base">
                                        <p:cTn id="60"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50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1000"/>
                                        <p:tgtEl>
                                          <p:spTgt spid="2"/>
                                        </p:tgtEl>
                                      </p:cBhvr>
                                    </p:animEffect>
                                    <p:anim calcmode="lin" valueType="num">
                                      <p:cBhvr>
                                        <p:cTn id="67" dur="1000" fill="hold"/>
                                        <p:tgtEl>
                                          <p:spTgt spid="2"/>
                                        </p:tgtEl>
                                        <p:attrNameLst>
                                          <p:attrName>ppt_x</p:attrName>
                                        </p:attrNameLst>
                                      </p:cBhvr>
                                      <p:tavLst>
                                        <p:tav tm="0">
                                          <p:val>
                                            <p:strVal val="#ppt_x"/>
                                          </p:val>
                                        </p:tav>
                                        <p:tav tm="100000">
                                          <p:val>
                                            <p:strVal val="#ppt_x"/>
                                          </p:val>
                                        </p:tav>
                                      </p:tavLst>
                                    </p:anim>
                                    <p:anim calcmode="lin" valueType="num">
                                      <p:cBhvr>
                                        <p:cTn id="6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z="3600" dirty="0" smtClean="0"/>
              <a:t>2.1</a:t>
            </a:r>
            <a:r>
              <a:rPr lang="zh-CN" altLang="en-US" dirty="0" smtClean="0"/>
              <a:t>确知信号的类型</a:t>
            </a:r>
            <a:endParaRPr lang="zh-CN" altLang="en-US" dirty="0"/>
          </a:p>
        </p:txBody>
      </p:sp>
      <p:sp>
        <p:nvSpPr>
          <p:cNvPr id="22531" name="Rectangle 3"/>
          <p:cNvSpPr>
            <a:spLocks noGrp="1" noChangeArrowheads="1"/>
          </p:cNvSpPr>
          <p:nvPr>
            <p:ph type="body" idx="1"/>
          </p:nvPr>
        </p:nvSpPr>
        <p:spPr>
          <a:xfrm>
            <a:off x="539552" y="1196752"/>
            <a:ext cx="8208912" cy="4896544"/>
          </a:xfrm>
        </p:spPr>
        <p:txBody>
          <a:bodyPr>
            <a:normAutofit/>
          </a:bodyPr>
          <a:lstStyle/>
          <a:p>
            <a:pPr lvl="1"/>
            <a:r>
              <a:rPr lang="zh-CN" altLang="en-US" sz="2800" dirty="0" smtClean="0">
                <a:solidFill>
                  <a:srgbClr val="FF0000"/>
                </a:solidFill>
              </a:rPr>
              <a:t>按照周期性区分</a:t>
            </a:r>
            <a:r>
              <a:rPr lang="zh-CN" altLang="en-US" sz="2800" dirty="0" smtClean="0"/>
              <a:t>：</a:t>
            </a:r>
          </a:p>
          <a:p>
            <a:pPr lvl="2"/>
            <a:r>
              <a:rPr lang="zh-CN" altLang="en-US" sz="2400" dirty="0" smtClean="0">
                <a:solidFill>
                  <a:srgbClr val="0000FF"/>
                </a:solidFill>
              </a:rPr>
              <a:t>周期信号</a:t>
            </a:r>
            <a:r>
              <a:rPr lang="zh-CN" altLang="en-US" sz="2400" dirty="0" smtClean="0"/>
              <a:t>：</a:t>
            </a:r>
          </a:p>
          <a:p>
            <a:pPr lvl="2">
              <a:buNone/>
            </a:pPr>
            <a:r>
              <a:rPr lang="en-US" altLang="zh-CN" sz="2400" dirty="0" smtClean="0"/>
              <a:t>   T</a:t>
            </a:r>
            <a:r>
              <a:rPr lang="en-US" altLang="zh-CN" sz="1600" dirty="0" smtClean="0"/>
              <a:t>0</a:t>
            </a:r>
            <a:r>
              <a:rPr lang="zh-CN" altLang="en-US" sz="2400" dirty="0" smtClean="0"/>
              <a:t>－信号的周期， </a:t>
            </a:r>
            <a:r>
              <a:rPr lang="en-US" altLang="zh-CN" sz="2400" dirty="0" smtClean="0"/>
              <a:t>T</a:t>
            </a:r>
            <a:r>
              <a:rPr lang="en-US" altLang="zh-CN" sz="1600" dirty="0" smtClean="0"/>
              <a:t>0</a:t>
            </a:r>
            <a:r>
              <a:rPr lang="en-US" altLang="zh-CN" sz="2400" dirty="0" smtClean="0"/>
              <a:t> &gt; 0 </a:t>
            </a:r>
          </a:p>
          <a:p>
            <a:pPr lvl="2"/>
            <a:r>
              <a:rPr lang="zh-CN" altLang="en-US" sz="2400" dirty="0" smtClean="0">
                <a:solidFill>
                  <a:srgbClr val="0000FF"/>
                </a:solidFill>
              </a:rPr>
              <a:t>非周期信号</a:t>
            </a:r>
          </a:p>
          <a:p>
            <a:pPr lvl="1"/>
            <a:r>
              <a:rPr lang="zh-CN" altLang="en-US" sz="2800" dirty="0" smtClean="0">
                <a:solidFill>
                  <a:srgbClr val="FF0000"/>
                </a:solidFill>
              </a:rPr>
              <a:t>按照能量区分</a:t>
            </a:r>
            <a:r>
              <a:rPr lang="zh-CN" altLang="en-US" sz="2800" dirty="0" smtClean="0"/>
              <a:t>：</a:t>
            </a:r>
          </a:p>
          <a:p>
            <a:pPr lvl="2"/>
            <a:r>
              <a:rPr lang="zh-CN" altLang="en-US" sz="2400" dirty="0" smtClean="0">
                <a:solidFill>
                  <a:srgbClr val="0000FF"/>
                </a:solidFill>
              </a:rPr>
              <a:t>能量信号</a:t>
            </a:r>
            <a:r>
              <a:rPr lang="zh-CN" altLang="en-US" sz="2400" dirty="0" smtClean="0"/>
              <a:t>：能量有限，</a:t>
            </a:r>
          </a:p>
          <a:p>
            <a:pPr lvl="2"/>
            <a:r>
              <a:rPr lang="zh-CN" altLang="en-US" sz="2400" dirty="0" smtClean="0">
                <a:solidFill>
                  <a:srgbClr val="0000FF"/>
                </a:solidFill>
              </a:rPr>
              <a:t>功率信号</a:t>
            </a:r>
            <a:r>
              <a:rPr lang="zh-CN" altLang="en-US" sz="2400" dirty="0" smtClean="0"/>
              <a:t>：</a:t>
            </a:r>
          </a:p>
          <a:p>
            <a:pPr lvl="3"/>
            <a:r>
              <a:rPr lang="zh-CN" altLang="en-US" sz="2400" dirty="0" smtClean="0"/>
              <a:t>归一化功率：</a:t>
            </a:r>
          </a:p>
          <a:p>
            <a:pPr lvl="3"/>
            <a:r>
              <a:rPr lang="zh-CN" altLang="en-US" sz="2400" dirty="0" smtClean="0"/>
              <a:t>平均功率</a:t>
            </a:r>
            <a:r>
              <a:rPr lang="en-US" altLang="zh-CN" sz="2400" dirty="0" smtClean="0"/>
              <a:t>P</a:t>
            </a:r>
            <a:r>
              <a:rPr lang="zh-CN" altLang="en-US" sz="2400" dirty="0" smtClean="0"/>
              <a:t>为有限正值：</a:t>
            </a:r>
          </a:p>
          <a:p>
            <a:pPr lvl="2"/>
            <a:r>
              <a:rPr lang="zh-CN" altLang="en-US" sz="2400" dirty="0" smtClean="0">
                <a:solidFill>
                  <a:srgbClr val="7030A0"/>
                </a:solidFill>
              </a:rPr>
              <a:t>能量信号的功率趋于</a:t>
            </a:r>
            <a:r>
              <a:rPr lang="en-US" altLang="zh-CN" sz="2400" dirty="0" smtClean="0">
                <a:solidFill>
                  <a:srgbClr val="7030A0"/>
                </a:solidFill>
              </a:rPr>
              <a:t>0</a:t>
            </a:r>
            <a:r>
              <a:rPr lang="zh-CN" altLang="en-US" sz="2400" dirty="0" smtClean="0">
                <a:solidFill>
                  <a:srgbClr val="7030A0"/>
                </a:solidFill>
              </a:rPr>
              <a:t>，功率信号的能量趋于</a:t>
            </a:r>
            <a:r>
              <a:rPr lang="zh-CN" altLang="en-US" sz="2400" dirty="0" smtClean="0">
                <a:solidFill>
                  <a:srgbClr val="7030A0"/>
                </a:solidFill>
                <a:sym typeface="Symbol" pitchFamily="18" charset="2"/>
              </a:rPr>
              <a:t></a:t>
            </a:r>
            <a:r>
              <a:rPr lang="zh-CN" altLang="en-US" sz="2400" dirty="0" smtClean="0">
                <a:solidFill>
                  <a:srgbClr val="7030A0"/>
                </a:solidFill>
              </a:rPr>
              <a:t>                   </a:t>
            </a:r>
            <a:endParaRPr lang="zh-CN" altLang="en-US" sz="2400" dirty="0">
              <a:solidFill>
                <a:srgbClr val="7030A0"/>
              </a:solidFill>
            </a:endParaRPr>
          </a:p>
        </p:txBody>
      </p:sp>
      <p:sp>
        <p:nvSpPr>
          <p:cNvPr id="2253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2532" name="Object 4"/>
          <p:cNvGraphicFramePr>
            <a:graphicFrameLocks noChangeAspect="1"/>
          </p:cNvGraphicFramePr>
          <p:nvPr/>
        </p:nvGraphicFramePr>
        <p:xfrm>
          <a:off x="3335338" y="1700213"/>
          <a:ext cx="4211637" cy="504825"/>
        </p:xfrm>
        <a:graphic>
          <a:graphicData uri="http://schemas.openxmlformats.org/presentationml/2006/ole">
            <mc:AlternateContent xmlns:mc="http://schemas.openxmlformats.org/markup-compatibility/2006">
              <mc:Choice xmlns:v="urn:schemas-microsoft-com:vml" Requires="v">
                <p:oleObj spid="_x0000_s2413662" name="Equation" r:id="rId4" imgW="2095500" imgH="228600" progId="Equation.DSMT4">
                  <p:embed/>
                </p:oleObj>
              </mc:Choice>
              <mc:Fallback>
                <p:oleObj name="Equation" r:id="rId4" imgW="2095500" imgH="228600" progId="Equation.DSMT4">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5338" y="1700213"/>
                        <a:ext cx="4211637"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5"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2534" name="Object 6"/>
          <p:cNvGraphicFramePr>
            <a:graphicFrameLocks noChangeAspect="1"/>
          </p:cNvGraphicFramePr>
          <p:nvPr/>
        </p:nvGraphicFramePr>
        <p:xfrm>
          <a:off x="4849813" y="3716338"/>
          <a:ext cx="2222500" cy="539750"/>
        </p:xfrm>
        <a:graphic>
          <a:graphicData uri="http://schemas.openxmlformats.org/presentationml/2006/ole">
            <mc:AlternateContent xmlns:mc="http://schemas.openxmlformats.org/markup-compatibility/2006">
              <mc:Choice xmlns:v="urn:schemas-microsoft-com:vml" Requires="v">
                <p:oleObj spid="_x0000_s2413663" name="Equation" r:id="rId6" imgW="1447800" imgH="330200" progId="Equation.DSMT4">
                  <p:embed/>
                </p:oleObj>
              </mc:Choice>
              <mc:Fallback>
                <p:oleObj name="Equation" r:id="rId6" imgW="1447800" imgH="330200" progId="Equation.DSMT4">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9813" y="3716338"/>
                        <a:ext cx="22225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2536" name="Object 8"/>
          <p:cNvGraphicFramePr>
            <a:graphicFrameLocks noChangeAspect="1"/>
          </p:cNvGraphicFramePr>
          <p:nvPr/>
        </p:nvGraphicFramePr>
        <p:xfrm>
          <a:off x="5220072" y="4941168"/>
          <a:ext cx="2725836" cy="660971"/>
        </p:xfrm>
        <a:graphic>
          <a:graphicData uri="http://schemas.openxmlformats.org/presentationml/2006/ole">
            <mc:AlternateContent xmlns:mc="http://schemas.openxmlformats.org/markup-compatibility/2006">
              <mc:Choice xmlns:v="urn:schemas-microsoft-com:vml" Requires="v">
                <p:oleObj spid="_x0000_s2413664" name="公式" r:id="rId8" imgW="1384300" imgH="393700" progId="Equation.3">
                  <p:embed/>
                </p:oleObj>
              </mc:Choice>
              <mc:Fallback>
                <p:oleObj name="公式" r:id="rId8" imgW="1384300" imgH="393700" progId="Equation.3">
                  <p:embed/>
                  <p:pic>
                    <p:nvPicPr>
                      <p:cNvPr id="0" name="Picture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0072" y="4941168"/>
                        <a:ext cx="2725836" cy="6609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9"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2538" name="Object 10"/>
          <p:cNvGraphicFramePr>
            <a:graphicFrameLocks noChangeAspect="1"/>
          </p:cNvGraphicFramePr>
          <p:nvPr/>
        </p:nvGraphicFramePr>
        <p:xfrm>
          <a:off x="3779912" y="4653136"/>
          <a:ext cx="2879725" cy="333375"/>
        </p:xfrm>
        <a:graphic>
          <a:graphicData uri="http://schemas.openxmlformats.org/presentationml/2006/ole">
            <mc:AlternateContent xmlns:mc="http://schemas.openxmlformats.org/markup-compatibility/2006">
              <mc:Choice xmlns:v="urn:schemas-microsoft-com:vml" Requires="v">
                <p:oleObj spid="_x0000_s2413665" name="公式" r:id="rId10" imgW="1726451" imgH="203112" progId="Equation.3">
                  <p:embed/>
                </p:oleObj>
              </mc:Choice>
              <mc:Fallback>
                <p:oleObj name="公式" r:id="rId10" imgW="1726451" imgH="203112" progId="Equation.3">
                  <p:embed/>
                  <p:pic>
                    <p:nvPicPr>
                      <p:cNvPr id="0" name="Picture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79912" y="4653136"/>
                        <a:ext cx="28797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11"/>
          <p:cNvSpPr>
            <a:spLocks noGrp="1"/>
          </p:cNvSpPr>
          <p:nvPr>
            <p:ph type="sldNum" sz="quarter" idx="12"/>
          </p:nvPr>
        </p:nvSpPr>
        <p:spPr/>
        <p:txBody>
          <a:bodyPr/>
          <a:lstStyle/>
          <a:p>
            <a:fld id="{E31375A4-56A4-47D6-9801-1991572033F7}" type="slidenum">
              <a:rPr lang="en-US" smtClean="0"/>
              <a:pPr/>
              <a:t>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2"/>
                                        </p:tgtEl>
                                        <p:attrNameLst>
                                          <p:attrName>style.visibility</p:attrName>
                                        </p:attrNameLst>
                                      </p:cBhvr>
                                      <p:to>
                                        <p:strVal val="visible"/>
                                      </p:to>
                                    </p:set>
                                    <p:anim calcmode="lin" valueType="num">
                                      <p:cBhvr additive="base">
                                        <p:cTn id="15" dur="500" fill="hold"/>
                                        <p:tgtEl>
                                          <p:spTgt spid="22532"/>
                                        </p:tgtEl>
                                        <p:attrNameLst>
                                          <p:attrName>ppt_x</p:attrName>
                                        </p:attrNameLst>
                                      </p:cBhvr>
                                      <p:tavLst>
                                        <p:tav tm="0">
                                          <p:val>
                                            <p:strVal val="#ppt_x"/>
                                          </p:val>
                                        </p:tav>
                                        <p:tav tm="100000">
                                          <p:val>
                                            <p:strVal val="#ppt_x"/>
                                          </p:val>
                                        </p:tav>
                                      </p:tavLst>
                                    </p:anim>
                                    <p:anim calcmode="lin" valueType="num">
                                      <p:cBhvr additive="base">
                                        <p:cTn id="16" dur="500" fill="hold"/>
                                        <p:tgtEl>
                                          <p:spTgt spid="2253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531">
                                            <p:txEl>
                                              <p:pRg st="3" end="3"/>
                                            </p:txEl>
                                          </p:spTgt>
                                        </p:tgtEl>
                                        <p:attrNameLst>
                                          <p:attrName>style.visibility</p:attrName>
                                        </p:attrNameLst>
                                      </p:cBhvr>
                                      <p:to>
                                        <p:strVal val="visible"/>
                                      </p:to>
                                    </p:set>
                                    <p:anim calcmode="lin" valueType="num">
                                      <p:cBhvr additive="base">
                                        <p:cTn id="23"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2531">
                                            <p:txEl>
                                              <p:pRg st="4" end="4"/>
                                            </p:txEl>
                                          </p:spTgt>
                                        </p:tgtEl>
                                        <p:attrNameLst>
                                          <p:attrName>style.visibility</p:attrName>
                                        </p:attrNameLst>
                                      </p:cBhvr>
                                      <p:to>
                                        <p:strVal val="visible"/>
                                      </p:to>
                                    </p:set>
                                    <p:anim calcmode="lin" valueType="num">
                                      <p:cBhvr additive="base">
                                        <p:cTn id="29"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53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2531">
                                            <p:txEl>
                                              <p:pRg st="5" end="5"/>
                                            </p:txEl>
                                          </p:spTgt>
                                        </p:tgtEl>
                                        <p:attrNameLst>
                                          <p:attrName>style.visibility</p:attrName>
                                        </p:attrNameLst>
                                      </p:cBhvr>
                                      <p:to>
                                        <p:strVal val="visible"/>
                                      </p:to>
                                    </p:set>
                                    <p:anim calcmode="lin" valueType="num">
                                      <p:cBhvr additive="base">
                                        <p:cTn id="33"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53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534"/>
                                        </p:tgtEl>
                                        <p:attrNameLst>
                                          <p:attrName>style.visibility</p:attrName>
                                        </p:attrNameLst>
                                      </p:cBhvr>
                                      <p:to>
                                        <p:strVal val="visible"/>
                                      </p:to>
                                    </p:set>
                                    <p:anim calcmode="lin" valueType="num">
                                      <p:cBhvr additive="base">
                                        <p:cTn id="37" dur="500" fill="hold"/>
                                        <p:tgtEl>
                                          <p:spTgt spid="22534"/>
                                        </p:tgtEl>
                                        <p:attrNameLst>
                                          <p:attrName>ppt_x</p:attrName>
                                        </p:attrNameLst>
                                      </p:cBhvr>
                                      <p:tavLst>
                                        <p:tav tm="0">
                                          <p:val>
                                            <p:strVal val="#ppt_x"/>
                                          </p:val>
                                        </p:tav>
                                        <p:tav tm="100000">
                                          <p:val>
                                            <p:strVal val="#ppt_x"/>
                                          </p:val>
                                        </p:tav>
                                      </p:tavLst>
                                    </p:anim>
                                    <p:anim calcmode="lin" valueType="num">
                                      <p:cBhvr additive="base">
                                        <p:cTn id="38" dur="500" fill="hold"/>
                                        <p:tgtEl>
                                          <p:spTgt spid="2253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531">
                                            <p:txEl>
                                              <p:pRg st="6" end="6"/>
                                            </p:txEl>
                                          </p:spTgt>
                                        </p:tgtEl>
                                        <p:attrNameLst>
                                          <p:attrName>style.visibility</p:attrName>
                                        </p:attrNameLst>
                                      </p:cBhvr>
                                      <p:to>
                                        <p:strVal val="visible"/>
                                      </p:to>
                                    </p:set>
                                    <p:anim calcmode="lin" valueType="num">
                                      <p:cBhvr additive="base">
                                        <p:cTn id="41"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2531">
                                            <p:txEl>
                                              <p:pRg st="7" end="7"/>
                                            </p:txEl>
                                          </p:spTgt>
                                        </p:tgtEl>
                                        <p:attrNameLst>
                                          <p:attrName>style.visibility</p:attrName>
                                        </p:attrNameLst>
                                      </p:cBhvr>
                                      <p:to>
                                        <p:strVal val="visible"/>
                                      </p:to>
                                    </p:set>
                                    <p:anim calcmode="lin" valueType="num">
                                      <p:cBhvr additive="base">
                                        <p:cTn id="47" dur="500" fill="hold"/>
                                        <p:tgtEl>
                                          <p:spTgt spid="22531">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531">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538"/>
                                        </p:tgtEl>
                                        <p:attrNameLst>
                                          <p:attrName>style.visibility</p:attrName>
                                        </p:attrNameLst>
                                      </p:cBhvr>
                                      <p:to>
                                        <p:strVal val="visible"/>
                                      </p:to>
                                    </p:set>
                                    <p:anim calcmode="lin" valueType="num">
                                      <p:cBhvr additive="base">
                                        <p:cTn id="51" dur="500" fill="hold"/>
                                        <p:tgtEl>
                                          <p:spTgt spid="22538"/>
                                        </p:tgtEl>
                                        <p:attrNameLst>
                                          <p:attrName>ppt_x</p:attrName>
                                        </p:attrNameLst>
                                      </p:cBhvr>
                                      <p:tavLst>
                                        <p:tav tm="0">
                                          <p:val>
                                            <p:strVal val="#ppt_x"/>
                                          </p:val>
                                        </p:tav>
                                        <p:tav tm="100000">
                                          <p:val>
                                            <p:strVal val="#ppt_x"/>
                                          </p:val>
                                        </p:tav>
                                      </p:tavLst>
                                    </p:anim>
                                    <p:anim calcmode="lin" valueType="num">
                                      <p:cBhvr additive="base">
                                        <p:cTn id="52" dur="500" fill="hold"/>
                                        <p:tgtEl>
                                          <p:spTgt spid="2253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2531">
                                            <p:txEl>
                                              <p:pRg st="8" end="8"/>
                                            </p:txEl>
                                          </p:spTgt>
                                        </p:tgtEl>
                                        <p:attrNameLst>
                                          <p:attrName>style.visibility</p:attrName>
                                        </p:attrNameLst>
                                      </p:cBhvr>
                                      <p:to>
                                        <p:strVal val="visible"/>
                                      </p:to>
                                    </p:set>
                                    <p:anim calcmode="lin" valueType="num">
                                      <p:cBhvr additive="base">
                                        <p:cTn id="57" dur="500" fill="hold"/>
                                        <p:tgtEl>
                                          <p:spTgt spid="22531">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531">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2536"/>
                                        </p:tgtEl>
                                        <p:attrNameLst>
                                          <p:attrName>style.visibility</p:attrName>
                                        </p:attrNameLst>
                                      </p:cBhvr>
                                      <p:to>
                                        <p:strVal val="visible"/>
                                      </p:to>
                                    </p:set>
                                    <p:anim calcmode="lin" valueType="num">
                                      <p:cBhvr additive="base">
                                        <p:cTn id="61" dur="500" fill="hold"/>
                                        <p:tgtEl>
                                          <p:spTgt spid="22536"/>
                                        </p:tgtEl>
                                        <p:attrNameLst>
                                          <p:attrName>ppt_x</p:attrName>
                                        </p:attrNameLst>
                                      </p:cBhvr>
                                      <p:tavLst>
                                        <p:tav tm="0">
                                          <p:val>
                                            <p:strVal val="#ppt_x"/>
                                          </p:val>
                                        </p:tav>
                                        <p:tav tm="100000">
                                          <p:val>
                                            <p:strVal val="#ppt_x"/>
                                          </p:val>
                                        </p:tav>
                                      </p:tavLst>
                                    </p:anim>
                                    <p:anim calcmode="lin" valueType="num">
                                      <p:cBhvr additive="base">
                                        <p:cTn id="62" dur="500" fill="hold"/>
                                        <p:tgtEl>
                                          <p:spTgt spid="2253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2531">
                                            <p:txEl>
                                              <p:pRg st="9" end="9"/>
                                            </p:txEl>
                                          </p:spTgt>
                                        </p:tgtEl>
                                        <p:attrNameLst>
                                          <p:attrName>style.visibility</p:attrName>
                                        </p:attrNameLst>
                                      </p:cBhvr>
                                      <p:to>
                                        <p:strVal val="visible"/>
                                      </p:to>
                                    </p:set>
                                    <p:anim calcmode="lin" valueType="num">
                                      <p:cBhvr additive="base">
                                        <p:cTn id="67" dur="500" fill="hold"/>
                                        <p:tgtEl>
                                          <p:spTgt spid="22531">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253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p:txBody>
          <a:bodyPr>
            <a:normAutofit fontScale="92500"/>
          </a:bodyPr>
          <a:lstStyle/>
          <a:p>
            <a:r>
              <a:rPr lang="zh-CN" altLang="en-US" dirty="0" smtClean="0"/>
              <a:t>应用三角公式改写： </a:t>
            </a:r>
          </a:p>
          <a:p>
            <a:pPr lvl="2"/>
            <a:r>
              <a:rPr lang="zh-CN" altLang="en-US" dirty="0" smtClean="0"/>
              <a:t>								</a:t>
            </a:r>
            <a:endParaRPr lang="en-US" altLang="zh-CN" dirty="0" smtClean="0"/>
          </a:p>
          <a:p>
            <a:pPr lvl="2"/>
            <a:r>
              <a:rPr lang="en-US" altLang="zh-CN" dirty="0" smtClean="0"/>
              <a:t>	</a:t>
            </a:r>
          </a:p>
          <a:p>
            <a:pPr lvl="2"/>
            <a:r>
              <a:rPr lang="en-US" altLang="zh-CN" dirty="0" smtClean="0"/>
              <a:t>	</a:t>
            </a:r>
          </a:p>
          <a:p>
            <a:r>
              <a:rPr lang="zh-CN" altLang="en-US" dirty="0" smtClean="0"/>
              <a:t>上式中的</a:t>
            </a:r>
            <a:r>
              <a:rPr lang="en-US" altLang="zh-CN" dirty="0" smtClean="0"/>
              <a:t>R(t)</a:t>
            </a:r>
            <a:r>
              <a:rPr lang="zh-CN" altLang="en-US" dirty="0" smtClean="0"/>
              <a:t>可以看成是由互相正交的两个分量组成的。这两个分量的振幅分别是缓慢随机变化的。</a:t>
            </a:r>
          </a:p>
          <a:p>
            <a:r>
              <a:rPr lang="zh-CN" altLang="en-US" dirty="0" smtClean="0"/>
              <a:t>式中</a:t>
            </a:r>
          </a:p>
          <a:p>
            <a:r>
              <a:rPr lang="zh-CN" altLang="en-US" dirty="0" smtClean="0"/>
              <a:t>				     － 接收信号的包络 </a:t>
            </a:r>
          </a:p>
          <a:p>
            <a:r>
              <a:rPr lang="zh-CN" altLang="en-US" dirty="0" smtClean="0"/>
              <a:t>				     －接收信号的相位 </a:t>
            </a:r>
            <a:endParaRPr lang="zh-CN" altLang="en-US" dirty="0"/>
          </a:p>
        </p:txBody>
      </p:sp>
      <p:sp>
        <p:nvSpPr>
          <p:cNvPr id="19" name="灯片编号占位符 5"/>
          <p:cNvSpPr>
            <a:spLocks noGrp="1"/>
          </p:cNvSpPr>
          <p:nvPr>
            <p:ph type="sldNum" sz="quarter" idx="12"/>
          </p:nvPr>
        </p:nvSpPr>
        <p:spPr/>
        <p:txBody>
          <a:bodyPr/>
          <a:lstStyle/>
          <a:p>
            <a:fld id="{981D2138-2FBC-4E5B-B292-721140AA7F40}" type="slidenum">
              <a:rPr lang="en-US" altLang="zh-CN" smtClean="0"/>
              <a:pPr/>
              <a:t>50</a:t>
            </a:fld>
            <a:endParaRPr lang="en-US" altLang="zh-CN"/>
          </a:p>
        </p:txBody>
      </p:sp>
      <p:graphicFrame>
        <p:nvGraphicFramePr>
          <p:cNvPr id="47108" name="Object 4"/>
          <p:cNvGraphicFramePr>
            <a:graphicFrameLocks noChangeAspect="1"/>
          </p:cNvGraphicFramePr>
          <p:nvPr/>
        </p:nvGraphicFramePr>
        <p:xfrm>
          <a:off x="1259632" y="188640"/>
          <a:ext cx="5957547" cy="837183"/>
        </p:xfrm>
        <a:graphic>
          <a:graphicData uri="http://schemas.openxmlformats.org/presentationml/2006/ole">
            <mc:AlternateContent xmlns:mc="http://schemas.openxmlformats.org/markup-compatibility/2006">
              <mc:Choice xmlns:v="urn:schemas-microsoft-com:vml" Requires="v">
                <p:oleObj spid="_x0000_s2508812" name="公式" r:id="rId3" imgW="3517900" imgH="431800" progId="Equation.3">
                  <p:embed/>
                </p:oleObj>
              </mc:Choice>
              <mc:Fallback>
                <p:oleObj name="公式" r:id="rId3" imgW="35179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88640"/>
                        <a:ext cx="5957547" cy="837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14" name="AutoShape 10"/>
          <p:cNvSpPr>
            <a:spLocks noChangeArrowheads="1"/>
          </p:cNvSpPr>
          <p:nvPr/>
        </p:nvSpPr>
        <p:spPr bwMode="auto">
          <a:xfrm flipV="1">
            <a:off x="251520" y="2420888"/>
            <a:ext cx="1512168" cy="1008112"/>
          </a:xfrm>
          <a:prstGeom prst="wedgeRoundRectCallout">
            <a:avLst>
              <a:gd name="adj1" fmla="val 111886"/>
              <a:gd name="adj2" fmla="val 13776"/>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rot="10800000"/>
          <a:lstStyle/>
          <a:p>
            <a:pPr algn="ctr"/>
            <a:r>
              <a:rPr lang="zh-CN" altLang="en-US" sz="2400" b="1">
                <a:latin typeface="+mj-ea"/>
                <a:ea typeface="+mj-ea"/>
              </a:rPr>
              <a:t>缓慢随机变化振幅</a:t>
            </a:r>
          </a:p>
        </p:txBody>
      </p:sp>
      <p:sp>
        <p:nvSpPr>
          <p:cNvPr id="47115" name="AutoShape 11"/>
          <p:cNvSpPr>
            <a:spLocks noChangeArrowheads="1"/>
          </p:cNvSpPr>
          <p:nvPr/>
        </p:nvSpPr>
        <p:spPr bwMode="auto">
          <a:xfrm flipV="1">
            <a:off x="7308304" y="2564904"/>
            <a:ext cx="1835696" cy="864096"/>
          </a:xfrm>
          <a:prstGeom prst="wedgeRoundRectCallout">
            <a:avLst>
              <a:gd name="adj1" fmla="val -104110"/>
              <a:gd name="adj2" fmla="val 19091"/>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rot="10800000"/>
          <a:lstStyle/>
          <a:p>
            <a:pPr algn="ctr"/>
            <a:r>
              <a:rPr lang="zh-CN" altLang="en-US" sz="2400" b="1">
                <a:latin typeface="+mj-ea"/>
                <a:ea typeface="+mj-ea"/>
              </a:rPr>
              <a:t>缓慢随机变化振幅</a:t>
            </a:r>
          </a:p>
        </p:txBody>
      </p:sp>
      <p:sp>
        <p:nvSpPr>
          <p:cNvPr id="4711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116" name="Object 12"/>
          <p:cNvGraphicFramePr>
            <a:graphicFrameLocks noChangeAspect="1"/>
          </p:cNvGraphicFramePr>
          <p:nvPr/>
        </p:nvGraphicFramePr>
        <p:xfrm>
          <a:off x="1547664" y="1484784"/>
          <a:ext cx="6075363" cy="819150"/>
        </p:xfrm>
        <a:graphic>
          <a:graphicData uri="http://schemas.openxmlformats.org/presentationml/2006/ole">
            <mc:AlternateContent xmlns:mc="http://schemas.openxmlformats.org/markup-compatibility/2006">
              <mc:Choice xmlns:v="urn:schemas-microsoft-com:vml" Requires="v">
                <p:oleObj spid="_x0000_s2508813" name="公式" r:id="rId5" imgW="3416300" imgH="431800" progId="Equation.3">
                  <p:embed/>
                </p:oleObj>
              </mc:Choice>
              <mc:Fallback>
                <p:oleObj name="公式" r:id="rId5" imgW="34163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1484784"/>
                        <a:ext cx="6075363"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8" name="Object 14"/>
          <p:cNvGraphicFramePr>
            <a:graphicFrameLocks noChangeAspect="1"/>
          </p:cNvGraphicFramePr>
          <p:nvPr/>
        </p:nvGraphicFramePr>
        <p:xfrm>
          <a:off x="1691680" y="2492896"/>
          <a:ext cx="5626100" cy="763588"/>
        </p:xfrm>
        <a:graphic>
          <a:graphicData uri="http://schemas.openxmlformats.org/presentationml/2006/ole">
            <mc:AlternateContent xmlns:mc="http://schemas.openxmlformats.org/markup-compatibility/2006">
              <mc:Choice xmlns:v="urn:schemas-microsoft-com:vml" Requires="v">
                <p:oleObj spid="_x0000_s2508814" name="公式" r:id="rId7" imgW="2705100" imgH="457200" progId="Equation.3">
                  <p:embed/>
                </p:oleObj>
              </mc:Choice>
              <mc:Fallback>
                <p:oleObj name="公式" r:id="rId7" imgW="27051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2492896"/>
                        <a:ext cx="5626100"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20" name="AutoShape 16"/>
          <p:cNvSpPr>
            <a:spLocks/>
          </p:cNvSpPr>
          <p:nvPr/>
        </p:nvSpPr>
        <p:spPr bwMode="auto">
          <a:xfrm rot="-5400000">
            <a:off x="2986882" y="1485727"/>
            <a:ext cx="315913" cy="1754188"/>
          </a:xfrm>
          <a:prstGeom prst="leftBrace">
            <a:avLst>
              <a:gd name="adj1" fmla="val 46273"/>
              <a:gd name="adj2" fmla="val 50000"/>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2"/>
          </a:lnRef>
          <a:fillRef idx="0">
            <a:schemeClr val="accent2"/>
          </a:fillRef>
          <a:effectRef idx="2">
            <a:schemeClr val="accent2"/>
          </a:effectRef>
          <a:fontRef idx="minor">
            <a:schemeClr val="tx1"/>
          </a:fontRef>
        </p:style>
        <p:txBody>
          <a:bodyPr wrap="none" anchor="ctr"/>
          <a:lstStyle/>
          <a:p>
            <a:endParaRPr lang="zh-CN" altLang="en-US"/>
          </a:p>
        </p:txBody>
      </p:sp>
      <p:sp>
        <p:nvSpPr>
          <p:cNvPr id="47121" name="AutoShape 17"/>
          <p:cNvSpPr>
            <a:spLocks/>
          </p:cNvSpPr>
          <p:nvPr/>
        </p:nvSpPr>
        <p:spPr bwMode="auto">
          <a:xfrm rot="-5400000">
            <a:off x="5867201" y="1485727"/>
            <a:ext cx="315913" cy="1754187"/>
          </a:xfrm>
          <a:prstGeom prst="leftBrace">
            <a:avLst>
              <a:gd name="adj1" fmla="val 46273"/>
              <a:gd name="adj2" fmla="val 50000"/>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graphicFrame>
        <p:nvGraphicFramePr>
          <p:cNvPr id="47122" name="Object 18"/>
          <p:cNvGraphicFramePr>
            <a:graphicFrameLocks noChangeAspect="1"/>
          </p:cNvGraphicFramePr>
          <p:nvPr/>
        </p:nvGraphicFramePr>
        <p:xfrm>
          <a:off x="1619672" y="4941168"/>
          <a:ext cx="2909398" cy="594866"/>
        </p:xfrm>
        <a:graphic>
          <a:graphicData uri="http://schemas.openxmlformats.org/presentationml/2006/ole">
            <mc:AlternateContent xmlns:mc="http://schemas.openxmlformats.org/markup-compatibility/2006">
              <mc:Choice xmlns:v="urn:schemas-microsoft-com:vml" Requires="v">
                <p:oleObj spid="_x0000_s2508815" name="公式" r:id="rId9" imgW="1447172" imgH="291973" progId="Equation.3">
                  <p:embed/>
                </p:oleObj>
              </mc:Choice>
              <mc:Fallback>
                <p:oleObj name="公式" r:id="rId9" imgW="1447172" imgH="29197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672" y="4941168"/>
                        <a:ext cx="2909398" cy="5948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24" name="Object 20"/>
          <p:cNvGraphicFramePr>
            <a:graphicFrameLocks noChangeAspect="1"/>
          </p:cNvGraphicFramePr>
          <p:nvPr/>
        </p:nvGraphicFramePr>
        <p:xfrm>
          <a:off x="1835696" y="5589240"/>
          <a:ext cx="2160240" cy="839717"/>
        </p:xfrm>
        <a:graphic>
          <a:graphicData uri="http://schemas.openxmlformats.org/presentationml/2006/ole">
            <mc:AlternateContent xmlns:mc="http://schemas.openxmlformats.org/markup-compatibility/2006">
              <mc:Choice xmlns:v="urn:schemas-microsoft-com:vml" Requires="v">
                <p:oleObj spid="_x0000_s2508816" name="公式" r:id="rId11" imgW="1155199" imgH="444307" progId="Equation.3">
                  <p:embed/>
                </p:oleObj>
              </mc:Choice>
              <mc:Fallback>
                <p:oleObj name="公式" r:id="rId11" imgW="1155199" imgH="44430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696" y="5589240"/>
                        <a:ext cx="2160240" cy="839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0463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16"/>
                                        </p:tgtEl>
                                        <p:attrNameLst>
                                          <p:attrName>style.visibility</p:attrName>
                                        </p:attrNameLst>
                                      </p:cBhvr>
                                      <p:to>
                                        <p:strVal val="visible"/>
                                      </p:to>
                                    </p:set>
                                    <p:anim calcmode="lin" valueType="num">
                                      <p:cBhvr additive="base">
                                        <p:cTn id="11" dur="500" fill="hold"/>
                                        <p:tgtEl>
                                          <p:spTgt spid="47116"/>
                                        </p:tgtEl>
                                        <p:attrNameLst>
                                          <p:attrName>ppt_x</p:attrName>
                                        </p:attrNameLst>
                                      </p:cBhvr>
                                      <p:tavLst>
                                        <p:tav tm="0">
                                          <p:val>
                                            <p:strVal val="#ppt_x"/>
                                          </p:val>
                                        </p:tav>
                                        <p:tav tm="100000">
                                          <p:val>
                                            <p:strVal val="#ppt_x"/>
                                          </p:val>
                                        </p:tav>
                                      </p:tavLst>
                                    </p:anim>
                                    <p:anim calcmode="lin" valueType="num">
                                      <p:cBhvr additive="base">
                                        <p:cTn id="12" dur="500" fill="hold"/>
                                        <p:tgtEl>
                                          <p:spTgt spid="4711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7118"/>
                                        </p:tgtEl>
                                        <p:attrNameLst>
                                          <p:attrName>style.visibility</p:attrName>
                                        </p:attrNameLst>
                                      </p:cBhvr>
                                      <p:to>
                                        <p:strVal val="visible"/>
                                      </p:to>
                                    </p:set>
                                    <p:anim calcmode="lin" valueType="num">
                                      <p:cBhvr additive="base">
                                        <p:cTn id="17" dur="500" fill="hold"/>
                                        <p:tgtEl>
                                          <p:spTgt spid="47118"/>
                                        </p:tgtEl>
                                        <p:attrNameLst>
                                          <p:attrName>ppt_x</p:attrName>
                                        </p:attrNameLst>
                                      </p:cBhvr>
                                      <p:tavLst>
                                        <p:tav tm="0">
                                          <p:val>
                                            <p:strVal val="#ppt_x"/>
                                          </p:val>
                                        </p:tav>
                                        <p:tav tm="100000">
                                          <p:val>
                                            <p:strVal val="#ppt_x"/>
                                          </p:val>
                                        </p:tav>
                                      </p:tavLst>
                                    </p:anim>
                                    <p:anim calcmode="lin" valueType="num">
                                      <p:cBhvr additive="base">
                                        <p:cTn id="18" dur="500" fill="hold"/>
                                        <p:tgtEl>
                                          <p:spTgt spid="4711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7120"/>
                                        </p:tgtEl>
                                        <p:attrNameLst>
                                          <p:attrName>style.visibility</p:attrName>
                                        </p:attrNameLst>
                                      </p:cBhvr>
                                      <p:to>
                                        <p:strVal val="visible"/>
                                      </p:to>
                                    </p:set>
                                    <p:anim calcmode="lin" valueType="num">
                                      <p:cBhvr additive="base">
                                        <p:cTn id="21" dur="500" fill="hold"/>
                                        <p:tgtEl>
                                          <p:spTgt spid="47120"/>
                                        </p:tgtEl>
                                        <p:attrNameLst>
                                          <p:attrName>ppt_x</p:attrName>
                                        </p:attrNameLst>
                                      </p:cBhvr>
                                      <p:tavLst>
                                        <p:tav tm="0">
                                          <p:val>
                                            <p:strVal val="#ppt_x"/>
                                          </p:val>
                                        </p:tav>
                                        <p:tav tm="100000">
                                          <p:val>
                                            <p:strVal val="#ppt_x"/>
                                          </p:val>
                                        </p:tav>
                                      </p:tavLst>
                                    </p:anim>
                                    <p:anim calcmode="lin" valueType="num">
                                      <p:cBhvr additive="base">
                                        <p:cTn id="22" dur="500" fill="hold"/>
                                        <p:tgtEl>
                                          <p:spTgt spid="4712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7121"/>
                                        </p:tgtEl>
                                        <p:attrNameLst>
                                          <p:attrName>style.visibility</p:attrName>
                                        </p:attrNameLst>
                                      </p:cBhvr>
                                      <p:to>
                                        <p:strVal val="visible"/>
                                      </p:to>
                                    </p:set>
                                    <p:anim calcmode="lin" valueType="num">
                                      <p:cBhvr additive="base">
                                        <p:cTn id="25" dur="500" fill="hold"/>
                                        <p:tgtEl>
                                          <p:spTgt spid="47121"/>
                                        </p:tgtEl>
                                        <p:attrNameLst>
                                          <p:attrName>ppt_x</p:attrName>
                                        </p:attrNameLst>
                                      </p:cBhvr>
                                      <p:tavLst>
                                        <p:tav tm="0">
                                          <p:val>
                                            <p:strVal val="#ppt_x"/>
                                          </p:val>
                                        </p:tav>
                                        <p:tav tm="100000">
                                          <p:val>
                                            <p:strVal val="#ppt_x"/>
                                          </p:val>
                                        </p:tav>
                                      </p:tavLst>
                                    </p:anim>
                                    <p:anim calcmode="lin" valueType="num">
                                      <p:cBhvr additive="base">
                                        <p:cTn id="26" dur="500" fill="hold"/>
                                        <p:tgtEl>
                                          <p:spTgt spid="4712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114"/>
                                        </p:tgtEl>
                                        <p:attrNameLst>
                                          <p:attrName>style.visibility</p:attrName>
                                        </p:attrNameLst>
                                      </p:cBhvr>
                                      <p:to>
                                        <p:strVal val="visible"/>
                                      </p:to>
                                    </p:set>
                                    <p:anim calcmode="lin" valueType="num">
                                      <p:cBhvr additive="base">
                                        <p:cTn id="31" dur="500" fill="hold"/>
                                        <p:tgtEl>
                                          <p:spTgt spid="47114"/>
                                        </p:tgtEl>
                                        <p:attrNameLst>
                                          <p:attrName>ppt_x</p:attrName>
                                        </p:attrNameLst>
                                      </p:cBhvr>
                                      <p:tavLst>
                                        <p:tav tm="0">
                                          <p:val>
                                            <p:strVal val="#ppt_x"/>
                                          </p:val>
                                        </p:tav>
                                        <p:tav tm="100000">
                                          <p:val>
                                            <p:strVal val="#ppt_x"/>
                                          </p:val>
                                        </p:tav>
                                      </p:tavLst>
                                    </p:anim>
                                    <p:anim calcmode="lin" valueType="num">
                                      <p:cBhvr additive="base">
                                        <p:cTn id="32" dur="500" fill="hold"/>
                                        <p:tgtEl>
                                          <p:spTgt spid="471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7115"/>
                                        </p:tgtEl>
                                        <p:attrNameLst>
                                          <p:attrName>style.visibility</p:attrName>
                                        </p:attrNameLst>
                                      </p:cBhvr>
                                      <p:to>
                                        <p:strVal val="visible"/>
                                      </p:to>
                                    </p:set>
                                    <p:anim calcmode="lin" valueType="num">
                                      <p:cBhvr additive="base">
                                        <p:cTn id="35" dur="500" fill="hold"/>
                                        <p:tgtEl>
                                          <p:spTgt spid="47115"/>
                                        </p:tgtEl>
                                        <p:attrNameLst>
                                          <p:attrName>ppt_x</p:attrName>
                                        </p:attrNameLst>
                                      </p:cBhvr>
                                      <p:tavLst>
                                        <p:tav tm="0">
                                          <p:val>
                                            <p:strVal val="#ppt_x"/>
                                          </p:val>
                                        </p:tav>
                                        <p:tav tm="100000">
                                          <p:val>
                                            <p:strVal val="#ppt_x"/>
                                          </p:val>
                                        </p:tav>
                                      </p:tavLst>
                                    </p:anim>
                                    <p:anim calcmode="lin" valueType="num">
                                      <p:cBhvr additive="base">
                                        <p:cTn id="36" dur="500" fill="hold"/>
                                        <p:tgtEl>
                                          <p:spTgt spid="47115"/>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47107">
                                            <p:txEl>
                                              <p:pRg st="4" end="4"/>
                                            </p:txEl>
                                          </p:spTgt>
                                        </p:tgtEl>
                                        <p:attrNameLst>
                                          <p:attrName>style.visibility</p:attrName>
                                        </p:attrNameLst>
                                      </p:cBhvr>
                                      <p:to>
                                        <p:strVal val="visible"/>
                                      </p:to>
                                    </p:set>
                                    <p:anim calcmode="lin" valueType="num">
                                      <p:cBhvr additive="base">
                                        <p:cTn id="41"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7107">
                                            <p:txEl>
                                              <p:pRg st="5" end="5"/>
                                            </p:txEl>
                                          </p:spTgt>
                                        </p:tgtEl>
                                        <p:attrNameLst>
                                          <p:attrName>style.visibility</p:attrName>
                                        </p:attrNameLst>
                                      </p:cBhvr>
                                      <p:to>
                                        <p:strVal val="visible"/>
                                      </p:to>
                                    </p:set>
                                    <p:anim calcmode="lin" valueType="num">
                                      <p:cBhvr additive="base">
                                        <p:cTn id="47"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7107">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7122"/>
                                        </p:tgtEl>
                                        <p:attrNameLst>
                                          <p:attrName>style.visibility</p:attrName>
                                        </p:attrNameLst>
                                      </p:cBhvr>
                                      <p:to>
                                        <p:strVal val="visible"/>
                                      </p:to>
                                    </p:set>
                                    <p:anim calcmode="lin" valueType="num">
                                      <p:cBhvr additive="base">
                                        <p:cTn id="51" dur="500" fill="hold"/>
                                        <p:tgtEl>
                                          <p:spTgt spid="47122"/>
                                        </p:tgtEl>
                                        <p:attrNameLst>
                                          <p:attrName>ppt_x</p:attrName>
                                        </p:attrNameLst>
                                      </p:cBhvr>
                                      <p:tavLst>
                                        <p:tav tm="0">
                                          <p:val>
                                            <p:strVal val="#ppt_x"/>
                                          </p:val>
                                        </p:tav>
                                        <p:tav tm="100000">
                                          <p:val>
                                            <p:strVal val="#ppt_x"/>
                                          </p:val>
                                        </p:tav>
                                      </p:tavLst>
                                    </p:anim>
                                    <p:anim calcmode="lin" valueType="num">
                                      <p:cBhvr additive="base">
                                        <p:cTn id="52" dur="500" fill="hold"/>
                                        <p:tgtEl>
                                          <p:spTgt spid="4712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7107">
                                            <p:txEl>
                                              <p:pRg st="6" end="6"/>
                                            </p:txEl>
                                          </p:spTgt>
                                        </p:tgtEl>
                                        <p:attrNameLst>
                                          <p:attrName>style.visibility</p:attrName>
                                        </p:attrNameLst>
                                      </p:cBhvr>
                                      <p:to>
                                        <p:strVal val="visible"/>
                                      </p:to>
                                    </p:set>
                                    <p:anim calcmode="lin" valueType="num">
                                      <p:cBhvr additive="base">
                                        <p:cTn id="55"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7107">
                                            <p:txEl>
                                              <p:pRg st="6" end="6"/>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7124"/>
                                        </p:tgtEl>
                                        <p:attrNameLst>
                                          <p:attrName>style.visibility</p:attrName>
                                        </p:attrNameLst>
                                      </p:cBhvr>
                                      <p:to>
                                        <p:strVal val="visible"/>
                                      </p:to>
                                    </p:set>
                                    <p:anim calcmode="lin" valueType="num">
                                      <p:cBhvr additive="base">
                                        <p:cTn id="59" dur="500" fill="hold"/>
                                        <p:tgtEl>
                                          <p:spTgt spid="47124"/>
                                        </p:tgtEl>
                                        <p:attrNameLst>
                                          <p:attrName>ppt_x</p:attrName>
                                        </p:attrNameLst>
                                      </p:cBhvr>
                                      <p:tavLst>
                                        <p:tav tm="0">
                                          <p:val>
                                            <p:strVal val="#ppt_x"/>
                                          </p:val>
                                        </p:tav>
                                        <p:tav tm="100000">
                                          <p:val>
                                            <p:strVal val="#ppt_x"/>
                                          </p:val>
                                        </p:tav>
                                      </p:tavLst>
                                    </p:anim>
                                    <p:anim calcmode="lin" valueType="num">
                                      <p:cBhvr additive="base">
                                        <p:cTn id="60" dur="500" fill="hold"/>
                                        <p:tgtEl>
                                          <p:spTgt spid="4712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7107">
                                            <p:txEl>
                                              <p:pRg st="7" end="7"/>
                                            </p:txEl>
                                          </p:spTgt>
                                        </p:tgtEl>
                                        <p:attrNameLst>
                                          <p:attrName>style.visibility</p:attrName>
                                        </p:attrNameLst>
                                      </p:cBhvr>
                                      <p:to>
                                        <p:strVal val="visible"/>
                                      </p:to>
                                    </p:set>
                                    <p:anim calcmode="lin" valueType="num">
                                      <p:cBhvr additive="base">
                                        <p:cTn id="63" dur="5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71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4" grpId="0" animBg="1"/>
      <p:bldP spid="47115" grpId="0" animBg="1"/>
      <p:bldP spid="47120" grpId="0" animBg="1"/>
      <p:bldP spid="4712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4" descr="窄带信号波形"/>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628800"/>
            <a:ext cx="5580062"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title"/>
          </p:nvPr>
        </p:nvSpPr>
        <p:spPr/>
        <p:txBody>
          <a:bodyPr/>
          <a:lstStyle/>
          <a:p>
            <a:endParaRPr lang="zh-CN" altLang="en-US"/>
          </a:p>
        </p:txBody>
      </p:sp>
      <p:sp>
        <p:nvSpPr>
          <p:cNvPr id="48131" name="Rectangle 3"/>
          <p:cNvSpPr>
            <a:spLocks noGrp="1" noChangeArrowheads="1"/>
          </p:cNvSpPr>
          <p:nvPr>
            <p:ph type="body" idx="1"/>
          </p:nvPr>
        </p:nvSpPr>
        <p:spPr/>
        <p:txBody>
          <a:bodyPr>
            <a:normAutofit fontScale="92500" lnSpcReduction="10000"/>
          </a:bodyPr>
          <a:lstStyle/>
          <a:p>
            <a:r>
              <a:rPr lang="zh-CN" altLang="en-US" dirty="0" smtClean="0"/>
              <a:t>所以，接收信号可以看作是一个包络和相位随机缓慢变化的</a:t>
            </a:r>
            <a:r>
              <a:rPr lang="zh-CN" altLang="en-US" dirty="0" smtClean="0">
                <a:solidFill>
                  <a:srgbClr val="FF0000"/>
                </a:solidFill>
              </a:rPr>
              <a:t>窄带信号</a:t>
            </a:r>
            <a:r>
              <a:rPr lang="zh-CN" altLang="en-US" dirty="0" smtClean="0"/>
              <a:t>：</a:t>
            </a:r>
          </a:p>
          <a:p>
            <a:pPr lvl="2"/>
            <a:endParaRPr lang="zh-CN" altLang="en-US" dirty="0" smtClean="0"/>
          </a:p>
          <a:p>
            <a:pPr lvl="2"/>
            <a:endParaRPr lang="zh-CN" altLang="en-US" dirty="0" smtClean="0"/>
          </a:p>
          <a:p>
            <a:pPr lvl="2"/>
            <a:endParaRPr lang="zh-CN" altLang="en-US" dirty="0" smtClean="0"/>
          </a:p>
          <a:p>
            <a:pPr lvl="2"/>
            <a:endParaRPr lang="zh-CN" altLang="en-US" dirty="0" smtClean="0"/>
          </a:p>
          <a:p>
            <a:pPr lvl="2"/>
            <a:endParaRPr lang="zh-CN" altLang="en-US" dirty="0" smtClean="0"/>
          </a:p>
          <a:p>
            <a:r>
              <a:rPr lang="zh-CN" altLang="en-US" dirty="0" smtClean="0">
                <a:solidFill>
                  <a:srgbClr val="0000FF"/>
                </a:solidFill>
              </a:rPr>
              <a:t>结论</a:t>
            </a:r>
            <a:r>
              <a:rPr lang="zh-CN" altLang="en-US" dirty="0" smtClean="0"/>
              <a:t>：发射信号为单频恒幅正弦波时，接收信号因多径效应变成包络起伏的窄带信号：</a:t>
            </a:r>
            <a:endParaRPr lang="en-US" altLang="zh-CN" dirty="0" smtClean="0"/>
          </a:p>
          <a:p>
            <a:pPr lvl="1"/>
            <a:r>
              <a:rPr lang="zh-CN" altLang="en-US" sz="2600" dirty="0" smtClean="0">
                <a:solidFill>
                  <a:srgbClr val="7030A0"/>
                </a:solidFill>
              </a:rPr>
              <a:t>发射信号：</a:t>
            </a:r>
            <a:r>
              <a:rPr lang="zh-CN" altLang="en-US" sz="2600" dirty="0" smtClean="0"/>
              <a:t>振幅恒定，单一频率</a:t>
            </a:r>
            <a:endParaRPr lang="en-US" altLang="zh-CN" sz="2600" dirty="0" smtClean="0"/>
          </a:p>
          <a:p>
            <a:pPr lvl="1"/>
            <a:r>
              <a:rPr lang="zh-CN" altLang="en-US" sz="2600" dirty="0" smtClean="0">
                <a:solidFill>
                  <a:srgbClr val="7030A0"/>
                </a:solidFill>
              </a:rPr>
              <a:t>接收信号：</a:t>
            </a:r>
            <a:r>
              <a:rPr lang="zh-CN" altLang="en-US" sz="2600" dirty="0" smtClean="0"/>
              <a:t>包络有起伏，频率非单频，而是有了扩展	</a:t>
            </a:r>
            <a:r>
              <a:rPr lang="zh-CN" altLang="en-US" dirty="0" smtClean="0"/>
              <a:t>	</a:t>
            </a:r>
            <a:endParaRPr lang="zh-CN" altLang="en-US" dirty="0"/>
          </a:p>
        </p:txBody>
      </p:sp>
      <p:sp>
        <p:nvSpPr>
          <p:cNvPr id="5" name="灯片编号占位符 5"/>
          <p:cNvSpPr>
            <a:spLocks noGrp="1"/>
          </p:cNvSpPr>
          <p:nvPr>
            <p:ph type="sldNum" sz="quarter" idx="12"/>
          </p:nvPr>
        </p:nvSpPr>
        <p:spPr/>
        <p:txBody>
          <a:bodyPr/>
          <a:lstStyle/>
          <a:p>
            <a:fld id="{5067A55A-558D-451F-BFCC-D8FE8B9271CF}" type="slidenum">
              <a:rPr lang="en-US" altLang="zh-CN" smtClean="0"/>
              <a:pPr/>
              <a:t>51</a:t>
            </a:fld>
            <a:endParaRPr lang="en-US" altLang="zh-CN"/>
          </a:p>
        </p:txBody>
      </p:sp>
    </p:spTree>
    <p:extLst>
      <p:ext uri="{BB962C8B-B14F-4D97-AF65-F5344CB8AC3E}">
        <p14:creationId xmlns:p14="http://schemas.microsoft.com/office/powerpoint/2010/main" val="4140832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6" end="6"/>
                                            </p:txEl>
                                          </p:spTgt>
                                        </p:tgtEl>
                                        <p:attrNameLst>
                                          <p:attrName>style.visibility</p:attrName>
                                        </p:attrNameLst>
                                      </p:cBhvr>
                                      <p:to>
                                        <p:strVal val="visible"/>
                                      </p:to>
                                    </p:set>
                                    <p:anim calcmode="lin" valueType="num">
                                      <p:cBhvr additive="base">
                                        <p:cTn id="7"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1">
                                            <p:txEl>
                                              <p:pRg st="7" end="7"/>
                                            </p:txEl>
                                          </p:spTgt>
                                        </p:tgtEl>
                                        <p:attrNameLst>
                                          <p:attrName>style.visibility</p:attrName>
                                        </p:attrNameLst>
                                      </p:cBhvr>
                                      <p:to>
                                        <p:strVal val="visible"/>
                                      </p:to>
                                    </p:set>
                                    <p:anim calcmode="lin" valueType="num">
                                      <p:cBhvr additive="base">
                                        <p:cTn id="13"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1">
                                            <p:txEl>
                                              <p:pRg st="8" end="8"/>
                                            </p:txEl>
                                          </p:spTgt>
                                        </p:tgtEl>
                                        <p:attrNameLst>
                                          <p:attrName>style.visibility</p:attrName>
                                        </p:attrNameLst>
                                      </p:cBhvr>
                                      <p:to>
                                        <p:strVal val="visible"/>
                                      </p:to>
                                    </p:set>
                                    <p:anim calcmode="lin" valueType="num">
                                      <p:cBhvr additive="base">
                                        <p:cTn id="19" dur="500" fill="hold"/>
                                        <p:tgtEl>
                                          <p:spTgt spid="48131">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衰落</a:t>
            </a:r>
            <a:endParaRPr lang="zh-CN" altLang="en-US" dirty="0"/>
          </a:p>
        </p:txBody>
      </p:sp>
      <p:sp>
        <p:nvSpPr>
          <p:cNvPr id="48131" name="Rectangle 3"/>
          <p:cNvSpPr>
            <a:spLocks noGrp="1" noChangeArrowheads="1"/>
          </p:cNvSpPr>
          <p:nvPr>
            <p:ph type="body" idx="1"/>
          </p:nvPr>
        </p:nvSpPr>
        <p:spPr>
          <a:xfrm>
            <a:off x="539552" y="1196752"/>
            <a:ext cx="8064896" cy="5184576"/>
          </a:xfrm>
        </p:spPr>
        <p:txBody>
          <a:bodyPr>
            <a:normAutofit lnSpcReduction="10000"/>
          </a:bodyPr>
          <a:lstStyle/>
          <a:p>
            <a:r>
              <a:rPr lang="zh-CN" altLang="en-US" dirty="0" smtClean="0">
                <a:solidFill>
                  <a:srgbClr val="0000FF"/>
                </a:solidFill>
              </a:rPr>
              <a:t>衰落定义：</a:t>
            </a:r>
            <a:endParaRPr lang="en-US" altLang="zh-CN" dirty="0" smtClean="0">
              <a:solidFill>
                <a:srgbClr val="0000FF"/>
              </a:solidFill>
            </a:endParaRPr>
          </a:p>
          <a:p>
            <a:pPr lvl="1"/>
            <a:r>
              <a:rPr lang="zh-CN" altLang="en-US" dirty="0" smtClean="0"/>
              <a:t>信号包络因传播有了起伏的现象。</a:t>
            </a:r>
          </a:p>
          <a:p>
            <a:r>
              <a:rPr lang="zh-CN" altLang="en-US" dirty="0" smtClean="0">
                <a:solidFill>
                  <a:srgbClr val="0000FF"/>
                </a:solidFill>
              </a:rPr>
              <a:t>衰落分类：</a:t>
            </a:r>
            <a:endParaRPr lang="en-US" altLang="zh-CN" dirty="0" smtClean="0">
              <a:solidFill>
                <a:srgbClr val="0000FF"/>
              </a:solidFill>
            </a:endParaRPr>
          </a:p>
          <a:p>
            <a:pPr lvl="1"/>
            <a:r>
              <a:rPr lang="zh-CN" altLang="en-US" dirty="0" smtClean="0">
                <a:solidFill>
                  <a:srgbClr val="7030A0"/>
                </a:solidFill>
              </a:rPr>
              <a:t>快衰落</a:t>
            </a:r>
            <a:r>
              <a:rPr lang="zh-CN" altLang="en-US" dirty="0" smtClean="0"/>
              <a:t>：	</a:t>
            </a:r>
            <a:endParaRPr lang="en-US" altLang="zh-CN" dirty="0" smtClean="0"/>
          </a:p>
          <a:p>
            <a:pPr lvl="1">
              <a:buNone/>
            </a:pPr>
            <a:r>
              <a:rPr lang="en-US" altLang="zh-CN" dirty="0" smtClean="0"/>
              <a:t>   </a:t>
            </a:r>
            <a:r>
              <a:rPr lang="zh-CN" altLang="en-US" dirty="0" smtClean="0"/>
              <a:t>多径传播使信号包络产生的起伏虽然比信号的周期缓慢，但仍是秒或秒以下的数量级，衰落周期和码元周期可以相比。</a:t>
            </a:r>
          </a:p>
          <a:p>
            <a:pPr lvl="1"/>
            <a:r>
              <a:rPr lang="zh-CN" altLang="en-US" dirty="0" smtClean="0">
                <a:solidFill>
                  <a:srgbClr val="7030A0"/>
                </a:solidFill>
              </a:rPr>
              <a:t>慢衰落 </a:t>
            </a:r>
            <a:r>
              <a:rPr lang="zh-CN" altLang="en-US" dirty="0" smtClean="0"/>
              <a:t>：</a:t>
            </a:r>
            <a:endParaRPr lang="en-US" altLang="zh-CN" dirty="0" smtClean="0"/>
          </a:p>
          <a:p>
            <a:pPr lvl="1">
              <a:buNone/>
            </a:pPr>
            <a:r>
              <a:rPr lang="zh-CN" altLang="en-US" dirty="0" smtClean="0"/>
              <a:t>   起伏周期可能较长，甚至若干天或若干小时</a:t>
            </a:r>
            <a:endParaRPr lang="en-US" altLang="zh-CN" dirty="0" smtClean="0"/>
          </a:p>
          <a:p>
            <a:pPr lvl="1">
              <a:buNone/>
            </a:pPr>
            <a:r>
              <a:rPr lang="en-US" altLang="zh-CN" dirty="0" smtClean="0"/>
              <a:t>  </a:t>
            </a:r>
            <a:r>
              <a:rPr lang="zh-CN" altLang="en-US" dirty="0" smtClean="0"/>
              <a:t> 由传播条件引起的，即便仅一条路径，路径上季节，日夜天气的变化造成。  </a:t>
            </a:r>
            <a:endParaRPr lang="zh-CN" altLang="en-US" dirty="0"/>
          </a:p>
        </p:txBody>
      </p:sp>
      <p:sp>
        <p:nvSpPr>
          <p:cNvPr id="5" name="灯片编号占位符 5"/>
          <p:cNvSpPr>
            <a:spLocks noGrp="1"/>
          </p:cNvSpPr>
          <p:nvPr>
            <p:ph type="sldNum" sz="quarter" idx="12"/>
          </p:nvPr>
        </p:nvSpPr>
        <p:spPr/>
        <p:txBody>
          <a:bodyPr/>
          <a:lstStyle/>
          <a:p>
            <a:fld id="{5067A55A-558D-451F-BFCC-D8FE8B9271CF}" type="slidenum">
              <a:rPr lang="en-US" altLang="zh-CN" smtClean="0"/>
              <a:pPr/>
              <a:t>52</a:t>
            </a:fld>
            <a:endParaRPr lang="en-US" altLang="zh-CN"/>
          </a:p>
        </p:txBody>
      </p:sp>
    </p:spTree>
    <p:extLst>
      <p:ext uri="{BB962C8B-B14F-4D97-AF65-F5344CB8AC3E}">
        <p14:creationId xmlns:p14="http://schemas.microsoft.com/office/powerpoint/2010/main" val="42495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anim calcmode="lin" valueType="num">
                                      <p:cBhvr additive="base">
                                        <p:cTn id="7"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anim calcmode="lin" valueType="num">
                                      <p:cBhvr additive="base">
                                        <p:cTn id="11"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131">
                                            <p:txEl>
                                              <p:pRg st="5" end="5"/>
                                            </p:txEl>
                                          </p:spTgt>
                                        </p:tgtEl>
                                        <p:attrNameLst>
                                          <p:attrName>style.visibility</p:attrName>
                                        </p:attrNameLst>
                                      </p:cBhvr>
                                      <p:to>
                                        <p:strVal val="visible"/>
                                      </p:to>
                                    </p:set>
                                    <p:anim calcmode="lin" valueType="num">
                                      <p:cBhvr additive="base">
                                        <p:cTn id="15"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1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8131">
                                            <p:txEl>
                                              <p:pRg st="4" end="4"/>
                                            </p:txEl>
                                          </p:spTgt>
                                        </p:tgtEl>
                                        <p:attrNameLst>
                                          <p:attrName>style.visibility</p:attrName>
                                        </p:attrNameLst>
                                      </p:cBhvr>
                                      <p:to>
                                        <p:strVal val="visible"/>
                                      </p:to>
                                    </p:set>
                                    <p:anim calcmode="lin" valueType="num">
                                      <p:cBhvr additive="base">
                                        <p:cTn id="21"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8131">
                                            <p:txEl>
                                              <p:pRg st="6" end="6"/>
                                            </p:txEl>
                                          </p:spTgt>
                                        </p:tgtEl>
                                        <p:attrNameLst>
                                          <p:attrName>style.visibility</p:attrName>
                                        </p:attrNameLst>
                                      </p:cBhvr>
                                      <p:to>
                                        <p:strVal val="visible"/>
                                      </p:to>
                                    </p:set>
                                    <p:anim calcmode="lin" valueType="num">
                                      <p:cBhvr additive="base">
                                        <p:cTn id="27"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13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8131">
                                            <p:txEl>
                                              <p:pRg st="7" end="7"/>
                                            </p:txEl>
                                          </p:spTgt>
                                        </p:tgtEl>
                                        <p:attrNameLst>
                                          <p:attrName>style.visibility</p:attrName>
                                        </p:attrNameLst>
                                      </p:cBhvr>
                                      <p:to>
                                        <p:strVal val="visible"/>
                                      </p:to>
                                    </p:set>
                                    <p:anim calcmode="lin" valueType="num">
                                      <p:cBhvr additive="base">
                                        <p:cTn id="31"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DDC2FE6-3F8B-453D-85AE-5696F90A26EC}" type="slidenum">
              <a:rPr lang="en-US" altLang="zh-CN"/>
              <a:pPr/>
              <a:t>53</a:t>
            </a:fld>
            <a:endParaRPr lang="en-US" altLang="zh-CN"/>
          </a:p>
        </p:txBody>
      </p:sp>
      <p:sp>
        <p:nvSpPr>
          <p:cNvPr id="49154" name="Rectangle 2"/>
          <p:cNvSpPr>
            <a:spLocks noGrp="1" noChangeArrowheads="1"/>
          </p:cNvSpPr>
          <p:nvPr>
            <p:ph type="title"/>
          </p:nvPr>
        </p:nvSpPr>
        <p:spPr/>
        <p:txBody>
          <a:bodyPr>
            <a:normAutofit/>
          </a:bodyPr>
          <a:lstStyle/>
          <a:p>
            <a:r>
              <a:rPr lang="zh-CN" altLang="en-US" b="1" dirty="0" smtClean="0"/>
              <a:t>多径效应分析</a:t>
            </a:r>
            <a:endParaRPr lang="zh-CN" altLang="en-US" b="1" dirty="0"/>
          </a:p>
        </p:txBody>
      </p:sp>
      <p:sp>
        <p:nvSpPr>
          <p:cNvPr id="49155" name="Rectangle 3"/>
          <p:cNvSpPr>
            <a:spLocks noGrp="1" noChangeArrowheads="1"/>
          </p:cNvSpPr>
          <p:nvPr>
            <p:ph type="body" idx="1"/>
          </p:nvPr>
        </p:nvSpPr>
        <p:spPr>
          <a:xfrm>
            <a:off x="539552" y="1196752"/>
            <a:ext cx="8429823" cy="5661248"/>
          </a:xfrm>
        </p:spPr>
        <p:txBody>
          <a:bodyPr>
            <a:normAutofit/>
          </a:bodyPr>
          <a:lstStyle/>
          <a:p>
            <a:pPr>
              <a:spcBef>
                <a:spcPts val="600"/>
              </a:spcBef>
            </a:pPr>
            <a:r>
              <a:rPr lang="zh-CN" altLang="en-US" dirty="0" smtClean="0">
                <a:solidFill>
                  <a:schemeClr val="hlink"/>
                </a:solidFill>
              </a:rPr>
              <a:t>设</a:t>
            </a:r>
            <a:r>
              <a:rPr lang="zh-CN" altLang="en-US" dirty="0" smtClean="0"/>
              <a:t>发射</a:t>
            </a:r>
            <a:r>
              <a:rPr lang="zh-CN" altLang="en-US" dirty="0"/>
              <a:t>信号为：</a:t>
            </a:r>
            <a:r>
              <a:rPr lang="en-US" altLang="zh-CN" i="1" dirty="0"/>
              <a:t>f</a:t>
            </a:r>
            <a:r>
              <a:rPr lang="en-US" altLang="zh-CN" dirty="0"/>
              <a:t>(</a:t>
            </a:r>
            <a:r>
              <a:rPr lang="en-US" altLang="zh-CN" i="1" dirty="0"/>
              <a:t>t</a:t>
            </a:r>
            <a:r>
              <a:rPr lang="en-US" altLang="zh-CN" dirty="0" smtClean="0"/>
              <a:t>)</a:t>
            </a:r>
            <a:r>
              <a:rPr lang="zh-CN" altLang="en-US" dirty="0" smtClean="0"/>
              <a:t>，仅</a:t>
            </a:r>
            <a:r>
              <a:rPr lang="zh-CN" altLang="en-US" dirty="0"/>
              <a:t>有两条路径，路径衰减相同，时延</a:t>
            </a:r>
            <a:r>
              <a:rPr lang="zh-CN" altLang="en-US" dirty="0" smtClean="0"/>
              <a:t>不同。</a:t>
            </a:r>
            <a:endParaRPr lang="en-US" altLang="zh-CN" dirty="0" smtClean="0"/>
          </a:p>
          <a:p>
            <a:pPr>
              <a:spcBef>
                <a:spcPts val="600"/>
              </a:spcBef>
            </a:pPr>
            <a:r>
              <a:rPr lang="zh-CN" altLang="en-US" dirty="0" smtClean="0"/>
              <a:t>两接收信号为：</a:t>
            </a:r>
            <a:r>
              <a:rPr lang="en-US" altLang="zh-CN" i="1" dirty="0"/>
              <a:t>A f</a:t>
            </a:r>
            <a:r>
              <a:rPr lang="en-US" altLang="zh-CN" dirty="0"/>
              <a:t>(</a:t>
            </a:r>
            <a:r>
              <a:rPr lang="en-US" altLang="zh-CN" i="1" dirty="0"/>
              <a:t>t</a:t>
            </a:r>
            <a:r>
              <a:rPr lang="en-US" altLang="zh-CN" dirty="0"/>
              <a:t> - </a:t>
            </a:r>
            <a:r>
              <a:rPr lang="en-US" altLang="zh-CN" i="1" dirty="0">
                <a:sym typeface="Symbol" pitchFamily="18" charset="2"/>
              </a:rPr>
              <a:t></a:t>
            </a:r>
            <a:r>
              <a:rPr lang="en-US" altLang="zh-CN" baseline="-25000" dirty="0"/>
              <a:t>0</a:t>
            </a:r>
            <a:r>
              <a:rPr lang="en-US" altLang="zh-CN" dirty="0"/>
              <a:t>) </a:t>
            </a:r>
            <a:r>
              <a:rPr lang="zh-CN" altLang="en-US" dirty="0"/>
              <a:t>和 </a:t>
            </a:r>
            <a:r>
              <a:rPr lang="en-US" altLang="zh-CN" i="1" dirty="0"/>
              <a:t>A f</a:t>
            </a:r>
            <a:r>
              <a:rPr lang="en-US" altLang="zh-CN" dirty="0"/>
              <a:t>(</a:t>
            </a:r>
            <a:r>
              <a:rPr lang="en-US" altLang="zh-CN" i="1" dirty="0"/>
              <a:t>t</a:t>
            </a:r>
            <a:r>
              <a:rPr lang="en-US" altLang="zh-CN" dirty="0"/>
              <a:t> - </a:t>
            </a:r>
            <a:r>
              <a:rPr lang="en-US" altLang="zh-CN" i="1" dirty="0">
                <a:sym typeface="Symbol" pitchFamily="18" charset="2"/>
              </a:rPr>
              <a:t></a:t>
            </a:r>
            <a:r>
              <a:rPr lang="en-US" altLang="zh-CN" baseline="-25000" dirty="0"/>
              <a:t>0</a:t>
            </a:r>
            <a:r>
              <a:rPr lang="en-US" altLang="zh-CN" dirty="0"/>
              <a:t> - </a:t>
            </a:r>
            <a:r>
              <a:rPr lang="en-US" altLang="zh-CN" i="1" dirty="0">
                <a:sym typeface="Symbol" pitchFamily="18" charset="2"/>
              </a:rPr>
              <a:t></a:t>
            </a:r>
            <a:r>
              <a:rPr lang="en-US" altLang="zh-CN" dirty="0"/>
              <a:t>) </a:t>
            </a:r>
            <a:r>
              <a:rPr lang="zh-CN" altLang="en-US" dirty="0" smtClean="0"/>
              <a:t>，</a:t>
            </a:r>
            <a:endParaRPr lang="en-US" altLang="zh-CN" dirty="0" smtClean="0"/>
          </a:p>
          <a:p>
            <a:pPr lvl="1">
              <a:spcBef>
                <a:spcPts val="600"/>
              </a:spcBef>
            </a:pPr>
            <a:r>
              <a:rPr lang="zh-CN" altLang="en-US" dirty="0" smtClean="0"/>
              <a:t>其中</a:t>
            </a:r>
            <a:r>
              <a:rPr lang="zh-CN" altLang="en-US" dirty="0"/>
              <a:t>：</a:t>
            </a:r>
            <a:r>
              <a:rPr lang="en-US" altLang="zh-CN" i="1" dirty="0" smtClean="0"/>
              <a:t>A</a:t>
            </a:r>
            <a:r>
              <a:rPr lang="zh-CN" altLang="en-US" dirty="0" smtClean="0"/>
              <a:t>－传播</a:t>
            </a:r>
            <a:r>
              <a:rPr lang="zh-CN" altLang="en-US" dirty="0"/>
              <a:t>衰减</a:t>
            </a:r>
            <a:r>
              <a:rPr lang="zh-CN" altLang="en-US" dirty="0" smtClean="0"/>
              <a:t>，</a:t>
            </a:r>
            <a:r>
              <a:rPr lang="zh-CN" altLang="en-US" i="1" dirty="0" smtClean="0">
                <a:sym typeface="Symbol" pitchFamily="18" charset="2"/>
              </a:rPr>
              <a:t></a:t>
            </a:r>
            <a:r>
              <a:rPr lang="en-US" altLang="zh-CN" baseline="-25000" dirty="0" smtClean="0"/>
              <a:t>0</a:t>
            </a:r>
            <a:r>
              <a:rPr lang="zh-CN" altLang="en-US" dirty="0" smtClean="0"/>
              <a:t>－第一条路径时延，</a:t>
            </a:r>
            <a:r>
              <a:rPr lang="en-US" altLang="zh-CN" i="1" dirty="0" smtClean="0">
                <a:sym typeface="Symbol" pitchFamily="18" charset="2"/>
              </a:rPr>
              <a:t></a:t>
            </a:r>
            <a:r>
              <a:rPr lang="zh-CN" altLang="en-US" dirty="0" smtClean="0">
                <a:sym typeface="Symbol" pitchFamily="18" charset="2"/>
              </a:rPr>
              <a:t>－</a:t>
            </a:r>
            <a:r>
              <a:rPr lang="zh-CN" altLang="en-US" i="1" dirty="0" smtClean="0">
                <a:sym typeface="Symbol" pitchFamily="18" charset="2"/>
              </a:rPr>
              <a:t> </a:t>
            </a:r>
            <a:r>
              <a:rPr lang="zh-CN" altLang="en-US" dirty="0" smtClean="0"/>
              <a:t>两路径时延差。</a:t>
            </a:r>
          </a:p>
          <a:p>
            <a:pPr>
              <a:spcBef>
                <a:spcPts val="600"/>
              </a:spcBef>
            </a:pPr>
            <a:r>
              <a:rPr lang="zh-CN" altLang="en-US" dirty="0" smtClean="0">
                <a:solidFill>
                  <a:schemeClr val="hlink"/>
                </a:solidFill>
              </a:rPr>
              <a:t>求</a:t>
            </a:r>
            <a:r>
              <a:rPr lang="zh-CN" altLang="en-US" dirty="0"/>
              <a:t>：此多径信道的传输函数</a:t>
            </a:r>
          </a:p>
          <a:p>
            <a:pPr>
              <a:spcBef>
                <a:spcPts val="600"/>
              </a:spcBef>
            </a:pPr>
            <a:r>
              <a:rPr lang="zh-CN" altLang="en-US" dirty="0"/>
              <a:t> 设</a:t>
            </a:r>
            <a:r>
              <a:rPr lang="en-US" altLang="zh-CN" i="1" dirty="0"/>
              <a:t>f </a:t>
            </a:r>
            <a:r>
              <a:rPr lang="en-US" altLang="zh-CN" dirty="0"/>
              <a:t>(</a:t>
            </a:r>
            <a:r>
              <a:rPr lang="en-US" altLang="zh-CN" i="1" dirty="0"/>
              <a:t>t</a:t>
            </a:r>
            <a:r>
              <a:rPr lang="en-US" altLang="zh-CN" dirty="0"/>
              <a:t>)</a:t>
            </a:r>
            <a:r>
              <a:rPr lang="zh-CN" altLang="en-US" dirty="0"/>
              <a:t>的傅里叶变换（即其频谱）为</a:t>
            </a:r>
            <a:r>
              <a:rPr lang="en-US" altLang="zh-CN" i="1" dirty="0"/>
              <a:t>F</a:t>
            </a:r>
            <a:r>
              <a:rPr lang="en-US" altLang="zh-CN" dirty="0"/>
              <a:t>(</a:t>
            </a:r>
            <a:r>
              <a:rPr lang="en-US" altLang="zh-CN" i="1" dirty="0">
                <a:sym typeface="Symbol" pitchFamily="18" charset="2"/>
              </a:rPr>
              <a:t></a:t>
            </a:r>
            <a:r>
              <a:rPr lang="en-US" altLang="zh-CN" dirty="0"/>
              <a:t>)</a:t>
            </a:r>
            <a:r>
              <a:rPr lang="zh-CN" altLang="en-US" dirty="0" smtClean="0"/>
              <a:t>：</a:t>
            </a:r>
            <a:endParaRPr lang="en-US" altLang="zh-CN" dirty="0" smtClean="0"/>
          </a:p>
          <a:p>
            <a:pPr marL="0" indent="0">
              <a:buNone/>
            </a:pPr>
            <a:endParaRPr lang="zh-CN" altLang="en-US" dirty="0"/>
          </a:p>
          <a:p>
            <a:pPr lvl="1" algn="ctr">
              <a:buFont typeface="Wingdings" pitchFamily="2" charset="2"/>
              <a:buNone/>
            </a:pPr>
            <a:r>
              <a:rPr lang="zh-CN" altLang="en-US" dirty="0"/>
              <a:t> </a:t>
            </a:r>
          </a:p>
        </p:txBody>
      </p:sp>
      <p:sp>
        <p:nvSpPr>
          <p:cNvPr id="4915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9156" name="Object 4"/>
          <p:cNvGraphicFramePr>
            <a:graphicFrameLocks noChangeAspect="1"/>
          </p:cNvGraphicFramePr>
          <p:nvPr>
            <p:extLst>
              <p:ext uri="{D42A27DB-BD31-4B8C-83A1-F6EECF244321}">
                <p14:modId xmlns:p14="http://schemas.microsoft.com/office/powerpoint/2010/main" val="1298194751"/>
              </p:ext>
            </p:extLst>
          </p:nvPr>
        </p:nvGraphicFramePr>
        <p:xfrm>
          <a:off x="2843808" y="4581128"/>
          <a:ext cx="2267261" cy="504056"/>
        </p:xfrm>
        <a:graphic>
          <a:graphicData uri="http://schemas.openxmlformats.org/presentationml/2006/ole">
            <mc:AlternateContent xmlns:mc="http://schemas.openxmlformats.org/markup-compatibility/2006">
              <mc:Choice xmlns:v="urn:schemas-microsoft-com:vml" Requires="v">
                <p:oleObj spid="_x0000_s2509832" name="公式" r:id="rId3" imgW="876300" imgH="203200" progId="Equation.3">
                  <p:embed/>
                </p:oleObj>
              </mc:Choice>
              <mc:Fallback>
                <p:oleObj name="公式" r:id="rId3" imgW="8763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4581128"/>
                        <a:ext cx="2267261"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连接符 7"/>
          <p:cNvCxnSpPr/>
          <p:nvPr/>
        </p:nvCxnSpPr>
        <p:spPr>
          <a:xfrm>
            <a:off x="683568" y="4005064"/>
            <a:ext cx="7992888" cy="0"/>
          </a:xfrm>
          <a:prstGeom prst="line">
            <a:avLst/>
          </a:prstGeom>
        </p:spPr>
        <p:style>
          <a:lnRef idx="3">
            <a:schemeClr val="accent3"/>
          </a:lnRef>
          <a:fillRef idx="0">
            <a:schemeClr val="accent3"/>
          </a:fillRef>
          <a:effectRef idx="2">
            <a:schemeClr val="accent3"/>
          </a:effectRef>
          <a:fontRef idx="minor">
            <a:schemeClr val="tx1"/>
          </a:fontRef>
        </p:style>
      </p:cxnSp>
      <p:graphicFrame>
        <p:nvGraphicFramePr>
          <p:cNvPr id="2" name="对象 1"/>
          <p:cNvGraphicFramePr>
            <a:graphicFrameLocks noChangeAspect="1"/>
          </p:cNvGraphicFramePr>
          <p:nvPr>
            <p:extLst>
              <p:ext uri="{D42A27DB-BD31-4B8C-83A1-F6EECF244321}">
                <p14:modId xmlns:p14="http://schemas.microsoft.com/office/powerpoint/2010/main" val="2501627250"/>
              </p:ext>
            </p:extLst>
          </p:nvPr>
        </p:nvGraphicFramePr>
        <p:xfrm>
          <a:off x="2411760" y="5178078"/>
          <a:ext cx="3888395" cy="555178"/>
        </p:xfrm>
        <a:graphic>
          <a:graphicData uri="http://schemas.openxmlformats.org/presentationml/2006/ole">
            <mc:AlternateContent xmlns:mc="http://schemas.openxmlformats.org/markup-compatibility/2006">
              <mc:Choice xmlns:v="urn:schemas-microsoft-com:vml" Requires="v">
                <p:oleObj spid="_x0000_s2509833" name="公式" r:id="rId5" imgW="1663700" imgH="241300" progId="Equation.3">
                  <p:embed/>
                </p:oleObj>
              </mc:Choice>
              <mc:Fallback>
                <p:oleObj name="公式" r:id="rId5" imgW="16637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5178078"/>
                        <a:ext cx="3888395" cy="5551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894522575"/>
              </p:ext>
            </p:extLst>
          </p:nvPr>
        </p:nvGraphicFramePr>
        <p:xfrm>
          <a:off x="2123728" y="5827737"/>
          <a:ext cx="4787061" cy="553591"/>
        </p:xfrm>
        <a:graphic>
          <a:graphicData uri="http://schemas.openxmlformats.org/presentationml/2006/ole">
            <mc:AlternateContent xmlns:mc="http://schemas.openxmlformats.org/markup-compatibility/2006">
              <mc:Choice xmlns:v="urn:schemas-microsoft-com:vml" Requires="v">
                <p:oleObj spid="_x0000_s2509834" name="公式" r:id="rId7" imgW="2057400" imgH="241300" progId="Equation.3">
                  <p:embed/>
                </p:oleObj>
              </mc:Choice>
              <mc:Fallback>
                <p:oleObj name="公式" r:id="rId7" imgW="20574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5827737"/>
                        <a:ext cx="4787061" cy="5535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446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fade">
                                      <p:cBhvr>
                                        <p:cTn id="7" dur="500"/>
                                        <p:tgtEl>
                                          <p:spTgt spid="4915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9155">
                                            <p:txEl>
                                              <p:pRg st="2" end="2"/>
                                            </p:txEl>
                                          </p:spTgt>
                                        </p:tgtEl>
                                        <p:attrNameLst>
                                          <p:attrName>style.visibility</p:attrName>
                                        </p:attrNameLst>
                                      </p:cBhvr>
                                      <p:to>
                                        <p:strVal val="visible"/>
                                      </p:to>
                                    </p:set>
                                    <p:animEffect transition="in" filter="fade">
                                      <p:cBhvr>
                                        <p:cTn id="10" dur="500"/>
                                        <p:tgtEl>
                                          <p:spTgt spid="4915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 calcmode="lin" valueType="num">
                                      <p:cBhvr additive="base">
                                        <p:cTn id="15"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5">
                                            <p:txEl>
                                              <p:pRg st="3" end="3"/>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9155">
                                            <p:txEl>
                                              <p:pRg st="4" end="4"/>
                                            </p:txEl>
                                          </p:spTgt>
                                        </p:tgtEl>
                                        <p:attrNameLst>
                                          <p:attrName>style.visibility</p:attrName>
                                        </p:attrNameLst>
                                      </p:cBhvr>
                                      <p:to>
                                        <p:strVal val="visible"/>
                                      </p:to>
                                    </p:set>
                                    <p:anim calcmode="lin" valueType="num">
                                      <p:cBhvr additive="base">
                                        <p:cTn id="25"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9155">
                                            <p:txEl>
                                              <p:pRg st="6" end="6"/>
                                            </p:txEl>
                                          </p:spTgt>
                                        </p:tgtEl>
                                        <p:attrNameLst>
                                          <p:attrName>style.visibility</p:attrName>
                                        </p:attrNameLst>
                                      </p:cBhvr>
                                      <p:to>
                                        <p:strVal val="visible"/>
                                      </p:to>
                                    </p:set>
                                    <p:anim calcmode="lin" valueType="num">
                                      <p:cBhvr additive="base">
                                        <p:cTn id="31" dur="5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5">
                                            <p:txEl>
                                              <p:pRg st="6" end="6"/>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49156"/>
                                        </p:tgtEl>
                                        <p:attrNameLst>
                                          <p:attrName>style.visibility</p:attrName>
                                        </p:attrNameLst>
                                      </p:cBhvr>
                                      <p:to>
                                        <p:strVal val="visible"/>
                                      </p:to>
                                    </p:set>
                                    <p:animEffect transition="in" filter="fade">
                                      <p:cBhvr>
                                        <p:cTn id="36" dur="500"/>
                                        <p:tgtEl>
                                          <p:spTgt spid="4915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p:txBody>
          <a:bodyPr>
            <a:normAutofit/>
          </a:bodyPr>
          <a:lstStyle/>
          <a:p>
            <a:r>
              <a:rPr lang="zh-CN" altLang="en-US" dirty="0" smtClean="0"/>
              <a:t>则有</a:t>
            </a:r>
          </a:p>
          <a:p>
            <a:r>
              <a:rPr lang="zh-CN" altLang="en-US" dirty="0" smtClean="0"/>
              <a:t>上式两端分别是接收信号的时间函数和频谱函数 ，</a:t>
            </a:r>
          </a:p>
          <a:p>
            <a:r>
              <a:rPr lang="zh-CN" altLang="en-US" dirty="0" smtClean="0"/>
              <a:t>故得出此多径信道的传输函数为</a:t>
            </a:r>
          </a:p>
          <a:p>
            <a:pPr lvl="2"/>
            <a:endParaRPr lang="zh-CN" altLang="en-US" dirty="0" smtClean="0"/>
          </a:p>
          <a:p>
            <a:pPr lvl="2"/>
            <a:endParaRPr lang="zh-CN" altLang="en-US" dirty="0" smtClean="0"/>
          </a:p>
          <a:p>
            <a:pPr lvl="1"/>
            <a:r>
              <a:rPr lang="zh-CN" altLang="en-US" dirty="0" smtClean="0"/>
              <a:t>其中，</a:t>
            </a:r>
            <a:r>
              <a:rPr lang="en-US" altLang="zh-CN" dirty="0" smtClean="0"/>
              <a:t>A </a:t>
            </a:r>
            <a:r>
              <a:rPr lang="zh-CN" altLang="en-US" dirty="0" smtClean="0"/>
              <a:t>－ 常数衰减因子，</a:t>
            </a:r>
          </a:p>
          <a:p>
            <a:pPr lvl="1"/>
            <a:r>
              <a:rPr lang="zh-CN" altLang="en-US" dirty="0" smtClean="0"/>
              <a:t>		－ 确定的传输时延，</a:t>
            </a:r>
          </a:p>
          <a:p>
            <a:pPr lvl="1"/>
            <a:r>
              <a:rPr lang="zh-CN" altLang="en-US" dirty="0" smtClean="0"/>
              <a:t>		 － 和信号频率</a:t>
            </a:r>
            <a:r>
              <a:rPr lang="zh-CN" altLang="en-US" dirty="0" smtClean="0">
                <a:sym typeface="Symbol" pitchFamily="18" charset="2"/>
              </a:rPr>
              <a:t></a:t>
            </a:r>
            <a:r>
              <a:rPr lang="zh-CN" altLang="en-US" dirty="0" smtClean="0"/>
              <a:t>有关的复因子，其模为</a:t>
            </a:r>
            <a:endParaRPr lang="zh-CN" altLang="en-US" dirty="0"/>
          </a:p>
        </p:txBody>
      </p:sp>
      <p:sp>
        <p:nvSpPr>
          <p:cNvPr id="14" name="灯片编号占位符 5"/>
          <p:cNvSpPr>
            <a:spLocks noGrp="1"/>
          </p:cNvSpPr>
          <p:nvPr>
            <p:ph type="sldNum" sz="quarter" idx="12"/>
          </p:nvPr>
        </p:nvSpPr>
        <p:spPr/>
        <p:txBody>
          <a:bodyPr/>
          <a:lstStyle/>
          <a:p>
            <a:fld id="{384F6E34-54DA-4910-B725-4082391C12AB}" type="slidenum">
              <a:rPr lang="en-US" altLang="zh-CN" smtClean="0"/>
              <a:pPr/>
              <a:t>54</a:t>
            </a:fld>
            <a:endParaRPr lang="en-US" altLang="zh-CN"/>
          </a:p>
        </p:txBody>
      </p:sp>
      <p:graphicFrame>
        <p:nvGraphicFramePr>
          <p:cNvPr id="50186" name="Object 10"/>
          <p:cNvGraphicFramePr>
            <a:graphicFrameLocks noChangeAspect="1"/>
          </p:cNvGraphicFramePr>
          <p:nvPr>
            <p:extLst>
              <p:ext uri="{D42A27DB-BD31-4B8C-83A1-F6EECF244321}">
                <p14:modId xmlns:p14="http://schemas.microsoft.com/office/powerpoint/2010/main" val="3309327530"/>
              </p:ext>
            </p:extLst>
          </p:nvPr>
        </p:nvGraphicFramePr>
        <p:xfrm>
          <a:off x="1619672" y="1196752"/>
          <a:ext cx="6942850" cy="504056"/>
        </p:xfrm>
        <a:graphic>
          <a:graphicData uri="http://schemas.openxmlformats.org/presentationml/2006/ole">
            <mc:AlternateContent xmlns:mc="http://schemas.openxmlformats.org/markup-compatibility/2006">
              <mc:Choice xmlns:v="urn:schemas-microsoft-com:vml" Requires="v">
                <p:oleObj spid="_x0000_s2510860" name="公式" r:id="rId3" imgW="3276600" imgH="241300" progId="Equation.3">
                  <p:embed/>
                </p:oleObj>
              </mc:Choice>
              <mc:Fallback>
                <p:oleObj name="公式" r:id="rId3" imgW="32766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196752"/>
                        <a:ext cx="6942850" cy="50405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8" name="Object 12"/>
          <p:cNvGraphicFramePr>
            <a:graphicFrameLocks noChangeAspect="1"/>
          </p:cNvGraphicFramePr>
          <p:nvPr>
            <p:extLst>
              <p:ext uri="{D42A27DB-BD31-4B8C-83A1-F6EECF244321}">
                <p14:modId xmlns:p14="http://schemas.microsoft.com/office/powerpoint/2010/main" val="164783258"/>
              </p:ext>
            </p:extLst>
          </p:nvPr>
        </p:nvGraphicFramePr>
        <p:xfrm>
          <a:off x="1318138" y="2996952"/>
          <a:ext cx="6507724" cy="908973"/>
        </p:xfrm>
        <a:graphic>
          <a:graphicData uri="http://schemas.openxmlformats.org/presentationml/2006/ole">
            <mc:AlternateContent xmlns:mc="http://schemas.openxmlformats.org/markup-compatibility/2006">
              <mc:Choice xmlns:v="urn:schemas-microsoft-com:vml" Requires="v">
                <p:oleObj spid="_x0000_s2510861" name="公式" r:id="rId5" imgW="3200400" imgH="444500" progId="Equation.3">
                  <p:embed/>
                </p:oleObj>
              </mc:Choice>
              <mc:Fallback>
                <p:oleObj name="公式" r:id="rId5" imgW="32004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8138" y="2996952"/>
                        <a:ext cx="6507724" cy="9089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9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193" name="Object 17"/>
          <p:cNvGraphicFramePr>
            <a:graphicFrameLocks noChangeAspect="1"/>
          </p:cNvGraphicFramePr>
          <p:nvPr>
            <p:extLst>
              <p:ext uri="{D42A27DB-BD31-4B8C-83A1-F6EECF244321}">
                <p14:modId xmlns:p14="http://schemas.microsoft.com/office/powerpoint/2010/main" val="764804395"/>
              </p:ext>
            </p:extLst>
          </p:nvPr>
        </p:nvGraphicFramePr>
        <p:xfrm>
          <a:off x="1331639" y="4365104"/>
          <a:ext cx="949159" cy="498030"/>
        </p:xfrm>
        <a:graphic>
          <a:graphicData uri="http://schemas.openxmlformats.org/presentationml/2006/ole">
            <mc:AlternateContent xmlns:mc="http://schemas.openxmlformats.org/markup-compatibility/2006">
              <mc:Choice xmlns:v="urn:schemas-microsoft-com:vml" Requires="v">
                <p:oleObj spid="_x0000_s2510862" name="公式" r:id="rId7" imgW="380835" imgH="203112" progId="Equation.3">
                  <p:embed/>
                </p:oleObj>
              </mc:Choice>
              <mc:Fallback>
                <p:oleObj name="公式" r:id="rId7" imgW="380835"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39" y="4365104"/>
                        <a:ext cx="949159" cy="498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95" name="Object 19"/>
          <p:cNvGraphicFramePr>
            <a:graphicFrameLocks noChangeAspect="1"/>
          </p:cNvGraphicFramePr>
          <p:nvPr>
            <p:extLst>
              <p:ext uri="{D42A27DB-BD31-4B8C-83A1-F6EECF244321}">
                <p14:modId xmlns:p14="http://schemas.microsoft.com/office/powerpoint/2010/main" val="541476620"/>
              </p:ext>
            </p:extLst>
          </p:nvPr>
        </p:nvGraphicFramePr>
        <p:xfrm>
          <a:off x="1187624" y="4869160"/>
          <a:ext cx="1327064" cy="470470"/>
        </p:xfrm>
        <a:graphic>
          <a:graphicData uri="http://schemas.openxmlformats.org/presentationml/2006/ole">
            <mc:AlternateContent xmlns:mc="http://schemas.openxmlformats.org/markup-compatibility/2006">
              <mc:Choice xmlns:v="urn:schemas-microsoft-com:vml" Requires="v">
                <p:oleObj spid="_x0000_s2510863" name="公式" r:id="rId9" imgW="634725" imgH="228501" progId="Equation.3">
                  <p:embed/>
                </p:oleObj>
              </mc:Choice>
              <mc:Fallback>
                <p:oleObj name="公式" r:id="rId9" imgW="634725"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624" y="4869160"/>
                        <a:ext cx="1327064" cy="470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97" name="Rectangle 2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196" name="Object 20"/>
          <p:cNvGraphicFramePr>
            <a:graphicFrameLocks noChangeAspect="1"/>
          </p:cNvGraphicFramePr>
          <p:nvPr>
            <p:extLst>
              <p:ext uri="{D42A27DB-BD31-4B8C-83A1-F6EECF244321}">
                <p14:modId xmlns:p14="http://schemas.microsoft.com/office/powerpoint/2010/main" val="766264644"/>
              </p:ext>
            </p:extLst>
          </p:nvPr>
        </p:nvGraphicFramePr>
        <p:xfrm>
          <a:off x="102638" y="5445224"/>
          <a:ext cx="8938723" cy="864096"/>
        </p:xfrm>
        <a:graphic>
          <a:graphicData uri="http://schemas.openxmlformats.org/presentationml/2006/ole">
            <mc:AlternateContent xmlns:mc="http://schemas.openxmlformats.org/markup-compatibility/2006">
              <mc:Choice xmlns:v="urn:schemas-microsoft-com:vml" Requires="v">
                <p:oleObj spid="_x0000_s2510864" name="公式" r:id="rId11" imgW="4432300" imgH="431800" progId="Equation.3">
                  <p:embed/>
                </p:oleObj>
              </mc:Choice>
              <mc:Fallback>
                <p:oleObj name="公式" r:id="rId11" imgW="4432300" imgH="431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638" y="5445224"/>
                        <a:ext cx="8938723"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1640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86"/>
                                        </p:tgtEl>
                                        <p:attrNameLst>
                                          <p:attrName>style.visibility</p:attrName>
                                        </p:attrNameLst>
                                      </p:cBhvr>
                                      <p:to>
                                        <p:strVal val="visible"/>
                                      </p:to>
                                    </p:set>
                                    <p:anim calcmode="lin" valueType="num">
                                      <p:cBhvr additive="base">
                                        <p:cTn id="11" dur="500" fill="hold"/>
                                        <p:tgtEl>
                                          <p:spTgt spid="50186"/>
                                        </p:tgtEl>
                                        <p:attrNameLst>
                                          <p:attrName>ppt_x</p:attrName>
                                        </p:attrNameLst>
                                      </p:cBhvr>
                                      <p:tavLst>
                                        <p:tav tm="0">
                                          <p:val>
                                            <p:strVal val="#ppt_x"/>
                                          </p:val>
                                        </p:tav>
                                        <p:tav tm="100000">
                                          <p:val>
                                            <p:strVal val="#ppt_x"/>
                                          </p:val>
                                        </p:tav>
                                      </p:tavLst>
                                    </p:anim>
                                    <p:anim calcmode="lin" valueType="num">
                                      <p:cBhvr additive="base">
                                        <p:cTn id="12" dur="500" fill="hold"/>
                                        <p:tgtEl>
                                          <p:spTgt spid="5018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0179">
                                            <p:txEl>
                                              <p:pRg st="1" end="1"/>
                                            </p:txEl>
                                          </p:spTgt>
                                        </p:tgtEl>
                                        <p:attrNameLst>
                                          <p:attrName>style.visibility</p:attrName>
                                        </p:attrNameLst>
                                      </p:cBhvr>
                                      <p:to>
                                        <p:strVal val="visible"/>
                                      </p:to>
                                    </p:set>
                                    <p:anim calcmode="lin" valueType="num">
                                      <p:cBhvr additive="base">
                                        <p:cTn id="17"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0179">
                                            <p:txEl>
                                              <p:pRg st="2" end="2"/>
                                            </p:txEl>
                                          </p:spTgt>
                                        </p:tgtEl>
                                        <p:attrNameLst>
                                          <p:attrName>style.visibility</p:attrName>
                                        </p:attrNameLst>
                                      </p:cBhvr>
                                      <p:to>
                                        <p:strVal val="visible"/>
                                      </p:to>
                                    </p:set>
                                    <p:anim calcmode="lin" valueType="num">
                                      <p:cBhvr additive="base">
                                        <p:cTn id="23"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9">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188"/>
                                        </p:tgtEl>
                                        <p:attrNameLst>
                                          <p:attrName>style.visibility</p:attrName>
                                        </p:attrNameLst>
                                      </p:cBhvr>
                                      <p:to>
                                        <p:strVal val="visible"/>
                                      </p:to>
                                    </p:set>
                                    <p:anim calcmode="lin" valueType="num">
                                      <p:cBhvr additive="base">
                                        <p:cTn id="27" dur="500" fill="hold"/>
                                        <p:tgtEl>
                                          <p:spTgt spid="50188"/>
                                        </p:tgtEl>
                                        <p:attrNameLst>
                                          <p:attrName>ppt_x</p:attrName>
                                        </p:attrNameLst>
                                      </p:cBhvr>
                                      <p:tavLst>
                                        <p:tav tm="0">
                                          <p:val>
                                            <p:strVal val="#ppt_x"/>
                                          </p:val>
                                        </p:tav>
                                        <p:tav tm="100000">
                                          <p:val>
                                            <p:strVal val="#ppt_x"/>
                                          </p:val>
                                        </p:tav>
                                      </p:tavLst>
                                    </p:anim>
                                    <p:anim calcmode="lin" valueType="num">
                                      <p:cBhvr additive="base">
                                        <p:cTn id="28" dur="500" fill="hold"/>
                                        <p:tgtEl>
                                          <p:spTgt spid="5018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0179">
                                            <p:txEl>
                                              <p:pRg st="5" end="5"/>
                                            </p:txEl>
                                          </p:spTgt>
                                        </p:tgtEl>
                                        <p:attrNameLst>
                                          <p:attrName>style.visibility</p:attrName>
                                        </p:attrNameLst>
                                      </p:cBhvr>
                                      <p:to>
                                        <p:strVal val="visible"/>
                                      </p:to>
                                    </p:set>
                                    <p:anim calcmode="lin" valueType="num">
                                      <p:cBhvr additive="base">
                                        <p:cTn id="33"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0179">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0193"/>
                                        </p:tgtEl>
                                        <p:attrNameLst>
                                          <p:attrName>style.visibility</p:attrName>
                                        </p:attrNameLst>
                                      </p:cBhvr>
                                      <p:to>
                                        <p:strVal val="visible"/>
                                      </p:to>
                                    </p:set>
                                    <p:anim calcmode="lin" valueType="num">
                                      <p:cBhvr additive="base">
                                        <p:cTn id="37" dur="500" fill="hold"/>
                                        <p:tgtEl>
                                          <p:spTgt spid="50193"/>
                                        </p:tgtEl>
                                        <p:attrNameLst>
                                          <p:attrName>ppt_x</p:attrName>
                                        </p:attrNameLst>
                                      </p:cBhvr>
                                      <p:tavLst>
                                        <p:tav tm="0">
                                          <p:val>
                                            <p:strVal val="#ppt_x"/>
                                          </p:val>
                                        </p:tav>
                                        <p:tav tm="100000">
                                          <p:val>
                                            <p:strVal val="#ppt_x"/>
                                          </p:val>
                                        </p:tav>
                                      </p:tavLst>
                                    </p:anim>
                                    <p:anim calcmode="lin" valueType="num">
                                      <p:cBhvr additive="base">
                                        <p:cTn id="38" dur="500" fill="hold"/>
                                        <p:tgtEl>
                                          <p:spTgt spid="5019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0179">
                                            <p:txEl>
                                              <p:pRg st="6" end="6"/>
                                            </p:txEl>
                                          </p:spTgt>
                                        </p:tgtEl>
                                        <p:attrNameLst>
                                          <p:attrName>style.visibility</p:attrName>
                                        </p:attrNameLst>
                                      </p:cBhvr>
                                      <p:to>
                                        <p:strVal val="visible"/>
                                      </p:to>
                                    </p:set>
                                    <p:anim calcmode="lin" valueType="num">
                                      <p:cBhvr additive="base">
                                        <p:cTn id="41" dur="500" fill="hold"/>
                                        <p:tgtEl>
                                          <p:spTgt spid="5017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0179">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0195"/>
                                        </p:tgtEl>
                                        <p:attrNameLst>
                                          <p:attrName>style.visibility</p:attrName>
                                        </p:attrNameLst>
                                      </p:cBhvr>
                                      <p:to>
                                        <p:strVal val="visible"/>
                                      </p:to>
                                    </p:set>
                                    <p:anim calcmode="lin" valueType="num">
                                      <p:cBhvr additive="base">
                                        <p:cTn id="45" dur="500" fill="hold"/>
                                        <p:tgtEl>
                                          <p:spTgt spid="50195"/>
                                        </p:tgtEl>
                                        <p:attrNameLst>
                                          <p:attrName>ppt_x</p:attrName>
                                        </p:attrNameLst>
                                      </p:cBhvr>
                                      <p:tavLst>
                                        <p:tav tm="0">
                                          <p:val>
                                            <p:strVal val="#ppt_x"/>
                                          </p:val>
                                        </p:tav>
                                        <p:tav tm="100000">
                                          <p:val>
                                            <p:strVal val="#ppt_x"/>
                                          </p:val>
                                        </p:tav>
                                      </p:tavLst>
                                    </p:anim>
                                    <p:anim calcmode="lin" valueType="num">
                                      <p:cBhvr additive="base">
                                        <p:cTn id="46" dur="500" fill="hold"/>
                                        <p:tgtEl>
                                          <p:spTgt spid="5019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0179">
                                            <p:txEl>
                                              <p:pRg st="7" end="7"/>
                                            </p:txEl>
                                          </p:spTgt>
                                        </p:tgtEl>
                                        <p:attrNameLst>
                                          <p:attrName>style.visibility</p:attrName>
                                        </p:attrNameLst>
                                      </p:cBhvr>
                                      <p:to>
                                        <p:strVal val="visible"/>
                                      </p:to>
                                    </p:set>
                                    <p:anim calcmode="lin" valueType="num">
                                      <p:cBhvr additive="base">
                                        <p:cTn id="49" dur="500" fill="hold"/>
                                        <p:tgtEl>
                                          <p:spTgt spid="501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0179">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0196"/>
                                        </p:tgtEl>
                                        <p:attrNameLst>
                                          <p:attrName>style.visibility</p:attrName>
                                        </p:attrNameLst>
                                      </p:cBhvr>
                                      <p:to>
                                        <p:strVal val="visible"/>
                                      </p:to>
                                    </p:set>
                                    <p:anim calcmode="lin" valueType="num">
                                      <p:cBhvr additive="base">
                                        <p:cTn id="53" dur="500" fill="hold"/>
                                        <p:tgtEl>
                                          <p:spTgt spid="50196"/>
                                        </p:tgtEl>
                                        <p:attrNameLst>
                                          <p:attrName>ppt_x</p:attrName>
                                        </p:attrNameLst>
                                      </p:cBhvr>
                                      <p:tavLst>
                                        <p:tav tm="0">
                                          <p:val>
                                            <p:strVal val="#ppt_x"/>
                                          </p:val>
                                        </p:tav>
                                        <p:tav tm="100000">
                                          <p:val>
                                            <p:strVal val="#ppt_x"/>
                                          </p:val>
                                        </p:tav>
                                      </p:tavLst>
                                    </p:anim>
                                    <p:anim calcmode="lin" valueType="num">
                                      <p:cBhvr additive="base">
                                        <p:cTn id="54" dur="500" fill="hold"/>
                                        <p:tgtEl>
                                          <p:spTgt spid="50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6" name="Picture 6" descr="选择性衰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1556793"/>
            <a:ext cx="5328592" cy="2212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noChangeArrowheads="1"/>
          </p:cNvSpPr>
          <p:nvPr>
            <p:ph type="body" idx="1"/>
          </p:nvPr>
        </p:nvSpPr>
        <p:spPr>
          <a:xfrm>
            <a:off x="539552" y="1196752"/>
            <a:ext cx="8064896" cy="5256584"/>
          </a:xfrm>
        </p:spPr>
        <p:txBody>
          <a:bodyPr>
            <a:normAutofit fontScale="92500" lnSpcReduction="10000"/>
          </a:bodyPr>
          <a:lstStyle/>
          <a:p>
            <a:r>
              <a:rPr lang="zh-CN" altLang="en-US" dirty="0" smtClean="0"/>
              <a:t>按照上式画出的模与角频率</a:t>
            </a:r>
            <a:r>
              <a:rPr lang="zh-CN" altLang="en-US" dirty="0" smtClean="0">
                <a:sym typeface="Symbol" pitchFamily="18" charset="2"/>
              </a:rPr>
              <a:t></a:t>
            </a:r>
            <a:r>
              <a:rPr lang="zh-CN" altLang="en-US" dirty="0" smtClean="0"/>
              <a:t>关系曲线： </a:t>
            </a:r>
          </a:p>
          <a:p>
            <a:pPr lvl="2"/>
            <a:endParaRPr lang="zh-CN" altLang="en-US" dirty="0" smtClean="0"/>
          </a:p>
          <a:p>
            <a:pPr lvl="2"/>
            <a:endParaRPr lang="zh-CN" altLang="en-US" dirty="0" smtClean="0"/>
          </a:p>
          <a:p>
            <a:pPr lvl="2"/>
            <a:endParaRPr lang="zh-CN" altLang="en-US" dirty="0" smtClean="0"/>
          </a:p>
          <a:p>
            <a:pPr lvl="2"/>
            <a:endParaRPr lang="en-US" altLang="zh-CN" dirty="0" smtClean="0"/>
          </a:p>
          <a:p>
            <a:pPr lvl="2"/>
            <a:endParaRPr lang="en-US" altLang="zh-CN" dirty="0"/>
          </a:p>
          <a:p>
            <a:r>
              <a:rPr lang="zh-CN" altLang="en-US" dirty="0" smtClean="0">
                <a:solidFill>
                  <a:srgbClr val="0000FF"/>
                </a:solidFill>
              </a:rPr>
              <a:t>说明：</a:t>
            </a:r>
            <a:endParaRPr lang="en-US" altLang="zh-CN" dirty="0" smtClean="0">
              <a:solidFill>
                <a:srgbClr val="0000FF"/>
              </a:solidFill>
            </a:endParaRPr>
          </a:p>
          <a:p>
            <a:r>
              <a:rPr lang="zh-CN" altLang="en-US" dirty="0" smtClean="0"/>
              <a:t>曲线最大和最小值位置决定于两路径的</a:t>
            </a:r>
            <a:r>
              <a:rPr lang="zh-CN" altLang="en-US" dirty="0" smtClean="0">
                <a:solidFill>
                  <a:srgbClr val="FF0000"/>
                </a:solidFill>
              </a:rPr>
              <a:t>相对时延差</a:t>
            </a:r>
            <a:r>
              <a:rPr lang="zh-CN" altLang="en-US" dirty="0" smtClean="0">
                <a:solidFill>
                  <a:srgbClr val="FF0000"/>
                </a:solidFill>
                <a:sym typeface="Symbol" pitchFamily="18" charset="2"/>
              </a:rPr>
              <a:t></a:t>
            </a:r>
            <a:r>
              <a:rPr lang="zh-CN" altLang="en-US" dirty="0" smtClean="0"/>
              <a:t>。</a:t>
            </a:r>
            <a:endParaRPr lang="en-US" altLang="zh-CN" dirty="0" smtClean="0"/>
          </a:p>
          <a:p>
            <a:r>
              <a:rPr lang="zh-CN" altLang="en-US" dirty="0" smtClean="0">
                <a:sym typeface="Symbol" pitchFamily="18" charset="2"/>
              </a:rPr>
              <a:t> </a:t>
            </a:r>
            <a:r>
              <a:rPr lang="zh-CN" altLang="en-US" dirty="0" smtClean="0"/>
              <a:t>随时间变化，所以对于给定频率信号，信号强度随时间而变，这种现象称为</a:t>
            </a:r>
            <a:r>
              <a:rPr lang="zh-CN" altLang="en-US" dirty="0" smtClean="0">
                <a:solidFill>
                  <a:srgbClr val="FF0000"/>
                </a:solidFill>
              </a:rPr>
              <a:t>衰落现象</a:t>
            </a:r>
            <a:r>
              <a:rPr lang="zh-CN" altLang="en-US" dirty="0" smtClean="0"/>
              <a:t>。</a:t>
            </a:r>
            <a:endParaRPr lang="en-US" altLang="zh-CN" dirty="0" smtClean="0"/>
          </a:p>
          <a:p>
            <a:r>
              <a:rPr lang="zh-CN" altLang="en-US" dirty="0" smtClean="0"/>
              <a:t>这种衰落和频率有关，故常称其为</a:t>
            </a:r>
            <a:r>
              <a:rPr lang="zh-CN" altLang="en-US" dirty="0" smtClean="0">
                <a:solidFill>
                  <a:srgbClr val="FF0000"/>
                </a:solidFill>
              </a:rPr>
              <a:t>频率选择性衰落</a:t>
            </a:r>
            <a:r>
              <a:rPr lang="zh-CN" altLang="en-US" dirty="0" smtClean="0"/>
              <a:t>。</a:t>
            </a:r>
          </a:p>
        </p:txBody>
      </p:sp>
      <p:sp>
        <p:nvSpPr>
          <p:cNvPr id="8" name="灯片编号占位符 5"/>
          <p:cNvSpPr>
            <a:spLocks noGrp="1"/>
          </p:cNvSpPr>
          <p:nvPr>
            <p:ph type="sldNum" sz="quarter" idx="12"/>
          </p:nvPr>
        </p:nvSpPr>
        <p:spPr/>
        <p:txBody>
          <a:bodyPr/>
          <a:lstStyle/>
          <a:p>
            <a:fld id="{9A8051B6-556B-432D-A9A2-2677402EE72B}" type="slidenum">
              <a:rPr lang="en-US" altLang="zh-CN" smtClean="0"/>
              <a:pPr/>
              <a:t>55</a:t>
            </a:fld>
            <a:endParaRPr lang="en-US" altLang="zh-CN"/>
          </a:p>
        </p:txBody>
      </p:sp>
      <p:graphicFrame>
        <p:nvGraphicFramePr>
          <p:cNvPr id="51208" name="Object 8"/>
          <p:cNvGraphicFramePr>
            <a:graphicFrameLocks noChangeAspect="1"/>
          </p:cNvGraphicFramePr>
          <p:nvPr>
            <p:extLst>
              <p:ext uri="{D42A27DB-BD31-4B8C-83A1-F6EECF244321}">
                <p14:modId xmlns:p14="http://schemas.microsoft.com/office/powerpoint/2010/main" val="870576160"/>
              </p:ext>
            </p:extLst>
          </p:nvPr>
        </p:nvGraphicFramePr>
        <p:xfrm>
          <a:off x="251520" y="188640"/>
          <a:ext cx="8781176" cy="848866"/>
        </p:xfrm>
        <a:graphic>
          <a:graphicData uri="http://schemas.openxmlformats.org/presentationml/2006/ole">
            <mc:AlternateContent xmlns:mc="http://schemas.openxmlformats.org/markup-compatibility/2006">
              <mc:Choice xmlns:v="urn:schemas-microsoft-com:vml" Requires="v">
                <p:oleObj spid="_x0000_s2511876" name="公式" r:id="rId4" imgW="4432300" imgH="431800" progId="Equation.3">
                  <p:embed/>
                </p:oleObj>
              </mc:Choice>
              <mc:Fallback>
                <p:oleObj name="公式" r:id="rId4" imgW="44323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188640"/>
                        <a:ext cx="8781176" cy="8488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208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pRg st="6" end="6"/>
                                            </p:txEl>
                                          </p:spTgt>
                                        </p:tgtEl>
                                        <p:attrNameLst>
                                          <p:attrName>style.visibility</p:attrName>
                                        </p:attrNameLst>
                                      </p:cBhvr>
                                      <p:to>
                                        <p:strVal val="visible"/>
                                      </p:to>
                                    </p:set>
                                    <p:anim calcmode="lin" valueType="num">
                                      <p:cBhvr additive="base">
                                        <p:cTn id="13" dur="500" fill="hold"/>
                                        <p:tgtEl>
                                          <p:spTgt spid="5120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203">
                                            <p:txEl>
                                              <p:pRg st="7" end="7"/>
                                            </p:txEl>
                                          </p:spTgt>
                                        </p:tgtEl>
                                        <p:attrNameLst>
                                          <p:attrName>style.visibility</p:attrName>
                                        </p:attrNameLst>
                                      </p:cBhvr>
                                      <p:to>
                                        <p:strVal val="visible"/>
                                      </p:to>
                                    </p:set>
                                    <p:anim calcmode="lin" valueType="num">
                                      <p:cBhvr additive="base">
                                        <p:cTn id="17" dur="500" fill="hold"/>
                                        <p:tgtEl>
                                          <p:spTgt spid="5120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1203">
                                            <p:txEl>
                                              <p:pRg st="8" end="8"/>
                                            </p:txEl>
                                          </p:spTgt>
                                        </p:tgtEl>
                                        <p:attrNameLst>
                                          <p:attrName>style.visibility</p:attrName>
                                        </p:attrNameLst>
                                      </p:cBhvr>
                                      <p:to>
                                        <p:strVal val="visible"/>
                                      </p:to>
                                    </p:set>
                                    <p:anim calcmode="lin" valueType="num">
                                      <p:cBhvr additive="base">
                                        <p:cTn id="23" dur="500" fill="hold"/>
                                        <p:tgtEl>
                                          <p:spTgt spid="5120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1203">
                                            <p:txEl>
                                              <p:pRg st="9" end="9"/>
                                            </p:txEl>
                                          </p:spTgt>
                                        </p:tgtEl>
                                        <p:attrNameLst>
                                          <p:attrName>style.visibility</p:attrName>
                                        </p:attrNameLst>
                                      </p:cBhvr>
                                      <p:to>
                                        <p:strVal val="visible"/>
                                      </p:to>
                                    </p:set>
                                    <p:anim calcmode="lin" valueType="num">
                                      <p:cBhvr additive="base">
                                        <p:cTn id="29" dur="500" fill="hold"/>
                                        <p:tgtEl>
                                          <p:spTgt spid="5120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相关带宽</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0000FF"/>
                </a:solidFill>
              </a:rPr>
              <a:t>定义</a:t>
            </a:r>
            <a:r>
              <a:rPr lang="zh-CN" altLang="en-US" dirty="0"/>
              <a:t>：</a:t>
            </a:r>
            <a:r>
              <a:rPr lang="zh-CN" altLang="en-US" dirty="0">
                <a:solidFill>
                  <a:srgbClr val="FF0000"/>
                </a:solidFill>
              </a:rPr>
              <a:t>相关带宽＝</a:t>
            </a:r>
            <a:r>
              <a:rPr lang="en-US" altLang="zh-CN" dirty="0">
                <a:solidFill>
                  <a:srgbClr val="FF0000"/>
                </a:solidFill>
              </a:rPr>
              <a:t>1/</a:t>
            </a:r>
            <a:r>
              <a:rPr lang="en-US" altLang="zh-CN" i="1" dirty="0">
                <a:solidFill>
                  <a:srgbClr val="FF0000"/>
                </a:solidFill>
                <a:sym typeface="Symbol" pitchFamily="18" charset="2"/>
              </a:rPr>
              <a:t></a:t>
            </a:r>
            <a:endParaRPr lang="en-US" altLang="zh-CN" dirty="0">
              <a:solidFill>
                <a:srgbClr val="FF0000"/>
              </a:solidFill>
            </a:endParaRPr>
          </a:p>
          <a:p>
            <a:r>
              <a:rPr lang="zh-CN" altLang="en-US" dirty="0" smtClean="0">
                <a:solidFill>
                  <a:srgbClr val="0000FF"/>
                </a:solidFill>
              </a:rPr>
              <a:t>说明</a:t>
            </a:r>
            <a:r>
              <a:rPr lang="zh-CN" altLang="en-US" dirty="0" smtClean="0"/>
              <a:t>：若信号带宽 </a:t>
            </a:r>
            <a:r>
              <a:rPr lang="en-US" altLang="zh-CN" dirty="0" smtClean="0"/>
              <a:t>&gt; </a:t>
            </a:r>
            <a:r>
              <a:rPr lang="zh-CN" altLang="en-US" dirty="0" smtClean="0"/>
              <a:t>相关带宽</a:t>
            </a:r>
            <a:r>
              <a:rPr lang="en-US" altLang="zh-CN" dirty="0">
                <a:solidFill>
                  <a:srgbClr val="FF0000"/>
                </a:solidFill>
              </a:rPr>
              <a:t>1/</a:t>
            </a:r>
            <a:r>
              <a:rPr lang="en-US" altLang="zh-CN" i="1" dirty="0" smtClean="0">
                <a:solidFill>
                  <a:srgbClr val="FF0000"/>
                </a:solidFill>
                <a:sym typeface="Symbol" pitchFamily="18" charset="2"/>
              </a:rPr>
              <a:t></a:t>
            </a:r>
            <a:r>
              <a:rPr lang="zh-CN" altLang="en-US" i="1" dirty="0" smtClean="0">
                <a:solidFill>
                  <a:srgbClr val="0000FF"/>
                </a:solidFill>
                <a:sym typeface="Symbol" pitchFamily="18" charset="2"/>
              </a:rPr>
              <a:t>，</a:t>
            </a:r>
            <a:r>
              <a:rPr lang="zh-CN" altLang="en-US" dirty="0">
                <a:sym typeface="Symbol" pitchFamily="18" charset="2"/>
              </a:rPr>
              <a:t>则信号中不同频率分量的幅度之间必然出现强烈的差异</a:t>
            </a:r>
            <a:r>
              <a:rPr lang="zh-CN" altLang="en-US" dirty="0" smtClean="0">
                <a:sym typeface="Symbol" pitchFamily="18" charset="2"/>
              </a:rPr>
              <a:t>。</a:t>
            </a:r>
            <a:endParaRPr lang="en-US" altLang="zh-CN" dirty="0" smtClean="0">
              <a:sym typeface="Symbol" pitchFamily="18" charset="2"/>
            </a:endParaRPr>
          </a:p>
          <a:p>
            <a:r>
              <a:rPr lang="zh-CN" altLang="en-US" dirty="0">
                <a:solidFill>
                  <a:srgbClr val="0000FF"/>
                </a:solidFill>
              </a:rPr>
              <a:t>实际情况：有多条</a:t>
            </a:r>
            <a:r>
              <a:rPr lang="zh-CN" altLang="en-US" dirty="0" smtClean="0">
                <a:solidFill>
                  <a:srgbClr val="0000FF"/>
                </a:solidFill>
              </a:rPr>
              <a:t>路径时</a:t>
            </a:r>
            <a:endParaRPr lang="en-US" altLang="zh-CN" dirty="0">
              <a:solidFill>
                <a:srgbClr val="0000FF"/>
              </a:solidFill>
              <a:sym typeface="Symbol" pitchFamily="18" charset="2"/>
            </a:endParaRPr>
          </a:p>
          <a:p>
            <a:pPr lvl="1"/>
            <a:r>
              <a:rPr lang="zh-CN" altLang="en-US" dirty="0"/>
              <a:t>对于一般多径传播，信道传输特性将比两条路径信道传输特性复杂得多，但</a:t>
            </a:r>
            <a:r>
              <a:rPr lang="zh-CN" altLang="en-US" dirty="0">
                <a:solidFill>
                  <a:srgbClr val="0000FF"/>
                </a:solidFill>
              </a:rPr>
              <a:t>同样存在频率选择性衰落</a:t>
            </a:r>
            <a:r>
              <a:rPr lang="zh-CN" altLang="en-US" dirty="0" smtClean="0"/>
              <a:t>现象：虽不会出现零点，但接收信号包络也会出现随机起伏</a:t>
            </a:r>
            <a:endParaRPr lang="en-US" altLang="zh-CN" dirty="0"/>
          </a:p>
          <a:p>
            <a:pPr lvl="1"/>
            <a:r>
              <a:rPr lang="zh-CN" altLang="en-US" dirty="0" smtClean="0"/>
              <a:t>设</a:t>
            </a:r>
            <a:r>
              <a:rPr lang="zh-CN" altLang="en-US" i="1" dirty="0">
                <a:sym typeface="Symbol" pitchFamily="18" charset="2"/>
              </a:rPr>
              <a:t></a:t>
            </a:r>
            <a:r>
              <a:rPr lang="en-US" altLang="zh-CN" i="1" baseline="-25000" dirty="0"/>
              <a:t>m</a:t>
            </a:r>
            <a:r>
              <a:rPr lang="en-US" altLang="zh-CN" dirty="0"/>
              <a:t> </a:t>
            </a:r>
            <a:r>
              <a:rPr lang="zh-CN" altLang="en-US" dirty="0"/>
              <a:t>－ 多径中最大的相对时延差，则定义多径传播信道的相关带宽为： </a:t>
            </a:r>
            <a:endParaRPr lang="en-US" altLang="zh-CN" dirty="0" smtClean="0"/>
          </a:p>
          <a:p>
            <a:pPr marL="365760" lvl="1" indent="0">
              <a:buNone/>
            </a:pPr>
            <a:r>
              <a:rPr lang="en-US" altLang="zh-CN" dirty="0"/>
              <a:t> </a:t>
            </a:r>
            <a:r>
              <a:rPr lang="en-US" altLang="zh-CN" dirty="0" smtClean="0"/>
              <a:t> </a:t>
            </a:r>
            <a:r>
              <a:rPr lang="zh-CN" altLang="en-US" dirty="0" smtClean="0"/>
              <a:t> </a:t>
            </a:r>
            <a:r>
              <a:rPr lang="zh-CN" altLang="en-US" dirty="0">
                <a:solidFill>
                  <a:srgbClr val="0000FF"/>
                </a:solidFill>
              </a:rPr>
              <a:t>相关带宽＝</a:t>
            </a:r>
            <a:r>
              <a:rPr lang="en-US" altLang="zh-CN" dirty="0">
                <a:solidFill>
                  <a:srgbClr val="0000FF"/>
                </a:solidFill>
              </a:rPr>
              <a:t>1/</a:t>
            </a:r>
            <a:r>
              <a:rPr lang="en-US" altLang="zh-CN" i="1" dirty="0">
                <a:solidFill>
                  <a:srgbClr val="0000FF"/>
                </a:solidFill>
                <a:sym typeface="Symbol" pitchFamily="18" charset="2"/>
              </a:rPr>
              <a:t></a:t>
            </a:r>
            <a:r>
              <a:rPr lang="en-US" altLang="zh-CN" baseline="-25000" dirty="0" smtClean="0">
                <a:solidFill>
                  <a:srgbClr val="0000FF"/>
                </a:solidFill>
                <a:sym typeface="Symbol" pitchFamily="18" charset="2"/>
              </a:rPr>
              <a:t>m</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56</a:t>
            </a:fld>
            <a:endParaRPr lang="en-US"/>
          </a:p>
        </p:txBody>
      </p:sp>
    </p:spTree>
    <p:extLst>
      <p:ext uri="{BB962C8B-B14F-4D97-AF65-F5344CB8AC3E}">
        <p14:creationId xmlns:p14="http://schemas.microsoft.com/office/powerpoint/2010/main" val="3429097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D516B78-F642-4672-8B71-7262737E7DB4}" type="slidenum">
              <a:rPr lang="en-US" altLang="zh-CN"/>
              <a:pPr/>
              <a:t>57</a:t>
            </a:fld>
            <a:endParaRPr lang="en-US" altLang="zh-CN"/>
          </a:p>
        </p:txBody>
      </p:sp>
      <p:sp>
        <p:nvSpPr>
          <p:cNvPr id="52226" name="Rectangle 2"/>
          <p:cNvSpPr>
            <a:spLocks noGrp="1" noChangeArrowheads="1"/>
          </p:cNvSpPr>
          <p:nvPr>
            <p:ph type="title"/>
          </p:nvPr>
        </p:nvSpPr>
        <p:spPr/>
        <p:txBody>
          <a:bodyPr>
            <a:normAutofit/>
          </a:bodyPr>
          <a:lstStyle/>
          <a:p>
            <a:r>
              <a:rPr lang="zh-CN" altLang="en-US" dirty="0">
                <a:sym typeface="Symbol" pitchFamily="18" charset="2"/>
              </a:rPr>
              <a:t>多径效应的影响</a:t>
            </a:r>
            <a:endParaRPr lang="zh-CN" altLang="en-US" b="1" dirty="0"/>
          </a:p>
        </p:txBody>
      </p:sp>
      <p:sp>
        <p:nvSpPr>
          <p:cNvPr id="52227" name="Rectangle 3"/>
          <p:cNvSpPr>
            <a:spLocks noGrp="1" noChangeArrowheads="1"/>
          </p:cNvSpPr>
          <p:nvPr>
            <p:ph type="body" idx="1"/>
          </p:nvPr>
        </p:nvSpPr>
        <p:spPr>
          <a:xfrm>
            <a:off x="296863" y="1314450"/>
            <a:ext cx="8466137" cy="5175250"/>
          </a:xfrm>
        </p:spPr>
        <p:txBody>
          <a:bodyPr>
            <a:normAutofit/>
          </a:bodyPr>
          <a:lstStyle/>
          <a:p>
            <a:r>
              <a:rPr lang="zh-CN" altLang="en-US" dirty="0" smtClean="0">
                <a:solidFill>
                  <a:srgbClr val="0000FF"/>
                </a:solidFill>
                <a:sym typeface="Symbol" pitchFamily="18" charset="2"/>
              </a:rPr>
              <a:t>多径效应</a:t>
            </a:r>
            <a:r>
              <a:rPr lang="zh-CN" altLang="en-US" dirty="0">
                <a:solidFill>
                  <a:srgbClr val="0000FF"/>
                </a:solidFill>
                <a:sym typeface="Symbol" pitchFamily="18" charset="2"/>
              </a:rPr>
              <a:t>的影响</a:t>
            </a:r>
            <a:r>
              <a:rPr lang="zh-CN" altLang="en-US" dirty="0">
                <a:sym typeface="Symbol" pitchFamily="18" charset="2"/>
              </a:rPr>
              <a:t>：</a:t>
            </a:r>
          </a:p>
          <a:p>
            <a:pPr marL="0" indent="0">
              <a:buNone/>
            </a:pPr>
            <a:r>
              <a:rPr lang="zh-CN" altLang="en-US" dirty="0">
                <a:sym typeface="Symbol" pitchFamily="18" charset="2"/>
              </a:rPr>
              <a:t> </a:t>
            </a:r>
            <a:r>
              <a:rPr lang="zh-CN" altLang="en-US" dirty="0" smtClean="0">
                <a:sym typeface="Symbol" pitchFamily="18" charset="2"/>
              </a:rPr>
              <a:t>     多径效应</a:t>
            </a:r>
            <a:r>
              <a:rPr lang="zh-CN" altLang="en-US" dirty="0">
                <a:sym typeface="Symbol" pitchFamily="18" charset="2"/>
              </a:rPr>
              <a:t>会使数字信号的码间串扰增大。为了减小码间串扰的影响，通常要降低码元传输速率</a:t>
            </a:r>
            <a:r>
              <a:rPr lang="zh-CN" altLang="en-US" dirty="0" smtClean="0">
                <a:sym typeface="Symbol" pitchFamily="18" charset="2"/>
              </a:rPr>
              <a:t>。</a:t>
            </a:r>
            <a:endParaRPr lang="en-US" altLang="zh-CN" dirty="0" smtClean="0">
              <a:sym typeface="Symbol" pitchFamily="18" charset="2"/>
            </a:endParaRPr>
          </a:p>
          <a:p>
            <a:pPr marL="0" indent="0">
              <a:buNone/>
            </a:pPr>
            <a:r>
              <a:rPr lang="en-US" altLang="zh-CN" dirty="0">
                <a:sym typeface="Symbol" pitchFamily="18" charset="2"/>
              </a:rPr>
              <a:t> </a:t>
            </a:r>
            <a:r>
              <a:rPr lang="en-US" altLang="zh-CN" dirty="0" smtClean="0">
                <a:sym typeface="Symbol" pitchFamily="18" charset="2"/>
              </a:rPr>
              <a:t>      </a:t>
            </a:r>
            <a:r>
              <a:rPr lang="zh-CN" altLang="en-US" dirty="0" smtClean="0">
                <a:sym typeface="Symbol" pitchFamily="18" charset="2"/>
              </a:rPr>
              <a:t>因为</a:t>
            </a:r>
            <a:r>
              <a:rPr lang="zh-CN" altLang="en-US" dirty="0">
                <a:sym typeface="Symbol" pitchFamily="18" charset="2"/>
              </a:rPr>
              <a:t>，若码元速率降低，则信号带宽也将随之减小，多径效应的影响也随之减轻。</a:t>
            </a:r>
          </a:p>
        </p:txBody>
      </p:sp>
    </p:spTree>
    <p:extLst>
      <p:ext uri="{BB962C8B-B14F-4D97-AF65-F5344CB8AC3E}">
        <p14:creationId xmlns:p14="http://schemas.microsoft.com/office/powerpoint/2010/main" val="2610860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2738115-0E64-4A0E-ABD2-40EB88F71AF1}" type="slidenum">
              <a:rPr lang="en-US" altLang="zh-CN"/>
              <a:pPr/>
              <a:t>58</a:t>
            </a:fld>
            <a:endParaRPr lang="en-US" altLang="zh-CN"/>
          </a:p>
        </p:txBody>
      </p:sp>
      <p:sp>
        <p:nvSpPr>
          <p:cNvPr id="53250" name="Rectangle 2"/>
          <p:cNvSpPr>
            <a:spLocks noGrp="1" noChangeArrowheads="1"/>
          </p:cNvSpPr>
          <p:nvPr>
            <p:ph type="title"/>
          </p:nvPr>
        </p:nvSpPr>
        <p:spPr/>
        <p:txBody>
          <a:bodyPr>
            <a:normAutofit fontScale="90000"/>
          </a:bodyPr>
          <a:lstStyle/>
          <a:p>
            <a:endParaRPr lang="zh-CN" altLang="en-US" sz="5400" b="1" dirty="0"/>
          </a:p>
        </p:txBody>
      </p:sp>
      <p:sp>
        <p:nvSpPr>
          <p:cNvPr id="53251" name="Rectangle 3"/>
          <p:cNvSpPr>
            <a:spLocks noGrp="1" noChangeArrowheads="1"/>
          </p:cNvSpPr>
          <p:nvPr>
            <p:ph type="body" idx="1"/>
          </p:nvPr>
        </p:nvSpPr>
        <p:spPr>
          <a:xfrm>
            <a:off x="522288" y="1314450"/>
            <a:ext cx="8447087" cy="5175250"/>
          </a:xfrm>
        </p:spPr>
        <p:txBody>
          <a:bodyPr/>
          <a:lstStyle/>
          <a:p>
            <a:r>
              <a:rPr lang="zh-CN" altLang="en-US" dirty="0" smtClean="0"/>
              <a:t>经过信道后的接收</a:t>
            </a:r>
            <a:r>
              <a:rPr lang="zh-CN" altLang="en-US" dirty="0"/>
              <a:t>信号的分类</a:t>
            </a:r>
          </a:p>
          <a:p>
            <a:pPr lvl="1"/>
            <a:r>
              <a:rPr lang="zh-CN" altLang="en-US" dirty="0">
                <a:solidFill>
                  <a:schemeClr val="hlink"/>
                </a:solidFill>
              </a:rPr>
              <a:t>确知信号</a:t>
            </a:r>
            <a:r>
              <a:rPr lang="zh-CN" altLang="en-US" dirty="0"/>
              <a:t>：接收端能够准确知道其码元波形的</a:t>
            </a:r>
            <a:r>
              <a:rPr lang="zh-CN" altLang="en-US" dirty="0" smtClean="0"/>
              <a:t>信号，是理想情况。 </a:t>
            </a:r>
            <a:endParaRPr lang="zh-CN" altLang="en-US" dirty="0"/>
          </a:p>
          <a:p>
            <a:pPr lvl="1"/>
            <a:r>
              <a:rPr lang="zh-CN" altLang="en-US" dirty="0">
                <a:solidFill>
                  <a:schemeClr val="hlink"/>
                </a:solidFill>
              </a:rPr>
              <a:t>随相信号</a:t>
            </a:r>
            <a:r>
              <a:rPr lang="zh-CN" altLang="en-US" dirty="0"/>
              <a:t>：接收码元的相位随机变化 </a:t>
            </a:r>
            <a:r>
              <a:rPr lang="zh-CN" altLang="en-US" dirty="0" smtClean="0"/>
              <a:t>，传输时延的不确定性导致。即便经过恒参信道传输，大多数也属于这种情况</a:t>
            </a:r>
            <a:endParaRPr lang="zh-CN" altLang="en-US" dirty="0"/>
          </a:p>
          <a:p>
            <a:pPr lvl="1">
              <a:lnSpc>
                <a:spcPct val="110000"/>
              </a:lnSpc>
            </a:pPr>
            <a:r>
              <a:rPr lang="zh-CN" altLang="en-US" dirty="0">
                <a:solidFill>
                  <a:schemeClr val="hlink"/>
                </a:solidFill>
              </a:rPr>
              <a:t>起伏信号</a:t>
            </a:r>
            <a:r>
              <a:rPr lang="zh-CN" altLang="en-US" dirty="0"/>
              <a:t>：接收信号的包络随机起伏、相位也随机变化。 通过多径信道传输的信号都具有这种特性 </a:t>
            </a:r>
          </a:p>
        </p:txBody>
      </p:sp>
    </p:spTree>
    <p:extLst>
      <p:ext uri="{BB962C8B-B14F-4D97-AF65-F5344CB8AC3E}">
        <p14:creationId xmlns:p14="http://schemas.microsoft.com/office/powerpoint/2010/main" val="172716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 calcmode="lin" valueType="num">
                                      <p:cBhvr additive="base">
                                        <p:cTn id="7"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anim calcmode="lin" valueType="num">
                                      <p:cBhvr additive="base">
                                        <p:cTn id="13"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anim calcmode="lin" valueType="num">
                                      <p:cBhvr additive="base">
                                        <p:cTn id="19"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变参信道对信号传输影响总结</a:t>
            </a:r>
            <a:endParaRPr lang="zh-CN" altLang="en-US" dirty="0"/>
          </a:p>
        </p:txBody>
      </p:sp>
      <p:sp>
        <p:nvSpPr>
          <p:cNvPr id="77826" name="Rectangle 3"/>
          <p:cNvSpPr>
            <a:spLocks noGrp="1" noChangeArrowheads="1"/>
          </p:cNvSpPr>
          <p:nvPr>
            <p:ph type="body" idx="1"/>
          </p:nvPr>
        </p:nvSpPr>
        <p:spPr/>
        <p:txBody>
          <a:bodyPr>
            <a:normAutofit lnSpcReduction="10000"/>
          </a:bodyPr>
          <a:lstStyle/>
          <a:p>
            <a:r>
              <a:rPr lang="en-US" altLang="zh-CN" dirty="0" smtClean="0">
                <a:solidFill>
                  <a:srgbClr val="0000FF"/>
                </a:solidFill>
              </a:rPr>
              <a:t>(1) </a:t>
            </a:r>
            <a:r>
              <a:rPr lang="zh-CN" altLang="en-US" dirty="0" smtClean="0">
                <a:solidFill>
                  <a:srgbClr val="0000FF"/>
                </a:solidFill>
              </a:rPr>
              <a:t>从波形上看</a:t>
            </a:r>
          </a:p>
          <a:p>
            <a:r>
              <a:rPr lang="zh-CN" altLang="en-US" dirty="0" smtClean="0"/>
              <a:t>      使确定的载波信号变成了包络和相位受到调制的窄带信号</a:t>
            </a:r>
            <a:r>
              <a:rPr lang="en-US" altLang="zh-CN" dirty="0" smtClean="0"/>
              <a:t>--</a:t>
            </a:r>
            <a:r>
              <a:rPr lang="zh-CN" altLang="en-US" dirty="0" smtClean="0">
                <a:solidFill>
                  <a:srgbClr val="FF0000"/>
                </a:solidFill>
              </a:rPr>
              <a:t>衰落</a:t>
            </a:r>
            <a:r>
              <a:rPr lang="zh-CN" altLang="en-US" dirty="0" smtClean="0"/>
              <a:t>信号</a:t>
            </a:r>
          </a:p>
          <a:p>
            <a:r>
              <a:rPr lang="en-US" altLang="zh-CN" dirty="0" smtClean="0">
                <a:solidFill>
                  <a:srgbClr val="0000FF"/>
                </a:solidFill>
              </a:rPr>
              <a:t>(2) </a:t>
            </a:r>
            <a:r>
              <a:rPr lang="zh-CN" altLang="en-US" dirty="0" smtClean="0">
                <a:solidFill>
                  <a:srgbClr val="0000FF"/>
                </a:solidFill>
              </a:rPr>
              <a:t>从频谱上看</a:t>
            </a:r>
          </a:p>
          <a:p>
            <a:r>
              <a:rPr lang="zh-CN" altLang="en-US" dirty="0" smtClean="0"/>
              <a:t>      引起频率弥散，即有单个频率变成一个</a:t>
            </a:r>
            <a:r>
              <a:rPr lang="zh-CN" altLang="en-US" dirty="0" smtClean="0">
                <a:solidFill>
                  <a:srgbClr val="FF0000"/>
                </a:solidFill>
              </a:rPr>
              <a:t>窄带</a:t>
            </a:r>
            <a:r>
              <a:rPr lang="zh-CN" altLang="en-US" dirty="0" smtClean="0"/>
              <a:t>频谱</a:t>
            </a:r>
          </a:p>
          <a:p>
            <a:r>
              <a:rPr lang="en-US" altLang="zh-CN" dirty="0" smtClean="0">
                <a:solidFill>
                  <a:srgbClr val="0000FF"/>
                </a:solidFill>
              </a:rPr>
              <a:t>(3) </a:t>
            </a:r>
            <a:r>
              <a:rPr lang="zh-CN" altLang="en-US" dirty="0" smtClean="0">
                <a:solidFill>
                  <a:srgbClr val="0000FF"/>
                </a:solidFill>
              </a:rPr>
              <a:t>造成频率选择性衰落</a:t>
            </a:r>
          </a:p>
          <a:p>
            <a:r>
              <a:rPr lang="zh-CN" altLang="en-US" dirty="0" smtClean="0"/>
              <a:t>      信号频谱中某些分量出现衰落的一种衰落现象。</a:t>
            </a:r>
            <a:r>
              <a:rPr lang="zh-CN" altLang="en-US" dirty="0" smtClean="0">
                <a:solidFill>
                  <a:srgbClr val="FF0000"/>
                </a:solidFill>
              </a:rPr>
              <a:t>不同频率</a:t>
            </a:r>
            <a:r>
              <a:rPr lang="zh-CN" altLang="en-US" dirty="0" smtClean="0"/>
              <a:t>不同路径传播的结果有不同的衰落</a:t>
            </a:r>
          </a:p>
        </p:txBody>
      </p:sp>
      <p:sp>
        <p:nvSpPr>
          <p:cNvPr id="2" name="灯片编号占位符 1"/>
          <p:cNvSpPr>
            <a:spLocks noGrp="1"/>
          </p:cNvSpPr>
          <p:nvPr>
            <p:ph type="sldNum" sz="quarter" idx="12"/>
          </p:nvPr>
        </p:nvSpPr>
        <p:spPr/>
        <p:txBody>
          <a:bodyPr/>
          <a:lstStyle/>
          <a:p>
            <a:fld id="{E31375A4-56A4-47D6-9801-1991572033F7}" type="slidenum">
              <a:rPr lang="en-US" smtClean="0"/>
              <a:pPr/>
              <a:t>59</a:t>
            </a:fld>
            <a:endParaRPr lang="en-US"/>
          </a:p>
        </p:txBody>
      </p:sp>
    </p:spTree>
    <p:extLst>
      <p:ext uri="{BB962C8B-B14F-4D97-AF65-F5344CB8AC3E}">
        <p14:creationId xmlns:p14="http://schemas.microsoft.com/office/powerpoint/2010/main" val="1927908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fade">
                                      <p:cBhvr>
                                        <p:cTn id="7" dur="1000"/>
                                        <p:tgtEl>
                                          <p:spTgt spid="77826">
                                            <p:txEl>
                                              <p:pRg st="0" end="0"/>
                                            </p:txEl>
                                          </p:spTgt>
                                        </p:tgtEl>
                                      </p:cBhvr>
                                    </p:animEffect>
                                    <p:anim calcmode="lin" valueType="num">
                                      <p:cBhvr>
                                        <p:cTn id="8" dur="1000" fill="hold"/>
                                        <p:tgtEl>
                                          <p:spTgt spid="7782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782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fade">
                                      <p:cBhvr>
                                        <p:cTn id="12" dur="1000"/>
                                        <p:tgtEl>
                                          <p:spTgt spid="77826">
                                            <p:txEl>
                                              <p:pRg st="1" end="1"/>
                                            </p:txEl>
                                          </p:spTgt>
                                        </p:tgtEl>
                                      </p:cBhvr>
                                    </p:animEffect>
                                    <p:anim calcmode="lin" valueType="num">
                                      <p:cBhvr>
                                        <p:cTn id="13" dur="1000" fill="hold"/>
                                        <p:tgtEl>
                                          <p:spTgt spid="7782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78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7826">
                                            <p:txEl>
                                              <p:pRg st="2" end="2"/>
                                            </p:txEl>
                                          </p:spTgt>
                                        </p:tgtEl>
                                        <p:attrNameLst>
                                          <p:attrName>style.visibility</p:attrName>
                                        </p:attrNameLst>
                                      </p:cBhvr>
                                      <p:to>
                                        <p:strVal val="visible"/>
                                      </p:to>
                                    </p:set>
                                    <p:animEffect transition="in" filter="fade">
                                      <p:cBhvr>
                                        <p:cTn id="19" dur="1000"/>
                                        <p:tgtEl>
                                          <p:spTgt spid="77826">
                                            <p:txEl>
                                              <p:pRg st="2" end="2"/>
                                            </p:txEl>
                                          </p:spTgt>
                                        </p:tgtEl>
                                      </p:cBhvr>
                                    </p:animEffect>
                                    <p:anim calcmode="lin" valueType="num">
                                      <p:cBhvr>
                                        <p:cTn id="20" dur="1000" fill="hold"/>
                                        <p:tgtEl>
                                          <p:spTgt spid="7782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782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7826">
                                            <p:txEl>
                                              <p:pRg st="3" end="3"/>
                                            </p:txEl>
                                          </p:spTgt>
                                        </p:tgtEl>
                                        <p:attrNameLst>
                                          <p:attrName>style.visibility</p:attrName>
                                        </p:attrNameLst>
                                      </p:cBhvr>
                                      <p:to>
                                        <p:strVal val="visible"/>
                                      </p:to>
                                    </p:set>
                                    <p:animEffect transition="in" filter="fade">
                                      <p:cBhvr>
                                        <p:cTn id="24" dur="1000"/>
                                        <p:tgtEl>
                                          <p:spTgt spid="77826">
                                            <p:txEl>
                                              <p:pRg st="3" end="3"/>
                                            </p:txEl>
                                          </p:spTgt>
                                        </p:tgtEl>
                                      </p:cBhvr>
                                    </p:animEffect>
                                    <p:anim calcmode="lin" valueType="num">
                                      <p:cBhvr>
                                        <p:cTn id="25" dur="1000" fill="hold"/>
                                        <p:tgtEl>
                                          <p:spTgt spid="7782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782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7826">
                                            <p:txEl>
                                              <p:pRg st="4" end="4"/>
                                            </p:txEl>
                                          </p:spTgt>
                                        </p:tgtEl>
                                        <p:attrNameLst>
                                          <p:attrName>style.visibility</p:attrName>
                                        </p:attrNameLst>
                                      </p:cBhvr>
                                      <p:to>
                                        <p:strVal val="visible"/>
                                      </p:to>
                                    </p:set>
                                    <p:animEffect transition="in" filter="fade">
                                      <p:cBhvr>
                                        <p:cTn id="31" dur="1000"/>
                                        <p:tgtEl>
                                          <p:spTgt spid="77826">
                                            <p:txEl>
                                              <p:pRg st="4" end="4"/>
                                            </p:txEl>
                                          </p:spTgt>
                                        </p:tgtEl>
                                      </p:cBhvr>
                                    </p:animEffect>
                                    <p:anim calcmode="lin" valueType="num">
                                      <p:cBhvr>
                                        <p:cTn id="32" dur="1000" fill="hold"/>
                                        <p:tgtEl>
                                          <p:spTgt spid="7782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77826">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7826">
                                            <p:txEl>
                                              <p:pRg st="5" end="5"/>
                                            </p:txEl>
                                          </p:spTgt>
                                        </p:tgtEl>
                                        <p:attrNameLst>
                                          <p:attrName>style.visibility</p:attrName>
                                        </p:attrNameLst>
                                      </p:cBhvr>
                                      <p:to>
                                        <p:strVal val="visible"/>
                                      </p:to>
                                    </p:set>
                                    <p:animEffect transition="in" filter="fade">
                                      <p:cBhvr>
                                        <p:cTn id="36" dur="1000"/>
                                        <p:tgtEl>
                                          <p:spTgt spid="77826">
                                            <p:txEl>
                                              <p:pRg st="5" end="5"/>
                                            </p:txEl>
                                          </p:spTgt>
                                        </p:tgtEl>
                                      </p:cBhvr>
                                    </p:animEffect>
                                    <p:anim calcmode="lin" valueType="num">
                                      <p:cBhvr>
                                        <p:cTn id="37" dur="1000" fill="hold"/>
                                        <p:tgtEl>
                                          <p:spTgt spid="77826">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7782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第</a:t>
            </a:r>
            <a:r>
              <a:rPr lang="en-US" altLang="zh-CN" dirty="0" smtClean="0"/>
              <a:t>2</a:t>
            </a:r>
            <a:r>
              <a:rPr lang="zh-CN" altLang="en-US" dirty="0" smtClean="0"/>
              <a:t>章 确知信号</a:t>
            </a:r>
            <a:endParaRPr lang="zh-CN" altLang="en-US" dirty="0"/>
          </a:p>
        </p:txBody>
      </p:sp>
      <p:sp>
        <p:nvSpPr>
          <p:cNvPr id="3" name="内容占位符 2"/>
          <p:cNvSpPr>
            <a:spLocks noGrp="1"/>
          </p:cNvSpPr>
          <p:nvPr>
            <p:ph idx="1"/>
          </p:nvPr>
        </p:nvSpPr>
        <p:spPr/>
        <p:txBody>
          <a:bodyPr/>
          <a:lstStyle/>
          <a:p>
            <a:r>
              <a:rPr lang="en-US" altLang="zh-CN" dirty="0" smtClean="0"/>
              <a:t>2.1</a:t>
            </a:r>
            <a:r>
              <a:rPr lang="zh-CN" altLang="en-US" dirty="0" smtClean="0"/>
              <a:t>确知信号的类型</a:t>
            </a:r>
            <a:endParaRPr lang="en-US" altLang="zh-CN" dirty="0" smtClean="0"/>
          </a:p>
          <a:p>
            <a:r>
              <a:rPr lang="en-US" altLang="zh-CN" dirty="0" smtClean="0">
                <a:solidFill>
                  <a:srgbClr val="FF0000"/>
                </a:solidFill>
              </a:rPr>
              <a:t>2.2 </a:t>
            </a:r>
            <a:r>
              <a:rPr lang="zh-CN" altLang="en-US" dirty="0" smtClean="0">
                <a:solidFill>
                  <a:srgbClr val="FF0000"/>
                </a:solidFill>
              </a:rPr>
              <a:t>确知信号的频域性质</a:t>
            </a:r>
          </a:p>
          <a:p>
            <a:r>
              <a:rPr lang="en-US" altLang="zh-CN" dirty="0" smtClean="0"/>
              <a:t>2.3 </a:t>
            </a:r>
            <a:r>
              <a:rPr lang="zh-CN" altLang="en-US" dirty="0" smtClean="0"/>
              <a:t>确知信号的时域性质</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6</a:t>
            </a:fld>
            <a:endParaRPr lang="en-US"/>
          </a:p>
        </p:txBody>
      </p:sp>
      <p:sp>
        <p:nvSpPr>
          <p:cNvPr id="5" name="矩形 4"/>
          <p:cNvSpPr/>
          <p:nvPr/>
        </p:nvSpPr>
        <p:spPr>
          <a:xfrm>
            <a:off x="5004048" y="1484784"/>
            <a:ext cx="1415772" cy="1015663"/>
          </a:xfrm>
          <a:prstGeom prst="rect">
            <a:avLst/>
          </a:prstGeom>
        </p:spPr>
        <p:txBody>
          <a:bodyPr wrap="none">
            <a:spAutoFit/>
          </a:bodyPr>
          <a:lstStyle/>
          <a:p>
            <a:pPr>
              <a:lnSpc>
                <a:spcPct val="150000"/>
              </a:lnSpc>
            </a:pPr>
            <a:r>
              <a:rPr lang="zh-CN" altLang="en-US" sz="2400" b="1" dirty="0">
                <a:solidFill>
                  <a:srgbClr val="0000FF"/>
                </a:solidFill>
                <a:latin typeface="+mj-ea"/>
                <a:ea typeface="+mj-ea"/>
              </a:rPr>
              <a:t>功率</a:t>
            </a:r>
            <a:r>
              <a:rPr lang="zh-CN" altLang="en-US" sz="2400" b="1" dirty="0" smtClean="0">
                <a:solidFill>
                  <a:srgbClr val="0000FF"/>
                </a:solidFill>
                <a:latin typeface="+mj-ea"/>
                <a:ea typeface="+mj-ea"/>
              </a:rPr>
              <a:t>信号</a:t>
            </a:r>
            <a:endParaRPr lang="en-US" altLang="zh-CN" sz="2400" b="1" dirty="0" smtClean="0">
              <a:solidFill>
                <a:srgbClr val="0000FF"/>
              </a:solidFill>
              <a:latin typeface="+mj-ea"/>
              <a:ea typeface="+mj-ea"/>
            </a:endParaRPr>
          </a:p>
          <a:p>
            <a:r>
              <a:rPr lang="zh-CN" altLang="en-US" sz="2400" b="1" dirty="0">
                <a:solidFill>
                  <a:srgbClr val="0000FF"/>
                </a:solidFill>
                <a:latin typeface="+mj-ea"/>
                <a:ea typeface="+mj-ea"/>
              </a:rPr>
              <a:t>能量信号</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07904" y="1628800"/>
            <a:ext cx="864096" cy="108012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5602" name="Rectangle 2"/>
          <p:cNvSpPr>
            <a:spLocks noGrp="1" noChangeArrowheads="1"/>
          </p:cNvSpPr>
          <p:nvPr>
            <p:ph type="title"/>
          </p:nvPr>
        </p:nvSpPr>
        <p:spPr/>
        <p:txBody>
          <a:bodyPr/>
          <a:lstStyle/>
          <a:p>
            <a:r>
              <a:rPr lang="en-US" altLang="zh-CN" dirty="0" smtClean="0"/>
              <a:t>2.2.1 </a:t>
            </a:r>
            <a:r>
              <a:rPr lang="zh-CN" altLang="en-US" dirty="0" smtClean="0">
                <a:solidFill>
                  <a:srgbClr val="0000FF"/>
                </a:solidFill>
              </a:rPr>
              <a:t>功率</a:t>
            </a:r>
            <a:r>
              <a:rPr lang="zh-CN" altLang="en-US" dirty="0" smtClean="0"/>
              <a:t>信号的频谱</a:t>
            </a:r>
          </a:p>
        </p:txBody>
      </p:sp>
      <p:sp>
        <p:nvSpPr>
          <p:cNvPr id="25603" name="Rectangle 3"/>
          <p:cNvSpPr>
            <a:spLocks noGrp="1" noChangeArrowheads="1"/>
          </p:cNvSpPr>
          <p:nvPr>
            <p:ph type="body" idx="1"/>
          </p:nvPr>
        </p:nvSpPr>
        <p:spPr/>
        <p:txBody>
          <a:bodyPr/>
          <a:lstStyle/>
          <a:p>
            <a:pPr>
              <a:buNone/>
            </a:pPr>
            <a:r>
              <a:rPr lang="zh-CN" altLang="en-US" dirty="0" smtClean="0"/>
              <a:t>一</a:t>
            </a:r>
            <a:r>
              <a:rPr lang="en-US" altLang="zh-CN" dirty="0" smtClean="0"/>
              <a:t>.</a:t>
            </a:r>
            <a:r>
              <a:rPr lang="en-US" altLang="zh-CN" dirty="0" smtClean="0">
                <a:solidFill>
                  <a:srgbClr val="0000FF"/>
                </a:solidFill>
              </a:rPr>
              <a:t> </a:t>
            </a:r>
            <a:r>
              <a:rPr lang="zh-CN" altLang="en-US" dirty="0" smtClean="0">
                <a:solidFill>
                  <a:srgbClr val="0000FF"/>
                </a:solidFill>
              </a:rPr>
              <a:t>周期性功率信号</a:t>
            </a:r>
            <a:r>
              <a:rPr lang="zh-CN" altLang="en-US" dirty="0" smtClean="0"/>
              <a:t>频谱（函数）的定义</a:t>
            </a:r>
          </a:p>
          <a:p>
            <a:pPr lvl="1"/>
            <a:endParaRPr lang="en-US" altLang="zh-CN" dirty="0" smtClean="0"/>
          </a:p>
          <a:p>
            <a:pPr lvl="1"/>
            <a:endParaRPr lang="zh-CN" altLang="en-US" dirty="0" smtClean="0"/>
          </a:p>
          <a:p>
            <a:pPr lvl="1"/>
            <a:r>
              <a:rPr lang="zh-CN" altLang="en-US" dirty="0" smtClean="0"/>
              <a:t>   式中，</a:t>
            </a:r>
            <a:r>
              <a:rPr lang="en-US" altLang="zh-CN" dirty="0" smtClean="0"/>
              <a:t>f</a:t>
            </a:r>
            <a:r>
              <a:rPr lang="en-US" altLang="zh-CN" sz="1600" dirty="0" smtClean="0"/>
              <a:t>0</a:t>
            </a:r>
            <a:r>
              <a:rPr lang="en-US" altLang="zh-CN" dirty="0" smtClean="0"/>
              <a:t> </a:t>
            </a:r>
            <a:r>
              <a:rPr lang="zh-CN" altLang="en-US" dirty="0" smtClean="0"/>
              <a:t>＝ </a:t>
            </a:r>
            <a:r>
              <a:rPr lang="en-US" altLang="zh-CN" dirty="0" smtClean="0"/>
              <a:t>1/T</a:t>
            </a:r>
            <a:r>
              <a:rPr lang="en-US" altLang="zh-CN" sz="1800" dirty="0" smtClean="0"/>
              <a:t>0</a:t>
            </a:r>
            <a:r>
              <a:rPr lang="zh-CN" altLang="en-US" dirty="0" smtClean="0"/>
              <a:t>，</a:t>
            </a:r>
            <a:r>
              <a:rPr lang="en-US" altLang="zh-CN" dirty="0" smtClean="0"/>
              <a:t>n</a:t>
            </a:r>
            <a:r>
              <a:rPr lang="zh-CN" altLang="en-US" dirty="0" smtClean="0"/>
              <a:t>为整数，</a:t>
            </a:r>
            <a:r>
              <a:rPr lang="en-US" altLang="zh-CN" dirty="0" smtClean="0"/>
              <a:t>-</a:t>
            </a:r>
            <a:r>
              <a:rPr lang="en-US" altLang="zh-CN" dirty="0" smtClean="0">
                <a:sym typeface="Symbol" pitchFamily="18" charset="2"/>
              </a:rPr>
              <a:t></a:t>
            </a:r>
            <a:r>
              <a:rPr lang="en-US" altLang="zh-CN" dirty="0" smtClean="0"/>
              <a:t> &lt; n &lt; +</a:t>
            </a:r>
            <a:r>
              <a:rPr lang="en-US" altLang="zh-CN" dirty="0" smtClean="0">
                <a:sym typeface="Symbol" pitchFamily="18" charset="2"/>
              </a:rPr>
              <a:t></a:t>
            </a:r>
            <a:r>
              <a:rPr lang="zh-CN" altLang="en-US" dirty="0" smtClean="0"/>
              <a:t>。 </a:t>
            </a:r>
          </a:p>
          <a:p>
            <a:pPr lvl="1"/>
            <a:endParaRPr lang="zh-CN" altLang="en-US" dirty="0" smtClean="0"/>
          </a:p>
          <a:p>
            <a:pPr lvl="1"/>
            <a:endParaRPr lang="en-US" altLang="zh-CN" dirty="0" smtClean="0"/>
          </a:p>
          <a:p>
            <a:pPr lvl="1"/>
            <a:endParaRPr lang="en-US" altLang="zh-CN" dirty="0" smtClean="0"/>
          </a:p>
          <a:p>
            <a:pPr lvl="1"/>
            <a:endParaRPr lang="zh-CN" altLang="en-US" dirty="0" smtClean="0"/>
          </a:p>
          <a:p>
            <a:pPr lvl="1"/>
            <a:r>
              <a:rPr lang="zh-CN" altLang="en-US" dirty="0" smtClean="0"/>
              <a:t>			    －双边谱，复振幅 </a:t>
            </a:r>
            <a:r>
              <a:rPr lang="en-US" altLang="zh-CN" dirty="0" smtClean="0"/>
              <a:t>(2.2 </a:t>
            </a:r>
            <a:r>
              <a:rPr lang="zh-CN" altLang="en-US" dirty="0" smtClean="0"/>
              <a:t>－ </a:t>
            </a:r>
            <a:r>
              <a:rPr lang="en-US" altLang="zh-CN" dirty="0" smtClean="0"/>
              <a:t>4)</a:t>
            </a:r>
          </a:p>
          <a:p>
            <a:pPr lvl="1"/>
            <a:r>
              <a:rPr lang="en-US" altLang="zh-CN" dirty="0" smtClean="0"/>
              <a:t>	|</a:t>
            </a:r>
            <a:r>
              <a:rPr lang="en-US" altLang="zh-CN" dirty="0" err="1" smtClean="0"/>
              <a:t>Cn</a:t>
            </a:r>
            <a:r>
              <a:rPr lang="en-US" altLang="zh-CN" dirty="0" smtClean="0"/>
              <a:t>| </a:t>
            </a:r>
            <a:r>
              <a:rPr lang="zh-CN" altLang="en-US" dirty="0" smtClean="0"/>
              <a:t>－振幅， </a:t>
            </a:r>
            <a:r>
              <a:rPr lang="zh-CN" altLang="en-US" dirty="0" smtClean="0">
                <a:sym typeface="Symbol" pitchFamily="18" charset="2"/>
              </a:rPr>
              <a:t></a:t>
            </a:r>
            <a:r>
              <a:rPr lang="en-US" altLang="zh-CN" dirty="0" smtClean="0">
                <a:sym typeface="Symbol" pitchFamily="18" charset="2"/>
              </a:rPr>
              <a:t>n</a:t>
            </a:r>
            <a:r>
              <a:rPr lang="zh-CN" altLang="en-US" dirty="0" smtClean="0">
                <a:sym typeface="Symbol" pitchFamily="18" charset="2"/>
              </a:rPr>
              <a:t>－相位</a:t>
            </a:r>
            <a:endParaRPr lang="zh-CN" altLang="en-US" dirty="0">
              <a:sym typeface="Symbol" pitchFamily="18" charset="2"/>
            </a:endParaRPr>
          </a:p>
        </p:txBody>
      </p:sp>
      <p:sp>
        <p:nvSpPr>
          <p:cNvPr id="2560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5604" name="Object 4"/>
          <p:cNvGraphicFramePr>
            <a:graphicFrameLocks noChangeAspect="1"/>
          </p:cNvGraphicFramePr>
          <p:nvPr/>
        </p:nvGraphicFramePr>
        <p:xfrm>
          <a:off x="1259632" y="1700808"/>
          <a:ext cx="7123113" cy="958850"/>
        </p:xfrm>
        <a:graphic>
          <a:graphicData uri="http://schemas.openxmlformats.org/presentationml/2006/ole">
            <mc:AlternateContent xmlns:mc="http://schemas.openxmlformats.org/markup-compatibility/2006">
              <mc:Choice xmlns:v="urn:schemas-microsoft-com:vml" Requires="v">
                <p:oleObj spid="_x0000_s2414686" name="Equation" r:id="rId3" imgW="3073400" imgH="444500" progId="Equation.DSMT4">
                  <p:embed/>
                </p:oleObj>
              </mc:Choice>
              <mc:Fallback>
                <p:oleObj name="Equation" r:id="rId3" imgW="3073400" imgH="444500" progId="Equation.DSMT4">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700808"/>
                        <a:ext cx="7123113"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7"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5606" name="Object 6"/>
          <p:cNvGraphicFramePr>
            <a:graphicFrameLocks noChangeAspect="1"/>
          </p:cNvGraphicFramePr>
          <p:nvPr>
            <p:extLst>
              <p:ext uri="{D42A27DB-BD31-4B8C-83A1-F6EECF244321}">
                <p14:modId xmlns:p14="http://schemas.microsoft.com/office/powerpoint/2010/main" val="4036059100"/>
              </p:ext>
            </p:extLst>
          </p:nvPr>
        </p:nvGraphicFramePr>
        <p:xfrm>
          <a:off x="1187624" y="3140968"/>
          <a:ext cx="5546215" cy="864097"/>
        </p:xfrm>
        <a:graphic>
          <a:graphicData uri="http://schemas.openxmlformats.org/presentationml/2006/ole">
            <mc:AlternateContent xmlns:mc="http://schemas.openxmlformats.org/markup-compatibility/2006">
              <mc:Choice xmlns:v="urn:schemas-microsoft-com:vml" Requires="v">
                <p:oleObj spid="_x0000_s2414687" name="Equation" r:id="rId5" imgW="2133600" imgH="431800" progId="Equation.DSMT4">
                  <p:embed/>
                </p:oleObj>
              </mc:Choice>
              <mc:Fallback>
                <p:oleObj name="Equation" r:id="rId5" imgW="2133600" imgH="431800" progId="Equation.DSMT4">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3140968"/>
                        <a:ext cx="5546215" cy="8640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5608" name="Object 8"/>
          <p:cNvGraphicFramePr>
            <a:graphicFrameLocks noChangeAspect="1"/>
          </p:cNvGraphicFramePr>
          <p:nvPr>
            <p:extLst>
              <p:ext uri="{D42A27DB-BD31-4B8C-83A1-F6EECF244321}">
                <p14:modId xmlns:p14="http://schemas.microsoft.com/office/powerpoint/2010/main" val="4162994243"/>
              </p:ext>
            </p:extLst>
          </p:nvPr>
        </p:nvGraphicFramePr>
        <p:xfrm>
          <a:off x="1405235" y="4005064"/>
          <a:ext cx="5027348" cy="857821"/>
        </p:xfrm>
        <a:graphic>
          <a:graphicData uri="http://schemas.openxmlformats.org/presentationml/2006/ole">
            <mc:AlternateContent xmlns:mc="http://schemas.openxmlformats.org/markup-compatibility/2006">
              <mc:Choice xmlns:v="urn:schemas-microsoft-com:vml" Requires="v">
                <p:oleObj spid="_x0000_s2414688" name="Equation" r:id="rId7" imgW="2044700" imgH="444500" progId="Equation.DSMT4">
                  <p:embed/>
                </p:oleObj>
              </mc:Choice>
              <mc:Fallback>
                <p:oleObj name="Equation" r:id="rId7" imgW="2044700" imgH="444500" progId="Equation.DSMT4">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5235" y="4005064"/>
                        <a:ext cx="5027348" cy="8578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5610" name="Object 10"/>
          <p:cNvGraphicFramePr>
            <a:graphicFrameLocks noChangeAspect="1"/>
          </p:cNvGraphicFramePr>
          <p:nvPr>
            <p:extLst>
              <p:ext uri="{D42A27DB-BD31-4B8C-83A1-F6EECF244321}">
                <p14:modId xmlns:p14="http://schemas.microsoft.com/office/powerpoint/2010/main" val="901305255"/>
              </p:ext>
            </p:extLst>
          </p:nvPr>
        </p:nvGraphicFramePr>
        <p:xfrm>
          <a:off x="1547664" y="5085184"/>
          <a:ext cx="2016224" cy="520622"/>
        </p:xfrm>
        <a:graphic>
          <a:graphicData uri="http://schemas.openxmlformats.org/presentationml/2006/ole">
            <mc:AlternateContent xmlns:mc="http://schemas.openxmlformats.org/markup-compatibility/2006">
              <mc:Choice xmlns:v="urn:schemas-microsoft-com:vml" Requires="v">
                <p:oleObj spid="_x0000_s2414689" name="Equation" r:id="rId9" imgW="825500" imgH="254000" progId="Equation.DSMT4">
                  <p:embed/>
                </p:oleObj>
              </mc:Choice>
              <mc:Fallback>
                <p:oleObj name="Equation" r:id="rId9" imgW="825500" imgH="254000" progId="Equation.DSMT4">
                  <p:embed/>
                  <p:pic>
                    <p:nvPicPr>
                      <p:cNvPr id="0" name="Picture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664" y="5085184"/>
                        <a:ext cx="2016224" cy="520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11"/>
          <p:cNvSpPr>
            <a:spLocks noGrp="1"/>
          </p:cNvSpPr>
          <p:nvPr>
            <p:ph type="sldNum" sz="quarter" idx="12"/>
          </p:nvPr>
        </p:nvSpPr>
        <p:spPr/>
        <p:txBody>
          <a:bodyPr/>
          <a:lstStyle/>
          <a:p>
            <a:fld id="{E31375A4-56A4-47D6-9801-1991572033F7}" type="slidenum">
              <a:rPr lang="en-US" smtClean="0"/>
              <a:pPr/>
              <a:t>7</a:t>
            </a:fld>
            <a:endParaRPr lang="en-US"/>
          </a:p>
        </p:txBody>
      </p:sp>
      <p:sp>
        <p:nvSpPr>
          <p:cNvPr id="3" name="矩形 2"/>
          <p:cNvSpPr/>
          <p:nvPr/>
        </p:nvSpPr>
        <p:spPr>
          <a:xfrm>
            <a:off x="4572000" y="2339588"/>
            <a:ext cx="1415772" cy="461665"/>
          </a:xfrm>
          <a:prstGeom prst="rect">
            <a:avLst/>
          </a:prstGeom>
        </p:spPr>
        <p:txBody>
          <a:bodyPr wrap="none">
            <a:spAutoFit/>
          </a:bodyPr>
          <a:lstStyle/>
          <a:p>
            <a:r>
              <a:rPr lang="zh-CN" altLang="en-US" sz="2400" b="1" dirty="0" smtClean="0">
                <a:solidFill>
                  <a:srgbClr val="FF0000"/>
                </a:solidFill>
                <a:latin typeface="+mj-ea"/>
                <a:ea typeface="+mj-ea"/>
              </a:rPr>
              <a:t>一个周期</a:t>
            </a:r>
            <a:endParaRPr lang="zh-CN" altLang="en-US" sz="2400" b="1" dirty="0">
              <a:solidFill>
                <a:srgbClr val="FF0000"/>
              </a:solidFill>
              <a:latin typeface="+mj-ea"/>
              <a:ea typeface="+mj-ea"/>
            </a:endParaRPr>
          </a:p>
        </p:txBody>
      </p:sp>
      <p:sp>
        <p:nvSpPr>
          <p:cNvPr id="15" name="矩形 14"/>
          <p:cNvSpPr/>
          <p:nvPr/>
        </p:nvSpPr>
        <p:spPr>
          <a:xfrm>
            <a:off x="7452320" y="2570420"/>
            <a:ext cx="1107996" cy="461665"/>
          </a:xfrm>
          <a:prstGeom prst="rect">
            <a:avLst/>
          </a:prstGeom>
        </p:spPr>
        <p:txBody>
          <a:bodyPr wrap="none">
            <a:spAutoFit/>
          </a:bodyPr>
          <a:lstStyle/>
          <a:p>
            <a:r>
              <a:rPr lang="zh-CN" altLang="en-US" sz="2400" b="1" dirty="0" smtClean="0">
                <a:solidFill>
                  <a:srgbClr val="FF0000"/>
                </a:solidFill>
                <a:latin typeface="+mj-ea"/>
                <a:ea typeface="+mj-ea"/>
              </a:rPr>
              <a:t>变换对</a:t>
            </a:r>
            <a:endParaRPr lang="zh-CN" altLang="en-US" sz="2400" b="1" dirty="0">
              <a:solidFill>
                <a:srgbClr val="FF0000"/>
              </a:solidFill>
              <a:latin typeface="+mj-ea"/>
              <a:ea typeface="+mj-ea"/>
            </a:endParaRPr>
          </a:p>
        </p:txBody>
      </p:sp>
      <p:sp>
        <p:nvSpPr>
          <p:cNvPr id="4" name="右大括号 3"/>
          <p:cNvSpPr/>
          <p:nvPr/>
        </p:nvSpPr>
        <p:spPr>
          <a:xfrm>
            <a:off x="6732240" y="2168860"/>
            <a:ext cx="576064" cy="1404156"/>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4"/>
                                        </p:tgtEl>
                                        <p:attrNameLst>
                                          <p:attrName>style.visibility</p:attrName>
                                        </p:attrNameLst>
                                      </p:cBhvr>
                                      <p:to>
                                        <p:strVal val="visible"/>
                                      </p:to>
                                    </p:set>
                                    <p:anim calcmode="lin" valueType="num">
                                      <p:cBhvr additive="base">
                                        <p:cTn id="11" dur="500" fill="hold"/>
                                        <p:tgtEl>
                                          <p:spTgt spid="25604"/>
                                        </p:tgtEl>
                                        <p:attrNameLst>
                                          <p:attrName>ppt_x</p:attrName>
                                        </p:attrNameLst>
                                      </p:cBhvr>
                                      <p:tavLst>
                                        <p:tav tm="0">
                                          <p:val>
                                            <p:strVal val="#ppt_x"/>
                                          </p:val>
                                        </p:tav>
                                        <p:tav tm="100000">
                                          <p:val>
                                            <p:strVal val="#ppt_x"/>
                                          </p:val>
                                        </p:tav>
                                      </p:tavLst>
                                    </p:anim>
                                    <p:anim calcmode="lin" valueType="num">
                                      <p:cBhvr additive="base">
                                        <p:cTn id="12" dur="500" fill="hold"/>
                                        <p:tgtEl>
                                          <p:spTgt spid="2560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 calcmode="lin" valueType="num">
                                      <p:cBhvr additive="base">
                                        <p:cTn id="1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606"/>
                                        </p:tgtEl>
                                        <p:attrNameLst>
                                          <p:attrName>style.visibility</p:attrName>
                                        </p:attrNameLst>
                                      </p:cBhvr>
                                      <p:to>
                                        <p:strVal val="visible"/>
                                      </p:to>
                                    </p:set>
                                    <p:anim calcmode="lin" valueType="num">
                                      <p:cBhvr additive="base">
                                        <p:cTn id="19" dur="500" fill="hold"/>
                                        <p:tgtEl>
                                          <p:spTgt spid="25606"/>
                                        </p:tgtEl>
                                        <p:attrNameLst>
                                          <p:attrName>ppt_x</p:attrName>
                                        </p:attrNameLst>
                                      </p:cBhvr>
                                      <p:tavLst>
                                        <p:tav tm="0">
                                          <p:val>
                                            <p:strVal val="#ppt_x"/>
                                          </p:val>
                                        </p:tav>
                                        <p:tav tm="100000">
                                          <p:val>
                                            <p:strVal val="#ppt_x"/>
                                          </p:val>
                                        </p:tav>
                                      </p:tavLst>
                                    </p:anim>
                                    <p:anim calcmode="lin" valueType="num">
                                      <p:cBhvr additive="base">
                                        <p:cTn id="20"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inVertic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5608"/>
                                        </p:tgtEl>
                                        <p:attrNameLst>
                                          <p:attrName>style.visibility</p:attrName>
                                        </p:attrNameLst>
                                      </p:cBhvr>
                                      <p:to>
                                        <p:strVal val="visible"/>
                                      </p:to>
                                    </p:set>
                                    <p:anim calcmode="lin" valueType="num">
                                      <p:cBhvr additive="base">
                                        <p:cTn id="41" dur="500" fill="hold"/>
                                        <p:tgtEl>
                                          <p:spTgt spid="25608"/>
                                        </p:tgtEl>
                                        <p:attrNameLst>
                                          <p:attrName>ppt_x</p:attrName>
                                        </p:attrNameLst>
                                      </p:cBhvr>
                                      <p:tavLst>
                                        <p:tav tm="0">
                                          <p:val>
                                            <p:strVal val="#ppt_x"/>
                                          </p:val>
                                        </p:tav>
                                        <p:tav tm="100000">
                                          <p:val>
                                            <p:strVal val="#ppt_x"/>
                                          </p:val>
                                        </p:tav>
                                      </p:tavLst>
                                    </p:anim>
                                    <p:anim calcmode="lin" valueType="num">
                                      <p:cBhvr additive="base">
                                        <p:cTn id="42" dur="500" fill="hold"/>
                                        <p:tgtEl>
                                          <p:spTgt spid="2560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5610"/>
                                        </p:tgtEl>
                                        <p:attrNameLst>
                                          <p:attrName>style.visibility</p:attrName>
                                        </p:attrNameLst>
                                      </p:cBhvr>
                                      <p:to>
                                        <p:strVal val="visible"/>
                                      </p:to>
                                    </p:set>
                                    <p:anim calcmode="lin" valueType="num">
                                      <p:cBhvr additive="base">
                                        <p:cTn id="47" dur="500" fill="hold"/>
                                        <p:tgtEl>
                                          <p:spTgt spid="25610"/>
                                        </p:tgtEl>
                                        <p:attrNameLst>
                                          <p:attrName>ppt_x</p:attrName>
                                        </p:attrNameLst>
                                      </p:cBhvr>
                                      <p:tavLst>
                                        <p:tav tm="0">
                                          <p:val>
                                            <p:strVal val="#ppt_x"/>
                                          </p:val>
                                        </p:tav>
                                        <p:tav tm="100000">
                                          <p:val>
                                            <p:strVal val="#ppt_x"/>
                                          </p:val>
                                        </p:tav>
                                      </p:tavLst>
                                    </p:anim>
                                    <p:anim calcmode="lin" valueType="num">
                                      <p:cBhvr additive="base">
                                        <p:cTn id="48" dur="500" fill="hold"/>
                                        <p:tgtEl>
                                          <p:spTgt spid="2561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5603">
                                            <p:txEl>
                                              <p:pRg st="8" end="8"/>
                                            </p:txEl>
                                          </p:spTgt>
                                        </p:tgtEl>
                                        <p:attrNameLst>
                                          <p:attrName>style.visibility</p:attrName>
                                        </p:attrNameLst>
                                      </p:cBhvr>
                                      <p:to>
                                        <p:strVal val="visible"/>
                                      </p:to>
                                    </p:set>
                                    <p:anim calcmode="lin" valueType="num">
                                      <p:cBhvr additive="base">
                                        <p:cTn id="51" dur="500" fill="hold"/>
                                        <p:tgtEl>
                                          <p:spTgt spid="2560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5603">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5603">
                                            <p:txEl>
                                              <p:pRg st="9" end="9"/>
                                            </p:txEl>
                                          </p:spTgt>
                                        </p:tgtEl>
                                        <p:attrNameLst>
                                          <p:attrName>style.visibility</p:attrName>
                                        </p:attrNameLst>
                                      </p:cBhvr>
                                      <p:to>
                                        <p:strVal val="visible"/>
                                      </p:to>
                                    </p:set>
                                    <p:anim calcmode="lin" valueType="num">
                                      <p:cBhvr additive="base">
                                        <p:cTn id="55" dur="500" fill="hold"/>
                                        <p:tgtEl>
                                          <p:spTgt spid="2560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56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5"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lvl="2"/>
            <a:r>
              <a:rPr lang="zh-CN" altLang="en-US" sz="2800" b="1" dirty="0" smtClean="0">
                <a:latin typeface="+mj-ea"/>
                <a:ea typeface="+mj-ea"/>
              </a:rPr>
              <a:t>二</a:t>
            </a:r>
            <a:r>
              <a:rPr lang="en-US" altLang="zh-CN" sz="2800" b="1" dirty="0" smtClean="0">
                <a:latin typeface="+mj-ea"/>
                <a:ea typeface="+mj-ea"/>
              </a:rPr>
              <a:t>. </a:t>
            </a:r>
            <a:r>
              <a:rPr lang="zh-CN" altLang="en-US" sz="2800" b="1" dirty="0" smtClean="0">
                <a:solidFill>
                  <a:srgbClr val="0000FF"/>
                </a:solidFill>
                <a:latin typeface="+mj-ea"/>
                <a:ea typeface="+mj-ea"/>
              </a:rPr>
              <a:t>周期性功率信号</a:t>
            </a:r>
            <a:r>
              <a:rPr lang="zh-CN" altLang="en-US" sz="2800" b="1" dirty="0" smtClean="0">
                <a:latin typeface="+mj-ea"/>
                <a:ea typeface="+mj-ea"/>
              </a:rPr>
              <a:t>频谱的性质</a:t>
            </a:r>
            <a:endParaRPr lang="zh-CN" altLang="en-US" sz="2800" b="1" dirty="0">
              <a:latin typeface="+mj-ea"/>
              <a:ea typeface="+mj-ea"/>
            </a:endParaRPr>
          </a:p>
        </p:txBody>
      </p:sp>
      <p:sp>
        <p:nvSpPr>
          <p:cNvPr id="26627" name="Rectangle 3"/>
          <p:cNvSpPr>
            <a:spLocks noGrp="1" noChangeArrowheads="1"/>
          </p:cNvSpPr>
          <p:nvPr>
            <p:ph type="body" idx="1"/>
          </p:nvPr>
        </p:nvSpPr>
        <p:spPr/>
        <p:txBody>
          <a:bodyPr>
            <a:normAutofit lnSpcReduction="10000"/>
          </a:bodyPr>
          <a:lstStyle/>
          <a:p>
            <a:pPr>
              <a:buNone/>
            </a:pPr>
            <a:r>
              <a:rPr lang="en-US" altLang="zh-CN" dirty="0" smtClean="0"/>
              <a:t>1. </a:t>
            </a:r>
            <a:r>
              <a:rPr lang="zh-CN" altLang="en-US" dirty="0" smtClean="0"/>
              <a:t>对于物理可实现的</a:t>
            </a:r>
            <a:r>
              <a:rPr lang="zh-CN" altLang="en-US" dirty="0" smtClean="0">
                <a:solidFill>
                  <a:srgbClr val="FF0000"/>
                </a:solidFill>
              </a:rPr>
              <a:t>实信号</a:t>
            </a:r>
            <a:r>
              <a:rPr lang="zh-CN" altLang="en-US" dirty="0" smtClean="0"/>
              <a:t>，由定义式</a:t>
            </a:r>
            <a:r>
              <a:rPr lang="en-US" altLang="zh-CN" dirty="0" smtClean="0"/>
              <a:t>(2.2</a:t>
            </a:r>
            <a:r>
              <a:rPr lang="zh-CN" altLang="en-US" dirty="0" smtClean="0"/>
              <a:t>－</a:t>
            </a:r>
            <a:r>
              <a:rPr lang="en-US" altLang="zh-CN" dirty="0" smtClean="0"/>
              <a:t>1)</a:t>
            </a:r>
            <a:r>
              <a:rPr lang="zh-CN" altLang="en-US" dirty="0" smtClean="0"/>
              <a:t>有</a:t>
            </a:r>
            <a:endParaRPr lang="en-US" altLang="zh-CN" dirty="0" smtClean="0"/>
          </a:p>
          <a:p>
            <a:endParaRPr lang="zh-CN" altLang="en-US" dirty="0" smtClean="0"/>
          </a:p>
          <a:p>
            <a:pPr lvl="3"/>
            <a:endParaRPr lang="en-US" altLang="zh-CN" dirty="0" smtClean="0"/>
          </a:p>
          <a:p>
            <a:r>
              <a:rPr lang="zh-CN" altLang="en-US" dirty="0" smtClean="0">
                <a:solidFill>
                  <a:srgbClr val="0000FF"/>
                </a:solidFill>
              </a:rPr>
              <a:t>说明</a:t>
            </a:r>
            <a:r>
              <a:rPr lang="zh-CN" altLang="en-US" dirty="0" smtClean="0"/>
              <a:t>：正频率部分和负频率部分间存在</a:t>
            </a:r>
            <a:r>
              <a:rPr lang="zh-CN" altLang="en-US" dirty="0" smtClean="0">
                <a:solidFill>
                  <a:srgbClr val="FF0000"/>
                </a:solidFill>
              </a:rPr>
              <a:t>复数共轭对称</a:t>
            </a:r>
            <a:r>
              <a:rPr lang="zh-CN" altLang="en-US" dirty="0" smtClean="0"/>
              <a:t>关系，即 </a:t>
            </a:r>
          </a:p>
          <a:p>
            <a:pPr lvl="3"/>
            <a:endParaRPr lang="zh-CN" altLang="en-US" dirty="0" smtClean="0"/>
          </a:p>
          <a:p>
            <a:r>
              <a:rPr lang="en-US" altLang="zh-CN" dirty="0" err="1" smtClean="0"/>
              <a:t>Cn</a:t>
            </a:r>
            <a:r>
              <a:rPr lang="zh-CN" altLang="en-US" dirty="0" smtClean="0"/>
              <a:t>的模 </a:t>
            </a:r>
            <a:r>
              <a:rPr lang="zh-CN" altLang="en-US" dirty="0" smtClean="0">
                <a:solidFill>
                  <a:srgbClr val="FF0000"/>
                </a:solidFill>
              </a:rPr>
              <a:t>偶对称</a:t>
            </a:r>
          </a:p>
          <a:p>
            <a:pPr lvl="3"/>
            <a:endParaRPr lang="zh-CN" altLang="en-US" dirty="0" smtClean="0"/>
          </a:p>
          <a:p>
            <a:pPr lvl="3"/>
            <a:endParaRPr lang="zh-CN" altLang="en-US" dirty="0" smtClean="0"/>
          </a:p>
          <a:p>
            <a:r>
              <a:rPr lang="en-US" altLang="zh-CN" dirty="0" err="1" smtClean="0"/>
              <a:t>Cn</a:t>
            </a:r>
            <a:r>
              <a:rPr lang="zh-CN" altLang="en-US" dirty="0" smtClean="0"/>
              <a:t>的相位 </a:t>
            </a:r>
            <a:r>
              <a:rPr lang="zh-CN" altLang="en-US" dirty="0" smtClean="0">
                <a:solidFill>
                  <a:srgbClr val="FF0000"/>
                </a:solidFill>
              </a:rPr>
              <a:t>奇对称</a:t>
            </a:r>
            <a:endParaRPr lang="zh-CN" altLang="en-US" dirty="0">
              <a:solidFill>
                <a:srgbClr val="FF0000"/>
              </a:solidFill>
            </a:endParaRPr>
          </a:p>
        </p:txBody>
      </p:sp>
      <p:sp>
        <p:nvSpPr>
          <p:cNvPr id="2662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6628" name="Object 4"/>
          <p:cNvGraphicFramePr>
            <a:graphicFrameLocks noChangeAspect="1"/>
          </p:cNvGraphicFramePr>
          <p:nvPr>
            <p:extLst>
              <p:ext uri="{D42A27DB-BD31-4B8C-83A1-F6EECF244321}">
                <p14:modId xmlns:p14="http://schemas.microsoft.com/office/powerpoint/2010/main" val="2506091452"/>
              </p:ext>
            </p:extLst>
          </p:nvPr>
        </p:nvGraphicFramePr>
        <p:xfrm>
          <a:off x="525462" y="1689100"/>
          <a:ext cx="8677737" cy="1019820"/>
        </p:xfrm>
        <a:graphic>
          <a:graphicData uri="http://schemas.openxmlformats.org/presentationml/2006/ole">
            <mc:AlternateContent xmlns:mc="http://schemas.openxmlformats.org/markup-compatibility/2006">
              <mc:Choice xmlns:v="urn:schemas-microsoft-com:vml" Requires="v">
                <p:oleObj spid="_x0000_s2462745" name="Equation" r:id="rId3" imgW="4559300" imgH="520700" progId="Equation.DSMT4">
                  <p:embed/>
                </p:oleObj>
              </mc:Choice>
              <mc:Fallback>
                <p:oleObj name="Equation" r:id="rId3" imgW="4559300" imgH="520700"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62" y="1689100"/>
                        <a:ext cx="8677737" cy="10198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8"/>
          <p:cNvGrpSpPr>
            <a:grpSpLocks/>
          </p:cNvGrpSpPr>
          <p:nvPr/>
        </p:nvGrpSpPr>
        <p:grpSpPr bwMode="auto">
          <a:xfrm>
            <a:off x="4211960" y="3284984"/>
            <a:ext cx="4248472" cy="1980307"/>
            <a:chOff x="2455" y="1957"/>
            <a:chExt cx="2481" cy="1066"/>
          </a:xfrm>
        </p:grpSpPr>
        <p:grpSp>
          <p:nvGrpSpPr>
            <p:cNvPr id="3" name="Group 7"/>
            <p:cNvGrpSpPr>
              <a:grpSpLocks/>
            </p:cNvGrpSpPr>
            <p:nvPr/>
          </p:nvGrpSpPr>
          <p:grpSpPr bwMode="auto">
            <a:xfrm>
              <a:off x="2455" y="1957"/>
              <a:ext cx="2481" cy="843"/>
              <a:chOff x="3284" y="1593"/>
              <a:chExt cx="5776" cy="1920"/>
            </a:xfrm>
          </p:grpSpPr>
          <p:sp>
            <p:nvSpPr>
              <p:cNvPr id="26632" name="Text Box 8"/>
              <p:cNvSpPr txBox="1">
                <a:spLocks noChangeArrowheads="1"/>
              </p:cNvSpPr>
              <p:nvPr/>
            </p:nvSpPr>
            <p:spPr bwMode="auto">
              <a:xfrm>
                <a:off x="8790" y="3093"/>
                <a:ext cx="270" cy="300"/>
              </a:xfrm>
              <a:prstGeom prst="rect">
                <a:avLst/>
              </a:prstGeom>
              <a:noFill/>
              <a:ln w="9525">
                <a:noFill/>
                <a:miter lim="800000"/>
                <a:headEnd/>
                <a:tailEnd/>
              </a:ln>
            </p:spPr>
            <p:txBody>
              <a:bodyPr lIns="0" tIns="0" rIns="0" bIns="0"/>
              <a:lstStyle/>
              <a:p>
                <a:pPr algn="just"/>
                <a:r>
                  <a:rPr lang="en-US" altLang="zh-CN" sz="1000" i="1">
                    <a:latin typeface="Times New Roman" pitchFamily="18" charset="0"/>
                  </a:rPr>
                  <a:t>n</a:t>
                </a:r>
                <a:endParaRPr lang="en-US" altLang="zh-CN"/>
              </a:p>
            </p:txBody>
          </p:sp>
          <p:grpSp>
            <p:nvGrpSpPr>
              <p:cNvPr id="4" name="Group 9"/>
              <p:cNvGrpSpPr>
                <a:grpSpLocks/>
              </p:cNvGrpSpPr>
              <p:nvPr/>
            </p:nvGrpSpPr>
            <p:grpSpPr bwMode="auto">
              <a:xfrm>
                <a:off x="3284" y="1593"/>
                <a:ext cx="5446" cy="1920"/>
                <a:chOff x="3284" y="1593"/>
                <a:chExt cx="5446" cy="1920"/>
              </a:xfrm>
            </p:grpSpPr>
            <p:grpSp>
              <p:nvGrpSpPr>
                <p:cNvPr id="5" name="Group 10"/>
                <p:cNvGrpSpPr>
                  <a:grpSpLocks/>
                </p:cNvGrpSpPr>
                <p:nvPr/>
              </p:nvGrpSpPr>
              <p:grpSpPr bwMode="auto">
                <a:xfrm>
                  <a:off x="3284" y="1593"/>
                  <a:ext cx="5446" cy="1620"/>
                  <a:chOff x="3284" y="1593"/>
                  <a:chExt cx="5446" cy="1620"/>
                </a:xfrm>
              </p:grpSpPr>
              <p:grpSp>
                <p:nvGrpSpPr>
                  <p:cNvPr id="6" name="Group 11"/>
                  <p:cNvGrpSpPr>
                    <a:grpSpLocks/>
                  </p:cNvGrpSpPr>
                  <p:nvPr/>
                </p:nvGrpSpPr>
                <p:grpSpPr bwMode="auto">
                  <a:xfrm>
                    <a:off x="3284" y="1593"/>
                    <a:ext cx="5446" cy="1620"/>
                    <a:chOff x="3284" y="225"/>
                    <a:chExt cx="5446" cy="1620"/>
                  </a:xfrm>
                </p:grpSpPr>
                <p:sp>
                  <p:nvSpPr>
                    <p:cNvPr id="26636" name="Line 12"/>
                    <p:cNvSpPr>
                      <a:spLocks noChangeShapeType="1"/>
                    </p:cNvSpPr>
                    <p:nvPr/>
                  </p:nvSpPr>
                  <p:spPr bwMode="auto">
                    <a:xfrm flipV="1">
                      <a:off x="3284" y="1845"/>
                      <a:ext cx="5446" cy="0"/>
                    </a:xfrm>
                    <a:prstGeom prst="line">
                      <a:avLst/>
                    </a:prstGeom>
                    <a:noFill/>
                    <a:ln w="9525">
                      <a:solidFill>
                        <a:srgbClr val="000000"/>
                      </a:solidFill>
                      <a:round/>
                      <a:headEnd/>
                      <a:tailEnd type="triangle" w="med" len="med"/>
                    </a:ln>
                  </p:spPr>
                  <p:txBody>
                    <a:bodyPr/>
                    <a:lstStyle/>
                    <a:p>
                      <a:endParaRPr lang="zh-CN" altLang="en-US"/>
                    </a:p>
                  </p:txBody>
                </p:sp>
                <p:sp>
                  <p:nvSpPr>
                    <p:cNvPr id="26637" name="Line 13"/>
                    <p:cNvSpPr>
                      <a:spLocks noChangeShapeType="1"/>
                    </p:cNvSpPr>
                    <p:nvPr/>
                  </p:nvSpPr>
                  <p:spPr bwMode="auto">
                    <a:xfrm flipH="1" flipV="1">
                      <a:off x="5760" y="225"/>
                      <a:ext cx="14" cy="1620"/>
                    </a:xfrm>
                    <a:prstGeom prst="line">
                      <a:avLst/>
                    </a:prstGeom>
                    <a:noFill/>
                    <a:ln w="9525">
                      <a:solidFill>
                        <a:srgbClr val="000000"/>
                      </a:solidFill>
                      <a:round/>
                      <a:headEnd/>
                      <a:tailEnd type="triangle" w="med" len="med"/>
                    </a:ln>
                  </p:spPr>
                  <p:txBody>
                    <a:bodyPr/>
                    <a:lstStyle/>
                    <a:p>
                      <a:endParaRPr lang="zh-CN" altLang="en-US"/>
                    </a:p>
                  </p:txBody>
                </p:sp>
              </p:grpSp>
              <p:grpSp>
                <p:nvGrpSpPr>
                  <p:cNvPr id="7" name="Group 14"/>
                  <p:cNvGrpSpPr>
                    <a:grpSpLocks/>
                  </p:cNvGrpSpPr>
                  <p:nvPr/>
                </p:nvGrpSpPr>
                <p:grpSpPr bwMode="auto">
                  <a:xfrm>
                    <a:off x="3344" y="2115"/>
                    <a:ext cx="4862" cy="1098"/>
                    <a:chOff x="3344" y="2115"/>
                    <a:chExt cx="4862" cy="1098"/>
                  </a:xfrm>
                </p:grpSpPr>
                <p:grpSp>
                  <p:nvGrpSpPr>
                    <p:cNvPr id="8" name="Group 15"/>
                    <p:cNvGrpSpPr>
                      <a:grpSpLocks/>
                    </p:cNvGrpSpPr>
                    <p:nvPr/>
                  </p:nvGrpSpPr>
                  <p:grpSpPr bwMode="auto">
                    <a:xfrm>
                      <a:off x="6180" y="2130"/>
                      <a:ext cx="2026" cy="1083"/>
                      <a:chOff x="6180" y="2130"/>
                      <a:chExt cx="2026" cy="1083"/>
                    </a:xfrm>
                  </p:grpSpPr>
                  <p:sp>
                    <p:nvSpPr>
                      <p:cNvPr id="26640" name="Line 16"/>
                      <p:cNvSpPr>
                        <a:spLocks noChangeShapeType="1"/>
                      </p:cNvSpPr>
                      <p:nvPr/>
                    </p:nvSpPr>
                    <p:spPr bwMode="auto">
                      <a:xfrm flipH="1" flipV="1">
                        <a:off x="6226" y="2793"/>
                        <a:ext cx="0" cy="420"/>
                      </a:xfrm>
                      <a:prstGeom prst="line">
                        <a:avLst/>
                      </a:prstGeom>
                      <a:noFill/>
                      <a:ln w="9525">
                        <a:solidFill>
                          <a:srgbClr val="000000"/>
                        </a:solidFill>
                        <a:prstDash val="dash"/>
                        <a:round/>
                        <a:headEnd/>
                        <a:tailEnd/>
                      </a:ln>
                    </p:spPr>
                    <p:txBody>
                      <a:bodyPr/>
                      <a:lstStyle/>
                      <a:p>
                        <a:endParaRPr lang="zh-CN" altLang="en-US"/>
                      </a:p>
                    </p:txBody>
                  </p:sp>
                  <p:sp>
                    <p:nvSpPr>
                      <p:cNvPr id="26641" name="Line 17"/>
                      <p:cNvSpPr>
                        <a:spLocks noChangeShapeType="1"/>
                      </p:cNvSpPr>
                      <p:nvPr/>
                    </p:nvSpPr>
                    <p:spPr bwMode="auto">
                      <a:xfrm flipV="1">
                        <a:off x="6734" y="2643"/>
                        <a:ext cx="0" cy="570"/>
                      </a:xfrm>
                      <a:prstGeom prst="line">
                        <a:avLst/>
                      </a:prstGeom>
                      <a:noFill/>
                      <a:ln w="9525">
                        <a:solidFill>
                          <a:srgbClr val="000000"/>
                        </a:solidFill>
                        <a:prstDash val="dash"/>
                        <a:round/>
                        <a:headEnd/>
                        <a:tailEnd/>
                      </a:ln>
                    </p:spPr>
                    <p:txBody>
                      <a:bodyPr/>
                      <a:lstStyle/>
                      <a:p>
                        <a:endParaRPr lang="zh-CN" altLang="en-US"/>
                      </a:p>
                    </p:txBody>
                  </p:sp>
                  <p:sp>
                    <p:nvSpPr>
                      <p:cNvPr id="26642" name="Line 18"/>
                      <p:cNvSpPr>
                        <a:spLocks noChangeShapeType="1"/>
                      </p:cNvSpPr>
                      <p:nvPr/>
                    </p:nvSpPr>
                    <p:spPr bwMode="auto">
                      <a:xfrm flipH="1" flipV="1">
                        <a:off x="7200" y="2193"/>
                        <a:ext cx="14" cy="1020"/>
                      </a:xfrm>
                      <a:prstGeom prst="line">
                        <a:avLst/>
                      </a:prstGeom>
                      <a:noFill/>
                      <a:ln w="9525">
                        <a:solidFill>
                          <a:srgbClr val="000000"/>
                        </a:solidFill>
                        <a:prstDash val="dash"/>
                        <a:round/>
                        <a:headEnd/>
                        <a:tailEnd/>
                      </a:ln>
                    </p:spPr>
                    <p:txBody>
                      <a:bodyPr/>
                      <a:lstStyle/>
                      <a:p>
                        <a:endParaRPr lang="zh-CN" altLang="en-US"/>
                      </a:p>
                    </p:txBody>
                  </p:sp>
                  <p:sp>
                    <p:nvSpPr>
                      <p:cNvPr id="26643" name="Line 19"/>
                      <p:cNvSpPr>
                        <a:spLocks noChangeShapeType="1"/>
                      </p:cNvSpPr>
                      <p:nvPr/>
                    </p:nvSpPr>
                    <p:spPr bwMode="auto">
                      <a:xfrm flipH="1" flipV="1">
                        <a:off x="7666" y="2703"/>
                        <a:ext cx="0" cy="495"/>
                      </a:xfrm>
                      <a:prstGeom prst="line">
                        <a:avLst/>
                      </a:prstGeom>
                      <a:noFill/>
                      <a:ln w="9525">
                        <a:solidFill>
                          <a:srgbClr val="000000"/>
                        </a:solidFill>
                        <a:prstDash val="dash"/>
                        <a:round/>
                        <a:headEnd/>
                        <a:tailEnd/>
                      </a:ln>
                    </p:spPr>
                    <p:txBody>
                      <a:bodyPr/>
                      <a:lstStyle/>
                      <a:p>
                        <a:endParaRPr lang="zh-CN" altLang="en-US"/>
                      </a:p>
                    </p:txBody>
                  </p:sp>
                  <p:sp>
                    <p:nvSpPr>
                      <p:cNvPr id="26644" name="Line 20"/>
                      <p:cNvSpPr>
                        <a:spLocks noChangeShapeType="1"/>
                      </p:cNvSpPr>
                      <p:nvPr/>
                    </p:nvSpPr>
                    <p:spPr bwMode="auto">
                      <a:xfrm flipH="1" flipV="1">
                        <a:off x="8174" y="2988"/>
                        <a:ext cx="0" cy="225"/>
                      </a:xfrm>
                      <a:prstGeom prst="line">
                        <a:avLst/>
                      </a:prstGeom>
                      <a:noFill/>
                      <a:ln w="9525">
                        <a:solidFill>
                          <a:srgbClr val="000000"/>
                        </a:solidFill>
                        <a:prstDash val="dash"/>
                        <a:round/>
                        <a:headEnd/>
                        <a:tailEnd/>
                      </a:ln>
                    </p:spPr>
                    <p:txBody>
                      <a:bodyPr/>
                      <a:lstStyle/>
                      <a:p>
                        <a:endParaRPr lang="zh-CN" altLang="en-US"/>
                      </a:p>
                    </p:txBody>
                  </p:sp>
                  <p:sp>
                    <p:nvSpPr>
                      <p:cNvPr id="26645" name="Oval 21"/>
                      <p:cNvSpPr>
                        <a:spLocks noChangeArrowheads="1"/>
                      </p:cNvSpPr>
                      <p:nvPr/>
                    </p:nvSpPr>
                    <p:spPr bwMode="auto">
                      <a:xfrm>
                        <a:off x="6180" y="2730"/>
                        <a:ext cx="92" cy="90"/>
                      </a:xfrm>
                      <a:prstGeom prst="ellipse">
                        <a:avLst/>
                      </a:prstGeom>
                      <a:solidFill>
                        <a:srgbClr val="000000"/>
                      </a:solidFill>
                      <a:ln w="9525">
                        <a:solidFill>
                          <a:srgbClr val="000000"/>
                        </a:solidFill>
                        <a:round/>
                        <a:headEnd/>
                        <a:tailEnd/>
                      </a:ln>
                    </p:spPr>
                    <p:txBody>
                      <a:bodyPr/>
                      <a:lstStyle/>
                      <a:p>
                        <a:endParaRPr lang="zh-CN" altLang="en-US"/>
                      </a:p>
                    </p:txBody>
                  </p:sp>
                  <p:sp>
                    <p:nvSpPr>
                      <p:cNvPr id="26646" name="Oval 22"/>
                      <p:cNvSpPr>
                        <a:spLocks noChangeArrowheads="1"/>
                      </p:cNvSpPr>
                      <p:nvPr/>
                    </p:nvSpPr>
                    <p:spPr bwMode="auto">
                      <a:xfrm>
                        <a:off x="6674" y="2565"/>
                        <a:ext cx="92" cy="90"/>
                      </a:xfrm>
                      <a:prstGeom prst="ellipse">
                        <a:avLst/>
                      </a:prstGeom>
                      <a:solidFill>
                        <a:srgbClr val="000000"/>
                      </a:solidFill>
                      <a:ln w="9525">
                        <a:solidFill>
                          <a:srgbClr val="000000"/>
                        </a:solidFill>
                        <a:round/>
                        <a:headEnd/>
                        <a:tailEnd/>
                      </a:ln>
                    </p:spPr>
                    <p:txBody>
                      <a:bodyPr/>
                      <a:lstStyle/>
                      <a:p>
                        <a:endParaRPr lang="zh-CN" altLang="en-US"/>
                      </a:p>
                    </p:txBody>
                  </p:sp>
                  <p:sp>
                    <p:nvSpPr>
                      <p:cNvPr id="26647" name="Oval 23"/>
                      <p:cNvSpPr>
                        <a:spLocks noChangeArrowheads="1"/>
                      </p:cNvSpPr>
                      <p:nvPr/>
                    </p:nvSpPr>
                    <p:spPr bwMode="auto">
                      <a:xfrm>
                        <a:off x="7154" y="2130"/>
                        <a:ext cx="92" cy="90"/>
                      </a:xfrm>
                      <a:prstGeom prst="ellipse">
                        <a:avLst/>
                      </a:prstGeom>
                      <a:solidFill>
                        <a:srgbClr val="000000"/>
                      </a:solidFill>
                      <a:ln w="9525">
                        <a:solidFill>
                          <a:srgbClr val="000000"/>
                        </a:solidFill>
                        <a:round/>
                        <a:headEnd/>
                        <a:tailEnd/>
                      </a:ln>
                    </p:spPr>
                    <p:txBody>
                      <a:bodyPr/>
                      <a:lstStyle/>
                      <a:p>
                        <a:endParaRPr lang="zh-CN" altLang="en-US"/>
                      </a:p>
                    </p:txBody>
                  </p:sp>
                  <p:sp>
                    <p:nvSpPr>
                      <p:cNvPr id="26648" name="Oval 24"/>
                      <p:cNvSpPr>
                        <a:spLocks noChangeArrowheads="1"/>
                      </p:cNvSpPr>
                      <p:nvPr/>
                    </p:nvSpPr>
                    <p:spPr bwMode="auto">
                      <a:xfrm>
                        <a:off x="7620" y="2640"/>
                        <a:ext cx="92" cy="90"/>
                      </a:xfrm>
                      <a:prstGeom prst="ellipse">
                        <a:avLst/>
                      </a:prstGeom>
                      <a:solidFill>
                        <a:srgbClr val="000000"/>
                      </a:solidFill>
                      <a:ln w="9525">
                        <a:solidFill>
                          <a:srgbClr val="000000"/>
                        </a:solidFill>
                        <a:round/>
                        <a:headEnd/>
                        <a:tailEnd/>
                      </a:ln>
                    </p:spPr>
                    <p:txBody>
                      <a:bodyPr/>
                      <a:lstStyle/>
                      <a:p>
                        <a:endParaRPr lang="zh-CN" altLang="en-US"/>
                      </a:p>
                    </p:txBody>
                  </p:sp>
                  <p:sp>
                    <p:nvSpPr>
                      <p:cNvPr id="26649" name="Oval 25"/>
                      <p:cNvSpPr>
                        <a:spLocks noChangeArrowheads="1"/>
                      </p:cNvSpPr>
                      <p:nvPr/>
                    </p:nvSpPr>
                    <p:spPr bwMode="auto">
                      <a:xfrm>
                        <a:off x="8114" y="2880"/>
                        <a:ext cx="92" cy="90"/>
                      </a:xfrm>
                      <a:prstGeom prst="ellipse">
                        <a:avLst/>
                      </a:prstGeom>
                      <a:solidFill>
                        <a:srgbClr val="000000"/>
                      </a:solidFill>
                      <a:ln w="9525">
                        <a:solidFill>
                          <a:srgbClr val="000000"/>
                        </a:solidFill>
                        <a:round/>
                        <a:headEnd/>
                        <a:tailEnd/>
                      </a:ln>
                    </p:spPr>
                    <p:txBody>
                      <a:bodyPr/>
                      <a:lstStyle/>
                      <a:p>
                        <a:endParaRPr lang="zh-CN" altLang="en-US"/>
                      </a:p>
                    </p:txBody>
                  </p:sp>
                </p:grpSp>
                <p:grpSp>
                  <p:nvGrpSpPr>
                    <p:cNvPr id="9" name="Group 26"/>
                    <p:cNvGrpSpPr>
                      <a:grpSpLocks/>
                    </p:cNvGrpSpPr>
                    <p:nvPr/>
                  </p:nvGrpSpPr>
                  <p:grpSpPr bwMode="auto">
                    <a:xfrm flipH="1">
                      <a:off x="3344" y="2115"/>
                      <a:ext cx="2026" cy="1083"/>
                      <a:chOff x="6180" y="2130"/>
                      <a:chExt cx="2026" cy="1083"/>
                    </a:xfrm>
                  </p:grpSpPr>
                  <p:sp>
                    <p:nvSpPr>
                      <p:cNvPr id="26651" name="Line 27"/>
                      <p:cNvSpPr>
                        <a:spLocks noChangeShapeType="1"/>
                      </p:cNvSpPr>
                      <p:nvPr/>
                    </p:nvSpPr>
                    <p:spPr bwMode="auto">
                      <a:xfrm flipH="1" flipV="1">
                        <a:off x="6226" y="2793"/>
                        <a:ext cx="0" cy="420"/>
                      </a:xfrm>
                      <a:prstGeom prst="line">
                        <a:avLst/>
                      </a:prstGeom>
                      <a:noFill/>
                      <a:ln w="9525">
                        <a:solidFill>
                          <a:srgbClr val="000000"/>
                        </a:solidFill>
                        <a:prstDash val="dash"/>
                        <a:round/>
                        <a:headEnd/>
                        <a:tailEnd/>
                      </a:ln>
                    </p:spPr>
                    <p:txBody>
                      <a:bodyPr/>
                      <a:lstStyle/>
                      <a:p>
                        <a:endParaRPr lang="zh-CN" altLang="en-US"/>
                      </a:p>
                    </p:txBody>
                  </p:sp>
                  <p:sp>
                    <p:nvSpPr>
                      <p:cNvPr id="26652" name="Line 28"/>
                      <p:cNvSpPr>
                        <a:spLocks noChangeShapeType="1"/>
                      </p:cNvSpPr>
                      <p:nvPr/>
                    </p:nvSpPr>
                    <p:spPr bwMode="auto">
                      <a:xfrm flipV="1">
                        <a:off x="6734" y="2643"/>
                        <a:ext cx="0" cy="570"/>
                      </a:xfrm>
                      <a:prstGeom prst="line">
                        <a:avLst/>
                      </a:prstGeom>
                      <a:noFill/>
                      <a:ln w="9525">
                        <a:solidFill>
                          <a:srgbClr val="000000"/>
                        </a:solidFill>
                        <a:prstDash val="dash"/>
                        <a:round/>
                        <a:headEnd/>
                        <a:tailEnd/>
                      </a:ln>
                    </p:spPr>
                    <p:txBody>
                      <a:bodyPr/>
                      <a:lstStyle/>
                      <a:p>
                        <a:endParaRPr lang="zh-CN" altLang="en-US"/>
                      </a:p>
                    </p:txBody>
                  </p:sp>
                  <p:sp>
                    <p:nvSpPr>
                      <p:cNvPr id="26653" name="Line 29"/>
                      <p:cNvSpPr>
                        <a:spLocks noChangeShapeType="1"/>
                      </p:cNvSpPr>
                      <p:nvPr/>
                    </p:nvSpPr>
                    <p:spPr bwMode="auto">
                      <a:xfrm flipH="1" flipV="1">
                        <a:off x="7200" y="2193"/>
                        <a:ext cx="14" cy="1020"/>
                      </a:xfrm>
                      <a:prstGeom prst="line">
                        <a:avLst/>
                      </a:prstGeom>
                      <a:noFill/>
                      <a:ln w="9525">
                        <a:solidFill>
                          <a:srgbClr val="000000"/>
                        </a:solidFill>
                        <a:prstDash val="dash"/>
                        <a:round/>
                        <a:headEnd/>
                        <a:tailEnd/>
                      </a:ln>
                    </p:spPr>
                    <p:txBody>
                      <a:bodyPr/>
                      <a:lstStyle/>
                      <a:p>
                        <a:endParaRPr lang="zh-CN" altLang="en-US"/>
                      </a:p>
                    </p:txBody>
                  </p:sp>
                  <p:sp>
                    <p:nvSpPr>
                      <p:cNvPr id="26654" name="Line 30"/>
                      <p:cNvSpPr>
                        <a:spLocks noChangeShapeType="1"/>
                      </p:cNvSpPr>
                      <p:nvPr/>
                    </p:nvSpPr>
                    <p:spPr bwMode="auto">
                      <a:xfrm flipH="1" flipV="1">
                        <a:off x="7666" y="2703"/>
                        <a:ext cx="0" cy="495"/>
                      </a:xfrm>
                      <a:prstGeom prst="line">
                        <a:avLst/>
                      </a:prstGeom>
                      <a:noFill/>
                      <a:ln w="9525">
                        <a:solidFill>
                          <a:srgbClr val="000000"/>
                        </a:solidFill>
                        <a:prstDash val="dash"/>
                        <a:round/>
                        <a:headEnd/>
                        <a:tailEnd/>
                      </a:ln>
                    </p:spPr>
                    <p:txBody>
                      <a:bodyPr/>
                      <a:lstStyle/>
                      <a:p>
                        <a:endParaRPr lang="zh-CN" altLang="en-US"/>
                      </a:p>
                    </p:txBody>
                  </p:sp>
                  <p:sp>
                    <p:nvSpPr>
                      <p:cNvPr id="26655" name="Line 31"/>
                      <p:cNvSpPr>
                        <a:spLocks noChangeShapeType="1"/>
                      </p:cNvSpPr>
                      <p:nvPr/>
                    </p:nvSpPr>
                    <p:spPr bwMode="auto">
                      <a:xfrm flipH="1" flipV="1">
                        <a:off x="8174" y="2988"/>
                        <a:ext cx="0" cy="225"/>
                      </a:xfrm>
                      <a:prstGeom prst="line">
                        <a:avLst/>
                      </a:prstGeom>
                      <a:noFill/>
                      <a:ln w="9525">
                        <a:solidFill>
                          <a:srgbClr val="000000"/>
                        </a:solidFill>
                        <a:prstDash val="dash"/>
                        <a:round/>
                        <a:headEnd/>
                        <a:tailEnd/>
                      </a:ln>
                    </p:spPr>
                    <p:txBody>
                      <a:bodyPr/>
                      <a:lstStyle/>
                      <a:p>
                        <a:endParaRPr lang="zh-CN" altLang="en-US"/>
                      </a:p>
                    </p:txBody>
                  </p:sp>
                  <p:sp>
                    <p:nvSpPr>
                      <p:cNvPr id="26656" name="Oval 32"/>
                      <p:cNvSpPr>
                        <a:spLocks noChangeArrowheads="1"/>
                      </p:cNvSpPr>
                      <p:nvPr/>
                    </p:nvSpPr>
                    <p:spPr bwMode="auto">
                      <a:xfrm>
                        <a:off x="6180" y="2730"/>
                        <a:ext cx="92" cy="90"/>
                      </a:xfrm>
                      <a:prstGeom prst="ellipse">
                        <a:avLst/>
                      </a:prstGeom>
                      <a:solidFill>
                        <a:srgbClr val="000000"/>
                      </a:solidFill>
                      <a:ln w="9525">
                        <a:solidFill>
                          <a:srgbClr val="000000"/>
                        </a:solidFill>
                        <a:round/>
                        <a:headEnd/>
                        <a:tailEnd/>
                      </a:ln>
                    </p:spPr>
                    <p:txBody>
                      <a:bodyPr/>
                      <a:lstStyle/>
                      <a:p>
                        <a:endParaRPr lang="zh-CN" altLang="en-US"/>
                      </a:p>
                    </p:txBody>
                  </p:sp>
                  <p:sp>
                    <p:nvSpPr>
                      <p:cNvPr id="26657" name="Oval 33"/>
                      <p:cNvSpPr>
                        <a:spLocks noChangeArrowheads="1"/>
                      </p:cNvSpPr>
                      <p:nvPr/>
                    </p:nvSpPr>
                    <p:spPr bwMode="auto">
                      <a:xfrm>
                        <a:off x="6674" y="2565"/>
                        <a:ext cx="92" cy="90"/>
                      </a:xfrm>
                      <a:prstGeom prst="ellipse">
                        <a:avLst/>
                      </a:prstGeom>
                      <a:solidFill>
                        <a:srgbClr val="000000"/>
                      </a:solidFill>
                      <a:ln w="9525">
                        <a:solidFill>
                          <a:srgbClr val="000000"/>
                        </a:solidFill>
                        <a:round/>
                        <a:headEnd/>
                        <a:tailEnd/>
                      </a:ln>
                    </p:spPr>
                    <p:txBody>
                      <a:bodyPr/>
                      <a:lstStyle/>
                      <a:p>
                        <a:endParaRPr lang="zh-CN" altLang="en-US"/>
                      </a:p>
                    </p:txBody>
                  </p:sp>
                  <p:sp>
                    <p:nvSpPr>
                      <p:cNvPr id="26658" name="Oval 34"/>
                      <p:cNvSpPr>
                        <a:spLocks noChangeArrowheads="1"/>
                      </p:cNvSpPr>
                      <p:nvPr/>
                    </p:nvSpPr>
                    <p:spPr bwMode="auto">
                      <a:xfrm>
                        <a:off x="7154" y="2130"/>
                        <a:ext cx="92" cy="90"/>
                      </a:xfrm>
                      <a:prstGeom prst="ellipse">
                        <a:avLst/>
                      </a:prstGeom>
                      <a:solidFill>
                        <a:srgbClr val="000000"/>
                      </a:solidFill>
                      <a:ln w="9525">
                        <a:solidFill>
                          <a:srgbClr val="000000"/>
                        </a:solidFill>
                        <a:round/>
                        <a:headEnd/>
                        <a:tailEnd/>
                      </a:ln>
                    </p:spPr>
                    <p:txBody>
                      <a:bodyPr/>
                      <a:lstStyle/>
                      <a:p>
                        <a:endParaRPr lang="zh-CN" altLang="en-US"/>
                      </a:p>
                    </p:txBody>
                  </p:sp>
                  <p:sp>
                    <p:nvSpPr>
                      <p:cNvPr id="26659" name="Oval 35"/>
                      <p:cNvSpPr>
                        <a:spLocks noChangeArrowheads="1"/>
                      </p:cNvSpPr>
                      <p:nvPr/>
                    </p:nvSpPr>
                    <p:spPr bwMode="auto">
                      <a:xfrm>
                        <a:off x="7620" y="2640"/>
                        <a:ext cx="92" cy="90"/>
                      </a:xfrm>
                      <a:prstGeom prst="ellipse">
                        <a:avLst/>
                      </a:prstGeom>
                      <a:solidFill>
                        <a:srgbClr val="000000"/>
                      </a:solidFill>
                      <a:ln w="9525">
                        <a:solidFill>
                          <a:srgbClr val="000000"/>
                        </a:solidFill>
                        <a:round/>
                        <a:headEnd/>
                        <a:tailEnd/>
                      </a:ln>
                    </p:spPr>
                    <p:txBody>
                      <a:bodyPr/>
                      <a:lstStyle/>
                      <a:p>
                        <a:endParaRPr lang="zh-CN" altLang="en-US"/>
                      </a:p>
                    </p:txBody>
                  </p:sp>
                  <p:sp>
                    <p:nvSpPr>
                      <p:cNvPr id="26660" name="Oval 36"/>
                      <p:cNvSpPr>
                        <a:spLocks noChangeArrowheads="1"/>
                      </p:cNvSpPr>
                      <p:nvPr/>
                    </p:nvSpPr>
                    <p:spPr bwMode="auto">
                      <a:xfrm>
                        <a:off x="8114" y="2880"/>
                        <a:ext cx="92" cy="90"/>
                      </a:xfrm>
                      <a:prstGeom prst="ellipse">
                        <a:avLst/>
                      </a:prstGeom>
                      <a:solidFill>
                        <a:srgbClr val="000000"/>
                      </a:solidFill>
                      <a:ln w="9525">
                        <a:solidFill>
                          <a:srgbClr val="000000"/>
                        </a:solidFill>
                        <a:round/>
                        <a:headEnd/>
                        <a:tailEnd/>
                      </a:ln>
                    </p:spPr>
                    <p:txBody>
                      <a:bodyPr/>
                      <a:lstStyle/>
                      <a:p>
                        <a:endParaRPr lang="zh-CN" altLang="en-US"/>
                      </a:p>
                    </p:txBody>
                  </p:sp>
                </p:grpSp>
                <p:sp>
                  <p:nvSpPr>
                    <p:cNvPr id="26661" name="Oval 37"/>
                    <p:cNvSpPr>
                      <a:spLocks noChangeArrowheads="1"/>
                    </p:cNvSpPr>
                    <p:nvPr/>
                  </p:nvSpPr>
                  <p:spPr bwMode="auto">
                    <a:xfrm>
                      <a:off x="5732" y="2910"/>
                      <a:ext cx="102" cy="90"/>
                    </a:xfrm>
                    <a:prstGeom prst="ellipse">
                      <a:avLst/>
                    </a:prstGeom>
                    <a:solidFill>
                      <a:srgbClr val="000000"/>
                    </a:solidFill>
                    <a:ln w="9525">
                      <a:solidFill>
                        <a:srgbClr val="000000"/>
                      </a:solidFill>
                      <a:round/>
                      <a:headEnd/>
                      <a:tailEnd/>
                    </a:ln>
                  </p:spPr>
                  <p:txBody>
                    <a:bodyPr/>
                    <a:lstStyle/>
                    <a:p>
                      <a:endParaRPr lang="zh-CN" altLang="en-US"/>
                    </a:p>
                  </p:txBody>
                </p:sp>
              </p:grpSp>
            </p:grpSp>
            <p:grpSp>
              <p:nvGrpSpPr>
                <p:cNvPr id="10" name="Group 38"/>
                <p:cNvGrpSpPr>
                  <a:grpSpLocks/>
                </p:cNvGrpSpPr>
                <p:nvPr/>
              </p:nvGrpSpPr>
              <p:grpSpPr bwMode="auto">
                <a:xfrm>
                  <a:off x="3328" y="3213"/>
                  <a:ext cx="5054" cy="300"/>
                  <a:chOff x="3328" y="3213"/>
                  <a:chExt cx="5054" cy="300"/>
                </a:xfrm>
              </p:grpSpPr>
              <p:sp>
                <p:nvSpPr>
                  <p:cNvPr id="26663" name="Text Box 39"/>
                  <p:cNvSpPr txBox="1">
                    <a:spLocks noChangeArrowheads="1"/>
                  </p:cNvSpPr>
                  <p:nvPr/>
                </p:nvSpPr>
                <p:spPr bwMode="auto">
                  <a:xfrm>
                    <a:off x="6194" y="321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1</a:t>
                    </a:r>
                    <a:endParaRPr lang="en-US" altLang="zh-CN"/>
                  </a:p>
                </p:txBody>
              </p:sp>
              <p:sp>
                <p:nvSpPr>
                  <p:cNvPr id="26664" name="Text Box 40"/>
                  <p:cNvSpPr txBox="1">
                    <a:spLocks noChangeArrowheads="1"/>
                  </p:cNvSpPr>
                  <p:nvPr/>
                </p:nvSpPr>
                <p:spPr bwMode="auto">
                  <a:xfrm>
                    <a:off x="5728" y="321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0</a:t>
                    </a:r>
                    <a:endParaRPr lang="en-US" altLang="zh-CN"/>
                  </a:p>
                </p:txBody>
              </p:sp>
              <p:sp>
                <p:nvSpPr>
                  <p:cNvPr id="26665" name="Text Box 41"/>
                  <p:cNvSpPr txBox="1">
                    <a:spLocks noChangeArrowheads="1"/>
                  </p:cNvSpPr>
                  <p:nvPr/>
                </p:nvSpPr>
                <p:spPr bwMode="auto">
                  <a:xfrm>
                    <a:off x="6658" y="321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2</a:t>
                    </a:r>
                    <a:endParaRPr lang="en-US" altLang="zh-CN"/>
                  </a:p>
                </p:txBody>
              </p:sp>
              <p:sp>
                <p:nvSpPr>
                  <p:cNvPr id="26666" name="Text Box 42"/>
                  <p:cNvSpPr txBox="1">
                    <a:spLocks noChangeArrowheads="1"/>
                  </p:cNvSpPr>
                  <p:nvPr/>
                </p:nvSpPr>
                <p:spPr bwMode="auto">
                  <a:xfrm>
                    <a:off x="7154" y="321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3</a:t>
                    </a:r>
                    <a:endParaRPr lang="en-US" altLang="zh-CN"/>
                  </a:p>
                </p:txBody>
              </p:sp>
              <p:sp>
                <p:nvSpPr>
                  <p:cNvPr id="26667" name="Text Box 43"/>
                  <p:cNvSpPr txBox="1">
                    <a:spLocks noChangeArrowheads="1"/>
                  </p:cNvSpPr>
                  <p:nvPr/>
                </p:nvSpPr>
                <p:spPr bwMode="auto">
                  <a:xfrm>
                    <a:off x="7618" y="321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4</a:t>
                    </a:r>
                    <a:endParaRPr lang="en-US" altLang="zh-CN"/>
                  </a:p>
                </p:txBody>
              </p:sp>
              <p:sp>
                <p:nvSpPr>
                  <p:cNvPr id="26668" name="Text Box 44"/>
                  <p:cNvSpPr txBox="1">
                    <a:spLocks noChangeArrowheads="1"/>
                  </p:cNvSpPr>
                  <p:nvPr/>
                </p:nvSpPr>
                <p:spPr bwMode="auto">
                  <a:xfrm>
                    <a:off x="8112" y="321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5</a:t>
                    </a:r>
                    <a:endParaRPr lang="en-US" altLang="zh-CN"/>
                  </a:p>
                </p:txBody>
              </p:sp>
              <p:sp>
                <p:nvSpPr>
                  <p:cNvPr id="26669" name="Text Box 45"/>
                  <p:cNvSpPr txBox="1">
                    <a:spLocks noChangeArrowheads="1"/>
                  </p:cNvSpPr>
                  <p:nvPr/>
                </p:nvSpPr>
                <p:spPr bwMode="auto">
                  <a:xfrm>
                    <a:off x="4768" y="321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-2</a:t>
                    </a:r>
                    <a:endParaRPr lang="en-US" altLang="zh-CN"/>
                  </a:p>
                </p:txBody>
              </p:sp>
              <p:sp>
                <p:nvSpPr>
                  <p:cNvPr id="26670" name="Text Box 46"/>
                  <p:cNvSpPr txBox="1">
                    <a:spLocks noChangeArrowheads="1"/>
                  </p:cNvSpPr>
                  <p:nvPr/>
                </p:nvSpPr>
                <p:spPr bwMode="auto">
                  <a:xfrm>
                    <a:off x="5250" y="321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-1</a:t>
                    </a:r>
                    <a:endParaRPr lang="en-US" altLang="zh-CN"/>
                  </a:p>
                </p:txBody>
              </p:sp>
              <p:sp>
                <p:nvSpPr>
                  <p:cNvPr id="26671" name="Text Box 47"/>
                  <p:cNvSpPr txBox="1">
                    <a:spLocks noChangeArrowheads="1"/>
                  </p:cNvSpPr>
                  <p:nvPr/>
                </p:nvSpPr>
                <p:spPr bwMode="auto">
                  <a:xfrm>
                    <a:off x="4288" y="321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-3</a:t>
                    </a:r>
                    <a:endParaRPr lang="en-US" altLang="zh-CN"/>
                  </a:p>
                </p:txBody>
              </p:sp>
              <p:sp>
                <p:nvSpPr>
                  <p:cNvPr id="26672" name="Text Box 48"/>
                  <p:cNvSpPr txBox="1">
                    <a:spLocks noChangeArrowheads="1"/>
                  </p:cNvSpPr>
                  <p:nvPr/>
                </p:nvSpPr>
                <p:spPr bwMode="auto">
                  <a:xfrm>
                    <a:off x="3824" y="321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-4</a:t>
                    </a:r>
                    <a:endParaRPr lang="en-US" altLang="zh-CN"/>
                  </a:p>
                </p:txBody>
              </p:sp>
              <p:sp>
                <p:nvSpPr>
                  <p:cNvPr id="26673" name="Text Box 49"/>
                  <p:cNvSpPr txBox="1">
                    <a:spLocks noChangeArrowheads="1"/>
                  </p:cNvSpPr>
                  <p:nvPr/>
                </p:nvSpPr>
                <p:spPr bwMode="auto">
                  <a:xfrm>
                    <a:off x="3328" y="321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-5</a:t>
                    </a:r>
                    <a:endParaRPr lang="en-US" altLang="zh-CN"/>
                  </a:p>
                </p:txBody>
              </p:sp>
            </p:grpSp>
          </p:grpSp>
          <p:sp>
            <p:nvSpPr>
              <p:cNvPr id="26674" name="Text Box 50"/>
              <p:cNvSpPr txBox="1">
                <a:spLocks noChangeArrowheads="1"/>
              </p:cNvSpPr>
              <p:nvPr/>
            </p:nvSpPr>
            <p:spPr bwMode="auto">
              <a:xfrm>
                <a:off x="5866" y="1638"/>
                <a:ext cx="390" cy="300"/>
              </a:xfrm>
              <a:prstGeom prst="rect">
                <a:avLst/>
              </a:prstGeom>
              <a:noFill/>
              <a:ln w="9525">
                <a:noFill/>
                <a:miter lim="800000"/>
                <a:headEnd/>
                <a:tailEnd/>
              </a:ln>
            </p:spPr>
            <p:txBody>
              <a:bodyPr lIns="0" tIns="0" rIns="0" bIns="0"/>
              <a:lstStyle/>
              <a:p>
                <a:pPr algn="just"/>
                <a:r>
                  <a:rPr lang="en-US" altLang="zh-CN" sz="1000">
                    <a:latin typeface="Times New Roman" pitchFamily="18" charset="0"/>
                  </a:rPr>
                  <a:t>|</a:t>
                </a:r>
                <a:r>
                  <a:rPr lang="en-US" altLang="zh-CN" sz="1000" i="1">
                    <a:latin typeface="Times New Roman" pitchFamily="18" charset="0"/>
                  </a:rPr>
                  <a:t>C</a:t>
                </a:r>
                <a:r>
                  <a:rPr lang="en-US" altLang="zh-CN" sz="1000" i="1" baseline="-25000">
                    <a:latin typeface="Times New Roman" pitchFamily="18" charset="0"/>
                  </a:rPr>
                  <a:t>n</a:t>
                </a:r>
                <a:r>
                  <a:rPr lang="en-US" altLang="zh-CN" sz="1000">
                    <a:latin typeface="Times New Roman" pitchFamily="18" charset="0"/>
                  </a:rPr>
                  <a:t>|</a:t>
                </a:r>
                <a:endParaRPr lang="en-US" altLang="zh-CN"/>
              </a:p>
            </p:txBody>
          </p:sp>
        </p:grpSp>
        <p:sp>
          <p:nvSpPr>
            <p:cNvPr id="26729" name="Text Box 105"/>
            <p:cNvSpPr txBox="1">
              <a:spLocks noChangeArrowheads="1"/>
            </p:cNvSpPr>
            <p:nvPr/>
          </p:nvSpPr>
          <p:spPr bwMode="auto">
            <a:xfrm>
              <a:off x="2624" y="2832"/>
              <a:ext cx="2048" cy="191"/>
            </a:xfrm>
            <a:prstGeom prst="rect">
              <a:avLst/>
            </a:prstGeom>
            <a:noFill/>
            <a:ln w="9525">
              <a:noFill/>
              <a:miter lim="800000"/>
              <a:headEnd/>
              <a:tailEnd/>
            </a:ln>
          </p:spPr>
          <p:txBody>
            <a:bodyPr/>
            <a:lstStyle/>
            <a:p>
              <a:pPr algn="ctr"/>
              <a:r>
                <a:rPr lang="en-US" altLang="zh-CN" sz="1000">
                  <a:latin typeface="Times New Roman" pitchFamily="18" charset="0"/>
                </a:rPr>
                <a:t>(a) </a:t>
              </a:r>
              <a:r>
                <a:rPr lang="zh-CN" altLang="en-US" sz="1000">
                  <a:latin typeface="Times New Roman" pitchFamily="18" charset="0"/>
                </a:rPr>
                <a:t>振幅谱</a:t>
              </a:r>
              <a:endParaRPr lang="zh-CN" altLang="en-US"/>
            </a:p>
          </p:txBody>
        </p:sp>
      </p:grpSp>
      <p:grpSp>
        <p:nvGrpSpPr>
          <p:cNvPr id="11" name="Group 109"/>
          <p:cNvGrpSpPr>
            <a:grpSpLocks/>
          </p:cNvGrpSpPr>
          <p:nvPr/>
        </p:nvGrpSpPr>
        <p:grpSpPr bwMode="auto">
          <a:xfrm>
            <a:off x="4257674" y="4733925"/>
            <a:ext cx="4202757" cy="2124075"/>
            <a:chOff x="2468" y="3109"/>
            <a:chExt cx="2481" cy="1211"/>
          </a:xfrm>
        </p:grpSpPr>
        <p:grpSp>
          <p:nvGrpSpPr>
            <p:cNvPr id="12" name="Group 51"/>
            <p:cNvGrpSpPr>
              <a:grpSpLocks/>
            </p:cNvGrpSpPr>
            <p:nvPr/>
          </p:nvGrpSpPr>
          <p:grpSpPr bwMode="auto">
            <a:xfrm>
              <a:off x="2468" y="3109"/>
              <a:ext cx="2481" cy="1086"/>
              <a:chOff x="3314" y="4218"/>
              <a:chExt cx="5776" cy="2472"/>
            </a:xfrm>
          </p:grpSpPr>
          <p:grpSp>
            <p:nvGrpSpPr>
              <p:cNvPr id="13" name="Group 52"/>
              <p:cNvGrpSpPr>
                <a:grpSpLocks/>
              </p:cNvGrpSpPr>
              <p:nvPr/>
            </p:nvGrpSpPr>
            <p:grpSpPr bwMode="auto">
              <a:xfrm>
                <a:off x="3358" y="5553"/>
                <a:ext cx="5054" cy="585"/>
                <a:chOff x="3358" y="5553"/>
                <a:chExt cx="5054" cy="585"/>
              </a:xfrm>
            </p:grpSpPr>
            <p:sp>
              <p:nvSpPr>
                <p:cNvPr id="26677" name="Text Box 53"/>
                <p:cNvSpPr txBox="1">
                  <a:spLocks noChangeArrowheads="1"/>
                </p:cNvSpPr>
                <p:nvPr/>
              </p:nvSpPr>
              <p:spPr bwMode="auto">
                <a:xfrm>
                  <a:off x="6224" y="5838"/>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1</a:t>
                  </a:r>
                  <a:endParaRPr lang="en-US" altLang="zh-CN"/>
                </a:p>
              </p:txBody>
            </p:sp>
            <p:sp>
              <p:nvSpPr>
                <p:cNvPr id="26678" name="Text Box 54"/>
                <p:cNvSpPr txBox="1">
                  <a:spLocks noChangeArrowheads="1"/>
                </p:cNvSpPr>
                <p:nvPr/>
              </p:nvSpPr>
              <p:spPr bwMode="auto">
                <a:xfrm>
                  <a:off x="5758" y="5838"/>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0</a:t>
                  </a:r>
                  <a:endParaRPr lang="en-US" altLang="zh-CN"/>
                </a:p>
              </p:txBody>
            </p:sp>
            <p:sp>
              <p:nvSpPr>
                <p:cNvPr id="26679" name="Text Box 55"/>
                <p:cNvSpPr txBox="1">
                  <a:spLocks noChangeArrowheads="1"/>
                </p:cNvSpPr>
                <p:nvPr/>
              </p:nvSpPr>
              <p:spPr bwMode="auto">
                <a:xfrm>
                  <a:off x="6688" y="5838"/>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2</a:t>
                  </a:r>
                  <a:endParaRPr lang="en-US" altLang="zh-CN"/>
                </a:p>
              </p:txBody>
            </p:sp>
            <p:sp>
              <p:nvSpPr>
                <p:cNvPr id="26680" name="Text Box 56"/>
                <p:cNvSpPr txBox="1">
                  <a:spLocks noChangeArrowheads="1"/>
                </p:cNvSpPr>
                <p:nvPr/>
              </p:nvSpPr>
              <p:spPr bwMode="auto">
                <a:xfrm>
                  <a:off x="7200" y="555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3</a:t>
                  </a:r>
                  <a:endParaRPr lang="en-US" altLang="zh-CN"/>
                </a:p>
              </p:txBody>
            </p:sp>
            <p:sp>
              <p:nvSpPr>
                <p:cNvPr id="26681" name="Text Box 57"/>
                <p:cNvSpPr txBox="1">
                  <a:spLocks noChangeArrowheads="1"/>
                </p:cNvSpPr>
                <p:nvPr/>
              </p:nvSpPr>
              <p:spPr bwMode="auto">
                <a:xfrm>
                  <a:off x="7648" y="5838"/>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4</a:t>
                  </a:r>
                  <a:endParaRPr lang="en-US" altLang="zh-CN"/>
                </a:p>
              </p:txBody>
            </p:sp>
            <p:sp>
              <p:nvSpPr>
                <p:cNvPr id="26682" name="Text Box 58"/>
                <p:cNvSpPr txBox="1">
                  <a:spLocks noChangeArrowheads="1"/>
                </p:cNvSpPr>
                <p:nvPr/>
              </p:nvSpPr>
              <p:spPr bwMode="auto">
                <a:xfrm>
                  <a:off x="8142" y="5838"/>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5</a:t>
                  </a:r>
                  <a:endParaRPr lang="en-US" altLang="zh-CN"/>
                </a:p>
              </p:txBody>
            </p:sp>
            <p:sp>
              <p:nvSpPr>
                <p:cNvPr id="26683" name="Text Box 59"/>
                <p:cNvSpPr txBox="1">
                  <a:spLocks noChangeArrowheads="1"/>
                </p:cNvSpPr>
                <p:nvPr/>
              </p:nvSpPr>
              <p:spPr bwMode="auto">
                <a:xfrm>
                  <a:off x="4798" y="555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-2</a:t>
                  </a:r>
                  <a:endParaRPr lang="en-US" altLang="zh-CN"/>
                </a:p>
              </p:txBody>
            </p:sp>
            <p:sp>
              <p:nvSpPr>
                <p:cNvPr id="26684" name="Text Box 60"/>
                <p:cNvSpPr txBox="1">
                  <a:spLocks noChangeArrowheads="1"/>
                </p:cNvSpPr>
                <p:nvPr/>
              </p:nvSpPr>
              <p:spPr bwMode="auto">
                <a:xfrm>
                  <a:off x="5250" y="555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-1</a:t>
                  </a:r>
                  <a:endParaRPr lang="en-US" altLang="zh-CN"/>
                </a:p>
              </p:txBody>
            </p:sp>
            <p:sp>
              <p:nvSpPr>
                <p:cNvPr id="26685" name="Text Box 61"/>
                <p:cNvSpPr txBox="1">
                  <a:spLocks noChangeArrowheads="1"/>
                </p:cNvSpPr>
                <p:nvPr/>
              </p:nvSpPr>
              <p:spPr bwMode="auto">
                <a:xfrm>
                  <a:off x="4318" y="5838"/>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-3</a:t>
                  </a:r>
                  <a:endParaRPr lang="en-US" altLang="zh-CN"/>
                </a:p>
              </p:txBody>
            </p:sp>
            <p:sp>
              <p:nvSpPr>
                <p:cNvPr id="26686" name="Text Box 62"/>
                <p:cNvSpPr txBox="1">
                  <a:spLocks noChangeArrowheads="1"/>
                </p:cNvSpPr>
                <p:nvPr/>
              </p:nvSpPr>
              <p:spPr bwMode="auto">
                <a:xfrm>
                  <a:off x="3808" y="555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-4</a:t>
                  </a:r>
                  <a:endParaRPr lang="en-US" altLang="zh-CN"/>
                </a:p>
              </p:txBody>
            </p:sp>
            <p:sp>
              <p:nvSpPr>
                <p:cNvPr id="26687" name="Text Box 63"/>
                <p:cNvSpPr txBox="1">
                  <a:spLocks noChangeArrowheads="1"/>
                </p:cNvSpPr>
                <p:nvPr/>
              </p:nvSpPr>
              <p:spPr bwMode="auto">
                <a:xfrm>
                  <a:off x="3358" y="5553"/>
                  <a:ext cx="270" cy="300"/>
                </a:xfrm>
                <a:prstGeom prst="rect">
                  <a:avLst/>
                </a:prstGeom>
                <a:noFill/>
                <a:ln w="9525">
                  <a:noFill/>
                  <a:miter lim="800000"/>
                  <a:headEnd/>
                  <a:tailEnd/>
                </a:ln>
              </p:spPr>
              <p:txBody>
                <a:bodyPr lIns="0" tIns="0" rIns="0" bIns="0"/>
                <a:lstStyle/>
                <a:p>
                  <a:pPr algn="just"/>
                  <a:r>
                    <a:rPr lang="en-US" altLang="zh-CN" sz="900">
                      <a:latin typeface="Times New Roman" pitchFamily="18" charset="0"/>
                    </a:rPr>
                    <a:t>-5</a:t>
                  </a:r>
                  <a:endParaRPr lang="en-US" altLang="zh-CN"/>
                </a:p>
              </p:txBody>
            </p:sp>
          </p:grpSp>
          <p:grpSp>
            <p:nvGrpSpPr>
              <p:cNvPr id="14" name="Group 64"/>
              <p:cNvGrpSpPr>
                <a:grpSpLocks/>
              </p:cNvGrpSpPr>
              <p:nvPr/>
            </p:nvGrpSpPr>
            <p:grpSpPr bwMode="auto">
              <a:xfrm>
                <a:off x="3314" y="4218"/>
                <a:ext cx="5776" cy="2472"/>
                <a:chOff x="3314" y="4218"/>
                <a:chExt cx="5776" cy="2472"/>
              </a:xfrm>
            </p:grpSpPr>
            <p:sp>
              <p:nvSpPr>
                <p:cNvPr id="26689" name="Text Box 65"/>
                <p:cNvSpPr txBox="1">
                  <a:spLocks noChangeArrowheads="1"/>
                </p:cNvSpPr>
                <p:nvPr/>
              </p:nvSpPr>
              <p:spPr bwMode="auto">
                <a:xfrm>
                  <a:off x="8820" y="5718"/>
                  <a:ext cx="270" cy="300"/>
                </a:xfrm>
                <a:prstGeom prst="rect">
                  <a:avLst/>
                </a:prstGeom>
                <a:noFill/>
                <a:ln w="9525">
                  <a:noFill/>
                  <a:miter lim="800000"/>
                  <a:headEnd/>
                  <a:tailEnd/>
                </a:ln>
              </p:spPr>
              <p:txBody>
                <a:bodyPr lIns="0" tIns="0" rIns="0" bIns="0"/>
                <a:lstStyle/>
                <a:p>
                  <a:pPr algn="just"/>
                  <a:r>
                    <a:rPr lang="en-US" altLang="zh-CN" sz="1000" i="1">
                      <a:latin typeface="Times New Roman" pitchFamily="18" charset="0"/>
                    </a:rPr>
                    <a:t>n</a:t>
                  </a:r>
                  <a:endParaRPr lang="en-US" altLang="zh-CN"/>
                </a:p>
              </p:txBody>
            </p:sp>
            <p:grpSp>
              <p:nvGrpSpPr>
                <p:cNvPr id="15" name="Group 66"/>
                <p:cNvGrpSpPr>
                  <a:grpSpLocks/>
                </p:cNvGrpSpPr>
                <p:nvPr/>
              </p:nvGrpSpPr>
              <p:grpSpPr bwMode="auto">
                <a:xfrm>
                  <a:off x="3314" y="4218"/>
                  <a:ext cx="5446" cy="1620"/>
                  <a:chOff x="3284" y="225"/>
                  <a:chExt cx="5446" cy="1620"/>
                </a:xfrm>
              </p:grpSpPr>
              <p:sp>
                <p:nvSpPr>
                  <p:cNvPr id="26691" name="Line 67"/>
                  <p:cNvSpPr>
                    <a:spLocks noChangeShapeType="1"/>
                  </p:cNvSpPr>
                  <p:nvPr/>
                </p:nvSpPr>
                <p:spPr bwMode="auto">
                  <a:xfrm flipV="1">
                    <a:off x="3284" y="1845"/>
                    <a:ext cx="5446" cy="0"/>
                  </a:xfrm>
                  <a:prstGeom prst="line">
                    <a:avLst/>
                  </a:prstGeom>
                  <a:noFill/>
                  <a:ln w="9525">
                    <a:solidFill>
                      <a:srgbClr val="000000"/>
                    </a:solidFill>
                    <a:round/>
                    <a:headEnd/>
                    <a:tailEnd type="triangle" w="med" len="med"/>
                  </a:ln>
                </p:spPr>
                <p:txBody>
                  <a:bodyPr/>
                  <a:lstStyle/>
                  <a:p>
                    <a:endParaRPr lang="zh-CN" altLang="en-US"/>
                  </a:p>
                </p:txBody>
              </p:sp>
              <p:sp>
                <p:nvSpPr>
                  <p:cNvPr id="26692" name="Line 68"/>
                  <p:cNvSpPr>
                    <a:spLocks noChangeShapeType="1"/>
                  </p:cNvSpPr>
                  <p:nvPr/>
                </p:nvSpPr>
                <p:spPr bwMode="auto">
                  <a:xfrm flipH="1" flipV="1">
                    <a:off x="5760" y="225"/>
                    <a:ext cx="14" cy="1620"/>
                  </a:xfrm>
                  <a:prstGeom prst="line">
                    <a:avLst/>
                  </a:prstGeom>
                  <a:noFill/>
                  <a:ln w="9525">
                    <a:solidFill>
                      <a:srgbClr val="000000"/>
                    </a:solidFill>
                    <a:round/>
                    <a:headEnd/>
                    <a:tailEnd type="triangle" w="med" len="med"/>
                  </a:ln>
                </p:spPr>
                <p:txBody>
                  <a:bodyPr/>
                  <a:lstStyle/>
                  <a:p>
                    <a:endParaRPr lang="zh-CN" altLang="en-US"/>
                  </a:p>
                </p:txBody>
              </p:sp>
            </p:grpSp>
            <p:sp>
              <p:nvSpPr>
                <p:cNvPr id="26693" name="Text Box 69"/>
                <p:cNvSpPr txBox="1">
                  <a:spLocks noChangeArrowheads="1"/>
                </p:cNvSpPr>
                <p:nvPr/>
              </p:nvSpPr>
              <p:spPr bwMode="auto">
                <a:xfrm>
                  <a:off x="5896" y="4263"/>
                  <a:ext cx="390" cy="300"/>
                </a:xfrm>
                <a:prstGeom prst="rect">
                  <a:avLst/>
                </a:prstGeom>
                <a:noFill/>
                <a:ln w="9525">
                  <a:noFill/>
                  <a:miter lim="800000"/>
                  <a:headEnd/>
                  <a:tailEnd/>
                </a:ln>
              </p:spPr>
              <p:txBody>
                <a:bodyPr lIns="0" tIns="0" rIns="0" bIns="0"/>
                <a:lstStyle/>
                <a:p>
                  <a:pPr algn="just"/>
                  <a:r>
                    <a:rPr lang="en-US" altLang="zh-CN" sz="1000" i="1">
                      <a:latin typeface="Times New Roman" pitchFamily="18" charset="0"/>
                      <a:sym typeface="Symbol" pitchFamily="18" charset="2"/>
                    </a:rPr>
                    <a:t></a:t>
                  </a:r>
                  <a:r>
                    <a:rPr lang="en-US" altLang="zh-CN" sz="1000" i="1" baseline="-25000">
                      <a:latin typeface="Times New Roman" pitchFamily="18" charset="0"/>
                    </a:rPr>
                    <a:t>n</a:t>
                  </a:r>
                  <a:endParaRPr lang="en-US" altLang="zh-CN"/>
                </a:p>
              </p:txBody>
            </p:sp>
            <p:grpSp>
              <p:nvGrpSpPr>
                <p:cNvPr id="16" name="Group 70"/>
                <p:cNvGrpSpPr>
                  <a:grpSpLocks/>
                </p:cNvGrpSpPr>
                <p:nvPr/>
              </p:nvGrpSpPr>
              <p:grpSpPr bwMode="auto">
                <a:xfrm>
                  <a:off x="3358" y="5010"/>
                  <a:ext cx="4878" cy="1680"/>
                  <a:chOff x="3358" y="5010"/>
                  <a:chExt cx="4878" cy="1680"/>
                </a:xfrm>
              </p:grpSpPr>
              <p:grpSp>
                <p:nvGrpSpPr>
                  <p:cNvPr id="17" name="Group 71"/>
                  <p:cNvGrpSpPr>
                    <a:grpSpLocks/>
                  </p:cNvGrpSpPr>
                  <p:nvPr/>
                </p:nvGrpSpPr>
                <p:grpSpPr bwMode="auto">
                  <a:xfrm>
                    <a:off x="6210" y="5010"/>
                    <a:ext cx="2026" cy="1245"/>
                    <a:chOff x="6210" y="5010"/>
                    <a:chExt cx="2026" cy="1245"/>
                  </a:xfrm>
                </p:grpSpPr>
                <p:grpSp>
                  <p:nvGrpSpPr>
                    <p:cNvPr id="18" name="Group 72"/>
                    <p:cNvGrpSpPr>
                      <a:grpSpLocks/>
                    </p:cNvGrpSpPr>
                    <p:nvPr/>
                  </p:nvGrpSpPr>
                  <p:grpSpPr bwMode="auto">
                    <a:xfrm>
                      <a:off x="6210" y="5505"/>
                      <a:ext cx="92" cy="333"/>
                      <a:chOff x="6210" y="5505"/>
                      <a:chExt cx="92" cy="333"/>
                    </a:xfrm>
                  </p:grpSpPr>
                  <p:sp>
                    <p:nvSpPr>
                      <p:cNvPr id="26697" name="Line 73"/>
                      <p:cNvSpPr>
                        <a:spLocks noChangeShapeType="1"/>
                      </p:cNvSpPr>
                      <p:nvPr/>
                    </p:nvSpPr>
                    <p:spPr bwMode="auto">
                      <a:xfrm flipH="1" flipV="1">
                        <a:off x="6256" y="5598"/>
                        <a:ext cx="0" cy="240"/>
                      </a:xfrm>
                      <a:prstGeom prst="line">
                        <a:avLst/>
                      </a:prstGeom>
                      <a:noFill/>
                      <a:ln w="9525">
                        <a:solidFill>
                          <a:srgbClr val="000000"/>
                        </a:solidFill>
                        <a:prstDash val="dash"/>
                        <a:round/>
                        <a:headEnd/>
                        <a:tailEnd/>
                      </a:ln>
                    </p:spPr>
                    <p:txBody>
                      <a:bodyPr/>
                      <a:lstStyle/>
                      <a:p>
                        <a:endParaRPr lang="zh-CN" altLang="en-US"/>
                      </a:p>
                    </p:txBody>
                  </p:sp>
                  <p:sp>
                    <p:nvSpPr>
                      <p:cNvPr id="26698" name="Oval 74"/>
                      <p:cNvSpPr>
                        <a:spLocks noChangeArrowheads="1"/>
                      </p:cNvSpPr>
                      <p:nvPr/>
                    </p:nvSpPr>
                    <p:spPr bwMode="auto">
                      <a:xfrm>
                        <a:off x="6210" y="5505"/>
                        <a:ext cx="92" cy="90"/>
                      </a:xfrm>
                      <a:prstGeom prst="ellipse">
                        <a:avLst/>
                      </a:prstGeom>
                      <a:solidFill>
                        <a:srgbClr val="000000"/>
                      </a:solidFill>
                      <a:ln w="9525">
                        <a:solidFill>
                          <a:srgbClr val="000000"/>
                        </a:solidFill>
                        <a:round/>
                        <a:headEnd/>
                        <a:tailEnd/>
                      </a:ln>
                    </p:spPr>
                    <p:txBody>
                      <a:bodyPr/>
                      <a:lstStyle/>
                      <a:p>
                        <a:endParaRPr lang="zh-CN" altLang="en-US"/>
                      </a:p>
                    </p:txBody>
                  </p:sp>
                </p:grpSp>
                <p:grpSp>
                  <p:nvGrpSpPr>
                    <p:cNvPr id="19" name="Group 75"/>
                    <p:cNvGrpSpPr>
                      <a:grpSpLocks/>
                    </p:cNvGrpSpPr>
                    <p:nvPr/>
                  </p:nvGrpSpPr>
                  <p:grpSpPr bwMode="auto">
                    <a:xfrm>
                      <a:off x="6704" y="5235"/>
                      <a:ext cx="92" cy="603"/>
                      <a:chOff x="6704" y="5235"/>
                      <a:chExt cx="92" cy="603"/>
                    </a:xfrm>
                  </p:grpSpPr>
                  <p:sp>
                    <p:nvSpPr>
                      <p:cNvPr id="26700" name="Line 76"/>
                      <p:cNvSpPr>
                        <a:spLocks noChangeShapeType="1"/>
                      </p:cNvSpPr>
                      <p:nvPr/>
                    </p:nvSpPr>
                    <p:spPr bwMode="auto">
                      <a:xfrm flipV="1">
                        <a:off x="6764" y="5328"/>
                        <a:ext cx="0" cy="510"/>
                      </a:xfrm>
                      <a:prstGeom prst="line">
                        <a:avLst/>
                      </a:prstGeom>
                      <a:noFill/>
                      <a:ln w="9525">
                        <a:solidFill>
                          <a:srgbClr val="000000"/>
                        </a:solidFill>
                        <a:prstDash val="dash"/>
                        <a:round/>
                        <a:headEnd/>
                        <a:tailEnd/>
                      </a:ln>
                    </p:spPr>
                    <p:txBody>
                      <a:bodyPr/>
                      <a:lstStyle/>
                      <a:p>
                        <a:endParaRPr lang="zh-CN" altLang="en-US"/>
                      </a:p>
                    </p:txBody>
                  </p:sp>
                  <p:sp>
                    <p:nvSpPr>
                      <p:cNvPr id="26701" name="Oval 77"/>
                      <p:cNvSpPr>
                        <a:spLocks noChangeArrowheads="1"/>
                      </p:cNvSpPr>
                      <p:nvPr/>
                    </p:nvSpPr>
                    <p:spPr bwMode="auto">
                      <a:xfrm>
                        <a:off x="6704" y="5235"/>
                        <a:ext cx="92" cy="90"/>
                      </a:xfrm>
                      <a:prstGeom prst="ellipse">
                        <a:avLst/>
                      </a:prstGeom>
                      <a:solidFill>
                        <a:srgbClr val="000000"/>
                      </a:solidFill>
                      <a:ln w="9525">
                        <a:solidFill>
                          <a:srgbClr val="000000"/>
                        </a:solidFill>
                        <a:round/>
                        <a:headEnd/>
                        <a:tailEnd/>
                      </a:ln>
                    </p:spPr>
                    <p:txBody>
                      <a:bodyPr/>
                      <a:lstStyle/>
                      <a:p>
                        <a:endParaRPr lang="zh-CN" altLang="en-US"/>
                      </a:p>
                    </p:txBody>
                  </p:sp>
                </p:grpSp>
                <p:grpSp>
                  <p:nvGrpSpPr>
                    <p:cNvPr id="20" name="Group 78"/>
                    <p:cNvGrpSpPr>
                      <a:grpSpLocks/>
                    </p:cNvGrpSpPr>
                    <p:nvPr/>
                  </p:nvGrpSpPr>
                  <p:grpSpPr bwMode="auto">
                    <a:xfrm>
                      <a:off x="7228" y="5838"/>
                      <a:ext cx="92" cy="417"/>
                      <a:chOff x="7228" y="5838"/>
                      <a:chExt cx="92" cy="417"/>
                    </a:xfrm>
                  </p:grpSpPr>
                  <p:sp>
                    <p:nvSpPr>
                      <p:cNvPr id="26703" name="Line 79"/>
                      <p:cNvSpPr>
                        <a:spLocks noChangeShapeType="1"/>
                      </p:cNvSpPr>
                      <p:nvPr/>
                    </p:nvSpPr>
                    <p:spPr bwMode="auto">
                      <a:xfrm>
                        <a:off x="7260" y="5838"/>
                        <a:ext cx="2" cy="390"/>
                      </a:xfrm>
                      <a:prstGeom prst="line">
                        <a:avLst/>
                      </a:prstGeom>
                      <a:noFill/>
                      <a:ln w="9525">
                        <a:solidFill>
                          <a:srgbClr val="000000"/>
                        </a:solidFill>
                        <a:prstDash val="dash"/>
                        <a:round/>
                        <a:headEnd/>
                        <a:tailEnd/>
                      </a:ln>
                    </p:spPr>
                    <p:txBody>
                      <a:bodyPr/>
                      <a:lstStyle/>
                      <a:p>
                        <a:endParaRPr lang="zh-CN" altLang="en-US"/>
                      </a:p>
                    </p:txBody>
                  </p:sp>
                  <p:sp>
                    <p:nvSpPr>
                      <p:cNvPr id="26704" name="Oval 80"/>
                      <p:cNvSpPr>
                        <a:spLocks noChangeArrowheads="1"/>
                      </p:cNvSpPr>
                      <p:nvPr/>
                    </p:nvSpPr>
                    <p:spPr bwMode="auto">
                      <a:xfrm>
                        <a:off x="7228" y="6165"/>
                        <a:ext cx="92" cy="90"/>
                      </a:xfrm>
                      <a:prstGeom prst="ellipse">
                        <a:avLst/>
                      </a:prstGeom>
                      <a:solidFill>
                        <a:srgbClr val="000000"/>
                      </a:solidFill>
                      <a:ln w="9525">
                        <a:solidFill>
                          <a:srgbClr val="000000"/>
                        </a:solidFill>
                        <a:round/>
                        <a:headEnd/>
                        <a:tailEnd/>
                      </a:ln>
                    </p:spPr>
                    <p:txBody>
                      <a:bodyPr/>
                      <a:lstStyle/>
                      <a:p>
                        <a:endParaRPr lang="zh-CN" altLang="en-US"/>
                      </a:p>
                    </p:txBody>
                  </p:sp>
                </p:grpSp>
                <p:grpSp>
                  <p:nvGrpSpPr>
                    <p:cNvPr id="21" name="Group 81"/>
                    <p:cNvGrpSpPr>
                      <a:grpSpLocks/>
                    </p:cNvGrpSpPr>
                    <p:nvPr/>
                  </p:nvGrpSpPr>
                  <p:grpSpPr bwMode="auto">
                    <a:xfrm>
                      <a:off x="7650" y="5010"/>
                      <a:ext cx="92" cy="813"/>
                      <a:chOff x="7650" y="5010"/>
                      <a:chExt cx="92" cy="813"/>
                    </a:xfrm>
                  </p:grpSpPr>
                  <p:sp>
                    <p:nvSpPr>
                      <p:cNvPr id="26706" name="Line 82"/>
                      <p:cNvSpPr>
                        <a:spLocks noChangeShapeType="1"/>
                      </p:cNvSpPr>
                      <p:nvPr/>
                    </p:nvSpPr>
                    <p:spPr bwMode="auto">
                      <a:xfrm flipH="1" flipV="1">
                        <a:off x="7696" y="5103"/>
                        <a:ext cx="0" cy="720"/>
                      </a:xfrm>
                      <a:prstGeom prst="line">
                        <a:avLst/>
                      </a:prstGeom>
                      <a:noFill/>
                      <a:ln w="9525">
                        <a:solidFill>
                          <a:srgbClr val="000000"/>
                        </a:solidFill>
                        <a:prstDash val="dash"/>
                        <a:round/>
                        <a:headEnd/>
                        <a:tailEnd/>
                      </a:ln>
                    </p:spPr>
                    <p:txBody>
                      <a:bodyPr/>
                      <a:lstStyle/>
                      <a:p>
                        <a:endParaRPr lang="zh-CN" altLang="en-US"/>
                      </a:p>
                    </p:txBody>
                  </p:sp>
                  <p:sp>
                    <p:nvSpPr>
                      <p:cNvPr id="26707" name="Oval 83"/>
                      <p:cNvSpPr>
                        <a:spLocks noChangeArrowheads="1"/>
                      </p:cNvSpPr>
                      <p:nvPr/>
                    </p:nvSpPr>
                    <p:spPr bwMode="auto">
                      <a:xfrm>
                        <a:off x="7650" y="5010"/>
                        <a:ext cx="92" cy="90"/>
                      </a:xfrm>
                      <a:prstGeom prst="ellipse">
                        <a:avLst/>
                      </a:prstGeom>
                      <a:solidFill>
                        <a:srgbClr val="000000"/>
                      </a:solidFill>
                      <a:ln w="9525">
                        <a:solidFill>
                          <a:srgbClr val="000000"/>
                        </a:solidFill>
                        <a:round/>
                        <a:headEnd/>
                        <a:tailEnd/>
                      </a:ln>
                    </p:spPr>
                    <p:txBody>
                      <a:bodyPr/>
                      <a:lstStyle/>
                      <a:p>
                        <a:endParaRPr lang="zh-CN" altLang="en-US"/>
                      </a:p>
                    </p:txBody>
                  </p:sp>
                </p:grpSp>
                <p:grpSp>
                  <p:nvGrpSpPr>
                    <p:cNvPr id="22" name="Group 84"/>
                    <p:cNvGrpSpPr>
                      <a:grpSpLocks/>
                    </p:cNvGrpSpPr>
                    <p:nvPr/>
                  </p:nvGrpSpPr>
                  <p:grpSpPr bwMode="auto">
                    <a:xfrm>
                      <a:off x="8144" y="5505"/>
                      <a:ext cx="92" cy="333"/>
                      <a:chOff x="8144" y="5505"/>
                      <a:chExt cx="92" cy="333"/>
                    </a:xfrm>
                  </p:grpSpPr>
                  <p:sp>
                    <p:nvSpPr>
                      <p:cNvPr id="26709" name="Line 85"/>
                      <p:cNvSpPr>
                        <a:spLocks noChangeShapeType="1"/>
                      </p:cNvSpPr>
                      <p:nvPr/>
                    </p:nvSpPr>
                    <p:spPr bwMode="auto">
                      <a:xfrm flipH="1" flipV="1">
                        <a:off x="8204" y="5613"/>
                        <a:ext cx="0" cy="225"/>
                      </a:xfrm>
                      <a:prstGeom prst="line">
                        <a:avLst/>
                      </a:prstGeom>
                      <a:noFill/>
                      <a:ln w="9525">
                        <a:solidFill>
                          <a:srgbClr val="000000"/>
                        </a:solidFill>
                        <a:prstDash val="dash"/>
                        <a:round/>
                        <a:headEnd/>
                        <a:tailEnd/>
                      </a:ln>
                    </p:spPr>
                    <p:txBody>
                      <a:bodyPr/>
                      <a:lstStyle/>
                      <a:p>
                        <a:endParaRPr lang="zh-CN" altLang="en-US"/>
                      </a:p>
                    </p:txBody>
                  </p:sp>
                  <p:sp>
                    <p:nvSpPr>
                      <p:cNvPr id="26710" name="Oval 86"/>
                      <p:cNvSpPr>
                        <a:spLocks noChangeArrowheads="1"/>
                      </p:cNvSpPr>
                      <p:nvPr/>
                    </p:nvSpPr>
                    <p:spPr bwMode="auto">
                      <a:xfrm>
                        <a:off x="8144" y="5505"/>
                        <a:ext cx="92" cy="90"/>
                      </a:xfrm>
                      <a:prstGeom prst="ellipse">
                        <a:avLst/>
                      </a:prstGeom>
                      <a:solidFill>
                        <a:srgbClr val="000000"/>
                      </a:solidFill>
                      <a:ln w="9525">
                        <a:solidFill>
                          <a:srgbClr val="000000"/>
                        </a:solidFill>
                        <a:round/>
                        <a:headEnd/>
                        <a:tailEnd/>
                      </a:ln>
                    </p:spPr>
                    <p:txBody>
                      <a:bodyPr/>
                      <a:lstStyle/>
                      <a:p>
                        <a:endParaRPr lang="zh-CN" altLang="en-US"/>
                      </a:p>
                    </p:txBody>
                  </p:sp>
                </p:grpSp>
              </p:grpSp>
              <p:sp>
                <p:nvSpPr>
                  <p:cNvPr id="26711" name="Oval 87"/>
                  <p:cNvSpPr>
                    <a:spLocks noChangeArrowheads="1"/>
                  </p:cNvSpPr>
                  <p:nvPr/>
                </p:nvSpPr>
                <p:spPr bwMode="auto">
                  <a:xfrm>
                    <a:off x="5762" y="5790"/>
                    <a:ext cx="102" cy="90"/>
                  </a:xfrm>
                  <a:prstGeom prst="ellipse">
                    <a:avLst/>
                  </a:prstGeom>
                  <a:solidFill>
                    <a:srgbClr val="000000"/>
                  </a:solidFill>
                  <a:ln w="9525">
                    <a:solidFill>
                      <a:srgbClr val="000000"/>
                    </a:solidFill>
                    <a:round/>
                    <a:headEnd/>
                    <a:tailEnd/>
                  </a:ln>
                </p:spPr>
                <p:txBody>
                  <a:bodyPr/>
                  <a:lstStyle/>
                  <a:p>
                    <a:endParaRPr lang="zh-CN" altLang="en-US"/>
                  </a:p>
                </p:txBody>
              </p:sp>
              <p:grpSp>
                <p:nvGrpSpPr>
                  <p:cNvPr id="23" name="Group 88"/>
                  <p:cNvGrpSpPr>
                    <a:grpSpLocks/>
                  </p:cNvGrpSpPr>
                  <p:nvPr/>
                </p:nvGrpSpPr>
                <p:grpSpPr bwMode="auto">
                  <a:xfrm flipH="1" flipV="1">
                    <a:off x="3358" y="5445"/>
                    <a:ext cx="2026" cy="1245"/>
                    <a:chOff x="6210" y="5010"/>
                    <a:chExt cx="2026" cy="1245"/>
                  </a:xfrm>
                </p:grpSpPr>
                <p:grpSp>
                  <p:nvGrpSpPr>
                    <p:cNvPr id="24" name="Group 89"/>
                    <p:cNvGrpSpPr>
                      <a:grpSpLocks/>
                    </p:cNvGrpSpPr>
                    <p:nvPr/>
                  </p:nvGrpSpPr>
                  <p:grpSpPr bwMode="auto">
                    <a:xfrm>
                      <a:off x="6210" y="5505"/>
                      <a:ext cx="92" cy="333"/>
                      <a:chOff x="6210" y="5505"/>
                      <a:chExt cx="92" cy="333"/>
                    </a:xfrm>
                  </p:grpSpPr>
                  <p:sp>
                    <p:nvSpPr>
                      <p:cNvPr id="26714" name="Line 90"/>
                      <p:cNvSpPr>
                        <a:spLocks noChangeShapeType="1"/>
                      </p:cNvSpPr>
                      <p:nvPr/>
                    </p:nvSpPr>
                    <p:spPr bwMode="auto">
                      <a:xfrm flipH="1" flipV="1">
                        <a:off x="6256" y="5598"/>
                        <a:ext cx="0" cy="240"/>
                      </a:xfrm>
                      <a:prstGeom prst="line">
                        <a:avLst/>
                      </a:prstGeom>
                      <a:noFill/>
                      <a:ln w="9525">
                        <a:solidFill>
                          <a:srgbClr val="000000"/>
                        </a:solidFill>
                        <a:prstDash val="dash"/>
                        <a:round/>
                        <a:headEnd/>
                        <a:tailEnd/>
                      </a:ln>
                    </p:spPr>
                    <p:txBody>
                      <a:bodyPr/>
                      <a:lstStyle/>
                      <a:p>
                        <a:endParaRPr lang="zh-CN" altLang="en-US"/>
                      </a:p>
                    </p:txBody>
                  </p:sp>
                  <p:sp>
                    <p:nvSpPr>
                      <p:cNvPr id="26715" name="Oval 91"/>
                      <p:cNvSpPr>
                        <a:spLocks noChangeArrowheads="1"/>
                      </p:cNvSpPr>
                      <p:nvPr/>
                    </p:nvSpPr>
                    <p:spPr bwMode="auto">
                      <a:xfrm>
                        <a:off x="6210" y="5505"/>
                        <a:ext cx="92" cy="90"/>
                      </a:xfrm>
                      <a:prstGeom prst="ellipse">
                        <a:avLst/>
                      </a:prstGeom>
                      <a:solidFill>
                        <a:srgbClr val="000000"/>
                      </a:solidFill>
                      <a:ln w="9525">
                        <a:solidFill>
                          <a:srgbClr val="000000"/>
                        </a:solidFill>
                        <a:round/>
                        <a:headEnd/>
                        <a:tailEnd/>
                      </a:ln>
                    </p:spPr>
                    <p:txBody>
                      <a:bodyPr/>
                      <a:lstStyle/>
                      <a:p>
                        <a:endParaRPr lang="zh-CN" altLang="en-US"/>
                      </a:p>
                    </p:txBody>
                  </p:sp>
                </p:grpSp>
                <p:grpSp>
                  <p:nvGrpSpPr>
                    <p:cNvPr id="25" name="Group 92"/>
                    <p:cNvGrpSpPr>
                      <a:grpSpLocks/>
                    </p:cNvGrpSpPr>
                    <p:nvPr/>
                  </p:nvGrpSpPr>
                  <p:grpSpPr bwMode="auto">
                    <a:xfrm>
                      <a:off x="6704" y="5235"/>
                      <a:ext cx="92" cy="603"/>
                      <a:chOff x="6704" y="5235"/>
                      <a:chExt cx="92" cy="603"/>
                    </a:xfrm>
                  </p:grpSpPr>
                  <p:sp>
                    <p:nvSpPr>
                      <p:cNvPr id="26717" name="Line 93"/>
                      <p:cNvSpPr>
                        <a:spLocks noChangeShapeType="1"/>
                      </p:cNvSpPr>
                      <p:nvPr/>
                    </p:nvSpPr>
                    <p:spPr bwMode="auto">
                      <a:xfrm flipV="1">
                        <a:off x="6764" y="5328"/>
                        <a:ext cx="0" cy="510"/>
                      </a:xfrm>
                      <a:prstGeom prst="line">
                        <a:avLst/>
                      </a:prstGeom>
                      <a:noFill/>
                      <a:ln w="9525">
                        <a:solidFill>
                          <a:srgbClr val="000000"/>
                        </a:solidFill>
                        <a:prstDash val="dash"/>
                        <a:round/>
                        <a:headEnd/>
                        <a:tailEnd/>
                      </a:ln>
                    </p:spPr>
                    <p:txBody>
                      <a:bodyPr/>
                      <a:lstStyle/>
                      <a:p>
                        <a:endParaRPr lang="zh-CN" altLang="en-US"/>
                      </a:p>
                    </p:txBody>
                  </p:sp>
                  <p:sp>
                    <p:nvSpPr>
                      <p:cNvPr id="26718" name="Oval 94"/>
                      <p:cNvSpPr>
                        <a:spLocks noChangeArrowheads="1"/>
                      </p:cNvSpPr>
                      <p:nvPr/>
                    </p:nvSpPr>
                    <p:spPr bwMode="auto">
                      <a:xfrm>
                        <a:off x="6704" y="5235"/>
                        <a:ext cx="92" cy="90"/>
                      </a:xfrm>
                      <a:prstGeom prst="ellipse">
                        <a:avLst/>
                      </a:prstGeom>
                      <a:solidFill>
                        <a:srgbClr val="000000"/>
                      </a:solidFill>
                      <a:ln w="9525">
                        <a:solidFill>
                          <a:srgbClr val="000000"/>
                        </a:solidFill>
                        <a:round/>
                        <a:headEnd/>
                        <a:tailEnd/>
                      </a:ln>
                    </p:spPr>
                    <p:txBody>
                      <a:bodyPr/>
                      <a:lstStyle/>
                      <a:p>
                        <a:endParaRPr lang="zh-CN" altLang="en-US"/>
                      </a:p>
                    </p:txBody>
                  </p:sp>
                </p:grpSp>
                <p:grpSp>
                  <p:nvGrpSpPr>
                    <p:cNvPr id="26" name="Group 95"/>
                    <p:cNvGrpSpPr>
                      <a:grpSpLocks/>
                    </p:cNvGrpSpPr>
                    <p:nvPr/>
                  </p:nvGrpSpPr>
                  <p:grpSpPr bwMode="auto">
                    <a:xfrm>
                      <a:off x="7228" y="5838"/>
                      <a:ext cx="92" cy="417"/>
                      <a:chOff x="7228" y="5838"/>
                      <a:chExt cx="92" cy="417"/>
                    </a:xfrm>
                  </p:grpSpPr>
                  <p:sp>
                    <p:nvSpPr>
                      <p:cNvPr id="26720" name="Line 96"/>
                      <p:cNvSpPr>
                        <a:spLocks noChangeShapeType="1"/>
                      </p:cNvSpPr>
                      <p:nvPr/>
                    </p:nvSpPr>
                    <p:spPr bwMode="auto">
                      <a:xfrm>
                        <a:off x="7260" y="5838"/>
                        <a:ext cx="2" cy="390"/>
                      </a:xfrm>
                      <a:prstGeom prst="line">
                        <a:avLst/>
                      </a:prstGeom>
                      <a:noFill/>
                      <a:ln w="9525">
                        <a:solidFill>
                          <a:srgbClr val="000000"/>
                        </a:solidFill>
                        <a:prstDash val="dash"/>
                        <a:round/>
                        <a:headEnd/>
                        <a:tailEnd/>
                      </a:ln>
                    </p:spPr>
                    <p:txBody>
                      <a:bodyPr/>
                      <a:lstStyle/>
                      <a:p>
                        <a:endParaRPr lang="zh-CN" altLang="en-US"/>
                      </a:p>
                    </p:txBody>
                  </p:sp>
                  <p:sp>
                    <p:nvSpPr>
                      <p:cNvPr id="26721" name="Oval 97"/>
                      <p:cNvSpPr>
                        <a:spLocks noChangeArrowheads="1"/>
                      </p:cNvSpPr>
                      <p:nvPr/>
                    </p:nvSpPr>
                    <p:spPr bwMode="auto">
                      <a:xfrm>
                        <a:off x="7228" y="6165"/>
                        <a:ext cx="92" cy="90"/>
                      </a:xfrm>
                      <a:prstGeom prst="ellipse">
                        <a:avLst/>
                      </a:prstGeom>
                      <a:solidFill>
                        <a:srgbClr val="000000"/>
                      </a:solidFill>
                      <a:ln w="9525">
                        <a:solidFill>
                          <a:srgbClr val="000000"/>
                        </a:solidFill>
                        <a:round/>
                        <a:headEnd/>
                        <a:tailEnd/>
                      </a:ln>
                    </p:spPr>
                    <p:txBody>
                      <a:bodyPr/>
                      <a:lstStyle/>
                      <a:p>
                        <a:endParaRPr lang="zh-CN" altLang="en-US"/>
                      </a:p>
                    </p:txBody>
                  </p:sp>
                </p:grpSp>
                <p:grpSp>
                  <p:nvGrpSpPr>
                    <p:cNvPr id="27" name="Group 98"/>
                    <p:cNvGrpSpPr>
                      <a:grpSpLocks/>
                    </p:cNvGrpSpPr>
                    <p:nvPr/>
                  </p:nvGrpSpPr>
                  <p:grpSpPr bwMode="auto">
                    <a:xfrm>
                      <a:off x="7650" y="5010"/>
                      <a:ext cx="92" cy="813"/>
                      <a:chOff x="7650" y="5010"/>
                      <a:chExt cx="92" cy="813"/>
                    </a:xfrm>
                  </p:grpSpPr>
                  <p:sp>
                    <p:nvSpPr>
                      <p:cNvPr id="26723" name="Line 99"/>
                      <p:cNvSpPr>
                        <a:spLocks noChangeShapeType="1"/>
                      </p:cNvSpPr>
                      <p:nvPr/>
                    </p:nvSpPr>
                    <p:spPr bwMode="auto">
                      <a:xfrm flipH="1" flipV="1">
                        <a:off x="7696" y="5103"/>
                        <a:ext cx="0" cy="720"/>
                      </a:xfrm>
                      <a:prstGeom prst="line">
                        <a:avLst/>
                      </a:prstGeom>
                      <a:noFill/>
                      <a:ln w="9525">
                        <a:solidFill>
                          <a:srgbClr val="000000"/>
                        </a:solidFill>
                        <a:prstDash val="dash"/>
                        <a:round/>
                        <a:headEnd/>
                        <a:tailEnd/>
                      </a:ln>
                    </p:spPr>
                    <p:txBody>
                      <a:bodyPr/>
                      <a:lstStyle/>
                      <a:p>
                        <a:endParaRPr lang="zh-CN" altLang="en-US"/>
                      </a:p>
                    </p:txBody>
                  </p:sp>
                  <p:sp>
                    <p:nvSpPr>
                      <p:cNvPr id="26724" name="Oval 100"/>
                      <p:cNvSpPr>
                        <a:spLocks noChangeArrowheads="1"/>
                      </p:cNvSpPr>
                      <p:nvPr/>
                    </p:nvSpPr>
                    <p:spPr bwMode="auto">
                      <a:xfrm>
                        <a:off x="7650" y="5010"/>
                        <a:ext cx="92" cy="90"/>
                      </a:xfrm>
                      <a:prstGeom prst="ellipse">
                        <a:avLst/>
                      </a:prstGeom>
                      <a:solidFill>
                        <a:srgbClr val="000000"/>
                      </a:solidFill>
                      <a:ln w="9525">
                        <a:solidFill>
                          <a:srgbClr val="000000"/>
                        </a:solidFill>
                        <a:round/>
                        <a:headEnd/>
                        <a:tailEnd/>
                      </a:ln>
                    </p:spPr>
                    <p:txBody>
                      <a:bodyPr/>
                      <a:lstStyle/>
                      <a:p>
                        <a:endParaRPr lang="zh-CN" altLang="en-US"/>
                      </a:p>
                    </p:txBody>
                  </p:sp>
                </p:grpSp>
                <p:grpSp>
                  <p:nvGrpSpPr>
                    <p:cNvPr id="28" name="Group 101"/>
                    <p:cNvGrpSpPr>
                      <a:grpSpLocks/>
                    </p:cNvGrpSpPr>
                    <p:nvPr/>
                  </p:nvGrpSpPr>
                  <p:grpSpPr bwMode="auto">
                    <a:xfrm>
                      <a:off x="8144" y="5505"/>
                      <a:ext cx="92" cy="333"/>
                      <a:chOff x="8144" y="5505"/>
                      <a:chExt cx="92" cy="333"/>
                    </a:xfrm>
                  </p:grpSpPr>
                  <p:sp>
                    <p:nvSpPr>
                      <p:cNvPr id="26726" name="Line 102"/>
                      <p:cNvSpPr>
                        <a:spLocks noChangeShapeType="1"/>
                      </p:cNvSpPr>
                      <p:nvPr/>
                    </p:nvSpPr>
                    <p:spPr bwMode="auto">
                      <a:xfrm flipH="1" flipV="1">
                        <a:off x="8204" y="5613"/>
                        <a:ext cx="0" cy="225"/>
                      </a:xfrm>
                      <a:prstGeom prst="line">
                        <a:avLst/>
                      </a:prstGeom>
                      <a:noFill/>
                      <a:ln w="9525">
                        <a:solidFill>
                          <a:srgbClr val="000000"/>
                        </a:solidFill>
                        <a:prstDash val="dash"/>
                        <a:round/>
                        <a:headEnd/>
                        <a:tailEnd/>
                      </a:ln>
                    </p:spPr>
                    <p:txBody>
                      <a:bodyPr/>
                      <a:lstStyle/>
                      <a:p>
                        <a:endParaRPr lang="zh-CN" altLang="en-US"/>
                      </a:p>
                    </p:txBody>
                  </p:sp>
                  <p:sp>
                    <p:nvSpPr>
                      <p:cNvPr id="26727" name="Oval 103"/>
                      <p:cNvSpPr>
                        <a:spLocks noChangeArrowheads="1"/>
                      </p:cNvSpPr>
                      <p:nvPr/>
                    </p:nvSpPr>
                    <p:spPr bwMode="auto">
                      <a:xfrm>
                        <a:off x="8144" y="5505"/>
                        <a:ext cx="92" cy="90"/>
                      </a:xfrm>
                      <a:prstGeom prst="ellipse">
                        <a:avLst/>
                      </a:prstGeom>
                      <a:solidFill>
                        <a:srgbClr val="000000"/>
                      </a:solidFill>
                      <a:ln w="9525">
                        <a:solidFill>
                          <a:srgbClr val="000000"/>
                        </a:solidFill>
                        <a:round/>
                        <a:headEnd/>
                        <a:tailEnd/>
                      </a:ln>
                    </p:spPr>
                    <p:txBody>
                      <a:bodyPr/>
                      <a:lstStyle/>
                      <a:p>
                        <a:endParaRPr lang="zh-CN" altLang="en-US"/>
                      </a:p>
                    </p:txBody>
                  </p:sp>
                </p:grpSp>
              </p:grpSp>
            </p:grpSp>
          </p:grpSp>
        </p:grpSp>
        <p:sp>
          <p:nvSpPr>
            <p:cNvPr id="26730" name="Text Box 106"/>
            <p:cNvSpPr txBox="1">
              <a:spLocks noChangeArrowheads="1"/>
            </p:cNvSpPr>
            <p:nvPr/>
          </p:nvSpPr>
          <p:spPr bwMode="auto">
            <a:xfrm>
              <a:off x="3210" y="4129"/>
              <a:ext cx="888" cy="191"/>
            </a:xfrm>
            <a:prstGeom prst="rect">
              <a:avLst/>
            </a:prstGeom>
            <a:noFill/>
            <a:ln w="9525">
              <a:noFill/>
              <a:miter lim="800000"/>
              <a:headEnd/>
              <a:tailEnd/>
            </a:ln>
          </p:spPr>
          <p:txBody>
            <a:bodyPr/>
            <a:lstStyle/>
            <a:p>
              <a:pPr algn="ctr"/>
              <a:r>
                <a:rPr lang="en-US" altLang="zh-CN" sz="1000">
                  <a:latin typeface="Times New Roman" pitchFamily="18" charset="0"/>
                </a:rPr>
                <a:t>(b) </a:t>
              </a:r>
              <a:r>
                <a:rPr lang="zh-CN" altLang="en-US" sz="1000">
                  <a:latin typeface="Times New Roman" pitchFamily="18" charset="0"/>
                </a:rPr>
                <a:t>相位谱</a:t>
              </a:r>
              <a:endParaRPr lang="zh-CN" altLang="en-US"/>
            </a:p>
          </p:txBody>
        </p:sp>
      </p:grpSp>
      <p:sp>
        <p:nvSpPr>
          <p:cNvPr id="111" name="灯片编号占位符 110"/>
          <p:cNvSpPr>
            <a:spLocks noGrp="1"/>
          </p:cNvSpPr>
          <p:nvPr>
            <p:ph type="sldNum" sz="quarter" idx="12"/>
          </p:nvPr>
        </p:nvSpPr>
        <p:spPr/>
        <p:txBody>
          <a:bodyPr/>
          <a:lstStyle/>
          <a:p>
            <a:fld id="{E31375A4-56A4-47D6-9801-1991572033F7}" type="slidenum">
              <a:rPr lang="en-US" smtClean="0"/>
              <a:pPr/>
              <a:t>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8"/>
                                        </p:tgtEl>
                                        <p:attrNameLst>
                                          <p:attrName>style.visibility</p:attrName>
                                        </p:attrNameLst>
                                      </p:cBhvr>
                                      <p:to>
                                        <p:strVal val="visible"/>
                                      </p:to>
                                    </p:set>
                                    <p:anim calcmode="lin" valueType="num">
                                      <p:cBhvr additive="base">
                                        <p:cTn id="11" dur="500" fill="hold"/>
                                        <p:tgtEl>
                                          <p:spTgt spid="26628"/>
                                        </p:tgtEl>
                                        <p:attrNameLst>
                                          <p:attrName>ppt_x</p:attrName>
                                        </p:attrNameLst>
                                      </p:cBhvr>
                                      <p:tavLst>
                                        <p:tav tm="0">
                                          <p:val>
                                            <p:strVal val="#ppt_x"/>
                                          </p:val>
                                        </p:tav>
                                        <p:tav tm="100000">
                                          <p:val>
                                            <p:strVal val="#ppt_x"/>
                                          </p:val>
                                        </p:tav>
                                      </p:tavLst>
                                    </p:anim>
                                    <p:anim calcmode="lin" valueType="num">
                                      <p:cBhvr additive="base">
                                        <p:cTn id="12"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anim calcmode="lin" valueType="num">
                                      <p:cBhvr additive="base">
                                        <p:cTn id="17"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627">
                                            <p:txEl>
                                              <p:pRg st="5" end="5"/>
                                            </p:txEl>
                                          </p:spTgt>
                                        </p:tgtEl>
                                        <p:attrNameLst>
                                          <p:attrName>style.visibility</p:attrName>
                                        </p:attrNameLst>
                                      </p:cBhvr>
                                      <p:to>
                                        <p:strVal val="visible"/>
                                      </p:to>
                                    </p:set>
                                    <p:anim calcmode="lin" valueType="num">
                                      <p:cBhvr additive="base">
                                        <p:cTn id="23"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627">
                                            <p:txEl>
                                              <p:pRg st="8" end="8"/>
                                            </p:txEl>
                                          </p:spTgt>
                                        </p:tgtEl>
                                        <p:attrNameLst>
                                          <p:attrName>style.visibility</p:attrName>
                                        </p:attrNameLst>
                                      </p:cBhvr>
                                      <p:to>
                                        <p:strVal val="visible"/>
                                      </p:to>
                                    </p:set>
                                    <p:anim calcmode="lin" valueType="num">
                                      <p:cBhvr additive="base">
                                        <p:cTn id="31" dur="5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2267744" y="2708920"/>
            <a:ext cx="792088" cy="100811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 name="椭圆 13"/>
          <p:cNvSpPr/>
          <p:nvPr/>
        </p:nvSpPr>
        <p:spPr>
          <a:xfrm>
            <a:off x="1475656" y="1916832"/>
            <a:ext cx="792088" cy="100811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28675" name="Rectangle 3"/>
          <p:cNvSpPr>
            <a:spLocks noGrp="1" noChangeArrowheads="1"/>
          </p:cNvSpPr>
          <p:nvPr>
            <p:ph type="body" idx="1"/>
          </p:nvPr>
        </p:nvSpPr>
        <p:spPr>
          <a:xfrm>
            <a:off x="927100" y="1314450"/>
            <a:ext cx="8042275" cy="5175250"/>
          </a:xfrm>
        </p:spPr>
        <p:txBody>
          <a:bodyPr>
            <a:normAutofit/>
          </a:bodyPr>
          <a:lstStyle/>
          <a:p>
            <a:pPr>
              <a:lnSpc>
                <a:spcPct val="120000"/>
              </a:lnSpc>
            </a:pPr>
            <a:r>
              <a:rPr lang="zh-CN" altLang="en-US" dirty="0" smtClean="0"/>
              <a:t>将式</a:t>
            </a:r>
            <a:r>
              <a:rPr lang="en-US" altLang="zh-CN" dirty="0" smtClean="0"/>
              <a:t>(2.2</a:t>
            </a:r>
            <a:r>
              <a:rPr lang="zh-CN" altLang="en-US" dirty="0" smtClean="0"/>
              <a:t>－</a:t>
            </a:r>
            <a:r>
              <a:rPr lang="en-US" altLang="zh-CN" dirty="0" smtClean="0"/>
              <a:t>5)</a:t>
            </a:r>
            <a:r>
              <a:rPr lang="zh-CN" altLang="en-US" dirty="0" smtClean="0"/>
              <a:t>代入式</a:t>
            </a:r>
            <a:r>
              <a:rPr lang="en-US" altLang="zh-CN" dirty="0" smtClean="0"/>
              <a:t>(2.2</a:t>
            </a:r>
            <a:r>
              <a:rPr lang="zh-CN" altLang="en-US" dirty="0" smtClean="0"/>
              <a:t>－</a:t>
            </a:r>
            <a:r>
              <a:rPr lang="en-US" altLang="zh-CN" dirty="0" smtClean="0"/>
              <a:t>2)</a:t>
            </a:r>
            <a:r>
              <a:rPr lang="zh-CN" altLang="en-US" dirty="0" smtClean="0"/>
              <a:t>，得到 </a:t>
            </a:r>
          </a:p>
          <a:p>
            <a:pPr>
              <a:lnSpc>
                <a:spcPct val="120000"/>
              </a:lnSpc>
            </a:pPr>
            <a:endParaRPr lang="zh-CN" altLang="en-US" sz="2000" dirty="0" smtClean="0"/>
          </a:p>
          <a:p>
            <a:pPr>
              <a:lnSpc>
                <a:spcPct val="120000"/>
              </a:lnSpc>
              <a:buFont typeface="Wingdings" pitchFamily="2" charset="2"/>
              <a:buNone/>
            </a:pPr>
            <a:endParaRPr lang="zh-CN" altLang="en-US" sz="2000" dirty="0" smtClean="0"/>
          </a:p>
          <a:p>
            <a:pPr>
              <a:lnSpc>
                <a:spcPct val="120000"/>
              </a:lnSpc>
              <a:buFont typeface="Wingdings" pitchFamily="2" charset="2"/>
              <a:buNone/>
            </a:pPr>
            <a:endParaRPr lang="en-US" altLang="zh-CN" sz="2000" dirty="0" smtClean="0"/>
          </a:p>
          <a:p>
            <a:pPr>
              <a:lnSpc>
                <a:spcPct val="120000"/>
              </a:lnSpc>
              <a:buFont typeface="Wingdings" pitchFamily="2" charset="2"/>
              <a:buNone/>
            </a:pPr>
            <a:endParaRPr lang="zh-CN" altLang="en-US" sz="2000" dirty="0" smtClean="0"/>
          </a:p>
          <a:p>
            <a:pPr>
              <a:lnSpc>
                <a:spcPct val="120000"/>
              </a:lnSpc>
            </a:pPr>
            <a:r>
              <a:rPr lang="zh-CN" altLang="en-US" sz="2800" dirty="0" smtClean="0"/>
              <a:t>式中</a:t>
            </a:r>
            <a:endParaRPr lang="zh-CN" altLang="en-US" sz="2800" dirty="0"/>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676" name="Object 4"/>
          <p:cNvGraphicFramePr>
            <a:graphicFrameLocks noChangeAspect="1"/>
          </p:cNvGraphicFramePr>
          <p:nvPr>
            <p:extLst>
              <p:ext uri="{D42A27DB-BD31-4B8C-83A1-F6EECF244321}">
                <p14:modId xmlns:p14="http://schemas.microsoft.com/office/powerpoint/2010/main" val="3116745758"/>
              </p:ext>
            </p:extLst>
          </p:nvPr>
        </p:nvGraphicFramePr>
        <p:xfrm>
          <a:off x="827584" y="1916832"/>
          <a:ext cx="7997991" cy="2592288"/>
        </p:xfrm>
        <a:graphic>
          <a:graphicData uri="http://schemas.openxmlformats.org/presentationml/2006/ole">
            <mc:AlternateContent xmlns:mc="http://schemas.openxmlformats.org/markup-compatibility/2006">
              <mc:Choice xmlns:v="urn:schemas-microsoft-com:vml" Requires="v">
                <p:oleObj spid="_x0000_s2416712" name="Equation" r:id="rId3" imgW="3632200" imgH="1333500" progId="Equation.DSMT4">
                  <p:embed/>
                </p:oleObj>
              </mc:Choice>
              <mc:Fallback>
                <p:oleObj name="Equation" r:id="rId3" imgW="3632200" imgH="1333500"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916832"/>
                        <a:ext cx="7997991" cy="259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8" name="Object 6"/>
          <p:cNvGraphicFramePr>
            <a:graphicFrameLocks noChangeAspect="1"/>
          </p:cNvGraphicFramePr>
          <p:nvPr/>
        </p:nvGraphicFramePr>
        <p:xfrm>
          <a:off x="2339752" y="4725144"/>
          <a:ext cx="2356846" cy="573733"/>
        </p:xfrm>
        <a:graphic>
          <a:graphicData uri="http://schemas.openxmlformats.org/presentationml/2006/ole">
            <mc:AlternateContent xmlns:mc="http://schemas.openxmlformats.org/markup-compatibility/2006">
              <mc:Choice xmlns:v="urn:schemas-microsoft-com:vml" Requires="v">
                <p:oleObj spid="_x0000_s2416713" name="Equation" r:id="rId5" imgW="1143000" imgH="254000" progId="Equation.DSMT4">
                  <p:embed/>
                </p:oleObj>
              </mc:Choice>
              <mc:Fallback>
                <p:oleObj name="Equation" r:id="rId5" imgW="1143000" imgH="254000"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4725144"/>
                        <a:ext cx="2356846" cy="573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5"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684" name="Object 12"/>
          <p:cNvGraphicFramePr>
            <a:graphicFrameLocks noChangeAspect="1"/>
          </p:cNvGraphicFramePr>
          <p:nvPr/>
        </p:nvGraphicFramePr>
        <p:xfrm>
          <a:off x="2267743" y="5517231"/>
          <a:ext cx="2232249" cy="852769"/>
        </p:xfrm>
        <a:graphic>
          <a:graphicData uri="http://schemas.openxmlformats.org/presentationml/2006/ole">
            <mc:AlternateContent xmlns:mc="http://schemas.openxmlformats.org/markup-compatibility/2006">
              <mc:Choice xmlns:v="urn:schemas-microsoft-com:vml" Requires="v">
                <p:oleObj spid="_x0000_s2416714" name="Equation" r:id="rId7" imgW="1079032" imgH="406224" progId="Equation.DSMT4">
                  <p:embed/>
                </p:oleObj>
              </mc:Choice>
              <mc:Fallback>
                <p:oleObj name="Equation" r:id="rId7" imgW="1079032" imgH="406224"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3" y="5517231"/>
                        <a:ext cx="2232249" cy="8527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标题 12"/>
          <p:cNvSpPr>
            <a:spLocks noGrp="1"/>
          </p:cNvSpPr>
          <p:nvPr>
            <p:ph type="title"/>
          </p:nvPr>
        </p:nvSpPr>
        <p:spPr/>
        <p:txBody>
          <a:bodyPr/>
          <a:lstStyle/>
          <a:p>
            <a:endParaRPr lang="zh-CN" altLang="en-US"/>
          </a:p>
        </p:txBody>
      </p:sp>
      <p:sp>
        <p:nvSpPr>
          <p:cNvPr id="16" name="矩形 15"/>
          <p:cNvSpPr/>
          <p:nvPr/>
        </p:nvSpPr>
        <p:spPr>
          <a:xfrm>
            <a:off x="4355976" y="2060848"/>
            <a:ext cx="2952328" cy="535531"/>
          </a:xfrm>
          <a:prstGeom prst="rect">
            <a:avLst/>
          </a:prstGeom>
        </p:spPr>
        <p:txBody>
          <a:bodyPr wrap="square">
            <a:spAutoFit/>
          </a:bodyPr>
          <a:lstStyle/>
          <a:p>
            <a:pPr>
              <a:lnSpc>
                <a:spcPct val="120000"/>
              </a:lnSpc>
            </a:pPr>
            <a:r>
              <a:rPr lang="zh-CN" altLang="en-US" sz="2400" b="1" dirty="0" smtClean="0">
                <a:solidFill>
                  <a:srgbClr val="0000FF"/>
                </a:solidFill>
                <a:latin typeface="+mj-ea"/>
                <a:ea typeface="+mj-ea"/>
              </a:rPr>
              <a:t>利用对称性结论</a:t>
            </a:r>
            <a:endParaRPr lang="zh-CN" altLang="en-US" sz="2400" b="1" dirty="0">
              <a:solidFill>
                <a:srgbClr val="0000FF"/>
              </a:solidFill>
              <a:latin typeface="+mj-ea"/>
              <a:ea typeface="+mj-ea"/>
            </a:endParaRPr>
          </a:p>
        </p:txBody>
      </p:sp>
      <p:sp>
        <p:nvSpPr>
          <p:cNvPr id="17" name="灯片编号占位符 16"/>
          <p:cNvSpPr>
            <a:spLocks noGrp="1"/>
          </p:cNvSpPr>
          <p:nvPr>
            <p:ph type="sldNum" sz="quarter" idx="12"/>
          </p:nvPr>
        </p:nvSpPr>
        <p:spPr/>
        <p:txBody>
          <a:bodyPr/>
          <a:lstStyle/>
          <a:p>
            <a:fld id="{E31375A4-56A4-47D6-9801-1991572033F7}" type="slidenum">
              <a:rPr lang="en-US" smtClean="0"/>
              <a:pPr/>
              <a:t>9</a:t>
            </a:fld>
            <a:endParaRPr lang="en-US"/>
          </a:p>
        </p:txBody>
      </p:sp>
      <p:cxnSp>
        <p:nvCxnSpPr>
          <p:cNvPr id="3" name="直接连接符 2"/>
          <p:cNvCxnSpPr/>
          <p:nvPr/>
        </p:nvCxnSpPr>
        <p:spPr>
          <a:xfrm>
            <a:off x="1619672" y="4365104"/>
            <a:ext cx="64807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直接连接符 17"/>
          <p:cNvCxnSpPr/>
          <p:nvPr/>
        </p:nvCxnSpPr>
        <p:spPr>
          <a:xfrm>
            <a:off x="2552938" y="4519279"/>
            <a:ext cx="4251310"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矩形 4"/>
          <p:cNvSpPr/>
          <p:nvPr/>
        </p:nvSpPr>
        <p:spPr>
          <a:xfrm>
            <a:off x="826119" y="4230836"/>
            <a:ext cx="800219" cy="461665"/>
          </a:xfrm>
          <a:prstGeom prst="rect">
            <a:avLst/>
          </a:prstGeom>
        </p:spPr>
        <p:txBody>
          <a:bodyPr wrap="none">
            <a:spAutoFit/>
          </a:bodyPr>
          <a:lstStyle/>
          <a:p>
            <a:pPr lvl="0"/>
            <a:r>
              <a:rPr lang="zh-CN" altLang="zh-CN" sz="2400" b="1" dirty="0">
                <a:solidFill>
                  <a:srgbClr val="FF0000"/>
                </a:solidFill>
                <a:latin typeface="+mj-ea"/>
                <a:ea typeface="+mj-ea"/>
              </a:rPr>
              <a:t>直流</a:t>
            </a:r>
            <a:endParaRPr lang="zh-CN" altLang="en-US" sz="2400" dirty="0">
              <a:solidFill>
                <a:srgbClr val="FF0000"/>
              </a:solidFill>
              <a:latin typeface="+mj-ea"/>
              <a:ea typeface="+mj-ea"/>
            </a:endParaRPr>
          </a:p>
        </p:txBody>
      </p:sp>
      <p:sp>
        <p:nvSpPr>
          <p:cNvPr id="19" name="矩形 18"/>
          <p:cNvSpPr/>
          <p:nvPr/>
        </p:nvSpPr>
        <p:spPr>
          <a:xfrm>
            <a:off x="5220071" y="4519279"/>
            <a:ext cx="800219" cy="461665"/>
          </a:xfrm>
          <a:prstGeom prst="rect">
            <a:avLst/>
          </a:prstGeom>
        </p:spPr>
        <p:txBody>
          <a:bodyPr wrap="none">
            <a:spAutoFit/>
          </a:bodyPr>
          <a:lstStyle/>
          <a:p>
            <a:pPr lvl="0"/>
            <a:r>
              <a:rPr lang="zh-CN" altLang="en-US" sz="2400" b="1" dirty="0">
                <a:solidFill>
                  <a:srgbClr val="00B0F0"/>
                </a:solidFill>
                <a:latin typeface="+mj-ea"/>
                <a:ea typeface="+mj-ea"/>
              </a:rPr>
              <a:t>交流</a:t>
            </a:r>
            <a:endParaRPr lang="zh-CN" altLang="en-US" sz="2400" dirty="0">
              <a:solidFill>
                <a:srgbClr val="00B0F0"/>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3" presetClass="entr" presetSubtype="1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8675">
                                            <p:txEl>
                                              <p:pRg st="5" end="5"/>
                                            </p:txEl>
                                          </p:spTgt>
                                        </p:tgtEl>
                                        <p:attrNameLst>
                                          <p:attrName>style.visibility</p:attrName>
                                        </p:attrNameLst>
                                      </p:cBhvr>
                                      <p:to>
                                        <p:strVal val="visible"/>
                                      </p:to>
                                    </p:set>
                                    <p:anim calcmode="lin" valueType="num">
                                      <p:cBhvr additive="base">
                                        <p:cTn id="16"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8675">
                                            <p:txEl>
                                              <p:pRg st="5" end="5"/>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8678"/>
                                        </p:tgtEl>
                                        <p:attrNameLst>
                                          <p:attrName>style.visibility</p:attrName>
                                        </p:attrNameLst>
                                      </p:cBhvr>
                                      <p:to>
                                        <p:strVal val="visible"/>
                                      </p:to>
                                    </p:set>
                                    <p:anim calcmode="lin" valueType="num">
                                      <p:cBhvr additive="base">
                                        <p:cTn id="20" dur="500" fill="hold"/>
                                        <p:tgtEl>
                                          <p:spTgt spid="28678"/>
                                        </p:tgtEl>
                                        <p:attrNameLst>
                                          <p:attrName>ppt_x</p:attrName>
                                        </p:attrNameLst>
                                      </p:cBhvr>
                                      <p:tavLst>
                                        <p:tav tm="0">
                                          <p:val>
                                            <p:strVal val="#ppt_x"/>
                                          </p:val>
                                        </p:tav>
                                        <p:tav tm="100000">
                                          <p:val>
                                            <p:strVal val="#ppt_x"/>
                                          </p:val>
                                        </p:tav>
                                      </p:tavLst>
                                    </p:anim>
                                    <p:anim calcmode="lin" valueType="num">
                                      <p:cBhvr additive="base">
                                        <p:cTn id="21" dur="500" fill="hold"/>
                                        <p:tgtEl>
                                          <p:spTgt spid="2867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8684"/>
                                        </p:tgtEl>
                                        <p:attrNameLst>
                                          <p:attrName>style.visibility</p:attrName>
                                        </p:attrNameLst>
                                      </p:cBhvr>
                                      <p:to>
                                        <p:strVal val="visible"/>
                                      </p:to>
                                    </p:set>
                                    <p:anim calcmode="lin" valueType="num">
                                      <p:cBhvr additive="base">
                                        <p:cTn id="24" dur="500" fill="hold"/>
                                        <p:tgtEl>
                                          <p:spTgt spid="28684"/>
                                        </p:tgtEl>
                                        <p:attrNameLst>
                                          <p:attrName>ppt_x</p:attrName>
                                        </p:attrNameLst>
                                      </p:cBhvr>
                                      <p:tavLst>
                                        <p:tav tm="0">
                                          <p:val>
                                            <p:strVal val="#ppt_x"/>
                                          </p:val>
                                        </p:tav>
                                        <p:tav tm="100000">
                                          <p:val>
                                            <p:strVal val="#ppt_x"/>
                                          </p:val>
                                        </p:tav>
                                      </p:tavLst>
                                    </p:anim>
                                    <p:anim calcmode="lin" valueType="num">
                                      <p:cBhvr additive="base">
                                        <p:cTn id="25" dur="500" fill="hold"/>
                                        <p:tgtEl>
                                          <p:spTgt spid="2868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inVertical)">
                                      <p:cBhvr>
                                        <p:cTn id="30" dur="500"/>
                                        <p:tgtEl>
                                          <p:spTgt spid="3"/>
                                        </p:tgtEl>
                                      </p:cBhvr>
                                    </p:animEffect>
                                  </p:childTnLst>
                                </p:cTn>
                              </p:par>
                              <p:par>
                                <p:cTn id="31" presetID="16" presetClass="entr" presetSubtype="21"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500"/>
                                        <p:tgtEl>
                                          <p:spTgt spid="1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arn(inVertical)">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6" grpId="0"/>
      <p:bldP spid="5" grpId="0"/>
      <p:bldP spid="19" grpId="0"/>
    </p:bld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2662</Words>
  <Application>Microsoft Office PowerPoint</Application>
  <PresentationFormat>全屏显示(4:3)</PresentationFormat>
  <Paragraphs>594</Paragraphs>
  <Slides>59</Slides>
  <Notes>3</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59</vt:i4>
      </vt:variant>
    </vt:vector>
  </HeadingPairs>
  <TitlesOfParts>
    <vt:vector size="63" baseType="lpstr">
      <vt:lpstr>TechComputer_16x9</vt:lpstr>
      <vt:lpstr>Equation</vt:lpstr>
      <vt:lpstr>公式</vt:lpstr>
      <vt:lpstr>Visio</vt:lpstr>
      <vt:lpstr>通信原理</vt:lpstr>
      <vt:lpstr>第2章 确知信号</vt:lpstr>
      <vt:lpstr>第2章 确知信号</vt:lpstr>
      <vt:lpstr>第2章 确知信号</vt:lpstr>
      <vt:lpstr>2.1确知信号的类型</vt:lpstr>
      <vt:lpstr>第2章 确知信号</vt:lpstr>
      <vt:lpstr>2.2.1 功率信号的频谱</vt:lpstr>
      <vt:lpstr>二. 周期性功率信号频谱的性质</vt:lpstr>
      <vt:lpstr>PowerPoint 演示文稿</vt:lpstr>
      <vt:lpstr>PowerPoint 演示文稿</vt:lpstr>
      <vt:lpstr>PowerPoint 演示文稿</vt:lpstr>
      <vt:lpstr>例2.1</vt:lpstr>
      <vt:lpstr>例2.2</vt:lpstr>
      <vt:lpstr>例2.3</vt:lpstr>
      <vt:lpstr>2.2.2 能量信号的频谱密度</vt:lpstr>
      <vt:lpstr>PowerPoint 演示文稿</vt:lpstr>
      <vt:lpstr>例2.4</vt:lpstr>
      <vt:lpstr>例2.5</vt:lpstr>
      <vt:lpstr>函数的性质1</vt:lpstr>
      <vt:lpstr>函数的性质2</vt:lpstr>
      <vt:lpstr>函数的性质3</vt:lpstr>
      <vt:lpstr>函数的性质4</vt:lpstr>
      <vt:lpstr>例2.6</vt:lpstr>
      <vt:lpstr>例2.6</vt:lpstr>
      <vt:lpstr>2.2.3 能量信号的能量谱密度</vt:lpstr>
      <vt:lpstr>例2.7</vt:lpstr>
      <vt:lpstr>2.2.4 功率信号的功率谱密度</vt:lpstr>
      <vt:lpstr>2.周期信号的功率谱密度</vt:lpstr>
      <vt:lpstr>PowerPoint 演示文稿</vt:lpstr>
      <vt:lpstr>例2.8</vt:lpstr>
      <vt:lpstr>第2章 确知信号</vt:lpstr>
      <vt:lpstr>2.3.1 能量信号的自相关函数</vt:lpstr>
      <vt:lpstr>2.3.1 能量信号的自相关函数</vt:lpstr>
      <vt:lpstr>2.3.2 功率信号的自相关函数</vt:lpstr>
      <vt:lpstr>2.3.2 功率信号的自相关函数</vt:lpstr>
      <vt:lpstr>例2.9</vt:lpstr>
      <vt:lpstr>2.3.3 能量信号的互相关函数</vt:lpstr>
      <vt:lpstr>2.3.3 能量信号的互相关函数</vt:lpstr>
      <vt:lpstr>2.3.4 功率信号的互相关函数</vt:lpstr>
      <vt:lpstr>2.3.4 功率信号的互相关函数</vt:lpstr>
      <vt:lpstr>随机信号</vt:lpstr>
      <vt:lpstr>PowerPoint 演示文稿</vt:lpstr>
      <vt:lpstr>PowerPoint 演示文稿</vt:lpstr>
      <vt:lpstr>3.2.3   平稳过程的自相关函数</vt:lpstr>
      <vt:lpstr>3.2.4  平稳过程的功率谱密度</vt:lpstr>
      <vt:lpstr>PowerPoint 演示文稿</vt:lpstr>
      <vt:lpstr>2. 功率谱密度的计算</vt:lpstr>
      <vt:lpstr>从确知信号到随机信号的实例 </vt:lpstr>
      <vt:lpstr>多径效应分析</vt:lpstr>
      <vt:lpstr>PowerPoint 演示文稿</vt:lpstr>
      <vt:lpstr>PowerPoint 演示文稿</vt:lpstr>
      <vt:lpstr>衰落</vt:lpstr>
      <vt:lpstr>多径效应分析</vt:lpstr>
      <vt:lpstr>PowerPoint 演示文稿</vt:lpstr>
      <vt:lpstr>PowerPoint 演示文稿</vt:lpstr>
      <vt:lpstr>相关带宽</vt:lpstr>
      <vt:lpstr>多径效应的影响</vt:lpstr>
      <vt:lpstr>PowerPoint 演示文稿</vt:lpstr>
      <vt:lpstr>变参信道对信号传输影响总结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2016-02-29T14:45:29Z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