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98"/>
  </p:notesMasterIdLst>
  <p:handoutMasterIdLst>
    <p:handoutMasterId r:id="rId99"/>
  </p:handoutMasterIdLst>
  <p:sldIdLst>
    <p:sldId id="624" r:id="rId3"/>
    <p:sldId id="626" r:id="rId4"/>
    <p:sldId id="700" r:id="rId5"/>
    <p:sldId id="721" r:id="rId6"/>
    <p:sldId id="722" r:id="rId7"/>
    <p:sldId id="720" r:id="rId8"/>
    <p:sldId id="707" r:id="rId9"/>
    <p:sldId id="627" r:id="rId10"/>
    <p:sldId id="628" r:id="rId11"/>
    <p:sldId id="629" r:id="rId12"/>
    <p:sldId id="630" r:id="rId13"/>
    <p:sldId id="631" r:id="rId14"/>
    <p:sldId id="632" r:id="rId15"/>
    <p:sldId id="633" r:id="rId16"/>
    <p:sldId id="634" r:id="rId17"/>
    <p:sldId id="635" r:id="rId18"/>
    <p:sldId id="636" r:id="rId19"/>
    <p:sldId id="701" r:id="rId20"/>
    <p:sldId id="637" r:id="rId21"/>
    <p:sldId id="638" r:id="rId22"/>
    <p:sldId id="639" r:id="rId23"/>
    <p:sldId id="640" r:id="rId24"/>
    <p:sldId id="641" r:id="rId25"/>
    <p:sldId id="642" r:id="rId26"/>
    <p:sldId id="643" r:id="rId27"/>
    <p:sldId id="644" r:id="rId28"/>
    <p:sldId id="645" r:id="rId29"/>
    <p:sldId id="646" r:id="rId30"/>
    <p:sldId id="647" r:id="rId31"/>
    <p:sldId id="648" r:id="rId32"/>
    <p:sldId id="649" r:id="rId33"/>
    <p:sldId id="650" r:id="rId34"/>
    <p:sldId id="708" r:id="rId35"/>
    <p:sldId id="651" r:id="rId36"/>
    <p:sldId id="652" r:id="rId37"/>
    <p:sldId id="718" r:id="rId38"/>
    <p:sldId id="719" r:id="rId39"/>
    <p:sldId id="702" r:id="rId40"/>
    <p:sldId id="653" r:id="rId41"/>
    <p:sldId id="654" r:id="rId42"/>
    <p:sldId id="655" r:id="rId43"/>
    <p:sldId id="656" r:id="rId44"/>
    <p:sldId id="657" r:id="rId45"/>
    <p:sldId id="658" r:id="rId46"/>
    <p:sldId id="659" r:id="rId47"/>
    <p:sldId id="710" r:id="rId48"/>
    <p:sldId id="660" r:id="rId49"/>
    <p:sldId id="661" r:id="rId50"/>
    <p:sldId id="703" r:id="rId51"/>
    <p:sldId id="662" r:id="rId52"/>
    <p:sldId id="663" r:id="rId53"/>
    <p:sldId id="664" r:id="rId54"/>
    <p:sldId id="665" r:id="rId55"/>
    <p:sldId id="666" r:id="rId56"/>
    <p:sldId id="704" r:id="rId57"/>
    <p:sldId id="667" r:id="rId58"/>
    <p:sldId id="668" r:id="rId59"/>
    <p:sldId id="669" r:id="rId60"/>
    <p:sldId id="670" r:id="rId61"/>
    <p:sldId id="671" r:id="rId62"/>
    <p:sldId id="711" r:id="rId63"/>
    <p:sldId id="672" r:id="rId64"/>
    <p:sldId id="673" r:id="rId65"/>
    <p:sldId id="712" r:id="rId66"/>
    <p:sldId id="674" r:id="rId67"/>
    <p:sldId id="675" r:id="rId68"/>
    <p:sldId id="713" r:id="rId69"/>
    <p:sldId id="677" r:id="rId70"/>
    <p:sldId id="678" r:id="rId71"/>
    <p:sldId id="679" r:id="rId72"/>
    <p:sldId id="680" r:id="rId73"/>
    <p:sldId id="681" r:id="rId74"/>
    <p:sldId id="682" r:id="rId75"/>
    <p:sldId id="705" r:id="rId76"/>
    <p:sldId id="683" r:id="rId77"/>
    <p:sldId id="714" r:id="rId78"/>
    <p:sldId id="685" r:id="rId79"/>
    <p:sldId id="686" r:id="rId80"/>
    <p:sldId id="715" r:id="rId81"/>
    <p:sldId id="687" r:id="rId82"/>
    <p:sldId id="688" r:id="rId83"/>
    <p:sldId id="689" r:id="rId84"/>
    <p:sldId id="690" r:id="rId85"/>
    <p:sldId id="706" r:id="rId86"/>
    <p:sldId id="716" r:id="rId87"/>
    <p:sldId id="691" r:id="rId88"/>
    <p:sldId id="692" r:id="rId89"/>
    <p:sldId id="693" r:id="rId90"/>
    <p:sldId id="717" r:id="rId91"/>
    <p:sldId id="694" r:id="rId92"/>
    <p:sldId id="695" r:id="rId93"/>
    <p:sldId id="696" r:id="rId94"/>
    <p:sldId id="697" r:id="rId95"/>
    <p:sldId id="698" r:id="rId96"/>
    <p:sldId id="699"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0CC00"/>
    <a:srgbClr val="0000CC"/>
    <a:srgbClr val="3333FF"/>
    <a:srgbClr val="FFCCFF"/>
    <a:srgbClr val="0066FF"/>
    <a:srgbClr val="A50021"/>
    <a:srgbClr val="CC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992" autoAdjust="0"/>
    <p:restoredTop sz="95396" autoAdjust="0"/>
  </p:normalViewPr>
  <p:slideViewPr>
    <p:cSldViewPr>
      <p:cViewPr varScale="1">
        <p:scale>
          <a:sx n="68" d="100"/>
          <a:sy n="68" d="100"/>
        </p:scale>
        <p:origin x="-456" y="-90"/>
      </p:cViewPr>
      <p:guideLst>
        <p:guide orient="horz" pos="2160"/>
        <p:guide pos="2880"/>
      </p:guideLst>
    </p:cSldViewPr>
  </p:slideViewPr>
  <p:outlineViewPr>
    <p:cViewPr>
      <p:scale>
        <a:sx n="33" d="100"/>
        <a:sy n="33" d="100"/>
      </p:scale>
      <p:origin x="0" y="17172"/>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emf"/><Relationship Id="rId4" Type="http://schemas.openxmlformats.org/officeDocument/2006/relationships/image" Target="../media/image7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5" Type="http://schemas.openxmlformats.org/officeDocument/2006/relationships/image" Target="../media/image97.wmf"/><Relationship Id="rId4" Type="http://schemas.openxmlformats.org/officeDocument/2006/relationships/image" Target="../media/image9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98.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0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12.wmf"/><Relationship Id="rId1" Type="http://schemas.openxmlformats.org/officeDocument/2006/relationships/image" Target="../media/image111.wmf"/><Relationship Id="rId4" Type="http://schemas.openxmlformats.org/officeDocument/2006/relationships/image" Target="../media/image11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2.wmf"/><Relationship Id="rId1" Type="http://schemas.openxmlformats.org/officeDocument/2006/relationships/image" Target="../media/image111.wmf"/><Relationship Id="rId4" Type="http://schemas.openxmlformats.org/officeDocument/2006/relationships/image" Target="../media/image115.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1.wmf"/><Relationship Id="rId1" Type="http://schemas.openxmlformats.org/officeDocument/2006/relationships/image" Target="../media/image112.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01.wmf"/><Relationship Id="rId4" Type="http://schemas.openxmlformats.org/officeDocument/2006/relationships/image" Target="../media/image11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9.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32.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36.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5" Type="http://schemas.openxmlformats.org/officeDocument/2006/relationships/image" Target="../media/image149.wmf"/><Relationship Id="rId4" Type="http://schemas.openxmlformats.org/officeDocument/2006/relationships/image" Target="../media/image148.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54.wmf"/><Relationship Id="rId1" Type="http://schemas.openxmlformats.org/officeDocument/2006/relationships/image" Target="../media/image153.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 Id="rId5" Type="http://schemas.openxmlformats.org/officeDocument/2006/relationships/image" Target="../media/image163.wmf"/><Relationship Id="rId4" Type="http://schemas.openxmlformats.org/officeDocument/2006/relationships/image" Target="../media/image162.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66.wmf"/><Relationship Id="rId1" Type="http://schemas.openxmlformats.org/officeDocument/2006/relationships/image" Target="../media/image165.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68.wmf"/><Relationship Id="rId1" Type="http://schemas.openxmlformats.org/officeDocument/2006/relationships/image" Target="../media/image167.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69.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72.wmf"/><Relationship Id="rId1" Type="http://schemas.openxmlformats.org/officeDocument/2006/relationships/image" Target="../media/image171.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7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zh-CN" altLang="en-US"/>
              <a:pPr/>
              <a:t>2014/2/25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zh-CN" altLang="en-US"/>
              <a:pPr/>
              <a:t>2014/2/25</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062C29-BE36-494A-84B2-D3BA787C4824}" type="slidenum">
              <a:rPr lang="en-US" altLang="zh-CN"/>
              <a:pPr/>
              <a:t>8</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时间均值</a:t>
            </a:r>
            <a:r>
              <a:rPr lang="zh-CN" altLang="en-US" dirty="0" smtClean="0"/>
              <a:t>和</a:t>
            </a:r>
            <a:r>
              <a:rPr lang="zh-CN" altLang="en-US" dirty="0" smtClean="0">
                <a:solidFill>
                  <a:srgbClr val="FF0000"/>
                </a:solidFill>
              </a:rPr>
              <a:t>时间相关函数</a:t>
            </a:r>
            <a:endParaRPr lang="zh-CN" altLang="en-US" dirty="0"/>
          </a:p>
        </p:txBody>
      </p:sp>
      <p:sp>
        <p:nvSpPr>
          <p:cNvPr id="4" name="灯片编号占位符 3"/>
          <p:cNvSpPr>
            <a:spLocks noGrp="1"/>
          </p:cNvSpPr>
          <p:nvPr>
            <p:ph type="sldNum" sz="quarter" idx="10"/>
          </p:nvPr>
        </p:nvSpPr>
        <p:spPr/>
        <p:txBody>
          <a:bodyPr/>
          <a:lstStyle/>
          <a:p>
            <a:fld id="{5EE2CF44-2B13-41B4-A334-1CDF534EEBBF}" type="slidenum">
              <a:rPr lang="en-US" altLang="zh-CN" smtClean="0"/>
              <a:pPr/>
              <a:t>23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82000"/>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191"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1191"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54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2E5BCD62-8F57-4B53-8336-FBE2563071CF}" type="datetime1">
              <a:rPr lang="zh-CN" altLang="en-US" smtClean="0"/>
              <a:pPr/>
              <a:t>2014/2/25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9326787E-F7E8-4E51-8B70-F88B5DFA73CF}" type="datetime1">
              <a:rPr lang="zh-CN" altLang="en-US" smtClean="0"/>
              <a:pPr/>
              <a:t>2014/2/25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8229600" cy="21717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41529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C28FCE42-5AB2-40D2-A85F-6D694A950C94}" type="datetime1">
              <a:rPr lang="zh-CN" altLang="en-US" smtClean="0"/>
              <a:pPr/>
              <a:t>2014/2/25</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CF285480-69E1-4FBB-ADFD-10FF4D0268EA}" type="slidenum">
              <a:rPr lang="en-US" altLang="zh-CN"/>
              <a:pPr/>
              <a:t>‹#›</a:t>
            </a:fld>
            <a:endParaRPr lang="en-US" altLang="zh-CN"/>
          </a:p>
        </p:txBody>
      </p:sp>
    </p:spTree>
    <p:extLst>
      <p:ext uri="{BB962C8B-B14F-4D97-AF65-F5344CB8AC3E}">
        <p14:creationId xmlns:p14="http://schemas.microsoft.com/office/powerpoint/2010/main" val="2513869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B0F44FE1-AC8F-4B98-A489-DB73EBE3AE85}" type="datetime1">
              <a:rPr lang="zh-CN" altLang="en-US" smtClean="0"/>
              <a:pPr/>
              <a:t>2014/2/25</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9704CB3B-DB8E-4C92-A291-5A517B376942}" type="slidenum">
              <a:rPr lang="en-US" altLang="zh-CN"/>
              <a:pPr/>
              <a:t>‹#›</a:t>
            </a:fld>
            <a:endParaRPr lang="en-US" altLang="zh-CN"/>
          </a:p>
        </p:txBody>
      </p:sp>
    </p:spTree>
    <p:extLst>
      <p:ext uri="{BB962C8B-B14F-4D97-AF65-F5344CB8AC3E}">
        <p14:creationId xmlns:p14="http://schemas.microsoft.com/office/powerpoint/2010/main" val="336559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fld id="{A79DB8D3-C73A-4D60-85D1-F561EBDA258C}" type="datetime1">
              <a:rPr lang="zh-CN" altLang="en-US" smtClean="0"/>
              <a:pPr/>
              <a:t>2014/2/25</a:t>
            </a:fld>
            <a:endParaRPr lang="en-US" altLang="zh-CN"/>
          </a:p>
        </p:txBody>
      </p:sp>
      <p:sp>
        <p:nvSpPr>
          <p:cNvPr id="7" name="页脚占位符 6"/>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400800"/>
            <a:ext cx="2133600" cy="320675"/>
          </a:xfrm>
        </p:spPr>
        <p:txBody>
          <a:bodyPr/>
          <a:lstStyle>
            <a:lvl1pPr>
              <a:defRPr/>
            </a:lvl1pPr>
          </a:lstStyle>
          <a:p>
            <a:fld id="{CADA21AF-6EDC-4066-AE95-7A571A3B4D3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20713"/>
            <a:ext cx="7696200" cy="4865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E4AF605B-4BEF-4FC8-B075-BDBD869F0A46}" type="datetime1">
              <a:rPr lang="zh-CN" altLang="en-US" smtClean="0"/>
              <a:pPr>
                <a:defRPr/>
              </a:pPr>
              <a:t>2014/2/25</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92D46637-8092-4437-BC39-121534909CFE}" type="slidenum">
              <a:rPr lang="en-US" altLang="zh-CN"/>
              <a:pPr>
                <a:defRPr/>
              </a:pPr>
              <a:t>‹#›</a:t>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normAutofit/>
          </a:bodyPr>
          <a:lstStyle>
            <a:lvl1pPr>
              <a:lnSpc>
                <a:spcPct val="100000"/>
              </a:lnSpc>
              <a:defRPr sz="2800" b="1">
                <a:solidFill>
                  <a:schemeClr val="tx1"/>
                </a:solidFill>
              </a:defRPr>
            </a:lvl1pPr>
            <a:lvl2pPr>
              <a:lnSpc>
                <a:spcPct val="100000"/>
              </a:lnSpc>
              <a:defRPr sz="2400" b="1">
                <a:solidFill>
                  <a:schemeClr val="tx1"/>
                </a:solidFill>
              </a:defRPr>
            </a:lvl2pPr>
            <a:lvl3pPr>
              <a:lnSpc>
                <a:spcPct val="100000"/>
              </a:lnSpc>
              <a:defRPr sz="2000" b="1">
                <a:solidFill>
                  <a:schemeClr val="tx1"/>
                </a:solidFill>
              </a:defRPr>
            </a:lvl3pPr>
            <a:lvl4pPr>
              <a:lnSpc>
                <a:spcPct val="100000"/>
              </a:lnSpc>
              <a:defRPr sz="1800" b="1">
                <a:solidFill>
                  <a:schemeClr val="tx1"/>
                </a:solidFill>
              </a:defRPr>
            </a:lvl4pPr>
            <a:lvl5pPr>
              <a:lnSpc>
                <a:spcPct val="100000"/>
              </a:lnSpc>
              <a:defRPr sz="1800" b="1">
                <a:solidFill>
                  <a:schemeClr val="tx1"/>
                </a:solidFill>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2B02F40E-CFEF-4AFE-9C6B-C84F08687E59}" type="datetime1">
              <a:rPr lang="zh-CN" altLang="en-US" smtClean="0"/>
              <a:pPr/>
              <a:t>2014/2/25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444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5400">
                <a:solidFill>
                  <a:schemeClr val="tx1"/>
                </a:solidFill>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dirty="0"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11560" y="1412777"/>
            <a:ext cx="3788990" cy="4683224"/>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815458" y="1412777"/>
            <a:ext cx="3788990" cy="4683224"/>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Date Placeholder 4"/>
          <p:cNvSpPr>
            <a:spLocks noGrp="1"/>
          </p:cNvSpPr>
          <p:nvPr>
            <p:ph type="dt" sz="half" idx="10"/>
          </p:nvPr>
        </p:nvSpPr>
        <p:spPr/>
        <p:txBody>
          <a:bodyPr/>
          <a:lstStyle/>
          <a:p>
            <a:fld id="{F8C63FEA-8F01-42D8-B546-019856787FCA}" type="datetime1">
              <a:rPr lang="zh-CN" altLang="en-US" smtClean="0"/>
              <a:pPr/>
              <a:t>2014/2/25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4567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4650" y="1196752"/>
            <a:ext cx="3791276" cy="576064"/>
          </a:xfrm>
        </p:spPr>
        <p:txBody>
          <a:bodyPr anchor="ctr">
            <a:norm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4" name="Content Placeholder 3"/>
          <p:cNvSpPr>
            <a:spLocks noGrp="1"/>
          </p:cNvSpPr>
          <p:nvPr>
            <p:ph sz="half" idx="2"/>
          </p:nvPr>
        </p:nvSpPr>
        <p:spPr>
          <a:xfrm>
            <a:off x="564650"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Text Placeholder 4"/>
          <p:cNvSpPr>
            <a:spLocks noGrp="1"/>
          </p:cNvSpPr>
          <p:nvPr>
            <p:ph type="body" sz="quarter" idx="3"/>
          </p:nvPr>
        </p:nvSpPr>
        <p:spPr>
          <a:xfrm>
            <a:off x="4813172" y="1196752"/>
            <a:ext cx="3791276" cy="576064"/>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6" name="Content Placeholder 5"/>
          <p:cNvSpPr>
            <a:spLocks noGrp="1"/>
          </p:cNvSpPr>
          <p:nvPr>
            <p:ph sz="quarter" idx="4"/>
          </p:nvPr>
        </p:nvSpPr>
        <p:spPr>
          <a:xfrm>
            <a:off x="4813172"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7" name="Date Placeholder 6"/>
          <p:cNvSpPr>
            <a:spLocks noGrp="1"/>
          </p:cNvSpPr>
          <p:nvPr>
            <p:ph type="dt" sz="half" idx="10"/>
          </p:nvPr>
        </p:nvSpPr>
        <p:spPr/>
        <p:txBody>
          <a:bodyPr/>
          <a:lstStyle/>
          <a:p>
            <a:fld id="{CEC86A0E-F87F-4AA4-BBB0-92F112C002E7}" type="datetime1">
              <a:rPr lang="zh-CN" altLang="en-US" smtClean="0"/>
              <a:pPr/>
              <a:t>2014/2/25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
        <p:nvSpPr>
          <p:cNvPr id="10" name="Title 1"/>
          <p:cNvSpPr>
            <a:spLocks noGrp="1"/>
          </p:cNvSpPr>
          <p:nvPr>
            <p:ph type="title"/>
          </p:nvPr>
        </p:nvSpPr>
        <p:spPr>
          <a:xfrm>
            <a:off x="539552" y="188640"/>
            <a:ext cx="8064896" cy="811560"/>
          </a:xfrm>
        </p:spPr>
        <p:txBody>
          <a:bodyPr/>
          <a:lstStyle>
            <a:lvl1pPr>
              <a:defRPr>
                <a:solidFill>
                  <a:schemeClr val="tx1"/>
                </a:solidFill>
              </a:defRPr>
            </a:lvl1pPr>
          </a:lstStyle>
          <a:p>
            <a:r>
              <a:rPr lang="en-US" altLang="zh-CN" dirty="0" smtClean="0"/>
              <a:t>Click to edit Master title style</a:t>
            </a:r>
            <a:endParaRPr lang="en-US" dirty="0"/>
          </a:p>
        </p:txBody>
      </p:sp>
    </p:spTree>
    <p:extLst>
      <p:ext uri="{BB962C8B-B14F-4D97-AF65-F5344CB8AC3E}">
        <p14:creationId xmlns:p14="http://schemas.microsoft.com/office/powerpoint/2010/main" val="3397906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smtClean="0"/>
              <a:t>Click to edit Master title style</a:t>
            </a:r>
            <a:endParaRPr lang="en-US" dirty="0"/>
          </a:p>
        </p:txBody>
      </p:sp>
      <p:sp>
        <p:nvSpPr>
          <p:cNvPr id="3" name="Date Placeholder 2"/>
          <p:cNvSpPr>
            <a:spLocks noGrp="1"/>
          </p:cNvSpPr>
          <p:nvPr>
            <p:ph type="dt" sz="half" idx="10"/>
          </p:nvPr>
        </p:nvSpPr>
        <p:spPr/>
        <p:txBody>
          <a:bodyPr/>
          <a:lstStyle/>
          <a:p>
            <a:fld id="{765275BE-E8DB-41ED-AFDA-BE9C4E741AD2}" type="datetime1">
              <a:rPr lang="zh-CN" altLang="en-US" smtClean="0"/>
              <a:pPr/>
              <a:t>2014/2/25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cxnSp>
        <p:nvCxnSpPr>
          <p:cNvPr id="6" name="直接连接符 5"/>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97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9AD3C-7996-48E0-A255-FD86DC9CDB1C}" type="datetime1">
              <a:rPr lang="zh-CN" altLang="en-US" smtClean="0"/>
              <a:pPr/>
              <a:t>2014/2/25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3400"/>
            </a:lvl1pPr>
          </a:lstStyle>
          <a:p>
            <a:r>
              <a:rPr lang="en-US" altLang="zh-CN"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AFD13E7B-9ADE-4177-8C27-BF21BC5C685D}" type="datetime1">
              <a:rPr lang="zh-CN" altLang="en-US" smtClean="0"/>
              <a:pPr/>
              <a:t>2014/2/25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5998464" y="1600200"/>
            <a:ext cx="2345436" cy="1828800"/>
          </a:xfrm>
        </p:spPr>
        <p:txBody>
          <a:bodyPr anchor="b">
            <a:normAutofit/>
          </a:bodyPr>
          <a:lstStyle>
            <a:lvl1pPr>
              <a:defRPr sz="3400"/>
            </a:lvl1pPr>
          </a:lstStyle>
          <a:p>
            <a:r>
              <a:rPr lang="en-US" altLang="zh-CN" dirty="0" smtClean="0"/>
              <a:t>Click to edit Master title style</a:t>
            </a:r>
            <a:endParaRPr lang="en-US" dirty="0"/>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8AF42F9-7D91-48E5-85B5-F66F13D3717B}" type="datetime1">
              <a:rPr lang="zh-CN" altLang="en-US" smtClean="0"/>
              <a:pPr/>
              <a:t>2014/2/25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724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188640"/>
            <a:ext cx="8064896" cy="811560"/>
          </a:xfrm>
          <a:prstGeom prst="rect">
            <a:avLst/>
          </a:prstGeom>
        </p:spPr>
        <p:txBody>
          <a:bodyPr vert="horz" lIns="91440" tIns="45720" rIns="91440" bIns="45720" rtlCol="0" anchor="b">
            <a:normAutofit/>
          </a:bodyPr>
          <a:lstStyle/>
          <a:p>
            <a:r>
              <a:rPr lang="en-US" altLang="zh-CN" dirty="0" smtClean="0"/>
              <a:t>Click to edit Master title style</a:t>
            </a:r>
            <a:endParaRPr dirty="0"/>
          </a:p>
        </p:txBody>
      </p:sp>
      <p:sp>
        <p:nvSpPr>
          <p:cNvPr id="3" name="Text Placeholder 2"/>
          <p:cNvSpPr>
            <a:spLocks noGrp="1"/>
          </p:cNvSpPr>
          <p:nvPr>
            <p:ph type="body" idx="1"/>
          </p:nvPr>
        </p:nvSpPr>
        <p:spPr>
          <a:xfrm>
            <a:off x="539552" y="1196752"/>
            <a:ext cx="8064896" cy="504056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dirty="0"/>
          </a:p>
        </p:txBody>
      </p:sp>
      <p:sp>
        <p:nvSpPr>
          <p:cNvPr id="4" name="Date Placeholder 3"/>
          <p:cNvSpPr>
            <a:spLocks noGrp="1"/>
          </p:cNvSpPr>
          <p:nvPr>
            <p:ph type="dt" sz="half" idx="2"/>
          </p:nvPr>
        </p:nvSpPr>
        <p:spPr>
          <a:xfrm>
            <a:off x="6372200" y="6556200"/>
            <a:ext cx="742950" cy="257176"/>
          </a:xfrm>
          <a:prstGeom prst="rect">
            <a:avLst/>
          </a:prstGeom>
        </p:spPr>
        <p:txBody>
          <a:bodyPr vert="horz" lIns="91440" tIns="45720" rIns="91440" bIns="45720" rtlCol="0" anchor="ctr"/>
          <a:lstStyle>
            <a:lvl1pPr algn="r">
              <a:defRPr sz="800" b="1" baseline="0">
                <a:solidFill>
                  <a:schemeClr val="tx1">
                    <a:lumMod val="85000"/>
                  </a:schemeClr>
                </a:solidFill>
                <a:latin typeface="Century Schoolbook" pitchFamily="18" charset="0"/>
              </a:defRPr>
            </a:lvl1pPr>
          </a:lstStyle>
          <a:p>
            <a:fld id="{0F0D37C3-3FCE-4800-9412-22E38500280A}" type="datetime1">
              <a:rPr lang="zh-CN" altLang="en-US" smtClean="0"/>
              <a:pPr/>
              <a:t>2014/2/25</a:t>
            </a:fld>
            <a:endParaRPr lang="zh-CN" altLang="en-US"/>
          </a:p>
        </p:txBody>
      </p:sp>
      <p:sp>
        <p:nvSpPr>
          <p:cNvPr id="5" name="Footer Placeholder 4"/>
          <p:cNvSpPr>
            <a:spLocks noGrp="1"/>
          </p:cNvSpPr>
          <p:nvPr>
            <p:ph type="ftr" sz="quarter" idx="3"/>
          </p:nvPr>
        </p:nvSpPr>
        <p:spPr>
          <a:xfrm>
            <a:off x="539552" y="6556200"/>
            <a:ext cx="5161165" cy="257176"/>
          </a:xfrm>
          <a:prstGeom prst="rect">
            <a:avLst/>
          </a:prstGeom>
        </p:spPr>
        <p:txBody>
          <a:bodyPr vert="horz" lIns="91440" tIns="45720" rIns="91440" bIns="45720" rtlCol="0" anchor="ctr"/>
          <a:lstStyle>
            <a:lvl1pPr algn="l">
              <a:defRPr sz="800" baseline="0">
                <a:solidFill>
                  <a:schemeClr val="tx1">
                    <a:lumMod val="85000"/>
                  </a:schemeClr>
                </a:solidFill>
                <a:latin typeface="Century Schoolbook" pitchFamily="18" charset="0"/>
              </a:defRPr>
            </a:lvl1pPr>
          </a:lstStyle>
          <a:p>
            <a:endParaRPr lang="zh-CN" altLang="en-US"/>
          </a:p>
        </p:txBody>
      </p:sp>
      <p:sp>
        <p:nvSpPr>
          <p:cNvPr id="6" name="Slide Number Placeholder 5"/>
          <p:cNvSpPr>
            <a:spLocks noGrp="1"/>
          </p:cNvSpPr>
          <p:nvPr>
            <p:ph type="sldNum" sz="quarter" idx="4"/>
          </p:nvPr>
        </p:nvSpPr>
        <p:spPr>
          <a:xfrm>
            <a:off x="8407846" y="6556200"/>
            <a:ext cx="628650" cy="257176"/>
          </a:xfrm>
          <a:prstGeom prst="rect">
            <a:avLst/>
          </a:prstGeom>
        </p:spPr>
        <p:txBody>
          <a:bodyPr vert="horz" lIns="91440" tIns="45720" rIns="91440" bIns="45720" rtlCol="0" anchor="ctr"/>
          <a:lstStyle>
            <a:lvl1pPr algn="r">
              <a:defRPr sz="2000" b="1" baseline="0">
                <a:solidFill>
                  <a:schemeClr val="tx1">
                    <a:lumMod val="85000"/>
                  </a:schemeClr>
                </a:solidFill>
                <a:latin typeface="Century Schoolbook" pitchFamily="18" charset="0"/>
              </a:defRPr>
            </a:lvl1pPr>
          </a:lstStyle>
          <a:p>
            <a:fld id="{E31375A4-56A4-47D6-9801-1991572033F7}" type="slidenum">
              <a:rPr lang="en-US" altLang="zh-CN" smtClean="0"/>
              <a:pPr/>
              <a:t>‹#›</a:t>
            </a:fld>
            <a:endParaRPr lang="en-US" altLang="zh-CN"/>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400" b="1" i="0" kern="1200" baseline="0">
          <a:solidFill>
            <a:srgbClr val="0070C0"/>
          </a:solidFill>
          <a:latin typeface="Century Schoolbook" pitchFamily="18" charset="0"/>
          <a:ea typeface="微软雅黑" pitchFamily="34" charset="-122"/>
          <a:cs typeface="+mj-cs"/>
        </a:defRPr>
      </a:lvl1pPr>
    </p:titleStyle>
    <p:body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guide id="3" orient="horz" pos="1008">
          <p15:clr>
            <a:srgbClr val="F26B43"/>
          </p15:clr>
        </p15:guide>
        <p15:guide id="4" orient="horz" pos="1152">
          <p15:clr>
            <a:srgbClr val="F26B43"/>
          </p15:clr>
        </p15:guide>
        <p15:guide id="5" orient="horz" pos="3840">
          <p15:clr>
            <a:srgbClr val="F26B43"/>
          </p15:clr>
        </p15:guide>
        <p15:guide id="6" orient="horz" pos="288">
          <p15:clr>
            <a:srgbClr val="F26B43"/>
          </p15:clr>
        </p15:guide>
        <p15:guide id="7" pos="6720">
          <p15:clr>
            <a:srgbClr val="F26B43"/>
          </p15:clr>
        </p15:guide>
        <p15:guide id="8" pos="960">
          <p15:clr>
            <a:srgbClr val="F26B43"/>
          </p15:clr>
        </p15:guide>
        <p15:guide id="9" pos="672">
          <p15:clr>
            <a:srgbClr val="F26B43"/>
          </p15:clr>
        </p15:guide>
        <p15:guide id="10" pos="7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emf"/><Relationship Id="rId5" Type="http://schemas.openxmlformats.org/officeDocument/2006/relationships/oleObject" Target="../embeddings/oleObject11.bin"/><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3.bin"/><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6.bin"/><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8.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0.wmf"/><Relationship Id="rId5" Type="http://schemas.openxmlformats.org/officeDocument/2006/relationships/oleObject" Target="../embeddings/oleObject21.bin"/><Relationship Id="rId4" Type="http://schemas.openxmlformats.org/officeDocument/2006/relationships/image" Target="../media/image1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2.wmf"/><Relationship Id="rId5" Type="http://schemas.openxmlformats.org/officeDocument/2006/relationships/oleObject" Target="../embeddings/oleObject23.bin"/><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image" Target="../media/image23.wmf"/><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6.wmf"/><Relationship Id="rId5" Type="http://schemas.openxmlformats.org/officeDocument/2006/relationships/oleObject" Target="../embeddings/oleObject27.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9.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0.wmf"/><Relationship Id="rId5" Type="http://schemas.openxmlformats.org/officeDocument/2006/relationships/oleObject" Target="../embeddings/oleObject31.bin"/><Relationship Id="rId4" Type="http://schemas.openxmlformats.org/officeDocument/2006/relationships/image" Target="../media/image29.wmf"/></Relationships>
</file>

<file path=ppt/slides/_rels/slide27.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2.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5.bin"/></Relationships>
</file>

<file path=ppt/slides/_rels/slide28.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7.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40.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2.emf"/><Relationship Id="rId5" Type="http://schemas.openxmlformats.org/officeDocument/2006/relationships/oleObject" Target="../embeddings/oleObject43.bin"/><Relationship Id="rId4" Type="http://schemas.openxmlformats.org/officeDocument/2006/relationships/image" Target="../media/image4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5.wmf"/><Relationship Id="rId5" Type="http://schemas.openxmlformats.org/officeDocument/2006/relationships/oleObject" Target="../embeddings/oleObject46.bin"/><Relationship Id="rId4" Type="http://schemas.openxmlformats.org/officeDocument/2006/relationships/image" Target="../media/image4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6.wmf"/></Relationships>
</file>

<file path=ppt/slides/_rels/slide33.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8.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51.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3.wmf"/><Relationship Id="rId5" Type="http://schemas.openxmlformats.org/officeDocument/2006/relationships/oleObject" Target="../embeddings/oleObject54.bin"/><Relationship Id="rId4" Type="http://schemas.openxmlformats.org/officeDocument/2006/relationships/image" Target="../media/image52.wmf"/></Relationships>
</file>

<file path=ppt/slides/_rels/slide35.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5.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8.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0.wmf"/><Relationship Id="rId5" Type="http://schemas.openxmlformats.org/officeDocument/2006/relationships/oleObject" Target="../embeddings/oleObject61.bin"/><Relationship Id="rId4" Type="http://schemas.openxmlformats.org/officeDocument/2006/relationships/image" Target="../media/image5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2.wmf"/><Relationship Id="rId5" Type="http://schemas.openxmlformats.org/officeDocument/2006/relationships/oleObject" Target="../embeddings/oleObject63.bin"/><Relationship Id="rId4" Type="http://schemas.openxmlformats.org/officeDocument/2006/relationships/image" Target="../media/image61.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4.wmf"/><Relationship Id="rId5" Type="http://schemas.openxmlformats.org/officeDocument/2006/relationships/oleObject" Target="../embeddings/oleObject65.bin"/><Relationship Id="rId4" Type="http://schemas.openxmlformats.org/officeDocument/2006/relationships/image" Target="../media/image6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67.emf"/><Relationship Id="rId5" Type="http://schemas.openxmlformats.org/officeDocument/2006/relationships/oleObject" Target="../embeddings/oleObject68.bin"/><Relationship Id="rId4" Type="http://schemas.openxmlformats.org/officeDocument/2006/relationships/image" Target="../media/image66.wmf"/></Relationships>
</file>

<file path=ppt/slides/_rels/slide44.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72.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9.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72.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73.wmf"/></Relationships>
</file>

<file path=ppt/slides/_rels/slide46.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75.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8.bin"/></Relationships>
</file>

<file path=ppt/slides/_rels/slide47.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79.wmf"/><Relationship Id="rId5" Type="http://schemas.openxmlformats.org/officeDocument/2006/relationships/oleObject" Target="../embeddings/oleObject81.bin"/><Relationship Id="rId4" Type="http://schemas.openxmlformats.org/officeDocument/2006/relationships/image" Target="../media/image78.wmf"/></Relationships>
</file>

<file path=ppt/slides/_rels/slide48.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82.wmf"/><Relationship Id="rId5" Type="http://schemas.openxmlformats.org/officeDocument/2006/relationships/oleObject" Target="../embeddings/oleObject84.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86.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86.wmf"/><Relationship Id="rId5" Type="http://schemas.openxmlformats.org/officeDocument/2006/relationships/oleObject" Target="../embeddings/oleObject88.bin"/><Relationship Id="rId4" Type="http://schemas.openxmlformats.org/officeDocument/2006/relationships/image" Target="../media/image85.wmf"/></Relationships>
</file>

<file path=ppt/slides/_rels/slide51.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88.wmf"/><Relationship Id="rId5" Type="http://schemas.openxmlformats.org/officeDocument/2006/relationships/oleObject" Target="../embeddings/oleObject91.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93.bin"/></Relationships>
</file>

<file path=ppt/slides/_rels/slide52.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92.wmf"/><Relationship Id="rId5" Type="http://schemas.openxmlformats.org/officeDocument/2006/relationships/oleObject" Target="../embeddings/oleObject95.bin"/><Relationship Id="rId4" Type="http://schemas.openxmlformats.org/officeDocument/2006/relationships/image" Target="../media/image91.wmf"/></Relationships>
</file>

<file path=ppt/slides/_rels/slide53.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97.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94.wmf"/><Relationship Id="rId11" Type="http://schemas.openxmlformats.org/officeDocument/2006/relationships/oleObject" Target="../embeddings/oleObject101.bin"/><Relationship Id="rId5" Type="http://schemas.openxmlformats.org/officeDocument/2006/relationships/oleObject" Target="../embeddings/oleObject98.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100.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87.wmf"/><Relationship Id="rId5" Type="http://schemas.openxmlformats.org/officeDocument/2006/relationships/oleObject" Target="../embeddings/oleObject103.bin"/><Relationship Id="rId4" Type="http://schemas.openxmlformats.org/officeDocument/2006/relationships/image" Target="../media/image98.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100.wmf"/></Relationships>
</file>

<file path=ppt/slides/_rels/slide59.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01.wmf"/><Relationship Id="rId5" Type="http://schemas.openxmlformats.org/officeDocument/2006/relationships/oleObject" Target="../embeddings/oleObject106.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10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04.wmf"/><Relationship Id="rId5" Type="http://schemas.openxmlformats.org/officeDocument/2006/relationships/oleObject" Target="../embeddings/oleObject110.bin"/><Relationship Id="rId4" Type="http://schemas.openxmlformats.org/officeDocument/2006/relationships/image" Target="../media/image101.wmf"/></Relationships>
</file>

<file path=ppt/slides/_rels/slide61.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07.wmf"/><Relationship Id="rId5" Type="http://schemas.openxmlformats.org/officeDocument/2006/relationships/oleObject" Target="../embeddings/oleObject113.bin"/><Relationship Id="rId4" Type="http://schemas.openxmlformats.org/officeDocument/2006/relationships/image" Target="../media/image106.wmf"/></Relationships>
</file>

<file path=ppt/slides/_rels/slide62.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10.wmf"/><Relationship Id="rId5" Type="http://schemas.openxmlformats.org/officeDocument/2006/relationships/oleObject" Target="../embeddings/oleObject116.bin"/><Relationship Id="rId10" Type="http://schemas.openxmlformats.org/officeDocument/2006/relationships/image" Target="../media/image107.wmf"/><Relationship Id="rId4" Type="http://schemas.openxmlformats.org/officeDocument/2006/relationships/image" Target="../media/image109.wmf"/><Relationship Id="rId9" Type="http://schemas.openxmlformats.org/officeDocument/2006/relationships/oleObject" Target="../embeddings/oleObject118.bin"/></Relationships>
</file>

<file path=ppt/slides/_rels/slide63.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12.wmf"/><Relationship Id="rId5" Type="http://schemas.openxmlformats.org/officeDocument/2006/relationships/oleObject" Target="../embeddings/oleObject120.bin"/><Relationship Id="rId10" Type="http://schemas.openxmlformats.org/officeDocument/2006/relationships/image" Target="../media/image113.wmf"/><Relationship Id="rId4" Type="http://schemas.openxmlformats.org/officeDocument/2006/relationships/image" Target="../media/image111.wmf"/><Relationship Id="rId9" Type="http://schemas.openxmlformats.org/officeDocument/2006/relationships/oleObject" Target="../embeddings/oleObject122.bin"/></Relationships>
</file>

<file path=ppt/slides/_rels/slide64.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12.wmf"/><Relationship Id="rId5" Type="http://schemas.openxmlformats.org/officeDocument/2006/relationships/oleObject" Target="../embeddings/oleObject124.bin"/><Relationship Id="rId10" Type="http://schemas.openxmlformats.org/officeDocument/2006/relationships/image" Target="../media/image115.wmf"/><Relationship Id="rId4" Type="http://schemas.openxmlformats.org/officeDocument/2006/relationships/image" Target="../media/image111.wmf"/><Relationship Id="rId9" Type="http://schemas.openxmlformats.org/officeDocument/2006/relationships/oleObject" Target="../embeddings/oleObject126.bin"/></Relationships>
</file>

<file path=ppt/slides/_rels/slide65.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32.bin"/><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image" Target="../media/image118.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15.wmf"/><Relationship Id="rId11" Type="http://schemas.openxmlformats.org/officeDocument/2006/relationships/oleObject" Target="../embeddings/oleObject131.bin"/><Relationship Id="rId5" Type="http://schemas.openxmlformats.org/officeDocument/2006/relationships/oleObject" Target="../embeddings/oleObject128.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130.bin"/><Relationship Id="rId14" Type="http://schemas.openxmlformats.org/officeDocument/2006/relationships/image" Target="../media/image119.wmf"/></Relationships>
</file>

<file path=ppt/slides/_rels/slide66.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38.bin"/><Relationship Id="rId3" Type="http://schemas.openxmlformats.org/officeDocument/2006/relationships/oleObject" Target="../embeddings/oleObject133.bin"/><Relationship Id="rId7" Type="http://schemas.openxmlformats.org/officeDocument/2006/relationships/oleObject" Target="../embeddings/oleObject135.bin"/><Relationship Id="rId12" Type="http://schemas.openxmlformats.org/officeDocument/2006/relationships/image" Target="../media/image120.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11.wmf"/><Relationship Id="rId11" Type="http://schemas.openxmlformats.org/officeDocument/2006/relationships/oleObject" Target="../embeddings/oleObject137.bin"/><Relationship Id="rId5" Type="http://schemas.openxmlformats.org/officeDocument/2006/relationships/oleObject" Target="../embeddings/oleObject134.bin"/><Relationship Id="rId10" Type="http://schemas.openxmlformats.org/officeDocument/2006/relationships/image" Target="../media/image119.wmf"/><Relationship Id="rId4" Type="http://schemas.openxmlformats.org/officeDocument/2006/relationships/image" Target="../media/image112.wmf"/><Relationship Id="rId9" Type="http://schemas.openxmlformats.org/officeDocument/2006/relationships/oleObject" Target="../embeddings/oleObject136.bin"/><Relationship Id="rId14" Type="http://schemas.openxmlformats.org/officeDocument/2006/relationships/image" Target="../media/image121.wmf"/></Relationships>
</file>

<file path=ppt/slides/_rels/slide67.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oleObject" Target="../embeddings/oleObject139.bin"/><Relationship Id="rId7" Type="http://schemas.openxmlformats.org/officeDocument/2006/relationships/oleObject" Target="../embeddings/oleObject141.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22.wmf"/><Relationship Id="rId5" Type="http://schemas.openxmlformats.org/officeDocument/2006/relationships/oleObject" Target="../embeddings/oleObject140.bin"/><Relationship Id="rId10" Type="http://schemas.openxmlformats.org/officeDocument/2006/relationships/image" Target="../media/image119.wmf"/><Relationship Id="rId4" Type="http://schemas.openxmlformats.org/officeDocument/2006/relationships/image" Target="../media/image101.wmf"/><Relationship Id="rId9" Type="http://schemas.openxmlformats.org/officeDocument/2006/relationships/oleObject" Target="../embeddings/oleObject142.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48.bin"/><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28.w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25.wmf"/><Relationship Id="rId11" Type="http://schemas.openxmlformats.org/officeDocument/2006/relationships/oleObject" Target="../embeddings/oleObject147.bin"/><Relationship Id="rId5" Type="http://schemas.openxmlformats.org/officeDocument/2006/relationships/oleObject" Target="../embeddings/oleObject144.bin"/><Relationship Id="rId10" Type="http://schemas.openxmlformats.org/officeDocument/2006/relationships/image" Target="../media/image127.wmf"/><Relationship Id="rId4" Type="http://schemas.openxmlformats.org/officeDocument/2006/relationships/image" Target="../media/image124.wmf"/><Relationship Id="rId9" Type="http://schemas.openxmlformats.org/officeDocument/2006/relationships/oleObject" Target="../embeddings/oleObject146.bin"/><Relationship Id="rId14" Type="http://schemas.openxmlformats.org/officeDocument/2006/relationships/image" Target="../media/image12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31.wmf"/><Relationship Id="rId5" Type="http://schemas.openxmlformats.org/officeDocument/2006/relationships/oleObject" Target="../embeddings/oleObject150.bin"/><Relationship Id="rId4" Type="http://schemas.openxmlformats.org/officeDocument/2006/relationships/image" Target="../media/image130.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33.wmf"/><Relationship Id="rId5" Type="http://schemas.openxmlformats.org/officeDocument/2006/relationships/oleObject" Target="../embeddings/oleObject152.bin"/><Relationship Id="rId4" Type="http://schemas.openxmlformats.org/officeDocument/2006/relationships/image" Target="../media/image132.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134.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image" Target="../media/image135.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137.wmf"/><Relationship Id="rId5" Type="http://schemas.openxmlformats.org/officeDocument/2006/relationships/oleObject" Target="../embeddings/oleObject156.bin"/><Relationship Id="rId4" Type="http://schemas.openxmlformats.org/officeDocument/2006/relationships/image" Target="../media/image136.wmf"/></Relationships>
</file>

<file path=ppt/slides/_rels/slide76.x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oleObject" Target="../embeddings/oleObject162.bin"/><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41.wmf"/><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139.wmf"/><Relationship Id="rId11" Type="http://schemas.openxmlformats.org/officeDocument/2006/relationships/oleObject" Target="../embeddings/oleObject161.bin"/><Relationship Id="rId5" Type="http://schemas.openxmlformats.org/officeDocument/2006/relationships/oleObject" Target="../embeddings/oleObject158.bin"/><Relationship Id="rId10" Type="http://schemas.openxmlformats.org/officeDocument/2006/relationships/image" Target="../media/image136.wmf"/><Relationship Id="rId4" Type="http://schemas.openxmlformats.org/officeDocument/2006/relationships/image" Target="../media/image138.wmf"/><Relationship Id="rId9" Type="http://schemas.openxmlformats.org/officeDocument/2006/relationships/oleObject" Target="../embeddings/oleObject160.bin"/><Relationship Id="rId14" Type="http://schemas.openxmlformats.org/officeDocument/2006/relationships/image" Target="../media/image142.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144.wmf"/><Relationship Id="rId5" Type="http://schemas.openxmlformats.org/officeDocument/2006/relationships/oleObject" Target="../embeddings/oleObject164.bin"/><Relationship Id="rId4" Type="http://schemas.openxmlformats.org/officeDocument/2006/relationships/image" Target="../media/image143.wmf"/></Relationships>
</file>

<file path=ppt/slides/_rels/slide78.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49.wmf"/><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146.wmf"/><Relationship Id="rId11" Type="http://schemas.openxmlformats.org/officeDocument/2006/relationships/oleObject" Target="../embeddings/oleObject169.bin"/><Relationship Id="rId5" Type="http://schemas.openxmlformats.org/officeDocument/2006/relationships/oleObject" Target="../embeddings/oleObject166.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68.bin"/></Relationships>
</file>

<file path=ppt/slides/_rels/slide79.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70.bin"/><Relationship Id="rId7" Type="http://schemas.openxmlformats.org/officeDocument/2006/relationships/oleObject" Target="../embeddings/oleObject172.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151.wmf"/><Relationship Id="rId5" Type="http://schemas.openxmlformats.org/officeDocument/2006/relationships/oleObject" Target="../embeddings/oleObject171.bin"/><Relationship Id="rId4" Type="http://schemas.openxmlformats.org/officeDocument/2006/relationships/image" Target="../media/image150.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154.wmf"/><Relationship Id="rId5" Type="http://schemas.openxmlformats.org/officeDocument/2006/relationships/oleObject" Target="../embeddings/oleObject174.bin"/><Relationship Id="rId4" Type="http://schemas.openxmlformats.org/officeDocument/2006/relationships/image" Target="../media/image153.wmf"/></Relationships>
</file>

<file path=ppt/slides/_rels/slide81.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75.bin"/><Relationship Id="rId7" Type="http://schemas.openxmlformats.org/officeDocument/2006/relationships/oleObject" Target="../embeddings/oleObject177.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55.wmf"/><Relationship Id="rId5" Type="http://schemas.openxmlformats.org/officeDocument/2006/relationships/oleObject" Target="../embeddings/oleObject176.bin"/><Relationship Id="rId4" Type="http://schemas.openxmlformats.org/officeDocument/2006/relationships/image" Target="../media/image154.wmf"/></Relationships>
</file>

<file path=ppt/slides/_rels/slide82.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oleObject" Target="../embeddings/oleObject178.bin"/><Relationship Id="rId7" Type="http://schemas.openxmlformats.org/officeDocument/2006/relationships/oleObject" Target="../embeddings/oleObject180.bin"/><Relationship Id="rId12" Type="http://schemas.openxmlformats.org/officeDocument/2006/relationships/image" Target="../media/image163.wmf"/><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image" Target="../media/image160.wmf"/><Relationship Id="rId11" Type="http://schemas.openxmlformats.org/officeDocument/2006/relationships/oleObject" Target="../embeddings/oleObject182.bin"/><Relationship Id="rId5" Type="http://schemas.openxmlformats.org/officeDocument/2006/relationships/oleObject" Target="../embeddings/oleObject179.bin"/><Relationship Id="rId10" Type="http://schemas.openxmlformats.org/officeDocument/2006/relationships/image" Target="../media/image162.wmf"/><Relationship Id="rId4" Type="http://schemas.openxmlformats.org/officeDocument/2006/relationships/image" Target="../media/image159.wmf"/><Relationship Id="rId9" Type="http://schemas.openxmlformats.org/officeDocument/2006/relationships/oleObject" Target="../embeddings/oleObject181.bin"/></Relationships>
</file>

<file path=ppt/slides/_rels/slide87.xml.rels><?xml version="1.0" encoding="UTF-8" standalone="yes"?>
<Relationships xmlns="http://schemas.openxmlformats.org/package/2006/relationships"><Relationship Id="rId2" Type="http://schemas.openxmlformats.org/officeDocument/2006/relationships/image" Target="../media/image164.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166.wmf"/><Relationship Id="rId5" Type="http://schemas.openxmlformats.org/officeDocument/2006/relationships/oleObject" Target="../embeddings/oleObject184.bin"/><Relationship Id="rId4" Type="http://schemas.openxmlformats.org/officeDocument/2006/relationships/image" Target="../media/image165.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85.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168.wmf"/><Relationship Id="rId5" Type="http://schemas.openxmlformats.org/officeDocument/2006/relationships/oleObject" Target="../embeddings/oleObject186.bin"/><Relationship Id="rId4" Type="http://schemas.openxmlformats.org/officeDocument/2006/relationships/image" Target="../media/image167.wmf"/></Relationships>
</file>

<file path=ppt/slides/_rels/slide91.xml.rels><?xml version="1.0" encoding="UTF-8" standalone="yes"?>
<Relationships xmlns="http://schemas.openxmlformats.org/package/2006/relationships"><Relationship Id="rId3" Type="http://schemas.openxmlformats.org/officeDocument/2006/relationships/image" Target="../media/image170.jpeg"/><Relationship Id="rId2" Type="http://schemas.openxmlformats.org/officeDocument/2006/relationships/slideLayout" Target="../slideLayouts/slideLayout2.xml"/><Relationship Id="rId1" Type="http://schemas.openxmlformats.org/officeDocument/2006/relationships/vmlDrawing" Target="../drawings/vmlDrawing63.vml"/><Relationship Id="rId5" Type="http://schemas.openxmlformats.org/officeDocument/2006/relationships/image" Target="../media/image169.wmf"/><Relationship Id="rId4" Type="http://schemas.openxmlformats.org/officeDocument/2006/relationships/oleObject" Target="../embeddings/oleObject187.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image" Target="../media/image172.wmf"/><Relationship Id="rId5" Type="http://schemas.openxmlformats.org/officeDocument/2006/relationships/oleObject" Target="../embeddings/oleObject189.bin"/><Relationship Id="rId4" Type="http://schemas.openxmlformats.org/officeDocument/2006/relationships/image" Target="../media/image171.wmf"/></Relationships>
</file>

<file path=ppt/slides/_rels/slide93.x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oleObject" Target="../embeddings/oleObject190.bin"/><Relationship Id="rId7" Type="http://schemas.openxmlformats.org/officeDocument/2006/relationships/oleObject" Target="../embeddings/oleObject192.bin"/><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image" Target="../media/image174.wmf"/><Relationship Id="rId5" Type="http://schemas.openxmlformats.org/officeDocument/2006/relationships/oleObject" Target="../embeddings/oleObject191.bin"/><Relationship Id="rId4" Type="http://schemas.openxmlformats.org/officeDocument/2006/relationships/image" Target="../media/image173.wmf"/></Relationships>
</file>

<file path=ppt/slides/_rels/slide94.xml.rels><?xml version="1.0" encoding="UTF-8" standalone="yes"?>
<Relationships xmlns="http://schemas.openxmlformats.org/package/2006/relationships"><Relationship Id="rId2" Type="http://schemas.openxmlformats.org/officeDocument/2006/relationships/image" Target="../media/image176.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93.bin"/><Relationship Id="rId2" Type="http://schemas.openxmlformats.org/officeDocument/2006/relationships/slideLayout" Target="../slideLayouts/slideLayout2.xml"/><Relationship Id="rId1" Type="http://schemas.openxmlformats.org/officeDocument/2006/relationships/vmlDrawing" Target="../drawings/vmlDrawing66.vml"/><Relationship Id="rId4" Type="http://schemas.openxmlformats.org/officeDocument/2006/relationships/image" Target="../media/image17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ctrTitle"/>
          </p:nvPr>
        </p:nvSpPr>
        <p:spPr/>
        <p:txBody>
          <a:bodyPr/>
          <a:lstStyle/>
          <a:p>
            <a:r>
              <a:rPr lang="zh-CN" altLang="en-US" smtClean="0"/>
              <a:t>通信原理</a:t>
            </a:r>
            <a:endParaRPr lang="zh-CN" altLang="en-US"/>
          </a:p>
        </p:txBody>
      </p:sp>
      <p:sp>
        <p:nvSpPr>
          <p:cNvPr id="5" name="副标题 4"/>
          <p:cNvSpPr>
            <a:spLocks noGrp="1"/>
          </p:cNvSpPr>
          <p:nvPr>
            <p:ph type="subTitle" idx="1"/>
          </p:nvPr>
        </p:nvSpPr>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55C76B4-9700-4006-83BE-D1D9EF8C2E5A}" type="slidenum">
              <a:rPr lang="en-US" altLang="zh-CN"/>
              <a:pPr/>
              <a:t>10</a:t>
            </a:fld>
            <a:endParaRPr lang="en-US" altLang="zh-CN"/>
          </a:p>
        </p:txBody>
      </p:sp>
      <p:sp>
        <p:nvSpPr>
          <p:cNvPr id="26626" name="Rectangle 2"/>
          <p:cNvSpPr>
            <a:spLocks noGrp="1" noChangeArrowheads="1"/>
          </p:cNvSpPr>
          <p:nvPr>
            <p:ph type="title"/>
          </p:nvPr>
        </p:nvSpPr>
        <p:spPr/>
        <p:txBody>
          <a:bodyPr>
            <a:normAutofit fontScale="90000"/>
          </a:bodyPr>
          <a:lstStyle/>
          <a:p>
            <a:endParaRPr lang="zh-CN" altLang="en-US" sz="5400" b="1" dirty="0"/>
          </a:p>
        </p:txBody>
      </p:sp>
      <p:sp>
        <p:nvSpPr>
          <p:cNvPr id="26627" name="Rectangle 3"/>
          <p:cNvSpPr>
            <a:spLocks noGrp="1" noChangeArrowheads="1"/>
          </p:cNvSpPr>
          <p:nvPr>
            <p:ph type="body" idx="1"/>
          </p:nvPr>
        </p:nvSpPr>
        <p:spPr>
          <a:xfrm>
            <a:off x="0" y="1223963"/>
            <a:ext cx="9144000" cy="5634037"/>
          </a:xfrm>
        </p:spPr>
        <p:txBody>
          <a:bodyPr/>
          <a:lstStyle/>
          <a:p>
            <a:pPr lvl="1"/>
            <a:r>
              <a:rPr lang="zh-CN" altLang="en-US" dirty="0">
                <a:solidFill>
                  <a:srgbClr val="0000FF"/>
                </a:solidFill>
              </a:rPr>
              <a:t>角度</a:t>
            </a:r>
            <a:r>
              <a:rPr lang="en-US" altLang="zh-CN" dirty="0">
                <a:solidFill>
                  <a:srgbClr val="0000FF"/>
                </a:solidFill>
              </a:rPr>
              <a:t>2</a:t>
            </a:r>
            <a:r>
              <a:rPr lang="zh-CN" altLang="en-US" dirty="0"/>
              <a:t>：随机过程是随机变量概念的延伸。</a:t>
            </a:r>
          </a:p>
          <a:p>
            <a:pPr lvl="1">
              <a:lnSpc>
                <a:spcPct val="130000"/>
              </a:lnSpc>
            </a:pPr>
            <a:r>
              <a:rPr lang="zh-CN" altLang="en-US" dirty="0"/>
              <a:t>在任一给定时刻</a:t>
            </a:r>
            <a:r>
              <a:rPr lang="en-US" altLang="zh-CN" i="1" dirty="0"/>
              <a:t>t</a:t>
            </a:r>
            <a:r>
              <a:rPr lang="en-US" altLang="zh-CN" baseline="-25000" dirty="0"/>
              <a:t>1</a:t>
            </a:r>
            <a:r>
              <a:rPr lang="zh-CN" altLang="en-US" dirty="0"/>
              <a:t>上，每一个样本函数</a:t>
            </a:r>
            <a:r>
              <a:rPr lang="zh-CN" altLang="en-US" i="1" dirty="0">
                <a:sym typeface="Symbol" pitchFamily="18" charset="2"/>
              </a:rPr>
              <a:t></a:t>
            </a:r>
            <a:r>
              <a:rPr lang="en-US" altLang="zh-CN" i="1" baseline="-25000" dirty="0" err="1">
                <a:sym typeface="Symbol" pitchFamily="18" charset="2"/>
              </a:rPr>
              <a:t>i</a:t>
            </a:r>
            <a:r>
              <a:rPr lang="en-US" altLang="zh-CN" i="1" baseline="-25000"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都是一个确定的数值</a:t>
            </a:r>
            <a:r>
              <a:rPr lang="zh-CN" altLang="en-US" i="1" dirty="0">
                <a:sym typeface="Symbol" pitchFamily="18" charset="2"/>
              </a:rPr>
              <a:t></a:t>
            </a:r>
            <a:r>
              <a:rPr lang="en-US" altLang="zh-CN" i="1" baseline="-25000" dirty="0" err="1">
                <a:sym typeface="Symbol" pitchFamily="18" charset="2"/>
              </a:rPr>
              <a:t>i</a:t>
            </a:r>
            <a:r>
              <a:rPr lang="en-US" altLang="zh-CN" i="1" baseline="-25000"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i="1" baseline="-25000" dirty="0">
                <a:sym typeface="Symbol" pitchFamily="18" charset="2"/>
              </a:rPr>
              <a:t>1</a:t>
            </a:r>
            <a:r>
              <a:rPr lang="en-US" altLang="zh-CN" dirty="0">
                <a:sym typeface="Symbol" pitchFamily="18" charset="2"/>
              </a:rPr>
              <a:t>)</a:t>
            </a:r>
            <a:r>
              <a:rPr lang="zh-CN" altLang="en-US" dirty="0">
                <a:sym typeface="Symbol" pitchFamily="18" charset="2"/>
              </a:rPr>
              <a:t>，</a:t>
            </a:r>
            <a:r>
              <a:rPr lang="zh-CN" altLang="en-US" dirty="0"/>
              <a:t>但是每个</a:t>
            </a:r>
            <a:r>
              <a:rPr lang="zh-CN" altLang="en-US" i="1" dirty="0">
                <a:sym typeface="Symbol" pitchFamily="18" charset="2"/>
              </a:rPr>
              <a:t></a:t>
            </a:r>
            <a:r>
              <a:rPr lang="en-US" altLang="zh-CN" i="1" baseline="-25000" dirty="0" err="1">
                <a:sym typeface="Symbol" pitchFamily="18" charset="2"/>
              </a:rPr>
              <a:t>i</a:t>
            </a:r>
            <a:r>
              <a:rPr lang="en-US" altLang="zh-CN" i="1" baseline="-25000"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i="1" baseline="-25000" dirty="0">
                <a:sym typeface="Symbol" pitchFamily="18" charset="2"/>
              </a:rPr>
              <a:t>1</a:t>
            </a:r>
            <a:r>
              <a:rPr lang="en-US" altLang="zh-CN" dirty="0">
                <a:sym typeface="Symbol" pitchFamily="18" charset="2"/>
              </a:rPr>
              <a:t>)</a:t>
            </a:r>
            <a:r>
              <a:rPr lang="zh-CN" altLang="en-US" dirty="0"/>
              <a:t>都是不可预知的。</a:t>
            </a:r>
          </a:p>
          <a:p>
            <a:pPr lvl="1">
              <a:lnSpc>
                <a:spcPct val="130000"/>
              </a:lnSpc>
            </a:pPr>
            <a:r>
              <a:rPr lang="zh-CN" altLang="en-US" dirty="0"/>
              <a:t>在一个固定时刻</a:t>
            </a:r>
            <a:r>
              <a:rPr lang="en-US" altLang="zh-CN" i="1" dirty="0"/>
              <a:t>t</a:t>
            </a:r>
            <a:r>
              <a:rPr lang="en-US" altLang="zh-CN" baseline="-25000" dirty="0"/>
              <a:t>1</a:t>
            </a:r>
            <a:r>
              <a:rPr lang="zh-CN" altLang="en-US" dirty="0"/>
              <a:t>上，不同样本的取值</a:t>
            </a:r>
            <a:r>
              <a:rPr lang="en-US" altLang="zh-CN" dirty="0"/>
              <a:t>{</a:t>
            </a:r>
            <a:r>
              <a:rPr lang="en-US" altLang="zh-CN" i="1" dirty="0">
                <a:sym typeface="Symbol" pitchFamily="18" charset="2"/>
              </a:rPr>
              <a:t></a:t>
            </a:r>
            <a:r>
              <a:rPr lang="en-US" altLang="zh-CN" i="1" baseline="-25000" dirty="0" err="1">
                <a:sym typeface="Symbol" pitchFamily="18" charset="2"/>
              </a:rPr>
              <a:t>i</a:t>
            </a:r>
            <a:r>
              <a:rPr lang="en-US" altLang="zh-CN" i="1" baseline="-25000"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i="1" baseline="-25000" dirty="0">
                <a:sym typeface="Symbol" pitchFamily="18" charset="2"/>
              </a:rPr>
              <a:t>1</a:t>
            </a:r>
            <a:r>
              <a:rPr lang="en-US" altLang="zh-CN" dirty="0">
                <a:sym typeface="Symbol" pitchFamily="18" charset="2"/>
              </a:rPr>
              <a:t>), </a:t>
            </a:r>
            <a:r>
              <a:rPr lang="en-US" altLang="zh-CN" dirty="0" err="1">
                <a:sym typeface="Symbol" pitchFamily="18" charset="2"/>
              </a:rPr>
              <a:t>i</a:t>
            </a:r>
            <a:r>
              <a:rPr lang="en-US" altLang="zh-CN" dirty="0">
                <a:sym typeface="Symbol" pitchFamily="18" charset="2"/>
              </a:rPr>
              <a:t> = 1, 2, …, n</a:t>
            </a:r>
            <a:r>
              <a:rPr lang="en-US" altLang="zh-CN" dirty="0"/>
              <a:t>}</a:t>
            </a:r>
            <a:r>
              <a:rPr lang="zh-CN" altLang="en-US" dirty="0"/>
              <a:t>是一个随机变量，记为</a:t>
            </a:r>
            <a:r>
              <a:rPr lang="zh-CN" altLang="en-US" i="1" dirty="0">
                <a:sym typeface="Symbol" pitchFamily="18" charset="2"/>
              </a:rPr>
              <a:t></a:t>
            </a:r>
            <a:r>
              <a:rPr lang="zh-CN" altLang="en-US" i="1" baseline="-25000"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i="1" baseline="-25000" dirty="0">
                <a:sym typeface="Symbol" pitchFamily="18" charset="2"/>
              </a:rPr>
              <a:t>1</a:t>
            </a:r>
            <a:r>
              <a:rPr lang="en-US" altLang="zh-CN" dirty="0">
                <a:sym typeface="Symbol" pitchFamily="18" charset="2"/>
              </a:rPr>
              <a:t>)</a:t>
            </a:r>
            <a:r>
              <a:rPr lang="zh-CN" altLang="en-US" dirty="0">
                <a:sym typeface="Symbol" pitchFamily="18" charset="2"/>
              </a:rPr>
              <a:t>。</a:t>
            </a:r>
          </a:p>
          <a:p>
            <a:pPr lvl="1">
              <a:lnSpc>
                <a:spcPct val="130000"/>
              </a:lnSpc>
            </a:pPr>
            <a:r>
              <a:rPr lang="zh-CN" altLang="en-US" dirty="0">
                <a:sym typeface="Symbol" pitchFamily="18" charset="2"/>
              </a:rPr>
              <a:t>换句话说，随机过程在任意时刻的值是一个随机变量。</a:t>
            </a:r>
          </a:p>
          <a:p>
            <a:pPr lvl="1">
              <a:lnSpc>
                <a:spcPct val="130000"/>
              </a:lnSpc>
            </a:pPr>
            <a:r>
              <a:rPr lang="zh-CN" altLang="en-US" dirty="0">
                <a:sym typeface="Symbol" pitchFamily="18" charset="2"/>
              </a:rPr>
              <a:t>因此，我们又可以把</a:t>
            </a:r>
            <a:r>
              <a:rPr lang="zh-CN" altLang="en-US" dirty="0">
                <a:solidFill>
                  <a:srgbClr val="FF0000"/>
                </a:solidFill>
                <a:sym typeface="Symbol" pitchFamily="18" charset="2"/>
              </a:rPr>
              <a:t>随机过程看作是在时间进程中处于不同时刻的随机变量的集合</a:t>
            </a:r>
            <a:r>
              <a:rPr lang="zh-CN" altLang="en-US" dirty="0">
                <a:sym typeface="Symbol" pitchFamily="18" charset="2"/>
              </a:rPr>
              <a:t>。</a:t>
            </a:r>
          </a:p>
          <a:p>
            <a:pPr lvl="1">
              <a:lnSpc>
                <a:spcPct val="130000"/>
              </a:lnSpc>
            </a:pPr>
            <a:r>
              <a:rPr lang="zh-CN" altLang="en-US" dirty="0">
                <a:sym typeface="Symbol" pitchFamily="18" charset="2"/>
              </a:rPr>
              <a:t>这个角度更适合对随机过程理论进行精确的数学描述。</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anim calcmode="lin" valueType="num">
                                      <p:cBhvr additive="base">
                                        <p:cTn id="7"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anim calcmode="lin" valueType="num">
                                      <p:cBhvr additive="base">
                                        <p:cTn id="13"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627">
                                            <p:txEl>
                                              <p:pRg st="5" end="5"/>
                                            </p:txEl>
                                          </p:spTgt>
                                        </p:tgtEl>
                                        <p:attrNameLst>
                                          <p:attrName>style.visibility</p:attrName>
                                        </p:attrNameLst>
                                      </p:cBhvr>
                                      <p:to>
                                        <p:strVal val="visible"/>
                                      </p:to>
                                    </p:set>
                                    <p:anim calcmode="lin" valueType="num">
                                      <p:cBhvr additive="base">
                                        <p:cTn id="17"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6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F88D67A-08C4-4AF6-BDF7-2D4C5F5A5011}" type="slidenum">
              <a:rPr lang="en-US" altLang="zh-CN"/>
              <a:pPr/>
              <a:t>11</a:t>
            </a:fld>
            <a:endParaRPr lang="en-US" altLang="zh-CN"/>
          </a:p>
        </p:txBody>
      </p:sp>
      <p:sp>
        <p:nvSpPr>
          <p:cNvPr id="27650" name="Rectangle 2"/>
          <p:cNvSpPr>
            <a:spLocks noGrp="1" noChangeArrowheads="1"/>
          </p:cNvSpPr>
          <p:nvPr>
            <p:ph type="title"/>
          </p:nvPr>
        </p:nvSpPr>
        <p:spPr/>
        <p:txBody>
          <a:bodyPr>
            <a:normAutofit/>
          </a:bodyPr>
          <a:lstStyle/>
          <a:p>
            <a:pPr lvl="1"/>
            <a:r>
              <a:rPr lang="en-US" altLang="zh-CN" sz="3400" b="1" dirty="0" smtClean="0">
                <a:latin typeface="+mj-ea"/>
                <a:ea typeface="+mj-ea"/>
              </a:rPr>
              <a:t>3.1.1</a:t>
            </a:r>
            <a:r>
              <a:rPr lang="zh-CN" altLang="en-US" sz="3400" b="1" dirty="0" smtClean="0">
                <a:latin typeface="+mj-ea"/>
                <a:ea typeface="+mj-ea"/>
              </a:rPr>
              <a:t>随机过程的分布函数</a:t>
            </a:r>
            <a:endParaRPr lang="zh-CN" altLang="en-US" sz="3400" b="1" dirty="0">
              <a:latin typeface="+mj-ea"/>
              <a:ea typeface="+mj-ea"/>
            </a:endParaRPr>
          </a:p>
        </p:txBody>
      </p:sp>
      <p:sp>
        <p:nvSpPr>
          <p:cNvPr id="27651" name="Rectangle 3"/>
          <p:cNvSpPr>
            <a:spLocks noGrp="1" noChangeArrowheads="1"/>
          </p:cNvSpPr>
          <p:nvPr>
            <p:ph type="body" idx="1"/>
          </p:nvPr>
        </p:nvSpPr>
        <p:spPr>
          <a:xfrm>
            <a:off x="476250" y="1223963"/>
            <a:ext cx="8667750" cy="5634037"/>
          </a:xfrm>
        </p:spPr>
        <p:txBody>
          <a:bodyPr/>
          <a:lstStyle/>
          <a:p>
            <a:pPr>
              <a:lnSpc>
                <a:spcPct val="110000"/>
              </a:lnSpc>
            </a:pPr>
            <a:r>
              <a:rPr lang="zh-CN" altLang="en-US" dirty="0" smtClean="0"/>
              <a:t>设</a:t>
            </a:r>
            <a:r>
              <a:rPr lang="zh-CN" altLang="en-US" i="1" dirty="0">
                <a:sym typeface="Symbol" pitchFamily="18" charset="2"/>
              </a:rPr>
              <a:t></a:t>
            </a:r>
            <a:r>
              <a:rPr lang="zh-CN" altLang="en-US" i="1" baseline="-25000"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表示一个随机过程，则它在任意时刻</a:t>
            </a:r>
            <a:r>
              <a:rPr lang="en-US" altLang="zh-CN" i="1" dirty="0">
                <a:sym typeface="Symbol" pitchFamily="18" charset="2"/>
              </a:rPr>
              <a:t>t</a:t>
            </a:r>
            <a:r>
              <a:rPr lang="en-US" altLang="zh-CN" i="1" baseline="-25000" dirty="0">
                <a:sym typeface="Symbol" pitchFamily="18" charset="2"/>
              </a:rPr>
              <a:t>1</a:t>
            </a:r>
            <a:r>
              <a:rPr lang="zh-CN" altLang="en-US" dirty="0"/>
              <a:t>的值</a:t>
            </a:r>
            <a:r>
              <a:rPr lang="zh-CN" altLang="en-US" i="1" dirty="0">
                <a:sym typeface="Symbol" pitchFamily="18" charset="2"/>
              </a:rPr>
              <a:t></a:t>
            </a:r>
            <a:r>
              <a:rPr lang="zh-CN" altLang="en-US" i="1" baseline="-25000"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i="1" baseline="-25000" dirty="0">
                <a:sym typeface="Symbol" pitchFamily="18" charset="2"/>
              </a:rPr>
              <a:t>1</a:t>
            </a:r>
            <a:r>
              <a:rPr lang="en-US" altLang="zh-CN" dirty="0">
                <a:sym typeface="Symbol" pitchFamily="18" charset="2"/>
              </a:rPr>
              <a:t>)</a:t>
            </a:r>
            <a:r>
              <a:rPr lang="zh-CN" altLang="en-US" dirty="0"/>
              <a:t>是一个随机变量，其统计特性可以用分布函数或概率密度函数来描述。</a:t>
            </a:r>
          </a:p>
          <a:p>
            <a:pPr lvl="1">
              <a:lnSpc>
                <a:spcPct val="110000"/>
              </a:lnSpc>
            </a:pPr>
            <a:r>
              <a:rPr lang="zh-CN" altLang="en-US" dirty="0"/>
              <a:t>随机过程</a:t>
            </a:r>
            <a:r>
              <a:rPr lang="zh-CN" altLang="en-US" i="1" dirty="0">
                <a:sym typeface="Symbol" pitchFamily="18" charset="2"/>
              </a:rPr>
              <a:t></a:t>
            </a:r>
            <a:r>
              <a:rPr lang="zh-CN" altLang="en-US" i="1" baseline="-25000"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a:t>
            </a:r>
            <a:r>
              <a:rPr lang="zh-CN" altLang="en-US" dirty="0">
                <a:solidFill>
                  <a:schemeClr val="hlink"/>
                </a:solidFill>
              </a:rPr>
              <a:t>一维分布函数</a:t>
            </a:r>
            <a:r>
              <a:rPr lang="zh-CN" altLang="en-US" dirty="0"/>
              <a:t>：</a:t>
            </a:r>
          </a:p>
          <a:p>
            <a:pPr lvl="2">
              <a:lnSpc>
                <a:spcPct val="110000"/>
              </a:lnSpc>
            </a:pPr>
            <a:endParaRPr lang="zh-CN" altLang="en-US" dirty="0"/>
          </a:p>
          <a:p>
            <a:pPr lvl="2">
              <a:lnSpc>
                <a:spcPct val="110000"/>
              </a:lnSpc>
            </a:pPr>
            <a:endParaRPr lang="zh-CN" altLang="en-US" dirty="0"/>
          </a:p>
          <a:p>
            <a:pPr lvl="1">
              <a:lnSpc>
                <a:spcPct val="110000"/>
              </a:lnSpc>
            </a:pPr>
            <a:r>
              <a:rPr lang="zh-CN" altLang="en-US" dirty="0"/>
              <a:t>随机过程</a:t>
            </a:r>
            <a:r>
              <a:rPr lang="zh-CN" altLang="en-US" i="1" dirty="0">
                <a:sym typeface="Symbol" pitchFamily="18" charset="2"/>
              </a:rPr>
              <a:t></a:t>
            </a:r>
            <a:r>
              <a:rPr lang="zh-CN" altLang="en-US" i="1" baseline="-25000"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a:t>
            </a:r>
            <a:r>
              <a:rPr lang="zh-CN" altLang="en-US" dirty="0">
                <a:solidFill>
                  <a:schemeClr val="hlink"/>
                </a:solidFill>
              </a:rPr>
              <a:t>一维概率密度函数</a:t>
            </a:r>
            <a:r>
              <a:rPr lang="zh-CN" altLang="en-US" dirty="0"/>
              <a:t>：</a:t>
            </a:r>
          </a:p>
          <a:p>
            <a:pPr lvl="2">
              <a:lnSpc>
                <a:spcPct val="110000"/>
              </a:lnSpc>
            </a:pPr>
            <a:endParaRPr lang="zh-CN" altLang="en-US" dirty="0"/>
          </a:p>
          <a:p>
            <a:pPr lvl="2">
              <a:lnSpc>
                <a:spcPct val="110000"/>
              </a:lnSpc>
            </a:pPr>
            <a:endParaRPr lang="zh-CN" altLang="en-US" dirty="0"/>
          </a:p>
          <a:p>
            <a:pPr lvl="1">
              <a:lnSpc>
                <a:spcPct val="110000"/>
              </a:lnSpc>
            </a:pPr>
            <a:r>
              <a:rPr lang="zh-CN" altLang="en-US" dirty="0" smtClean="0"/>
              <a:t>若</a:t>
            </a:r>
            <a:r>
              <a:rPr lang="zh-CN" altLang="en-US" dirty="0"/>
              <a:t>上式中的偏导存在的话。 </a:t>
            </a:r>
          </a:p>
        </p:txBody>
      </p:sp>
      <p:graphicFrame>
        <p:nvGraphicFramePr>
          <p:cNvPr id="27652" name="Object 4"/>
          <p:cNvGraphicFramePr>
            <a:graphicFrameLocks noChangeAspect="1"/>
          </p:cNvGraphicFramePr>
          <p:nvPr/>
        </p:nvGraphicFramePr>
        <p:xfrm>
          <a:off x="1835696" y="3284984"/>
          <a:ext cx="4619982" cy="576064"/>
        </p:xfrm>
        <a:graphic>
          <a:graphicData uri="http://schemas.openxmlformats.org/presentationml/2006/ole">
            <mc:AlternateContent xmlns:mc="http://schemas.openxmlformats.org/markup-compatibility/2006">
              <mc:Choice xmlns:v="urn:schemas-microsoft-com:vml" Requires="v">
                <p:oleObj spid="_x0000_s2463898" name="公式" r:id="rId3" imgW="1663700" imgH="215900" progId="Equation.3">
                  <p:embed/>
                </p:oleObj>
              </mc:Choice>
              <mc:Fallback>
                <p:oleObj name="公式" r:id="rId3" imgW="1663700" imgH="2159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284984"/>
                        <a:ext cx="4619982"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4" name="Object 6"/>
          <p:cNvGraphicFramePr>
            <a:graphicFrameLocks noChangeAspect="1"/>
          </p:cNvGraphicFramePr>
          <p:nvPr/>
        </p:nvGraphicFramePr>
        <p:xfrm>
          <a:off x="1835696" y="4653136"/>
          <a:ext cx="3044933" cy="933004"/>
        </p:xfrm>
        <a:graphic>
          <a:graphicData uri="http://schemas.openxmlformats.org/presentationml/2006/ole">
            <mc:AlternateContent xmlns:mc="http://schemas.openxmlformats.org/markup-compatibility/2006">
              <mc:Choice xmlns:v="urn:schemas-microsoft-com:vml" Requires="v">
                <p:oleObj spid="_x0000_s2463899" name="公式" r:id="rId5" imgW="1295400" imgH="431800" progId="Equation.3">
                  <p:embed/>
                </p:oleObj>
              </mc:Choice>
              <mc:Fallback>
                <p:oleObj name="公式" r:id="rId5" imgW="1295400" imgH="431800"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4653136"/>
                        <a:ext cx="3044933" cy="9330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39F7A933-E5B6-4D51-830F-4B211E32AF9D}" type="slidenum">
              <a:rPr lang="en-US" altLang="zh-CN" smtClean="0"/>
              <a:pPr/>
              <a:t>12</a:t>
            </a:fld>
            <a:endParaRPr lang="en-US" altLang="zh-CN"/>
          </a:p>
        </p:txBody>
      </p:sp>
      <p:sp>
        <p:nvSpPr>
          <p:cNvPr id="28674" name="Rectangle 2"/>
          <p:cNvSpPr>
            <a:spLocks noGrp="1" noChangeArrowheads="1"/>
          </p:cNvSpPr>
          <p:nvPr>
            <p:ph type="title"/>
          </p:nvPr>
        </p:nvSpPr>
        <p:spPr/>
        <p:txBody>
          <a:bodyPr>
            <a:normAutofit fontScale="90000"/>
          </a:bodyPr>
          <a:lstStyle/>
          <a:p>
            <a:endParaRPr lang="zh-CN" altLang="en-US" sz="5400" b="1" dirty="0"/>
          </a:p>
        </p:txBody>
      </p:sp>
      <p:sp>
        <p:nvSpPr>
          <p:cNvPr id="28675" name="Rectangle 3"/>
          <p:cNvSpPr>
            <a:spLocks noGrp="1" noChangeArrowheads="1"/>
          </p:cNvSpPr>
          <p:nvPr>
            <p:ph type="body" idx="1"/>
          </p:nvPr>
        </p:nvSpPr>
        <p:spPr/>
        <p:txBody>
          <a:bodyPr/>
          <a:lstStyle/>
          <a:p>
            <a:pPr lvl="1"/>
            <a:r>
              <a:rPr lang="zh-CN" altLang="en-US" dirty="0" smtClean="0"/>
              <a:t>随机过程</a:t>
            </a:r>
            <a:r>
              <a:rPr lang="zh-CN" altLang="en-US" i="1" dirty="0" smtClean="0">
                <a:sym typeface="Symbol" pitchFamily="18" charset="2"/>
              </a:rPr>
              <a:t></a:t>
            </a:r>
            <a:r>
              <a:rPr lang="zh-CN" altLang="en-US" i="1" baseline="-25000" dirty="0" smtClean="0">
                <a:sym typeface="Symbol" pitchFamily="18" charset="2"/>
              </a:rPr>
              <a:t> </a:t>
            </a:r>
            <a:r>
              <a:rPr lang="en-US" altLang="zh-CN" dirty="0" smtClean="0">
                <a:sym typeface="Symbol" pitchFamily="18" charset="2"/>
              </a:rPr>
              <a:t>(</a:t>
            </a:r>
            <a:r>
              <a:rPr lang="en-US" altLang="zh-CN" i="1" dirty="0" smtClean="0">
                <a:sym typeface="Symbol" pitchFamily="18" charset="2"/>
              </a:rPr>
              <a:t>t</a:t>
            </a:r>
            <a:r>
              <a:rPr lang="en-US" altLang="zh-CN" dirty="0" smtClean="0">
                <a:sym typeface="Symbol" pitchFamily="18" charset="2"/>
              </a:rPr>
              <a:t>)</a:t>
            </a:r>
            <a:r>
              <a:rPr lang="en-US" altLang="zh-CN" dirty="0" smtClean="0"/>
              <a:t> </a:t>
            </a:r>
            <a:r>
              <a:rPr lang="zh-CN" altLang="en-US" dirty="0" smtClean="0"/>
              <a:t>的</a:t>
            </a:r>
            <a:r>
              <a:rPr lang="zh-CN" altLang="en-US" dirty="0" smtClean="0">
                <a:solidFill>
                  <a:schemeClr val="hlink"/>
                </a:solidFill>
              </a:rPr>
              <a:t>二维分布函数</a:t>
            </a:r>
            <a:r>
              <a:rPr lang="zh-CN" altLang="en-US" dirty="0" smtClean="0"/>
              <a:t>：</a:t>
            </a:r>
          </a:p>
          <a:p>
            <a:pPr lvl="2"/>
            <a:endParaRPr lang="zh-CN" altLang="en-US" dirty="0" smtClean="0"/>
          </a:p>
          <a:p>
            <a:pPr lvl="1"/>
            <a:r>
              <a:rPr lang="zh-CN" altLang="en-US" dirty="0" smtClean="0"/>
              <a:t>随机过程</a:t>
            </a:r>
            <a:r>
              <a:rPr lang="zh-CN" altLang="en-US" i="1" dirty="0" smtClean="0">
                <a:sym typeface="Symbol" pitchFamily="18" charset="2"/>
              </a:rPr>
              <a:t></a:t>
            </a:r>
            <a:r>
              <a:rPr lang="zh-CN" altLang="en-US" i="1" baseline="-25000" dirty="0" smtClean="0">
                <a:sym typeface="Symbol" pitchFamily="18" charset="2"/>
              </a:rPr>
              <a:t> </a:t>
            </a:r>
            <a:r>
              <a:rPr lang="en-US" altLang="zh-CN" dirty="0" smtClean="0">
                <a:sym typeface="Symbol" pitchFamily="18" charset="2"/>
              </a:rPr>
              <a:t>(</a:t>
            </a:r>
            <a:r>
              <a:rPr lang="en-US" altLang="zh-CN" i="1" dirty="0" smtClean="0">
                <a:sym typeface="Symbol" pitchFamily="18" charset="2"/>
              </a:rPr>
              <a:t>t</a:t>
            </a:r>
            <a:r>
              <a:rPr lang="en-US" altLang="zh-CN" dirty="0" smtClean="0">
                <a:sym typeface="Symbol" pitchFamily="18" charset="2"/>
              </a:rPr>
              <a:t>)</a:t>
            </a:r>
            <a:r>
              <a:rPr lang="zh-CN" altLang="en-US" dirty="0" smtClean="0"/>
              <a:t>的</a:t>
            </a:r>
            <a:r>
              <a:rPr lang="zh-CN" altLang="en-US" dirty="0" smtClean="0">
                <a:solidFill>
                  <a:schemeClr val="hlink"/>
                </a:solidFill>
              </a:rPr>
              <a:t>二维概率密度函数</a:t>
            </a:r>
            <a:r>
              <a:rPr lang="zh-CN" altLang="en-US" dirty="0" smtClean="0"/>
              <a:t>：</a:t>
            </a:r>
          </a:p>
          <a:p>
            <a:pPr lvl="2"/>
            <a:endParaRPr lang="zh-CN" altLang="en-US" dirty="0" smtClean="0"/>
          </a:p>
          <a:p>
            <a:pPr lvl="2"/>
            <a:endParaRPr lang="zh-CN" altLang="en-US" dirty="0" smtClean="0"/>
          </a:p>
          <a:p>
            <a:pPr lvl="2">
              <a:buFont typeface="Wingdings" pitchFamily="2" charset="2"/>
              <a:buNone/>
            </a:pPr>
            <a:r>
              <a:rPr lang="zh-CN" altLang="en-US" dirty="0" smtClean="0"/>
              <a:t>		若上式中的偏导存在的话。 </a:t>
            </a:r>
          </a:p>
          <a:p>
            <a:pPr lvl="1"/>
            <a:r>
              <a:rPr lang="zh-CN" altLang="en-US" dirty="0" smtClean="0"/>
              <a:t>随机过程</a:t>
            </a:r>
            <a:r>
              <a:rPr lang="zh-CN" altLang="en-US" i="1" dirty="0" smtClean="0">
                <a:sym typeface="Symbol" pitchFamily="18" charset="2"/>
              </a:rPr>
              <a:t></a:t>
            </a:r>
            <a:r>
              <a:rPr lang="zh-CN" altLang="en-US" i="1" baseline="-25000" dirty="0" smtClean="0">
                <a:sym typeface="Symbol" pitchFamily="18" charset="2"/>
              </a:rPr>
              <a:t> </a:t>
            </a:r>
            <a:r>
              <a:rPr lang="en-US" altLang="zh-CN" dirty="0" smtClean="0">
                <a:sym typeface="Symbol" pitchFamily="18" charset="2"/>
              </a:rPr>
              <a:t>(</a:t>
            </a:r>
            <a:r>
              <a:rPr lang="en-US" altLang="zh-CN" i="1" dirty="0" smtClean="0">
                <a:sym typeface="Symbol" pitchFamily="18" charset="2"/>
              </a:rPr>
              <a:t>t</a:t>
            </a:r>
            <a:r>
              <a:rPr lang="en-US" altLang="zh-CN" dirty="0" smtClean="0">
                <a:sym typeface="Symbol" pitchFamily="18" charset="2"/>
              </a:rPr>
              <a:t>)</a:t>
            </a:r>
            <a:r>
              <a:rPr lang="en-US" altLang="zh-CN" dirty="0" smtClean="0"/>
              <a:t> </a:t>
            </a:r>
            <a:r>
              <a:rPr lang="zh-CN" altLang="en-US" dirty="0" smtClean="0"/>
              <a:t>的</a:t>
            </a:r>
            <a:r>
              <a:rPr lang="en-US" altLang="zh-CN" i="1" dirty="0" smtClean="0">
                <a:solidFill>
                  <a:schemeClr val="hlink"/>
                </a:solidFill>
              </a:rPr>
              <a:t>n</a:t>
            </a:r>
            <a:r>
              <a:rPr lang="zh-CN" altLang="en-US" dirty="0" smtClean="0">
                <a:solidFill>
                  <a:schemeClr val="hlink"/>
                </a:solidFill>
              </a:rPr>
              <a:t>维分布函数</a:t>
            </a:r>
            <a:r>
              <a:rPr lang="zh-CN" altLang="en-US" dirty="0" smtClean="0"/>
              <a:t>：</a:t>
            </a:r>
          </a:p>
          <a:p>
            <a:pPr lvl="2"/>
            <a:endParaRPr lang="zh-CN" altLang="en-US" dirty="0" smtClean="0"/>
          </a:p>
          <a:p>
            <a:pPr lvl="2"/>
            <a:endParaRPr lang="zh-CN" altLang="en-US" dirty="0" smtClean="0"/>
          </a:p>
          <a:p>
            <a:pPr lvl="1"/>
            <a:r>
              <a:rPr lang="zh-CN" altLang="en-US" dirty="0" smtClean="0"/>
              <a:t>随机过程</a:t>
            </a:r>
            <a:r>
              <a:rPr lang="zh-CN" altLang="en-US" i="1" dirty="0" smtClean="0">
                <a:sym typeface="Symbol" pitchFamily="18" charset="2"/>
              </a:rPr>
              <a:t></a:t>
            </a:r>
            <a:r>
              <a:rPr lang="zh-CN" altLang="en-US" i="1" baseline="-25000" dirty="0" smtClean="0">
                <a:sym typeface="Symbol" pitchFamily="18" charset="2"/>
              </a:rPr>
              <a:t> </a:t>
            </a:r>
            <a:r>
              <a:rPr lang="en-US" altLang="zh-CN" dirty="0" smtClean="0">
                <a:sym typeface="Symbol" pitchFamily="18" charset="2"/>
              </a:rPr>
              <a:t>(</a:t>
            </a:r>
            <a:r>
              <a:rPr lang="en-US" altLang="zh-CN" i="1" dirty="0" smtClean="0">
                <a:sym typeface="Symbol" pitchFamily="18" charset="2"/>
              </a:rPr>
              <a:t>t</a:t>
            </a:r>
            <a:r>
              <a:rPr lang="en-US" altLang="zh-CN" dirty="0" smtClean="0">
                <a:sym typeface="Symbol" pitchFamily="18" charset="2"/>
              </a:rPr>
              <a:t>)</a:t>
            </a:r>
            <a:r>
              <a:rPr lang="en-US" altLang="zh-CN" dirty="0" smtClean="0"/>
              <a:t> </a:t>
            </a:r>
            <a:r>
              <a:rPr lang="zh-CN" altLang="en-US" dirty="0" smtClean="0"/>
              <a:t>的</a:t>
            </a:r>
            <a:r>
              <a:rPr lang="en-US" altLang="zh-CN" i="1" dirty="0" smtClean="0">
                <a:solidFill>
                  <a:schemeClr val="hlink"/>
                </a:solidFill>
              </a:rPr>
              <a:t>n</a:t>
            </a:r>
            <a:r>
              <a:rPr lang="zh-CN" altLang="en-US" dirty="0" smtClean="0">
                <a:solidFill>
                  <a:schemeClr val="hlink"/>
                </a:solidFill>
              </a:rPr>
              <a:t>维概率密度函数</a:t>
            </a:r>
            <a:r>
              <a:rPr lang="zh-CN" altLang="en-US" dirty="0" smtClean="0"/>
              <a:t>：</a:t>
            </a:r>
            <a:endParaRPr lang="zh-CN" altLang="en-US" dirty="0"/>
          </a:p>
        </p:txBody>
      </p:sp>
      <p:sp>
        <p:nvSpPr>
          <p:cNvPr id="28677" name="Rectangle 5"/>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8676" name="Object 4"/>
          <p:cNvGraphicFramePr>
            <a:graphicFrameLocks noChangeAspect="1"/>
          </p:cNvGraphicFramePr>
          <p:nvPr/>
        </p:nvGraphicFramePr>
        <p:xfrm>
          <a:off x="2501900" y="1719263"/>
          <a:ext cx="5175250" cy="398462"/>
        </p:xfrm>
        <a:graphic>
          <a:graphicData uri="http://schemas.openxmlformats.org/presentationml/2006/ole">
            <mc:AlternateContent xmlns:mc="http://schemas.openxmlformats.org/markup-compatibility/2006">
              <mc:Choice xmlns:v="urn:schemas-microsoft-com:vml" Requires="v">
                <p:oleObj spid="_x0000_s2465074" name="公式" r:id="rId3" imgW="2971800" imgH="215900" progId="Equation.3">
                  <p:embed/>
                </p:oleObj>
              </mc:Choice>
              <mc:Fallback>
                <p:oleObj name="公式" r:id="rId3" imgW="2971800" imgH="215900" progId="Equation.3">
                  <p:embed/>
                  <p:pic>
                    <p:nvPicPr>
                      <p:cNvPr id="0"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0" y="1719263"/>
                        <a:ext cx="5175250"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9" name="Rectangle 7"/>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8678" name="Object 6"/>
          <p:cNvGraphicFramePr>
            <a:graphicFrameLocks noChangeAspect="1"/>
          </p:cNvGraphicFramePr>
          <p:nvPr/>
        </p:nvGraphicFramePr>
        <p:xfrm>
          <a:off x="2771775" y="2573338"/>
          <a:ext cx="3798888" cy="858837"/>
        </p:xfrm>
        <a:graphic>
          <a:graphicData uri="http://schemas.openxmlformats.org/presentationml/2006/ole">
            <mc:AlternateContent xmlns:mc="http://schemas.openxmlformats.org/markup-compatibility/2006">
              <mc:Choice xmlns:v="urn:schemas-microsoft-com:vml" Requires="v">
                <p:oleObj spid="_x0000_s2465075" name="公式" r:id="rId5" imgW="2095500" imgH="457200" progId="Equation.3">
                  <p:embed/>
                </p:oleObj>
              </mc:Choice>
              <mc:Fallback>
                <p:oleObj name="公式" r:id="rId5" imgW="2095500" imgH="457200" progId="Equation.3">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2573338"/>
                        <a:ext cx="3798888" cy="858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1" name="Rectangle 9"/>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8680" name="Object 8"/>
          <p:cNvGraphicFramePr>
            <a:graphicFrameLocks noChangeAspect="1"/>
          </p:cNvGraphicFramePr>
          <p:nvPr/>
        </p:nvGraphicFramePr>
        <p:xfrm>
          <a:off x="2457450" y="4284663"/>
          <a:ext cx="5984875" cy="855662"/>
        </p:xfrm>
        <a:graphic>
          <a:graphicData uri="http://schemas.openxmlformats.org/presentationml/2006/ole">
            <mc:AlternateContent xmlns:mc="http://schemas.openxmlformats.org/markup-compatibility/2006">
              <mc:Choice xmlns:v="urn:schemas-microsoft-com:vml" Requires="v">
                <p:oleObj spid="_x0000_s2465076" name="公式" r:id="rId7" imgW="2679700" imgH="457200" progId="Equation.3">
                  <p:embed/>
                </p:oleObj>
              </mc:Choice>
              <mc:Fallback>
                <p:oleObj name="公式" r:id="rId7" imgW="2679700" imgH="457200" progId="Equation.3">
                  <p:embed/>
                  <p:pic>
                    <p:nvPicPr>
                      <p:cNvPr id="0"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7450" y="4284663"/>
                        <a:ext cx="5984875" cy="855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3" name="Rectangle 11"/>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8682" name="Object 10"/>
          <p:cNvGraphicFramePr>
            <a:graphicFrameLocks noChangeAspect="1"/>
          </p:cNvGraphicFramePr>
          <p:nvPr/>
        </p:nvGraphicFramePr>
        <p:xfrm>
          <a:off x="1422400" y="5589588"/>
          <a:ext cx="7442200" cy="854075"/>
        </p:xfrm>
        <a:graphic>
          <a:graphicData uri="http://schemas.openxmlformats.org/presentationml/2006/ole">
            <mc:AlternateContent xmlns:mc="http://schemas.openxmlformats.org/markup-compatibility/2006">
              <mc:Choice xmlns:v="urn:schemas-microsoft-com:vml" Requires="v">
                <p:oleObj spid="_x0000_s2465077" name="公式" r:id="rId9" imgW="4368800" imgH="457200" progId="Equation.3">
                  <p:embed/>
                </p:oleObj>
              </mc:Choice>
              <mc:Fallback>
                <p:oleObj name="公式" r:id="rId9" imgW="4368800" imgH="457200" progId="Equation.3">
                  <p:embed/>
                  <p:pic>
                    <p:nvPicPr>
                      <p:cNvPr id="0" name="Picture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2400" y="5589588"/>
                        <a:ext cx="7442200"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anim calcmode="lin" valueType="num">
                                      <p:cBhvr additive="base">
                                        <p:cTn id="7"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680"/>
                                        </p:tgtEl>
                                        <p:attrNameLst>
                                          <p:attrName>style.visibility</p:attrName>
                                        </p:attrNameLst>
                                      </p:cBhvr>
                                      <p:to>
                                        <p:strVal val="visible"/>
                                      </p:to>
                                    </p:set>
                                    <p:anim calcmode="lin" valueType="num">
                                      <p:cBhvr additive="base">
                                        <p:cTn id="11" dur="500" fill="hold"/>
                                        <p:tgtEl>
                                          <p:spTgt spid="28680"/>
                                        </p:tgtEl>
                                        <p:attrNameLst>
                                          <p:attrName>ppt_x</p:attrName>
                                        </p:attrNameLst>
                                      </p:cBhvr>
                                      <p:tavLst>
                                        <p:tav tm="0">
                                          <p:val>
                                            <p:strVal val="#ppt_x"/>
                                          </p:val>
                                        </p:tav>
                                        <p:tav tm="100000">
                                          <p:val>
                                            <p:strVal val="#ppt_x"/>
                                          </p:val>
                                        </p:tav>
                                      </p:tavLst>
                                    </p:anim>
                                    <p:anim calcmode="lin" valueType="num">
                                      <p:cBhvr additive="base">
                                        <p:cTn id="12" dur="500" fill="hold"/>
                                        <p:tgtEl>
                                          <p:spTgt spid="2868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75">
                                            <p:txEl>
                                              <p:pRg st="9" end="9"/>
                                            </p:txEl>
                                          </p:spTgt>
                                        </p:tgtEl>
                                        <p:attrNameLst>
                                          <p:attrName>style.visibility</p:attrName>
                                        </p:attrNameLst>
                                      </p:cBhvr>
                                      <p:to>
                                        <p:strVal val="visible"/>
                                      </p:to>
                                    </p:set>
                                    <p:anim calcmode="lin" valueType="num">
                                      <p:cBhvr additive="base">
                                        <p:cTn id="15" dur="500" fill="hold"/>
                                        <p:tgtEl>
                                          <p:spTgt spid="28675">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8675">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8682"/>
                                        </p:tgtEl>
                                        <p:attrNameLst>
                                          <p:attrName>style.visibility</p:attrName>
                                        </p:attrNameLst>
                                      </p:cBhvr>
                                      <p:to>
                                        <p:strVal val="visible"/>
                                      </p:to>
                                    </p:set>
                                    <p:anim calcmode="lin" valueType="num">
                                      <p:cBhvr additive="base">
                                        <p:cTn id="19" dur="500" fill="hold"/>
                                        <p:tgtEl>
                                          <p:spTgt spid="28682"/>
                                        </p:tgtEl>
                                        <p:attrNameLst>
                                          <p:attrName>ppt_x</p:attrName>
                                        </p:attrNameLst>
                                      </p:cBhvr>
                                      <p:tavLst>
                                        <p:tav tm="0">
                                          <p:val>
                                            <p:strVal val="#ppt_x"/>
                                          </p:val>
                                        </p:tav>
                                        <p:tav tm="100000">
                                          <p:val>
                                            <p:strVal val="#ppt_x"/>
                                          </p:val>
                                        </p:tav>
                                      </p:tavLst>
                                    </p:anim>
                                    <p:anim calcmode="lin" valueType="num">
                                      <p:cBhvr additive="base">
                                        <p:cTn id="20" dur="500" fill="hold"/>
                                        <p:tgtEl>
                                          <p:spTgt spid="286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D788BBB-8D10-4A50-88AC-67B39A67B717}" type="slidenum">
              <a:rPr lang="en-US" altLang="zh-CN"/>
              <a:pPr/>
              <a:t>13</a:t>
            </a:fld>
            <a:endParaRPr lang="en-US" altLang="zh-CN"/>
          </a:p>
        </p:txBody>
      </p:sp>
      <p:sp>
        <p:nvSpPr>
          <p:cNvPr id="29698" name="Rectangle 2"/>
          <p:cNvSpPr>
            <a:spLocks noGrp="1" noChangeArrowheads="1"/>
          </p:cNvSpPr>
          <p:nvPr>
            <p:ph type="title"/>
          </p:nvPr>
        </p:nvSpPr>
        <p:spPr/>
        <p:txBody>
          <a:bodyPr>
            <a:normAutofit/>
          </a:bodyPr>
          <a:lstStyle/>
          <a:p>
            <a:pPr lvl="1"/>
            <a:r>
              <a:rPr lang="en-US" altLang="zh-CN" sz="3400" b="1" dirty="0" smtClean="0">
                <a:latin typeface="+mj-ea"/>
                <a:ea typeface="+mj-ea"/>
              </a:rPr>
              <a:t>3.1.2  </a:t>
            </a:r>
            <a:r>
              <a:rPr lang="zh-CN" altLang="en-US" sz="3400" b="1" dirty="0" smtClean="0">
                <a:latin typeface="+mj-ea"/>
                <a:ea typeface="+mj-ea"/>
              </a:rPr>
              <a:t>随机过程的数字特征</a:t>
            </a:r>
            <a:endParaRPr lang="zh-CN" altLang="en-US" sz="3400" b="1" dirty="0">
              <a:latin typeface="+mj-ea"/>
              <a:ea typeface="+mj-ea"/>
            </a:endParaRPr>
          </a:p>
        </p:txBody>
      </p:sp>
      <p:sp>
        <p:nvSpPr>
          <p:cNvPr id="29699" name="Rectangle 3"/>
          <p:cNvSpPr>
            <a:spLocks noGrp="1" noChangeArrowheads="1"/>
          </p:cNvSpPr>
          <p:nvPr>
            <p:ph type="body" idx="1"/>
          </p:nvPr>
        </p:nvSpPr>
        <p:spPr>
          <a:xfrm>
            <a:off x="611188" y="1223963"/>
            <a:ext cx="8532812" cy="5634037"/>
          </a:xfrm>
          <a:ln>
            <a:noFill/>
          </a:ln>
        </p:spPr>
        <p:txBody>
          <a:bodyPr/>
          <a:lstStyle/>
          <a:p>
            <a:r>
              <a:rPr lang="en-US" altLang="zh-CN" dirty="0" smtClean="0">
                <a:solidFill>
                  <a:srgbClr val="0000FF"/>
                </a:solidFill>
              </a:rPr>
              <a:t>1. </a:t>
            </a:r>
            <a:r>
              <a:rPr lang="zh-CN" altLang="en-US" dirty="0" smtClean="0">
                <a:solidFill>
                  <a:srgbClr val="0000FF"/>
                </a:solidFill>
              </a:rPr>
              <a:t>均值</a:t>
            </a:r>
            <a:r>
              <a:rPr lang="zh-CN" altLang="en-US" dirty="0">
                <a:solidFill>
                  <a:srgbClr val="0000FF"/>
                </a:solidFill>
              </a:rPr>
              <a:t>（数学期望）：</a:t>
            </a:r>
          </a:p>
          <a:p>
            <a:r>
              <a:rPr lang="zh-CN" altLang="en-US" dirty="0"/>
              <a:t>	在任意给定时刻</a:t>
            </a:r>
            <a:r>
              <a:rPr lang="en-US" altLang="zh-CN" i="1" dirty="0">
                <a:sym typeface="Symbol" pitchFamily="18" charset="2"/>
              </a:rPr>
              <a:t>t</a:t>
            </a:r>
            <a:r>
              <a:rPr lang="en-US" altLang="zh-CN" baseline="-25000" dirty="0">
                <a:sym typeface="Symbol" pitchFamily="18" charset="2"/>
              </a:rPr>
              <a:t>1</a:t>
            </a:r>
            <a:r>
              <a:rPr lang="zh-CN" altLang="en-US" dirty="0"/>
              <a:t>的取值</a:t>
            </a:r>
            <a:r>
              <a:rPr lang="zh-CN" altLang="en-US" i="1" dirty="0">
                <a:sym typeface="Symbol" pitchFamily="18" charset="2"/>
              </a:rPr>
              <a:t></a:t>
            </a:r>
            <a:r>
              <a:rPr lang="zh-CN" altLang="en-US" i="1" baseline="-25000"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baseline="-25000" dirty="0">
                <a:sym typeface="Symbol" pitchFamily="18" charset="2"/>
              </a:rPr>
              <a:t>1</a:t>
            </a:r>
            <a:r>
              <a:rPr lang="en-US" altLang="zh-CN" dirty="0">
                <a:sym typeface="Symbol" pitchFamily="18" charset="2"/>
              </a:rPr>
              <a:t>)</a:t>
            </a:r>
            <a:r>
              <a:rPr lang="zh-CN" altLang="en-US" dirty="0"/>
              <a:t>是一个随机变量，其均值</a:t>
            </a:r>
          </a:p>
          <a:p>
            <a:pPr lvl="2"/>
            <a:endParaRPr lang="zh-CN" altLang="en-US" dirty="0"/>
          </a:p>
          <a:p>
            <a:pPr>
              <a:lnSpc>
                <a:spcPct val="180000"/>
              </a:lnSpc>
            </a:pPr>
            <a:r>
              <a:rPr lang="zh-CN" altLang="en-US" dirty="0"/>
              <a:t>	式中 </a:t>
            </a:r>
            <a:r>
              <a:rPr lang="en-US" altLang="zh-CN" i="1" dirty="0"/>
              <a:t>f </a:t>
            </a:r>
            <a:r>
              <a:rPr lang="en-US" altLang="zh-CN" dirty="0"/>
              <a:t>(</a:t>
            </a:r>
            <a:r>
              <a:rPr lang="en-US" altLang="zh-CN" i="1" dirty="0"/>
              <a:t>x</a:t>
            </a:r>
            <a:r>
              <a:rPr lang="en-US" altLang="zh-CN" baseline="-25000" dirty="0"/>
              <a:t>1</a:t>
            </a:r>
            <a:r>
              <a:rPr lang="en-US" altLang="zh-CN" dirty="0"/>
              <a:t>, </a:t>
            </a:r>
            <a:r>
              <a:rPr lang="en-US" altLang="zh-CN" i="1" dirty="0"/>
              <a:t>t</a:t>
            </a:r>
            <a:r>
              <a:rPr lang="en-US" altLang="zh-CN" baseline="-25000" dirty="0"/>
              <a:t>1</a:t>
            </a:r>
            <a:r>
              <a:rPr lang="en-US" altLang="zh-CN" dirty="0"/>
              <a:t>) </a:t>
            </a:r>
            <a:r>
              <a:rPr lang="zh-CN" altLang="en-US" dirty="0"/>
              <a:t>－ </a:t>
            </a:r>
            <a:r>
              <a:rPr lang="zh-CN" altLang="en-US" i="1" dirty="0">
                <a:sym typeface="Symbol" pitchFamily="18" charset="2"/>
              </a:rPr>
              <a:t></a:t>
            </a:r>
            <a:r>
              <a:rPr lang="zh-CN" altLang="en-US" i="1" baseline="-25000"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baseline="-25000" dirty="0">
                <a:sym typeface="Symbol" pitchFamily="18" charset="2"/>
              </a:rPr>
              <a:t>1</a:t>
            </a:r>
            <a:r>
              <a:rPr lang="en-US" altLang="zh-CN" dirty="0">
                <a:sym typeface="Symbol" pitchFamily="18" charset="2"/>
              </a:rPr>
              <a:t>)</a:t>
            </a:r>
            <a:r>
              <a:rPr lang="zh-CN" altLang="en-US" dirty="0">
                <a:sym typeface="Symbol" pitchFamily="18" charset="2"/>
              </a:rPr>
              <a:t>的概率密度函数</a:t>
            </a:r>
          </a:p>
          <a:p>
            <a:pPr>
              <a:lnSpc>
                <a:spcPct val="140000"/>
              </a:lnSpc>
            </a:pPr>
            <a:r>
              <a:rPr lang="zh-CN" altLang="en-US" dirty="0">
                <a:sym typeface="Symbol" pitchFamily="18" charset="2"/>
              </a:rPr>
              <a:t>	由于</a:t>
            </a:r>
            <a:r>
              <a:rPr lang="en-US" altLang="zh-CN" i="1" dirty="0">
                <a:sym typeface="Symbol" pitchFamily="18" charset="2"/>
              </a:rPr>
              <a:t>t</a:t>
            </a:r>
            <a:r>
              <a:rPr lang="en-US" altLang="zh-CN" baseline="-25000" dirty="0">
                <a:sym typeface="Symbol" pitchFamily="18" charset="2"/>
              </a:rPr>
              <a:t>1</a:t>
            </a:r>
            <a:r>
              <a:rPr lang="zh-CN" altLang="en-US" dirty="0">
                <a:sym typeface="Symbol" pitchFamily="18" charset="2"/>
              </a:rPr>
              <a:t>是任取的，所以可以把 </a:t>
            </a:r>
            <a:r>
              <a:rPr lang="en-US" altLang="zh-CN" i="1" dirty="0">
                <a:sym typeface="Symbol" pitchFamily="18" charset="2"/>
              </a:rPr>
              <a:t>t</a:t>
            </a:r>
            <a:r>
              <a:rPr lang="en-US" altLang="zh-CN" baseline="-25000" dirty="0">
                <a:sym typeface="Symbol" pitchFamily="18" charset="2"/>
              </a:rPr>
              <a:t>1</a:t>
            </a:r>
            <a:r>
              <a:rPr lang="en-US" altLang="zh-CN" i="1" baseline="-25000" dirty="0">
                <a:sym typeface="Symbol" pitchFamily="18" charset="2"/>
              </a:rPr>
              <a:t> </a:t>
            </a:r>
            <a:r>
              <a:rPr lang="zh-CN" altLang="en-US" dirty="0">
                <a:sym typeface="Symbol" pitchFamily="18" charset="2"/>
              </a:rPr>
              <a:t>直接写为</a:t>
            </a:r>
            <a:r>
              <a:rPr lang="en-US" altLang="zh-CN" i="1" dirty="0">
                <a:sym typeface="Symbol" pitchFamily="18" charset="2"/>
              </a:rPr>
              <a:t>t</a:t>
            </a:r>
            <a:r>
              <a:rPr lang="zh-CN" altLang="en-US" dirty="0">
                <a:sym typeface="Symbol" pitchFamily="18" charset="2"/>
              </a:rPr>
              <a:t>， </a:t>
            </a:r>
            <a:r>
              <a:rPr lang="en-US" altLang="zh-CN" i="1" dirty="0">
                <a:sym typeface="Symbol" pitchFamily="18" charset="2"/>
              </a:rPr>
              <a:t>x</a:t>
            </a:r>
            <a:r>
              <a:rPr lang="en-US" altLang="zh-CN" baseline="-25000" dirty="0">
                <a:sym typeface="Symbol" pitchFamily="18" charset="2"/>
              </a:rPr>
              <a:t>1</a:t>
            </a:r>
            <a:r>
              <a:rPr lang="zh-CN" altLang="en-US" dirty="0">
                <a:sym typeface="Symbol" pitchFamily="18" charset="2"/>
              </a:rPr>
              <a:t>改为</a:t>
            </a:r>
            <a:r>
              <a:rPr lang="en-US" altLang="zh-CN" i="1" dirty="0">
                <a:sym typeface="Symbol" pitchFamily="18" charset="2"/>
              </a:rPr>
              <a:t>x</a:t>
            </a:r>
            <a:r>
              <a:rPr lang="zh-CN" altLang="en-US" dirty="0">
                <a:sym typeface="Symbol" pitchFamily="18" charset="2"/>
              </a:rPr>
              <a:t>，这样上式就变为</a:t>
            </a:r>
          </a:p>
          <a:p>
            <a:pPr lvl="2">
              <a:lnSpc>
                <a:spcPct val="140000"/>
              </a:lnSpc>
            </a:pPr>
            <a:endParaRPr lang="en-US" altLang="zh-CN" dirty="0">
              <a:sym typeface="Symbol" pitchFamily="18" charset="2"/>
            </a:endParaRPr>
          </a:p>
        </p:txBody>
      </p:sp>
      <p:graphicFrame>
        <p:nvGraphicFramePr>
          <p:cNvPr id="29700" name="Object 4"/>
          <p:cNvGraphicFramePr>
            <a:graphicFrameLocks noChangeAspect="1"/>
          </p:cNvGraphicFramePr>
          <p:nvPr/>
        </p:nvGraphicFramePr>
        <p:xfrm>
          <a:off x="2051720" y="5733256"/>
          <a:ext cx="4375138" cy="800224"/>
        </p:xfrm>
        <a:graphic>
          <a:graphicData uri="http://schemas.openxmlformats.org/presentationml/2006/ole">
            <mc:AlternateContent xmlns:mc="http://schemas.openxmlformats.org/markup-compatibility/2006">
              <mc:Choice xmlns:v="urn:schemas-microsoft-com:vml" Requires="v">
                <p:oleObj spid="_x0000_s2465946" name="公式" r:id="rId3" imgW="1435100" imgH="330200" progId="Equation.3">
                  <p:embed/>
                </p:oleObj>
              </mc:Choice>
              <mc:Fallback>
                <p:oleObj name="公式" r:id="rId3" imgW="1435100" imgH="3302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5733256"/>
                        <a:ext cx="4375138" cy="800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2" name="Object 6"/>
          <p:cNvGraphicFramePr>
            <a:graphicFrameLocks noChangeAspect="1"/>
          </p:cNvGraphicFramePr>
          <p:nvPr>
            <p:extLst>
              <p:ext uri="{D42A27DB-BD31-4B8C-83A1-F6EECF244321}">
                <p14:modId xmlns:p14="http://schemas.microsoft.com/office/powerpoint/2010/main" val="712557140"/>
              </p:ext>
            </p:extLst>
          </p:nvPr>
        </p:nvGraphicFramePr>
        <p:xfrm>
          <a:off x="2267744" y="2780928"/>
          <a:ext cx="3938916" cy="720080"/>
        </p:xfrm>
        <a:graphic>
          <a:graphicData uri="http://schemas.openxmlformats.org/presentationml/2006/ole">
            <mc:AlternateContent xmlns:mc="http://schemas.openxmlformats.org/markup-compatibility/2006">
              <mc:Choice xmlns:v="urn:schemas-microsoft-com:vml" Requires="v">
                <p:oleObj spid="_x0000_s2465947" name="公式" r:id="rId5" imgW="1714500" imgH="330200" progId="Equation.3">
                  <p:embed/>
                </p:oleObj>
              </mc:Choice>
              <mc:Fallback>
                <p:oleObj name="公式" r:id="rId5" imgW="1714500" imgH="330200"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2780928"/>
                        <a:ext cx="3938916"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702"/>
                                        </p:tgtEl>
                                        <p:attrNameLst>
                                          <p:attrName>style.visibility</p:attrName>
                                        </p:attrNameLst>
                                      </p:cBhvr>
                                      <p:to>
                                        <p:strVal val="visible"/>
                                      </p:to>
                                    </p:set>
                                    <p:anim calcmode="lin" valueType="num">
                                      <p:cBhvr additive="base">
                                        <p:cTn id="15" dur="500" fill="hold"/>
                                        <p:tgtEl>
                                          <p:spTgt spid="29702"/>
                                        </p:tgtEl>
                                        <p:attrNameLst>
                                          <p:attrName>ppt_x</p:attrName>
                                        </p:attrNameLst>
                                      </p:cBhvr>
                                      <p:tavLst>
                                        <p:tav tm="0">
                                          <p:val>
                                            <p:strVal val="#ppt_x"/>
                                          </p:val>
                                        </p:tav>
                                        <p:tav tm="100000">
                                          <p:val>
                                            <p:strVal val="#ppt_x"/>
                                          </p:val>
                                        </p:tav>
                                      </p:tavLst>
                                    </p:anim>
                                    <p:anim calcmode="lin" valueType="num">
                                      <p:cBhvr additive="base">
                                        <p:cTn id="16" dur="500" fill="hold"/>
                                        <p:tgtEl>
                                          <p:spTgt spid="2970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anim calcmode="lin" valueType="num">
                                      <p:cBhvr additive="base">
                                        <p:cTn id="19"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anim calcmode="lin" valueType="num">
                                      <p:cBhvr additive="base">
                                        <p:cTn id="23"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9700"/>
                                        </p:tgtEl>
                                        <p:attrNameLst>
                                          <p:attrName>style.visibility</p:attrName>
                                        </p:attrNameLst>
                                      </p:cBhvr>
                                      <p:to>
                                        <p:strVal val="visible"/>
                                      </p:to>
                                    </p:set>
                                    <p:anim calcmode="lin" valueType="num">
                                      <p:cBhvr additive="base">
                                        <p:cTn id="27" dur="500" fill="hold"/>
                                        <p:tgtEl>
                                          <p:spTgt spid="29700"/>
                                        </p:tgtEl>
                                        <p:attrNameLst>
                                          <p:attrName>ppt_x</p:attrName>
                                        </p:attrNameLst>
                                      </p:cBhvr>
                                      <p:tavLst>
                                        <p:tav tm="0">
                                          <p:val>
                                            <p:strVal val="#ppt_x"/>
                                          </p:val>
                                        </p:tav>
                                        <p:tav tm="100000">
                                          <p:val>
                                            <p:strVal val="#ppt_x"/>
                                          </p:val>
                                        </p:tav>
                                      </p:tavLst>
                                    </p:anim>
                                    <p:anim calcmode="lin" valueType="num">
                                      <p:cBhvr additive="base">
                                        <p:cTn id="28"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FB7512D-54DC-44F5-BE41-175AB3F572A8}" type="slidenum">
              <a:rPr lang="en-US" altLang="zh-CN"/>
              <a:pPr/>
              <a:t>14</a:t>
            </a:fld>
            <a:endParaRPr lang="en-US" altLang="zh-CN"/>
          </a:p>
        </p:txBody>
      </p:sp>
      <p:sp>
        <p:nvSpPr>
          <p:cNvPr id="30722" name="Rectangle 2"/>
          <p:cNvSpPr>
            <a:spLocks noGrp="1" noChangeArrowheads="1"/>
          </p:cNvSpPr>
          <p:nvPr>
            <p:ph type="title"/>
          </p:nvPr>
        </p:nvSpPr>
        <p:spPr/>
        <p:txBody>
          <a:bodyPr>
            <a:normAutofit fontScale="90000"/>
          </a:bodyPr>
          <a:lstStyle/>
          <a:p>
            <a:endParaRPr lang="zh-CN" altLang="en-US" sz="5400" b="1" dirty="0"/>
          </a:p>
        </p:txBody>
      </p:sp>
      <p:sp>
        <p:nvSpPr>
          <p:cNvPr id="30723" name="Rectangle 3"/>
          <p:cNvSpPr>
            <a:spLocks noGrp="1" noChangeArrowheads="1"/>
          </p:cNvSpPr>
          <p:nvPr>
            <p:ph type="body" idx="1"/>
          </p:nvPr>
        </p:nvSpPr>
        <p:spPr/>
        <p:txBody>
          <a:bodyPr/>
          <a:lstStyle/>
          <a:p>
            <a:pPr lvl="2">
              <a:lnSpc>
                <a:spcPct val="140000"/>
              </a:lnSpc>
              <a:buFont typeface="Wingdings" pitchFamily="2" charset="2"/>
              <a:buNone/>
            </a:pPr>
            <a:r>
              <a:rPr lang="en-US" altLang="zh-CN" dirty="0">
                <a:sym typeface="Symbol" pitchFamily="18" charset="2"/>
              </a:rPr>
              <a:t>	 </a:t>
            </a:r>
          </a:p>
          <a:p>
            <a:pPr lvl="1">
              <a:lnSpc>
                <a:spcPct val="140000"/>
              </a:lnSpc>
            </a:pPr>
            <a:r>
              <a:rPr lang="en-US" altLang="zh-CN" i="1" dirty="0">
                <a:sym typeface="Symbol" pitchFamily="18" charset="2"/>
              </a:rPr>
              <a:t></a:t>
            </a:r>
            <a:r>
              <a:rPr lang="en-US" altLang="zh-CN" i="1" baseline="-25000"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sym typeface="Symbol" pitchFamily="18" charset="2"/>
              </a:rPr>
              <a:t>的均值是时间的确定函数，常记作</a:t>
            </a:r>
            <a:r>
              <a:rPr lang="en-US" altLang="zh-CN" i="1" dirty="0">
                <a:solidFill>
                  <a:schemeClr val="hlink"/>
                </a:solidFill>
                <a:sym typeface="Symbol" pitchFamily="18" charset="2"/>
              </a:rPr>
              <a:t>a </a:t>
            </a:r>
            <a:r>
              <a:rPr lang="en-US" altLang="zh-CN" dirty="0">
                <a:solidFill>
                  <a:schemeClr val="hlink"/>
                </a:solidFill>
                <a:sym typeface="Symbol" pitchFamily="18" charset="2"/>
              </a:rPr>
              <a:t>( </a:t>
            </a:r>
            <a:r>
              <a:rPr lang="en-US" altLang="zh-CN" i="1" dirty="0">
                <a:solidFill>
                  <a:schemeClr val="hlink"/>
                </a:solidFill>
                <a:sym typeface="Symbol" pitchFamily="18" charset="2"/>
              </a:rPr>
              <a:t>t </a:t>
            </a:r>
            <a:r>
              <a:rPr lang="en-US" altLang="zh-CN" dirty="0">
                <a:solidFill>
                  <a:schemeClr val="hlink"/>
                </a:solidFill>
                <a:sym typeface="Symbol" pitchFamily="18" charset="2"/>
              </a:rPr>
              <a:t>)</a:t>
            </a:r>
            <a:r>
              <a:rPr lang="zh-CN" altLang="en-US" dirty="0">
                <a:sym typeface="Symbol" pitchFamily="18" charset="2"/>
              </a:rPr>
              <a:t>，它表示随机过程的</a:t>
            </a:r>
            <a:r>
              <a:rPr lang="en-US" altLang="zh-CN" i="1" dirty="0">
                <a:sym typeface="Symbol" pitchFamily="18" charset="2"/>
              </a:rPr>
              <a:t>n</a:t>
            </a:r>
            <a:r>
              <a:rPr lang="zh-CN" altLang="en-US" dirty="0">
                <a:sym typeface="Symbol" pitchFamily="18" charset="2"/>
              </a:rPr>
              <a:t>个样本函数曲线的摆动中心 </a:t>
            </a:r>
            <a:r>
              <a:rPr lang="en-US" altLang="zh-CN" dirty="0">
                <a:sym typeface="Symbol" pitchFamily="18" charset="2"/>
              </a:rPr>
              <a:t>:</a:t>
            </a:r>
          </a:p>
          <a:p>
            <a:pPr lvl="2"/>
            <a:endParaRPr lang="en-US" altLang="zh-CN" dirty="0"/>
          </a:p>
        </p:txBody>
      </p:sp>
      <p:graphicFrame>
        <p:nvGraphicFramePr>
          <p:cNvPr id="30724" name="Object 4"/>
          <p:cNvGraphicFramePr>
            <a:graphicFrameLocks noChangeAspect="1"/>
          </p:cNvGraphicFramePr>
          <p:nvPr/>
        </p:nvGraphicFramePr>
        <p:xfrm>
          <a:off x="2915816" y="1124744"/>
          <a:ext cx="3979545" cy="727869"/>
        </p:xfrm>
        <a:graphic>
          <a:graphicData uri="http://schemas.openxmlformats.org/presentationml/2006/ole">
            <mc:AlternateContent xmlns:mc="http://schemas.openxmlformats.org/markup-compatibility/2006">
              <mc:Choice xmlns:v="urn:schemas-microsoft-com:vml" Requires="v">
                <p:oleObj spid="_x0000_s2466970" name="公式" r:id="rId3" imgW="1435100" imgH="330200" progId="Equation.3">
                  <p:embed/>
                </p:oleObj>
              </mc:Choice>
              <mc:Fallback>
                <p:oleObj name="公式" r:id="rId3" imgW="1435100" imgH="3302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124744"/>
                        <a:ext cx="3979545" cy="7278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5" name="Object 5"/>
          <p:cNvGraphicFramePr>
            <a:graphicFrameLocks noChangeAspect="1"/>
          </p:cNvGraphicFramePr>
          <p:nvPr/>
        </p:nvGraphicFramePr>
        <p:xfrm>
          <a:off x="2232025" y="2933700"/>
          <a:ext cx="5292725" cy="3317875"/>
        </p:xfrm>
        <a:graphic>
          <a:graphicData uri="http://schemas.openxmlformats.org/presentationml/2006/ole">
            <mc:AlternateContent xmlns:mc="http://schemas.openxmlformats.org/markup-compatibility/2006">
              <mc:Choice xmlns:v="urn:schemas-microsoft-com:vml" Requires="v">
                <p:oleObj spid="_x0000_s2466971" name="Visio" r:id="rId5" imgW="4547006" imgH="3136697" progId="Visio.Drawing.11">
                  <p:embed/>
                </p:oleObj>
              </mc:Choice>
              <mc:Fallback>
                <p:oleObj name="Visio" r:id="rId5" imgW="4547006" imgH="3136697" progId="Visio.Drawing.11">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2025" y="2933700"/>
                        <a:ext cx="5292725" cy="331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6" name="AutoShape 6"/>
          <p:cNvSpPr>
            <a:spLocks noChangeArrowheads="1"/>
          </p:cNvSpPr>
          <p:nvPr/>
        </p:nvSpPr>
        <p:spPr bwMode="auto">
          <a:xfrm>
            <a:off x="4932363" y="3698875"/>
            <a:ext cx="1125537" cy="495300"/>
          </a:xfrm>
          <a:prstGeom prst="wedgeRoundRectCallout">
            <a:avLst>
              <a:gd name="adj1" fmla="val -57333"/>
              <a:gd name="adj2" fmla="val 142949"/>
              <a:gd name="adj3" fmla="val 16667"/>
            </a:avLst>
          </a:prstGeom>
          <a:solidFill>
            <a:schemeClr val="accent2"/>
          </a:solidFill>
          <a:ln w="9525">
            <a:solidFill>
              <a:schemeClr val="tx1"/>
            </a:solidFill>
            <a:miter lim="800000"/>
            <a:headEnd/>
            <a:tailEnd/>
          </a:ln>
          <a:effectLst/>
        </p:spPr>
        <p:txBody>
          <a:bodyPr tIns="10800" bIns="10800"/>
          <a:lstStyle/>
          <a:p>
            <a:pPr algn="ctr"/>
            <a:r>
              <a:rPr lang="en-US" altLang="zh-CN" sz="2400" i="1">
                <a:latin typeface="Times New Roman" pitchFamily="18" charset="0"/>
              </a:rPr>
              <a:t>a </a:t>
            </a:r>
            <a:r>
              <a:rPr lang="en-US" altLang="zh-CN" sz="2400">
                <a:latin typeface="Times New Roman" pitchFamily="18" charset="0"/>
              </a:rPr>
              <a:t>(</a:t>
            </a:r>
            <a:r>
              <a:rPr lang="en-US" altLang="zh-CN" sz="2400" i="1">
                <a:latin typeface="Times New Roman" pitchFamily="18" charset="0"/>
              </a:rPr>
              <a:t>t </a:t>
            </a:r>
            <a:r>
              <a:rPr lang="en-US" altLang="zh-CN" sz="2400">
                <a:latin typeface="Times New Roman" pitchFamily="18"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 calcmode="lin" valueType="num">
                                      <p:cBhvr additive="base">
                                        <p:cTn id="7"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5"/>
                                        </p:tgtEl>
                                        <p:attrNameLst>
                                          <p:attrName>style.visibility</p:attrName>
                                        </p:attrNameLst>
                                      </p:cBhvr>
                                      <p:to>
                                        <p:strVal val="visible"/>
                                      </p:to>
                                    </p:set>
                                    <p:anim calcmode="lin" valueType="num">
                                      <p:cBhvr additive="base">
                                        <p:cTn id="13" dur="500" fill="hold"/>
                                        <p:tgtEl>
                                          <p:spTgt spid="30725"/>
                                        </p:tgtEl>
                                        <p:attrNameLst>
                                          <p:attrName>ppt_x</p:attrName>
                                        </p:attrNameLst>
                                      </p:cBhvr>
                                      <p:tavLst>
                                        <p:tav tm="0">
                                          <p:val>
                                            <p:strVal val="#ppt_x"/>
                                          </p:val>
                                        </p:tav>
                                        <p:tav tm="100000">
                                          <p:val>
                                            <p:strVal val="#ppt_x"/>
                                          </p:val>
                                        </p:tav>
                                      </p:tavLst>
                                    </p:anim>
                                    <p:anim calcmode="lin" valueType="num">
                                      <p:cBhvr additive="base">
                                        <p:cTn id="14"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0726"/>
                                        </p:tgtEl>
                                        <p:attrNameLst>
                                          <p:attrName>style.visibility</p:attrName>
                                        </p:attrNameLst>
                                      </p:cBhvr>
                                      <p:to>
                                        <p:strVal val="visible"/>
                                      </p:to>
                                    </p:set>
                                    <p:anim calcmode="lin" valueType="num">
                                      <p:cBhvr additive="base">
                                        <p:cTn id="19" dur="500" fill="hold"/>
                                        <p:tgtEl>
                                          <p:spTgt spid="30726"/>
                                        </p:tgtEl>
                                        <p:attrNameLst>
                                          <p:attrName>ppt_x</p:attrName>
                                        </p:attrNameLst>
                                      </p:cBhvr>
                                      <p:tavLst>
                                        <p:tav tm="0">
                                          <p:val>
                                            <p:strVal val="1+#ppt_w/2"/>
                                          </p:val>
                                        </p:tav>
                                        <p:tav tm="100000">
                                          <p:val>
                                            <p:strVal val="#ppt_x"/>
                                          </p:val>
                                        </p:tav>
                                      </p:tavLst>
                                    </p:anim>
                                    <p:anim calcmode="lin" valueType="num">
                                      <p:cBhvr additive="base">
                                        <p:cTn id="20"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31E01539-ABD9-41F7-81C7-0BAFFAF5C8B2}" type="slidenum">
              <a:rPr lang="en-US" altLang="zh-CN"/>
              <a:pPr/>
              <a:t>15</a:t>
            </a:fld>
            <a:endParaRPr lang="en-US" altLang="zh-CN"/>
          </a:p>
        </p:txBody>
      </p:sp>
      <p:sp>
        <p:nvSpPr>
          <p:cNvPr id="31746" name="Rectangle 2"/>
          <p:cNvSpPr>
            <a:spLocks noGrp="1" noChangeArrowheads="1"/>
          </p:cNvSpPr>
          <p:nvPr>
            <p:ph type="title"/>
          </p:nvPr>
        </p:nvSpPr>
        <p:spPr/>
        <p:txBody>
          <a:bodyPr>
            <a:normAutofit fontScale="90000"/>
          </a:bodyPr>
          <a:lstStyle/>
          <a:p>
            <a:endParaRPr lang="zh-CN" altLang="en-US" sz="5400" b="1" dirty="0"/>
          </a:p>
        </p:txBody>
      </p:sp>
      <p:sp>
        <p:nvSpPr>
          <p:cNvPr id="31747" name="Rectangle 3"/>
          <p:cNvSpPr>
            <a:spLocks noGrp="1" noChangeArrowheads="1"/>
          </p:cNvSpPr>
          <p:nvPr>
            <p:ph type="body" idx="1"/>
          </p:nvPr>
        </p:nvSpPr>
        <p:spPr>
          <a:xfrm>
            <a:off x="250825" y="1223963"/>
            <a:ext cx="8718550" cy="5634037"/>
          </a:xfrm>
        </p:spPr>
        <p:txBody>
          <a:bodyPr/>
          <a:lstStyle/>
          <a:p>
            <a:r>
              <a:rPr lang="en-US" altLang="zh-CN" dirty="0" smtClean="0">
                <a:solidFill>
                  <a:srgbClr val="0000FF"/>
                </a:solidFill>
              </a:rPr>
              <a:t>2. </a:t>
            </a:r>
            <a:r>
              <a:rPr lang="zh-CN" altLang="en-US" dirty="0" smtClean="0">
                <a:solidFill>
                  <a:srgbClr val="0000FF"/>
                </a:solidFill>
              </a:rPr>
              <a:t>方差</a:t>
            </a:r>
            <a:endParaRPr lang="zh-CN" altLang="en-US" dirty="0">
              <a:solidFill>
                <a:srgbClr val="0000FF"/>
              </a:solidFill>
            </a:endParaRPr>
          </a:p>
          <a:p>
            <a:pPr lvl="2"/>
            <a:endParaRPr lang="zh-CN" altLang="en-US" dirty="0"/>
          </a:p>
          <a:p>
            <a:pPr lvl="1">
              <a:lnSpc>
                <a:spcPct val="110000"/>
              </a:lnSpc>
            </a:pPr>
            <a:r>
              <a:rPr lang="zh-CN" altLang="en-US" dirty="0" smtClean="0"/>
              <a:t>方差</a:t>
            </a:r>
            <a:r>
              <a:rPr lang="zh-CN" altLang="en-US" dirty="0"/>
              <a:t>常记为</a:t>
            </a:r>
            <a:r>
              <a:rPr lang="zh-CN" altLang="en-US" i="1" dirty="0">
                <a:sym typeface="Symbol" pitchFamily="18" charset="2"/>
              </a:rPr>
              <a:t> </a:t>
            </a:r>
            <a:r>
              <a:rPr lang="en-US" altLang="zh-CN" baseline="30000" dirty="0">
                <a:sym typeface="Symbol" pitchFamily="18" charset="2"/>
              </a:rPr>
              <a:t>2</a:t>
            </a:r>
            <a:r>
              <a:rPr lang="en-US" altLang="zh-CN" dirty="0">
                <a:sym typeface="Symbol" pitchFamily="18" charset="2"/>
              </a:rPr>
              <a:t>( </a:t>
            </a:r>
            <a:r>
              <a:rPr lang="en-US" altLang="zh-CN" i="1" dirty="0">
                <a:sym typeface="Symbol" pitchFamily="18" charset="2"/>
              </a:rPr>
              <a:t>t </a:t>
            </a:r>
            <a:r>
              <a:rPr lang="en-US" altLang="zh-CN" dirty="0">
                <a:sym typeface="Symbol" pitchFamily="18" charset="2"/>
              </a:rPr>
              <a:t>)</a:t>
            </a:r>
            <a:r>
              <a:rPr lang="zh-CN" altLang="en-US" dirty="0" smtClean="0"/>
              <a:t>。</a:t>
            </a:r>
            <a:endParaRPr lang="zh-CN" altLang="en-US" dirty="0"/>
          </a:p>
          <a:p>
            <a:pPr lvl="1">
              <a:lnSpc>
                <a:spcPct val="110000"/>
              </a:lnSpc>
            </a:pPr>
            <a:r>
              <a:rPr lang="zh-CN" altLang="en-US" dirty="0" smtClean="0"/>
              <a:t>因为</a:t>
            </a:r>
            <a:endParaRPr lang="zh-CN" altLang="en-US" dirty="0"/>
          </a:p>
          <a:p>
            <a:pPr lvl="2">
              <a:lnSpc>
                <a:spcPct val="110000"/>
              </a:lnSpc>
            </a:pPr>
            <a:endParaRPr lang="zh-CN" altLang="en-US" dirty="0"/>
          </a:p>
          <a:p>
            <a:pPr lvl="2">
              <a:lnSpc>
                <a:spcPct val="110000"/>
              </a:lnSpc>
            </a:pPr>
            <a:endParaRPr lang="zh-CN" altLang="en-US" dirty="0"/>
          </a:p>
          <a:p>
            <a:pPr lvl="2">
              <a:lnSpc>
                <a:spcPct val="110000"/>
              </a:lnSpc>
            </a:pPr>
            <a:endParaRPr lang="zh-CN" altLang="en-US" dirty="0"/>
          </a:p>
          <a:p>
            <a:pPr lvl="2">
              <a:lnSpc>
                <a:spcPct val="110000"/>
              </a:lnSpc>
            </a:pPr>
            <a:endParaRPr lang="zh-CN" altLang="en-US" dirty="0"/>
          </a:p>
          <a:p>
            <a:pPr lvl="1">
              <a:lnSpc>
                <a:spcPct val="130000"/>
              </a:lnSpc>
            </a:pPr>
            <a:endParaRPr lang="en-US" altLang="zh-CN" dirty="0" smtClean="0"/>
          </a:p>
          <a:p>
            <a:pPr lvl="1">
              <a:lnSpc>
                <a:spcPct val="130000"/>
              </a:lnSpc>
            </a:pPr>
            <a:r>
              <a:rPr lang="zh-CN" altLang="en-US" dirty="0" smtClean="0"/>
              <a:t>所以</a:t>
            </a:r>
            <a:r>
              <a:rPr lang="zh-CN" altLang="en-US" dirty="0"/>
              <a:t>，方差等于均方值与均值平方之差，它表示随机过程在时刻 </a:t>
            </a:r>
            <a:r>
              <a:rPr lang="en-US" altLang="zh-CN" i="1" dirty="0"/>
              <a:t>t </a:t>
            </a:r>
            <a:r>
              <a:rPr lang="zh-CN" altLang="en-US" dirty="0"/>
              <a:t>对于均值</a:t>
            </a:r>
            <a:r>
              <a:rPr lang="en-US" altLang="zh-CN" i="1" dirty="0">
                <a:sym typeface="Symbol" pitchFamily="18" charset="2"/>
              </a:rPr>
              <a:t>a </a:t>
            </a:r>
            <a:r>
              <a:rPr lang="en-US" altLang="zh-CN" dirty="0">
                <a:sym typeface="Symbol" pitchFamily="18" charset="2"/>
              </a:rPr>
              <a:t>( </a:t>
            </a:r>
            <a:r>
              <a:rPr lang="en-US" altLang="zh-CN" i="1" dirty="0">
                <a:sym typeface="Symbol" pitchFamily="18" charset="2"/>
              </a:rPr>
              <a:t>t </a:t>
            </a:r>
            <a:r>
              <a:rPr lang="en-US" altLang="zh-CN" dirty="0">
                <a:sym typeface="Symbol" pitchFamily="18" charset="2"/>
              </a:rPr>
              <a:t>)</a:t>
            </a:r>
            <a:r>
              <a:rPr lang="zh-CN" altLang="en-US" dirty="0"/>
              <a:t>的偏离程度。</a:t>
            </a:r>
          </a:p>
        </p:txBody>
      </p:sp>
      <p:sp>
        <p:nvSpPr>
          <p:cNvPr id="31749"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1748" name="Object 4"/>
          <p:cNvGraphicFramePr>
            <a:graphicFrameLocks noChangeAspect="1"/>
          </p:cNvGraphicFramePr>
          <p:nvPr/>
        </p:nvGraphicFramePr>
        <p:xfrm>
          <a:off x="2411760" y="1628800"/>
          <a:ext cx="4285209" cy="500038"/>
        </p:xfrm>
        <a:graphic>
          <a:graphicData uri="http://schemas.openxmlformats.org/presentationml/2006/ole">
            <mc:AlternateContent xmlns:mc="http://schemas.openxmlformats.org/markup-compatibility/2006">
              <mc:Choice xmlns:v="urn:schemas-microsoft-com:vml" Requires="v">
                <p:oleObj spid="_x0000_s2468070" name="公式" r:id="rId3" imgW="1752600" imgH="228600" progId="Equation.3">
                  <p:embed/>
                </p:oleObj>
              </mc:Choice>
              <mc:Fallback>
                <p:oleObj name="公式" r:id="rId3" imgW="1752600" imgH="228600" progId="Equation.3">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1628800"/>
                        <a:ext cx="4285209" cy="5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1" name="Rectangle 7"/>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1750" name="Object 6"/>
          <p:cNvGraphicFramePr>
            <a:graphicFrameLocks noChangeAspect="1"/>
          </p:cNvGraphicFramePr>
          <p:nvPr/>
        </p:nvGraphicFramePr>
        <p:xfrm>
          <a:off x="2019299" y="2827864"/>
          <a:ext cx="5502603" cy="1465232"/>
        </p:xfrm>
        <a:graphic>
          <a:graphicData uri="http://schemas.openxmlformats.org/presentationml/2006/ole">
            <mc:AlternateContent xmlns:mc="http://schemas.openxmlformats.org/markup-compatibility/2006">
              <mc:Choice xmlns:v="urn:schemas-microsoft-com:vml" Requires="v">
                <p:oleObj spid="_x0000_s2468071" name="公式" r:id="rId5" imgW="2387600" imgH="736600" progId="Equation.3">
                  <p:embed/>
                </p:oleObj>
              </mc:Choice>
              <mc:Fallback>
                <p:oleObj name="公式" r:id="rId5" imgW="2387600" imgH="736600" progId="Equation.3">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9299" y="2827864"/>
                        <a:ext cx="5502603" cy="1465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3" name="Rectangle 9"/>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1752" name="Object 8"/>
          <p:cNvGraphicFramePr>
            <a:graphicFrameLocks noChangeAspect="1"/>
          </p:cNvGraphicFramePr>
          <p:nvPr/>
        </p:nvGraphicFramePr>
        <p:xfrm>
          <a:off x="2862262" y="4284663"/>
          <a:ext cx="3868169" cy="800521"/>
        </p:xfrm>
        <a:graphic>
          <a:graphicData uri="http://schemas.openxmlformats.org/presentationml/2006/ole">
            <mc:AlternateContent xmlns:mc="http://schemas.openxmlformats.org/markup-compatibility/2006">
              <mc:Choice xmlns:v="urn:schemas-microsoft-com:vml" Requires="v">
                <p:oleObj spid="_x0000_s2468072" name="公式" r:id="rId7" imgW="1612900" imgH="330200" progId="Equation.3">
                  <p:embed/>
                </p:oleObj>
              </mc:Choice>
              <mc:Fallback>
                <p:oleObj name="公式" r:id="rId7" imgW="1612900" imgH="330200" progId="Equation.3">
                  <p:embed/>
                  <p:pic>
                    <p:nvPicPr>
                      <p:cNvPr id="0" name="Picture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2262" y="4284663"/>
                        <a:ext cx="3868169" cy="8005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4" name="AutoShape 10"/>
          <p:cNvSpPr>
            <a:spLocks noChangeArrowheads="1"/>
          </p:cNvSpPr>
          <p:nvPr/>
        </p:nvSpPr>
        <p:spPr bwMode="auto">
          <a:xfrm>
            <a:off x="2636838" y="5094288"/>
            <a:ext cx="1260475" cy="404812"/>
          </a:xfrm>
          <a:prstGeom prst="wedgeRoundRectCallout">
            <a:avLst>
              <a:gd name="adj1" fmla="val 66500"/>
              <a:gd name="adj2" fmla="val -114704"/>
              <a:gd name="adj3" fmla="val 16667"/>
            </a:avLst>
          </a:prstGeom>
          <a:solidFill>
            <a:schemeClr val="accent2"/>
          </a:solidFill>
          <a:ln w="9525">
            <a:solidFill>
              <a:schemeClr val="tx1"/>
            </a:solidFill>
            <a:miter lim="800000"/>
            <a:headEnd/>
            <a:tailEnd/>
          </a:ln>
          <a:effectLst/>
        </p:spPr>
        <p:txBody>
          <a:bodyPr/>
          <a:lstStyle/>
          <a:p>
            <a:pPr algn="ctr"/>
            <a:r>
              <a:rPr lang="zh-CN" altLang="en-US" sz="2000" dirty="0">
                <a:ea typeface="楷体_GB2312" pitchFamily="49" charset="-122"/>
              </a:rPr>
              <a:t>均方值</a:t>
            </a:r>
          </a:p>
        </p:txBody>
      </p:sp>
      <p:sp>
        <p:nvSpPr>
          <p:cNvPr id="31755" name="AutoShape 11"/>
          <p:cNvSpPr>
            <a:spLocks noChangeArrowheads="1"/>
          </p:cNvSpPr>
          <p:nvPr/>
        </p:nvSpPr>
        <p:spPr bwMode="auto">
          <a:xfrm>
            <a:off x="5516563" y="5049838"/>
            <a:ext cx="1576387" cy="404812"/>
          </a:xfrm>
          <a:prstGeom prst="wedgeRoundRectCallout">
            <a:avLst>
              <a:gd name="adj1" fmla="val -51815"/>
              <a:gd name="adj2" fmla="val -100194"/>
              <a:gd name="adj3" fmla="val 16667"/>
            </a:avLst>
          </a:prstGeom>
          <a:solidFill>
            <a:schemeClr val="accent2"/>
          </a:solidFill>
          <a:ln w="9525">
            <a:solidFill>
              <a:schemeClr val="tx1"/>
            </a:solidFill>
            <a:miter lim="800000"/>
            <a:headEnd/>
            <a:tailEnd/>
          </a:ln>
          <a:effectLst/>
        </p:spPr>
        <p:txBody>
          <a:bodyPr/>
          <a:lstStyle/>
          <a:p>
            <a:pPr algn="ctr"/>
            <a:r>
              <a:rPr lang="zh-CN" altLang="en-US" sz="2000">
                <a:ea typeface="楷体_GB2312" pitchFamily="49" charset="-122"/>
              </a:rPr>
              <a:t>均值平方</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3" end="3"/>
                                            </p:txEl>
                                          </p:spTgt>
                                        </p:tgtEl>
                                        <p:attrNameLst>
                                          <p:attrName>style.visibility</p:attrName>
                                        </p:attrNameLst>
                                      </p:cBhvr>
                                      <p:to>
                                        <p:strVal val="visible"/>
                                      </p:to>
                                    </p:set>
                                    <p:anim calcmode="lin" valueType="num">
                                      <p:cBhvr additive="base">
                                        <p:cTn id="7"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50"/>
                                        </p:tgtEl>
                                        <p:attrNameLst>
                                          <p:attrName>style.visibility</p:attrName>
                                        </p:attrNameLst>
                                      </p:cBhvr>
                                      <p:to>
                                        <p:strVal val="visible"/>
                                      </p:to>
                                    </p:set>
                                    <p:anim calcmode="lin" valueType="num">
                                      <p:cBhvr additive="base">
                                        <p:cTn id="11" dur="500" fill="hold"/>
                                        <p:tgtEl>
                                          <p:spTgt spid="31750"/>
                                        </p:tgtEl>
                                        <p:attrNameLst>
                                          <p:attrName>ppt_x</p:attrName>
                                        </p:attrNameLst>
                                      </p:cBhvr>
                                      <p:tavLst>
                                        <p:tav tm="0">
                                          <p:val>
                                            <p:strVal val="#ppt_x"/>
                                          </p:val>
                                        </p:tav>
                                        <p:tav tm="100000">
                                          <p:val>
                                            <p:strVal val="#ppt_x"/>
                                          </p:val>
                                        </p:tav>
                                      </p:tavLst>
                                    </p:anim>
                                    <p:anim calcmode="lin" valueType="num">
                                      <p:cBhvr additive="base">
                                        <p:cTn id="12" dur="500" fill="hold"/>
                                        <p:tgtEl>
                                          <p:spTgt spid="3175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752"/>
                                        </p:tgtEl>
                                        <p:attrNameLst>
                                          <p:attrName>style.visibility</p:attrName>
                                        </p:attrNameLst>
                                      </p:cBhvr>
                                      <p:to>
                                        <p:strVal val="visible"/>
                                      </p:to>
                                    </p:set>
                                    <p:anim calcmode="lin" valueType="num">
                                      <p:cBhvr additive="base">
                                        <p:cTn id="15" dur="500" fill="hold"/>
                                        <p:tgtEl>
                                          <p:spTgt spid="31752"/>
                                        </p:tgtEl>
                                        <p:attrNameLst>
                                          <p:attrName>ppt_x</p:attrName>
                                        </p:attrNameLst>
                                      </p:cBhvr>
                                      <p:tavLst>
                                        <p:tav tm="0">
                                          <p:val>
                                            <p:strVal val="#ppt_x"/>
                                          </p:val>
                                        </p:tav>
                                        <p:tav tm="100000">
                                          <p:val>
                                            <p:strVal val="#ppt_x"/>
                                          </p:val>
                                        </p:tav>
                                      </p:tavLst>
                                    </p:anim>
                                    <p:anim calcmode="lin" valueType="num">
                                      <p:cBhvr additive="base">
                                        <p:cTn id="16" dur="500" fill="hold"/>
                                        <p:tgtEl>
                                          <p:spTgt spid="3175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1754"/>
                                        </p:tgtEl>
                                        <p:attrNameLst>
                                          <p:attrName>style.visibility</p:attrName>
                                        </p:attrNameLst>
                                      </p:cBhvr>
                                      <p:to>
                                        <p:strVal val="visible"/>
                                      </p:to>
                                    </p:set>
                                    <p:anim calcmode="lin" valueType="num">
                                      <p:cBhvr additive="base">
                                        <p:cTn id="21" dur="500" fill="hold"/>
                                        <p:tgtEl>
                                          <p:spTgt spid="31754"/>
                                        </p:tgtEl>
                                        <p:attrNameLst>
                                          <p:attrName>ppt_x</p:attrName>
                                        </p:attrNameLst>
                                      </p:cBhvr>
                                      <p:tavLst>
                                        <p:tav tm="0">
                                          <p:val>
                                            <p:strVal val="#ppt_x"/>
                                          </p:val>
                                        </p:tav>
                                        <p:tav tm="100000">
                                          <p:val>
                                            <p:strVal val="#ppt_x"/>
                                          </p:val>
                                        </p:tav>
                                      </p:tavLst>
                                    </p:anim>
                                    <p:anim calcmode="lin" valueType="num">
                                      <p:cBhvr additive="base">
                                        <p:cTn id="22" dur="500" fill="hold"/>
                                        <p:tgtEl>
                                          <p:spTgt spid="3175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1755"/>
                                        </p:tgtEl>
                                        <p:attrNameLst>
                                          <p:attrName>style.visibility</p:attrName>
                                        </p:attrNameLst>
                                      </p:cBhvr>
                                      <p:to>
                                        <p:strVal val="visible"/>
                                      </p:to>
                                    </p:set>
                                    <p:anim calcmode="lin" valueType="num">
                                      <p:cBhvr additive="base">
                                        <p:cTn id="25" dur="500" fill="hold"/>
                                        <p:tgtEl>
                                          <p:spTgt spid="31755"/>
                                        </p:tgtEl>
                                        <p:attrNameLst>
                                          <p:attrName>ppt_x</p:attrName>
                                        </p:attrNameLst>
                                      </p:cBhvr>
                                      <p:tavLst>
                                        <p:tav tm="0">
                                          <p:val>
                                            <p:strVal val="#ppt_x"/>
                                          </p:val>
                                        </p:tav>
                                        <p:tav tm="100000">
                                          <p:val>
                                            <p:strVal val="#ppt_x"/>
                                          </p:val>
                                        </p:tav>
                                      </p:tavLst>
                                    </p:anim>
                                    <p:anim calcmode="lin" valueType="num">
                                      <p:cBhvr additive="base">
                                        <p:cTn id="26" dur="500" fill="hold"/>
                                        <p:tgtEl>
                                          <p:spTgt spid="3175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747">
                                            <p:txEl>
                                              <p:pRg st="9" end="9"/>
                                            </p:txEl>
                                          </p:spTgt>
                                        </p:tgtEl>
                                        <p:attrNameLst>
                                          <p:attrName>style.visibility</p:attrName>
                                        </p:attrNameLst>
                                      </p:cBhvr>
                                      <p:to>
                                        <p:strVal val="visible"/>
                                      </p:to>
                                    </p:set>
                                    <p:anim calcmode="lin" valueType="num">
                                      <p:cBhvr additive="base">
                                        <p:cTn id="31" dur="500" fill="hold"/>
                                        <p:tgtEl>
                                          <p:spTgt spid="31747">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4" grpId="0" animBg="1"/>
      <p:bldP spid="317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7BA213F-F417-4936-BEB1-FCBF3F321B1C}" type="slidenum">
              <a:rPr lang="en-US" altLang="zh-CN"/>
              <a:pPr/>
              <a:t>16</a:t>
            </a:fld>
            <a:endParaRPr lang="en-US" altLang="zh-CN"/>
          </a:p>
        </p:txBody>
      </p:sp>
      <p:sp>
        <p:nvSpPr>
          <p:cNvPr id="32770" name="Rectangle 2"/>
          <p:cNvSpPr>
            <a:spLocks noGrp="1" noChangeArrowheads="1"/>
          </p:cNvSpPr>
          <p:nvPr>
            <p:ph type="title"/>
          </p:nvPr>
        </p:nvSpPr>
        <p:spPr/>
        <p:txBody>
          <a:bodyPr>
            <a:normAutofit fontScale="90000"/>
          </a:bodyPr>
          <a:lstStyle/>
          <a:p>
            <a:endParaRPr lang="zh-CN" altLang="en-US" sz="5400" b="1" dirty="0"/>
          </a:p>
        </p:txBody>
      </p:sp>
      <p:sp>
        <p:nvSpPr>
          <p:cNvPr id="32771" name="Rectangle 3"/>
          <p:cNvSpPr>
            <a:spLocks noGrp="1" noChangeArrowheads="1"/>
          </p:cNvSpPr>
          <p:nvPr>
            <p:ph type="body" idx="1"/>
          </p:nvPr>
        </p:nvSpPr>
        <p:spPr>
          <a:xfrm>
            <a:off x="341313" y="1223963"/>
            <a:ext cx="8802687" cy="5634037"/>
          </a:xfrm>
        </p:spPr>
        <p:txBody>
          <a:bodyPr/>
          <a:lstStyle/>
          <a:p>
            <a:r>
              <a:rPr lang="en-US" altLang="zh-CN" dirty="0" smtClean="0">
                <a:solidFill>
                  <a:srgbClr val="0000FF"/>
                </a:solidFill>
              </a:rPr>
              <a:t>3. </a:t>
            </a:r>
            <a:r>
              <a:rPr lang="zh-CN" altLang="en-US" dirty="0" smtClean="0">
                <a:solidFill>
                  <a:srgbClr val="0000FF"/>
                </a:solidFill>
              </a:rPr>
              <a:t>相关函数</a:t>
            </a:r>
            <a:endParaRPr lang="zh-CN" altLang="en-US" dirty="0">
              <a:solidFill>
                <a:srgbClr val="0000FF"/>
              </a:solidFill>
            </a:endParaRPr>
          </a:p>
          <a:p>
            <a:pPr lvl="2"/>
            <a:endParaRPr lang="zh-CN" altLang="en-US" dirty="0"/>
          </a:p>
          <a:p>
            <a:pPr lvl="2">
              <a:buFont typeface="Wingdings" pitchFamily="2" charset="2"/>
              <a:buNone/>
            </a:pPr>
            <a:r>
              <a:rPr lang="zh-CN" altLang="en-US" dirty="0"/>
              <a:t>	</a:t>
            </a:r>
          </a:p>
          <a:p>
            <a:pPr lvl="1"/>
            <a:r>
              <a:rPr lang="zh-CN" altLang="en-US" dirty="0" smtClean="0"/>
              <a:t>式</a:t>
            </a:r>
            <a:r>
              <a:rPr lang="zh-CN" altLang="en-US" dirty="0"/>
              <a:t>中， </a:t>
            </a:r>
            <a:r>
              <a:rPr lang="zh-CN" altLang="en-US" i="1" dirty="0">
                <a:sym typeface="Symbol" pitchFamily="18" charset="2"/>
              </a:rPr>
              <a:t></a:t>
            </a:r>
            <a:r>
              <a:rPr lang="zh-CN" altLang="en-US" i="1" baseline="-25000"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baseline="-25000" dirty="0">
                <a:sym typeface="Symbol" pitchFamily="18" charset="2"/>
              </a:rPr>
              <a:t>1</a:t>
            </a:r>
            <a:r>
              <a:rPr lang="en-US" altLang="zh-CN" dirty="0">
                <a:sym typeface="Symbol" pitchFamily="18" charset="2"/>
              </a:rPr>
              <a:t>)</a:t>
            </a:r>
            <a:r>
              <a:rPr lang="zh-CN" altLang="en-US" dirty="0"/>
              <a:t>和</a:t>
            </a:r>
            <a:r>
              <a:rPr lang="zh-CN" altLang="en-US" i="1" dirty="0">
                <a:sym typeface="Symbol" pitchFamily="18" charset="2"/>
              </a:rPr>
              <a:t></a:t>
            </a:r>
            <a:r>
              <a:rPr lang="zh-CN" altLang="en-US" i="1" baseline="-25000"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baseline="-25000" dirty="0">
                <a:sym typeface="Symbol" pitchFamily="18" charset="2"/>
              </a:rPr>
              <a:t>2</a:t>
            </a:r>
            <a:r>
              <a:rPr lang="en-US" altLang="zh-CN" dirty="0">
                <a:sym typeface="Symbol" pitchFamily="18" charset="2"/>
              </a:rPr>
              <a:t>)</a:t>
            </a:r>
            <a:r>
              <a:rPr lang="zh-CN" altLang="en-US" dirty="0"/>
              <a:t>分别是在</a:t>
            </a:r>
            <a:r>
              <a:rPr lang="en-US" altLang="zh-CN" i="1" dirty="0">
                <a:sym typeface="Symbol" pitchFamily="18" charset="2"/>
              </a:rPr>
              <a:t>t</a:t>
            </a:r>
            <a:r>
              <a:rPr lang="en-US" altLang="zh-CN" baseline="-25000" dirty="0">
                <a:sym typeface="Symbol" pitchFamily="18" charset="2"/>
              </a:rPr>
              <a:t>1</a:t>
            </a:r>
            <a:r>
              <a:rPr lang="zh-CN" altLang="en-US" dirty="0"/>
              <a:t>和</a:t>
            </a:r>
            <a:r>
              <a:rPr lang="en-US" altLang="zh-CN" i="1" dirty="0">
                <a:sym typeface="Symbol" pitchFamily="18" charset="2"/>
              </a:rPr>
              <a:t>t</a:t>
            </a:r>
            <a:r>
              <a:rPr lang="en-US" altLang="zh-CN" baseline="-25000" dirty="0">
                <a:sym typeface="Symbol" pitchFamily="18" charset="2"/>
              </a:rPr>
              <a:t>2</a:t>
            </a:r>
            <a:r>
              <a:rPr lang="zh-CN" altLang="en-US" dirty="0"/>
              <a:t>时刻观测得到的随机变量。可以看出，</a:t>
            </a:r>
            <a:r>
              <a:rPr lang="en-US" altLang="zh-CN" i="1" dirty="0"/>
              <a:t>R</a:t>
            </a:r>
            <a:r>
              <a:rPr lang="en-US" altLang="zh-CN" dirty="0"/>
              <a:t>(</a:t>
            </a:r>
            <a:r>
              <a:rPr lang="en-US" altLang="zh-CN" i="1" dirty="0"/>
              <a:t>t</a:t>
            </a:r>
            <a:r>
              <a:rPr lang="en-US" altLang="zh-CN" baseline="-25000" dirty="0"/>
              <a:t>1</a:t>
            </a:r>
            <a:r>
              <a:rPr lang="en-US" altLang="zh-CN" dirty="0"/>
              <a:t>, </a:t>
            </a:r>
            <a:r>
              <a:rPr lang="en-US" altLang="zh-CN" i="1" dirty="0"/>
              <a:t>t</a:t>
            </a:r>
            <a:r>
              <a:rPr lang="en-US" altLang="zh-CN" i="1" baseline="-25000" dirty="0"/>
              <a:t>2</a:t>
            </a:r>
            <a:r>
              <a:rPr lang="en-US" altLang="zh-CN" dirty="0"/>
              <a:t>)</a:t>
            </a:r>
            <a:r>
              <a:rPr lang="zh-CN" altLang="en-US" dirty="0"/>
              <a:t>是两个变量</a:t>
            </a:r>
            <a:r>
              <a:rPr lang="en-US" altLang="zh-CN" i="1" dirty="0">
                <a:sym typeface="Symbol" pitchFamily="18" charset="2"/>
              </a:rPr>
              <a:t>t</a:t>
            </a:r>
            <a:r>
              <a:rPr lang="en-US" altLang="zh-CN" baseline="-25000" dirty="0">
                <a:sym typeface="Symbol" pitchFamily="18" charset="2"/>
              </a:rPr>
              <a:t>1</a:t>
            </a:r>
            <a:r>
              <a:rPr lang="zh-CN" altLang="en-US" dirty="0"/>
              <a:t>和</a:t>
            </a:r>
            <a:r>
              <a:rPr lang="en-US" altLang="zh-CN" i="1" dirty="0">
                <a:sym typeface="Symbol" pitchFamily="18" charset="2"/>
              </a:rPr>
              <a:t>t</a:t>
            </a:r>
            <a:r>
              <a:rPr lang="en-US" altLang="zh-CN" baseline="-25000" dirty="0">
                <a:sym typeface="Symbol" pitchFamily="18" charset="2"/>
              </a:rPr>
              <a:t>2</a:t>
            </a:r>
            <a:r>
              <a:rPr lang="zh-CN" altLang="en-US" dirty="0"/>
              <a:t>的确定函数。</a:t>
            </a:r>
          </a:p>
          <a:p>
            <a:r>
              <a:rPr lang="en-US" altLang="zh-CN" dirty="0" smtClean="0">
                <a:solidFill>
                  <a:srgbClr val="0000FF"/>
                </a:solidFill>
              </a:rPr>
              <a:t>4. </a:t>
            </a:r>
            <a:r>
              <a:rPr lang="zh-CN" altLang="en-US" dirty="0" smtClean="0">
                <a:solidFill>
                  <a:srgbClr val="0000FF"/>
                </a:solidFill>
              </a:rPr>
              <a:t>协方差函数</a:t>
            </a:r>
            <a:endParaRPr lang="zh-CN" altLang="en-US" dirty="0">
              <a:solidFill>
                <a:srgbClr val="0000FF"/>
              </a:solidFill>
            </a:endParaRPr>
          </a:p>
          <a:p>
            <a:pPr lvl="2"/>
            <a:endParaRPr lang="zh-CN" altLang="en-US" dirty="0"/>
          </a:p>
          <a:p>
            <a:pPr lvl="2"/>
            <a:endParaRPr lang="zh-CN" altLang="en-US" dirty="0"/>
          </a:p>
          <a:p>
            <a:pPr lvl="1">
              <a:lnSpc>
                <a:spcPct val="150000"/>
              </a:lnSpc>
            </a:pPr>
            <a:r>
              <a:rPr lang="zh-CN" altLang="en-US" dirty="0" smtClean="0"/>
              <a:t>式</a:t>
            </a:r>
            <a:r>
              <a:rPr lang="zh-CN" altLang="en-US" dirty="0"/>
              <a:t>中 </a:t>
            </a:r>
            <a:r>
              <a:rPr lang="en-US" altLang="zh-CN" i="1" dirty="0">
                <a:sym typeface="Symbol" pitchFamily="18" charset="2"/>
              </a:rPr>
              <a:t>a </a:t>
            </a:r>
            <a:r>
              <a:rPr lang="en-US" altLang="zh-CN" dirty="0">
                <a:sym typeface="Symbol" pitchFamily="18" charset="2"/>
              </a:rPr>
              <a:t>( </a:t>
            </a:r>
            <a:r>
              <a:rPr lang="en-US" altLang="zh-CN" i="1" dirty="0">
                <a:sym typeface="Symbol" pitchFamily="18" charset="2"/>
              </a:rPr>
              <a:t>t</a:t>
            </a:r>
            <a:r>
              <a:rPr lang="en-US" altLang="zh-CN" baseline="-25000" dirty="0">
                <a:sym typeface="Symbol" pitchFamily="18" charset="2"/>
              </a:rPr>
              <a:t>1</a:t>
            </a:r>
            <a:r>
              <a:rPr lang="en-US" altLang="zh-CN" i="1" dirty="0">
                <a:sym typeface="Symbol" pitchFamily="18" charset="2"/>
              </a:rPr>
              <a:t> </a:t>
            </a:r>
            <a:r>
              <a:rPr lang="en-US" altLang="zh-CN" dirty="0">
                <a:sym typeface="Symbol" pitchFamily="18" charset="2"/>
              </a:rPr>
              <a:t>) </a:t>
            </a:r>
            <a:r>
              <a:rPr lang="en-US" altLang="zh-CN" i="1" dirty="0">
                <a:sym typeface="Symbol" pitchFamily="18" charset="2"/>
              </a:rPr>
              <a:t>a </a:t>
            </a:r>
            <a:r>
              <a:rPr lang="en-US" altLang="zh-CN" dirty="0">
                <a:sym typeface="Symbol" pitchFamily="18" charset="2"/>
              </a:rPr>
              <a:t>( </a:t>
            </a:r>
            <a:r>
              <a:rPr lang="en-US" altLang="zh-CN" i="1" dirty="0">
                <a:sym typeface="Symbol" pitchFamily="18" charset="2"/>
              </a:rPr>
              <a:t>t</a:t>
            </a:r>
            <a:r>
              <a:rPr lang="en-US" altLang="zh-CN" baseline="-25000" dirty="0">
                <a:sym typeface="Symbol" pitchFamily="18" charset="2"/>
              </a:rPr>
              <a:t>2</a:t>
            </a:r>
            <a:r>
              <a:rPr lang="en-US" altLang="zh-CN" i="1" dirty="0">
                <a:sym typeface="Symbol" pitchFamily="18" charset="2"/>
              </a:rPr>
              <a:t> </a:t>
            </a:r>
            <a:r>
              <a:rPr lang="en-US" altLang="zh-CN" dirty="0">
                <a:sym typeface="Symbol" pitchFamily="18" charset="2"/>
              </a:rPr>
              <a:t>)</a:t>
            </a:r>
            <a:r>
              <a:rPr lang="en-US" altLang="zh-CN" dirty="0"/>
              <a:t> </a:t>
            </a:r>
            <a:r>
              <a:rPr lang="zh-CN" altLang="en-US" dirty="0"/>
              <a:t>－ 在</a:t>
            </a:r>
            <a:r>
              <a:rPr lang="en-US" altLang="zh-CN" i="1" dirty="0">
                <a:sym typeface="Symbol" pitchFamily="18" charset="2"/>
              </a:rPr>
              <a:t>t</a:t>
            </a:r>
            <a:r>
              <a:rPr lang="en-US" altLang="zh-CN" baseline="-25000" dirty="0">
                <a:sym typeface="Symbol" pitchFamily="18" charset="2"/>
              </a:rPr>
              <a:t>1</a:t>
            </a:r>
            <a:r>
              <a:rPr lang="zh-CN" altLang="en-US" dirty="0"/>
              <a:t>和</a:t>
            </a:r>
            <a:r>
              <a:rPr lang="en-US" altLang="zh-CN" i="1" dirty="0">
                <a:sym typeface="Symbol" pitchFamily="18" charset="2"/>
              </a:rPr>
              <a:t>t</a:t>
            </a:r>
            <a:r>
              <a:rPr lang="en-US" altLang="zh-CN" baseline="-25000" dirty="0">
                <a:sym typeface="Symbol" pitchFamily="18" charset="2"/>
              </a:rPr>
              <a:t>2</a:t>
            </a:r>
            <a:r>
              <a:rPr lang="zh-CN" altLang="en-US" dirty="0"/>
              <a:t>时刻得到的</a:t>
            </a:r>
            <a:r>
              <a:rPr lang="zh-CN" altLang="en-US" i="1" dirty="0">
                <a:sym typeface="Symbol" pitchFamily="18" charset="2"/>
              </a:rPr>
              <a:t></a:t>
            </a:r>
            <a:r>
              <a:rPr lang="zh-CN" altLang="en-US" i="1" baseline="-25000"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的均值 </a:t>
            </a:r>
          </a:p>
          <a:p>
            <a:pPr lvl="1">
              <a:lnSpc>
                <a:spcPct val="120000"/>
              </a:lnSpc>
            </a:pPr>
            <a:r>
              <a:rPr lang="zh-CN" altLang="en-US" dirty="0" smtClean="0"/>
              <a:t> </a:t>
            </a:r>
            <a:r>
              <a:rPr lang="en-US" altLang="zh-CN" i="1" dirty="0"/>
              <a:t>f</a:t>
            </a:r>
            <a:r>
              <a:rPr lang="en-US" altLang="zh-CN" baseline="-25000" dirty="0"/>
              <a:t>2</a:t>
            </a:r>
            <a:r>
              <a:rPr lang="en-US" altLang="zh-CN" dirty="0"/>
              <a:t> (</a:t>
            </a:r>
            <a:r>
              <a:rPr lang="en-US" altLang="zh-CN" i="1" dirty="0"/>
              <a:t>x</a:t>
            </a:r>
            <a:r>
              <a:rPr lang="en-US" altLang="zh-CN" baseline="-25000" dirty="0"/>
              <a:t>1</a:t>
            </a:r>
            <a:r>
              <a:rPr lang="en-US" altLang="zh-CN" dirty="0"/>
              <a:t>, </a:t>
            </a:r>
            <a:r>
              <a:rPr lang="en-US" altLang="zh-CN" i="1" dirty="0"/>
              <a:t>x</a:t>
            </a:r>
            <a:r>
              <a:rPr lang="en-US" altLang="zh-CN" baseline="-25000" dirty="0"/>
              <a:t>2</a:t>
            </a:r>
            <a:r>
              <a:rPr lang="en-US" altLang="zh-CN" dirty="0"/>
              <a:t>; </a:t>
            </a:r>
            <a:r>
              <a:rPr lang="en-US" altLang="zh-CN" i="1" dirty="0"/>
              <a:t>t</a:t>
            </a:r>
            <a:r>
              <a:rPr lang="en-US" altLang="zh-CN" baseline="-25000" dirty="0"/>
              <a:t>1</a:t>
            </a:r>
            <a:r>
              <a:rPr lang="en-US" altLang="zh-CN" dirty="0"/>
              <a:t>, </a:t>
            </a:r>
            <a:r>
              <a:rPr lang="en-US" altLang="zh-CN" i="1" dirty="0"/>
              <a:t>t</a:t>
            </a:r>
            <a:r>
              <a:rPr lang="en-US" altLang="zh-CN" baseline="-25000" dirty="0"/>
              <a:t>2</a:t>
            </a:r>
            <a:r>
              <a:rPr lang="en-US" altLang="zh-CN" dirty="0"/>
              <a:t>) </a:t>
            </a:r>
            <a:r>
              <a:rPr lang="zh-CN" altLang="en-US" dirty="0"/>
              <a:t>－ </a:t>
            </a:r>
            <a:r>
              <a:rPr lang="zh-CN" altLang="en-US" i="1" dirty="0">
                <a:sym typeface="Symbol" pitchFamily="18" charset="2"/>
              </a:rPr>
              <a:t></a:t>
            </a:r>
            <a:r>
              <a:rPr lang="zh-CN" altLang="en-US" i="1" baseline="-25000"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的二维概率密度函数。 </a:t>
            </a:r>
          </a:p>
        </p:txBody>
      </p:sp>
      <p:graphicFrame>
        <p:nvGraphicFramePr>
          <p:cNvPr id="32772" name="Object 4"/>
          <p:cNvGraphicFramePr>
            <a:graphicFrameLocks noChangeAspect="1"/>
          </p:cNvGraphicFramePr>
          <p:nvPr/>
        </p:nvGraphicFramePr>
        <p:xfrm>
          <a:off x="2843808" y="1340768"/>
          <a:ext cx="4995863" cy="1046162"/>
        </p:xfrm>
        <a:graphic>
          <a:graphicData uri="http://schemas.openxmlformats.org/presentationml/2006/ole">
            <mc:AlternateContent xmlns:mc="http://schemas.openxmlformats.org/markup-compatibility/2006">
              <mc:Choice xmlns:v="urn:schemas-microsoft-com:vml" Requires="v">
                <p:oleObj spid="_x0000_s2469018" name="公式" r:id="rId3" imgW="2565400" imgH="558800" progId="Equation.3">
                  <p:embed/>
                </p:oleObj>
              </mc:Choice>
              <mc:Fallback>
                <p:oleObj name="公式" r:id="rId3" imgW="2565400" imgH="5588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340768"/>
                        <a:ext cx="4995863"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5" name="Rectangle 7"/>
          <p:cNvSpPr>
            <a:spLocks noChangeArrowheads="1"/>
          </p:cNvSpPr>
          <p:nvPr/>
        </p:nvSpPr>
        <p:spPr bwMode="auto">
          <a:xfrm>
            <a:off x="0" y="31480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2774" name="Object 6"/>
          <p:cNvGraphicFramePr>
            <a:graphicFrameLocks noChangeAspect="1"/>
          </p:cNvGraphicFramePr>
          <p:nvPr/>
        </p:nvGraphicFramePr>
        <p:xfrm>
          <a:off x="1547664" y="4035276"/>
          <a:ext cx="6659562" cy="977900"/>
        </p:xfrm>
        <a:graphic>
          <a:graphicData uri="http://schemas.openxmlformats.org/presentationml/2006/ole">
            <mc:AlternateContent xmlns:mc="http://schemas.openxmlformats.org/markup-compatibility/2006">
              <mc:Choice xmlns:v="urn:schemas-microsoft-com:vml" Requires="v">
                <p:oleObj spid="_x0000_s2469019" name="公式" r:id="rId5" imgW="3644900" imgH="558800" progId="Equation.3">
                  <p:embed/>
                </p:oleObj>
              </mc:Choice>
              <mc:Fallback>
                <p:oleObj name="公式" r:id="rId5" imgW="3644900" imgH="558800"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4035276"/>
                        <a:ext cx="6659562"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4" end="4"/>
                                            </p:txEl>
                                          </p:spTgt>
                                        </p:tgtEl>
                                        <p:attrNameLst>
                                          <p:attrName>style.visibility</p:attrName>
                                        </p:attrNameLst>
                                      </p:cBhvr>
                                      <p:to>
                                        <p:strVal val="visible"/>
                                      </p:to>
                                    </p:set>
                                    <p:anim calcmode="lin" valueType="num">
                                      <p:cBhvr additive="base">
                                        <p:cTn id="7"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4"/>
                                        </p:tgtEl>
                                        <p:attrNameLst>
                                          <p:attrName>style.visibility</p:attrName>
                                        </p:attrNameLst>
                                      </p:cBhvr>
                                      <p:to>
                                        <p:strVal val="visible"/>
                                      </p:to>
                                    </p:set>
                                    <p:anim calcmode="lin" valueType="num">
                                      <p:cBhvr additive="base">
                                        <p:cTn id="11" dur="500" fill="hold"/>
                                        <p:tgtEl>
                                          <p:spTgt spid="32774"/>
                                        </p:tgtEl>
                                        <p:attrNameLst>
                                          <p:attrName>ppt_x</p:attrName>
                                        </p:attrNameLst>
                                      </p:cBhvr>
                                      <p:tavLst>
                                        <p:tav tm="0">
                                          <p:val>
                                            <p:strVal val="#ppt_x"/>
                                          </p:val>
                                        </p:tav>
                                        <p:tav tm="100000">
                                          <p:val>
                                            <p:strVal val="#ppt_x"/>
                                          </p:val>
                                        </p:tav>
                                      </p:tavLst>
                                    </p:anim>
                                    <p:anim calcmode="lin" valueType="num">
                                      <p:cBhvr additive="base">
                                        <p:cTn id="12" dur="500" fill="hold"/>
                                        <p:tgtEl>
                                          <p:spTgt spid="3277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771">
                                            <p:txEl>
                                              <p:pRg st="7" end="7"/>
                                            </p:txEl>
                                          </p:spTgt>
                                        </p:tgtEl>
                                        <p:attrNameLst>
                                          <p:attrName>style.visibility</p:attrName>
                                        </p:attrNameLst>
                                      </p:cBhvr>
                                      <p:to>
                                        <p:strVal val="visible"/>
                                      </p:to>
                                    </p:set>
                                    <p:anim calcmode="lin" valueType="num">
                                      <p:cBhvr additive="base">
                                        <p:cTn id="15" dur="5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1">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771">
                                            <p:txEl>
                                              <p:pRg st="8" end="8"/>
                                            </p:txEl>
                                          </p:spTgt>
                                        </p:tgtEl>
                                        <p:attrNameLst>
                                          <p:attrName>style.visibility</p:attrName>
                                        </p:attrNameLst>
                                      </p:cBhvr>
                                      <p:to>
                                        <p:strVal val="visible"/>
                                      </p:to>
                                    </p:set>
                                    <p:anim calcmode="lin" valueType="num">
                                      <p:cBhvr additive="base">
                                        <p:cTn id="19" dur="5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71F9E9F-B6CD-469A-BC58-4F6DDAE6CCD9}" type="slidenum">
              <a:rPr lang="en-US" altLang="zh-CN"/>
              <a:pPr/>
              <a:t>17</a:t>
            </a:fld>
            <a:endParaRPr lang="en-US" altLang="zh-CN"/>
          </a:p>
        </p:txBody>
      </p:sp>
      <p:sp>
        <p:nvSpPr>
          <p:cNvPr id="33794" name="Rectangle 2"/>
          <p:cNvSpPr>
            <a:spLocks noGrp="1" noChangeArrowheads="1"/>
          </p:cNvSpPr>
          <p:nvPr>
            <p:ph type="title"/>
          </p:nvPr>
        </p:nvSpPr>
        <p:spPr/>
        <p:txBody>
          <a:bodyPr>
            <a:normAutofit fontScale="90000"/>
          </a:bodyPr>
          <a:lstStyle/>
          <a:p>
            <a:endParaRPr lang="zh-CN" altLang="en-US" sz="5400" b="1" dirty="0"/>
          </a:p>
        </p:txBody>
      </p:sp>
      <p:sp>
        <p:nvSpPr>
          <p:cNvPr id="33795" name="Rectangle 3"/>
          <p:cNvSpPr>
            <a:spLocks noGrp="1" noChangeArrowheads="1"/>
          </p:cNvSpPr>
          <p:nvPr>
            <p:ph type="body" idx="1"/>
          </p:nvPr>
        </p:nvSpPr>
        <p:spPr>
          <a:xfrm>
            <a:off x="431800" y="1223963"/>
            <a:ext cx="8537575" cy="5634037"/>
          </a:xfrm>
        </p:spPr>
        <p:txBody>
          <a:bodyPr/>
          <a:lstStyle/>
          <a:p>
            <a:pPr lvl="1"/>
            <a:r>
              <a:rPr lang="zh-CN" altLang="en-US" dirty="0"/>
              <a:t>相关函数和协方差函数之间的关系</a:t>
            </a:r>
          </a:p>
          <a:p>
            <a:pPr lvl="3"/>
            <a:endParaRPr lang="en-US" altLang="zh-CN" dirty="0" smtClean="0"/>
          </a:p>
          <a:p>
            <a:pPr lvl="3"/>
            <a:endParaRPr lang="en-US" altLang="zh-CN" dirty="0" smtClean="0"/>
          </a:p>
          <a:p>
            <a:pPr lvl="1">
              <a:lnSpc>
                <a:spcPct val="120000"/>
              </a:lnSpc>
            </a:pPr>
            <a:r>
              <a:rPr lang="zh-CN" altLang="en-US" dirty="0" smtClean="0"/>
              <a:t>若</a:t>
            </a:r>
            <a:r>
              <a:rPr lang="en-US" altLang="zh-CN" i="1" dirty="0"/>
              <a:t>a</a:t>
            </a:r>
            <a:r>
              <a:rPr lang="en-US" altLang="zh-CN" dirty="0"/>
              <a:t>(</a:t>
            </a:r>
            <a:r>
              <a:rPr lang="en-US" altLang="zh-CN" i="1" dirty="0"/>
              <a:t>t</a:t>
            </a:r>
            <a:r>
              <a:rPr lang="en-US" altLang="zh-CN" baseline="-25000" dirty="0"/>
              <a:t>1</a:t>
            </a:r>
            <a:r>
              <a:rPr lang="en-US" altLang="zh-CN" dirty="0"/>
              <a:t>) = </a:t>
            </a:r>
            <a:r>
              <a:rPr lang="en-US" altLang="zh-CN" i="1" dirty="0"/>
              <a:t>a</a:t>
            </a:r>
            <a:r>
              <a:rPr lang="en-US" altLang="zh-CN" dirty="0"/>
              <a:t>(</a:t>
            </a:r>
            <a:r>
              <a:rPr lang="en-US" altLang="zh-CN" i="1" dirty="0"/>
              <a:t>t</a:t>
            </a:r>
            <a:r>
              <a:rPr lang="en-US" altLang="zh-CN" baseline="-25000" dirty="0"/>
              <a:t>2</a:t>
            </a:r>
            <a:r>
              <a:rPr lang="en-US" altLang="zh-CN" dirty="0"/>
              <a:t>)</a:t>
            </a:r>
            <a:r>
              <a:rPr lang="zh-CN" altLang="en-US" dirty="0"/>
              <a:t>，则</a:t>
            </a:r>
            <a:r>
              <a:rPr lang="en-US" altLang="zh-CN" i="1" dirty="0"/>
              <a:t>B(t</a:t>
            </a:r>
            <a:r>
              <a:rPr lang="en-US" altLang="zh-CN" baseline="-25000" dirty="0"/>
              <a:t>1</a:t>
            </a:r>
            <a:r>
              <a:rPr lang="en-US" altLang="zh-CN" dirty="0"/>
              <a:t>, </a:t>
            </a:r>
            <a:r>
              <a:rPr lang="en-US" altLang="zh-CN" i="1" dirty="0"/>
              <a:t>t</a:t>
            </a:r>
            <a:r>
              <a:rPr lang="en-US" altLang="zh-CN" baseline="-25000" dirty="0"/>
              <a:t>2</a:t>
            </a:r>
            <a:r>
              <a:rPr lang="en-US" altLang="zh-CN" dirty="0"/>
              <a:t>) = </a:t>
            </a:r>
            <a:r>
              <a:rPr lang="en-US" altLang="zh-CN" i="1" dirty="0"/>
              <a:t>R(t</a:t>
            </a:r>
            <a:r>
              <a:rPr lang="en-US" altLang="zh-CN" baseline="-25000" dirty="0"/>
              <a:t>1</a:t>
            </a:r>
            <a:r>
              <a:rPr lang="en-US" altLang="zh-CN" dirty="0"/>
              <a:t>, </a:t>
            </a:r>
            <a:r>
              <a:rPr lang="en-US" altLang="zh-CN" i="1" dirty="0"/>
              <a:t>t</a:t>
            </a:r>
            <a:r>
              <a:rPr lang="en-US" altLang="zh-CN" baseline="-25000" dirty="0"/>
              <a:t>2</a:t>
            </a:r>
            <a:r>
              <a:rPr lang="en-US" altLang="zh-CN" dirty="0"/>
              <a:t>)</a:t>
            </a:r>
          </a:p>
          <a:p>
            <a:r>
              <a:rPr lang="en-US" altLang="zh-CN" dirty="0" smtClean="0">
                <a:solidFill>
                  <a:srgbClr val="0000FF"/>
                </a:solidFill>
              </a:rPr>
              <a:t>5.</a:t>
            </a:r>
            <a:r>
              <a:rPr lang="zh-CN" altLang="en-US" dirty="0" smtClean="0">
                <a:solidFill>
                  <a:srgbClr val="0000FF"/>
                </a:solidFill>
              </a:rPr>
              <a:t>互相关函数</a:t>
            </a:r>
            <a:endParaRPr lang="zh-CN" altLang="en-US" dirty="0">
              <a:solidFill>
                <a:srgbClr val="0000FF"/>
              </a:solidFill>
            </a:endParaRPr>
          </a:p>
          <a:p>
            <a:pPr lvl="2"/>
            <a:endParaRPr lang="en-US" altLang="zh-CN" dirty="0" smtClean="0"/>
          </a:p>
          <a:p>
            <a:pPr lvl="2"/>
            <a:endParaRPr lang="zh-CN" altLang="en-US" dirty="0"/>
          </a:p>
          <a:p>
            <a:pPr lvl="1"/>
            <a:r>
              <a:rPr lang="zh-CN" altLang="en-US" dirty="0" smtClean="0"/>
              <a:t>式</a:t>
            </a:r>
            <a:r>
              <a:rPr lang="zh-CN" altLang="en-US" dirty="0"/>
              <a:t>中</a:t>
            </a:r>
            <a:r>
              <a:rPr lang="zh-CN" altLang="en-US"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sym typeface="Symbol" pitchFamily="18" charset="2"/>
              </a:rPr>
              <a:t>和</a:t>
            </a:r>
            <a:r>
              <a:rPr lang="zh-CN" altLang="en-US"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分别表示两个随机过程。</a:t>
            </a:r>
          </a:p>
          <a:p>
            <a:pPr lvl="1"/>
            <a:r>
              <a:rPr lang="zh-CN" altLang="en-US" dirty="0" smtClean="0"/>
              <a:t>因此</a:t>
            </a:r>
            <a:r>
              <a:rPr lang="zh-CN" altLang="en-US" dirty="0"/>
              <a:t>，</a:t>
            </a:r>
            <a:r>
              <a:rPr lang="en-US" altLang="zh-CN" i="1" dirty="0"/>
              <a:t>R(t</a:t>
            </a:r>
            <a:r>
              <a:rPr lang="en-US" altLang="zh-CN" baseline="-25000" dirty="0"/>
              <a:t>1</a:t>
            </a:r>
            <a:r>
              <a:rPr lang="en-US" altLang="zh-CN" dirty="0"/>
              <a:t>, </a:t>
            </a:r>
            <a:r>
              <a:rPr lang="en-US" altLang="zh-CN" i="1" dirty="0"/>
              <a:t>t</a:t>
            </a:r>
            <a:r>
              <a:rPr lang="en-US" altLang="zh-CN" baseline="-25000" dirty="0"/>
              <a:t>2</a:t>
            </a:r>
            <a:r>
              <a:rPr lang="en-US" altLang="zh-CN" dirty="0"/>
              <a:t>)</a:t>
            </a:r>
            <a:r>
              <a:rPr lang="zh-CN" altLang="en-US" dirty="0"/>
              <a:t>又称为自相关函数。 </a:t>
            </a:r>
          </a:p>
        </p:txBody>
      </p:sp>
      <p:sp>
        <p:nvSpPr>
          <p:cNvPr id="33797" name="Rectangle 5"/>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3796" name="Object 4"/>
          <p:cNvGraphicFramePr>
            <a:graphicFrameLocks noChangeAspect="1"/>
          </p:cNvGraphicFramePr>
          <p:nvPr/>
        </p:nvGraphicFramePr>
        <p:xfrm>
          <a:off x="2051720" y="1916832"/>
          <a:ext cx="3465512" cy="406400"/>
        </p:xfrm>
        <a:graphic>
          <a:graphicData uri="http://schemas.openxmlformats.org/presentationml/2006/ole">
            <mc:AlternateContent xmlns:mc="http://schemas.openxmlformats.org/markup-compatibility/2006">
              <mc:Choice xmlns:v="urn:schemas-microsoft-com:vml" Requires="v">
                <p:oleObj spid="_x0000_s2470042" name="公式" r:id="rId3" imgW="2057400" imgH="215900" progId="Equation.3">
                  <p:embed/>
                </p:oleObj>
              </mc:Choice>
              <mc:Fallback>
                <p:oleObj name="公式" r:id="rId3" imgW="2057400" imgH="2159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916832"/>
                        <a:ext cx="34655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9"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3798" name="Object 6"/>
          <p:cNvGraphicFramePr>
            <a:graphicFrameLocks noChangeAspect="1"/>
          </p:cNvGraphicFramePr>
          <p:nvPr/>
        </p:nvGraphicFramePr>
        <p:xfrm>
          <a:off x="1331640" y="3645024"/>
          <a:ext cx="5258591" cy="633537"/>
        </p:xfrm>
        <a:graphic>
          <a:graphicData uri="http://schemas.openxmlformats.org/presentationml/2006/ole">
            <mc:AlternateContent xmlns:mc="http://schemas.openxmlformats.org/markup-compatibility/2006">
              <mc:Choice xmlns:v="urn:schemas-microsoft-com:vml" Requires="v">
                <p:oleObj spid="_x0000_s2470043" name="公式" r:id="rId5" imgW="1587500" imgH="241300" progId="Equation.3">
                  <p:embed/>
                </p:oleObj>
              </mc:Choice>
              <mc:Fallback>
                <p:oleObj name="公式" r:id="rId5" imgW="1587500" imgH="241300"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3645024"/>
                        <a:ext cx="5258591" cy="63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4" end="4"/>
                                            </p:txEl>
                                          </p:spTgt>
                                        </p:tgtEl>
                                        <p:attrNameLst>
                                          <p:attrName>style.visibility</p:attrName>
                                        </p:attrNameLst>
                                      </p:cBhvr>
                                      <p:to>
                                        <p:strVal val="visible"/>
                                      </p:to>
                                    </p:set>
                                    <p:anim calcmode="lin" valueType="num">
                                      <p:cBhvr additive="base">
                                        <p:cTn id="7"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798"/>
                                        </p:tgtEl>
                                        <p:attrNameLst>
                                          <p:attrName>style.visibility</p:attrName>
                                        </p:attrNameLst>
                                      </p:cBhvr>
                                      <p:to>
                                        <p:strVal val="visible"/>
                                      </p:to>
                                    </p:set>
                                    <p:anim calcmode="lin" valueType="num">
                                      <p:cBhvr additive="base">
                                        <p:cTn id="11" dur="500" fill="hold"/>
                                        <p:tgtEl>
                                          <p:spTgt spid="33798"/>
                                        </p:tgtEl>
                                        <p:attrNameLst>
                                          <p:attrName>ppt_x</p:attrName>
                                        </p:attrNameLst>
                                      </p:cBhvr>
                                      <p:tavLst>
                                        <p:tav tm="0">
                                          <p:val>
                                            <p:strVal val="#ppt_x"/>
                                          </p:val>
                                        </p:tav>
                                        <p:tav tm="100000">
                                          <p:val>
                                            <p:strVal val="#ppt_x"/>
                                          </p:val>
                                        </p:tav>
                                      </p:tavLst>
                                    </p:anim>
                                    <p:anim calcmode="lin" valueType="num">
                                      <p:cBhvr additive="base">
                                        <p:cTn id="12" dur="500" fill="hold"/>
                                        <p:tgtEl>
                                          <p:spTgt spid="3379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795">
                                            <p:txEl>
                                              <p:pRg st="7" end="7"/>
                                            </p:txEl>
                                          </p:spTgt>
                                        </p:tgtEl>
                                        <p:attrNameLst>
                                          <p:attrName>style.visibility</p:attrName>
                                        </p:attrNameLst>
                                      </p:cBhvr>
                                      <p:to>
                                        <p:strVal val="visible"/>
                                      </p:to>
                                    </p:set>
                                    <p:anim calcmode="lin" valueType="num">
                                      <p:cBhvr additive="base">
                                        <p:cTn id="15" dur="500" fill="hold"/>
                                        <p:tgtEl>
                                          <p:spTgt spid="3379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795">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3795">
                                            <p:txEl>
                                              <p:pRg st="8" end="8"/>
                                            </p:txEl>
                                          </p:spTgt>
                                        </p:tgtEl>
                                        <p:attrNameLst>
                                          <p:attrName>style.visibility</p:attrName>
                                        </p:attrNameLst>
                                      </p:cBhvr>
                                      <p:to>
                                        <p:strVal val="visible"/>
                                      </p:to>
                                    </p:set>
                                    <p:anim calcmode="lin" valueType="num">
                                      <p:cBhvr additive="base">
                                        <p:cTn id="19" dur="500" fill="hold"/>
                                        <p:tgtEl>
                                          <p:spTgt spid="3379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章  随机过程</a:t>
            </a:r>
            <a:endParaRPr lang="zh-CN" altLang="en-US" dirty="0"/>
          </a:p>
        </p:txBody>
      </p:sp>
      <p:sp>
        <p:nvSpPr>
          <p:cNvPr id="3" name="内容占位符 2"/>
          <p:cNvSpPr>
            <a:spLocks noGrp="1"/>
          </p:cNvSpPr>
          <p:nvPr>
            <p:ph idx="1"/>
          </p:nvPr>
        </p:nvSpPr>
        <p:spPr/>
        <p:txBody>
          <a:bodyPr/>
          <a:lstStyle/>
          <a:p>
            <a:r>
              <a:rPr lang="en-US" altLang="zh-CN" dirty="0"/>
              <a:t>3.1   </a:t>
            </a:r>
            <a:r>
              <a:rPr lang="zh-CN" altLang="en-US" dirty="0"/>
              <a:t>随机过程的基本概念</a:t>
            </a:r>
          </a:p>
          <a:p>
            <a:r>
              <a:rPr lang="en-US" altLang="zh-CN" dirty="0">
                <a:solidFill>
                  <a:srgbClr val="FF0000"/>
                </a:solidFill>
              </a:rPr>
              <a:t>3.2  </a:t>
            </a:r>
            <a:r>
              <a:rPr lang="zh-CN" altLang="en-US" dirty="0">
                <a:solidFill>
                  <a:srgbClr val="FF0000"/>
                </a:solidFill>
              </a:rPr>
              <a:t>平稳随机过程</a:t>
            </a:r>
          </a:p>
          <a:p>
            <a:r>
              <a:rPr lang="en-US" altLang="zh-CN" dirty="0"/>
              <a:t>3.3  </a:t>
            </a:r>
            <a:r>
              <a:rPr lang="zh-CN" altLang="en-US" dirty="0"/>
              <a:t>高斯随机过程（正态随机过程</a:t>
            </a:r>
            <a:r>
              <a:rPr lang="zh-CN" altLang="en-US" dirty="0" smtClean="0"/>
              <a:t>）</a:t>
            </a:r>
            <a:endParaRPr lang="en-US" altLang="zh-CN" dirty="0" smtClean="0"/>
          </a:p>
          <a:p>
            <a:r>
              <a:rPr lang="en-US" altLang="zh-CN" dirty="0"/>
              <a:t>3.4  </a:t>
            </a:r>
            <a:r>
              <a:rPr lang="zh-CN" altLang="en-US" dirty="0"/>
              <a:t>平稳随机过程通过线性系统</a:t>
            </a:r>
          </a:p>
          <a:p>
            <a:r>
              <a:rPr lang="en-US" altLang="zh-CN" dirty="0"/>
              <a:t>3.5 </a:t>
            </a:r>
            <a:r>
              <a:rPr lang="zh-CN" altLang="en-US" dirty="0"/>
              <a:t>窄带</a:t>
            </a:r>
            <a:r>
              <a:rPr lang="zh-CN" altLang="en-US" dirty="0" smtClean="0"/>
              <a:t>随机过程</a:t>
            </a:r>
            <a:endParaRPr lang="en-US" altLang="zh-CN" dirty="0" smtClean="0"/>
          </a:p>
          <a:p>
            <a:r>
              <a:rPr lang="en-US" altLang="zh-CN" dirty="0"/>
              <a:t>3.6 </a:t>
            </a:r>
            <a:r>
              <a:rPr lang="zh-CN" altLang="en-US" dirty="0"/>
              <a:t>正弦波加窄带高斯噪声</a:t>
            </a:r>
          </a:p>
          <a:p>
            <a:r>
              <a:rPr lang="en-US" altLang="zh-CN" dirty="0" smtClean="0"/>
              <a:t>3.7  </a:t>
            </a:r>
            <a:r>
              <a:rPr lang="zh-CN" altLang="en-US" dirty="0"/>
              <a:t>高斯白噪声和带限白噪声</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18</a:t>
            </a:fld>
            <a:endParaRPr lang="en-US"/>
          </a:p>
        </p:txBody>
      </p:sp>
      <p:sp>
        <p:nvSpPr>
          <p:cNvPr id="5" name="矩形 4"/>
          <p:cNvSpPr/>
          <p:nvPr/>
        </p:nvSpPr>
        <p:spPr>
          <a:xfrm>
            <a:off x="5004048" y="1196752"/>
            <a:ext cx="3275256" cy="1200329"/>
          </a:xfrm>
          <a:prstGeom prst="rect">
            <a:avLst/>
          </a:prstGeom>
        </p:spPr>
        <p:txBody>
          <a:bodyPr wrap="none">
            <a:spAutoFit/>
          </a:bodyPr>
          <a:lstStyle/>
          <a:p>
            <a:r>
              <a:rPr lang="en-US" altLang="zh-CN" b="1" dirty="0" smtClean="0">
                <a:solidFill>
                  <a:srgbClr val="0000FF"/>
                </a:solidFill>
                <a:latin typeface="+mj-ea"/>
                <a:ea typeface="+mj-ea"/>
              </a:rPr>
              <a:t>3.2.1  </a:t>
            </a:r>
            <a:r>
              <a:rPr lang="zh-CN" altLang="en-US" b="1" dirty="0" smtClean="0">
                <a:solidFill>
                  <a:srgbClr val="0000FF"/>
                </a:solidFill>
                <a:latin typeface="+mj-ea"/>
                <a:ea typeface="+mj-ea"/>
              </a:rPr>
              <a:t>平稳随机过程的定义</a:t>
            </a:r>
            <a:endParaRPr lang="en-US" altLang="zh-CN" b="1" dirty="0" smtClean="0">
              <a:solidFill>
                <a:srgbClr val="0000FF"/>
              </a:solidFill>
              <a:latin typeface="+mj-ea"/>
              <a:ea typeface="+mj-ea"/>
            </a:endParaRPr>
          </a:p>
          <a:p>
            <a:r>
              <a:rPr lang="en-US" altLang="zh-CN" b="1" dirty="0" smtClean="0">
                <a:solidFill>
                  <a:srgbClr val="0000FF"/>
                </a:solidFill>
                <a:latin typeface="+mj-ea"/>
                <a:ea typeface="+mj-ea"/>
              </a:rPr>
              <a:t>3.2.2   </a:t>
            </a:r>
            <a:r>
              <a:rPr lang="zh-CN" altLang="en-US" b="1" dirty="0" smtClean="0">
                <a:solidFill>
                  <a:srgbClr val="0000FF"/>
                </a:solidFill>
                <a:latin typeface="+mj-ea"/>
                <a:ea typeface="+mj-ea"/>
              </a:rPr>
              <a:t>各态历经性</a:t>
            </a:r>
            <a:endParaRPr lang="en-US" altLang="zh-CN" b="1" dirty="0" smtClean="0">
              <a:solidFill>
                <a:srgbClr val="0000FF"/>
              </a:solidFill>
              <a:latin typeface="+mj-ea"/>
              <a:ea typeface="+mj-ea"/>
            </a:endParaRPr>
          </a:p>
          <a:p>
            <a:r>
              <a:rPr lang="en-US" altLang="zh-CN" b="1" dirty="0" smtClean="0">
                <a:solidFill>
                  <a:srgbClr val="0000FF"/>
                </a:solidFill>
                <a:latin typeface="+mj-ea"/>
                <a:ea typeface="+mj-ea"/>
              </a:rPr>
              <a:t>3.2.3   </a:t>
            </a:r>
            <a:r>
              <a:rPr lang="zh-CN" altLang="en-US" b="1" dirty="0" smtClean="0">
                <a:solidFill>
                  <a:srgbClr val="0000FF"/>
                </a:solidFill>
                <a:latin typeface="+mj-ea"/>
                <a:ea typeface="+mj-ea"/>
              </a:rPr>
              <a:t>平稳过程的自相关函数</a:t>
            </a:r>
            <a:endParaRPr lang="en-US" altLang="zh-CN" b="1" dirty="0" smtClean="0">
              <a:solidFill>
                <a:srgbClr val="0000FF"/>
              </a:solidFill>
              <a:latin typeface="+mj-ea"/>
              <a:ea typeface="+mj-ea"/>
            </a:endParaRPr>
          </a:p>
          <a:p>
            <a:r>
              <a:rPr lang="en-US" altLang="zh-CN" b="1" dirty="0" smtClean="0">
                <a:solidFill>
                  <a:srgbClr val="0000FF"/>
                </a:solidFill>
                <a:latin typeface="+mj-ea"/>
                <a:ea typeface="+mj-ea"/>
              </a:rPr>
              <a:t>3.2.4  </a:t>
            </a:r>
            <a:r>
              <a:rPr lang="zh-CN" altLang="en-US" b="1" dirty="0" smtClean="0">
                <a:solidFill>
                  <a:srgbClr val="0000FF"/>
                </a:solidFill>
                <a:latin typeface="+mj-ea"/>
                <a:ea typeface="+mj-ea"/>
              </a:rPr>
              <a:t>平稳过程的功率谱密度</a:t>
            </a:r>
            <a:endParaRPr lang="zh-CN" altLang="en-US" b="1" dirty="0">
              <a:solidFill>
                <a:srgbClr val="0000FF"/>
              </a:solidFill>
              <a:latin typeface="+mj-ea"/>
              <a:ea typeface="+mj-ea"/>
            </a:endParaRPr>
          </a:p>
        </p:txBody>
      </p:sp>
    </p:spTree>
    <p:extLst>
      <p:ext uri="{BB962C8B-B14F-4D97-AF65-F5344CB8AC3E}">
        <p14:creationId xmlns:p14="http://schemas.microsoft.com/office/powerpoint/2010/main" val="1525449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AC3A7A4-F2BF-4989-B31D-6BB60ADF2792}" type="slidenum">
              <a:rPr lang="en-US" altLang="zh-CN"/>
              <a:pPr/>
              <a:t>19</a:t>
            </a:fld>
            <a:endParaRPr lang="en-US" altLang="zh-CN"/>
          </a:p>
        </p:txBody>
      </p:sp>
      <p:sp>
        <p:nvSpPr>
          <p:cNvPr id="34818" name="Rectangle 2"/>
          <p:cNvSpPr>
            <a:spLocks noGrp="1" noChangeArrowheads="1"/>
          </p:cNvSpPr>
          <p:nvPr>
            <p:ph type="title"/>
          </p:nvPr>
        </p:nvSpPr>
        <p:spPr/>
        <p:txBody>
          <a:bodyPr>
            <a:normAutofit/>
          </a:bodyPr>
          <a:lstStyle/>
          <a:p>
            <a:r>
              <a:rPr lang="en-US" altLang="zh-CN" dirty="0" smtClean="0"/>
              <a:t>3.2.1  </a:t>
            </a:r>
            <a:r>
              <a:rPr lang="zh-CN" altLang="en-US" dirty="0" smtClean="0"/>
              <a:t>平稳随机过程的定义</a:t>
            </a:r>
            <a:endParaRPr lang="zh-CN" altLang="en-US" dirty="0"/>
          </a:p>
        </p:txBody>
      </p:sp>
      <p:sp>
        <p:nvSpPr>
          <p:cNvPr id="34819" name="Rectangle 3"/>
          <p:cNvSpPr>
            <a:spLocks noGrp="1" noChangeArrowheads="1"/>
          </p:cNvSpPr>
          <p:nvPr>
            <p:ph type="body" idx="1"/>
          </p:nvPr>
        </p:nvSpPr>
        <p:spPr/>
        <p:txBody>
          <a:bodyPr/>
          <a:lstStyle/>
          <a:p>
            <a:r>
              <a:rPr lang="en-US" altLang="zh-CN" dirty="0" smtClean="0">
                <a:solidFill>
                  <a:srgbClr val="0000FF"/>
                </a:solidFill>
              </a:rPr>
              <a:t>1. </a:t>
            </a:r>
            <a:r>
              <a:rPr lang="zh-CN" altLang="en-US" dirty="0" smtClean="0">
                <a:solidFill>
                  <a:srgbClr val="0000FF"/>
                </a:solidFill>
              </a:rPr>
              <a:t>定义</a:t>
            </a:r>
            <a:r>
              <a:rPr lang="zh-CN" altLang="en-US" dirty="0">
                <a:solidFill>
                  <a:srgbClr val="0000FF"/>
                </a:solidFill>
              </a:rPr>
              <a:t>：</a:t>
            </a:r>
          </a:p>
          <a:p>
            <a:pPr lvl="1">
              <a:lnSpc>
                <a:spcPct val="110000"/>
              </a:lnSpc>
              <a:buFont typeface="Wingdings" pitchFamily="2" charset="2"/>
              <a:buNone/>
            </a:pPr>
            <a:r>
              <a:rPr lang="zh-CN" altLang="en-US" dirty="0"/>
              <a:t>		若一个随机过程</a:t>
            </a:r>
            <a:r>
              <a:rPr lang="zh-CN" altLang="en-US"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的任意有限维分布函数与时间起点无关，也就是说，对于任意的正整数</a:t>
            </a:r>
            <a:r>
              <a:rPr lang="en-US" altLang="zh-CN" i="1" dirty="0"/>
              <a:t>n</a:t>
            </a:r>
            <a:r>
              <a:rPr lang="zh-CN" altLang="en-US" dirty="0"/>
              <a:t>和所有实数</a:t>
            </a:r>
            <a:r>
              <a:rPr lang="zh-CN" altLang="en-US" i="1" dirty="0">
                <a:sym typeface="Symbol" pitchFamily="18" charset="2"/>
              </a:rPr>
              <a:t></a:t>
            </a:r>
            <a:r>
              <a:rPr lang="zh-CN" altLang="en-US" dirty="0"/>
              <a:t>，有</a:t>
            </a:r>
          </a:p>
          <a:p>
            <a:pPr lvl="1">
              <a:lnSpc>
                <a:spcPct val="110000"/>
              </a:lnSpc>
              <a:buFont typeface="Wingdings" pitchFamily="2" charset="2"/>
              <a:buNone/>
            </a:pPr>
            <a:endParaRPr lang="zh-CN" altLang="en-US" dirty="0"/>
          </a:p>
          <a:p>
            <a:pPr lvl="1">
              <a:lnSpc>
                <a:spcPct val="110000"/>
              </a:lnSpc>
              <a:buFont typeface="Wingdings" pitchFamily="2" charset="2"/>
              <a:buNone/>
            </a:pPr>
            <a:endParaRPr lang="zh-CN" altLang="en-US" dirty="0"/>
          </a:p>
          <a:p>
            <a:pPr lvl="1">
              <a:lnSpc>
                <a:spcPct val="110000"/>
              </a:lnSpc>
              <a:buFont typeface="Wingdings" pitchFamily="2" charset="2"/>
              <a:buNone/>
            </a:pPr>
            <a:r>
              <a:rPr lang="zh-CN" altLang="en-US" dirty="0"/>
              <a:t>	则称该随机过程是在严格意义下的平稳随机过程，简称</a:t>
            </a:r>
            <a:r>
              <a:rPr lang="zh-CN" altLang="en-US" dirty="0">
                <a:solidFill>
                  <a:schemeClr val="hlink"/>
                </a:solidFill>
              </a:rPr>
              <a:t>严平稳随机过程</a:t>
            </a:r>
            <a:r>
              <a:rPr lang="zh-CN" altLang="en-US" dirty="0"/>
              <a:t>。</a:t>
            </a:r>
          </a:p>
          <a:p>
            <a:pPr lvl="1">
              <a:lnSpc>
                <a:spcPct val="110000"/>
              </a:lnSpc>
              <a:buFont typeface="Wingdings" pitchFamily="2" charset="2"/>
              <a:buNone/>
            </a:pPr>
            <a:r>
              <a:rPr lang="zh-CN" altLang="en-US" dirty="0"/>
              <a:t>		</a:t>
            </a:r>
          </a:p>
        </p:txBody>
      </p:sp>
      <p:sp>
        <p:nvSpPr>
          <p:cNvPr id="34821" name="Rectangle 5"/>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4820" name="Object 4"/>
          <p:cNvGraphicFramePr>
            <a:graphicFrameLocks noChangeAspect="1"/>
          </p:cNvGraphicFramePr>
          <p:nvPr/>
        </p:nvGraphicFramePr>
        <p:xfrm>
          <a:off x="2195736" y="3068960"/>
          <a:ext cx="5761037" cy="906462"/>
        </p:xfrm>
        <a:graphic>
          <a:graphicData uri="http://schemas.openxmlformats.org/presentationml/2006/ole">
            <mc:AlternateContent xmlns:mc="http://schemas.openxmlformats.org/markup-compatibility/2006">
              <mc:Choice xmlns:v="urn:schemas-microsoft-com:vml" Requires="v">
                <p:oleObj spid="_x0000_s2470990" name="公式" r:id="rId3" imgW="2819400" imgH="457200" progId="Equation.3">
                  <p:embed/>
                </p:oleObj>
              </mc:Choice>
              <mc:Fallback>
                <p:oleObj name="公式" r:id="rId3" imgW="2819400" imgH="45720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3068960"/>
                        <a:ext cx="5761037"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p:txBody>
          <a:bodyPr/>
          <a:lstStyle/>
          <a:p>
            <a:r>
              <a:rPr lang="zh-CN" altLang="en-US" dirty="0"/>
              <a:t>第</a:t>
            </a:r>
            <a:r>
              <a:rPr lang="en-US" altLang="zh-CN" dirty="0"/>
              <a:t>3</a:t>
            </a:r>
            <a:r>
              <a:rPr lang="zh-CN" altLang="en-US" dirty="0"/>
              <a:t>章 随机过程</a:t>
            </a:r>
          </a:p>
        </p:txBody>
      </p:sp>
      <p:sp>
        <p:nvSpPr>
          <p:cNvPr id="20485" name="Rectangle 5"/>
          <p:cNvSpPr>
            <a:spLocks noGrp="1" noChangeArrowheads="1"/>
          </p:cNvSpPr>
          <p:nvPr>
            <p:ph type="subTitle" idx="1"/>
          </p:nvPr>
        </p:nvSpPr>
        <p:spPr/>
        <p:txBody>
          <a:bodyPr/>
          <a:lstStyle/>
          <a:p>
            <a:endParaRPr lang="zh-CN" altLang="en-US" dirty="0"/>
          </a:p>
        </p:txBody>
      </p:sp>
      <p:sp>
        <p:nvSpPr>
          <p:cNvPr id="4" name="灯片编号占位符 5"/>
          <p:cNvSpPr>
            <a:spLocks noGrp="1"/>
          </p:cNvSpPr>
          <p:nvPr>
            <p:ph type="sldNum" sz="quarter" idx="4294967295"/>
          </p:nvPr>
        </p:nvSpPr>
        <p:spPr>
          <a:xfrm>
            <a:off x="7239000" y="6243638"/>
            <a:ext cx="1905000" cy="457200"/>
          </a:xfrm>
          <a:prstGeom prst="rect">
            <a:avLst/>
          </a:prstGeom>
        </p:spPr>
        <p:txBody>
          <a:bodyPr/>
          <a:lstStyle/>
          <a:p>
            <a:fld id="{99C812D2-5EBA-434A-9F70-1AB5E588D769}" type="slidenum">
              <a:rPr lang="en-US" altLang="zh-CN"/>
              <a:pPr/>
              <a:t>2</a:t>
            </a:fld>
            <a:endParaRPr lang="en-US" altLang="zh-CN"/>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27B3A0C7-D730-44F7-8232-B87955CC383A}" type="slidenum">
              <a:rPr lang="en-US" altLang="zh-CN"/>
              <a:pPr/>
              <a:t>20</a:t>
            </a:fld>
            <a:endParaRPr lang="en-US" altLang="zh-CN"/>
          </a:p>
        </p:txBody>
      </p:sp>
      <p:sp>
        <p:nvSpPr>
          <p:cNvPr id="35842" name="Rectangle 2"/>
          <p:cNvSpPr>
            <a:spLocks noGrp="1" noChangeArrowheads="1"/>
          </p:cNvSpPr>
          <p:nvPr>
            <p:ph type="title"/>
          </p:nvPr>
        </p:nvSpPr>
        <p:spPr/>
        <p:txBody>
          <a:bodyPr>
            <a:normAutofit fontScale="90000"/>
          </a:bodyPr>
          <a:lstStyle/>
          <a:p>
            <a:endParaRPr lang="zh-CN" altLang="en-US" sz="5400" b="1" dirty="0"/>
          </a:p>
        </p:txBody>
      </p:sp>
      <p:sp>
        <p:nvSpPr>
          <p:cNvPr id="35843" name="Rectangle 3"/>
          <p:cNvSpPr>
            <a:spLocks noGrp="1" noChangeArrowheads="1"/>
          </p:cNvSpPr>
          <p:nvPr>
            <p:ph type="body" idx="1"/>
          </p:nvPr>
        </p:nvSpPr>
        <p:spPr>
          <a:xfrm>
            <a:off x="467544" y="1223963"/>
            <a:ext cx="7920880" cy="4725317"/>
          </a:xfrm>
        </p:spPr>
        <p:txBody>
          <a:bodyPr/>
          <a:lstStyle/>
          <a:p>
            <a:r>
              <a:rPr lang="en-US" altLang="zh-CN" dirty="0" smtClean="0">
                <a:solidFill>
                  <a:srgbClr val="0000FF"/>
                </a:solidFill>
              </a:rPr>
              <a:t>2. </a:t>
            </a:r>
            <a:r>
              <a:rPr lang="zh-CN" altLang="en-US" dirty="0" smtClean="0">
                <a:solidFill>
                  <a:srgbClr val="0000FF"/>
                </a:solidFill>
              </a:rPr>
              <a:t>性质</a:t>
            </a:r>
            <a:r>
              <a:rPr lang="zh-CN" altLang="en-US" dirty="0">
                <a:solidFill>
                  <a:srgbClr val="0000FF"/>
                </a:solidFill>
              </a:rPr>
              <a:t>：</a:t>
            </a:r>
          </a:p>
          <a:p>
            <a:pPr lvl="1"/>
            <a:r>
              <a:rPr lang="zh-CN" altLang="en-US" dirty="0" smtClean="0"/>
              <a:t>该</a:t>
            </a:r>
            <a:r>
              <a:rPr lang="zh-CN" altLang="en-US" dirty="0"/>
              <a:t>定义表明，平稳随机过程的统计特性不随时间的推移而改变，即它的一维分布函数与时间</a:t>
            </a:r>
            <a:r>
              <a:rPr lang="en-US" altLang="zh-CN" i="1" dirty="0"/>
              <a:t>t</a:t>
            </a:r>
            <a:r>
              <a:rPr lang="zh-CN" altLang="en-US" dirty="0"/>
              <a:t>无关：</a:t>
            </a:r>
          </a:p>
          <a:p>
            <a:pPr lvl="3"/>
            <a:endParaRPr lang="en-US" altLang="zh-CN" dirty="0" smtClean="0"/>
          </a:p>
          <a:p>
            <a:pPr lvl="3"/>
            <a:endParaRPr lang="zh-CN" altLang="en-US" dirty="0"/>
          </a:p>
          <a:p>
            <a:pPr lvl="1">
              <a:lnSpc>
                <a:spcPct val="110000"/>
              </a:lnSpc>
            </a:pPr>
            <a:r>
              <a:rPr lang="zh-CN" altLang="en-US" dirty="0" smtClean="0"/>
              <a:t>而</a:t>
            </a:r>
            <a:r>
              <a:rPr lang="zh-CN" altLang="en-US" dirty="0"/>
              <a:t>二维分布函数只与时间间隔</a:t>
            </a:r>
            <a:r>
              <a:rPr lang="zh-CN" altLang="en-US" dirty="0">
                <a:sym typeface="Symbol" pitchFamily="18" charset="2"/>
              </a:rPr>
              <a:t> </a:t>
            </a:r>
            <a:r>
              <a:rPr lang="en-US" altLang="zh-CN" dirty="0">
                <a:sym typeface="Symbol" pitchFamily="18" charset="2"/>
              </a:rPr>
              <a:t>= t</a:t>
            </a:r>
            <a:r>
              <a:rPr lang="en-US" altLang="zh-CN" baseline="-25000" dirty="0">
                <a:sym typeface="Symbol" pitchFamily="18" charset="2"/>
              </a:rPr>
              <a:t>2</a:t>
            </a:r>
            <a:r>
              <a:rPr lang="en-US" altLang="zh-CN" dirty="0">
                <a:sym typeface="Symbol" pitchFamily="18" charset="2"/>
              </a:rPr>
              <a:t> – t</a:t>
            </a:r>
            <a:r>
              <a:rPr lang="en-US" altLang="zh-CN" baseline="-25000" dirty="0">
                <a:sym typeface="Symbol" pitchFamily="18" charset="2"/>
              </a:rPr>
              <a:t>1</a:t>
            </a:r>
            <a:r>
              <a:rPr lang="zh-CN" altLang="en-US" dirty="0"/>
              <a:t>有关：</a:t>
            </a:r>
          </a:p>
          <a:p>
            <a:pPr lvl="2">
              <a:lnSpc>
                <a:spcPct val="110000"/>
              </a:lnSpc>
              <a:buFont typeface="Wingdings" pitchFamily="2" charset="2"/>
              <a:buNone/>
            </a:pPr>
            <a:endParaRPr lang="zh-CN" altLang="en-US" dirty="0"/>
          </a:p>
        </p:txBody>
      </p:sp>
      <p:sp>
        <p:nvSpPr>
          <p:cNvPr id="35845" name="Rectangle 5"/>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5844" name="Object 4"/>
          <p:cNvGraphicFramePr>
            <a:graphicFrameLocks noChangeAspect="1"/>
          </p:cNvGraphicFramePr>
          <p:nvPr/>
        </p:nvGraphicFramePr>
        <p:xfrm>
          <a:off x="2339752" y="2780928"/>
          <a:ext cx="3233844" cy="504056"/>
        </p:xfrm>
        <a:graphic>
          <a:graphicData uri="http://schemas.openxmlformats.org/presentationml/2006/ole">
            <mc:AlternateContent xmlns:mc="http://schemas.openxmlformats.org/markup-compatibility/2006">
              <mc:Choice xmlns:v="urn:schemas-microsoft-com:vml" Requires="v">
                <p:oleObj spid="_x0000_s2472120" name="公式" r:id="rId3" imgW="1409088" imgH="215806" progId="Equation.3">
                  <p:embed/>
                </p:oleObj>
              </mc:Choice>
              <mc:Fallback>
                <p:oleObj name="公式" r:id="rId3" imgW="1409088" imgH="215806" progId="Equation.3">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780928"/>
                        <a:ext cx="3233844"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7" name="Rectangle 7"/>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5846" name="Object 6"/>
          <p:cNvGraphicFramePr>
            <a:graphicFrameLocks noChangeAspect="1"/>
          </p:cNvGraphicFramePr>
          <p:nvPr/>
        </p:nvGraphicFramePr>
        <p:xfrm>
          <a:off x="1619672" y="4221088"/>
          <a:ext cx="5515082" cy="608137"/>
        </p:xfrm>
        <a:graphic>
          <a:graphicData uri="http://schemas.openxmlformats.org/presentationml/2006/ole">
            <mc:AlternateContent xmlns:mc="http://schemas.openxmlformats.org/markup-compatibility/2006">
              <mc:Choice xmlns:v="urn:schemas-microsoft-com:vml" Requires="v">
                <p:oleObj spid="_x0000_s2472121" name="公式" r:id="rId5" imgW="1993035" imgH="215806" progId="Equation.3">
                  <p:embed/>
                </p:oleObj>
              </mc:Choice>
              <mc:Fallback>
                <p:oleObj name="公式" r:id="rId5" imgW="1993035" imgH="215806" progId="Equation.3">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4221088"/>
                        <a:ext cx="5515082" cy="60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9" name="Rectangle 9"/>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5851" name="Rectangle 11"/>
          <p:cNvSpPr>
            <a:spLocks noChangeArrowheads="1"/>
          </p:cNvSpPr>
          <p:nvPr/>
        </p:nvSpPr>
        <p:spPr bwMode="auto">
          <a:xfrm>
            <a:off x="0" y="3148013"/>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D3D50FB-C198-4279-AC6B-9D42999CA79D}" type="slidenum">
              <a:rPr lang="en-US" altLang="zh-CN"/>
              <a:pPr/>
              <a:t>21</a:t>
            </a:fld>
            <a:endParaRPr lang="en-US" altLang="zh-CN"/>
          </a:p>
        </p:txBody>
      </p:sp>
      <p:sp>
        <p:nvSpPr>
          <p:cNvPr id="36866" name="Rectangle 2"/>
          <p:cNvSpPr>
            <a:spLocks noGrp="1" noChangeArrowheads="1"/>
          </p:cNvSpPr>
          <p:nvPr>
            <p:ph type="title"/>
          </p:nvPr>
        </p:nvSpPr>
        <p:spPr/>
        <p:txBody>
          <a:bodyPr>
            <a:normAutofit fontScale="90000"/>
          </a:bodyPr>
          <a:lstStyle/>
          <a:p>
            <a:endParaRPr lang="zh-CN" altLang="en-US" sz="5400" b="1" dirty="0"/>
          </a:p>
        </p:txBody>
      </p:sp>
      <p:sp>
        <p:nvSpPr>
          <p:cNvPr id="36867" name="Rectangle 3"/>
          <p:cNvSpPr>
            <a:spLocks noGrp="1" noChangeArrowheads="1"/>
          </p:cNvSpPr>
          <p:nvPr>
            <p:ph type="body" idx="1"/>
          </p:nvPr>
        </p:nvSpPr>
        <p:spPr>
          <a:xfrm>
            <a:off x="206375" y="1223963"/>
            <a:ext cx="8763000" cy="5634037"/>
          </a:xfrm>
        </p:spPr>
        <p:txBody>
          <a:bodyPr/>
          <a:lstStyle/>
          <a:p>
            <a:pPr>
              <a:lnSpc>
                <a:spcPct val="110000"/>
              </a:lnSpc>
            </a:pPr>
            <a:r>
              <a:rPr lang="en-US" altLang="zh-CN" dirty="0" smtClean="0">
                <a:solidFill>
                  <a:srgbClr val="0000FF"/>
                </a:solidFill>
              </a:rPr>
              <a:t>3. </a:t>
            </a:r>
            <a:r>
              <a:rPr lang="zh-CN" altLang="en-US" dirty="0" smtClean="0">
                <a:solidFill>
                  <a:srgbClr val="0000FF"/>
                </a:solidFill>
              </a:rPr>
              <a:t>数字</a:t>
            </a:r>
            <a:r>
              <a:rPr lang="zh-CN" altLang="en-US" dirty="0">
                <a:solidFill>
                  <a:srgbClr val="0000FF"/>
                </a:solidFill>
              </a:rPr>
              <a:t>特征：</a:t>
            </a:r>
          </a:p>
          <a:p>
            <a:pPr lvl="2">
              <a:lnSpc>
                <a:spcPct val="110000"/>
              </a:lnSpc>
            </a:pPr>
            <a:endParaRPr lang="zh-CN" altLang="en-US" dirty="0"/>
          </a:p>
          <a:p>
            <a:pPr lvl="2">
              <a:lnSpc>
                <a:spcPct val="110000"/>
              </a:lnSpc>
            </a:pPr>
            <a:endParaRPr lang="en-US" altLang="zh-CN" dirty="0" smtClean="0"/>
          </a:p>
          <a:p>
            <a:pPr lvl="2">
              <a:lnSpc>
                <a:spcPct val="110000"/>
              </a:lnSpc>
            </a:pPr>
            <a:endParaRPr lang="zh-CN" altLang="en-US" dirty="0"/>
          </a:p>
          <a:p>
            <a:pPr lvl="2">
              <a:lnSpc>
                <a:spcPct val="110000"/>
              </a:lnSpc>
            </a:pPr>
            <a:endParaRPr lang="zh-CN" altLang="en-US" dirty="0"/>
          </a:p>
          <a:p>
            <a:pPr lvl="1">
              <a:lnSpc>
                <a:spcPct val="110000"/>
              </a:lnSpc>
              <a:buNone/>
            </a:pPr>
            <a:r>
              <a:rPr lang="zh-CN" altLang="en-US" dirty="0" smtClean="0"/>
              <a:t>可见</a:t>
            </a:r>
            <a:r>
              <a:rPr lang="zh-CN" altLang="en-US" dirty="0"/>
              <a:t>，（</a:t>
            </a:r>
            <a:r>
              <a:rPr lang="en-US" altLang="zh-CN" dirty="0"/>
              <a:t>1</a:t>
            </a:r>
            <a:r>
              <a:rPr lang="zh-CN" altLang="en-US" dirty="0"/>
              <a:t>）其均值与</a:t>
            </a:r>
            <a:r>
              <a:rPr lang="en-US" altLang="zh-CN" i="1" dirty="0"/>
              <a:t>t </a:t>
            </a:r>
            <a:r>
              <a:rPr lang="zh-CN" altLang="en-US" dirty="0"/>
              <a:t>无关，为常数</a:t>
            </a:r>
            <a:r>
              <a:rPr lang="en-US" altLang="zh-CN" i="1" dirty="0"/>
              <a:t>a </a:t>
            </a:r>
            <a:r>
              <a:rPr lang="zh-CN" altLang="en-US" dirty="0"/>
              <a:t>；</a:t>
            </a:r>
          </a:p>
          <a:p>
            <a:pPr lvl="1">
              <a:lnSpc>
                <a:spcPct val="110000"/>
              </a:lnSpc>
              <a:buNone/>
            </a:pPr>
            <a:r>
              <a:rPr lang="zh-CN" altLang="en-US" dirty="0"/>
              <a:t>		   （</a:t>
            </a:r>
            <a:r>
              <a:rPr lang="en-US" altLang="zh-CN" dirty="0"/>
              <a:t>2</a:t>
            </a:r>
            <a:r>
              <a:rPr lang="zh-CN" altLang="en-US" dirty="0"/>
              <a:t>）自相关函数只与时间间隔</a:t>
            </a:r>
            <a:r>
              <a:rPr lang="zh-CN" altLang="en-US" i="1" dirty="0">
                <a:sym typeface="Symbol" pitchFamily="18" charset="2"/>
              </a:rPr>
              <a:t> </a:t>
            </a:r>
            <a:r>
              <a:rPr lang="zh-CN" altLang="en-US" dirty="0"/>
              <a:t>有关。</a:t>
            </a:r>
          </a:p>
          <a:p>
            <a:pPr lvl="1">
              <a:buNone/>
            </a:pPr>
            <a:r>
              <a:rPr lang="zh-CN" altLang="en-US" dirty="0"/>
              <a:t>		把同时满足（</a:t>
            </a:r>
            <a:r>
              <a:rPr lang="en-US" altLang="zh-CN" dirty="0"/>
              <a:t>1</a:t>
            </a:r>
            <a:r>
              <a:rPr lang="zh-CN" altLang="en-US" dirty="0"/>
              <a:t>）和（</a:t>
            </a:r>
            <a:r>
              <a:rPr lang="en-US" altLang="zh-CN" dirty="0"/>
              <a:t>2</a:t>
            </a:r>
            <a:r>
              <a:rPr lang="zh-CN" altLang="en-US" dirty="0"/>
              <a:t>）的过程定义为</a:t>
            </a:r>
            <a:r>
              <a:rPr lang="zh-CN" altLang="en-US" dirty="0">
                <a:solidFill>
                  <a:schemeClr val="hlink"/>
                </a:solidFill>
              </a:rPr>
              <a:t>广义平稳随机过程</a:t>
            </a:r>
            <a:r>
              <a:rPr lang="zh-CN" altLang="en-US" dirty="0"/>
              <a:t>。显然，严平稳随机过程必定是广义平稳的，反之不一定成立。 </a:t>
            </a:r>
          </a:p>
          <a:p>
            <a:pPr lvl="1">
              <a:buNone/>
            </a:pPr>
            <a:r>
              <a:rPr lang="zh-CN" altLang="en-US" dirty="0"/>
              <a:t>	</a:t>
            </a:r>
            <a:r>
              <a:rPr lang="zh-CN" altLang="en-US" dirty="0">
                <a:solidFill>
                  <a:srgbClr val="0000FF"/>
                </a:solidFill>
              </a:rPr>
              <a:t>在通信系统中所遇到的信号及噪声，大多数可视为平稳的随机过程。因此，研究平稳随机过程有着很大的实际意义。 </a:t>
            </a:r>
          </a:p>
        </p:txBody>
      </p:sp>
      <p:graphicFrame>
        <p:nvGraphicFramePr>
          <p:cNvPr id="36869" name="Object 5"/>
          <p:cNvGraphicFramePr>
            <a:graphicFrameLocks noChangeAspect="1"/>
          </p:cNvGraphicFramePr>
          <p:nvPr/>
        </p:nvGraphicFramePr>
        <p:xfrm>
          <a:off x="2051050" y="1628774"/>
          <a:ext cx="3704464" cy="648097"/>
        </p:xfrm>
        <a:graphic>
          <a:graphicData uri="http://schemas.openxmlformats.org/presentationml/2006/ole">
            <mc:AlternateContent xmlns:mc="http://schemas.openxmlformats.org/markup-compatibility/2006">
              <mc:Choice xmlns:v="urn:schemas-microsoft-com:vml" Requires="v">
                <p:oleObj spid="_x0000_s2473114" name="公式" r:id="rId3" imgW="1905000" imgH="330200" progId="Equation.3">
                  <p:embed/>
                </p:oleObj>
              </mc:Choice>
              <mc:Fallback>
                <p:oleObj name="公式" r:id="rId3" imgW="1905000" imgH="3302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628774"/>
                        <a:ext cx="3704464" cy="6480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0" name="Object 6"/>
          <p:cNvGraphicFramePr>
            <a:graphicFrameLocks noChangeAspect="1"/>
          </p:cNvGraphicFramePr>
          <p:nvPr/>
        </p:nvGraphicFramePr>
        <p:xfrm>
          <a:off x="1691680" y="2420888"/>
          <a:ext cx="5040313" cy="949325"/>
        </p:xfrm>
        <a:graphic>
          <a:graphicData uri="http://schemas.openxmlformats.org/presentationml/2006/ole">
            <mc:AlternateContent xmlns:mc="http://schemas.openxmlformats.org/markup-compatibility/2006">
              <mc:Choice xmlns:v="urn:schemas-microsoft-com:vml" Requires="v">
                <p:oleObj spid="_x0000_s2473115" name="公式" r:id="rId5" imgW="2984500" imgH="558800" progId="Equation.3">
                  <p:embed/>
                </p:oleObj>
              </mc:Choice>
              <mc:Fallback>
                <p:oleObj name="公式" r:id="rId5" imgW="2984500" imgH="558800"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2420888"/>
                        <a:ext cx="5040313"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5DE9F55-0C69-40FF-A9E1-703098164188}" type="slidenum">
              <a:rPr lang="en-US" altLang="zh-CN"/>
              <a:pPr/>
              <a:t>22</a:t>
            </a:fld>
            <a:endParaRPr lang="en-US" altLang="zh-CN"/>
          </a:p>
        </p:txBody>
      </p:sp>
      <p:sp>
        <p:nvSpPr>
          <p:cNvPr id="37890" name="Rectangle 2"/>
          <p:cNvSpPr>
            <a:spLocks noGrp="1" noChangeArrowheads="1"/>
          </p:cNvSpPr>
          <p:nvPr>
            <p:ph type="title"/>
          </p:nvPr>
        </p:nvSpPr>
        <p:spPr/>
        <p:txBody>
          <a:bodyPr>
            <a:normAutofit/>
          </a:bodyPr>
          <a:lstStyle/>
          <a:p>
            <a:pPr lvl="1"/>
            <a:r>
              <a:rPr lang="en-US" altLang="zh-CN" sz="3400" b="1" dirty="0" smtClean="0">
                <a:latin typeface="+mj-ea"/>
                <a:ea typeface="+mj-ea"/>
              </a:rPr>
              <a:t>3.2.2   </a:t>
            </a:r>
            <a:r>
              <a:rPr lang="zh-CN" altLang="en-US" sz="3400" b="1" dirty="0" smtClean="0">
                <a:latin typeface="+mj-ea"/>
                <a:ea typeface="+mj-ea"/>
              </a:rPr>
              <a:t>各态历经性</a:t>
            </a:r>
            <a:endParaRPr lang="zh-CN" altLang="en-US" sz="3400" b="1" dirty="0">
              <a:latin typeface="+mj-ea"/>
              <a:ea typeface="+mj-ea"/>
            </a:endParaRPr>
          </a:p>
        </p:txBody>
      </p:sp>
      <p:sp>
        <p:nvSpPr>
          <p:cNvPr id="37891" name="Rectangle 3"/>
          <p:cNvSpPr>
            <a:spLocks noGrp="1" noChangeArrowheads="1"/>
          </p:cNvSpPr>
          <p:nvPr>
            <p:ph type="body" idx="1"/>
          </p:nvPr>
        </p:nvSpPr>
        <p:spPr>
          <a:xfrm>
            <a:off x="522288" y="1223963"/>
            <a:ext cx="8447087" cy="5634037"/>
          </a:xfrm>
        </p:spPr>
        <p:txBody>
          <a:bodyPr/>
          <a:lstStyle/>
          <a:p>
            <a:pPr lvl="1"/>
            <a:r>
              <a:rPr lang="zh-CN" altLang="en-US" dirty="0" smtClean="0">
                <a:solidFill>
                  <a:srgbClr val="0000FF"/>
                </a:solidFill>
              </a:rPr>
              <a:t>问题</a:t>
            </a:r>
            <a:r>
              <a:rPr lang="zh-CN" altLang="en-US" dirty="0">
                <a:solidFill>
                  <a:srgbClr val="0000FF"/>
                </a:solidFill>
              </a:rPr>
              <a:t>的提出</a:t>
            </a:r>
            <a:r>
              <a:rPr lang="zh-CN" altLang="en-US" dirty="0"/>
              <a:t>：我们知道，随机过程的数字特征（均值、相关函数）是对随机过程的所有样本函数的统计平均，但在实际中常常很难测得大量的样本，这样，我们自然会提出这样一个问题：能否从一次试验而得到的一个样本函数</a:t>
            </a:r>
            <a:r>
              <a:rPr lang="en-US" altLang="zh-CN" i="1" dirty="0"/>
              <a:t>x</a:t>
            </a:r>
            <a:r>
              <a:rPr lang="en-US" altLang="zh-CN" dirty="0"/>
              <a:t>(</a:t>
            </a:r>
            <a:r>
              <a:rPr lang="en-US" altLang="zh-CN" i="1" dirty="0"/>
              <a:t>t</a:t>
            </a:r>
            <a:r>
              <a:rPr lang="en-US" altLang="zh-CN" dirty="0"/>
              <a:t>)</a:t>
            </a:r>
            <a:r>
              <a:rPr lang="zh-CN" altLang="en-US" dirty="0"/>
              <a:t>来决定平稳过程的数字特征呢</a:t>
            </a:r>
            <a:r>
              <a:rPr lang="en-US" altLang="zh-CN" dirty="0"/>
              <a:t>?</a:t>
            </a:r>
          </a:p>
          <a:p>
            <a:pPr lvl="1"/>
            <a:r>
              <a:rPr lang="zh-CN" altLang="en-US" dirty="0"/>
              <a:t>回答是肯定的。平稳过程在满足一定的条件下具有一个有趣而又非常有用的特性，称为“</a:t>
            </a:r>
            <a:r>
              <a:rPr lang="zh-CN" altLang="en-US" dirty="0">
                <a:solidFill>
                  <a:schemeClr val="hlink"/>
                </a:solidFill>
              </a:rPr>
              <a:t>各态历经性</a:t>
            </a:r>
            <a:r>
              <a:rPr lang="zh-CN" altLang="en-US" dirty="0"/>
              <a:t>”（又称“</a:t>
            </a:r>
            <a:r>
              <a:rPr lang="zh-CN" altLang="en-US" dirty="0">
                <a:solidFill>
                  <a:schemeClr val="hlink"/>
                </a:solidFill>
              </a:rPr>
              <a:t>遍历性</a:t>
            </a:r>
            <a:r>
              <a:rPr lang="zh-CN" altLang="en-US" dirty="0"/>
              <a:t>”）。具有各态历经性的过程，其数字特征（均为统计平均）完全可由随机过程中的任一实现的时间平均值来代替。 </a:t>
            </a:r>
          </a:p>
          <a:p>
            <a:pPr lvl="1"/>
            <a:r>
              <a:rPr lang="zh-CN" altLang="en-US" dirty="0"/>
              <a:t>下面，我们来讨论各态历经性的条件。</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EAEFF638-9B1A-4828-92B1-AFBAE42C33B2}" type="slidenum">
              <a:rPr lang="en-US" altLang="zh-CN"/>
              <a:pPr/>
              <a:t>23</a:t>
            </a:fld>
            <a:endParaRPr lang="en-US" altLang="zh-CN"/>
          </a:p>
        </p:txBody>
      </p:sp>
      <p:sp>
        <p:nvSpPr>
          <p:cNvPr id="38914" name="Rectangle 2"/>
          <p:cNvSpPr>
            <a:spLocks noGrp="1" noChangeArrowheads="1"/>
          </p:cNvSpPr>
          <p:nvPr>
            <p:ph type="title"/>
          </p:nvPr>
        </p:nvSpPr>
        <p:spPr/>
        <p:txBody>
          <a:bodyPr>
            <a:normAutofit/>
          </a:bodyPr>
          <a:lstStyle/>
          <a:p>
            <a:endParaRPr lang="zh-CN" altLang="en-US" b="1" dirty="0"/>
          </a:p>
        </p:txBody>
      </p:sp>
      <p:sp>
        <p:nvSpPr>
          <p:cNvPr id="38915" name="Rectangle 3"/>
          <p:cNvSpPr>
            <a:spLocks noGrp="1" noChangeArrowheads="1"/>
          </p:cNvSpPr>
          <p:nvPr>
            <p:ph type="body" idx="1"/>
          </p:nvPr>
        </p:nvSpPr>
        <p:spPr>
          <a:xfrm>
            <a:off x="296863" y="1223963"/>
            <a:ext cx="8672512" cy="5634037"/>
          </a:xfrm>
        </p:spPr>
        <p:txBody>
          <a:bodyPr/>
          <a:lstStyle/>
          <a:p>
            <a:r>
              <a:rPr lang="zh-CN" altLang="en-US" dirty="0">
                <a:solidFill>
                  <a:srgbClr val="0000FF"/>
                </a:solidFill>
              </a:rPr>
              <a:t>各态历经性条件</a:t>
            </a:r>
          </a:p>
          <a:p>
            <a:pPr lvl="1">
              <a:buNone/>
            </a:pPr>
            <a:r>
              <a:rPr lang="zh-CN" altLang="en-US" dirty="0" smtClean="0"/>
              <a:t>设</a:t>
            </a:r>
            <a:r>
              <a:rPr lang="zh-CN" altLang="en-US" dirty="0"/>
              <a:t>：</a:t>
            </a:r>
            <a:r>
              <a:rPr lang="en-US" altLang="zh-CN" i="1" dirty="0"/>
              <a:t>x</a:t>
            </a:r>
            <a:r>
              <a:rPr lang="en-US" altLang="zh-CN" dirty="0"/>
              <a:t>(</a:t>
            </a:r>
            <a:r>
              <a:rPr lang="en-US" altLang="zh-CN" i="1" dirty="0"/>
              <a:t>t</a:t>
            </a:r>
            <a:r>
              <a:rPr lang="en-US" altLang="zh-CN" dirty="0"/>
              <a:t>)</a:t>
            </a:r>
            <a:r>
              <a:rPr lang="zh-CN" altLang="en-US" dirty="0"/>
              <a:t>是平稳过程</a:t>
            </a:r>
            <a:r>
              <a:rPr lang="zh-CN" altLang="en-US"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的任意一次实现（样本），</a:t>
            </a:r>
          </a:p>
          <a:p>
            <a:pPr lvl="1">
              <a:buNone/>
            </a:pPr>
            <a:r>
              <a:rPr lang="zh-CN" altLang="en-US" dirty="0"/>
              <a:t>		则其</a:t>
            </a:r>
            <a:r>
              <a:rPr lang="zh-CN" altLang="en-US" dirty="0">
                <a:solidFill>
                  <a:srgbClr val="FF0000"/>
                </a:solidFill>
              </a:rPr>
              <a:t>时间均值</a:t>
            </a:r>
            <a:r>
              <a:rPr lang="zh-CN" altLang="en-US" dirty="0"/>
              <a:t>和</a:t>
            </a:r>
            <a:r>
              <a:rPr lang="zh-CN" altLang="en-US" dirty="0">
                <a:solidFill>
                  <a:srgbClr val="FF0000"/>
                </a:solidFill>
              </a:rPr>
              <a:t>时间相关函数</a:t>
            </a:r>
            <a:r>
              <a:rPr lang="zh-CN" altLang="en-US" dirty="0"/>
              <a:t>分别定义为： </a:t>
            </a:r>
          </a:p>
          <a:p>
            <a:pPr lvl="2"/>
            <a:endParaRPr lang="zh-CN" altLang="en-US" dirty="0"/>
          </a:p>
          <a:p>
            <a:pPr lvl="2"/>
            <a:endParaRPr lang="zh-CN" altLang="en-US" dirty="0"/>
          </a:p>
          <a:p>
            <a:pPr lvl="2"/>
            <a:endParaRPr lang="en-US" altLang="zh-CN" dirty="0" smtClean="0"/>
          </a:p>
          <a:p>
            <a:pPr lvl="2"/>
            <a:endParaRPr lang="zh-CN" altLang="en-US" dirty="0"/>
          </a:p>
          <a:p>
            <a:pPr lvl="1">
              <a:buNone/>
            </a:pPr>
            <a:r>
              <a:rPr lang="zh-CN" altLang="en-US" dirty="0"/>
              <a:t>	如果平稳过程使下式成立</a:t>
            </a:r>
          </a:p>
          <a:p>
            <a:pPr lvl="2"/>
            <a:endParaRPr lang="zh-CN" altLang="en-US" dirty="0"/>
          </a:p>
          <a:p>
            <a:pPr lvl="2"/>
            <a:endParaRPr lang="zh-CN" altLang="en-US" dirty="0"/>
          </a:p>
          <a:p>
            <a:pPr lvl="1">
              <a:buNone/>
            </a:pPr>
            <a:r>
              <a:rPr lang="zh-CN" altLang="en-US" dirty="0"/>
              <a:t>	则称该平稳过程具有各态历经性。</a:t>
            </a:r>
          </a:p>
        </p:txBody>
      </p:sp>
      <p:sp>
        <p:nvSpPr>
          <p:cNvPr id="38917" name="Rectangle 5"/>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916" name="Object 4"/>
          <p:cNvGraphicFramePr>
            <a:graphicFrameLocks noChangeAspect="1"/>
          </p:cNvGraphicFramePr>
          <p:nvPr/>
        </p:nvGraphicFramePr>
        <p:xfrm>
          <a:off x="1835696" y="2780928"/>
          <a:ext cx="4949825" cy="1422400"/>
        </p:xfrm>
        <a:graphic>
          <a:graphicData uri="http://schemas.openxmlformats.org/presentationml/2006/ole">
            <mc:AlternateContent xmlns:mc="http://schemas.openxmlformats.org/markup-compatibility/2006">
              <mc:Choice xmlns:v="urn:schemas-microsoft-com:vml" Requires="v">
                <p:oleObj spid="_x0000_s2474138" name="公式" r:id="rId4" imgW="2819400" imgH="812800" progId="Equation.3">
                  <p:embed/>
                </p:oleObj>
              </mc:Choice>
              <mc:Fallback>
                <p:oleObj name="公式" r:id="rId4" imgW="2819400" imgH="812800" progId="Equation.3">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2780928"/>
                        <a:ext cx="4949825"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9" name="Rectangle 7"/>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918" name="Object 6"/>
          <p:cNvGraphicFramePr>
            <a:graphicFrameLocks noChangeAspect="1"/>
          </p:cNvGraphicFramePr>
          <p:nvPr/>
        </p:nvGraphicFramePr>
        <p:xfrm>
          <a:off x="2699792" y="4797152"/>
          <a:ext cx="1709738" cy="900112"/>
        </p:xfrm>
        <a:graphic>
          <a:graphicData uri="http://schemas.openxmlformats.org/presentationml/2006/ole">
            <mc:AlternateContent xmlns:mc="http://schemas.openxmlformats.org/markup-compatibility/2006">
              <mc:Choice xmlns:v="urn:schemas-microsoft-com:vml" Requires="v">
                <p:oleObj spid="_x0000_s2474139" name="公式" r:id="rId6" imgW="901700" imgH="508000" progId="Equation.3">
                  <p:embed/>
                </p:oleObj>
              </mc:Choice>
              <mc:Fallback>
                <p:oleObj name="公式" r:id="rId6" imgW="901700" imgH="508000" progId="Equation.3">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9792" y="4797152"/>
                        <a:ext cx="1709738"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 calcmode="lin" valueType="num">
                                      <p:cBhvr additive="base">
                                        <p:cTn id="7"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anim calcmode="lin" valueType="num">
                                      <p:cBhvr additive="base">
                                        <p:cTn id="11"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91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916"/>
                                        </p:tgtEl>
                                        <p:attrNameLst>
                                          <p:attrName>style.visibility</p:attrName>
                                        </p:attrNameLst>
                                      </p:cBhvr>
                                      <p:to>
                                        <p:strVal val="visible"/>
                                      </p:to>
                                    </p:set>
                                    <p:anim calcmode="lin" valueType="num">
                                      <p:cBhvr additive="base">
                                        <p:cTn id="15" dur="500" fill="hold"/>
                                        <p:tgtEl>
                                          <p:spTgt spid="38916"/>
                                        </p:tgtEl>
                                        <p:attrNameLst>
                                          <p:attrName>ppt_x</p:attrName>
                                        </p:attrNameLst>
                                      </p:cBhvr>
                                      <p:tavLst>
                                        <p:tav tm="0">
                                          <p:val>
                                            <p:strVal val="#ppt_x"/>
                                          </p:val>
                                        </p:tav>
                                        <p:tav tm="100000">
                                          <p:val>
                                            <p:strVal val="#ppt_x"/>
                                          </p:val>
                                        </p:tav>
                                      </p:tavLst>
                                    </p:anim>
                                    <p:anim calcmode="lin" valueType="num">
                                      <p:cBhvr additive="base">
                                        <p:cTn id="16"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8915">
                                            <p:txEl>
                                              <p:pRg st="7" end="7"/>
                                            </p:txEl>
                                          </p:spTgt>
                                        </p:tgtEl>
                                        <p:attrNameLst>
                                          <p:attrName>style.visibility</p:attrName>
                                        </p:attrNameLst>
                                      </p:cBhvr>
                                      <p:to>
                                        <p:strVal val="visible"/>
                                      </p:to>
                                    </p:set>
                                    <p:anim calcmode="lin" valueType="num">
                                      <p:cBhvr additive="base">
                                        <p:cTn id="21" dur="500" fill="hold"/>
                                        <p:tgtEl>
                                          <p:spTgt spid="38915">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8915">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8918"/>
                                        </p:tgtEl>
                                        <p:attrNameLst>
                                          <p:attrName>style.visibility</p:attrName>
                                        </p:attrNameLst>
                                      </p:cBhvr>
                                      <p:to>
                                        <p:strVal val="visible"/>
                                      </p:to>
                                    </p:set>
                                    <p:anim calcmode="lin" valueType="num">
                                      <p:cBhvr additive="base">
                                        <p:cTn id="25" dur="500" fill="hold"/>
                                        <p:tgtEl>
                                          <p:spTgt spid="38918"/>
                                        </p:tgtEl>
                                        <p:attrNameLst>
                                          <p:attrName>ppt_x</p:attrName>
                                        </p:attrNameLst>
                                      </p:cBhvr>
                                      <p:tavLst>
                                        <p:tav tm="0">
                                          <p:val>
                                            <p:strVal val="#ppt_x"/>
                                          </p:val>
                                        </p:tav>
                                        <p:tav tm="100000">
                                          <p:val>
                                            <p:strVal val="#ppt_x"/>
                                          </p:val>
                                        </p:tav>
                                      </p:tavLst>
                                    </p:anim>
                                    <p:anim calcmode="lin" valueType="num">
                                      <p:cBhvr additive="base">
                                        <p:cTn id="26" dur="500" fill="hold"/>
                                        <p:tgtEl>
                                          <p:spTgt spid="3891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8915">
                                            <p:txEl>
                                              <p:pRg st="10" end="10"/>
                                            </p:txEl>
                                          </p:spTgt>
                                        </p:tgtEl>
                                        <p:attrNameLst>
                                          <p:attrName>style.visibility</p:attrName>
                                        </p:attrNameLst>
                                      </p:cBhvr>
                                      <p:to>
                                        <p:strVal val="visible"/>
                                      </p:to>
                                    </p:set>
                                    <p:anim calcmode="lin" valueType="num">
                                      <p:cBhvr additive="base">
                                        <p:cTn id="29" dur="500" fill="hold"/>
                                        <p:tgtEl>
                                          <p:spTgt spid="38915">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89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BB17CC6-DD48-478E-B2B4-6162D13CE9D9}" type="slidenum">
              <a:rPr lang="en-US" altLang="zh-CN"/>
              <a:pPr/>
              <a:t>24</a:t>
            </a:fld>
            <a:endParaRPr lang="en-US" altLang="zh-CN"/>
          </a:p>
        </p:txBody>
      </p:sp>
      <p:sp>
        <p:nvSpPr>
          <p:cNvPr id="39938" name="Rectangle 2"/>
          <p:cNvSpPr>
            <a:spLocks noGrp="1" noChangeArrowheads="1"/>
          </p:cNvSpPr>
          <p:nvPr>
            <p:ph type="title"/>
          </p:nvPr>
        </p:nvSpPr>
        <p:spPr/>
        <p:txBody>
          <a:bodyPr>
            <a:normAutofit/>
          </a:bodyPr>
          <a:lstStyle/>
          <a:p>
            <a:endParaRPr lang="zh-CN" altLang="en-US" b="1" dirty="0"/>
          </a:p>
        </p:txBody>
      </p:sp>
      <p:sp>
        <p:nvSpPr>
          <p:cNvPr id="39939" name="Rectangle 3"/>
          <p:cNvSpPr>
            <a:spLocks noGrp="1" noChangeArrowheads="1"/>
          </p:cNvSpPr>
          <p:nvPr>
            <p:ph type="body" idx="1"/>
          </p:nvPr>
        </p:nvSpPr>
        <p:spPr>
          <a:xfrm>
            <a:off x="296863" y="1223963"/>
            <a:ext cx="8379593" cy="5634037"/>
          </a:xfrm>
        </p:spPr>
        <p:txBody>
          <a:bodyPr/>
          <a:lstStyle/>
          <a:p>
            <a:r>
              <a:rPr lang="en-US" altLang="zh-CN" dirty="0">
                <a:solidFill>
                  <a:srgbClr val="0000FF"/>
                </a:solidFill>
              </a:rPr>
              <a:t>“</a:t>
            </a:r>
            <a:r>
              <a:rPr lang="zh-CN" altLang="en-US" dirty="0">
                <a:solidFill>
                  <a:srgbClr val="0000FF"/>
                </a:solidFill>
              </a:rPr>
              <a:t>各态历经”的含义是：</a:t>
            </a:r>
            <a:r>
              <a:rPr lang="zh-CN" altLang="en-US" dirty="0"/>
              <a:t>随机过程中的任一次实现都经历了随机过程的所有可能状态。因此，在求解各种统计平均（均值或自相关函数等）时，无需作无限多次的考察，只要获得一次考察，用一次实现的“时间平均”值代替过程的“统计平均”值即可，从而使测量和计算的问题大为简化。</a:t>
            </a:r>
          </a:p>
          <a:p>
            <a:r>
              <a:rPr lang="zh-CN" altLang="en-US" dirty="0"/>
              <a:t>具有各态历经的随机过程一定是平稳过程，反之不一定成立</a:t>
            </a:r>
            <a:r>
              <a:rPr lang="zh-CN" altLang="en-US" dirty="0" smtClean="0"/>
              <a:t>。</a:t>
            </a:r>
            <a:endParaRPr lang="en-US" altLang="zh-CN" dirty="0" smtClean="0"/>
          </a:p>
          <a:p>
            <a:r>
              <a:rPr lang="zh-CN" altLang="en-US" dirty="0" smtClean="0">
                <a:solidFill>
                  <a:srgbClr val="FF0000"/>
                </a:solidFill>
              </a:rPr>
              <a:t>在</a:t>
            </a:r>
            <a:r>
              <a:rPr lang="zh-CN" altLang="en-US" dirty="0">
                <a:solidFill>
                  <a:srgbClr val="FF0000"/>
                </a:solidFill>
              </a:rPr>
              <a:t>通信系统中所遇到的随机信号和噪声，一般均能满足各态历经条件</a:t>
            </a:r>
            <a:r>
              <a:rPr lang="zh-CN" altLang="en-US" dirty="0"/>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1" end="1"/>
                                            </p:txEl>
                                          </p:spTgt>
                                        </p:tgtEl>
                                        <p:attrNameLst>
                                          <p:attrName>style.visibility</p:attrName>
                                        </p:attrNameLst>
                                      </p:cBhvr>
                                      <p:to>
                                        <p:strVal val="visible"/>
                                      </p:to>
                                    </p:set>
                                    <p:anim calcmode="lin" valueType="num">
                                      <p:cBhvr additive="base">
                                        <p:cTn id="13"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9">
                                            <p:txEl>
                                              <p:pRg st="2" end="2"/>
                                            </p:txEl>
                                          </p:spTgt>
                                        </p:tgtEl>
                                        <p:attrNameLst>
                                          <p:attrName>style.visibility</p:attrName>
                                        </p:attrNameLst>
                                      </p:cBhvr>
                                      <p:to>
                                        <p:strVal val="visible"/>
                                      </p:to>
                                    </p:set>
                                    <p:anim calcmode="lin" valueType="num">
                                      <p:cBhvr additive="base">
                                        <p:cTn id="19"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例</a:t>
            </a:r>
            <a:r>
              <a:rPr lang="en-US" altLang="zh-CN" smtClean="0"/>
              <a:t>3-1</a:t>
            </a:r>
            <a:endParaRPr lang="zh-CN" altLang="en-US" dirty="0"/>
          </a:p>
        </p:txBody>
      </p:sp>
      <p:sp>
        <p:nvSpPr>
          <p:cNvPr id="40963" name="Rectangle 3"/>
          <p:cNvSpPr>
            <a:spLocks noGrp="1" noChangeArrowheads="1"/>
          </p:cNvSpPr>
          <p:nvPr>
            <p:ph type="body" idx="1"/>
          </p:nvPr>
        </p:nvSpPr>
        <p:spPr/>
        <p:txBody>
          <a:bodyPr/>
          <a:lstStyle/>
          <a:p>
            <a:r>
              <a:rPr lang="zh-CN" altLang="en-US" dirty="0" smtClean="0"/>
              <a:t>设一个随机相位的正弦波为</a:t>
            </a:r>
          </a:p>
          <a:p>
            <a:pPr lvl="2"/>
            <a:endParaRPr lang="zh-CN" altLang="en-US" dirty="0" smtClean="0"/>
          </a:p>
          <a:p>
            <a:r>
              <a:rPr lang="zh-CN" altLang="en-US" dirty="0" smtClean="0"/>
              <a:t> 其中，</a:t>
            </a:r>
            <a:r>
              <a:rPr lang="en-US" altLang="zh-CN" dirty="0" smtClean="0"/>
              <a:t>A</a:t>
            </a:r>
            <a:r>
              <a:rPr lang="zh-CN" altLang="en-US" dirty="0" smtClean="0"/>
              <a:t>和</a:t>
            </a:r>
            <a:r>
              <a:rPr lang="zh-CN" altLang="en-US" dirty="0" smtClean="0">
                <a:sym typeface="Symbol" pitchFamily="18" charset="2"/>
              </a:rPr>
              <a:t></a:t>
            </a:r>
            <a:r>
              <a:rPr lang="en-US" altLang="zh-CN" dirty="0" smtClean="0">
                <a:sym typeface="Symbol" pitchFamily="18" charset="2"/>
              </a:rPr>
              <a:t>c</a:t>
            </a:r>
            <a:r>
              <a:rPr lang="zh-CN" altLang="en-US" dirty="0" smtClean="0"/>
              <a:t>均为常数；</a:t>
            </a:r>
            <a:r>
              <a:rPr lang="zh-CN" altLang="en-US" dirty="0" smtClean="0">
                <a:sym typeface="Symbol" pitchFamily="18" charset="2"/>
              </a:rPr>
              <a:t></a:t>
            </a:r>
            <a:r>
              <a:rPr lang="zh-CN" altLang="en-US" dirty="0" smtClean="0"/>
              <a:t>是在</a:t>
            </a:r>
            <a:r>
              <a:rPr lang="en-US" altLang="zh-CN" dirty="0" smtClean="0"/>
              <a:t>(0, 2</a:t>
            </a:r>
            <a:r>
              <a:rPr lang="el-GR" altLang="zh-CN" dirty="0" smtClean="0"/>
              <a:t>π</a:t>
            </a:r>
            <a:r>
              <a:rPr lang="en-US" altLang="zh-CN" dirty="0" smtClean="0"/>
              <a:t>)</a:t>
            </a:r>
            <a:r>
              <a:rPr lang="zh-CN" altLang="en-US" dirty="0" smtClean="0"/>
              <a:t>内均匀分布的随机变量。试讨论</a:t>
            </a:r>
            <a:r>
              <a:rPr lang="zh-CN" altLang="en-US" dirty="0" smtClean="0">
                <a:sym typeface="Symbol" pitchFamily="18" charset="2"/>
              </a:rPr>
              <a:t></a:t>
            </a:r>
            <a:r>
              <a:rPr lang="en-US" altLang="zh-CN" dirty="0" smtClean="0">
                <a:sym typeface="Symbol" pitchFamily="18" charset="2"/>
              </a:rPr>
              <a:t>(t)</a:t>
            </a:r>
            <a:r>
              <a:rPr lang="zh-CN" altLang="en-US" dirty="0" smtClean="0"/>
              <a:t>是否具有各态历经性。</a:t>
            </a:r>
          </a:p>
          <a:p>
            <a:r>
              <a:rPr lang="zh-CN" altLang="en-US" dirty="0" smtClean="0"/>
              <a:t>解：</a:t>
            </a:r>
            <a:r>
              <a:rPr lang="en-US" altLang="zh-CN" dirty="0" smtClean="0"/>
              <a:t>(1)</a:t>
            </a:r>
            <a:r>
              <a:rPr lang="zh-CN" altLang="en-US" dirty="0" smtClean="0"/>
              <a:t>先求</a:t>
            </a:r>
            <a:r>
              <a:rPr lang="zh-CN" altLang="en-US" dirty="0" smtClean="0">
                <a:sym typeface="Symbol" pitchFamily="18" charset="2"/>
              </a:rPr>
              <a:t></a:t>
            </a:r>
            <a:r>
              <a:rPr lang="en-US" altLang="zh-CN" dirty="0" smtClean="0">
                <a:sym typeface="Symbol" pitchFamily="18" charset="2"/>
              </a:rPr>
              <a:t>(t)</a:t>
            </a:r>
            <a:r>
              <a:rPr lang="zh-CN" altLang="en-US" dirty="0" smtClean="0"/>
              <a:t>的统计平均值：</a:t>
            </a:r>
          </a:p>
          <a:p>
            <a:pPr lvl="1"/>
            <a:r>
              <a:rPr lang="zh-CN" altLang="en-US" dirty="0" smtClean="0"/>
              <a:t>数学期望</a:t>
            </a:r>
            <a:endParaRPr lang="zh-CN" altLang="en-US" dirty="0"/>
          </a:p>
        </p:txBody>
      </p:sp>
      <p:sp>
        <p:nvSpPr>
          <p:cNvPr id="8" name="灯片编号占位符 5"/>
          <p:cNvSpPr>
            <a:spLocks noGrp="1"/>
          </p:cNvSpPr>
          <p:nvPr>
            <p:ph type="sldNum" sz="quarter" idx="12"/>
          </p:nvPr>
        </p:nvSpPr>
        <p:spPr/>
        <p:txBody>
          <a:bodyPr/>
          <a:lstStyle/>
          <a:p>
            <a:fld id="{DD251DFE-6224-44B3-8FCE-1C88729EAC4D}" type="slidenum">
              <a:rPr lang="en-US" altLang="zh-CN" smtClean="0"/>
              <a:pPr/>
              <a:t>25</a:t>
            </a:fld>
            <a:endParaRPr lang="en-US" altLang="zh-CN"/>
          </a:p>
        </p:txBody>
      </p:sp>
      <p:graphicFrame>
        <p:nvGraphicFramePr>
          <p:cNvPr id="40964" name="Object 4"/>
          <p:cNvGraphicFramePr>
            <a:graphicFrameLocks noChangeAspect="1"/>
          </p:cNvGraphicFramePr>
          <p:nvPr/>
        </p:nvGraphicFramePr>
        <p:xfrm>
          <a:off x="2843808" y="1844824"/>
          <a:ext cx="2474913" cy="427038"/>
        </p:xfrm>
        <a:graphic>
          <a:graphicData uri="http://schemas.openxmlformats.org/presentationml/2006/ole">
            <mc:AlternateContent xmlns:mc="http://schemas.openxmlformats.org/markup-compatibility/2006">
              <mc:Choice xmlns:v="urn:schemas-microsoft-com:vml" Requires="v">
                <p:oleObj spid="_x0000_s2475314" name="公式" r:id="rId3" imgW="1320800" imgH="228600" progId="Equation.3">
                  <p:embed/>
                </p:oleObj>
              </mc:Choice>
              <mc:Fallback>
                <p:oleObj name="公式" r:id="rId3" imgW="1320800" imgH="228600" progId="Equation.3">
                  <p:embed/>
                  <p:pic>
                    <p:nvPicPr>
                      <p:cNvPr id="0"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844824"/>
                        <a:ext cx="2474913"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6" name="Object 6"/>
          <p:cNvGraphicFramePr>
            <a:graphicFrameLocks noChangeAspect="1"/>
          </p:cNvGraphicFramePr>
          <p:nvPr/>
        </p:nvGraphicFramePr>
        <p:xfrm>
          <a:off x="2627784" y="3933056"/>
          <a:ext cx="4230687" cy="654050"/>
        </p:xfrm>
        <a:graphic>
          <a:graphicData uri="http://schemas.openxmlformats.org/presentationml/2006/ole">
            <mc:AlternateContent xmlns:mc="http://schemas.openxmlformats.org/markup-compatibility/2006">
              <mc:Choice xmlns:v="urn:schemas-microsoft-com:vml" Requires="v">
                <p:oleObj spid="_x0000_s2475315" name="公式" r:id="rId5" imgW="2527300" imgH="393700" progId="Equation.3">
                  <p:embed/>
                </p:oleObj>
              </mc:Choice>
              <mc:Fallback>
                <p:oleObj name="公式" r:id="rId5" imgW="2527300" imgH="393700" progId="Equation.3">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3933056"/>
                        <a:ext cx="4230687"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8" name="Object 8"/>
          <p:cNvGraphicFramePr>
            <a:graphicFrameLocks noChangeAspect="1"/>
          </p:cNvGraphicFramePr>
          <p:nvPr/>
        </p:nvGraphicFramePr>
        <p:xfrm>
          <a:off x="2699792" y="4725144"/>
          <a:ext cx="4040187" cy="647700"/>
        </p:xfrm>
        <a:graphic>
          <a:graphicData uri="http://schemas.openxmlformats.org/presentationml/2006/ole">
            <mc:AlternateContent xmlns:mc="http://schemas.openxmlformats.org/markup-compatibility/2006">
              <mc:Choice xmlns:v="urn:schemas-microsoft-com:vml" Requires="v">
                <p:oleObj spid="_x0000_s2475316" name="公式" r:id="rId7" imgW="2438400" imgH="393700" progId="Equation.3">
                  <p:embed/>
                </p:oleObj>
              </mc:Choice>
              <mc:Fallback>
                <p:oleObj name="公式" r:id="rId7" imgW="2438400" imgH="393700" progId="Equation.3">
                  <p:embed/>
                  <p:pic>
                    <p:nvPicPr>
                      <p:cNvPr id="0"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792" y="4725144"/>
                        <a:ext cx="4040187"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70" name="Object 10"/>
          <p:cNvGraphicFramePr>
            <a:graphicFrameLocks noChangeAspect="1"/>
          </p:cNvGraphicFramePr>
          <p:nvPr/>
        </p:nvGraphicFramePr>
        <p:xfrm>
          <a:off x="2483768" y="5517232"/>
          <a:ext cx="5507037" cy="730250"/>
        </p:xfrm>
        <a:graphic>
          <a:graphicData uri="http://schemas.openxmlformats.org/presentationml/2006/ole">
            <mc:AlternateContent xmlns:mc="http://schemas.openxmlformats.org/markup-compatibility/2006">
              <mc:Choice xmlns:v="urn:schemas-microsoft-com:vml" Requires="v">
                <p:oleObj spid="_x0000_s2475317" name="公式" r:id="rId9" imgW="2946400" imgH="393700" progId="Equation.3">
                  <p:embed/>
                </p:oleObj>
              </mc:Choice>
              <mc:Fallback>
                <p:oleObj name="公式" r:id="rId9" imgW="2946400" imgH="393700" progId="Equation.3">
                  <p:embed/>
                  <p:pic>
                    <p:nvPicPr>
                      <p:cNvPr id="0" name="Picture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3768" y="5517232"/>
                        <a:ext cx="5507037"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直接连接符 12"/>
          <p:cNvCxnSpPr/>
          <p:nvPr/>
        </p:nvCxnSpPr>
        <p:spPr>
          <a:xfrm>
            <a:off x="755576" y="3212976"/>
            <a:ext cx="7560840" cy="0"/>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3" end="3"/>
                                            </p:txEl>
                                          </p:spTgt>
                                        </p:tgtEl>
                                        <p:attrNameLst>
                                          <p:attrName>style.visibility</p:attrName>
                                        </p:attrNameLst>
                                      </p:cBhvr>
                                      <p:to>
                                        <p:strVal val="visible"/>
                                      </p:to>
                                    </p:set>
                                    <p:anim calcmode="lin" valueType="num">
                                      <p:cBhvr additive="base">
                                        <p:cTn id="7"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3">
                                            <p:txEl>
                                              <p:pRg st="4" end="4"/>
                                            </p:txEl>
                                          </p:spTgt>
                                        </p:tgtEl>
                                        <p:attrNameLst>
                                          <p:attrName>style.visibility</p:attrName>
                                        </p:attrNameLst>
                                      </p:cBhvr>
                                      <p:to>
                                        <p:strVal val="visible"/>
                                      </p:to>
                                    </p:set>
                                    <p:anim calcmode="lin" valueType="num">
                                      <p:cBhvr additive="base">
                                        <p:cTn id="11"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66"/>
                                        </p:tgtEl>
                                        <p:attrNameLst>
                                          <p:attrName>style.visibility</p:attrName>
                                        </p:attrNameLst>
                                      </p:cBhvr>
                                      <p:to>
                                        <p:strVal val="visible"/>
                                      </p:to>
                                    </p:set>
                                    <p:anim calcmode="lin" valueType="num">
                                      <p:cBhvr additive="base">
                                        <p:cTn id="15" dur="500" fill="hold"/>
                                        <p:tgtEl>
                                          <p:spTgt spid="40966"/>
                                        </p:tgtEl>
                                        <p:attrNameLst>
                                          <p:attrName>ppt_x</p:attrName>
                                        </p:attrNameLst>
                                      </p:cBhvr>
                                      <p:tavLst>
                                        <p:tav tm="0">
                                          <p:val>
                                            <p:strVal val="#ppt_x"/>
                                          </p:val>
                                        </p:tav>
                                        <p:tav tm="100000">
                                          <p:val>
                                            <p:strVal val="#ppt_x"/>
                                          </p:val>
                                        </p:tav>
                                      </p:tavLst>
                                    </p:anim>
                                    <p:anim calcmode="lin" valueType="num">
                                      <p:cBhvr additive="base">
                                        <p:cTn id="16" dur="500" fill="hold"/>
                                        <p:tgtEl>
                                          <p:spTgt spid="4096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0968"/>
                                        </p:tgtEl>
                                        <p:attrNameLst>
                                          <p:attrName>style.visibility</p:attrName>
                                        </p:attrNameLst>
                                      </p:cBhvr>
                                      <p:to>
                                        <p:strVal val="visible"/>
                                      </p:to>
                                    </p:set>
                                    <p:anim calcmode="lin" valueType="num">
                                      <p:cBhvr additive="base">
                                        <p:cTn id="19" dur="500" fill="hold"/>
                                        <p:tgtEl>
                                          <p:spTgt spid="40968"/>
                                        </p:tgtEl>
                                        <p:attrNameLst>
                                          <p:attrName>ppt_x</p:attrName>
                                        </p:attrNameLst>
                                      </p:cBhvr>
                                      <p:tavLst>
                                        <p:tav tm="0">
                                          <p:val>
                                            <p:strVal val="#ppt_x"/>
                                          </p:val>
                                        </p:tav>
                                        <p:tav tm="100000">
                                          <p:val>
                                            <p:strVal val="#ppt_x"/>
                                          </p:val>
                                        </p:tav>
                                      </p:tavLst>
                                    </p:anim>
                                    <p:anim calcmode="lin" valueType="num">
                                      <p:cBhvr additive="base">
                                        <p:cTn id="20" dur="500" fill="hold"/>
                                        <p:tgtEl>
                                          <p:spTgt spid="4096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970"/>
                                        </p:tgtEl>
                                        <p:attrNameLst>
                                          <p:attrName>style.visibility</p:attrName>
                                        </p:attrNameLst>
                                      </p:cBhvr>
                                      <p:to>
                                        <p:strVal val="visible"/>
                                      </p:to>
                                    </p:set>
                                    <p:anim calcmode="lin" valueType="num">
                                      <p:cBhvr additive="base">
                                        <p:cTn id="23" dur="500" fill="hold"/>
                                        <p:tgtEl>
                                          <p:spTgt spid="40970"/>
                                        </p:tgtEl>
                                        <p:attrNameLst>
                                          <p:attrName>ppt_x</p:attrName>
                                        </p:attrNameLst>
                                      </p:cBhvr>
                                      <p:tavLst>
                                        <p:tav tm="0">
                                          <p:val>
                                            <p:strVal val="#ppt_x"/>
                                          </p:val>
                                        </p:tav>
                                        <p:tav tm="100000">
                                          <p:val>
                                            <p:strVal val="#ppt_x"/>
                                          </p:val>
                                        </p:tav>
                                      </p:tavLst>
                                    </p:anim>
                                    <p:anim calcmode="lin" valueType="num">
                                      <p:cBhvr additive="base">
                                        <p:cTn id="24" dur="500" fill="hold"/>
                                        <p:tgtEl>
                                          <p:spTgt spid="409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030F0D49-077E-48E7-AD41-472BAEC69AA0}" type="slidenum">
              <a:rPr lang="en-US" altLang="zh-CN"/>
              <a:pPr/>
              <a:t>26</a:t>
            </a:fld>
            <a:endParaRPr lang="en-US" altLang="zh-CN"/>
          </a:p>
        </p:txBody>
      </p:sp>
      <p:sp>
        <p:nvSpPr>
          <p:cNvPr id="41986" name="Rectangle 2"/>
          <p:cNvSpPr>
            <a:spLocks noGrp="1" noChangeArrowheads="1"/>
          </p:cNvSpPr>
          <p:nvPr>
            <p:ph type="title"/>
          </p:nvPr>
        </p:nvSpPr>
        <p:spPr/>
        <p:txBody>
          <a:bodyPr>
            <a:normAutofit/>
          </a:bodyPr>
          <a:lstStyle/>
          <a:p>
            <a:endParaRPr lang="zh-CN" altLang="en-US" b="1" dirty="0"/>
          </a:p>
        </p:txBody>
      </p:sp>
      <p:sp>
        <p:nvSpPr>
          <p:cNvPr id="41987" name="Rectangle 3"/>
          <p:cNvSpPr>
            <a:spLocks noGrp="1" noChangeArrowheads="1"/>
          </p:cNvSpPr>
          <p:nvPr>
            <p:ph type="body" idx="1"/>
          </p:nvPr>
        </p:nvSpPr>
        <p:spPr>
          <a:xfrm>
            <a:off x="250825" y="1223963"/>
            <a:ext cx="8718550" cy="5634037"/>
          </a:xfrm>
        </p:spPr>
        <p:txBody>
          <a:bodyPr/>
          <a:lstStyle/>
          <a:p>
            <a:r>
              <a:rPr lang="zh-CN" altLang="en-US" dirty="0"/>
              <a:t>自相关函数</a:t>
            </a:r>
          </a:p>
          <a:p>
            <a:pPr lvl="2"/>
            <a:endParaRPr lang="zh-CN" altLang="en-US" dirty="0"/>
          </a:p>
          <a:p>
            <a:pPr lvl="2"/>
            <a:endParaRPr lang="zh-CN" altLang="en-US" dirty="0"/>
          </a:p>
          <a:p>
            <a:pPr lvl="2"/>
            <a:endParaRPr lang="zh-CN" altLang="en-US" dirty="0"/>
          </a:p>
          <a:p>
            <a:pPr lvl="2"/>
            <a:endParaRPr lang="zh-CN" altLang="en-US" dirty="0"/>
          </a:p>
          <a:p>
            <a:pPr lvl="2"/>
            <a:endParaRPr lang="zh-CN" altLang="en-US" dirty="0"/>
          </a:p>
          <a:p>
            <a:pPr lvl="2"/>
            <a:endParaRPr lang="zh-CN" altLang="en-US" dirty="0"/>
          </a:p>
          <a:p>
            <a:pPr lvl="1"/>
            <a:r>
              <a:rPr lang="zh-CN" altLang="en-US" dirty="0"/>
              <a:t>令</a:t>
            </a:r>
            <a:r>
              <a:rPr lang="en-US" altLang="zh-CN" i="1" dirty="0"/>
              <a:t>t</a:t>
            </a:r>
            <a:r>
              <a:rPr lang="en-US" altLang="zh-CN" baseline="-25000" dirty="0"/>
              <a:t>2</a:t>
            </a:r>
            <a:r>
              <a:rPr lang="en-US" altLang="zh-CN" dirty="0"/>
              <a:t> – </a:t>
            </a:r>
            <a:r>
              <a:rPr lang="en-US" altLang="zh-CN" i="1" dirty="0"/>
              <a:t>t</a:t>
            </a:r>
            <a:r>
              <a:rPr lang="en-US" altLang="zh-CN" baseline="-25000" dirty="0"/>
              <a:t>1</a:t>
            </a:r>
            <a:r>
              <a:rPr lang="en-US" altLang="zh-CN" dirty="0"/>
              <a:t> = </a:t>
            </a:r>
            <a:r>
              <a:rPr lang="en-US" altLang="zh-CN" dirty="0">
                <a:sym typeface="Symbol" pitchFamily="18" charset="2"/>
              </a:rPr>
              <a:t></a:t>
            </a:r>
            <a:r>
              <a:rPr lang="zh-CN" altLang="en-US" dirty="0">
                <a:sym typeface="Symbol" pitchFamily="18" charset="2"/>
              </a:rPr>
              <a:t>，得到</a:t>
            </a:r>
          </a:p>
          <a:p>
            <a:pPr lvl="3"/>
            <a:endParaRPr lang="zh-CN" altLang="en-US" dirty="0">
              <a:sym typeface="Symbol" pitchFamily="18" charset="2"/>
            </a:endParaRPr>
          </a:p>
          <a:p>
            <a:pPr lvl="1">
              <a:lnSpc>
                <a:spcPct val="120000"/>
              </a:lnSpc>
            </a:pPr>
            <a:r>
              <a:rPr lang="zh-CN" altLang="en-US" dirty="0" smtClean="0">
                <a:sym typeface="Symbol" pitchFamily="18" charset="2"/>
              </a:rPr>
              <a:t>可见</a:t>
            </a:r>
            <a:r>
              <a:rPr lang="zh-CN" altLang="en-US" dirty="0">
                <a:sym typeface="Symbol" pitchFamily="18" charset="2"/>
              </a:rPr>
              <a:t>， </a:t>
            </a:r>
            <a:r>
              <a:rPr lang="zh-CN" altLang="en-US"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sym typeface="Symbol" pitchFamily="18" charset="2"/>
              </a:rPr>
              <a:t>的数学期望为常数，而自相关函数与</a:t>
            </a:r>
            <a:r>
              <a:rPr lang="en-US" altLang="zh-CN" i="1" dirty="0">
                <a:sym typeface="Symbol" pitchFamily="18" charset="2"/>
              </a:rPr>
              <a:t>t </a:t>
            </a:r>
            <a:r>
              <a:rPr lang="zh-CN" altLang="en-US" dirty="0">
                <a:sym typeface="Symbol" pitchFamily="18" charset="2"/>
              </a:rPr>
              <a:t>无关，只与时间间隔 有关，所以</a:t>
            </a:r>
            <a:r>
              <a:rPr lang="zh-CN" altLang="en-US"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sym typeface="Symbol" pitchFamily="18" charset="2"/>
              </a:rPr>
              <a:t>是广义平稳过程。</a:t>
            </a:r>
          </a:p>
        </p:txBody>
      </p:sp>
      <p:sp>
        <p:nvSpPr>
          <p:cNvPr id="41989" name="Rectangle 5"/>
          <p:cNvSpPr>
            <a:spLocks noChangeArrowheads="1"/>
          </p:cNvSpPr>
          <p:nvPr/>
        </p:nvSpPr>
        <p:spPr bwMode="auto">
          <a:xfrm>
            <a:off x="0" y="2552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1988" name="Object 4"/>
          <p:cNvGraphicFramePr>
            <a:graphicFrameLocks noChangeAspect="1"/>
          </p:cNvGraphicFramePr>
          <p:nvPr/>
        </p:nvGraphicFramePr>
        <p:xfrm>
          <a:off x="2527300" y="1268760"/>
          <a:ext cx="6616700" cy="3357562"/>
        </p:xfrm>
        <a:graphic>
          <a:graphicData uri="http://schemas.openxmlformats.org/presentationml/2006/ole">
            <mc:AlternateContent xmlns:mc="http://schemas.openxmlformats.org/markup-compatibility/2006">
              <mc:Choice xmlns:v="urn:schemas-microsoft-com:vml" Requires="v">
                <p:oleObj spid="_x0000_s2476186" name="Equation" r:id="rId3" imgW="3949700" imgH="1981200" progId="Equation.DSMT4">
                  <p:embed/>
                </p:oleObj>
              </mc:Choice>
              <mc:Fallback>
                <p:oleObj name="Equation" r:id="rId3" imgW="3949700" imgH="1981200" progId="Equation.DSMT4">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300" y="1268760"/>
                        <a:ext cx="6616700" cy="335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1" name="Rectangle 7"/>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1990" name="Object 6"/>
          <p:cNvGraphicFramePr>
            <a:graphicFrameLocks noChangeAspect="1"/>
          </p:cNvGraphicFramePr>
          <p:nvPr/>
        </p:nvGraphicFramePr>
        <p:xfrm>
          <a:off x="3923928" y="4293096"/>
          <a:ext cx="3633411" cy="845691"/>
        </p:xfrm>
        <a:graphic>
          <a:graphicData uri="http://schemas.openxmlformats.org/presentationml/2006/ole">
            <mc:AlternateContent xmlns:mc="http://schemas.openxmlformats.org/markup-compatibility/2006">
              <mc:Choice xmlns:v="urn:schemas-microsoft-com:vml" Requires="v">
                <p:oleObj spid="_x0000_s2476187" name="公式" r:id="rId5" imgW="1803400" imgH="419100" progId="Equation.3">
                  <p:embed/>
                </p:oleObj>
              </mc:Choice>
              <mc:Fallback>
                <p:oleObj name="公式" r:id="rId5" imgW="1803400" imgH="419100"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4293096"/>
                        <a:ext cx="3633411" cy="8456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9" end="9"/>
                                            </p:txEl>
                                          </p:spTgt>
                                        </p:tgtEl>
                                        <p:attrNameLst>
                                          <p:attrName>style.visibility</p:attrName>
                                        </p:attrNameLst>
                                      </p:cBhvr>
                                      <p:to>
                                        <p:strVal val="visible"/>
                                      </p:to>
                                    </p:set>
                                    <p:anim calcmode="lin" valueType="num">
                                      <p:cBhvr additive="base">
                                        <p:cTn id="7" dur="500" fill="hold"/>
                                        <p:tgtEl>
                                          <p:spTgt spid="41987">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5B84939B-6C92-4FFA-80F6-946ED9127A19}" type="slidenum">
              <a:rPr lang="en-US" altLang="zh-CN"/>
              <a:pPr/>
              <a:t>27</a:t>
            </a:fld>
            <a:endParaRPr lang="en-US" altLang="zh-CN"/>
          </a:p>
        </p:txBody>
      </p:sp>
      <p:sp>
        <p:nvSpPr>
          <p:cNvPr id="43010" name="Rectangle 2"/>
          <p:cNvSpPr>
            <a:spLocks noGrp="1" noChangeArrowheads="1"/>
          </p:cNvSpPr>
          <p:nvPr>
            <p:ph type="title"/>
          </p:nvPr>
        </p:nvSpPr>
        <p:spPr/>
        <p:txBody>
          <a:bodyPr>
            <a:normAutofit/>
          </a:bodyPr>
          <a:lstStyle/>
          <a:p>
            <a:endParaRPr lang="zh-CN" altLang="en-US" b="1" dirty="0"/>
          </a:p>
        </p:txBody>
      </p:sp>
      <p:sp>
        <p:nvSpPr>
          <p:cNvPr id="43011" name="Rectangle 3"/>
          <p:cNvSpPr>
            <a:spLocks noGrp="1" noChangeArrowheads="1"/>
          </p:cNvSpPr>
          <p:nvPr>
            <p:ph type="body" idx="1"/>
          </p:nvPr>
        </p:nvSpPr>
        <p:spPr>
          <a:xfrm>
            <a:off x="250825" y="1223963"/>
            <a:ext cx="8718550" cy="5634037"/>
          </a:xfrm>
        </p:spPr>
        <p:txBody>
          <a:bodyPr/>
          <a:lstStyle/>
          <a:p>
            <a:r>
              <a:rPr lang="en-US" altLang="zh-CN" dirty="0"/>
              <a:t> (2) </a:t>
            </a:r>
            <a:r>
              <a:rPr lang="zh-CN" altLang="en-US" dirty="0"/>
              <a:t>求</a:t>
            </a:r>
            <a:r>
              <a:rPr lang="zh-CN" altLang="en-US"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的时间平均值</a:t>
            </a:r>
          </a:p>
          <a:p>
            <a:pPr lvl="2"/>
            <a:endParaRPr lang="zh-CN" altLang="en-US" dirty="0"/>
          </a:p>
          <a:p>
            <a:pPr lvl="2"/>
            <a:endParaRPr lang="zh-CN" altLang="en-US" dirty="0"/>
          </a:p>
          <a:p>
            <a:pPr lvl="2"/>
            <a:endParaRPr lang="zh-CN" altLang="en-US" dirty="0"/>
          </a:p>
          <a:p>
            <a:pPr lvl="2"/>
            <a:endParaRPr lang="zh-CN" altLang="en-US" dirty="0"/>
          </a:p>
          <a:p>
            <a:pPr lvl="2"/>
            <a:endParaRPr lang="zh-CN" altLang="en-US" dirty="0"/>
          </a:p>
          <a:p>
            <a:pPr lvl="2"/>
            <a:endParaRPr lang="zh-CN" altLang="en-US" dirty="0"/>
          </a:p>
          <a:p>
            <a:pPr lvl="2"/>
            <a:endParaRPr lang="zh-CN" altLang="en-US" dirty="0"/>
          </a:p>
          <a:p>
            <a:pPr lvl="1">
              <a:lnSpc>
                <a:spcPct val="140000"/>
              </a:lnSpc>
            </a:pPr>
            <a:r>
              <a:rPr lang="zh-CN" altLang="en-US" dirty="0"/>
              <a:t>	比较统计平均与时间平均，有</a:t>
            </a:r>
          </a:p>
          <a:p>
            <a:pPr lvl="2">
              <a:lnSpc>
                <a:spcPct val="140000"/>
              </a:lnSpc>
            </a:pPr>
            <a:endParaRPr lang="zh-CN" altLang="en-US" dirty="0"/>
          </a:p>
          <a:p>
            <a:pPr lvl="1">
              <a:lnSpc>
                <a:spcPct val="140000"/>
              </a:lnSpc>
            </a:pPr>
            <a:r>
              <a:rPr lang="zh-CN" altLang="en-US" dirty="0"/>
              <a:t>	因此，随机相位余弦波是各态历经的。</a:t>
            </a:r>
          </a:p>
        </p:txBody>
      </p:sp>
      <p:sp>
        <p:nvSpPr>
          <p:cNvPr id="43013" name="Rectangle 5"/>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12" name="Object 4"/>
          <p:cNvGraphicFramePr>
            <a:graphicFrameLocks noChangeAspect="1"/>
          </p:cNvGraphicFramePr>
          <p:nvPr/>
        </p:nvGraphicFramePr>
        <p:xfrm>
          <a:off x="2051050" y="1772816"/>
          <a:ext cx="3600450" cy="687387"/>
        </p:xfrm>
        <a:graphic>
          <a:graphicData uri="http://schemas.openxmlformats.org/presentationml/2006/ole">
            <mc:AlternateContent xmlns:mc="http://schemas.openxmlformats.org/markup-compatibility/2006">
              <mc:Choice xmlns:v="urn:schemas-microsoft-com:vml" Requires="v">
                <p:oleObj spid="_x0000_s2477438" name="公式" r:id="rId3" imgW="2145369" imgH="406224" progId="Equation.3">
                  <p:embed/>
                </p:oleObj>
              </mc:Choice>
              <mc:Fallback>
                <p:oleObj name="公式" r:id="rId3" imgW="2145369" imgH="406224" progId="Equation.3">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772816"/>
                        <a:ext cx="360045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5" name="Rectangle 7"/>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14" name="Object 6"/>
          <p:cNvGraphicFramePr>
            <a:graphicFrameLocks noChangeAspect="1"/>
          </p:cNvGraphicFramePr>
          <p:nvPr/>
        </p:nvGraphicFramePr>
        <p:xfrm>
          <a:off x="1916113" y="2492896"/>
          <a:ext cx="6076950" cy="735012"/>
        </p:xfrm>
        <a:graphic>
          <a:graphicData uri="http://schemas.openxmlformats.org/presentationml/2006/ole">
            <mc:AlternateContent xmlns:mc="http://schemas.openxmlformats.org/markup-compatibility/2006">
              <mc:Choice xmlns:v="urn:schemas-microsoft-com:vml" Requires="v">
                <p:oleObj spid="_x0000_s2477439" name="公式" r:id="rId5" imgW="3378200" imgH="406400" progId="Equation.3">
                  <p:embed/>
                </p:oleObj>
              </mc:Choice>
              <mc:Fallback>
                <p:oleObj name="公式" r:id="rId5" imgW="3378200" imgH="406400" progId="Equation.3">
                  <p:embed/>
                  <p:pic>
                    <p:nvPicPr>
                      <p:cNvPr id="0" name="Picture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6113" y="2492896"/>
                        <a:ext cx="6076950"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7"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16" name="Object 8"/>
          <p:cNvGraphicFramePr>
            <a:graphicFrameLocks noChangeAspect="1"/>
          </p:cNvGraphicFramePr>
          <p:nvPr/>
        </p:nvGraphicFramePr>
        <p:xfrm>
          <a:off x="2457450" y="3284984"/>
          <a:ext cx="5643563" cy="744537"/>
        </p:xfrm>
        <a:graphic>
          <a:graphicData uri="http://schemas.openxmlformats.org/presentationml/2006/ole">
            <mc:AlternateContent xmlns:mc="http://schemas.openxmlformats.org/markup-compatibility/2006">
              <mc:Choice xmlns:v="urn:schemas-microsoft-com:vml" Requires="v">
                <p:oleObj spid="_x0000_s2477440" name="公式" r:id="rId7" imgW="3251200" imgH="431800" progId="Equation.3">
                  <p:embed/>
                </p:oleObj>
              </mc:Choice>
              <mc:Fallback>
                <p:oleObj name="公式" r:id="rId7" imgW="3251200" imgH="431800" progId="Equation.3">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7450" y="3284984"/>
                        <a:ext cx="5643563" cy="74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9" name="Rectangle 11"/>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18" name="Object 10"/>
          <p:cNvGraphicFramePr>
            <a:graphicFrameLocks noChangeAspect="1"/>
          </p:cNvGraphicFramePr>
          <p:nvPr/>
        </p:nvGraphicFramePr>
        <p:xfrm>
          <a:off x="2501900" y="4005064"/>
          <a:ext cx="1581150" cy="803275"/>
        </p:xfrm>
        <a:graphic>
          <a:graphicData uri="http://schemas.openxmlformats.org/presentationml/2006/ole">
            <mc:AlternateContent xmlns:mc="http://schemas.openxmlformats.org/markup-compatibility/2006">
              <mc:Choice xmlns:v="urn:schemas-microsoft-com:vml" Requires="v">
                <p:oleObj spid="_x0000_s2477441" name="公式" r:id="rId9" imgW="825500" imgH="419100" progId="Equation.3">
                  <p:embed/>
                </p:oleObj>
              </mc:Choice>
              <mc:Fallback>
                <p:oleObj name="公式" r:id="rId9" imgW="825500" imgH="419100" progId="Equation.3">
                  <p:embed/>
                  <p:pic>
                    <p:nvPicPr>
                      <p:cNvPr id="0" name="Picture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1900" y="4005064"/>
                        <a:ext cx="1581150"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1" name="Rectangle 13"/>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3020" name="Object 12"/>
          <p:cNvGraphicFramePr>
            <a:graphicFrameLocks noChangeAspect="1"/>
          </p:cNvGraphicFramePr>
          <p:nvPr/>
        </p:nvGraphicFramePr>
        <p:xfrm>
          <a:off x="2483768" y="5229200"/>
          <a:ext cx="2751370" cy="481583"/>
        </p:xfrm>
        <a:graphic>
          <a:graphicData uri="http://schemas.openxmlformats.org/presentationml/2006/ole">
            <mc:AlternateContent xmlns:mc="http://schemas.openxmlformats.org/markup-compatibility/2006">
              <mc:Choice xmlns:v="urn:schemas-microsoft-com:vml" Requires="v">
                <p:oleObj spid="_x0000_s2477442" name="公式" r:id="rId11" imgW="1181100" imgH="228600" progId="Equation.3">
                  <p:embed/>
                </p:oleObj>
              </mc:Choice>
              <mc:Fallback>
                <p:oleObj name="公式" r:id="rId11" imgW="1181100" imgH="228600" progId="Equation.3">
                  <p:embed/>
                  <p:pic>
                    <p:nvPicPr>
                      <p:cNvPr id="0" name="Picture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3768" y="5229200"/>
                        <a:ext cx="2751370" cy="481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anim calcmode="lin" valueType="num">
                                      <p:cBhvr additive="base">
                                        <p:cTn id="7" dur="500" fill="hold"/>
                                        <p:tgtEl>
                                          <p:spTgt spid="43011">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20"/>
                                        </p:tgtEl>
                                        <p:attrNameLst>
                                          <p:attrName>style.visibility</p:attrName>
                                        </p:attrNameLst>
                                      </p:cBhvr>
                                      <p:to>
                                        <p:strVal val="visible"/>
                                      </p:to>
                                    </p:set>
                                    <p:anim calcmode="lin" valueType="num">
                                      <p:cBhvr additive="base">
                                        <p:cTn id="11" dur="500" fill="hold"/>
                                        <p:tgtEl>
                                          <p:spTgt spid="43020"/>
                                        </p:tgtEl>
                                        <p:attrNameLst>
                                          <p:attrName>ppt_x</p:attrName>
                                        </p:attrNameLst>
                                      </p:cBhvr>
                                      <p:tavLst>
                                        <p:tav tm="0">
                                          <p:val>
                                            <p:strVal val="#ppt_x"/>
                                          </p:val>
                                        </p:tav>
                                        <p:tav tm="100000">
                                          <p:val>
                                            <p:strVal val="#ppt_x"/>
                                          </p:val>
                                        </p:tav>
                                      </p:tavLst>
                                    </p:anim>
                                    <p:anim calcmode="lin" valueType="num">
                                      <p:cBhvr additive="base">
                                        <p:cTn id="12" dur="500" fill="hold"/>
                                        <p:tgtEl>
                                          <p:spTgt spid="430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011">
                                            <p:txEl>
                                              <p:pRg st="10" end="10"/>
                                            </p:txEl>
                                          </p:spTgt>
                                        </p:tgtEl>
                                        <p:attrNameLst>
                                          <p:attrName>style.visibility</p:attrName>
                                        </p:attrNameLst>
                                      </p:cBhvr>
                                      <p:to>
                                        <p:strVal val="visible"/>
                                      </p:to>
                                    </p:set>
                                    <p:anim calcmode="lin" valueType="num">
                                      <p:cBhvr additive="base">
                                        <p:cTn id="15" dur="500" fill="hold"/>
                                        <p:tgtEl>
                                          <p:spTgt spid="43011">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0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22286744-A434-492C-90C3-85C3F1D2568E}" type="slidenum">
              <a:rPr lang="en-US" altLang="zh-CN"/>
              <a:pPr/>
              <a:t>28</a:t>
            </a:fld>
            <a:endParaRPr lang="en-US" altLang="zh-CN"/>
          </a:p>
        </p:txBody>
      </p:sp>
      <p:sp>
        <p:nvSpPr>
          <p:cNvPr id="44034" name="Rectangle 2"/>
          <p:cNvSpPr>
            <a:spLocks noGrp="1" noChangeArrowheads="1"/>
          </p:cNvSpPr>
          <p:nvPr>
            <p:ph type="title"/>
          </p:nvPr>
        </p:nvSpPr>
        <p:spPr/>
        <p:txBody>
          <a:bodyPr>
            <a:normAutofit/>
          </a:bodyPr>
          <a:lstStyle/>
          <a:p>
            <a:pPr lvl="1" algn="l" rtl="0">
              <a:lnSpc>
                <a:spcPct val="90000"/>
              </a:lnSpc>
              <a:spcBef>
                <a:spcPct val="0"/>
              </a:spcBef>
            </a:pPr>
            <a:r>
              <a:rPr lang="en-US" altLang="zh-CN" sz="3400" b="1" dirty="0" smtClean="0">
                <a:latin typeface="+mj-ea"/>
                <a:ea typeface="+mj-ea"/>
              </a:rPr>
              <a:t>3.2.3   </a:t>
            </a:r>
            <a:r>
              <a:rPr lang="zh-CN" altLang="en-US" sz="3400" b="1" dirty="0" smtClean="0">
                <a:latin typeface="+mj-ea"/>
                <a:ea typeface="+mj-ea"/>
              </a:rPr>
              <a:t>平稳过程的自相关函数</a:t>
            </a:r>
            <a:endParaRPr lang="zh-CN" altLang="en-US" sz="3400" b="1" dirty="0">
              <a:latin typeface="+mj-ea"/>
              <a:ea typeface="+mj-ea"/>
            </a:endParaRPr>
          </a:p>
        </p:txBody>
      </p:sp>
      <p:sp>
        <p:nvSpPr>
          <p:cNvPr id="44035" name="Rectangle 3"/>
          <p:cNvSpPr>
            <a:spLocks noGrp="1" noChangeArrowheads="1"/>
          </p:cNvSpPr>
          <p:nvPr>
            <p:ph type="body" idx="1"/>
          </p:nvPr>
        </p:nvSpPr>
        <p:spPr/>
        <p:txBody>
          <a:bodyPr>
            <a:normAutofit fontScale="92500" lnSpcReduction="10000"/>
          </a:bodyPr>
          <a:lstStyle/>
          <a:p>
            <a:r>
              <a:rPr lang="zh-CN" altLang="en-US" dirty="0" smtClean="0">
                <a:solidFill>
                  <a:srgbClr val="0000FF"/>
                </a:solidFill>
              </a:rPr>
              <a:t>平稳过程</a:t>
            </a:r>
            <a:r>
              <a:rPr lang="zh-CN" altLang="en-US" dirty="0">
                <a:solidFill>
                  <a:srgbClr val="0000FF"/>
                </a:solidFill>
              </a:rPr>
              <a:t>自相关函数的性质</a:t>
            </a:r>
          </a:p>
          <a:p>
            <a:pPr lvl="1">
              <a:lnSpc>
                <a:spcPct val="140000"/>
              </a:lnSpc>
            </a:pPr>
            <a:r>
              <a:rPr lang="en-US" altLang="zh-CN" dirty="0" smtClean="0"/>
              <a:t>1.</a:t>
            </a:r>
            <a:r>
              <a:rPr lang="zh-CN" altLang="en-US" dirty="0" smtClean="0"/>
              <a:t>                            </a:t>
            </a:r>
            <a:r>
              <a:rPr lang="en-US" altLang="zh-CN" dirty="0"/>
              <a:t>— </a:t>
            </a:r>
            <a:r>
              <a:rPr lang="en-US" altLang="zh-CN"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的平均功率</a:t>
            </a:r>
          </a:p>
          <a:p>
            <a:pPr lvl="1">
              <a:lnSpc>
                <a:spcPct val="140000"/>
              </a:lnSpc>
            </a:pPr>
            <a:r>
              <a:rPr lang="en-US" altLang="zh-CN" dirty="0" smtClean="0"/>
              <a:t>2</a:t>
            </a:r>
            <a:r>
              <a:rPr lang="zh-CN" altLang="en-US" dirty="0" smtClean="0"/>
              <a:t> </a:t>
            </a:r>
            <a:r>
              <a:rPr lang="en-US" altLang="zh-CN" dirty="0" smtClean="0"/>
              <a:t>.</a:t>
            </a:r>
            <a:r>
              <a:rPr lang="zh-CN" altLang="en-US" dirty="0" smtClean="0"/>
              <a:t>                           </a:t>
            </a:r>
            <a:r>
              <a:rPr lang="en-US" altLang="zh-CN" dirty="0"/>
              <a:t>— </a:t>
            </a:r>
            <a:r>
              <a:rPr lang="en-US" altLang="zh-CN" dirty="0">
                <a:sym typeface="Symbol" pitchFamily="18" charset="2"/>
              </a:rPr>
              <a:t></a:t>
            </a:r>
            <a:r>
              <a:rPr lang="zh-CN" altLang="en-US" dirty="0"/>
              <a:t>的偶函数</a:t>
            </a:r>
          </a:p>
          <a:p>
            <a:pPr lvl="1">
              <a:lnSpc>
                <a:spcPct val="140000"/>
              </a:lnSpc>
            </a:pPr>
            <a:r>
              <a:rPr lang="en-US" altLang="zh-CN" dirty="0" smtClean="0"/>
              <a:t>3 .</a:t>
            </a:r>
            <a:r>
              <a:rPr lang="zh-CN" altLang="en-US" dirty="0" smtClean="0"/>
              <a:t>                            </a:t>
            </a:r>
            <a:r>
              <a:rPr lang="en-US" altLang="zh-CN" dirty="0"/>
              <a:t>— </a:t>
            </a:r>
            <a:r>
              <a:rPr lang="en-US" altLang="zh-CN" i="1" dirty="0"/>
              <a:t>R</a:t>
            </a:r>
            <a:r>
              <a:rPr lang="en-US" altLang="zh-CN" dirty="0"/>
              <a:t>(</a:t>
            </a:r>
            <a:r>
              <a:rPr lang="en-US" altLang="zh-CN" i="1" dirty="0">
                <a:sym typeface="Symbol" pitchFamily="18" charset="2"/>
              </a:rPr>
              <a:t></a:t>
            </a:r>
            <a:r>
              <a:rPr lang="en-US" altLang="zh-CN" dirty="0"/>
              <a:t>)</a:t>
            </a:r>
            <a:r>
              <a:rPr lang="zh-CN" altLang="en-US" dirty="0"/>
              <a:t>的上界</a:t>
            </a:r>
          </a:p>
          <a:p>
            <a:pPr lvl="1">
              <a:lnSpc>
                <a:spcPct val="140000"/>
              </a:lnSpc>
              <a:buFont typeface="Wingdings" pitchFamily="2" charset="2"/>
              <a:buNone/>
            </a:pPr>
            <a:r>
              <a:rPr lang="zh-CN" altLang="en-US" dirty="0"/>
              <a:t>		即自相关函数</a:t>
            </a:r>
            <a:r>
              <a:rPr lang="en-US" altLang="zh-CN" i="1" dirty="0"/>
              <a:t>R</a:t>
            </a:r>
            <a:r>
              <a:rPr lang="en-US" altLang="zh-CN" dirty="0"/>
              <a:t>(</a:t>
            </a:r>
            <a:r>
              <a:rPr lang="en-US" altLang="zh-CN" i="1" dirty="0">
                <a:sym typeface="Symbol" pitchFamily="18" charset="2"/>
              </a:rPr>
              <a:t></a:t>
            </a:r>
            <a:r>
              <a:rPr lang="en-US" altLang="zh-CN" dirty="0"/>
              <a:t>)</a:t>
            </a:r>
            <a:r>
              <a:rPr lang="zh-CN" altLang="en-US" dirty="0"/>
              <a:t>在</a:t>
            </a:r>
            <a:r>
              <a:rPr lang="zh-CN" altLang="en-US" dirty="0">
                <a:sym typeface="Symbol" pitchFamily="18" charset="2"/>
              </a:rPr>
              <a:t> </a:t>
            </a:r>
            <a:r>
              <a:rPr lang="en-US" altLang="zh-CN" dirty="0">
                <a:sym typeface="Symbol" pitchFamily="18" charset="2"/>
              </a:rPr>
              <a:t>= 0</a:t>
            </a:r>
            <a:r>
              <a:rPr lang="zh-CN" altLang="en-US" dirty="0"/>
              <a:t>有最大值。</a:t>
            </a:r>
          </a:p>
          <a:p>
            <a:pPr lvl="1">
              <a:lnSpc>
                <a:spcPct val="140000"/>
              </a:lnSpc>
            </a:pPr>
            <a:r>
              <a:rPr lang="en-US" altLang="zh-CN" dirty="0" smtClean="0"/>
              <a:t>4 .</a:t>
            </a:r>
            <a:r>
              <a:rPr lang="zh-CN" altLang="en-US" dirty="0" smtClean="0"/>
              <a:t>                                    </a:t>
            </a:r>
            <a:r>
              <a:rPr lang="en-US" altLang="zh-CN" dirty="0"/>
              <a:t>— </a:t>
            </a:r>
            <a:r>
              <a:rPr lang="en-US" altLang="zh-CN"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的直流功率</a:t>
            </a:r>
          </a:p>
          <a:p>
            <a:pPr lvl="1">
              <a:lnSpc>
                <a:spcPct val="140000"/>
              </a:lnSpc>
            </a:pPr>
            <a:r>
              <a:rPr lang="zh-CN" altLang="en-US" dirty="0"/>
              <a:t> </a:t>
            </a:r>
            <a:r>
              <a:rPr lang="en-US" altLang="zh-CN" dirty="0" smtClean="0"/>
              <a:t>5 .</a:t>
            </a:r>
            <a:r>
              <a:rPr lang="zh-CN" altLang="en-US" dirty="0" smtClean="0"/>
              <a:t> </a:t>
            </a:r>
            <a:endParaRPr lang="zh-CN" altLang="en-US" dirty="0"/>
          </a:p>
          <a:p>
            <a:pPr lvl="1">
              <a:lnSpc>
                <a:spcPct val="140000"/>
              </a:lnSpc>
              <a:buFont typeface="Wingdings" pitchFamily="2" charset="2"/>
              <a:buNone/>
            </a:pPr>
            <a:r>
              <a:rPr lang="zh-CN" altLang="en-US" dirty="0"/>
              <a:t>	表示平稳过程</a:t>
            </a:r>
            <a:r>
              <a:rPr lang="zh-CN" altLang="en-US"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的交流功率。当均值为</a:t>
            </a:r>
            <a:r>
              <a:rPr lang="en-US" altLang="zh-CN" dirty="0"/>
              <a:t>0</a:t>
            </a:r>
            <a:r>
              <a:rPr lang="zh-CN" altLang="en-US" dirty="0"/>
              <a:t>时，有                                              </a:t>
            </a:r>
            <a:r>
              <a:rPr lang="en-US" altLang="zh-CN" i="1" dirty="0"/>
              <a:t>R</a:t>
            </a:r>
            <a:r>
              <a:rPr lang="en-US" altLang="zh-CN" dirty="0"/>
              <a:t>(0) = </a:t>
            </a:r>
            <a:r>
              <a:rPr lang="en-US" altLang="zh-CN" i="1" dirty="0">
                <a:sym typeface="Symbol" pitchFamily="18" charset="2"/>
              </a:rPr>
              <a:t></a:t>
            </a:r>
            <a:r>
              <a:rPr lang="en-US" altLang="zh-CN" baseline="30000" dirty="0">
                <a:sym typeface="Symbol" pitchFamily="18" charset="2"/>
              </a:rPr>
              <a:t>2</a:t>
            </a:r>
            <a:r>
              <a:rPr lang="en-US" altLang="zh-CN" dirty="0"/>
              <a:t>  </a:t>
            </a:r>
            <a:r>
              <a:rPr lang="zh-CN" altLang="en-US" dirty="0"/>
              <a:t>。 </a:t>
            </a:r>
          </a:p>
        </p:txBody>
      </p:sp>
      <p:graphicFrame>
        <p:nvGraphicFramePr>
          <p:cNvPr id="44036" name="Object 4"/>
          <p:cNvGraphicFramePr>
            <a:graphicFrameLocks noChangeAspect="1"/>
          </p:cNvGraphicFramePr>
          <p:nvPr/>
        </p:nvGraphicFramePr>
        <p:xfrm>
          <a:off x="1475656" y="1772816"/>
          <a:ext cx="1755775" cy="401637"/>
        </p:xfrm>
        <a:graphic>
          <a:graphicData uri="http://schemas.openxmlformats.org/presentationml/2006/ole">
            <mc:AlternateContent xmlns:mc="http://schemas.openxmlformats.org/markup-compatibility/2006">
              <mc:Choice xmlns:v="urn:schemas-microsoft-com:vml" Requires="v">
                <p:oleObj spid="_x0000_s2478462" name="公式" r:id="rId3" imgW="1002865" imgH="228501" progId="Equation.3">
                  <p:embed/>
                </p:oleObj>
              </mc:Choice>
              <mc:Fallback>
                <p:oleObj name="公式" r:id="rId3" imgW="1002865" imgH="228501" progId="Equation.3">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772816"/>
                        <a:ext cx="1755775"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8" name="Object 6"/>
          <p:cNvGraphicFramePr>
            <a:graphicFrameLocks noChangeAspect="1"/>
          </p:cNvGraphicFramePr>
          <p:nvPr/>
        </p:nvGraphicFramePr>
        <p:xfrm>
          <a:off x="1619672" y="2276872"/>
          <a:ext cx="1485900" cy="342900"/>
        </p:xfrm>
        <a:graphic>
          <a:graphicData uri="http://schemas.openxmlformats.org/presentationml/2006/ole">
            <mc:AlternateContent xmlns:mc="http://schemas.openxmlformats.org/markup-compatibility/2006">
              <mc:Choice xmlns:v="urn:schemas-microsoft-com:vml" Requires="v">
                <p:oleObj spid="_x0000_s2478463" name="公式" r:id="rId5" imgW="863225" imgH="203112" progId="Equation.3">
                  <p:embed/>
                </p:oleObj>
              </mc:Choice>
              <mc:Fallback>
                <p:oleObj name="公式" r:id="rId5" imgW="863225" imgH="203112" progId="Equation.3">
                  <p:embed/>
                  <p:pic>
                    <p:nvPicPr>
                      <p:cNvPr id="0" name="Picture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2276872"/>
                        <a:ext cx="14859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0" name="Object 8"/>
          <p:cNvGraphicFramePr>
            <a:graphicFrameLocks noChangeAspect="1"/>
          </p:cNvGraphicFramePr>
          <p:nvPr/>
        </p:nvGraphicFramePr>
        <p:xfrm>
          <a:off x="1475656" y="2852936"/>
          <a:ext cx="1636712" cy="438150"/>
        </p:xfrm>
        <a:graphic>
          <a:graphicData uri="http://schemas.openxmlformats.org/presentationml/2006/ole">
            <mc:AlternateContent xmlns:mc="http://schemas.openxmlformats.org/markup-compatibility/2006">
              <mc:Choice xmlns:v="urn:schemas-microsoft-com:vml" Requires="v">
                <p:oleObj spid="_x0000_s2478464" name="公式" r:id="rId7" imgW="965200" imgH="254000" progId="Equation.3">
                  <p:embed/>
                </p:oleObj>
              </mc:Choice>
              <mc:Fallback>
                <p:oleObj name="公式" r:id="rId7" imgW="965200" imgH="254000" progId="Equation.3">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2852936"/>
                        <a:ext cx="163671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2" name="Object 10"/>
          <p:cNvGraphicFramePr>
            <a:graphicFrameLocks noChangeAspect="1"/>
          </p:cNvGraphicFramePr>
          <p:nvPr/>
        </p:nvGraphicFramePr>
        <p:xfrm>
          <a:off x="1475656" y="4005064"/>
          <a:ext cx="2341562" cy="401638"/>
        </p:xfrm>
        <a:graphic>
          <a:graphicData uri="http://schemas.openxmlformats.org/presentationml/2006/ole">
            <mc:AlternateContent xmlns:mc="http://schemas.openxmlformats.org/markup-compatibility/2006">
              <mc:Choice xmlns:v="urn:schemas-microsoft-com:vml" Requires="v">
                <p:oleObj spid="_x0000_s2478465" name="公式" r:id="rId9" imgW="1333500" imgH="228600" progId="Equation.3">
                  <p:embed/>
                </p:oleObj>
              </mc:Choice>
              <mc:Fallback>
                <p:oleObj name="公式" r:id="rId9" imgW="1333500" imgH="228600" progId="Equation.3">
                  <p:embed/>
                  <p:pic>
                    <p:nvPicPr>
                      <p:cNvPr id="0" name="Picture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5656" y="4005064"/>
                        <a:ext cx="2341562"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7" name="Rectangle 1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4046" name="Object 14"/>
          <p:cNvGraphicFramePr>
            <a:graphicFrameLocks noChangeAspect="1"/>
          </p:cNvGraphicFramePr>
          <p:nvPr/>
        </p:nvGraphicFramePr>
        <p:xfrm>
          <a:off x="1619672" y="4581128"/>
          <a:ext cx="2109411" cy="432048"/>
        </p:xfrm>
        <a:graphic>
          <a:graphicData uri="http://schemas.openxmlformats.org/presentationml/2006/ole">
            <mc:AlternateContent xmlns:mc="http://schemas.openxmlformats.org/markup-compatibility/2006">
              <mc:Choice xmlns:v="urn:schemas-microsoft-com:vml" Requires="v">
                <p:oleObj spid="_x0000_s2478466" name="公式" r:id="rId11" imgW="1117600" imgH="228600" progId="Equation.3">
                  <p:embed/>
                </p:oleObj>
              </mc:Choice>
              <mc:Fallback>
                <p:oleObj name="公式" r:id="rId11" imgW="1117600" imgH="228600" progId="Equation.3">
                  <p:embed/>
                  <p:pic>
                    <p:nvPicPr>
                      <p:cNvPr id="0" name="Picture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672" y="4581128"/>
                        <a:ext cx="2109411"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D5167B-EBC3-490E-8695-BC64FAFA5F2F}" type="slidenum">
              <a:rPr lang="en-US" altLang="zh-CN"/>
              <a:pPr/>
              <a:t>29</a:t>
            </a:fld>
            <a:endParaRPr lang="en-US" altLang="zh-CN"/>
          </a:p>
        </p:txBody>
      </p:sp>
      <p:sp>
        <p:nvSpPr>
          <p:cNvPr id="45058" name="Rectangle 2"/>
          <p:cNvSpPr>
            <a:spLocks noGrp="1" noChangeArrowheads="1"/>
          </p:cNvSpPr>
          <p:nvPr>
            <p:ph type="title"/>
          </p:nvPr>
        </p:nvSpPr>
        <p:spPr/>
        <p:txBody>
          <a:bodyPr>
            <a:normAutofit/>
          </a:bodyPr>
          <a:lstStyle/>
          <a:p>
            <a:pPr lvl="1" algn="l" rtl="0">
              <a:lnSpc>
                <a:spcPct val="90000"/>
              </a:lnSpc>
              <a:spcBef>
                <a:spcPct val="0"/>
              </a:spcBef>
            </a:pPr>
            <a:r>
              <a:rPr lang="en-US" altLang="zh-CN" sz="3400" b="1" dirty="0" smtClean="0">
                <a:latin typeface="+mj-ea"/>
                <a:ea typeface="+mj-ea"/>
              </a:rPr>
              <a:t>3.2.4  </a:t>
            </a:r>
            <a:r>
              <a:rPr lang="zh-CN" altLang="en-US" sz="3400" b="1" dirty="0">
                <a:latin typeface="+mj-ea"/>
                <a:ea typeface="+mj-ea"/>
              </a:rPr>
              <a:t>平稳过程的</a:t>
            </a:r>
            <a:r>
              <a:rPr lang="zh-CN" altLang="en-US" sz="3400" b="1" dirty="0" smtClean="0">
                <a:latin typeface="+mj-ea"/>
                <a:ea typeface="+mj-ea"/>
              </a:rPr>
              <a:t>功率谱密度</a:t>
            </a:r>
            <a:endParaRPr lang="zh-CN" altLang="en-US" sz="3400" b="1" dirty="0">
              <a:latin typeface="+mj-ea"/>
              <a:ea typeface="+mj-ea"/>
            </a:endParaRPr>
          </a:p>
        </p:txBody>
      </p:sp>
      <p:sp>
        <p:nvSpPr>
          <p:cNvPr id="45059" name="Rectangle 3"/>
          <p:cNvSpPr>
            <a:spLocks noGrp="1" noChangeArrowheads="1"/>
          </p:cNvSpPr>
          <p:nvPr>
            <p:ph type="body" idx="1"/>
          </p:nvPr>
        </p:nvSpPr>
        <p:spPr>
          <a:xfrm>
            <a:off x="476250" y="1223963"/>
            <a:ext cx="8493125" cy="5634037"/>
          </a:xfrm>
        </p:spPr>
        <p:txBody>
          <a:bodyPr/>
          <a:lstStyle/>
          <a:p>
            <a:r>
              <a:rPr lang="en-US" altLang="zh-CN" dirty="0" smtClean="0">
                <a:solidFill>
                  <a:srgbClr val="0000FF"/>
                </a:solidFill>
              </a:rPr>
              <a:t>1. </a:t>
            </a:r>
            <a:r>
              <a:rPr lang="zh-CN" altLang="en-US" dirty="0" smtClean="0">
                <a:solidFill>
                  <a:srgbClr val="0000FF"/>
                </a:solidFill>
              </a:rPr>
              <a:t>定义：</a:t>
            </a:r>
            <a:r>
              <a:rPr lang="zh-CN" altLang="en-US" dirty="0" smtClean="0">
                <a:solidFill>
                  <a:srgbClr val="FF0000"/>
                </a:solidFill>
              </a:rPr>
              <a:t>先看确定信号时</a:t>
            </a:r>
            <a:endParaRPr lang="zh-CN" altLang="en-US" dirty="0">
              <a:solidFill>
                <a:srgbClr val="FF0000"/>
              </a:solidFill>
            </a:endParaRPr>
          </a:p>
          <a:p>
            <a:pPr lvl="1"/>
            <a:r>
              <a:rPr lang="zh-CN" altLang="en-US" dirty="0"/>
              <a:t>对于任意的确定功率信号</a:t>
            </a:r>
            <a:r>
              <a:rPr lang="en-US" altLang="zh-CN" i="1" dirty="0"/>
              <a:t>f </a:t>
            </a:r>
            <a:r>
              <a:rPr lang="en-US" altLang="zh-CN" dirty="0"/>
              <a:t>(</a:t>
            </a:r>
            <a:r>
              <a:rPr lang="en-US" altLang="zh-CN" i="1" dirty="0"/>
              <a:t>t</a:t>
            </a:r>
            <a:r>
              <a:rPr lang="en-US" altLang="zh-CN" dirty="0"/>
              <a:t>)</a:t>
            </a:r>
            <a:r>
              <a:rPr lang="zh-CN" altLang="en-US" dirty="0"/>
              <a:t>，它的功率谱密度定义为</a:t>
            </a:r>
          </a:p>
          <a:p>
            <a:pPr lvl="2"/>
            <a:endParaRPr lang="zh-CN" altLang="en-US" dirty="0"/>
          </a:p>
          <a:p>
            <a:pPr lvl="3">
              <a:buFont typeface="Wingdings" pitchFamily="2" charset="2"/>
              <a:buNone/>
            </a:pPr>
            <a:endParaRPr lang="en-US" altLang="zh-CN" dirty="0" smtClean="0"/>
          </a:p>
          <a:p>
            <a:pPr lvl="3">
              <a:buFont typeface="Wingdings" pitchFamily="2" charset="2"/>
              <a:buNone/>
            </a:pPr>
            <a:endParaRPr lang="zh-CN" altLang="en-US" dirty="0"/>
          </a:p>
          <a:p>
            <a:pPr lvl="1"/>
            <a:r>
              <a:rPr lang="zh-CN" altLang="en-US" dirty="0"/>
              <a:t>式中，</a:t>
            </a:r>
            <a:r>
              <a:rPr lang="en-US" altLang="zh-CN" i="1" dirty="0"/>
              <a:t>F</a:t>
            </a:r>
            <a:r>
              <a:rPr lang="en-US" altLang="zh-CN" baseline="-25000" dirty="0"/>
              <a:t>T</a:t>
            </a:r>
            <a:r>
              <a:rPr lang="en-US" altLang="zh-CN" dirty="0"/>
              <a:t> ( </a:t>
            </a:r>
            <a:r>
              <a:rPr lang="en-US" altLang="zh-CN" i="1" dirty="0"/>
              <a:t>f </a:t>
            </a:r>
            <a:r>
              <a:rPr lang="en-US" altLang="zh-CN" dirty="0"/>
              <a:t>)</a:t>
            </a:r>
            <a:r>
              <a:rPr lang="zh-CN" altLang="en-US" dirty="0"/>
              <a:t>是</a:t>
            </a:r>
            <a:r>
              <a:rPr lang="en-US" altLang="zh-CN" i="1" dirty="0"/>
              <a:t>f </a:t>
            </a:r>
            <a:r>
              <a:rPr lang="en-US" altLang="zh-CN" dirty="0"/>
              <a:t>(</a:t>
            </a:r>
            <a:r>
              <a:rPr lang="en-US" altLang="zh-CN" i="1" dirty="0"/>
              <a:t>t</a:t>
            </a:r>
            <a:r>
              <a:rPr lang="en-US" altLang="zh-CN" dirty="0"/>
              <a:t>)</a:t>
            </a:r>
            <a:r>
              <a:rPr lang="zh-CN" altLang="en-US" dirty="0"/>
              <a:t>的截短函数</a:t>
            </a:r>
            <a:r>
              <a:rPr lang="en-US" altLang="zh-CN" i="1" dirty="0" err="1"/>
              <a:t>f</a:t>
            </a:r>
            <a:r>
              <a:rPr lang="en-US" altLang="zh-CN" i="1" baseline="-25000" dirty="0" err="1"/>
              <a:t>T</a:t>
            </a:r>
            <a:r>
              <a:rPr lang="en-US" altLang="zh-CN" i="1" dirty="0"/>
              <a:t> </a:t>
            </a:r>
            <a:r>
              <a:rPr lang="en-US" altLang="zh-CN" dirty="0"/>
              <a:t>(</a:t>
            </a:r>
            <a:r>
              <a:rPr lang="en-US" altLang="zh-CN" i="1" dirty="0"/>
              <a:t>t</a:t>
            </a:r>
            <a:r>
              <a:rPr lang="en-US" altLang="zh-CN" dirty="0"/>
              <a:t>) </a:t>
            </a:r>
            <a:r>
              <a:rPr lang="zh-CN" altLang="en-US" dirty="0"/>
              <a:t>所对应的频谱函数</a:t>
            </a:r>
          </a:p>
        </p:txBody>
      </p:sp>
      <p:graphicFrame>
        <p:nvGraphicFramePr>
          <p:cNvPr id="45060" name="Object 4"/>
          <p:cNvGraphicFramePr>
            <a:graphicFrameLocks noChangeAspect="1"/>
          </p:cNvGraphicFramePr>
          <p:nvPr/>
        </p:nvGraphicFramePr>
        <p:xfrm>
          <a:off x="2820988" y="2420938"/>
          <a:ext cx="2432050" cy="771525"/>
        </p:xfrm>
        <a:graphic>
          <a:graphicData uri="http://schemas.openxmlformats.org/presentationml/2006/ole">
            <mc:AlternateContent xmlns:mc="http://schemas.openxmlformats.org/markup-compatibility/2006">
              <mc:Choice xmlns:v="urn:schemas-microsoft-com:vml" Requires="v">
                <p:oleObj spid="_x0000_s2479258" name="Equation" r:id="rId3" imgW="1384300" imgH="457200" progId="Equation.DSMT4">
                  <p:embed/>
                </p:oleObj>
              </mc:Choice>
              <mc:Fallback>
                <p:oleObj name="Equation" r:id="rId3" imgW="1384300" imgH="457200" progId="Equation.DSMT4">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0988" y="2420938"/>
                        <a:ext cx="243205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3" name="Rectangle 7"/>
          <p:cNvSpPr>
            <a:spLocks noChangeArrowheads="1"/>
          </p:cNvSpPr>
          <p:nvPr/>
        </p:nvSpPr>
        <p:spPr bwMode="auto">
          <a:xfrm>
            <a:off x="0" y="26479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5062" name="Object 6"/>
          <p:cNvGraphicFramePr>
            <a:graphicFrameLocks noChangeAspect="1"/>
          </p:cNvGraphicFramePr>
          <p:nvPr/>
        </p:nvGraphicFramePr>
        <p:xfrm>
          <a:off x="1763688" y="3924300"/>
          <a:ext cx="5805488" cy="2474913"/>
        </p:xfrm>
        <a:graphic>
          <a:graphicData uri="http://schemas.openxmlformats.org/presentationml/2006/ole">
            <mc:AlternateContent xmlns:mc="http://schemas.openxmlformats.org/markup-compatibility/2006">
              <mc:Choice xmlns:v="urn:schemas-microsoft-com:vml" Requires="v">
                <p:oleObj spid="_x0000_s2479259" name="Visio" r:id="rId5" imgW="3724351" imgH="1564538" progId="Visio.Drawing.11">
                  <p:embed/>
                </p:oleObj>
              </mc:Choice>
              <mc:Fallback>
                <p:oleObj name="Visio" r:id="rId5" imgW="3724351" imgH="1564538" progId="Visio.Drawing.11">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3924300"/>
                        <a:ext cx="5805488" cy="2474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章  随机过程</a:t>
            </a:r>
            <a:endParaRPr lang="zh-CN" altLang="en-US" dirty="0"/>
          </a:p>
        </p:txBody>
      </p:sp>
      <p:sp>
        <p:nvSpPr>
          <p:cNvPr id="3" name="内容占位符 2"/>
          <p:cNvSpPr>
            <a:spLocks noGrp="1"/>
          </p:cNvSpPr>
          <p:nvPr>
            <p:ph idx="1"/>
          </p:nvPr>
        </p:nvSpPr>
        <p:spPr/>
        <p:txBody>
          <a:bodyPr/>
          <a:lstStyle/>
          <a:p>
            <a:r>
              <a:rPr lang="en-US" altLang="zh-CN" dirty="0"/>
              <a:t>3.1   </a:t>
            </a:r>
            <a:r>
              <a:rPr lang="zh-CN" altLang="en-US" dirty="0"/>
              <a:t>随机过程的基本概念</a:t>
            </a:r>
          </a:p>
          <a:p>
            <a:r>
              <a:rPr lang="en-US" altLang="zh-CN" dirty="0"/>
              <a:t>3.2  </a:t>
            </a:r>
            <a:r>
              <a:rPr lang="zh-CN" altLang="en-US" dirty="0"/>
              <a:t>平稳随机过程</a:t>
            </a:r>
          </a:p>
          <a:p>
            <a:r>
              <a:rPr lang="en-US" altLang="zh-CN" dirty="0"/>
              <a:t>3.3  </a:t>
            </a:r>
            <a:r>
              <a:rPr lang="zh-CN" altLang="en-US" dirty="0"/>
              <a:t>高斯随机过程（正态随机过程</a:t>
            </a:r>
            <a:r>
              <a:rPr lang="zh-CN" altLang="en-US" dirty="0" smtClean="0"/>
              <a:t>）</a:t>
            </a:r>
            <a:endParaRPr lang="en-US" altLang="zh-CN" dirty="0" smtClean="0"/>
          </a:p>
          <a:p>
            <a:r>
              <a:rPr lang="en-US" altLang="zh-CN" dirty="0"/>
              <a:t>3.4  </a:t>
            </a:r>
            <a:r>
              <a:rPr lang="zh-CN" altLang="en-US" dirty="0"/>
              <a:t>平稳随机过程通过线性系统</a:t>
            </a:r>
          </a:p>
          <a:p>
            <a:r>
              <a:rPr lang="en-US" altLang="zh-CN" dirty="0"/>
              <a:t>3.5 </a:t>
            </a:r>
            <a:r>
              <a:rPr lang="zh-CN" altLang="en-US" dirty="0"/>
              <a:t>窄带</a:t>
            </a:r>
            <a:r>
              <a:rPr lang="zh-CN" altLang="en-US" dirty="0" smtClean="0"/>
              <a:t>随机过程</a:t>
            </a:r>
            <a:endParaRPr lang="en-US" altLang="zh-CN" dirty="0" smtClean="0"/>
          </a:p>
          <a:p>
            <a:r>
              <a:rPr lang="en-US" altLang="zh-CN" dirty="0"/>
              <a:t>3.6 </a:t>
            </a:r>
            <a:r>
              <a:rPr lang="zh-CN" altLang="en-US" dirty="0"/>
              <a:t>正弦波加窄带高斯噪声</a:t>
            </a:r>
          </a:p>
          <a:p>
            <a:r>
              <a:rPr lang="en-US" altLang="zh-CN" dirty="0" smtClean="0"/>
              <a:t>3.7  </a:t>
            </a:r>
            <a:r>
              <a:rPr lang="zh-CN" altLang="en-US" dirty="0"/>
              <a:t>高斯白噪声和带限白噪声</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3</a:t>
            </a:fld>
            <a:endParaRPr lang="en-US"/>
          </a:p>
        </p:txBody>
      </p:sp>
      <p:sp>
        <p:nvSpPr>
          <p:cNvPr id="5" name="矩形 4"/>
          <p:cNvSpPr/>
          <p:nvPr/>
        </p:nvSpPr>
        <p:spPr>
          <a:xfrm>
            <a:off x="539552" y="1196752"/>
            <a:ext cx="8064896" cy="1224136"/>
          </a:xfrm>
          <a:prstGeom prst="rect">
            <a:avLst/>
          </a:prstGeom>
          <a:solidFill>
            <a:srgbClr val="00000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084168" y="1624154"/>
            <a:ext cx="2339102" cy="523220"/>
          </a:xfrm>
          <a:prstGeom prst="rect">
            <a:avLst/>
          </a:prstGeom>
        </p:spPr>
        <p:txBody>
          <a:bodyPr wrap="none">
            <a:spAutoFit/>
          </a:bodyPr>
          <a:lstStyle/>
          <a:p>
            <a:r>
              <a:rPr lang="zh-CN" altLang="en-US" sz="2800" b="1" dirty="0" smtClean="0">
                <a:solidFill>
                  <a:srgbClr val="C00000"/>
                </a:solidFill>
                <a:latin typeface="+mj-ea"/>
                <a:ea typeface="+mj-ea"/>
              </a:rPr>
              <a:t>自己复习</a:t>
            </a:r>
            <a:r>
              <a:rPr lang="zh-CN" altLang="en-US" sz="2800" b="1" dirty="0">
                <a:solidFill>
                  <a:srgbClr val="C00000"/>
                </a:solidFill>
                <a:latin typeface="+mj-ea"/>
                <a:ea typeface="+mj-ea"/>
              </a:rPr>
              <a:t>部分</a:t>
            </a:r>
          </a:p>
        </p:txBody>
      </p:sp>
    </p:spTree>
    <p:extLst>
      <p:ext uri="{BB962C8B-B14F-4D97-AF65-F5344CB8AC3E}">
        <p14:creationId xmlns:p14="http://schemas.microsoft.com/office/powerpoint/2010/main" val="4162549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48131" name="Rectangle 3"/>
          <p:cNvSpPr>
            <a:spLocks noGrp="1" noChangeArrowheads="1"/>
          </p:cNvSpPr>
          <p:nvPr>
            <p:ph type="body" idx="1"/>
          </p:nvPr>
        </p:nvSpPr>
        <p:spPr/>
        <p:txBody>
          <a:bodyPr/>
          <a:lstStyle/>
          <a:p>
            <a:r>
              <a:rPr lang="zh-CN" altLang="en-US" dirty="0" smtClean="0">
                <a:solidFill>
                  <a:srgbClr val="FF0000"/>
                </a:solidFill>
              </a:rPr>
              <a:t>对于平稳随机过程</a:t>
            </a:r>
            <a:r>
              <a:rPr lang="zh-CN" altLang="en-US" i="1" dirty="0" smtClean="0">
                <a:sym typeface="Symbol" pitchFamily="18" charset="2"/>
              </a:rPr>
              <a:t></a:t>
            </a:r>
            <a:r>
              <a:rPr lang="zh-CN" altLang="en-US" dirty="0" smtClean="0">
                <a:sym typeface="Symbol" pitchFamily="18" charset="2"/>
              </a:rPr>
              <a:t> </a:t>
            </a:r>
            <a:r>
              <a:rPr lang="en-US" altLang="zh-CN" dirty="0" smtClean="0">
                <a:sym typeface="Symbol" pitchFamily="18" charset="2"/>
              </a:rPr>
              <a:t>(t)</a:t>
            </a:r>
            <a:r>
              <a:rPr lang="en-US" altLang="zh-CN" dirty="0" smtClean="0"/>
              <a:t> </a:t>
            </a:r>
            <a:r>
              <a:rPr lang="zh-CN" altLang="en-US" dirty="0" smtClean="0"/>
              <a:t>：</a:t>
            </a:r>
            <a:endParaRPr lang="en-US" altLang="zh-CN" dirty="0" smtClean="0"/>
          </a:p>
          <a:p>
            <a:pPr lvl="1"/>
            <a:r>
              <a:rPr lang="zh-CN" altLang="en-US" dirty="0" smtClean="0"/>
              <a:t>可以把</a:t>
            </a:r>
            <a:r>
              <a:rPr lang="en-US" altLang="zh-CN" i="1" dirty="0" smtClean="0"/>
              <a:t>f</a:t>
            </a:r>
            <a:r>
              <a:rPr lang="en-US" altLang="zh-CN" dirty="0" smtClean="0"/>
              <a:t> (t)</a:t>
            </a:r>
            <a:r>
              <a:rPr lang="zh-CN" altLang="en-US" dirty="0" smtClean="0"/>
              <a:t>当作是</a:t>
            </a:r>
            <a:r>
              <a:rPr lang="zh-CN" altLang="en-US" i="1" dirty="0" smtClean="0">
                <a:sym typeface="Symbol" pitchFamily="18" charset="2"/>
              </a:rPr>
              <a:t></a:t>
            </a:r>
            <a:r>
              <a:rPr lang="en-US" altLang="zh-CN" dirty="0" smtClean="0">
                <a:sym typeface="Symbol" pitchFamily="18" charset="2"/>
              </a:rPr>
              <a:t>(t)</a:t>
            </a:r>
            <a:r>
              <a:rPr lang="zh-CN" altLang="en-US" dirty="0" smtClean="0">
                <a:sym typeface="Symbol" pitchFamily="18" charset="2"/>
              </a:rPr>
              <a:t>的一个样本；</a:t>
            </a:r>
            <a:endParaRPr lang="en-US" altLang="zh-CN" dirty="0" smtClean="0">
              <a:sym typeface="Symbol" pitchFamily="18" charset="2"/>
            </a:endParaRPr>
          </a:p>
          <a:p>
            <a:pPr lvl="1"/>
            <a:r>
              <a:rPr lang="zh-CN" altLang="en-US" dirty="0" smtClean="0">
                <a:sym typeface="Symbol" pitchFamily="18" charset="2"/>
              </a:rPr>
              <a:t>但某一样本的功率谱密度不能作为过程的功率谱密度。</a:t>
            </a:r>
            <a:endParaRPr lang="en-US" altLang="zh-CN" dirty="0" smtClean="0">
              <a:sym typeface="Symbol" pitchFamily="18" charset="2"/>
            </a:endParaRPr>
          </a:p>
          <a:p>
            <a:pPr lvl="1"/>
            <a:r>
              <a:rPr lang="zh-CN" altLang="en-US" dirty="0" smtClean="0">
                <a:sym typeface="Symbol" pitchFamily="18" charset="2"/>
              </a:rPr>
              <a:t>过程的功率谱密度应看作是对所有样本的功率谱的统计平均，故</a:t>
            </a:r>
            <a:r>
              <a:rPr lang="zh-CN" altLang="en-US" i="1" dirty="0" smtClean="0">
                <a:sym typeface="Symbol" pitchFamily="18" charset="2"/>
              </a:rPr>
              <a:t></a:t>
            </a:r>
            <a:r>
              <a:rPr lang="zh-CN" altLang="en-US" dirty="0" smtClean="0">
                <a:sym typeface="Symbol" pitchFamily="18" charset="2"/>
              </a:rPr>
              <a:t> </a:t>
            </a:r>
            <a:r>
              <a:rPr lang="en-US" altLang="zh-CN" dirty="0" smtClean="0">
                <a:sym typeface="Symbol" pitchFamily="18" charset="2"/>
              </a:rPr>
              <a:t>(t)</a:t>
            </a:r>
            <a:r>
              <a:rPr lang="zh-CN" altLang="en-US" dirty="0" smtClean="0"/>
              <a:t>的功率谱密度可以定义为</a:t>
            </a:r>
          </a:p>
          <a:p>
            <a:pPr lvl="3"/>
            <a:endParaRPr lang="en-US" altLang="zh-CN" dirty="0"/>
          </a:p>
        </p:txBody>
      </p:sp>
      <p:sp>
        <p:nvSpPr>
          <p:cNvPr id="5" name="灯片编号占位符 5"/>
          <p:cNvSpPr>
            <a:spLocks noGrp="1"/>
          </p:cNvSpPr>
          <p:nvPr>
            <p:ph type="sldNum" sz="quarter" idx="12"/>
          </p:nvPr>
        </p:nvSpPr>
        <p:spPr/>
        <p:txBody>
          <a:bodyPr/>
          <a:lstStyle/>
          <a:p>
            <a:fld id="{FBB301E8-5643-4864-9979-872B5057A87D}" type="slidenum">
              <a:rPr lang="en-US" altLang="zh-CN" smtClean="0"/>
              <a:pPr/>
              <a:t>30</a:t>
            </a:fld>
            <a:endParaRPr lang="en-US" altLang="zh-CN"/>
          </a:p>
        </p:txBody>
      </p:sp>
      <p:graphicFrame>
        <p:nvGraphicFramePr>
          <p:cNvPr id="48132" name="Object 4"/>
          <p:cNvGraphicFramePr>
            <a:graphicFrameLocks noChangeAspect="1"/>
          </p:cNvGraphicFramePr>
          <p:nvPr/>
        </p:nvGraphicFramePr>
        <p:xfrm>
          <a:off x="1739900" y="3789363"/>
          <a:ext cx="4435475" cy="863600"/>
        </p:xfrm>
        <a:graphic>
          <a:graphicData uri="http://schemas.openxmlformats.org/presentationml/2006/ole">
            <mc:AlternateContent xmlns:mc="http://schemas.openxmlformats.org/markup-compatibility/2006">
              <mc:Choice xmlns:v="urn:schemas-microsoft-com:vml" Requires="v">
                <p:oleObj spid="_x0000_s2480206" name="Equation" r:id="rId3" imgW="2349500" imgH="457200" progId="Equation.DSMT4">
                  <p:embed/>
                </p:oleObj>
              </mc:Choice>
              <mc:Fallback>
                <p:oleObj name="Equation" r:id="rId3" imgW="2349500" imgH="45720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900" y="3789363"/>
                        <a:ext cx="44354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lvl="2"/>
            <a:r>
              <a:rPr lang="en-US" altLang="zh-CN" sz="2800" b="1" dirty="0" smtClean="0">
                <a:solidFill>
                  <a:srgbClr val="0000FF"/>
                </a:solidFill>
                <a:latin typeface="+mj-ea"/>
                <a:ea typeface="+mj-ea"/>
              </a:rPr>
              <a:t>2. </a:t>
            </a:r>
            <a:r>
              <a:rPr lang="zh-CN" altLang="en-US" sz="2800" b="1" dirty="0" smtClean="0">
                <a:solidFill>
                  <a:srgbClr val="0000FF"/>
                </a:solidFill>
                <a:latin typeface="+mj-ea"/>
                <a:ea typeface="+mj-ea"/>
              </a:rPr>
              <a:t>功率谱密度的计算</a:t>
            </a:r>
            <a:endParaRPr lang="zh-CN" altLang="en-US" sz="2800" b="1" dirty="0">
              <a:solidFill>
                <a:srgbClr val="0000FF"/>
              </a:solidFill>
              <a:latin typeface="+mj-ea"/>
              <a:ea typeface="+mj-ea"/>
            </a:endParaRPr>
          </a:p>
        </p:txBody>
      </p:sp>
      <p:sp>
        <p:nvSpPr>
          <p:cNvPr id="46083" name="Rectangle 3"/>
          <p:cNvSpPr>
            <a:spLocks noGrp="1" noChangeArrowheads="1"/>
          </p:cNvSpPr>
          <p:nvPr>
            <p:ph type="body" idx="1"/>
          </p:nvPr>
        </p:nvSpPr>
        <p:spPr/>
        <p:txBody>
          <a:bodyPr>
            <a:normAutofit lnSpcReduction="10000"/>
          </a:bodyPr>
          <a:lstStyle/>
          <a:p>
            <a:r>
              <a:rPr lang="zh-CN" altLang="en-US" dirty="0" smtClean="0">
                <a:solidFill>
                  <a:srgbClr val="FF0000"/>
                </a:solidFill>
              </a:rPr>
              <a:t>维纳</a:t>
            </a:r>
            <a:r>
              <a:rPr lang="en-US" altLang="zh-CN" dirty="0" smtClean="0">
                <a:solidFill>
                  <a:srgbClr val="FF0000"/>
                </a:solidFill>
              </a:rPr>
              <a:t>-</a:t>
            </a:r>
            <a:r>
              <a:rPr lang="zh-CN" altLang="en-US" dirty="0" smtClean="0">
                <a:solidFill>
                  <a:srgbClr val="FF0000"/>
                </a:solidFill>
              </a:rPr>
              <a:t>辛钦关系</a:t>
            </a:r>
          </a:p>
          <a:p>
            <a:pPr lvl="1"/>
            <a:r>
              <a:rPr lang="zh-CN" altLang="en-US" dirty="0" smtClean="0"/>
              <a:t> 非周期的功率型确知信号的自相关函数与其功率谱密度是一对傅里叶变换。这种关系对平稳随机过程同样成立，即有</a:t>
            </a:r>
          </a:p>
          <a:p>
            <a:pPr lvl="2"/>
            <a:endParaRPr lang="zh-CN" altLang="en-US" dirty="0" smtClean="0"/>
          </a:p>
          <a:p>
            <a:pPr lvl="2"/>
            <a:endParaRPr lang="zh-CN" altLang="en-US" dirty="0" smtClean="0"/>
          </a:p>
          <a:p>
            <a:pPr lvl="2"/>
            <a:endParaRPr lang="zh-CN" altLang="en-US" dirty="0" smtClean="0"/>
          </a:p>
          <a:p>
            <a:pPr lvl="1"/>
            <a:r>
              <a:rPr lang="zh-CN" altLang="en-US" dirty="0" smtClean="0"/>
              <a:t>简记为</a:t>
            </a:r>
          </a:p>
          <a:p>
            <a:pPr lvl="2"/>
            <a:endParaRPr lang="zh-CN" altLang="en-US" dirty="0" smtClean="0"/>
          </a:p>
          <a:p>
            <a:pPr lvl="1"/>
            <a:r>
              <a:rPr lang="zh-CN" altLang="en-US" dirty="0" smtClean="0"/>
              <a:t>作用：它在平稳随机过程的理论和应用中是一个非常重要的工具，它是联系频域和时域两种分析方法的基本关系式。</a:t>
            </a:r>
            <a:endParaRPr lang="zh-CN" altLang="en-US" dirty="0"/>
          </a:p>
        </p:txBody>
      </p:sp>
      <p:sp>
        <p:nvSpPr>
          <p:cNvPr id="7" name="灯片编号占位符 5"/>
          <p:cNvSpPr>
            <a:spLocks noGrp="1"/>
          </p:cNvSpPr>
          <p:nvPr>
            <p:ph type="sldNum" sz="quarter" idx="12"/>
          </p:nvPr>
        </p:nvSpPr>
        <p:spPr/>
        <p:txBody>
          <a:bodyPr/>
          <a:lstStyle/>
          <a:p>
            <a:fld id="{1E4986F0-7808-476E-B2F9-01D571873DBB}" type="slidenum">
              <a:rPr lang="en-US" altLang="zh-CN" smtClean="0"/>
              <a:pPr/>
              <a:t>31</a:t>
            </a:fld>
            <a:endParaRPr lang="en-US" altLang="zh-CN"/>
          </a:p>
        </p:txBody>
      </p:sp>
      <p:sp>
        <p:nvSpPr>
          <p:cNvPr id="46087" name="Rectangle 7"/>
          <p:cNvSpPr>
            <a:spLocks noChangeArrowheads="1"/>
          </p:cNvSpPr>
          <p:nvPr/>
        </p:nvSpPr>
        <p:spPr bwMode="auto">
          <a:xfrm>
            <a:off x="0" y="2909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6086" name="Object 6"/>
          <p:cNvGraphicFramePr>
            <a:graphicFrameLocks noChangeAspect="1"/>
          </p:cNvGraphicFramePr>
          <p:nvPr/>
        </p:nvGraphicFramePr>
        <p:xfrm>
          <a:off x="2909862" y="2492896"/>
          <a:ext cx="3462338" cy="1438275"/>
        </p:xfrm>
        <a:graphic>
          <a:graphicData uri="http://schemas.openxmlformats.org/presentationml/2006/ole">
            <mc:AlternateContent xmlns:mc="http://schemas.openxmlformats.org/markup-compatibility/2006">
              <mc:Choice xmlns:v="urn:schemas-microsoft-com:vml" Requires="v">
                <p:oleObj spid="_x0000_s2481306" name="Equation" r:id="rId3" imgW="2070100" imgH="876300" progId="Equation.DSMT4">
                  <p:embed/>
                </p:oleObj>
              </mc:Choice>
              <mc:Fallback>
                <p:oleObj name="Equation" r:id="rId3" imgW="2070100" imgH="876300" progId="Equation.DSMT4">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862" y="2492896"/>
                        <a:ext cx="3462338" cy="143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8" name="Object 8"/>
          <p:cNvGraphicFramePr>
            <a:graphicFrameLocks noChangeAspect="1"/>
          </p:cNvGraphicFramePr>
          <p:nvPr/>
        </p:nvGraphicFramePr>
        <p:xfrm>
          <a:off x="2627784" y="4077072"/>
          <a:ext cx="2116137" cy="501650"/>
        </p:xfrm>
        <a:graphic>
          <a:graphicData uri="http://schemas.openxmlformats.org/presentationml/2006/ole">
            <mc:AlternateContent xmlns:mc="http://schemas.openxmlformats.org/markup-compatibility/2006">
              <mc:Choice xmlns:v="urn:schemas-microsoft-com:vml" Requires="v">
                <p:oleObj spid="_x0000_s2481307" name="Equation" r:id="rId5" imgW="952087" imgH="241195" progId="Equation.DSMT4">
                  <p:embed/>
                </p:oleObj>
              </mc:Choice>
              <mc:Fallback>
                <p:oleObj name="Equation" r:id="rId5" imgW="952087" imgH="241195" progId="Equation.DSMT4">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4077072"/>
                        <a:ext cx="2116137"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anim calcmode="lin" valueType="num">
                                      <p:cBhvr additive="base">
                                        <p:cTn id="11"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086"/>
                                        </p:tgtEl>
                                        <p:attrNameLst>
                                          <p:attrName>style.visibility</p:attrName>
                                        </p:attrNameLst>
                                      </p:cBhvr>
                                      <p:to>
                                        <p:strVal val="visible"/>
                                      </p:to>
                                    </p:set>
                                    <p:anim calcmode="lin" valueType="num">
                                      <p:cBhvr additive="base">
                                        <p:cTn id="15" dur="500" fill="hold"/>
                                        <p:tgtEl>
                                          <p:spTgt spid="46086"/>
                                        </p:tgtEl>
                                        <p:attrNameLst>
                                          <p:attrName>ppt_x</p:attrName>
                                        </p:attrNameLst>
                                      </p:cBhvr>
                                      <p:tavLst>
                                        <p:tav tm="0">
                                          <p:val>
                                            <p:strVal val="#ppt_x"/>
                                          </p:val>
                                        </p:tav>
                                        <p:tav tm="100000">
                                          <p:val>
                                            <p:strVal val="#ppt_x"/>
                                          </p:val>
                                        </p:tav>
                                      </p:tavLst>
                                    </p:anim>
                                    <p:anim calcmode="lin" valueType="num">
                                      <p:cBhvr additive="base">
                                        <p:cTn id="16" dur="500" fill="hold"/>
                                        <p:tgtEl>
                                          <p:spTgt spid="4608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anim calcmode="lin" valueType="num">
                                      <p:cBhvr additive="base">
                                        <p:cTn id="19" dur="5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088"/>
                                        </p:tgtEl>
                                        <p:attrNameLst>
                                          <p:attrName>style.visibility</p:attrName>
                                        </p:attrNameLst>
                                      </p:cBhvr>
                                      <p:to>
                                        <p:strVal val="visible"/>
                                      </p:to>
                                    </p:set>
                                    <p:anim calcmode="lin" valueType="num">
                                      <p:cBhvr additive="base">
                                        <p:cTn id="23" dur="500" fill="hold"/>
                                        <p:tgtEl>
                                          <p:spTgt spid="46088"/>
                                        </p:tgtEl>
                                        <p:attrNameLst>
                                          <p:attrName>ppt_x</p:attrName>
                                        </p:attrNameLst>
                                      </p:cBhvr>
                                      <p:tavLst>
                                        <p:tav tm="0">
                                          <p:val>
                                            <p:strVal val="#ppt_x"/>
                                          </p:val>
                                        </p:tav>
                                        <p:tav tm="100000">
                                          <p:val>
                                            <p:strVal val="#ppt_x"/>
                                          </p:val>
                                        </p:tav>
                                      </p:tavLst>
                                    </p:anim>
                                    <p:anim calcmode="lin" valueType="num">
                                      <p:cBhvr additive="base">
                                        <p:cTn id="24" dur="500" fill="hold"/>
                                        <p:tgtEl>
                                          <p:spTgt spid="4608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6083">
                                            <p:txEl>
                                              <p:pRg st="7" end="7"/>
                                            </p:txEl>
                                          </p:spTgt>
                                        </p:tgtEl>
                                        <p:attrNameLst>
                                          <p:attrName>style.visibility</p:attrName>
                                        </p:attrNameLst>
                                      </p:cBhvr>
                                      <p:to>
                                        <p:strVal val="visible"/>
                                      </p:to>
                                    </p:set>
                                    <p:anim calcmode="lin" valueType="num">
                                      <p:cBhvr additive="base">
                                        <p:cTn id="29" dur="500" fill="hold"/>
                                        <p:tgtEl>
                                          <p:spTgt spid="4608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0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smtClean="0"/>
              <a:t>相关结论</a:t>
            </a:r>
            <a:endParaRPr lang="zh-CN" altLang="en-US" dirty="0"/>
          </a:p>
        </p:txBody>
      </p:sp>
      <p:sp>
        <p:nvSpPr>
          <p:cNvPr id="49155" name="Rectangle 3"/>
          <p:cNvSpPr>
            <a:spLocks noGrp="1" noChangeArrowheads="1"/>
          </p:cNvSpPr>
          <p:nvPr>
            <p:ph type="body" idx="1"/>
          </p:nvPr>
        </p:nvSpPr>
        <p:spPr/>
        <p:txBody>
          <a:bodyPr>
            <a:normAutofit lnSpcReduction="10000"/>
          </a:bodyPr>
          <a:lstStyle/>
          <a:p>
            <a:pPr>
              <a:lnSpc>
                <a:spcPct val="150000"/>
              </a:lnSpc>
            </a:pPr>
            <a:r>
              <a:rPr lang="zh-CN" altLang="en-US" dirty="0" smtClean="0"/>
              <a:t>由维纳</a:t>
            </a:r>
            <a:r>
              <a:rPr lang="en-US" altLang="zh-CN" dirty="0" smtClean="0"/>
              <a:t>-</a:t>
            </a:r>
            <a:r>
              <a:rPr lang="zh-CN" altLang="en-US" dirty="0" smtClean="0"/>
              <a:t>辛钦关系，可以得到以下结论：</a:t>
            </a:r>
          </a:p>
          <a:p>
            <a:pPr lvl="1">
              <a:lnSpc>
                <a:spcPct val="150000"/>
              </a:lnSpc>
            </a:pPr>
            <a:r>
              <a:rPr lang="en-US" altLang="zh-CN" dirty="0" smtClean="0">
                <a:solidFill>
                  <a:srgbClr val="0000FF"/>
                </a:solidFill>
              </a:rPr>
              <a:t>1. </a:t>
            </a:r>
            <a:r>
              <a:rPr lang="zh-CN" altLang="en-US" dirty="0" smtClean="0">
                <a:solidFill>
                  <a:srgbClr val="0000FF"/>
                </a:solidFill>
              </a:rPr>
              <a:t>对功率谱密度进行积分，可得平稳过程的总功率</a:t>
            </a:r>
            <a:r>
              <a:rPr lang="zh-CN" altLang="en-US" dirty="0" smtClean="0"/>
              <a:t>：</a:t>
            </a:r>
          </a:p>
          <a:p>
            <a:pPr lvl="1">
              <a:lnSpc>
                <a:spcPct val="150000"/>
              </a:lnSpc>
            </a:pPr>
            <a:endParaRPr lang="zh-CN" altLang="en-US" dirty="0" smtClean="0"/>
          </a:p>
          <a:p>
            <a:pPr lvl="1">
              <a:lnSpc>
                <a:spcPct val="150000"/>
              </a:lnSpc>
            </a:pPr>
            <a:r>
              <a:rPr lang="zh-CN" altLang="en-US" dirty="0" smtClean="0"/>
              <a:t>上式从频域的角度给出了过程平均功率的计算法。</a:t>
            </a:r>
          </a:p>
          <a:p>
            <a:pPr lvl="1">
              <a:lnSpc>
                <a:spcPct val="150000"/>
              </a:lnSpc>
            </a:pPr>
            <a:r>
              <a:rPr lang="zh-CN" altLang="en-US" dirty="0" smtClean="0"/>
              <a:t>对于</a:t>
            </a:r>
            <a:r>
              <a:rPr lang="zh-CN" altLang="en-US" dirty="0" smtClean="0">
                <a:solidFill>
                  <a:srgbClr val="FF0000"/>
                </a:solidFill>
              </a:rPr>
              <a:t>各态历经过程</a:t>
            </a:r>
            <a:r>
              <a:rPr lang="zh-CN" altLang="en-US" dirty="0" smtClean="0"/>
              <a:t>，任一样本函数的功率谱密度等于过程的功率谱密度。也就是说，每一样本函数的谱特性都能很好地表现整个过程的的谱特性。</a:t>
            </a:r>
            <a:endParaRPr lang="en-US" altLang="zh-CN" dirty="0" smtClean="0"/>
          </a:p>
          <a:p>
            <a:pPr lvl="1">
              <a:lnSpc>
                <a:spcPct val="150000"/>
              </a:lnSpc>
            </a:pPr>
            <a:r>
              <a:rPr lang="zh-CN" altLang="en-US" dirty="0" smtClean="0"/>
              <a:t>证明：</a:t>
            </a:r>
          </a:p>
        </p:txBody>
      </p:sp>
      <p:sp>
        <p:nvSpPr>
          <p:cNvPr id="14" name="灯片编号占位符 5"/>
          <p:cNvSpPr>
            <a:spLocks noGrp="1"/>
          </p:cNvSpPr>
          <p:nvPr>
            <p:ph type="sldNum" sz="quarter" idx="12"/>
          </p:nvPr>
        </p:nvSpPr>
        <p:spPr/>
        <p:txBody>
          <a:bodyPr/>
          <a:lstStyle/>
          <a:p>
            <a:fld id="{728D7E12-23D1-446F-867F-5CACECD4D95F}" type="slidenum">
              <a:rPr lang="en-US" altLang="zh-CN" smtClean="0"/>
              <a:pPr/>
              <a:t>32</a:t>
            </a:fld>
            <a:endParaRPr lang="en-US" altLang="zh-CN"/>
          </a:p>
        </p:txBody>
      </p:sp>
      <p:sp>
        <p:nvSpPr>
          <p:cNvPr id="49157"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9156" name="Object 4"/>
          <p:cNvGraphicFramePr>
            <a:graphicFrameLocks noChangeAspect="1"/>
          </p:cNvGraphicFramePr>
          <p:nvPr/>
        </p:nvGraphicFramePr>
        <p:xfrm>
          <a:off x="2987824" y="2636912"/>
          <a:ext cx="2242438" cy="618108"/>
        </p:xfrm>
        <a:graphic>
          <a:graphicData uri="http://schemas.openxmlformats.org/presentationml/2006/ole">
            <mc:AlternateContent xmlns:mc="http://schemas.openxmlformats.org/markup-compatibility/2006">
              <mc:Choice xmlns:v="urn:schemas-microsoft-com:vml" Requires="v">
                <p:oleObj spid="_x0000_s2482329" name="公式" r:id="rId3" imgW="1206500" imgH="330200" progId="Equation.3">
                  <p:embed/>
                </p:oleObj>
              </mc:Choice>
              <mc:Fallback>
                <p:oleObj name="公式" r:id="rId3" imgW="1206500" imgH="330200" progId="Equation.3">
                  <p:embed/>
                  <p:pic>
                    <p:nvPicPr>
                      <p:cNvPr id="0" name="Picture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636912"/>
                        <a:ext cx="2242438" cy="6181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9"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9164" name="Rectangle 12"/>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9166"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 calcmode="lin" valueType="num">
                                      <p:cBhvr additive="base">
                                        <p:cTn id="7"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6"/>
                                        </p:tgtEl>
                                        <p:attrNameLst>
                                          <p:attrName>style.visibility</p:attrName>
                                        </p:attrNameLst>
                                      </p:cBhvr>
                                      <p:to>
                                        <p:strVal val="visible"/>
                                      </p:to>
                                    </p:set>
                                    <p:anim calcmode="lin" valueType="num">
                                      <p:cBhvr additive="base">
                                        <p:cTn id="11" dur="500" fill="hold"/>
                                        <p:tgtEl>
                                          <p:spTgt spid="49156"/>
                                        </p:tgtEl>
                                        <p:attrNameLst>
                                          <p:attrName>ppt_x</p:attrName>
                                        </p:attrNameLst>
                                      </p:cBhvr>
                                      <p:tavLst>
                                        <p:tav tm="0">
                                          <p:val>
                                            <p:strVal val="#ppt_x"/>
                                          </p:val>
                                        </p:tav>
                                        <p:tav tm="100000">
                                          <p:val>
                                            <p:strVal val="#ppt_x"/>
                                          </p:val>
                                        </p:tav>
                                      </p:tavLst>
                                    </p:anim>
                                    <p:anim calcmode="lin" valueType="num">
                                      <p:cBhvr additive="base">
                                        <p:cTn id="12" dur="500" fill="hold"/>
                                        <p:tgtEl>
                                          <p:spTgt spid="4915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anim calcmode="lin" valueType="num">
                                      <p:cBhvr additive="base">
                                        <p:cTn id="15"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9155">
                                            <p:txEl>
                                              <p:pRg st="4" end="4"/>
                                            </p:txEl>
                                          </p:spTgt>
                                        </p:tgtEl>
                                        <p:attrNameLst>
                                          <p:attrName>style.visibility</p:attrName>
                                        </p:attrNameLst>
                                      </p:cBhvr>
                                      <p:to>
                                        <p:strVal val="visible"/>
                                      </p:to>
                                    </p:set>
                                    <p:anim calcmode="lin" valueType="num">
                                      <p:cBhvr additive="base">
                                        <p:cTn id="21" dur="5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91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9155">
                                            <p:txEl>
                                              <p:pRg st="5" end="5"/>
                                            </p:txEl>
                                          </p:spTgt>
                                        </p:tgtEl>
                                        <p:attrNameLst>
                                          <p:attrName>style.visibility</p:attrName>
                                        </p:attrNameLst>
                                      </p:cBhvr>
                                      <p:to>
                                        <p:strVal val="visible"/>
                                      </p:to>
                                    </p:set>
                                    <p:anim calcmode="lin" valueType="num">
                                      <p:cBhvr additive="base">
                                        <p:cTn id="27" dur="500" fill="hold"/>
                                        <p:tgtEl>
                                          <p:spTgt spid="491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1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smtClean="0"/>
              <a:t>相关结论</a:t>
            </a:r>
            <a:r>
              <a:rPr lang="en-US" altLang="zh-CN" dirty="0" smtClean="0"/>
              <a:t>1</a:t>
            </a:r>
            <a:endParaRPr lang="zh-CN" altLang="en-US" dirty="0"/>
          </a:p>
        </p:txBody>
      </p:sp>
      <p:sp>
        <p:nvSpPr>
          <p:cNvPr id="49155" name="Rectangle 3"/>
          <p:cNvSpPr>
            <a:spLocks noGrp="1" noChangeArrowheads="1"/>
          </p:cNvSpPr>
          <p:nvPr>
            <p:ph type="body" idx="1"/>
          </p:nvPr>
        </p:nvSpPr>
        <p:spPr/>
        <p:txBody>
          <a:bodyPr/>
          <a:lstStyle/>
          <a:p>
            <a:pPr lvl="1">
              <a:lnSpc>
                <a:spcPct val="150000"/>
              </a:lnSpc>
            </a:pPr>
            <a:r>
              <a:rPr lang="zh-CN" altLang="en-US" dirty="0" smtClean="0"/>
              <a:t>证明：因为各态历经过程的自相关函数等于任一样本的自相关函数，即 </a:t>
            </a:r>
            <a:endParaRPr lang="en-US" altLang="zh-CN" dirty="0" smtClean="0"/>
          </a:p>
          <a:p>
            <a:pPr lvl="1">
              <a:lnSpc>
                <a:spcPct val="150000"/>
              </a:lnSpc>
            </a:pPr>
            <a:endParaRPr lang="zh-CN" altLang="en-US" dirty="0" smtClean="0"/>
          </a:p>
          <a:p>
            <a:pPr lvl="1">
              <a:lnSpc>
                <a:spcPct val="150000"/>
              </a:lnSpc>
            </a:pPr>
            <a:r>
              <a:rPr lang="zh-CN" altLang="en-US" dirty="0" smtClean="0"/>
              <a:t>	两边取傅里叶变换：</a:t>
            </a:r>
          </a:p>
          <a:p>
            <a:pPr lvl="1">
              <a:lnSpc>
                <a:spcPct val="150000"/>
              </a:lnSpc>
            </a:pPr>
            <a:r>
              <a:rPr lang="zh-CN" altLang="en-US" dirty="0" smtClean="0"/>
              <a:t>	即</a:t>
            </a:r>
          </a:p>
          <a:p>
            <a:pPr lvl="1">
              <a:lnSpc>
                <a:spcPct val="150000"/>
              </a:lnSpc>
            </a:pPr>
            <a:r>
              <a:rPr lang="zh-CN" altLang="en-US" dirty="0" smtClean="0"/>
              <a:t>	式中	 </a:t>
            </a:r>
            <a:endParaRPr lang="zh-CN" altLang="en-US" dirty="0"/>
          </a:p>
        </p:txBody>
      </p:sp>
      <p:sp>
        <p:nvSpPr>
          <p:cNvPr id="14" name="灯片编号占位符 5"/>
          <p:cNvSpPr>
            <a:spLocks noGrp="1"/>
          </p:cNvSpPr>
          <p:nvPr>
            <p:ph type="sldNum" sz="quarter" idx="12"/>
          </p:nvPr>
        </p:nvSpPr>
        <p:spPr/>
        <p:txBody>
          <a:bodyPr/>
          <a:lstStyle/>
          <a:p>
            <a:fld id="{728D7E12-23D1-446F-867F-5CACECD4D95F}" type="slidenum">
              <a:rPr lang="en-US" altLang="zh-CN" smtClean="0"/>
              <a:pPr/>
              <a:t>33</a:t>
            </a:fld>
            <a:endParaRPr lang="en-US" altLang="zh-CN"/>
          </a:p>
        </p:txBody>
      </p:sp>
      <p:sp>
        <p:nvSpPr>
          <p:cNvPr id="49157"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9159"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9158" name="Object 6"/>
          <p:cNvGraphicFramePr>
            <a:graphicFrameLocks noChangeAspect="1"/>
          </p:cNvGraphicFramePr>
          <p:nvPr/>
        </p:nvGraphicFramePr>
        <p:xfrm>
          <a:off x="3995936" y="1916832"/>
          <a:ext cx="1747066" cy="517078"/>
        </p:xfrm>
        <a:graphic>
          <a:graphicData uri="http://schemas.openxmlformats.org/presentationml/2006/ole">
            <mc:AlternateContent xmlns:mc="http://schemas.openxmlformats.org/markup-compatibility/2006">
              <mc:Choice xmlns:v="urn:schemas-microsoft-com:vml" Requires="v">
                <p:oleObj spid="_x0000_s2566452" name="公式" r:id="rId3" imgW="774364" imgH="241195" progId="Equation.3">
                  <p:embed/>
                </p:oleObj>
              </mc:Choice>
              <mc:Fallback>
                <p:oleObj name="公式" r:id="rId3" imgW="774364" imgH="241195"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1916832"/>
                        <a:ext cx="1747066" cy="5170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1" name="Object 9"/>
          <p:cNvGraphicFramePr>
            <a:graphicFrameLocks noChangeAspect="1"/>
          </p:cNvGraphicFramePr>
          <p:nvPr/>
        </p:nvGraphicFramePr>
        <p:xfrm>
          <a:off x="4427984" y="3284984"/>
          <a:ext cx="2193155" cy="445071"/>
        </p:xfrm>
        <a:graphic>
          <a:graphicData uri="http://schemas.openxmlformats.org/presentationml/2006/ole">
            <mc:AlternateContent xmlns:mc="http://schemas.openxmlformats.org/markup-compatibility/2006">
              <mc:Choice xmlns:v="urn:schemas-microsoft-com:vml" Requires="v">
                <p:oleObj spid="_x0000_s2566453" name="公式" r:id="rId5" imgW="1129810" imgH="241195" progId="Equation.3">
                  <p:embed/>
                </p:oleObj>
              </mc:Choice>
              <mc:Fallback>
                <p:oleObj name="公式" r:id="rId5" imgW="1129810" imgH="241195" progId="Equation.3">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3284984"/>
                        <a:ext cx="2193155" cy="4450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2" name="Object 10"/>
          <p:cNvGraphicFramePr>
            <a:graphicFrameLocks noChangeAspect="1"/>
          </p:cNvGraphicFramePr>
          <p:nvPr/>
        </p:nvGraphicFramePr>
        <p:xfrm>
          <a:off x="2555776" y="3933056"/>
          <a:ext cx="1619250" cy="420687"/>
        </p:xfrm>
        <a:graphic>
          <a:graphicData uri="http://schemas.openxmlformats.org/presentationml/2006/ole">
            <mc:AlternateContent xmlns:mc="http://schemas.openxmlformats.org/markup-compatibility/2006">
              <mc:Choice xmlns:v="urn:schemas-microsoft-com:vml" Requires="v">
                <p:oleObj spid="_x0000_s2566454" name="公式" r:id="rId7" imgW="927100" imgH="241300" progId="Equation.3">
                  <p:embed/>
                </p:oleObj>
              </mc:Choice>
              <mc:Fallback>
                <p:oleObj name="公式" r:id="rId7" imgW="927100" imgH="241300" progId="Equation.3">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776" y="3933056"/>
                        <a:ext cx="1619250"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4" name="Rectangle 12"/>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9163" name="Object 11"/>
          <p:cNvGraphicFramePr>
            <a:graphicFrameLocks noChangeAspect="1"/>
          </p:cNvGraphicFramePr>
          <p:nvPr/>
        </p:nvGraphicFramePr>
        <p:xfrm>
          <a:off x="2555776" y="4653136"/>
          <a:ext cx="1619250" cy="442913"/>
        </p:xfrm>
        <a:graphic>
          <a:graphicData uri="http://schemas.openxmlformats.org/presentationml/2006/ole">
            <mc:AlternateContent xmlns:mc="http://schemas.openxmlformats.org/markup-compatibility/2006">
              <mc:Choice xmlns:v="urn:schemas-microsoft-com:vml" Requires="v">
                <p:oleObj spid="_x0000_s2566455" name="公式" r:id="rId9" imgW="939392" imgH="241195" progId="Equation.3">
                  <p:embed/>
                </p:oleObj>
              </mc:Choice>
              <mc:Fallback>
                <p:oleObj name="公式" r:id="rId9" imgW="939392" imgH="241195" progId="Equation.3">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776" y="4653136"/>
                        <a:ext cx="161925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6"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9165" name="Object 13"/>
          <p:cNvGraphicFramePr>
            <a:graphicFrameLocks noChangeAspect="1"/>
          </p:cNvGraphicFramePr>
          <p:nvPr/>
        </p:nvGraphicFramePr>
        <p:xfrm>
          <a:off x="4644008" y="4653136"/>
          <a:ext cx="1441450" cy="449263"/>
        </p:xfrm>
        <a:graphic>
          <a:graphicData uri="http://schemas.openxmlformats.org/presentationml/2006/ole">
            <mc:AlternateContent xmlns:mc="http://schemas.openxmlformats.org/markup-compatibility/2006">
              <mc:Choice xmlns:v="urn:schemas-microsoft-com:vml" Requires="v">
                <p:oleObj spid="_x0000_s2566456" name="公式" r:id="rId11" imgW="939392" imgH="266584" progId="Equation.3">
                  <p:embed/>
                </p:oleObj>
              </mc:Choice>
              <mc:Fallback>
                <p:oleObj name="公式" r:id="rId11" imgW="939392" imgH="266584" progId="Equation.3">
                  <p:embed/>
                  <p:pic>
                    <p:nvPicPr>
                      <p:cNvPr id="0" name="Picture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4008" y="4653136"/>
                        <a:ext cx="14414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t>相关结论</a:t>
            </a:r>
            <a:r>
              <a:rPr lang="en-US" altLang="zh-CN" smtClean="0"/>
              <a:t>2</a:t>
            </a:r>
            <a:endParaRPr lang="zh-CN" altLang="en-US" dirty="0"/>
          </a:p>
        </p:txBody>
      </p:sp>
      <p:sp>
        <p:nvSpPr>
          <p:cNvPr id="47107" name="Rectangle 3"/>
          <p:cNvSpPr>
            <a:spLocks noGrp="1" noChangeArrowheads="1"/>
          </p:cNvSpPr>
          <p:nvPr>
            <p:ph type="body" idx="1"/>
          </p:nvPr>
        </p:nvSpPr>
        <p:spPr/>
        <p:txBody>
          <a:bodyPr/>
          <a:lstStyle/>
          <a:p>
            <a:r>
              <a:rPr lang="en-US" altLang="zh-CN" dirty="0" smtClean="0">
                <a:solidFill>
                  <a:srgbClr val="0000FF"/>
                </a:solidFill>
              </a:rPr>
              <a:t>2. </a:t>
            </a:r>
            <a:r>
              <a:rPr lang="zh-CN" altLang="en-US" dirty="0" smtClean="0">
                <a:solidFill>
                  <a:srgbClr val="0000FF"/>
                </a:solidFill>
              </a:rPr>
              <a:t>功率谱密度</a:t>
            </a:r>
            <a:r>
              <a:rPr lang="en-US" altLang="zh-CN" i="1" dirty="0" smtClean="0">
                <a:solidFill>
                  <a:srgbClr val="0000FF"/>
                </a:solidFill>
              </a:rPr>
              <a:t>P</a:t>
            </a:r>
            <a:r>
              <a:rPr lang="en-US" altLang="zh-CN" i="1" dirty="0" smtClean="0">
                <a:solidFill>
                  <a:srgbClr val="0000FF"/>
                </a:solidFill>
                <a:sym typeface="Symbol" pitchFamily="18" charset="2"/>
              </a:rPr>
              <a:t></a:t>
            </a:r>
            <a:r>
              <a:rPr lang="en-US" altLang="zh-CN" i="1" dirty="0" smtClean="0">
                <a:solidFill>
                  <a:srgbClr val="0000FF"/>
                </a:solidFill>
              </a:rPr>
              <a:t> ( f )</a:t>
            </a:r>
            <a:r>
              <a:rPr lang="zh-CN" altLang="en-US" dirty="0" smtClean="0">
                <a:solidFill>
                  <a:srgbClr val="0000FF"/>
                </a:solidFill>
              </a:rPr>
              <a:t>具有非负性和实偶性，即有</a:t>
            </a:r>
          </a:p>
          <a:p>
            <a:pPr lvl="2"/>
            <a:endParaRPr lang="en-US" altLang="zh-CN" dirty="0" smtClean="0"/>
          </a:p>
          <a:p>
            <a:pPr lvl="2">
              <a:buNone/>
            </a:pPr>
            <a:endParaRPr lang="zh-CN" altLang="en-US" dirty="0" smtClean="0"/>
          </a:p>
          <a:p>
            <a:pPr lvl="1"/>
            <a:r>
              <a:rPr lang="zh-CN" altLang="en-US" dirty="0" smtClean="0"/>
              <a:t>	和</a:t>
            </a:r>
          </a:p>
          <a:p>
            <a:pPr lvl="2"/>
            <a:endParaRPr lang="zh-CN" altLang="en-US" dirty="0" smtClean="0"/>
          </a:p>
          <a:p>
            <a:pPr lvl="1"/>
            <a:r>
              <a:rPr lang="zh-CN" altLang="en-US" dirty="0" smtClean="0"/>
              <a:t>	这与</a:t>
            </a:r>
            <a:r>
              <a:rPr lang="en-US" altLang="zh-CN" i="1" dirty="0" smtClean="0"/>
              <a:t>R(</a:t>
            </a:r>
            <a:r>
              <a:rPr lang="en-US" altLang="zh-CN" i="1" dirty="0" smtClean="0">
                <a:sym typeface="Symbol" pitchFamily="18" charset="2"/>
              </a:rPr>
              <a:t></a:t>
            </a:r>
            <a:r>
              <a:rPr lang="en-US" altLang="zh-CN" i="1" dirty="0" smtClean="0"/>
              <a:t>)</a:t>
            </a:r>
            <a:r>
              <a:rPr lang="zh-CN" altLang="en-US" dirty="0" smtClean="0"/>
              <a:t>的实偶性相对应。 </a:t>
            </a:r>
            <a:endParaRPr lang="zh-CN" altLang="en-US" dirty="0"/>
          </a:p>
        </p:txBody>
      </p:sp>
      <p:sp>
        <p:nvSpPr>
          <p:cNvPr id="8" name="灯片编号占位符 5"/>
          <p:cNvSpPr>
            <a:spLocks noGrp="1"/>
          </p:cNvSpPr>
          <p:nvPr>
            <p:ph type="sldNum" sz="quarter" idx="12"/>
          </p:nvPr>
        </p:nvSpPr>
        <p:spPr/>
        <p:txBody>
          <a:bodyPr/>
          <a:lstStyle/>
          <a:p>
            <a:fld id="{07E7473E-14EB-45B1-81FB-21B728E7B072}" type="slidenum">
              <a:rPr lang="en-US" altLang="zh-CN" smtClean="0"/>
              <a:pPr/>
              <a:t>34</a:t>
            </a:fld>
            <a:endParaRPr lang="en-US" altLang="zh-CN"/>
          </a:p>
        </p:txBody>
      </p:sp>
      <p:sp>
        <p:nvSpPr>
          <p:cNvPr id="47109"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7108" name="Object 4"/>
          <p:cNvGraphicFramePr>
            <a:graphicFrameLocks noChangeAspect="1"/>
          </p:cNvGraphicFramePr>
          <p:nvPr/>
        </p:nvGraphicFramePr>
        <p:xfrm>
          <a:off x="2555776" y="2132856"/>
          <a:ext cx="1429816" cy="481583"/>
        </p:xfrm>
        <a:graphic>
          <a:graphicData uri="http://schemas.openxmlformats.org/presentationml/2006/ole">
            <mc:AlternateContent xmlns:mc="http://schemas.openxmlformats.org/markup-compatibility/2006">
              <mc:Choice xmlns:v="urn:schemas-microsoft-com:vml" Requires="v">
                <p:oleObj spid="_x0000_s2483354" name="公式" r:id="rId3" imgW="647700" imgH="241300" progId="Equation.3">
                  <p:embed/>
                </p:oleObj>
              </mc:Choice>
              <mc:Fallback>
                <p:oleObj name="公式" r:id="rId3" imgW="647700" imgH="2413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132856"/>
                        <a:ext cx="1429816" cy="481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1"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7110" name="Object 6"/>
          <p:cNvGraphicFramePr>
            <a:graphicFrameLocks noChangeAspect="1"/>
          </p:cNvGraphicFramePr>
          <p:nvPr/>
        </p:nvGraphicFramePr>
        <p:xfrm>
          <a:off x="2339752" y="2780928"/>
          <a:ext cx="2107714" cy="486916"/>
        </p:xfrm>
        <a:graphic>
          <a:graphicData uri="http://schemas.openxmlformats.org/presentationml/2006/ole">
            <mc:AlternateContent xmlns:mc="http://schemas.openxmlformats.org/markup-compatibility/2006">
              <mc:Choice xmlns:v="urn:schemas-microsoft-com:vml" Requires="v">
                <p:oleObj spid="_x0000_s2483355" name="公式" r:id="rId5" imgW="1028254" imgH="241195" progId="Equation.3">
                  <p:embed/>
                </p:oleObj>
              </mc:Choice>
              <mc:Fallback>
                <p:oleObj name="公式" r:id="rId5" imgW="1028254" imgH="241195"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2780928"/>
                        <a:ext cx="2107714" cy="4869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3F3D751B-F131-43EB-9BD4-EFE3BA2C3881}" type="slidenum">
              <a:rPr lang="en-US" altLang="zh-CN"/>
              <a:pPr/>
              <a:t>35</a:t>
            </a:fld>
            <a:endParaRPr lang="en-US" altLang="zh-CN"/>
          </a:p>
        </p:txBody>
      </p:sp>
      <p:sp>
        <p:nvSpPr>
          <p:cNvPr id="50178" name="Rectangle 2"/>
          <p:cNvSpPr>
            <a:spLocks noGrp="1" noChangeArrowheads="1"/>
          </p:cNvSpPr>
          <p:nvPr>
            <p:ph type="title"/>
          </p:nvPr>
        </p:nvSpPr>
        <p:spPr/>
        <p:txBody>
          <a:bodyPr>
            <a:normAutofit/>
          </a:bodyPr>
          <a:lstStyle/>
          <a:p>
            <a:r>
              <a:rPr lang="zh-CN" altLang="en-US" b="1" dirty="0" smtClean="0"/>
              <a:t>例</a:t>
            </a:r>
            <a:r>
              <a:rPr lang="en-US" altLang="zh-CN" b="1" dirty="0" smtClean="0"/>
              <a:t>3-2</a:t>
            </a:r>
            <a:endParaRPr lang="zh-CN" altLang="en-US" b="1" dirty="0"/>
          </a:p>
        </p:txBody>
      </p:sp>
      <p:sp>
        <p:nvSpPr>
          <p:cNvPr id="50179" name="Rectangle 3"/>
          <p:cNvSpPr>
            <a:spLocks noGrp="1" noChangeArrowheads="1"/>
          </p:cNvSpPr>
          <p:nvPr>
            <p:ph type="body" idx="1"/>
          </p:nvPr>
        </p:nvSpPr>
        <p:spPr>
          <a:xfrm>
            <a:off x="0" y="1223963"/>
            <a:ext cx="8969375" cy="5634037"/>
          </a:xfrm>
        </p:spPr>
        <p:txBody>
          <a:bodyPr/>
          <a:lstStyle/>
          <a:p>
            <a:pPr lvl="1">
              <a:lnSpc>
                <a:spcPct val="130000"/>
              </a:lnSpc>
            </a:pPr>
            <a:r>
              <a:rPr lang="zh-CN" altLang="en-US" dirty="0" smtClean="0"/>
              <a:t>求</a:t>
            </a:r>
            <a:r>
              <a:rPr lang="zh-CN" altLang="en-US" dirty="0"/>
              <a:t>随机相位余弦波</a:t>
            </a:r>
            <a:r>
              <a:rPr lang="zh-CN" altLang="en-US"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 = </a:t>
            </a:r>
            <a:r>
              <a:rPr lang="en-US" altLang="zh-CN" i="1" dirty="0" err="1">
                <a:sym typeface="Symbol" pitchFamily="18" charset="2"/>
              </a:rPr>
              <a:t>A</a:t>
            </a:r>
            <a:r>
              <a:rPr lang="en-US" altLang="zh-CN" dirty="0" err="1">
                <a:sym typeface="Symbol" pitchFamily="18" charset="2"/>
              </a:rPr>
              <a:t>cos</a:t>
            </a:r>
            <a:r>
              <a:rPr lang="en-US" altLang="zh-CN" dirty="0">
                <a:sym typeface="Symbol" pitchFamily="18" charset="2"/>
              </a:rPr>
              <a:t>(</a:t>
            </a:r>
            <a:r>
              <a:rPr lang="en-US" altLang="zh-CN" i="1" dirty="0">
                <a:sym typeface="Symbol" pitchFamily="18" charset="2"/>
              </a:rPr>
              <a:t></a:t>
            </a:r>
            <a:r>
              <a:rPr lang="en-US" altLang="zh-CN" baseline="-25000" dirty="0">
                <a:sym typeface="Symbol" pitchFamily="18" charset="2"/>
              </a:rPr>
              <a:t>c</a:t>
            </a:r>
            <a:r>
              <a:rPr lang="en-US" altLang="zh-CN" i="1" dirty="0">
                <a:sym typeface="Symbol" pitchFamily="18" charset="2"/>
              </a:rPr>
              <a:t>t</a:t>
            </a:r>
            <a:r>
              <a:rPr lang="en-US" altLang="zh-CN" dirty="0">
                <a:sym typeface="Symbol" pitchFamily="18" charset="2"/>
              </a:rPr>
              <a:t> + </a:t>
            </a:r>
            <a:r>
              <a:rPr lang="en-US" altLang="zh-CN" i="1" dirty="0">
                <a:sym typeface="Symbol" pitchFamily="18" charset="2"/>
              </a:rPr>
              <a:t> </a:t>
            </a:r>
            <a:r>
              <a:rPr lang="en-US" altLang="zh-CN" dirty="0">
                <a:sym typeface="Symbol" pitchFamily="18" charset="2"/>
              </a:rPr>
              <a:t>)</a:t>
            </a:r>
            <a:r>
              <a:rPr lang="zh-CN" altLang="en-US" dirty="0"/>
              <a:t>的自相关函数和功率谱密度。</a:t>
            </a:r>
          </a:p>
          <a:p>
            <a:pPr lvl="1">
              <a:lnSpc>
                <a:spcPct val="130000"/>
              </a:lnSpc>
            </a:pPr>
            <a:r>
              <a:rPr lang="zh-CN" altLang="en-US" b="1" dirty="0" smtClean="0"/>
              <a:t>解：</a:t>
            </a:r>
            <a:r>
              <a:rPr lang="zh-CN" altLang="en-US" dirty="0" smtClean="0"/>
              <a:t>在</a:t>
            </a:r>
            <a:r>
              <a:rPr lang="en-US" altLang="zh-CN" b="1" dirty="0"/>
              <a:t>[</a:t>
            </a:r>
            <a:r>
              <a:rPr lang="zh-CN" altLang="en-US" b="1" dirty="0"/>
              <a:t>例</a:t>
            </a:r>
            <a:r>
              <a:rPr lang="en-US" altLang="zh-CN" b="1" dirty="0"/>
              <a:t>3-1]</a:t>
            </a:r>
            <a:r>
              <a:rPr lang="zh-CN" altLang="en-US" dirty="0"/>
              <a:t>中，我们已经考察随机相位余弦波是一个平稳过程，并且求出其相关函数为</a:t>
            </a:r>
          </a:p>
          <a:p>
            <a:pPr lvl="3">
              <a:lnSpc>
                <a:spcPct val="130000"/>
              </a:lnSpc>
            </a:pPr>
            <a:endParaRPr lang="zh-CN" altLang="en-US" dirty="0"/>
          </a:p>
          <a:p>
            <a:pPr lvl="1">
              <a:lnSpc>
                <a:spcPct val="130000"/>
              </a:lnSpc>
            </a:pPr>
            <a:r>
              <a:rPr lang="zh-CN" altLang="en-US" dirty="0" smtClean="0"/>
              <a:t>因为</a:t>
            </a:r>
            <a:r>
              <a:rPr lang="zh-CN" altLang="en-US" dirty="0"/>
              <a:t>平稳随机过程的相关函数与功率谱密度是一对傅里叶变换，即有 </a:t>
            </a:r>
          </a:p>
          <a:p>
            <a:pPr lvl="1">
              <a:lnSpc>
                <a:spcPct val="130000"/>
              </a:lnSpc>
            </a:pPr>
            <a:r>
              <a:rPr lang="zh-CN" altLang="en-US" dirty="0"/>
              <a:t>	</a:t>
            </a:r>
            <a:r>
              <a:rPr lang="zh-CN" altLang="en-US" dirty="0" smtClean="0"/>
              <a:t>又有</a:t>
            </a:r>
            <a:endParaRPr lang="zh-CN" altLang="en-US" dirty="0"/>
          </a:p>
          <a:p>
            <a:pPr lvl="1">
              <a:lnSpc>
                <a:spcPct val="130000"/>
              </a:lnSpc>
            </a:pPr>
            <a:r>
              <a:rPr lang="zh-CN" altLang="en-US" dirty="0"/>
              <a:t>	所以，功率谱密度为</a:t>
            </a:r>
          </a:p>
          <a:p>
            <a:pPr lvl="1">
              <a:lnSpc>
                <a:spcPct val="130000"/>
              </a:lnSpc>
            </a:pPr>
            <a:r>
              <a:rPr lang="zh-CN" altLang="en-US" dirty="0"/>
              <a:t>	平均功率为 </a:t>
            </a:r>
          </a:p>
        </p:txBody>
      </p:sp>
      <p:sp>
        <p:nvSpPr>
          <p:cNvPr id="50181" name="Rectangle 5"/>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0" name="Object 4"/>
          <p:cNvGraphicFramePr>
            <a:graphicFrameLocks noChangeAspect="1"/>
          </p:cNvGraphicFramePr>
          <p:nvPr/>
        </p:nvGraphicFramePr>
        <p:xfrm>
          <a:off x="4932040" y="2996952"/>
          <a:ext cx="2271599" cy="811783"/>
        </p:xfrm>
        <a:graphic>
          <a:graphicData uri="http://schemas.openxmlformats.org/presentationml/2006/ole">
            <mc:AlternateContent xmlns:mc="http://schemas.openxmlformats.org/markup-compatibility/2006">
              <mc:Choice xmlns:v="urn:schemas-microsoft-com:vml" Requires="v">
                <p:oleObj spid="_x0000_s2484606" name="公式" r:id="rId3" imgW="1168400" imgH="419100" progId="Equation.3">
                  <p:embed/>
                </p:oleObj>
              </mc:Choice>
              <mc:Fallback>
                <p:oleObj name="公式" r:id="rId3" imgW="1168400" imgH="419100" progId="Equation.3">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2996952"/>
                        <a:ext cx="2271599" cy="8117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3"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2" name="Object 6"/>
          <p:cNvGraphicFramePr>
            <a:graphicFrameLocks noChangeAspect="1"/>
          </p:cNvGraphicFramePr>
          <p:nvPr/>
        </p:nvGraphicFramePr>
        <p:xfrm>
          <a:off x="2339752" y="4437112"/>
          <a:ext cx="1439863" cy="395288"/>
        </p:xfrm>
        <a:graphic>
          <a:graphicData uri="http://schemas.openxmlformats.org/presentationml/2006/ole">
            <mc:AlternateContent xmlns:mc="http://schemas.openxmlformats.org/markup-compatibility/2006">
              <mc:Choice xmlns:v="urn:schemas-microsoft-com:vml" Requires="v">
                <p:oleObj spid="_x0000_s2484607" name="公式" r:id="rId5" imgW="939392" imgH="241195" progId="Equation.3">
                  <p:embed/>
                </p:oleObj>
              </mc:Choice>
              <mc:Fallback>
                <p:oleObj name="公式" r:id="rId5" imgW="939392" imgH="241195" progId="Equation.3">
                  <p:embed/>
                  <p:pic>
                    <p:nvPicPr>
                      <p:cNvPr id="0" name="Picture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4437112"/>
                        <a:ext cx="143986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5" name="Rectangle 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4" name="Object 8"/>
          <p:cNvGraphicFramePr>
            <a:graphicFrameLocks noChangeAspect="1"/>
          </p:cNvGraphicFramePr>
          <p:nvPr/>
        </p:nvGraphicFramePr>
        <p:xfrm>
          <a:off x="1979712" y="5013176"/>
          <a:ext cx="4006850" cy="395287"/>
        </p:xfrm>
        <a:graphic>
          <a:graphicData uri="http://schemas.openxmlformats.org/presentationml/2006/ole">
            <mc:AlternateContent xmlns:mc="http://schemas.openxmlformats.org/markup-compatibility/2006">
              <mc:Choice xmlns:v="urn:schemas-microsoft-com:vml" Requires="v">
                <p:oleObj spid="_x0000_s2484608" name="公式" r:id="rId7" imgW="2311400" imgH="228600" progId="Equation.3">
                  <p:embed/>
                </p:oleObj>
              </mc:Choice>
              <mc:Fallback>
                <p:oleObj name="公式" r:id="rId7" imgW="2311400" imgH="228600" progId="Equation.3">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5013176"/>
                        <a:ext cx="4006850"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7" name="Rectangle 11"/>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6" name="Object 10"/>
          <p:cNvGraphicFramePr>
            <a:graphicFrameLocks noChangeAspect="1"/>
          </p:cNvGraphicFramePr>
          <p:nvPr/>
        </p:nvGraphicFramePr>
        <p:xfrm>
          <a:off x="3851920" y="5445224"/>
          <a:ext cx="3690938" cy="735013"/>
        </p:xfrm>
        <a:graphic>
          <a:graphicData uri="http://schemas.openxmlformats.org/presentationml/2006/ole">
            <mc:AlternateContent xmlns:mc="http://schemas.openxmlformats.org/markup-compatibility/2006">
              <mc:Choice xmlns:v="urn:schemas-microsoft-com:vml" Requires="v">
                <p:oleObj spid="_x0000_s2484609" name="公式" r:id="rId9" imgW="2336800" imgH="419100" progId="Equation.3">
                  <p:embed/>
                </p:oleObj>
              </mc:Choice>
              <mc:Fallback>
                <p:oleObj name="公式" r:id="rId9" imgW="2336800" imgH="419100" progId="Equation.3">
                  <p:embed/>
                  <p:pic>
                    <p:nvPicPr>
                      <p:cNvPr id="0" name="Picture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920" y="5445224"/>
                        <a:ext cx="3690938"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9" name="Rectangle 13"/>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8" name="Object 12"/>
          <p:cNvGraphicFramePr>
            <a:graphicFrameLocks noChangeAspect="1"/>
          </p:cNvGraphicFramePr>
          <p:nvPr/>
        </p:nvGraphicFramePr>
        <p:xfrm>
          <a:off x="2771800" y="6207125"/>
          <a:ext cx="3241675" cy="650875"/>
        </p:xfrm>
        <a:graphic>
          <a:graphicData uri="http://schemas.openxmlformats.org/presentationml/2006/ole">
            <mc:AlternateContent xmlns:mc="http://schemas.openxmlformats.org/markup-compatibility/2006">
              <mc:Choice xmlns:v="urn:schemas-microsoft-com:vml" Requires="v">
                <p:oleObj spid="_x0000_s2484610" name="公式" r:id="rId11" imgW="2082800" imgH="419100" progId="Equation.3">
                  <p:embed/>
                </p:oleObj>
              </mc:Choice>
              <mc:Fallback>
                <p:oleObj name="公式" r:id="rId11" imgW="2082800" imgH="419100" progId="Equation.3">
                  <p:embed/>
                  <p:pic>
                    <p:nvPicPr>
                      <p:cNvPr id="0" name="Picture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800" y="6207125"/>
                        <a:ext cx="3241675"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直接连接符 15"/>
          <p:cNvCxnSpPr/>
          <p:nvPr/>
        </p:nvCxnSpPr>
        <p:spPr>
          <a:xfrm>
            <a:off x="539552" y="2276872"/>
            <a:ext cx="8136904" cy="0"/>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 calcmode="lin" valueType="num">
                                      <p:cBhvr additive="base">
                                        <p:cTn id="7"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80"/>
                                        </p:tgtEl>
                                        <p:attrNameLst>
                                          <p:attrName>style.visibility</p:attrName>
                                        </p:attrNameLst>
                                      </p:cBhvr>
                                      <p:to>
                                        <p:strVal val="visible"/>
                                      </p:to>
                                    </p:set>
                                    <p:anim calcmode="lin" valueType="num">
                                      <p:cBhvr additive="base">
                                        <p:cTn id="11" dur="500" fill="hold"/>
                                        <p:tgtEl>
                                          <p:spTgt spid="50180"/>
                                        </p:tgtEl>
                                        <p:attrNameLst>
                                          <p:attrName>ppt_x</p:attrName>
                                        </p:attrNameLst>
                                      </p:cBhvr>
                                      <p:tavLst>
                                        <p:tav tm="0">
                                          <p:val>
                                            <p:strVal val="#ppt_x"/>
                                          </p:val>
                                        </p:tav>
                                        <p:tav tm="100000">
                                          <p:val>
                                            <p:strVal val="#ppt_x"/>
                                          </p:val>
                                        </p:tav>
                                      </p:tavLst>
                                    </p:anim>
                                    <p:anim calcmode="lin" valueType="num">
                                      <p:cBhvr additive="base">
                                        <p:cTn id="12"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0179">
                                            <p:txEl>
                                              <p:pRg st="3" end="3"/>
                                            </p:txEl>
                                          </p:spTgt>
                                        </p:tgtEl>
                                        <p:attrNameLst>
                                          <p:attrName>style.visibility</p:attrName>
                                        </p:attrNameLst>
                                      </p:cBhvr>
                                      <p:to>
                                        <p:strVal val="visible"/>
                                      </p:to>
                                    </p:set>
                                    <p:anim calcmode="lin" valueType="num">
                                      <p:cBhvr additive="base">
                                        <p:cTn id="17"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017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0182"/>
                                        </p:tgtEl>
                                        <p:attrNameLst>
                                          <p:attrName>style.visibility</p:attrName>
                                        </p:attrNameLst>
                                      </p:cBhvr>
                                      <p:to>
                                        <p:strVal val="visible"/>
                                      </p:to>
                                    </p:set>
                                    <p:anim calcmode="lin" valueType="num">
                                      <p:cBhvr additive="base">
                                        <p:cTn id="21" dur="500" fill="hold"/>
                                        <p:tgtEl>
                                          <p:spTgt spid="50182"/>
                                        </p:tgtEl>
                                        <p:attrNameLst>
                                          <p:attrName>ppt_x</p:attrName>
                                        </p:attrNameLst>
                                      </p:cBhvr>
                                      <p:tavLst>
                                        <p:tav tm="0">
                                          <p:val>
                                            <p:strVal val="#ppt_x"/>
                                          </p:val>
                                        </p:tav>
                                        <p:tav tm="100000">
                                          <p:val>
                                            <p:strVal val="#ppt_x"/>
                                          </p:val>
                                        </p:tav>
                                      </p:tavLst>
                                    </p:anim>
                                    <p:anim calcmode="lin" valueType="num">
                                      <p:cBhvr additive="base">
                                        <p:cTn id="22" dur="500" fill="hold"/>
                                        <p:tgtEl>
                                          <p:spTgt spid="5018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0179">
                                            <p:txEl>
                                              <p:pRg st="4" end="4"/>
                                            </p:txEl>
                                          </p:spTgt>
                                        </p:tgtEl>
                                        <p:attrNameLst>
                                          <p:attrName>style.visibility</p:attrName>
                                        </p:attrNameLst>
                                      </p:cBhvr>
                                      <p:to>
                                        <p:strVal val="visible"/>
                                      </p:to>
                                    </p:set>
                                    <p:anim calcmode="lin" valueType="num">
                                      <p:cBhvr additive="base">
                                        <p:cTn id="27"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017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0184"/>
                                        </p:tgtEl>
                                        <p:attrNameLst>
                                          <p:attrName>style.visibility</p:attrName>
                                        </p:attrNameLst>
                                      </p:cBhvr>
                                      <p:to>
                                        <p:strVal val="visible"/>
                                      </p:to>
                                    </p:set>
                                    <p:anim calcmode="lin" valueType="num">
                                      <p:cBhvr additive="base">
                                        <p:cTn id="31" dur="500" fill="hold"/>
                                        <p:tgtEl>
                                          <p:spTgt spid="50184"/>
                                        </p:tgtEl>
                                        <p:attrNameLst>
                                          <p:attrName>ppt_x</p:attrName>
                                        </p:attrNameLst>
                                      </p:cBhvr>
                                      <p:tavLst>
                                        <p:tav tm="0">
                                          <p:val>
                                            <p:strVal val="#ppt_x"/>
                                          </p:val>
                                        </p:tav>
                                        <p:tav tm="100000">
                                          <p:val>
                                            <p:strVal val="#ppt_x"/>
                                          </p:val>
                                        </p:tav>
                                      </p:tavLst>
                                    </p:anim>
                                    <p:anim calcmode="lin" valueType="num">
                                      <p:cBhvr additive="base">
                                        <p:cTn id="32" dur="500" fill="hold"/>
                                        <p:tgtEl>
                                          <p:spTgt spid="5018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0179">
                                            <p:txEl>
                                              <p:pRg st="5" end="5"/>
                                            </p:txEl>
                                          </p:spTgt>
                                        </p:tgtEl>
                                        <p:attrNameLst>
                                          <p:attrName>style.visibility</p:attrName>
                                        </p:attrNameLst>
                                      </p:cBhvr>
                                      <p:to>
                                        <p:strVal val="visible"/>
                                      </p:to>
                                    </p:set>
                                    <p:anim calcmode="lin" valueType="num">
                                      <p:cBhvr additive="base">
                                        <p:cTn id="37" dur="5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0179">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0186"/>
                                        </p:tgtEl>
                                        <p:attrNameLst>
                                          <p:attrName>style.visibility</p:attrName>
                                        </p:attrNameLst>
                                      </p:cBhvr>
                                      <p:to>
                                        <p:strVal val="visible"/>
                                      </p:to>
                                    </p:set>
                                    <p:anim calcmode="lin" valueType="num">
                                      <p:cBhvr additive="base">
                                        <p:cTn id="41" dur="500" fill="hold"/>
                                        <p:tgtEl>
                                          <p:spTgt spid="50186"/>
                                        </p:tgtEl>
                                        <p:attrNameLst>
                                          <p:attrName>ppt_x</p:attrName>
                                        </p:attrNameLst>
                                      </p:cBhvr>
                                      <p:tavLst>
                                        <p:tav tm="0">
                                          <p:val>
                                            <p:strVal val="#ppt_x"/>
                                          </p:val>
                                        </p:tav>
                                        <p:tav tm="100000">
                                          <p:val>
                                            <p:strVal val="#ppt_x"/>
                                          </p:val>
                                        </p:tav>
                                      </p:tavLst>
                                    </p:anim>
                                    <p:anim calcmode="lin" valueType="num">
                                      <p:cBhvr additive="base">
                                        <p:cTn id="42" dur="500" fill="hold"/>
                                        <p:tgtEl>
                                          <p:spTgt spid="5018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0179">
                                            <p:txEl>
                                              <p:pRg st="6" end="6"/>
                                            </p:txEl>
                                          </p:spTgt>
                                        </p:tgtEl>
                                        <p:attrNameLst>
                                          <p:attrName>style.visibility</p:attrName>
                                        </p:attrNameLst>
                                      </p:cBhvr>
                                      <p:to>
                                        <p:strVal val="visible"/>
                                      </p:to>
                                    </p:set>
                                    <p:anim calcmode="lin" valueType="num">
                                      <p:cBhvr additive="base">
                                        <p:cTn id="47" dur="500" fill="hold"/>
                                        <p:tgtEl>
                                          <p:spTgt spid="50179">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0179">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0188"/>
                                        </p:tgtEl>
                                        <p:attrNameLst>
                                          <p:attrName>style.visibility</p:attrName>
                                        </p:attrNameLst>
                                      </p:cBhvr>
                                      <p:to>
                                        <p:strVal val="visible"/>
                                      </p:to>
                                    </p:set>
                                    <p:anim calcmode="lin" valueType="num">
                                      <p:cBhvr additive="base">
                                        <p:cTn id="51" dur="500" fill="hold"/>
                                        <p:tgtEl>
                                          <p:spTgt spid="50188"/>
                                        </p:tgtEl>
                                        <p:attrNameLst>
                                          <p:attrName>ppt_x</p:attrName>
                                        </p:attrNameLst>
                                      </p:cBhvr>
                                      <p:tavLst>
                                        <p:tav tm="0">
                                          <p:val>
                                            <p:strVal val="#ppt_x"/>
                                          </p:val>
                                        </p:tav>
                                        <p:tav tm="100000">
                                          <p:val>
                                            <p:strVal val="#ppt_x"/>
                                          </p:val>
                                        </p:tav>
                                      </p:tavLst>
                                    </p:anim>
                                    <p:anim calcmode="lin" valueType="num">
                                      <p:cBhvr additive="base">
                                        <p:cTn id="52" dur="500" fill="hold"/>
                                        <p:tgtEl>
                                          <p:spTgt spid="50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开始课程</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4294967295"/>
          </p:nvPr>
        </p:nvSpPr>
        <p:spPr>
          <a:xfrm>
            <a:off x="8515350" y="6556375"/>
            <a:ext cx="628650" cy="257175"/>
          </a:xfrm>
        </p:spPr>
        <p:txBody>
          <a:bodyPr/>
          <a:lstStyle/>
          <a:p>
            <a:fld id="{E31375A4-56A4-47D6-9801-1991572033F7}" type="slidenum">
              <a:rPr lang="en-US" smtClean="0"/>
              <a:pPr/>
              <a:t>36</a:t>
            </a:fld>
            <a:endParaRPr lang="en-US"/>
          </a:p>
        </p:txBody>
      </p:sp>
    </p:spTree>
    <p:extLst>
      <p:ext uri="{BB962C8B-B14F-4D97-AF65-F5344CB8AC3E}">
        <p14:creationId xmlns:p14="http://schemas.microsoft.com/office/powerpoint/2010/main" val="1551246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BB17CC6-DD48-478E-B2B4-6162D13CE9D9}" type="slidenum">
              <a:rPr lang="en-US" altLang="zh-CN"/>
              <a:pPr/>
              <a:t>37</a:t>
            </a:fld>
            <a:endParaRPr lang="en-US" altLang="zh-CN"/>
          </a:p>
        </p:txBody>
      </p:sp>
      <p:sp>
        <p:nvSpPr>
          <p:cNvPr id="39938" name="Rectangle 2"/>
          <p:cNvSpPr>
            <a:spLocks noGrp="1" noChangeArrowheads="1"/>
          </p:cNvSpPr>
          <p:nvPr>
            <p:ph type="title"/>
          </p:nvPr>
        </p:nvSpPr>
        <p:spPr/>
        <p:txBody>
          <a:bodyPr>
            <a:normAutofit/>
          </a:bodyPr>
          <a:lstStyle/>
          <a:p>
            <a:r>
              <a:rPr lang="zh-CN" altLang="en-US" b="1" dirty="0" smtClean="0"/>
              <a:t>前述结论</a:t>
            </a:r>
            <a:endParaRPr lang="zh-CN" altLang="en-US" b="1" dirty="0"/>
          </a:p>
        </p:txBody>
      </p:sp>
      <p:sp>
        <p:nvSpPr>
          <p:cNvPr id="39939" name="Rectangle 3"/>
          <p:cNvSpPr>
            <a:spLocks noGrp="1" noChangeArrowheads="1"/>
          </p:cNvSpPr>
          <p:nvPr>
            <p:ph type="body" idx="1"/>
          </p:nvPr>
        </p:nvSpPr>
        <p:spPr>
          <a:xfrm>
            <a:off x="296863" y="1223963"/>
            <a:ext cx="8379593" cy="5634037"/>
          </a:xfrm>
        </p:spPr>
        <p:txBody>
          <a:bodyPr/>
          <a:lstStyle/>
          <a:p>
            <a:r>
              <a:rPr lang="zh-CN" altLang="en-US" dirty="0" smtClean="0">
                <a:solidFill>
                  <a:srgbClr val="000000"/>
                </a:solidFill>
              </a:rPr>
              <a:t>在</a:t>
            </a:r>
            <a:r>
              <a:rPr lang="zh-CN" altLang="en-US" dirty="0">
                <a:solidFill>
                  <a:srgbClr val="000000"/>
                </a:solidFill>
              </a:rPr>
              <a:t>通信系统中所遇到的随机信号和噪声，一般均能满足</a:t>
            </a:r>
            <a:r>
              <a:rPr lang="zh-CN" altLang="en-US" dirty="0" smtClean="0">
                <a:solidFill>
                  <a:srgbClr val="0000FF"/>
                </a:solidFill>
              </a:rPr>
              <a:t>各态</a:t>
            </a:r>
            <a:r>
              <a:rPr lang="zh-CN" altLang="en-US" dirty="0">
                <a:solidFill>
                  <a:srgbClr val="0000FF"/>
                </a:solidFill>
              </a:rPr>
              <a:t>历经</a:t>
            </a:r>
            <a:r>
              <a:rPr lang="zh-CN" altLang="en-US" dirty="0">
                <a:solidFill>
                  <a:srgbClr val="000000"/>
                </a:solidFill>
              </a:rPr>
              <a:t>条件</a:t>
            </a:r>
            <a:r>
              <a:rPr lang="zh-CN" altLang="en-US" dirty="0" smtClean="0">
                <a:solidFill>
                  <a:srgbClr val="000000"/>
                </a:solidFill>
              </a:rPr>
              <a:t>。</a:t>
            </a:r>
            <a:endParaRPr lang="en-US" altLang="zh-CN" dirty="0" smtClean="0">
              <a:solidFill>
                <a:srgbClr val="000000"/>
              </a:solidFill>
            </a:endParaRPr>
          </a:p>
          <a:p>
            <a:r>
              <a:rPr lang="zh-CN" altLang="en-US" dirty="0" smtClean="0">
                <a:solidFill>
                  <a:srgbClr val="000000"/>
                </a:solidFill>
              </a:rPr>
              <a:t>因此</a:t>
            </a:r>
            <a:r>
              <a:rPr lang="zh-CN" altLang="en-US" dirty="0">
                <a:solidFill>
                  <a:srgbClr val="000000"/>
                </a:solidFill>
              </a:rPr>
              <a:t>，在求解各种统计平均（均值或自相关函数等）时，无需作无限多次的考察，只要获得一次考察，用一次实现的“时间平均”值代替过程的“统计平均”值即可，从而使测量和计算的问题大为简化。</a:t>
            </a:r>
          </a:p>
          <a:p>
            <a:r>
              <a:rPr lang="zh-CN" altLang="en-US" dirty="0">
                <a:solidFill>
                  <a:srgbClr val="000000"/>
                </a:solidFill>
              </a:rPr>
              <a:t>具有各态历经的随机过程一定是平稳过程，反之不一定成立。</a:t>
            </a:r>
            <a:endParaRPr lang="en-US" altLang="zh-CN" dirty="0">
              <a:solidFill>
                <a:srgbClr val="000000"/>
              </a:solidFill>
            </a:endParaRPr>
          </a:p>
          <a:p>
            <a:endParaRPr lang="zh-CN" altLang="en-US" dirty="0">
              <a:solidFill>
                <a:srgbClr val="000000"/>
              </a:solidFill>
            </a:endParaRPr>
          </a:p>
        </p:txBody>
      </p:sp>
    </p:spTree>
    <p:extLst>
      <p:ext uri="{BB962C8B-B14F-4D97-AF65-F5344CB8AC3E}">
        <p14:creationId xmlns:p14="http://schemas.microsoft.com/office/powerpoint/2010/main" val="93306847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1" end="1"/>
                                            </p:txEl>
                                          </p:spTgt>
                                        </p:tgtEl>
                                        <p:attrNameLst>
                                          <p:attrName>style.visibility</p:attrName>
                                        </p:attrNameLst>
                                      </p:cBhvr>
                                      <p:to>
                                        <p:strVal val="visible"/>
                                      </p:to>
                                    </p:set>
                                    <p:anim calcmode="lin" valueType="num">
                                      <p:cBhvr additive="base">
                                        <p:cTn id="13"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9">
                                            <p:txEl>
                                              <p:pRg st="2" end="2"/>
                                            </p:txEl>
                                          </p:spTgt>
                                        </p:tgtEl>
                                        <p:attrNameLst>
                                          <p:attrName>style.visibility</p:attrName>
                                        </p:attrNameLst>
                                      </p:cBhvr>
                                      <p:to>
                                        <p:strVal val="visible"/>
                                      </p:to>
                                    </p:set>
                                    <p:anim calcmode="lin" valueType="num">
                                      <p:cBhvr additive="base">
                                        <p:cTn id="19"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章  随机过程</a:t>
            </a:r>
            <a:endParaRPr lang="zh-CN" altLang="en-US" dirty="0"/>
          </a:p>
        </p:txBody>
      </p:sp>
      <p:sp>
        <p:nvSpPr>
          <p:cNvPr id="3" name="内容占位符 2"/>
          <p:cNvSpPr>
            <a:spLocks noGrp="1"/>
          </p:cNvSpPr>
          <p:nvPr>
            <p:ph idx="1"/>
          </p:nvPr>
        </p:nvSpPr>
        <p:spPr/>
        <p:txBody>
          <a:bodyPr/>
          <a:lstStyle/>
          <a:p>
            <a:r>
              <a:rPr lang="en-US" altLang="zh-CN" dirty="0"/>
              <a:t>3.1   </a:t>
            </a:r>
            <a:r>
              <a:rPr lang="zh-CN" altLang="en-US" dirty="0"/>
              <a:t>随机过程的基本概念</a:t>
            </a:r>
          </a:p>
          <a:p>
            <a:r>
              <a:rPr lang="en-US" altLang="zh-CN" dirty="0"/>
              <a:t>3.2  </a:t>
            </a:r>
            <a:r>
              <a:rPr lang="zh-CN" altLang="en-US" dirty="0"/>
              <a:t>平稳随机过程</a:t>
            </a:r>
          </a:p>
          <a:p>
            <a:r>
              <a:rPr lang="en-US" altLang="zh-CN" dirty="0">
                <a:solidFill>
                  <a:srgbClr val="FF0000"/>
                </a:solidFill>
              </a:rPr>
              <a:t>3.3  </a:t>
            </a:r>
            <a:r>
              <a:rPr lang="zh-CN" altLang="en-US" dirty="0">
                <a:solidFill>
                  <a:srgbClr val="FF0000"/>
                </a:solidFill>
              </a:rPr>
              <a:t>高斯随机过程（正态随机过程</a:t>
            </a:r>
            <a:r>
              <a:rPr lang="zh-CN" altLang="en-US" dirty="0" smtClean="0">
                <a:solidFill>
                  <a:srgbClr val="FF0000"/>
                </a:solidFill>
              </a:rPr>
              <a:t>）</a:t>
            </a:r>
            <a:endParaRPr lang="en-US" altLang="zh-CN" dirty="0" smtClean="0">
              <a:solidFill>
                <a:srgbClr val="FF0000"/>
              </a:solidFill>
            </a:endParaRPr>
          </a:p>
          <a:p>
            <a:r>
              <a:rPr lang="en-US" altLang="zh-CN" dirty="0"/>
              <a:t>3.4  </a:t>
            </a:r>
            <a:r>
              <a:rPr lang="zh-CN" altLang="en-US" dirty="0"/>
              <a:t>平稳随机过程通过线性系统</a:t>
            </a:r>
          </a:p>
          <a:p>
            <a:r>
              <a:rPr lang="en-US" altLang="zh-CN" dirty="0"/>
              <a:t>3.5 </a:t>
            </a:r>
            <a:r>
              <a:rPr lang="zh-CN" altLang="en-US" dirty="0"/>
              <a:t>窄带</a:t>
            </a:r>
            <a:r>
              <a:rPr lang="zh-CN" altLang="en-US" dirty="0" smtClean="0"/>
              <a:t>随机过程</a:t>
            </a:r>
            <a:endParaRPr lang="en-US" altLang="zh-CN" dirty="0" smtClean="0"/>
          </a:p>
          <a:p>
            <a:r>
              <a:rPr lang="en-US" altLang="zh-CN" dirty="0"/>
              <a:t>3.6 </a:t>
            </a:r>
            <a:r>
              <a:rPr lang="zh-CN" altLang="en-US" dirty="0"/>
              <a:t>正弦波加窄带高斯噪声</a:t>
            </a:r>
          </a:p>
          <a:p>
            <a:r>
              <a:rPr lang="en-US" altLang="zh-CN" dirty="0" smtClean="0"/>
              <a:t>3.7  </a:t>
            </a:r>
            <a:r>
              <a:rPr lang="zh-CN" altLang="en-US" dirty="0"/>
              <a:t>高斯白噪声和带限白噪声</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38</a:t>
            </a:fld>
            <a:endParaRPr lang="en-US"/>
          </a:p>
        </p:txBody>
      </p:sp>
    </p:spTree>
    <p:extLst>
      <p:ext uri="{BB962C8B-B14F-4D97-AF65-F5344CB8AC3E}">
        <p14:creationId xmlns:p14="http://schemas.microsoft.com/office/powerpoint/2010/main" val="1525449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64C43056-A3EB-4293-A65A-E092C8E51360}" type="slidenum">
              <a:rPr lang="en-US" altLang="zh-CN"/>
              <a:pPr/>
              <a:t>39</a:t>
            </a:fld>
            <a:endParaRPr lang="en-US" altLang="zh-CN"/>
          </a:p>
        </p:txBody>
      </p:sp>
      <p:sp>
        <p:nvSpPr>
          <p:cNvPr id="51202" name="Rectangle 2"/>
          <p:cNvSpPr>
            <a:spLocks noGrp="1" noChangeArrowheads="1"/>
          </p:cNvSpPr>
          <p:nvPr>
            <p:ph type="title"/>
          </p:nvPr>
        </p:nvSpPr>
        <p:spPr/>
        <p:txBody>
          <a:bodyPr>
            <a:noAutofit/>
          </a:bodyPr>
          <a:lstStyle/>
          <a:p>
            <a:r>
              <a:rPr lang="en-US" altLang="zh-CN" dirty="0" smtClean="0"/>
              <a:t>3.3.1  </a:t>
            </a:r>
            <a:r>
              <a:rPr lang="zh-CN" altLang="en-US" dirty="0"/>
              <a:t>高斯</a:t>
            </a:r>
            <a:r>
              <a:rPr lang="zh-CN" altLang="en-US" dirty="0" smtClean="0"/>
              <a:t>随机过程定义</a:t>
            </a:r>
            <a:endParaRPr lang="zh-CN" altLang="en-US" dirty="0"/>
          </a:p>
        </p:txBody>
      </p:sp>
      <p:sp>
        <p:nvSpPr>
          <p:cNvPr id="51203" name="Rectangle 3"/>
          <p:cNvSpPr>
            <a:spLocks noGrp="1" noChangeArrowheads="1"/>
          </p:cNvSpPr>
          <p:nvPr>
            <p:ph type="body" idx="1"/>
          </p:nvPr>
        </p:nvSpPr>
        <p:spPr/>
        <p:txBody>
          <a:bodyPr/>
          <a:lstStyle/>
          <a:p>
            <a:pPr lvl="1">
              <a:lnSpc>
                <a:spcPct val="130000"/>
              </a:lnSpc>
            </a:pPr>
            <a:r>
              <a:rPr lang="zh-CN" altLang="en-US" dirty="0" smtClean="0"/>
              <a:t>如果</a:t>
            </a:r>
            <a:r>
              <a:rPr lang="zh-CN" altLang="en-US" dirty="0"/>
              <a:t>随机过程</a:t>
            </a:r>
            <a:r>
              <a:rPr lang="zh-CN" altLang="en-US" i="1" dirty="0">
                <a:sym typeface="Symbol" pitchFamily="18" charset="2"/>
              </a:rPr>
              <a:t> </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的任意</a:t>
            </a:r>
            <a:r>
              <a:rPr lang="en-US" altLang="zh-CN" i="1" dirty="0"/>
              <a:t>n</a:t>
            </a:r>
            <a:r>
              <a:rPr lang="zh-CN" altLang="en-US" dirty="0"/>
              <a:t>维（</a:t>
            </a:r>
            <a:r>
              <a:rPr lang="en-US" altLang="zh-CN" i="1" dirty="0"/>
              <a:t>n </a:t>
            </a:r>
            <a:r>
              <a:rPr lang="en-US" altLang="zh-CN" dirty="0"/>
              <a:t>=1,2,...</a:t>
            </a:r>
            <a:r>
              <a:rPr lang="zh-CN" altLang="en-US" dirty="0"/>
              <a:t>）分布均服从正态分布，则称它为</a:t>
            </a:r>
            <a:r>
              <a:rPr lang="zh-CN" altLang="en-US" dirty="0">
                <a:solidFill>
                  <a:srgbClr val="0000FF"/>
                </a:solidFill>
              </a:rPr>
              <a:t>正态过程</a:t>
            </a:r>
            <a:r>
              <a:rPr lang="zh-CN" altLang="en-US" dirty="0"/>
              <a:t>或</a:t>
            </a:r>
            <a:r>
              <a:rPr lang="zh-CN" altLang="en-US" dirty="0">
                <a:solidFill>
                  <a:srgbClr val="0000FF"/>
                </a:solidFill>
              </a:rPr>
              <a:t>高斯过程</a:t>
            </a:r>
            <a:r>
              <a:rPr lang="zh-CN" altLang="en-US" dirty="0"/>
              <a:t>。</a:t>
            </a:r>
          </a:p>
          <a:p>
            <a:pPr lvl="1"/>
            <a:r>
              <a:rPr lang="zh-CN" altLang="en-US" dirty="0"/>
              <a:t> </a:t>
            </a:r>
            <a:r>
              <a:rPr lang="en-US" altLang="zh-CN" i="1" dirty="0"/>
              <a:t>n</a:t>
            </a:r>
            <a:r>
              <a:rPr lang="zh-CN" altLang="en-US" dirty="0"/>
              <a:t>维正态概率密度函数表示式为：</a:t>
            </a:r>
          </a:p>
          <a:p>
            <a:pPr lvl="2"/>
            <a:endParaRPr lang="zh-CN" altLang="en-US" dirty="0"/>
          </a:p>
          <a:p>
            <a:pPr lvl="2"/>
            <a:endParaRPr lang="zh-CN" altLang="en-US" dirty="0"/>
          </a:p>
          <a:p>
            <a:pPr lvl="2"/>
            <a:endParaRPr lang="zh-CN" altLang="en-US" dirty="0"/>
          </a:p>
          <a:p>
            <a:pPr lvl="1"/>
            <a:endParaRPr lang="en-US" altLang="zh-CN" dirty="0" smtClean="0"/>
          </a:p>
          <a:p>
            <a:pPr lvl="1"/>
            <a:r>
              <a:rPr lang="zh-CN" altLang="en-US" dirty="0" smtClean="0"/>
              <a:t>式</a:t>
            </a:r>
            <a:r>
              <a:rPr lang="zh-CN" altLang="en-US" dirty="0"/>
              <a:t>中 </a:t>
            </a:r>
          </a:p>
        </p:txBody>
      </p:sp>
      <p:sp>
        <p:nvSpPr>
          <p:cNvPr id="51205" name="Rectangle 5"/>
          <p:cNvSpPr>
            <a:spLocks noChangeArrowheads="1"/>
          </p:cNvSpPr>
          <p:nvPr/>
        </p:nvSpPr>
        <p:spPr bwMode="auto">
          <a:xfrm>
            <a:off x="0" y="30861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1204" name="Object 4"/>
          <p:cNvGraphicFramePr>
            <a:graphicFrameLocks noChangeAspect="1"/>
          </p:cNvGraphicFramePr>
          <p:nvPr/>
        </p:nvGraphicFramePr>
        <p:xfrm>
          <a:off x="611560" y="2924944"/>
          <a:ext cx="8161518" cy="1423541"/>
        </p:xfrm>
        <a:graphic>
          <a:graphicData uri="http://schemas.openxmlformats.org/presentationml/2006/ole">
            <mc:AlternateContent xmlns:mc="http://schemas.openxmlformats.org/markup-compatibility/2006">
              <mc:Choice xmlns:v="urn:schemas-microsoft-com:vml" Requires="v">
                <p:oleObj spid="_x0000_s2485402" name="公式" r:id="rId3" imgW="4152900" imgH="685800" progId="Equation.3">
                  <p:embed/>
                </p:oleObj>
              </mc:Choice>
              <mc:Fallback>
                <p:oleObj name="公式" r:id="rId3" imgW="4152900" imgH="6858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924944"/>
                        <a:ext cx="8161518" cy="14235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7" name="Rectangle 7"/>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1206" name="Object 6"/>
          <p:cNvGraphicFramePr>
            <a:graphicFrameLocks noChangeAspect="1"/>
          </p:cNvGraphicFramePr>
          <p:nvPr/>
        </p:nvGraphicFramePr>
        <p:xfrm>
          <a:off x="1907704" y="4941168"/>
          <a:ext cx="5273336" cy="558354"/>
        </p:xfrm>
        <a:graphic>
          <a:graphicData uri="http://schemas.openxmlformats.org/presentationml/2006/ole">
            <mc:AlternateContent xmlns:mc="http://schemas.openxmlformats.org/markup-compatibility/2006">
              <mc:Choice xmlns:v="urn:schemas-microsoft-com:vml" Requires="v">
                <p:oleObj spid="_x0000_s2485403" name="公式" r:id="rId5" imgW="2044700" imgH="241300" progId="Equation.3">
                  <p:embed/>
                </p:oleObj>
              </mc:Choice>
              <mc:Fallback>
                <p:oleObj name="公式" r:id="rId5" imgW="2044700" imgH="241300"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4941168"/>
                        <a:ext cx="5273336" cy="558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需要熟悉</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什么是随机过程？</a:t>
            </a:r>
            <a:endParaRPr lang="en-US" altLang="zh-CN" dirty="0" smtClean="0"/>
          </a:p>
          <a:p>
            <a:r>
              <a:rPr lang="en-US" altLang="zh-CN" dirty="0" smtClean="0"/>
              <a:t>2. </a:t>
            </a:r>
            <a:r>
              <a:rPr lang="zh-CN" altLang="en-US" dirty="0" smtClean="0"/>
              <a:t>随机过程的分布函数？</a:t>
            </a:r>
            <a:endParaRPr lang="en-US" altLang="zh-CN" dirty="0" smtClean="0"/>
          </a:p>
          <a:p>
            <a:r>
              <a:rPr lang="en-US" altLang="zh-CN" dirty="0" smtClean="0"/>
              <a:t>3. </a:t>
            </a:r>
            <a:r>
              <a:rPr lang="zh-CN" altLang="en-US" dirty="0" smtClean="0"/>
              <a:t>随机过程的数值特征有哪些？什么意义？</a:t>
            </a:r>
            <a:endParaRPr lang="en-US" altLang="zh-CN" dirty="0" smtClean="0"/>
          </a:p>
          <a:p>
            <a:r>
              <a:rPr lang="en-US" altLang="zh-CN" dirty="0" smtClean="0"/>
              <a:t>4. </a:t>
            </a:r>
            <a:r>
              <a:rPr lang="zh-CN" altLang="en-US" dirty="0" smtClean="0"/>
              <a:t>平稳性概念？</a:t>
            </a:r>
            <a:endParaRPr lang="en-US" altLang="zh-CN" dirty="0" smtClean="0"/>
          </a:p>
          <a:p>
            <a:r>
              <a:rPr lang="en-US" altLang="zh-CN" dirty="0" smtClean="0"/>
              <a:t>5. </a:t>
            </a:r>
            <a:r>
              <a:rPr lang="zh-CN" altLang="en-US" dirty="0" smtClean="0"/>
              <a:t>随机过程的各</a:t>
            </a:r>
            <a:r>
              <a:rPr lang="zh-CN" altLang="en-US" dirty="0"/>
              <a:t>态</a:t>
            </a:r>
            <a:r>
              <a:rPr lang="zh-CN" altLang="en-US" dirty="0" smtClean="0"/>
              <a:t>历经性？</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4</a:t>
            </a:fld>
            <a:endParaRPr lang="en-US"/>
          </a:p>
        </p:txBody>
      </p:sp>
    </p:spTree>
    <p:extLst>
      <p:ext uri="{BB962C8B-B14F-4D97-AF65-F5344CB8AC3E}">
        <p14:creationId xmlns:p14="http://schemas.microsoft.com/office/powerpoint/2010/main" val="1776172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F01E7258-93B4-4CC7-A26E-FBD687B06466}" type="slidenum">
              <a:rPr lang="en-US" altLang="zh-CN"/>
              <a:pPr/>
              <a:t>40</a:t>
            </a:fld>
            <a:endParaRPr lang="en-US" altLang="zh-CN"/>
          </a:p>
        </p:txBody>
      </p:sp>
      <p:sp>
        <p:nvSpPr>
          <p:cNvPr id="52226" name="Rectangle 2"/>
          <p:cNvSpPr>
            <a:spLocks noGrp="1" noChangeArrowheads="1"/>
          </p:cNvSpPr>
          <p:nvPr>
            <p:ph type="title"/>
          </p:nvPr>
        </p:nvSpPr>
        <p:spPr/>
        <p:txBody>
          <a:bodyPr>
            <a:normAutofit fontScale="90000"/>
          </a:bodyPr>
          <a:lstStyle/>
          <a:p>
            <a:endParaRPr lang="zh-CN" altLang="en-US" sz="5400" b="1" dirty="0"/>
          </a:p>
        </p:txBody>
      </p:sp>
      <p:sp>
        <p:nvSpPr>
          <p:cNvPr id="52227" name="Rectangle 3"/>
          <p:cNvSpPr>
            <a:spLocks noGrp="1" noChangeArrowheads="1"/>
          </p:cNvSpPr>
          <p:nvPr>
            <p:ph type="body" idx="1"/>
          </p:nvPr>
        </p:nvSpPr>
        <p:spPr>
          <a:xfrm>
            <a:off x="341313" y="1223963"/>
            <a:ext cx="8628062" cy="5634037"/>
          </a:xfrm>
        </p:spPr>
        <p:txBody>
          <a:bodyPr/>
          <a:lstStyle/>
          <a:p>
            <a:pPr>
              <a:lnSpc>
                <a:spcPct val="120000"/>
              </a:lnSpc>
            </a:pPr>
            <a:r>
              <a:rPr lang="zh-CN" altLang="en-US" dirty="0"/>
              <a:t>式中    </a:t>
            </a:r>
            <a:r>
              <a:rPr lang="en-US" altLang="zh-CN" dirty="0"/>
              <a:t>|</a:t>
            </a:r>
            <a:r>
              <a:rPr lang="en-US" altLang="zh-CN" i="1" dirty="0"/>
              <a:t>B</a:t>
            </a:r>
            <a:r>
              <a:rPr lang="en-US" altLang="zh-CN" dirty="0"/>
              <a:t>| </a:t>
            </a:r>
            <a:r>
              <a:rPr lang="zh-CN" altLang="en-US" dirty="0"/>
              <a:t>－ 归一化协方差矩阵的行列式，即 </a:t>
            </a:r>
          </a:p>
          <a:p>
            <a:pPr lvl="2">
              <a:lnSpc>
                <a:spcPct val="120000"/>
              </a:lnSpc>
            </a:pPr>
            <a:endParaRPr lang="zh-CN" altLang="en-US" dirty="0"/>
          </a:p>
          <a:p>
            <a:pPr lvl="2">
              <a:lnSpc>
                <a:spcPct val="120000"/>
              </a:lnSpc>
            </a:pPr>
            <a:endParaRPr lang="zh-CN" altLang="en-US" dirty="0"/>
          </a:p>
          <a:p>
            <a:pPr lvl="2">
              <a:lnSpc>
                <a:spcPct val="120000"/>
              </a:lnSpc>
            </a:pPr>
            <a:endParaRPr lang="zh-CN" altLang="en-US" dirty="0"/>
          </a:p>
          <a:p>
            <a:pPr>
              <a:lnSpc>
                <a:spcPct val="190000"/>
              </a:lnSpc>
            </a:pPr>
            <a:r>
              <a:rPr lang="en-US" altLang="zh-CN" dirty="0" smtClean="0"/>
              <a:t>|</a:t>
            </a:r>
            <a:r>
              <a:rPr lang="en-US" altLang="zh-CN" i="1" dirty="0" err="1"/>
              <a:t>B</a:t>
            </a:r>
            <a:r>
              <a:rPr lang="en-US" altLang="zh-CN" dirty="0" err="1"/>
              <a:t>|</a:t>
            </a:r>
            <a:r>
              <a:rPr lang="en-US" altLang="zh-CN" i="1" baseline="-25000" dirty="0" err="1"/>
              <a:t>jk</a:t>
            </a:r>
            <a:r>
              <a:rPr lang="en-US" altLang="zh-CN" dirty="0"/>
              <a:t>  </a:t>
            </a:r>
            <a:r>
              <a:rPr lang="zh-CN" altLang="en-US" dirty="0"/>
              <a:t>－行列式</a:t>
            </a:r>
            <a:r>
              <a:rPr lang="en-US" altLang="zh-CN" dirty="0"/>
              <a:t>|</a:t>
            </a:r>
            <a:r>
              <a:rPr lang="en-US" altLang="zh-CN" i="1" dirty="0"/>
              <a:t>B</a:t>
            </a:r>
            <a:r>
              <a:rPr lang="en-US" altLang="zh-CN" dirty="0"/>
              <a:t>|</a:t>
            </a:r>
            <a:r>
              <a:rPr lang="zh-CN" altLang="en-US" dirty="0"/>
              <a:t>中元素</a:t>
            </a:r>
            <a:r>
              <a:rPr lang="en-US" altLang="zh-CN" i="1" dirty="0" err="1"/>
              <a:t>b</a:t>
            </a:r>
            <a:r>
              <a:rPr lang="en-US" altLang="zh-CN" i="1" baseline="-25000" dirty="0" err="1"/>
              <a:t>jk</a:t>
            </a:r>
            <a:r>
              <a:rPr lang="zh-CN" altLang="en-US" dirty="0"/>
              <a:t>的代数余因子</a:t>
            </a:r>
          </a:p>
          <a:p>
            <a:r>
              <a:rPr lang="en-US" altLang="zh-CN" i="1" dirty="0" err="1" smtClean="0"/>
              <a:t>b</a:t>
            </a:r>
            <a:r>
              <a:rPr lang="en-US" altLang="zh-CN" i="1" baseline="-25000" dirty="0" err="1" smtClean="0"/>
              <a:t>jk</a:t>
            </a:r>
            <a:r>
              <a:rPr lang="en-US" altLang="zh-CN" i="1" dirty="0" smtClean="0"/>
              <a:t> </a:t>
            </a:r>
            <a:r>
              <a:rPr lang="zh-CN" altLang="en-US" i="1" dirty="0"/>
              <a:t>－ </a:t>
            </a:r>
            <a:r>
              <a:rPr lang="zh-CN" altLang="en-US" dirty="0"/>
              <a:t>为归一化协方差函数，即 </a:t>
            </a:r>
          </a:p>
        </p:txBody>
      </p:sp>
      <p:sp>
        <p:nvSpPr>
          <p:cNvPr id="52229" name="Rectangle 5"/>
          <p:cNvSpPr>
            <a:spLocks noChangeArrowheads="1"/>
          </p:cNvSpPr>
          <p:nvPr/>
        </p:nvSpPr>
        <p:spPr bwMode="auto">
          <a:xfrm>
            <a:off x="0" y="29860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2228" name="Object 4"/>
          <p:cNvGraphicFramePr>
            <a:graphicFrameLocks noChangeAspect="1"/>
          </p:cNvGraphicFramePr>
          <p:nvPr/>
        </p:nvGraphicFramePr>
        <p:xfrm>
          <a:off x="2592388" y="1728788"/>
          <a:ext cx="2924175" cy="1609725"/>
        </p:xfrm>
        <a:graphic>
          <a:graphicData uri="http://schemas.openxmlformats.org/presentationml/2006/ole">
            <mc:AlternateContent xmlns:mc="http://schemas.openxmlformats.org/markup-compatibility/2006">
              <mc:Choice xmlns:v="urn:schemas-microsoft-com:vml" Requires="v">
                <p:oleObj spid="_x0000_s2486426" name="公式" r:id="rId3" imgW="1612900" imgH="889000" progId="Equation.3">
                  <p:embed/>
                </p:oleObj>
              </mc:Choice>
              <mc:Fallback>
                <p:oleObj name="公式" r:id="rId3" imgW="1612900" imgH="8890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388" y="1728788"/>
                        <a:ext cx="2924175" cy="160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1" name="Rectangle 7"/>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2230" name="Object 6"/>
          <p:cNvGraphicFramePr>
            <a:graphicFrameLocks noChangeAspect="1"/>
          </p:cNvGraphicFramePr>
          <p:nvPr>
            <p:extLst>
              <p:ext uri="{D42A27DB-BD31-4B8C-83A1-F6EECF244321}">
                <p14:modId xmlns:p14="http://schemas.microsoft.com/office/powerpoint/2010/main" val="1921706480"/>
              </p:ext>
            </p:extLst>
          </p:nvPr>
        </p:nvGraphicFramePr>
        <p:xfrm>
          <a:off x="2423272" y="5229200"/>
          <a:ext cx="3926728" cy="936104"/>
        </p:xfrm>
        <a:graphic>
          <a:graphicData uri="http://schemas.openxmlformats.org/presentationml/2006/ole">
            <mc:AlternateContent xmlns:mc="http://schemas.openxmlformats.org/markup-compatibility/2006">
              <mc:Choice xmlns:v="urn:schemas-microsoft-com:vml" Requires="v">
                <p:oleObj spid="_x0000_s2486427" name="公式" r:id="rId5" imgW="1993900" imgH="469900" progId="Equation.3">
                  <p:embed/>
                </p:oleObj>
              </mc:Choice>
              <mc:Fallback>
                <p:oleObj name="公式" r:id="rId5" imgW="1993900" imgH="469900"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3272" y="5229200"/>
                        <a:ext cx="3926728"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BA1FF25-A71B-4321-97D0-13727C3EEA6E}" type="slidenum">
              <a:rPr lang="en-US" altLang="zh-CN"/>
              <a:pPr/>
              <a:t>41</a:t>
            </a:fld>
            <a:endParaRPr lang="en-US" altLang="zh-CN"/>
          </a:p>
        </p:txBody>
      </p:sp>
      <p:sp>
        <p:nvSpPr>
          <p:cNvPr id="53250" name="Rectangle 2"/>
          <p:cNvSpPr>
            <a:spLocks noGrp="1" noChangeArrowheads="1"/>
          </p:cNvSpPr>
          <p:nvPr>
            <p:ph type="title"/>
          </p:nvPr>
        </p:nvSpPr>
        <p:spPr/>
        <p:txBody>
          <a:bodyPr>
            <a:normAutofit/>
          </a:bodyPr>
          <a:lstStyle/>
          <a:p>
            <a:r>
              <a:rPr lang="en-US" altLang="zh-CN" dirty="0"/>
              <a:t> 3.3.2  </a:t>
            </a:r>
            <a:r>
              <a:rPr lang="zh-CN" altLang="en-US" dirty="0"/>
              <a:t>重要性质</a:t>
            </a:r>
          </a:p>
        </p:txBody>
      </p:sp>
      <p:sp>
        <p:nvSpPr>
          <p:cNvPr id="53251" name="Rectangle 3"/>
          <p:cNvSpPr>
            <a:spLocks noGrp="1" noChangeArrowheads="1"/>
          </p:cNvSpPr>
          <p:nvPr>
            <p:ph type="body" idx="1"/>
          </p:nvPr>
        </p:nvSpPr>
        <p:spPr/>
        <p:txBody>
          <a:bodyPr>
            <a:normAutofit fontScale="92500"/>
          </a:bodyPr>
          <a:lstStyle/>
          <a:p>
            <a:pPr>
              <a:lnSpc>
                <a:spcPct val="130000"/>
              </a:lnSpc>
            </a:pPr>
            <a:r>
              <a:rPr lang="en-US" altLang="zh-CN" dirty="0" smtClean="0"/>
              <a:t>1.</a:t>
            </a:r>
            <a:r>
              <a:rPr lang="zh-CN" altLang="en-US" dirty="0" smtClean="0"/>
              <a:t>由</a:t>
            </a:r>
            <a:r>
              <a:rPr lang="zh-CN" altLang="en-US" dirty="0"/>
              <a:t>高斯过程的定义式可以看出</a:t>
            </a:r>
            <a:r>
              <a:rPr lang="en-US" altLang="zh-CN" dirty="0"/>
              <a:t>,</a:t>
            </a:r>
            <a:r>
              <a:rPr lang="zh-CN" altLang="en-US" dirty="0"/>
              <a:t>高斯过程的</a:t>
            </a:r>
            <a:r>
              <a:rPr lang="en-US" altLang="zh-CN" i="1" dirty="0"/>
              <a:t>n</a:t>
            </a:r>
            <a:r>
              <a:rPr lang="zh-CN" altLang="en-US" dirty="0"/>
              <a:t>维分布只依赖各个随机变量的</a:t>
            </a:r>
            <a:r>
              <a:rPr lang="zh-CN" altLang="en-US" dirty="0">
                <a:solidFill>
                  <a:srgbClr val="0000FF"/>
                </a:solidFill>
              </a:rPr>
              <a:t>均值</a:t>
            </a:r>
            <a:r>
              <a:rPr lang="zh-CN" altLang="en-US" dirty="0"/>
              <a:t>、</a:t>
            </a:r>
            <a:r>
              <a:rPr lang="zh-CN" altLang="en-US" dirty="0">
                <a:solidFill>
                  <a:srgbClr val="0000FF"/>
                </a:solidFill>
              </a:rPr>
              <a:t>方差</a:t>
            </a:r>
            <a:r>
              <a:rPr lang="zh-CN" altLang="en-US" dirty="0"/>
              <a:t>和</a:t>
            </a:r>
            <a:r>
              <a:rPr lang="zh-CN" altLang="en-US" dirty="0">
                <a:solidFill>
                  <a:srgbClr val="0000FF"/>
                </a:solidFill>
              </a:rPr>
              <a:t>归一化协方差</a:t>
            </a:r>
            <a:r>
              <a:rPr lang="zh-CN" altLang="en-US" dirty="0" smtClean="0"/>
              <a:t>。</a:t>
            </a:r>
            <a:endParaRPr lang="en-US" altLang="zh-CN" dirty="0" smtClean="0"/>
          </a:p>
          <a:p>
            <a:pPr marL="0" indent="0">
              <a:lnSpc>
                <a:spcPct val="130000"/>
              </a:lnSpc>
              <a:buNone/>
            </a:pPr>
            <a:r>
              <a:rPr lang="en-US" altLang="zh-CN" dirty="0"/>
              <a:t> </a:t>
            </a:r>
            <a:r>
              <a:rPr lang="en-US" altLang="zh-CN" dirty="0" smtClean="0"/>
              <a:t>  </a:t>
            </a:r>
            <a:r>
              <a:rPr lang="zh-CN" altLang="en-US" dirty="0" smtClean="0"/>
              <a:t>因此</a:t>
            </a:r>
            <a:r>
              <a:rPr lang="zh-CN" altLang="en-US" dirty="0"/>
              <a:t>，</a:t>
            </a:r>
            <a:r>
              <a:rPr lang="zh-CN" altLang="en-US" dirty="0" smtClean="0"/>
              <a:t>对高斯过程</a:t>
            </a:r>
            <a:r>
              <a:rPr lang="zh-CN" altLang="en-US" dirty="0"/>
              <a:t>，</a:t>
            </a:r>
            <a:r>
              <a:rPr lang="zh-CN" altLang="en-US" dirty="0" smtClean="0">
                <a:solidFill>
                  <a:srgbClr val="FF0000"/>
                </a:solidFill>
              </a:rPr>
              <a:t>只需研究</a:t>
            </a:r>
            <a:r>
              <a:rPr lang="zh-CN" altLang="en-US" dirty="0">
                <a:solidFill>
                  <a:srgbClr val="FF0000"/>
                </a:solidFill>
              </a:rPr>
              <a:t>它的数字特征</a:t>
            </a:r>
            <a:r>
              <a:rPr lang="zh-CN" altLang="en-US" dirty="0"/>
              <a:t>就可以了。</a:t>
            </a:r>
          </a:p>
          <a:p>
            <a:pPr>
              <a:lnSpc>
                <a:spcPct val="130000"/>
              </a:lnSpc>
            </a:pPr>
            <a:r>
              <a:rPr lang="en-US" altLang="zh-CN" dirty="0" smtClean="0"/>
              <a:t>2.</a:t>
            </a:r>
            <a:r>
              <a:rPr lang="zh-CN" altLang="en-US" dirty="0" smtClean="0">
                <a:solidFill>
                  <a:srgbClr val="FF0000"/>
                </a:solidFill>
              </a:rPr>
              <a:t>广义</a:t>
            </a:r>
            <a:r>
              <a:rPr lang="zh-CN" altLang="en-US" dirty="0">
                <a:solidFill>
                  <a:srgbClr val="FF0000"/>
                </a:solidFill>
              </a:rPr>
              <a:t>平稳</a:t>
            </a:r>
            <a:r>
              <a:rPr lang="zh-CN" altLang="en-US" dirty="0"/>
              <a:t>的高斯过程也是</a:t>
            </a:r>
            <a:r>
              <a:rPr lang="zh-CN" altLang="en-US" dirty="0">
                <a:solidFill>
                  <a:srgbClr val="FF0000"/>
                </a:solidFill>
              </a:rPr>
              <a:t>严平稳的</a:t>
            </a:r>
            <a:r>
              <a:rPr lang="zh-CN" altLang="en-US" dirty="0"/>
              <a:t>。因为，若高斯过程是广义平稳的，即其均值与时间无关，协方差函数只与时间间隔有关，而与时间起点无关，则它的</a:t>
            </a:r>
            <a:r>
              <a:rPr lang="en-US" altLang="zh-CN" i="1" dirty="0"/>
              <a:t>n</a:t>
            </a:r>
            <a:r>
              <a:rPr lang="zh-CN" altLang="en-US" dirty="0"/>
              <a:t>维分布也与时间起点无关，故它也是严平稳</a:t>
            </a:r>
            <a:r>
              <a:rPr lang="zh-CN" altLang="en-US" dirty="0" smtClean="0"/>
              <a:t>的</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C92EA1FD-D57A-4BE2-9E33-4BA9C3BCE309}" type="slidenum">
              <a:rPr lang="en-US" altLang="zh-CN"/>
              <a:pPr/>
              <a:t>42</a:t>
            </a:fld>
            <a:endParaRPr lang="en-US" altLang="zh-CN"/>
          </a:p>
        </p:txBody>
      </p:sp>
      <p:sp>
        <p:nvSpPr>
          <p:cNvPr id="54274" name="Rectangle 2"/>
          <p:cNvSpPr>
            <a:spLocks noGrp="1" noChangeArrowheads="1"/>
          </p:cNvSpPr>
          <p:nvPr>
            <p:ph type="title"/>
          </p:nvPr>
        </p:nvSpPr>
        <p:spPr/>
        <p:txBody>
          <a:bodyPr>
            <a:normAutofit fontScale="90000"/>
          </a:bodyPr>
          <a:lstStyle/>
          <a:p>
            <a:endParaRPr lang="zh-CN" altLang="en-US" sz="5400" b="1" dirty="0"/>
          </a:p>
        </p:txBody>
      </p:sp>
      <p:sp>
        <p:nvSpPr>
          <p:cNvPr id="54275" name="Rectangle 3"/>
          <p:cNvSpPr>
            <a:spLocks noGrp="1" noChangeArrowheads="1"/>
          </p:cNvSpPr>
          <p:nvPr>
            <p:ph type="body" idx="1"/>
          </p:nvPr>
        </p:nvSpPr>
        <p:spPr>
          <a:xfrm>
            <a:off x="206375" y="1223963"/>
            <a:ext cx="8614097" cy="5634037"/>
          </a:xfrm>
        </p:spPr>
        <p:txBody>
          <a:bodyPr>
            <a:normAutofit/>
          </a:bodyPr>
          <a:lstStyle/>
          <a:p>
            <a:r>
              <a:rPr lang="en-US" altLang="zh-CN" sz="2400" dirty="0" smtClean="0"/>
              <a:t>3.</a:t>
            </a:r>
            <a:r>
              <a:rPr lang="zh-CN" altLang="en-US" sz="2400" dirty="0" smtClean="0"/>
              <a:t>如果</a:t>
            </a:r>
            <a:r>
              <a:rPr lang="zh-CN" altLang="en-US" sz="2400" dirty="0"/>
              <a:t>高斯过程在</a:t>
            </a:r>
            <a:r>
              <a:rPr lang="zh-CN" altLang="en-US" sz="2400" dirty="0">
                <a:solidFill>
                  <a:srgbClr val="0000FF"/>
                </a:solidFill>
              </a:rPr>
              <a:t>不同时刻的取值是不相关的</a:t>
            </a:r>
            <a:r>
              <a:rPr lang="zh-CN" altLang="en-US" sz="2400" dirty="0" smtClean="0"/>
              <a:t>，即</a:t>
            </a:r>
            <a:r>
              <a:rPr lang="zh-CN" altLang="en-US" sz="2400" dirty="0"/>
              <a:t>对所有</a:t>
            </a:r>
            <a:r>
              <a:rPr lang="en-US" altLang="zh-CN" sz="2400" dirty="0"/>
              <a:t>j </a:t>
            </a:r>
            <a:r>
              <a:rPr lang="en-US" altLang="zh-CN" sz="2400" dirty="0">
                <a:sym typeface="Symbol" pitchFamily="18" charset="2"/>
              </a:rPr>
              <a:t></a:t>
            </a:r>
            <a:r>
              <a:rPr lang="en-US" altLang="zh-CN" sz="2400" dirty="0"/>
              <a:t> k</a:t>
            </a:r>
            <a:r>
              <a:rPr lang="zh-CN" altLang="en-US" sz="2400" dirty="0"/>
              <a:t>，有</a:t>
            </a:r>
            <a:r>
              <a:rPr lang="en-US" altLang="zh-CN" sz="2400" dirty="0" err="1"/>
              <a:t>b</a:t>
            </a:r>
            <a:r>
              <a:rPr lang="en-US" altLang="zh-CN" sz="2400" baseline="-25000" dirty="0" err="1"/>
              <a:t>jk</a:t>
            </a:r>
            <a:r>
              <a:rPr lang="en-US" altLang="zh-CN" sz="2400" dirty="0"/>
              <a:t> =0</a:t>
            </a:r>
            <a:r>
              <a:rPr lang="zh-CN" altLang="en-US" sz="2400" dirty="0"/>
              <a:t>，则其概率密度可以简化为</a:t>
            </a:r>
          </a:p>
          <a:p>
            <a:pPr lvl="1">
              <a:lnSpc>
                <a:spcPct val="190000"/>
              </a:lnSpc>
              <a:buFont typeface="Wingdings" pitchFamily="2" charset="2"/>
              <a:buNone/>
            </a:pPr>
            <a:endParaRPr lang="zh-CN" altLang="en-US" dirty="0"/>
          </a:p>
          <a:p>
            <a:pPr lvl="1">
              <a:lnSpc>
                <a:spcPct val="190000"/>
              </a:lnSpc>
              <a:buFont typeface="Wingdings" pitchFamily="2" charset="2"/>
              <a:buNone/>
            </a:pPr>
            <a:endParaRPr lang="zh-CN" altLang="en-US" dirty="0"/>
          </a:p>
          <a:p>
            <a:r>
              <a:rPr lang="zh-CN" altLang="en-US" sz="2400" dirty="0" smtClean="0"/>
              <a:t>这</a:t>
            </a:r>
            <a:r>
              <a:rPr lang="zh-CN" altLang="en-US" sz="2400" dirty="0"/>
              <a:t>表明，如果高斯过程在不同时刻的取值是</a:t>
            </a:r>
            <a:r>
              <a:rPr lang="zh-CN" altLang="en-US" sz="2400" dirty="0">
                <a:solidFill>
                  <a:srgbClr val="FF0000"/>
                </a:solidFill>
              </a:rPr>
              <a:t>不相关</a:t>
            </a:r>
            <a:r>
              <a:rPr lang="zh-CN" altLang="en-US" sz="2400" dirty="0"/>
              <a:t>的，那么它们也是</a:t>
            </a:r>
            <a:r>
              <a:rPr lang="zh-CN" altLang="en-US" sz="2400" dirty="0">
                <a:solidFill>
                  <a:srgbClr val="FF0000"/>
                </a:solidFill>
              </a:rPr>
              <a:t>统计独立</a:t>
            </a:r>
            <a:r>
              <a:rPr lang="zh-CN" altLang="en-US" sz="2400" dirty="0"/>
              <a:t>的。</a:t>
            </a:r>
          </a:p>
          <a:p>
            <a:r>
              <a:rPr lang="en-US" altLang="zh-CN" sz="2400" dirty="0" smtClean="0"/>
              <a:t>4.</a:t>
            </a:r>
            <a:r>
              <a:rPr lang="zh-CN" altLang="en-US" sz="2400" dirty="0" smtClean="0"/>
              <a:t>高斯过程</a:t>
            </a:r>
            <a:r>
              <a:rPr lang="zh-CN" altLang="en-US" sz="2400" dirty="0"/>
              <a:t>经过</a:t>
            </a:r>
            <a:r>
              <a:rPr lang="zh-CN" altLang="en-US" sz="2400" dirty="0">
                <a:solidFill>
                  <a:srgbClr val="FF0000"/>
                </a:solidFill>
              </a:rPr>
              <a:t>线性变换</a:t>
            </a:r>
            <a:r>
              <a:rPr lang="zh-CN" altLang="en-US" sz="2400" dirty="0"/>
              <a:t>后生成的过程仍是</a:t>
            </a:r>
            <a:r>
              <a:rPr lang="zh-CN" altLang="en-US" sz="2400" dirty="0">
                <a:solidFill>
                  <a:srgbClr val="FF0000"/>
                </a:solidFill>
              </a:rPr>
              <a:t>高斯过程</a:t>
            </a:r>
            <a:r>
              <a:rPr lang="zh-CN" altLang="en-US" sz="2400" dirty="0"/>
              <a:t>。也可以说，若线性系统的输入为高斯过程，则系统输出也是高斯过程。</a:t>
            </a:r>
          </a:p>
          <a:p>
            <a:pPr lvl="1">
              <a:lnSpc>
                <a:spcPct val="190000"/>
              </a:lnSpc>
              <a:buFont typeface="Wingdings" pitchFamily="2" charset="2"/>
              <a:buNone/>
            </a:pPr>
            <a:endParaRPr lang="en-US" altLang="zh-CN" dirty="0"/>
          </a:p>
        </p:txBody>
      </p:sp>
      <p:sp>
        <p:nvSpPr>
          <p:cNvPr id="54277"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4279" name="Rectangle 7"/>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8"/>
          <p:cNvGrpSpPr>
            <a:grpSpLocks/>
          </p:cNvGrpSpPr>
          <p:nvPr/>
        </p:nvGrpSpPr>
        <p:grpSpPr bwMode="auto">
          <a:xfrm>
            <a:off x="899592" y="2204864"/>
            <a:ext cx="6435725" cy="774700"/>
            <a:chOff x="669" y="1536"/>
            <a:chExt cx="4054" cy="488"/>
          </a:xfrm>
        </p:grpSpPr>
        <p:graphicFrame>
          <p:nvGraphicFramePr>
            <p:cNvPr id="54276" name="Object 4"/>
            <p:cNvGraphicFramePr>
              <a:graphicFrameLocks noChangeAspect="1"/>
            </p:cNvGraphicFramePr>
            <p:nvPr/>
          </p:nvGraphicFramePr>
          <p:xfrm>
            <a:off x="669" y="1650"/>
            <a:ext cx="2017" cy="256"/>
          </p:xfrm>
          <a:graphic>
            <a:graphicData uri="http://schemas.openxmlformats.org/presentationml/2006/ole">
              <mc:AlternateContent xmlns:mc="http://schemas.openxmlformats.org/markup-compatibility/2006">
                <mc:Choice xmlns:v="urn:schemas-microsoft-com:vml" Requires="v">
                  <p:oleObj spid="_x0000_s2487526" name="公式" r:id="rId3" imgW="1574800" imgH="228600" progId="Equation.3">
                    <p:embed/>
                  </p:oleObj>
                </mc:Choice>
                <mc:Fallback>
                  <p:oleObj name="公式" r:id="rId3" imgW="1574800" imgH="228600" progId="Equation.3">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 y="1650"/>
                          <a:ext cx="2017"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8" name="Object 6"/>
            <p:cNvGraphicFramePr>
              <a:graphicFrameLocks noChangeAspect="1"/>
            </p:cNvGraphicFramePr>
            <p:nvPr/>
          </p:nvGraphicFramePr>
          <p:xfrm>
            <a:off x="2682" y="1536"/>
            <a:ext cx="2041" cy="488"/>
          </p:xfrm>
          <a:graphic>
            <a:graphicData uri="http://schemas.openxmlformats.org/presentationml/2006/ole">
              <mc:AlternateContent xmlns:mc="http://schemas.openxmlformats.org/markup-compatibility/2006">
                <mc:Choice xmlns:v="urn:schemas-microsoft-com:vml" Requires="v">
                  <p:oleObj spid="_x0000_s2487527" name="公式" r:id="rId5" imgW="1955800" imgH="469900" progId="Equation.3">
                    <p:embed/>
                  </p:oleObj>
                </mc:Choice>
                <mc:Fallback>
                  <p:oleObj name="公式" r:id="rId5" imgW="1955800" imgH="469900" progId="Equation.3">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2" y="1536"/>
                          <a:ext cx="2041" cy="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4282" name="Rectangle 10"/>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4281" name="Object 9"/>
          <p:cNvGraphicFramePr>
            <a:graphicFrameLocks noChangeAspect="1"/>
          </p:cNvGraphicFramePr>
          <p:nvPr/>
        </p:nvGraphicFramePr>
        <p:xfrm>
          <a:off x="1475656" y="3212976"/>
          <a:ext cx="4640669" cy="504056"/>
        </p:xfrm>
        <a:graphic>
          <a:graphicData uri="http://schemas.openxmlformats.org/presentationml/2006/ole">
            <mc:AlternateContent xmlns:mc="http://schemas.openxmlformats.org/markup-compatibility/2006">
              <mc:Choice xmlns:v="urn:schemas-microsoft-com:vml" Requires="v">
                <p:oleObj spid="_x0000_s2487528" name="公式" r:id="rId7" imgW="2108200" imgH="228600" progId="Equation.3">
                  <p:embed/>
                </p:oleObj>
              </mc:Choice>
              <mc:Fallback>
                <p:oleObj name="公式" r:id="rId7" imgW="2108200" imgH="228600" progId="Equation.3">
                  <p:embed/>
                  <p:pic>
                    <p:nvPicPr>
                      <p:cNvPr id="0" name="Picture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3212976"/>
                        <a:ext cx="4640669"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4" end="4"/>
                                            </p:txEl>
                                          </p:spTgt>
                                        </p:tgtEl>
                                        <p:attrNameLst>
                                          <p:attrName>style.visibility</p:attrName>
                                        </p:attrNameLst>
                                      </p:cBhvr>
                                      <p:to>
                                        <p:strVal val="visible"/>
                                      </p:to>
                                    </p:set>
                                    <p:anim calcmode="lin" valueType="num">
                                      <p:cBhvr additive="base">
                                        <p:cTn id="7"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806D1B4-6114-424D-8A15-74D2D1F196EC}" type="slidenum">
              <a:rPr lang="en-US" altLang="zh-CN"/>
              <a:pPr/>
              <a:t>43</a:t>
            </a:fld>
            <a:endParaRPr lang="en-US" altLang="zh-CN"/>
          </a:p>
        </p:txBody>
      </p:sp>
      <p:sp>
        <p:nvSpPr>
          <p:cNvPr id="55298" name="Rectangle 2"/>
          <p:cNvSpPr>
            <a:spLocks noGrp="1" noChangeArrowheads="1"/>
          </p:cNvSpPr>
          <p:nvPr>
            <p:ph type="title"/>
          </p:nvPr>
        </p:nvSpPr>
        <p:spPr/>
        <p:txBody>
          <a:bodyPr>
            <a:normAutofit/>
          </a:bodyPr>
          <a:lstStyle/>
          <a:p>
            <a:r>
              <a:rPr lang="en-US" altLang="zh-CN" dirty="0"/>
              <a:t> 3.3.3  </a:t>
            </a:r>
            <a:r>
              <a:rPr lang="zh-CN" altLang="en-US" dirty="0"/>
              <a:t>高斯</a:t>
            </a:r>
            <a:r>
              <a:rPr lang="zh-CN" altLang="en-US" dirty="0" smtClean="0"/>
              <a:t>随机变量</a:t>
            </a:r>
            <a:endParaRPr lang="zh-CN" altLang="en-US" dirty="0"/>
          </a:p>
        </p:txBody>
      </p:sp>
      <p:sp>
        <p:nvSpPr>
          <p:cNvPr id="55299" name="Rectangle 3"/>
          <p:cNvSpPr>
            <a:spLocks noGrp="1" noChangeArrowheads="1"/>
          </p:cNvSpPr>
          <p:nvPr>
            <p:ph type="body" idx="1"/>
          </p:nvPr>
        </p:nvSpPr>
        <p:spPr>
          <a:xfrm>
            <a:off x="566738" y="1223963"/>
            <a:ext cx="8402637" cy="5634037"/>
          </a:xfrm>
        </p:spPr>
        <p:txBody>
          <a:bodyPr/>
          <a:lstStyle/>
          <a:p>
            <a:r>
              <a:rPr lang="en-US" altLang="zh-CN" dirty="0" smtClean="0">
                <a:solidFill>
                  <a:srgbClr val="0000FF"/>
                </a:solidFill>
              </a:rPr>
              <a:t>1.</a:t>
            </a:r>
            <a:r>
              <a:rPr lang="zh-CN" altLang="en-US" dirty="0" smtClean="0">
                <a:solidFill>
                  <a:srgbClr val="0000FF"/>
                </a:solidFill>
              </a:rPr>
              <a:t>定义</a:t>
            </a:r>
            <a:r>
              <a:rPr lang="zh-CN" altLang="en-US" dirty="0">
                <a:solidFill>
                  <a:srgbClr val="0000FF"/>
                </a:solidFill>
              </a:rPr>
              <a:t>：</a:t>
            </a:r>
            <a:r>
              <a:rPr lang="zh-CN" altLang="en-US" dirty="0"/>
              <a:t>高斯过程在任一时刻上的取值是一个正态分布的随机变量，也称高斯随机变量，其一维概率密度函数为</a:t>
            </a:r>
          </a:p>
          <a:p>
            <a:pPr lvl="1">
              <a:buFont typeface="Wingdings" pitchFamily="2" charset="2"/>
              <a:buNone/>
            </a:pPr>
            <a:r>
              <a:rPr lang="zh-CN" altLang="en-US" dirty="0"/>
              <a:t>	式中</a:t>
            </a:r>
          </a:p>
          <a:p>
            <a:pPr lvl="1">
              <a:buFont typeface="Wingdings" pitchFamily="2" charset="2"/>
              <a:buNone/>
            </a:pPr>
            <a:r>
              <a:rPr lang="zh-CN" altLang="en-US" dirty="0"/>
              <a:t>	</a:t>
            </a:r>
            <a:r>
              <a:rPr lang="en-US" altLang="zh-CN" i="1" dirty="0"/>
              <a:t>a</a:t>
            </a:r>
            <a:r>
              <a:rPr lang="en-US" altLang="zh-CN" dirty="0"/>
              <a:t> </a:t>
            </a:r>
            <a:r>
              <a:rPr lang="zh-CN" altLang="en-US" dirty="0"/>
              <a:t>－ 均值</a:t>
            </a:r>
          </a:p>
          <a:p>
            <a:pPr lvl="1">
              <a:buFont typeface="Wingdings" pitchFamily="2" charset="2"/>
              <a:buNone/>
            </a:pPr>
            <a:r>
              <a:rPr lang="zh-CN" altLang="en-US" dirty="0"/>
              <a:t>	</a:t>
            </a:r>
            <a:r>
              <a:rPr lang="zh-CN" altLang="en-US" i="1" dirty="0">
                <a:sym typeface="Symbol" pitchFamily="18" charset="2"/>
              </a:rPr>
              <a:t> </a:t>
            </a:r>
            <a:r>
              <a:rPr lang="en-US" altLang="zh-CN" baseline="30000" dirty="0">
                <a:sym typeface="Symbol" pitchFamily="18" charset="2"/>
              </a:rPr>
              <a:t>2</a:t>
            </a:r>
            <a:r>
              <a:rPr lang="en-US" altLang="zh-CN" dirty="0">
                <a:sym typeface="Symbol" pitchFamily="18" charset="2"/>
              </a:rPr>
              <a:t> </a:t>
            </a:r>
            <a:r>
              <a:rPr lang="zh-CN" altLang="en-US" dirty="0">
                <a:sym typeface="Symbol" pitchFamily="18" charset="2"/>
              </a:rPr>
              <a:t>－ 方差</a:t>
            </a:r>
          </a:p>
          <a:p>
            <a:pPr lvl="1">
              <a:buFont typeface="Wingdings" pitchFamily="2" charset="2"/>
              <a:buNone/>
            </a:pPr>
            <a:endParaRPr lang="zh-CN" altLang="en-US" dirty="0">
              <a:sym typeface="Symbol" pitchFamily="18" charset="2"/>
            </a:endParaRPr>
          </a:p>
          <a:p>
            <a:pPr lvl="1">
              <a:buFont typeface="Wingdings" pitchFamily="2" charset="2"/>
              <a:buNone/>
            </a:pPr>
            <a:r>
              <a:rPr lang="zh-CN" altLang="en-US" dirty="0">
                <a:sym typeface="Symbol" pitchFamily="18" charset="2"/>
              </a:rPr>
              <a:t>	曲线如右图：</a:t>
            </a:r>
          </a:p>
        </p:txBody>
      </p:sp>
      <p:graphicFrame>
        <p:nvGraphicFramePr>
          <p:cNvPr id="55300" name="Object 4"/>
          <p:cNvGraphicFramePr>
            <a:graphicFrameLocks noChangeAspect="1"/>
          </p:cNvGraphicFramePr>
          <p:nvPr/>
        </p:nvGraphicFramePr>
        <p:xfrm>
          <a:off x="2915816" y="2420888"/>
          <a:ext cx="3467052" cy="864096"/>
        </p:xfrm>
        <a:graphic>
          <a:graphicData uri="http://schemas.openxmlformats.org/presentationml/2006/ole">
            <mc:AlternateContent xmlns:mc="http://schemas.openxmlformats.org/markup-compatibility/2006">
              <mc:Choice xmlns:v="urn:schemas-microsoft-com:vml" Requires="v">
                <p:oleObj spid="_x0000_s2488474" name="Equation" r:id="rId3" imgW="1943100" imgH="482600" progId="Equation.DSMT4">
                  <p:embed/>
                </p:oleObj>
              </mc:Choice>
              <mc:Fallback>
                <p:oleObj name="Equation" r:id="rId3" imgW="1943100" imgH="482600" progId="Equation.DSMT4">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420888"/>
                        <a:ext cx="3467052"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3" name="Rectangle 7"/>
          <p:cNvSpPr>
            <a:spLocks noChangeArrowheads="1"/>
          </p:cNvSpPr>
          <p:nvPr/>
        </p:nvSpPr>
        <p:spPr bwMode="auto">
          <a:xfrm>
            <a:off x="0" y="2457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5302" name="Object 6"/>
          <p:cNvGraphicFramePr>
            <a:graphicFrameLocks noChangeAspect="1"/>
          </p:cNvGraphicFramePr>
          <p:nvPr/>
        </p:nvGraphicFramePr>
        <p:xfrm>
          <a:off x="3131840" y="3743325"/>
          <a:ext cx="5246687" cy="2663825"/>
        </p:xfrm>
        <a:graphic>
          <a:graphicData uri="http://schemas.openxmlformats.org/presentationml/2006/ole">
            <mc:AlternateContent xmlns:mc="http://schemas.openxmlformats.org/markup-compatibility/2006">
              <mc:Choice xmlns:v="urn:schemas-microsoft-com:vml" Requires="v">
                <p:oleObj spid="_x0000_s2488475" name="Visio" r:id="rId5" imgW="4324457" imgH="2308432" progId="Visio.Drawing.11">
                  <p:embed/>
                </p:oleObj>
              </mc:Choice>
              <mc:Fallback>
                <p:oleObj name="Visio" r:id="rId5" imgW="4324457" imgH="2308432" progId="Visio.Drawing.11">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3743325"/>
                        <a:ext cx="5246687" cy="266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5" end="5"/>
                                            </p:txEl>
                                          </p:spTgt>
                                        </p:tgtEl>
                                        <p:attrNameLst>
                                          <p:attrName>style.visibility</p:attrName>
                                        </p:attrNameLst>
                                      </p:cBhvr>
                                      <p:to>
                                        <p:strVal val="visible"/>
                                      </p:to>
                                    </p:set>
                                    <p:anim calcmode="lin" valueType="num">
                                      <p:cBhvr additive="base">
                                        <p:cTn id="7"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302"/>
                                        </p:tgtEl>
                                        <p:attrNameLst>
                                          <p:attrName>style.visibility</p:attrName>
                                        </p:attrNameLst>
                                      </p:cBhvr>
                                      <p:to>
                                        <p:strVal val="visible"/>
                                      </p:to>
                                    </p:set>
                                    <p:anim calcmode="lin" valueType="num">
                                      <p:cBhvr additive="base">
                                        <p:cTn id="11" dur="500" fill="hold"/>
                                        <p:tgtEl>
                                          <p:spTgt spid="55302"/>
                                        </p:tgtEl>
                                        <p:attrNameLst>
                                          <p:attrName>ppt_x</p:attrName>
                                        </p:attrNameLst>
                                      </p:cBhvr>
                                      <p:tavLst>
                                        <p:tav tm="0">
                                          <p:val>
                                            <p:strVal val="#ppt_x"/>
                                          </p:val>
                                        </p:tav>
                                        <p:tav tm="100000">
                                          <p:val>
                                            <p:strVal val="#ppt_x"/>
                                          </p:val>
                                        </p:tav>
                                      </p:tavLst>
                                    </p:anim>
                                    <p:anim calcmode="lin" valueType="num">
                                      <p:cBhvr additive="base">
                                        <p:cTn id="12" dur="500" fill="hold"/>
                                        <p:tgtEl>
                                          <p:spTgt spid="553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97C9718D-A0B7-42B2-A18D-E69F7C3048F7}" type="slidenum">
              <a:rPr lang="en-US" altLang="zh-CN"/>
              <a:pPr/>
              <a:t>44</a:t>
            </a:fld>
            <a:endParaRPr lang="en-US" altLang="zh-CN"/>
          </a:p>
        </p:txBody>
      </p:sp>
      <p:sp>
        <p:nvSpPr>
          <p:cNvPr id="56322" name="Rectangle 2"/>
          <p:cNvSpPr>
            <a:spLocks noGrp="1" noChangeArrowheads="1"/>
          </p:cNvSpPr>
          <p:nvPr>
            <p:ph type="title"/>
          </p:nvPr>
        </p:nvSpPr>
        <p:spPr/>
        <p:txBody>
          <a:bodyPr>
            <a:normAutofit fontScale="90000"/>
          </a:bodyPr>
          <a:lstStyle/>
          <a:p>
            <a:endParaRPr lang="zh-CN" altLang="en-US" sz="5400" b="1" dirty="0"/>
          </a:p>
        </p:txBody>
      </p:sp>
      <p:sp>
        <p:nvSpPr>
          <p:cNvPr id="56323" name="Rectangle 3"/>
          <p:cNvSpPr>
            <a:spLocks noGrp="1" noChangeArrowheads="1"/>
          </p:cNvSpPr>
          <p:nvPr>
            <p:ph type="body" idx="1"/>
          </p:nvPr>
        </p:nvSpPr>
        <p:spPr>
          <a:xfrm>
            <a:off x="206375" y="1223963"/>
            <a:ext cx="8763000" cy="5634037"/>
          </a:xfrm>
        </p:spPr>
        <p:txBody>
          <a:bodyPr/>
          <a:lstStyle/>
          <a:p>
            <a:r>
              <a:rPr lang="en-US" altLang="zh-CN" dirty="0" smtClean="0">
                <a:solidFill>
                  <a:srgbClr val="0000FF"/>
                </a:solidFill>
              </a:rPr>
              <a:t>2. </a:t>
            </a:r>
            <a:r>
              <a:rPr lang="zh-CN" altLang="en-US" dirty="0" smtClean="0">
                <a:solidFill>
                  <a:srgbClr val="0000FF"/>
                </a:solidFill>
              </a:rPr>
              <a:t>性质</a:t>
            </a:r>
            <a:endParaRPr lang="zh-CN" altLang="en-US" dirty="0">
              <a:solidFill>
                <a:srgbClr val="0000FF"/>
              </a:solidFill>
            </a:endParaRPr>
          </a:p>
          <a:p>
            <a:pPr marL="365760" lvl="1" indent="0">
              <a:buNone/>
            </a:pPr>
            <a:r>
              <a:rPr lang="en-US" altLang="zh-CN" dirty="0" smtClean="0"/>
              <a:t>1)</a:t>
            </a:r>
            <a:r>
              <a:rPr lang="en-US" altLang="zh-CN" i="1" dirty="0" smtClean="0"/>
              <a:t>f </a:t>
            </a:r>
            <a:r>
              <a:rPr lang="en-US" altLang="zh-CN" dirty="0"/>
              <a:t>(</a:t>
            </a:r>
            <a:r>
              <a:rPr lang="en-US" altLang="zh-CN" i="1" dirty="0"/>
              <a:t>x</a:t>
            </a:r>
            <a:r>
              <a:rPr lang="en-US" altLang="zh-CN" dirty="0"/>
              <a:t>)</a:t>
            </a:r>
            <a:r>
              <a:rPr lang="zh-CN" altLang="en-US" dirty="0"/>
              <a:t>对称于直线 </a:t>
            </a:r>
            <a:r>
              <a:rPr lang="en-US" altLang="zh-CN" i="1" dirty="0"/>
              <a:t>x</a:t>
            </a:r>
            <a:r>
              <a:rPr lang="en-US" altLang="zh-CN" dirty="0"/>
              <a:t> = </a:t>
            </a:r>
            <a:r>
              <a:rPr lang="en-US" altLang="zh-CN" i="1" dirty="0"/>
              <a:t>a</a:t>
            </a:r>
            <a:r>
              <a:rPr lang="zh-CN" altLang="en-US" dirty="0"/>
              <a:t>，即</a:t>
            </a:r>
          </a:p>
          <a:p>
            <a:pPr lvl="1"/>
            <a:endParaRPr lang="zh-CN" altLang="en-US" dirty="0"/>
          </a:p>
          <a:p>
            <a:pPr marL="365760" lvl="1" indent="0">
              <a:lnSpc>
                <a:spcPct val="120000"/>
              </a:lnSpc>
              <a:buNone/>
            </a:pPr>
            <a:r>
              <a:rPr lang="en-US" altLang="zh-CN" dirty="0" smtClean="0"/>
              <a:t>2)</a:t>
            </a:r>
            <a:r>
              <a:rPr lang="zh-CN" altLang="en-US" dirty="0" smtClean="0"/>
              <a:t> </a:t>
            </a:r>
            <a:endParaRPr lang="zh-CN" altLang="en-US" dirty="0"/>
          </a:p>
          <a:p>
            <a:pPr lvl="1">
              <a:lnSpc>
                <a:spcPct val="120000"/>
              </a:lnSpc>
            </a:pPr>
            <a:endParaRPr lang="zh-CN" altLang="en-US" dirty="0"/>
          </a:p>
          <a:p>
            <a:pPr marL="365760" lvl="1" indent="0">
              <a:lnSpc>
                <a:spcPct val="120000"/>
              </a:lnSpc>
              <a:buNone/>
            </a:pPr>
            <a:endParaRPr lang="zh-CN" altLang="en-US" dirty="0"/>
          </a:p>
          <a:p>
            <a:pPr marL="365760" lvl="1" indent="0">
              <a:lnSpc>
                <a:spcPct val="120000"/>
              </a:lnSpc>
              <a:buNone/>
            </a:pPr>
            <a:r>
              <a:rPr lang="en-US" altLang="zh-CN" dirty="0" smtClean="0"/>
              <a:t>3) </a:t>
            </a:r>
            <a:r>
              <a:rPr lang="en-US" altLang="zh-CN" i="1" dirty="0" smtClean="0"/>
              <a:t>a</a:t>
            </a:r>
            <a:r>
              <a:rPr lang="zh-CN" altLang="en-US" dirty="0"/>
              <a:t>表示</a:t>
            </a:r>
            <a:r>
              <a:rPr lang="zh-CN" altLang="en-US" dirty="0">
                <a:solidFill>
                  <a:srgbClr val="FF0000"/>
                </a:solidFill>
              </a:rPr>
              <a:t>分布中心</a:t>
            </a:r>
            <a:r>
              <a:rPr lang="zh-CN" altLang="en-US" dirty="0"/>
              <a:t>， </a:t>
            </a:r>
            <a:r>
              <a:rPr lang="zh-CN" altLang="en-US" dirty="0">
                <a:sym typeface="Symbol" pitchFamily="18" charset="2"/>
              </a:rPr>
              <a:t> </a:t>
            </a:r>
            <a:r>
              <a:rPr lang="zh-CN" altLang="en-US" dirty="0"/>
              <a:t>称为标准偏差，表示</a:t>
            </a:r>
            <a:r>
              <a:rPr lang="zh-CN" altLang="en-US" dirty="0">
                <a:solidFill>
                  <a:srgbClr val="FF0000"/>
                </a:solidFill>
              </a:rPr>
              <a:t>集中程度</a:t>
            </a:r>
            <a:r>
              <a:rPr lang="zh-CN" altLang="en-US" dirty="0"/>
              <a:t>，图形将随着</a:t>
            </a:r>
            <a:r>
              <a:rPr lang="zh-CN" altLang="en-US" dirty="0">
                <a:sym typeface="Symbol" pitchFamily="18" charset="2"/>
              </a:rPr>
              <a:t> </a:t>
            </a:r>
            <a:r>
              <a:rPr lang="zh-CN" altLang="en-US" dirty="0"/>
              <a:t>的减小而变高和变窄</a:t>
            </a:r>
            <a:r>
              <a:rPr lang="zh-CN" altLang="en-US" dirty="0" smtClean="0"/>
              <a:t>。当</a:t>
            </a:r>
            <a:r>
              <a:rPr lang="en-US" altLang="zh-CN" i="1" dirty="0"/>
              <a:t>a</a:t>
            </a:r>
            <a:r>
              <a:rPr lang="en-US" altLang="zh-CN" dirty="0"/>
              <a:t> = 0</a:t>
            </a:r>
            <a:r>
              <a:rPr lang="zh-CN" altLang="en-US" dirty="0"/>
              <a:t>和</a:t>
            </a:r>
            <a:r>
              <a:rPr lang="zh-CN" altLang="en-US" i="1" dirty="0">
                <a:sym typeface="Symbol" pitchFamily="18" charset="2"/>
              </a:rPr>
              <a:t></a:t>
            </a:r>
            <a:r>
              <a:rPr lang="zh-CN" altLang="en-US" dirty="0">
                <a:sym typeface="Symbol" pitchFamily="18" charset="2"/>
              </a:rPr>
              <a:t> </a:t>
            </a:r>
            <a:r>
              <a:rPr lang="en-US" altLang="zh-CN" dirty="0">
                <a:sym typeface="Symbol" pitchFamily="18" charset="2"/>
              </a:rPr>
              <a:t>= 1</a:t>
            </a:r>
            <a:r>
              <a:rPr lang="zh-CN" altLang="en-US" dirty="0"/>
              <a:t>时，称为标准化的正态分布：</a:t>
            </a:r>
          </a:p>
        </p:txBody>
      </p:sp>
      <p:sp>
        <p:nvSpPr>
          <p:cNvPr id="56325" name="Rectangle 5"/>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6324" name="Object 4"/>
          <p:cNvGraphicFramePr>
            <a:graphicFrameLocks noChangeAspect="1"/>
          </p:cNvGraphicFramePr>
          <p:nvPr>
            <p:extLst>
              <p:ext uri="{D42A27DB-BD31-4B8C-83A1-F6EECF244321}">
                <p14:modId xmlns:p14="http://schemas.microsoft.com/office/powerpoint/2010/main" val="4141393869"/>
              </p:ext>
            </p:extLst>
          </p:nvPr>
        </p:nvGraphicFramePr>
        <p:xfrm>
          <a:off x="1403648" y="2276872"/>
          <a:ext cx="2249488" cy="404813"/>
        </p:xfrm>
        <a:graphic>
          <a:graphicData uri="http://schemas.openxmlformats.org/presentationml/2006/ole">
            <mc:AlternateContent xmlns:mc="http://schemas.openxmlformats.org/markup-compatibility/2006">
              <mc:Choice xmlns:v="urn:schemas-microsoft-com:vml" Requires="v">
                <p:oleObj spid="_x0000_s2489731" name="公式" r:id="rId3" imgW="1218671" imgH="215806" progId="Equation.3">
                  <p:embed/>
                </p:oleObj>
              </mc:Choice>
              <mc:Fallback>
                <p:oleObj name="公式" r:id="rId3" imgW="1218671" imgH="215806" progId="Equation.3">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276872"/>
                        <a:ext cx="224948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7" name="Rectangle 7"/>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6326" name="Object 6"/>
          <p:cNvGraphicFramePr>
            <a:graphicFrameLocks noChangeAspect="1"/>
          </p:cNvGraphicFramePr>
          <p:nvPr>
            <p:extLst>
              <p:ext uri="{D42A27DB-BD31-4B8C-83A1-F6EECF244321}">
                <p14:modId xmlns:p14="http://schemas.microsoft.com/office/powerpoint/2010/main" val="1605109928"/>
              </p:ext>
            </p:extLst>
          </p:nvPr>
        </p:nvGraphicFramePr>
        <p:xfrm>
          <a:off x="1259632" y="2748208"/>
          <a:ext cx="1656184" cy="622738"/>
        </p:xfrm>
        <a:graphic>
          <a:graphicData uri="http://schemas.openxmlformats.org/presentationml/2006/ole">
            <mc:AlternateContent xmlns:mc="http://schemas.openxmlformats.org/markup-compatibility/2006">
              <mc:Choice xmlns:v="urn:schemas-microsoft-com:vml" Requires="v">
                <p:oleObj spid="_x0000_s2489732" name="公式" r:id="rId5" imgW="889000" imgH="330200" progId="Equation.3">
                  <p:embed/>
                </p:oleObj>
              </mc:Choice>
              <mc:Fallback>
                <p:oleObj name="公式" r:id="rId5" imgW="889000" imgH="330200" progId="Equation.3">
                  <p:embed/>
                  <p:pic>
                    <p:nvPicPr>
                      <p:cNvPr id="0" name="Picture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2748208"/>
                        <a:ext cx="1656184" cy="622738"/>
                      </a:xfrm>
                      <a:prstGeom prst="rect">
                        <a:avLst/>
                      </a:prstGeom>
                      <a:noFill/>
                    </p:spPr>
                  </p:pic>
                </p:oleObj>
              </mc:Fallback>
            </mc:AlternateContent>
          </a:graphicData>
        </a:graphic>
      </p:graphicFrame>
      <p:sp>
        <p:nvSpPr>
          <p:cNvPr id="56329" name="Rectangle 9"/>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6328" name="Object 8"/>
          <p:cNvGraphicFramePr>
            <a:graphicFrameLocks noChangeAspect="1"/>
          </p:cNvGraphicFramePr>
          <p:nvPr>
            <p:extLst>
              <p:ext uri="{D42A27DB-BD31-4B8C-83A1-F6EECF244321}">
                <p14:modId xmlns:p14="http://schemas.microsoft.com/office/powerpoint/2010/main" val="1110023253"/>
              </p:ext>
            </p:extLst>
          </p:nvPr>
        </p:nvGraphicFramePr>
        <p:xfrm>
          <a:off x="1259632" y="3501008"/>
          <a:ext cx="3149600" cy="720725"/>
        </p:xfrm>
        <a:graphic>
          <a:graphicData uri="http://schemas.openxmlformats.org/presentationml/2006/ole">
            <mc:AlternateContent xmlns:mc="http://schemas.openxmlformats.org/markup-compatibility/2006">
              <mc:Choice xmlns:v="urn:schemas-microsoft-com:vml" Requires="v">
                <p:oleObj spid="_x0000_s2489733" name="公式" r:id="rId7" imgW="1701800" imgH="393700" progId="Equation.3">
                  <p:embed/>
                </p:oleObj>
              </mc:Choice>
              <mc:Fallback>
                <p:oleObj name="公式" r:id="rId7" imgW="1701800" imgH="393700" progId="Equation.3">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632" y="3501008"/>
                        <a:ext cx="31496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1" name="Rectangle 11"/>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6330" name="Object 10"/>
          <p:cNvGraphicFramePr>
            <a:graphicFrameLocks noChangeAspect="1"/>
          </p:cNvGraphicFramePr>
          <p:nvPr/>
        </p:nvGraphicFramePr>
        <p:xfrm>
          <a:off x="2987824" y="5517232"/>
          <a:ext cx="2664296" cy="942566"/>
        </p:xfrm>
        <a:graphic>
          <a:graphicData uri="http://schemas.openxmlformats.org/presentationml/2006/ole">
            <mc:AlternateContent xmlns:mc="http://schemas.openxmlformats.org/markup-compatibility/2006">
              <mc:Choice xmlns:v="urn:schemas-microsoft-com:vml" Requires="v">
                <p:oleObj spid="_x0000_s2489734" name="Equation" r:id="rId9" imgW="1548728" imgH="482391" progId="Equation.DSMT4">
                  <p:embed/>
                </p:oleObj>
              </mc:Choice>
              <mc:Fallback>
                <p:oleObj name="Equation" r:id="rId9" imgW="1548728" imgH="482391" progId="Equation.DSMT4">
                  <p:embed/>
                  <p:pic>
                    <p:nvPicPr>
                      <p:cNvPr id="0" name="Picture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824" y="5517232"/>
                        <a:ext cx="2664296" cy="9425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32" name="Object 12"/>
          <p:cNvGraphicFramePr>
            <a:graphicFrameLocks noChangeAspect="1"/>
          </p:cNvGraphicFramePr>
          <p:nvPr/>
        </p:nvGraphicFramePr>
        <p:xfrm>
          <a:off x="4788024" y="1844824"/>
          <a:ext cx="3986212" cy="1890713"/>
        </p:xfrm>
        <a:graphic>
          <a:graphicData uri="http://schemas.openxmlformats.org/presentationml/2006/ole">
            <mc:AlternateContent xmlns:mc="http://schemas.openxmlformats.org/markup-compatibility/2006">
              <mc:Choice xmlns:v="urn:schemas-microsoft-com:vml" Requires="v">
                <p:oleObj spid="_x0000_s2489735" name="Visio" r:id="rId11" imgW="4324502" imgH="2308555" progId="Visio.Drawing.11">
                  <p:embed/>
                </p:oleObj>
              </mc:Choice>
              <mc:Fallback>
                <p:oleObj name="Visio" r:id="rId11" imgW="4324502" imgH="2308555" progId="Visio.Drawing.11">
                  <p:embed/>
                  <p:pic>
                    <p:nvPicPr>
                      <p:cNvPr id="0" name="Picture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8024" y="1844824"/>
                        <a:ext cx="3986212" cy="189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3" end="3"/>
                                            </p:txEl>
                                          </p:spTgt>
                                        </p:tgtEl>
                                        <p:attrNameLst>
                                          <p:attrName>style.visibility</p:attrName>
                                        </p:attrNameLst>
                                      </p:cBhvr>
                                      <p:to>
                                        <p:strVal val="visible"/>
                                      </p:to>
                                    </p:set>
                                    <p:anim calcmode="lin" valueType="num">
                                      <p:cBhvr additive="base">
                                        <p:cTn id="7"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326"/>
                                        </p:tgtEl>
                                        <p:attrNameLst>
                                          <p:attrName>style.visibility</p:attrName>
                                        </p:attrNameLst>
                                      </p:cBhvr>
                                      <p:to>
                                        <p:strVal val="visible"/>
                                      </p:to>
                                    </p:set>
                                    <p:anim calcmode="lin" valueType="num">
                                      <p:cBhvr additive="base">
                                        <p:cTn id="11" dur="500" fill="hold"/>
                                        <p:tgtEl>
                                          <p:spTgt spid="56326"/>
                                        </p:tgtEl>
                                        <p:attrNameLst>
                                          <p:attrName>ppt_x</p:attrName>
                                        </p:attrNameLst>
                                      </p:cBhvr>
                                      <p:tavLst>
                                        <p:tav tm="0">
                                          <p:val>
                                            <p:strVal val="#ppt_x"/>
                                          </p:val>
                                        </p:tav>
                                        <p:tav tm="100000">
                                          <p:val>
                                            <p:strVal val="#ppt_x"/>
                                          </p:val>
                                        </p:tav>
                                      </p:tavLst>
                                    </p:anim>
                                    <p:anim calcmode="lin" valueType="num">
                                      <p:cBhvr additive="base">
                                        <p:cTn id="12" dur="500" fill="hold"/>
                                        <p:tgtEl>
                                          <p:spTgt spid="5632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328"/>
                                        </p:tgtEl>
                                        <p:attrNameLst>
                                          <p:attrName>style.visibility</p:attrName>
                                        </p:attrNameLst>
                                      </p:cBhvr>
                                      <p:to>
                                        <p:strVal val="visible"/>
                                      </p:to>
                                    </p:set>
                                    <p:anim calcmode="lin" valueType="num">
                                      <p:cBhvr additive="base">
                                        <p:cTn id="15" dur="500" fill="hold"/>
                                        <p:tgtEl>
                                          <p:spTgt spid="56328"/>
                                        </p:tgtEl>
                                        <p:attrNameLst>
                                          <p:attrName>ppt_x</p:attrName>
                                        </p:attrNameLst>
                                      </p:cBhvr>
                                      <p:tavLst>
                                        <p:tav tm="0">
                                          <p:val>
                                            <p:strVal val="#ppt_x"/>
                                          </p:val>
                                        </p:tav>
                                        <p:tav tm="100000">
                                          <p:val>
                                            <p:strVal val="#ppt_x"/>
                                          </p:val>
                                        </p:tav>
                                      </p:tavLst>
                                    </p:anim>
                                    <p:anim calcmode="lin" valueType="num">
                                      <p:cBhvr additive="base">
                                        <p:cTn id="16" dur="500" fill="hold"/>
                                        <p:tgtEl>
                                          <p:spTgt spid="5632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6323">
                                            <p:txEl>
                                              <p:pRg st="6" end="6"/>
                                            </p:txEl>
                                          </p:spTgt>
                                        </p:tgtEl>
                                        <p:attrNameLst>
                                          <p:attrName>style.visibility</p:attrName>
                                        </p:attrNameLst>
                                      </p:cBhvr>
                                      <p:to>
                                        <p:strVal val="visible"/>
                                      </p:to>
                                    </p:set>
                                    <p:anim calcmode="lin" valueType="num">
                                      <p:cBhvr additive="base">
                                        <p:cTn id="21" dur="500" fill="hold"/>
                                        <p:tgtEl>
                                          <p:spTgt spid="5632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632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6330"/>
                                        </p:tgtEl>
                                        <p:attrNameLst>
                                          <p:attrName>style.visibility</p:attrName>
                                        </p:attrNameLst>
                                      </p:cBhvr>
                                      <p:to>
                                        <p:strVal val="visible"/>
                                      </p:to>
                                    </p:set>
                                    <p:anim calcmode="lin" valueType="num">
                                      <p:cBhvr additive="base">
                                        <p:cTn id="25" dur="500" fill="hold"/>
                                        <p:tgtEl>
                                          <p:spTgt spid="56330"/>
                                        </p:tgtEl>
                                        <p:attrNameLst>
                                          <p:attrName>ppt_x</p:attrName>
                                        </p:attrNameLst>
                                      </p:cBhvr>
                                      <p:tavLst>
                                        <p:tav tm="0">
                                          <p:val>
                                            <p:strVal val="#ppt_x"/>
                                          </p:val>
                                        </p:tav>
                                        <p:tav tm="100000">
                                          <p:val>
                                            <p:strVal val="#ppt_x"/>
                                          </p:val>
                                        </p:tav>
                                      </p:tavLst>
                                    </p:anim>
                                    <p:anim calcmode="lin" valueType="num">
                                      <p:cBhvr additive="base">
                                        <p:cTn id="26" dur="500" fill="hold"/>
                                        <p:tgtEl>
                                          <p:spTgt spid="56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normAutofit/>
          </a:bodyPr>
          <a:lstStyle/>
          <a:p>
            <a:pPr lvl="2"/>
            <a:r>
              <a:rPr lang="zh-CN" altLang="en-US" sz="3400" b="1" dirty="0" smtClean="0">
                <a:latin typeface="+mj-ea"/>
                <a:ea typeface="+mj-ea"/>
              </a:rPr>
              <a:t>正态分布函数</a:t>
            </a:r>
            <a:endParaRPr lang="zh-CN" altLang="en-US" sz="3400" b="1" dirty="0">
              <a:latin typeface="+mj-ea"/>
              <a:ea typeface="+mj-ea"/>
            </a:endParaRPr>
          </a:p>
        </p:txBody>
      </p:sp>
      <p:sp>
        <p:nvSpPr>
          <p:cNvPr id="57347" name="Rectangle 3"/>
          <p:cNvSpPr>
            <a:spLocks noGrp="1" noChangeArrowheads="1"/>
          </p:cNvSpPr>
          <p:nvPr>
            <p:ph type="body" idx="1"/>
          </p:nvPr>
        </p:nvSpPr>
        <p:spPr>
          <a:xfrm>
            <a:off x="539552" y="1196752"/>
            <a:ext cx="8208912" cy="5544616"/>
          </a:xfrm>
        </p:spPr>
        <p:txBody>
          <a:bodyPr>
            <a:noAutofit/>
          </a:bodyPr>
          <a:lstStyle/>
          <a:p>
            <a:r>
              <a:rPr lang="zh-CN" altLang="en-US" sz="2400" dirty="0">
                <a:solidFill>
                  <a:srgbClr val="0000FF"/>
                </a:solidFill>
                <a:latin typeface="+mj-ea"/>
              </a:rPr>
              <a:t>通信系统性能分析中，常需要</a:t>
            </a:r>
            <a:r>
              <a:rPr lang="zh-CN" altLang="en-US" sz="2400" dirty="0" smtClean="0">
                <a:solidFill>
                  <a:srgbClr val="0000FF"/>
                </a:solidFill>
                <a:latin typeface="+mj-ea"/>
              </a:rPr>
              <a:t>计算变量小于或者等于某值的概率。</a:t>
            </a:r>
            <a:endParaRPr lang="en-US" altLang="zh-CN" sz="2400" dirty="0"/>
          </a:p>
          <a:p>
            <a:r>
              <a:rPr lang="zh-CN" altLang="en-US" sz="2400" dirty="0" smtClean="0"/>
              <a:t>正态分布函数</a:t>
            </a:r>
          </a:p>
          <a:p>
            <a:pPr marL="685800" lvl="2" indent="0">
              <a:buNone/>
            </a:pPr>
            <a:r>
              <a:rPr lang="zh-CN" altLang="en-US" sz="1600" dirty="0" smtClean="0"/>
              <a:t>	</a:t>
            </a:r>
          </a:p>
          <a:p>
            <a:endParaRPr lang="en-US" altLang="zh-CN" sz="2400" dirty="0" smtClean="0"/>
          </a:p>
          <a:p>
            <a:endParaRPr lang="en-US" altLang="zh-CN" sz="2400" dirty="0"/>
          </a:p>
          <a:p>
            <a:r>
              <a:rPr lang="zh-CN" altLang="en-US" sz="2400" dirty="0" smtClean="0">
                <a:solidFill>
                  <a:srgbClr val="FF0000"/>
                </a:solidFill>
              </a:rPr>
              <a:t>问题是，这个积分的值无法用闭合形式计算</a:t>
            </a:r>
            <a:endParaRPr lang="en-US" altLang="zh-CN" sz="2400" dirty="0" smtClean="0">
              <a:solidFill>
                <a:srgbClr val="FF0000"/>
              </a:solidFill>
            </a:endParaRPr>
          </a:p>
          <a:p>
            <a:r>
              <a:rPr lang="zh-CN" altLang="en-US" sz="2400" dirty="0" smtClean="0"/>
              <a:t>解决：通常利用其他</a:t>
            </a:r>
            <a:r>
              <a:rPr lang="zh-CN" altLang="en-US" sz="2400" dirty="0" smtClean="0">
                <a:solidFill>
                  <a:srgbClr val="0000FF"/>
                </a:solidFill>
              </a:rPr>
              <a:t>特殊函数</a:t>
            </a:r>
            <a:r>
              <a:rPr lang="zh-CN" altLang="en-US" sz="2400" dirty="0" smtClean="0"/>
              <a:t>，用查表的方法求出。</a:t>
            </a:r>
          </a:p>
        </p:txBody>
      </p:sp>
      <p:sp>
        <p:nvSpPr>
          <p:cNvPr id="12" name="灯片编号占位符 5"/>
          <p:cNvSpPr>
            <a:spLocks noGrp="1"/>
          </p:cNvSpPr>
          <p:nvPr>
            <p:ph type="sldNum" sz="quarter" idx="12"/>
          </p:nvPr>
        </p:nvSpPr>
        <p:spPr/>
        <p:txBody>
          <a:bodyPr/>
          <a:lstStyle/>
          <a:p>
            <a:fld id="{919A0DC2-EA78-4F91-8DED-78AA3F9E4720}" type="slidenum">
              <a:rPr lang="en-US" altLang="zh-CN" smtClean="0"/>
              <a:pPr/>
              <a:t>45</a:t>
            </a:fld>
            <a:endParaRPr lang="en-US" altLang="zh-CN"/>
          </a:p>
        </p:txBody>
      </p:sp>
      <p:sp>
        <p:nvSpPr>
          <p:cNvPr id="57349" name="Rectangle 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7348" name="Object 4"/>
          <p:cNvGraphicFramePr>
            <a:graphicFrameLocks noChangeAspect="1"/>
          </p:cNvGraphicFramePr>
          <p:nvPr>
            <p:extLst>
              <p:ext uri="{D42A27DB-BD31-4B8C-83A1-F6EECF244321}">
                <p14:modId xmlns:p14="http://schemas.microsoft.com/office/powerpoint/2010/main" val="2728790908"/>
              </p:ext>
            </p:extLst>
          </p:nvPr>
        </p:nvGraphicFramePr>
        <p:xfrm>
          <a:off x="1403647" y="2939337"/>
          <a:ext cx="5544617" cy="921712"/>
        </p:xfrm>
        <a:graphic>
          <a:graphicData uri="http://schemas.openxmlformats.org/presentationml/2006/ole">
            <mc:AlternateContent xmlns:mc="http://schemas.openxmlformats.org/markup-compatibility/2006">
              <mc:Choice xmlns:v="urn:schemas-microsoft-com:vml" Requires="v">
                <p:oleObj spid="_x0000_s2490529" name="Equation" r:id="rId3" imgW="2921000" imgH="482600" progId="Equation.DSMT4">
                  <p:embed/>
                </p:oleObj>
              </mc:Choice>
              <mc:Fallback>
                <p:oleObj name="Equation" r:id="rId3" imgW="2921000" imgH="482600" progId="Equation.DSMT4">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7" y="2939337"/>
                        <a:ext cx="5544617" cy="921712"/>
                      </a:xfrm>
                      <a:prstGeom prst="rect">
                        <a:avLst/>
                      </a:prstGeom>
                      <a:noFill/>
                    </p:spPr>
                  </p:pic>
                </p:oleObj>
              </mc:Fallback>
            </mc:AlternateContent>
          </a:graphicData>
        </a:graphic>
      </p:graphicFrame>
      <p:sp>
        <p:nvSpPr>
          <p:cNvPr id="57355" name="Rectangle 11"/>
          <p:cNvSpPr>
            <a:spLocks noChangeArrowheads="1"/>
          </p:cNvSpPr>
          <p:nvPr/>
        </p:nvSpPr>
        <p:spPr bwMode="auto">
          <a:xfrm>
            <a:off x="0" y="29575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7357" name="Rectangle 13"/>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5" end="5"/>
                                            </p:txEl>
                                          </p:spTgt>
                                        </p:tgtEl>
                                        <p:attrNameLst>
                                          <p:attrName>style.visibility</p:attrName>
                                        </p:attrNameLst>
                                      </p:cBhvr>
                                      <p:to>
                                        <p:strVal val="visible"/>
                                      </p:to>
                                    </p:set>
                                    <p:anim calcmode="lin" valueType="num">
                                      <p:cBhvr additive="base">
                                        <p:cTn id="7"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pRg st="6" end="6"/>
                                            </p:txEl>
                                          </p:spTgt>
                                        </p:tgtEl>
                                        <p:attrNameLst>
                                          <p:attrName>style.visibility</p:attrName>
                                        </p:attrNameLst>
                                      </p:cBhvr>
                                      <p:to>
                                        <p:strVal val="visible"/>
                                      </p:to>
                                    </p:set>
                                    <p:anim calcmode="lin" valueType="num">
                                      <p:cBhvr additive="base">
                                        <p:cTn id="13"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normAutofit/>
          </a:bodyPr>
          <a:lstStyle/>
          <a:p>
            <a:pPr lvl="2"/>
            <a:r>
              <a:rPr lang="zh-CN" altLang="en-US" sz="3400" b="1" dirty="0" smtClean="0">
                <a:latin typeface="+mj-ea"/>
                <a:ea typeface="+mj-ea"/>
              </a:rPr>
              <a:t>方法</a:t>
            </a:r>
            <a:r>
              <a:rPr lang="en-US" altLang="zh-CN" sz="3400" b="1" dirty="0" smtClean="0">
                <a:latin typeface="+mj-ea"/>
                <a:ea typeface="+mj-ea"/>
              </a:rPr>
              <a:t>1</a:t>
            </a:r>
            <a:r>
              <a:rPr lang="zh-CN" altLang="en-US" sz="3400" b="1" dirty="0" smtClean="0">
                <a:latin typeface="+mj-ea"/>
                <a:ea typeface="+mj-ea"/>
              </a:rPr>
              <a:t>：用</a:t>
            </a:r>
            <a:r>
              <a:rPr lang="zh-CN" altLang="en-US" sz="3400" b="1" dirty="0" smtClean="0">
                <a:solidFill>
                  <a:srgbClr val="0000FF"/>
                </a:solidFill>
                <a:latin typeface="+mj-ea"/>
                <a:ea typeface="+mj-ea"/>
              </a:rPr>
              <a:t>误差函数</a:t>
            </a:r>
            <a:r>
              <a:rPr lang="zh-CN" altLang="en-US" sz="3400" b="1" dirty="0" smtClean="0">
                <a:latin typeface="+mj-ea"/>
                <a:ea typeface="+mj-ea"/>
              </a:rPr>
              <a:t>表示正态分布函数</a:t>
            </a:r>
            <a:endParaRPr lang="zh-CN" altLang="en-US" sz="3400" b="1" dirty="0">
              <a:latin typeface="+mj-ea"/>
              <a:ea typeface="+mj-ea"/>
            </a:endParaRPr>
          </a:p>
        </p:txBody>
      </p:sp>
      <p:sp>
        <p:nvSpPr>
          <p:cNvPr id="57347" name="Rectangle 3"/>
          <p:cNvSpPr>
            <a:spLocks noGrp="1" noChangeArrowheads="1"/>
          </p:cNvSpPr>
          <p:nvPr>
            <p:ph type="body" idx="1"/>
          </p:nvPr>
        </p:nvSpPr>
        <p:spPr/>
        <p:txBody>
          <a:bodyPr>
            <a:normAutofit/>
          </a:bodyPr>
          <a:lstStyle/>
          <a:p>
            <a:r>
              <a:rPr lang="zh-CN" altLang="en-US" dirty="0" smtClean="0"/>
              <a:t>令</a:t>
            </a:r>
          </a:p>
          <a:p>
            <a:r>
              <a:rPr lang="zh-CN" altLang="en-US" dirty="0" smtClean="0"/>
              <a:t> </a:t>
            </a:r>
            <a:r>
              <a:rPr lang="zh-CN" altLang="en-US" dirty="0" smtClean="0"/>
              <a:t>    则</a:t>
            </a:r>
            <a:r>
              <a:rPr lang="zh-CN" altLang="en-US" dirty="0" smtClean="0"/>
              <a:t>有</a:t>
            </a:r>
          </a:p>
          <a:p>
            <a:r>
              <a:rPr lang="zh-CN" altLang="en-US" dirty="0" smtClean="0"/>
              <a:t> 故正态分布函数可以表示为：</a:t>
            </a:r>
          </a:p>
          <a:p>
            <a:pPr lvl="1"/>
            <a:endParaRPr lang="en-US" altLang="zh-CN" dirty="0" smtClean="0"/>
          </a:p>
          <a:p>
            <a:pPr lvl="1"/>
            <a:endParaRPr lang="zh-CN" altLang="en-US" dirty="0" smtClean="0"/>
          </a:p>
          <a:p>
            <a:endParaRPr lang="en-US" altLang="zh-CN" dirty="0" smtClean="0"/>
          </a:p>
          <a:p>
            <a:r>
              <a:rPr lang="zh-CN" altLang="en-US" dirty="0" smtClean="0"/>
              <a:t> </a:t>
            </a:r>
            <a:r>
              <a:rPr lang="zh-CN" altLang="en-US" dirty="0" smtClean="0"/>
              <a:t>式中			  </a:t>
            </a:r>
            <a:r>
              <a:rPr lang="zh-CN" altLang="en-US" dirty="0" smtClean="0">
                <a:solidFill>
                  <a:srgbClr val="0000FF"/>
                </a:solidFill>
              </a:rPr>
              <a:t>－误差函数</a:t>
            </a:r>
            <a:endParaRPr lang="en-US" altLang="zh-CN" dirty="0" smtClean="0">
              <a:solidFill>
                <a:srgbClr val="0000FF"/>
              </a:solidFill>
            </a:endParaRPr>
          </a:p>
          <a:p>
            <a:r>
              <a:rPr lang="zh-CN" altLang="en-US" dirty="0" smtClean="0"/>
              <a:t>可以</a:t>
            </a:r>
            <a:r>
              <a:rPr lang="zh-CN" altLang="en-US" dirty="0" smtClean="0">
                <a:solidFill>
                  <a:srgbClr val="0000FF"/>
                </a:solidFill>
              </a:rPr>
              <a:t>查表</a:t>
            </a:r>
            <a:r>
              <a:rPr lang="zh-CN" altLang="en-US" dirty="0" smtClean="0"/>
              <a:t>求出其值。</a:t>
            </a:r>
            <a:endParaRPr lang="zh-CN" altLang="en-US" dirty="0"/>
          </a:p>
        </p:txBody>
      </p:sp>
      <p:sp>
        <p:nvSpPr>
          <p:cNvPr id="12" name="灯片编号占位符 5"/>
          <p:cNvSpPr>
            <a:spLocks noGrp="1"/>
          </p:cNvSpPr>
          <p:nvPr>
            <p:ph type="sldNum" sz="quarter" idx="12"/>
          </p:nvPr>
        </p:nvSpPr>
        <p:spPr/>
        <p:txBody>
          <a:bodyPr/>
          <a:lstStyle/>
          <a:p>
            <a:fld id="{919A0DC2-EA78-4F91-8DED-78AA3F9E4720}" type="slidenum">
              <a:rPr lang="en-US" altLang="zh-CN" smtClean="0"/>
              <a:pPr/>
              <a:t>46</a:t>
            </a:fld>
            <a:endParaRPr lang="en-US" altLang="zh-CN"/>
          </a:p>
        </p:txBody>
      </p:sp>
      <p:sp>
        <p:nvSpPr>
          <p:cNvPr id="57349" name="Rectangle 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7350" name="Object 6"/>
          <p:cNvGraphicFramePr>
            <a:graphicFrameLocks noChangeAspect="1"/>
          </p:cNvGraphicFramePr>
          <p:nvPr>
            <p:extLst>
              <p:ext uri="{D42A27DB-BD31-4B8C-83A1-F6EECF244321}">
                <p14:modId xmlns:p14="http://schemas.microsoft.com/office/powerpoint/2010/main" val="1249867396"/>
              </p:ext>
            </p:extLst>
          </p:nvPr>
        </p:nvGraphicFramePr>
        <p:xfrm>
          <a:off x="1547664" y="1196751"/>
          <a:ext cx="2327442" cy="504057"/>
        </p:xfrm>
        <a:graphic>
          <a:graphicData uri="http://schemas.openxmlformats.org/presentationml/2006/ole">
            <mc:AlternateContent xmlns:mc="http://schemas.openxmlformats.org/markup-compatibility/2006">
              <mc:Choice xmlns:v="urn:schemas-microsoft-com:vml" Requires="v">
                <p:oleObj spid="_x0000_s2568447" name="公式" r:id="rId3" imgW="1054100" imgH="241300" progId="Equation.3">
                  <p:embed/>
                </p:oleObj>
              </mc:Choice>
              <mc:Fallback>
                <p:oleObj name="公式" r:id="rId3" imgW="10541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196751"/>
                        <a:ext cx="2327442" cy="504057"/>
                      </a:xfrm>
                      <a:prstGeom prst="rect">
                        <a:avLst/>
                      </a:prstGeom>
                      <a:noFill/>
                    </p:spPr>
                  </p:pic>
                </p:oleObj>
              </mc:Fallback>
            </mc:AlternateContent>
          </a:graphicData>
        </a:graphic>
      </p:graphicFrame>
      <p:graphicFrame>
        <p:nvGraphicFramePr>
          <p:cNvPr id="57352" name="Object 8"/>
          <p:cNvGraphicFramePr>
            <a:graphicFrameLocks noChangeAspect="1"/>
          </p:cNvGraphicFramePr>
          <p:nvPr>
            <p:extLst>
              <p:ext uri="{D42A27DB-BD31-4B8C-83A1-F6EECF244321}">
                <p14:modId xmlns:p14="http://schemas.microsoft.com/office/powerpoint/2010/main" val="206482333"/>
              </p:ext>
            </p:extLst>
          </p:nvPr>
        </p:nvGraphicFramePr>
        <p:xfrm>
          <a:off x="3059832" y="1844824"/>
          <a:ext cx="1673625" cy="504056"/>
        </p:xfrm>
        <a:graphic>
          <a:graphicData uri="http://schemas.openxmlformats.org/presentationml/2006/ole">
            <mc:AlternateContent xmlns:mc="http://schemas.openxmlformats.org/markup-compatibility/2006">
              <mc:Choice xmlns:v="urn:schemas-microsoft-com:vml" Requires="v">
                <p:oleObj spid="_x0000_s2568448" name="公式" r:id="rId5" imgW="787400" imgH="241300" progId="Equation.3">
                  <p:embed/>
                </p:oleObj>
              </mc:Choice>
              <mc:Fallback>
                <p:oleObj name="公式" r:id="rId5" imgW="7874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1844824"/>
                        <a:ext cx="1673625" cy="504056"/>
                      </a:xfrm>
                      <a:prstGeom prst="rect">
                        <a:avLst/>
                      </a:prstGeom>
                      <a:noFill/>
                    </p:spPr>
                  </p:pic>
                </p:oleObj>
              </mc:Fallback>
            </mc:AlternateContent>
          </a:graphicData>
        </a:graphic>
      </p:graphicFrame>
      <p:sp>
        <p:nvSpPr>
          <p:cNvPr id="57355" name="Rectangle 11"/>
          <p:cNvSpPr>
            <a:spLocks noChangeArrowheads="1"/>
          </p:cNvSpPr>
          <p:nvPr/>
        </p:nvSpPr>
        <p:spPr bwMode="auto">
          <a:xfrm>
            <a:off x="0" y="29575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7354" name="Object 10"/>
          <p:cNvGraphicFramePr>
            <a:graphicFrameLocks noChangeAspect="1"/>
          </p:cNvGraphicFramePr>
          <p:nvPr>
            <p:extLst>
              <p:ext uri="{D42A27DB-BD31-4B8C-83A1-F6EECF244321}">
                <p14:modId xmlns:p14="http://schemas.microsoft.com/office/powerpoint/2010/main" val="4109317272"/>
              </p:ext>
            </p:extLst>
          </p:nvPr>
        </p:nvGraphicFramePr>
        <p:xfrm>
          <a:off x="1835696" y="3789040"/>
          <a:ext cx="6841880" cy="984572"/>
        </p:xfrm>
        <a:graphic>
          <a:graphicData uri="http://schemas.openxmlformats.org/presentationml/2006/ole">
            <mc:AlternateContent xmlns:mc="http://schemas.openxmlformats.org/markup-compatibility/2006">
              <mc:Choice xmlns:v="urn:schemas-microsoft-com:vml" Requires="v">
                <p:oleObj spid="_x0000_s2568449" name="Equation" r:id="rId7" imgW="2997200" imgH="508000" progId="Equation.DSMT4">
                  <p:embed/>
                </p:oleObj>
              </mc:Choice>
              <mc:Fallback>
                <p:oleObj name="Equation" r:id="rId7" imgW="2997200" imgH="508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3789040"/>
                        <a:ext cx="6841880" cy="984572"/>
                      </a:xfrm>
                      <a:prstGeom prst="rect">
                        <a:avLst/>
                      </a:prstGeom>
                      <a:noFill/>
                    </p:spPr>
                  </p:pic>
                </p:oleObj>
              </mc:Fallback>
            </mc:AlternateContent>
          </a:graphicData>
        </a:graphic>
      </p:graphicFrame>
      <p:sp>
        <p:nvSpPr>
          <p:cNvPr id="57357" name="Rectangle 13"/>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7356" name="Object 12"/>
          <p:cNvGraphicFramePr>
            <a:graphicFrameLocks noChangeAspect="1"/>
          </p:cNvGraphicFramePr>
          <p:nvPr>
            <p:extLst>
              <p:ext uri="{D42A27DB-BD31-4B8C-83A1-F6EECF244321}">
                <p14:modId xmlns:p14="http://schemas.microsoft.com/office/powerpoint/2010/main" val="3604569007"/>
              </p:ext>
            </p:extLst>
          </p:nvPr>
        </p:nvGraphicFramePr>
        <p:xfrm>
          <a:off x="1835696" y="4725144"/>
          <a:ext cx="2448272" cy="784033"/>
        </p:xfrm>
        <a:graphic>
          <a:graphicData uri="http://schemas.openxmlformats.org/presentationml/2006/ole">
            <mc:AlternateContent xmlns:mc="http://schemas.openxmlformats.org/markup-compatibility/2006">
              <mc:Choice xmlns:v="urn:schemas-microsoft-com:vml" Requires="v">
                <p:oleObj spid="_x0000_s2568450" name="Equation" r:id="rId9" imgW="1308100" imgH="419100" progId="Equation.DSMT4">
                  <p:embed/>
                </p:oleObj>
              </mc:Choice>
              <mc:Fallback>
                <p:oleObj name="Equation" r:id="rId9" imgW="1308100" imgH="4191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696" y="4725144"/>
                        <a:ext cx="2448272" cy="784033"/>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569150251"/>
              </p:ext>
            </p:extLst>
          </p:nvPr>
        </p:nvGraphicFramePr>
        <p:xfrm>
          <a:off x="827584" y="2957513"/>
          <a:ext cx="5545138" cy="920750"/>
        </p:xfrm>
        <a:graphic>
          <a:graphicData uri="http://schemas.openxmlformats.org/presentationml/2006/ole">
            <mc:AlternateContent xmlns:mc="http://schemas.openxmlformats.org/markup-compatibility/2006">
              <mc:Choice xmlns:v="urn:schemas-microsoft-com:vml" Requires="v">
                <p:oleObj spid="_x0000_s2568451" name="Equation" r:id="rId11" imgW="2921000" imgH="482600" progId="Equation.DSMT4">
                  <p:embed/>
                </p:oleObj>
              </mc:Choice>
              <mc:Fallback>
                <p:oleObj name="Equation" r:id="rId11" imgW="2921000" imgH="482600"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584" y="2957513"/>
                        <a:ext cx="554513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右箭头 2"/>
          <p:cNvSpPr/>
          <p:nvPr/>
        </p:nvSpPr>
        <p:spPr>
          <a:xfrm>
            <a:off x="1259632" y="3933056"/>
            <a:ext cx="576064" cy="57606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4" name="右箭头 13"/>
          <p:cNvSpPr/>
          <p:nvPr/>
        </p:nvSpPr>
        <p:spPr>
          <a:xfrm>
            <a:off x="2195736" y="1916832"/>
            <a:ext cx="576064" cy="43204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4" name="矩形 3"/>
          <p:cNvSpPr/>
          <p:nvPr/>
        </p:nvSpPr>
        <p:spPr>
          <a:xfrm>
            <a:off x="6948264" y="3789040"/>
            <a:ext cx="1872208" cy="936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98194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50"/>
                                        </p:tgtEl>
                                        <p:attrNameLst>
                                          <p:attrName>style.visibility</p:attrName>
                                        </p:attrNameLst>
                                      </p:cBhvr>
                                      <p:to>
                                        <p:strVal val="visible"/>
                                      </p:to>
                                    </p:set>
                                    <p:anim calcmode="lin" valueType="num">
                                      <p:cBhvr additive="base">
                                        <p:cTn id="11" dur="500" fill="hold"/>
                                        <p:tgtEl>
                                          <p:spTgt spid="57350"/>
                                        </p:tgtEl>
                                        <p:attrNameLst>
                                          <p:attrName>ppt_x</p:attrName>
                                        </p:attrNameLst>
                                      </p:cBhvr>
                                      <p:tavLst>
                                        <p:tav tm="0">
                                          <p:val>
                                            <p:strVal val="#ppt_x"/>
                                          </p:val>
                                        </p:tav>
                                        <p:tav tm="100000">
                                          <p:val>
                                            <p:strVal val="#ppt_x"/>
                                          </p:val>
                                        </p:tav>
                                      </p:tavLst>
                                    </p:anim>
                                    <p:anim calcmode="lin" valueType="num">
                                      <p:cBhvr additive="base">
                                        <p:cTn id="12" dur="500" fill="hold"/>
                                        <p:tgtEl>
                                          <p:spTgt spid="5735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57347">
                                            <p:txEl>
                                              <p:pRg st="1" end="1"/>
                                            </p:txEl>
                                          </p:spTgt>
                                        </p:tgtEl>
                                        <p:attrNameLst>
                                          <p:attrName>style.visibility</p:attrName>
                                        </p:attrNameLst>
                                      </p:cBhvr>
                                      <p:to>
                                        <p:strVal val="visible"/>
                                      </p:to>
                                    </p:set>
                                    <p:anim calcmode="lin" valueType="num">
                                      <p:cBhvr additive="base">
                                        <p:cTn id="16" dur="500" fill="hold"/>
                                        <p:tgtEl>
                                          <p:spTgt spid="57347">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57347">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2" presetClass="entr" presetSubtype="4" fill="hold" nodeType="withEffect">
                                  <p:stCondLst>
                                    <p:cond delay="0"/>
                                  </p:stCondLst>
                                  <p:childTnLst>
                                    <p:set>
                                      <p:cBhvr>
                                        <p:cTn id="23" dur="1" fill="hold">
                                          <p:stCondLst>
                                            <p:cond delay="0"/>
                                          </p:stCondLst>
                                        </p:cTn>
                                        <p:tgtEl>
                                          <p:spTgt spid="57352"/>
                                        </p:tgtEl>
                                        <p:attrNameLst>
                                          <p:attrName>style.visibility</p:attrName>
                                        </p:attrNameLst>
                                      </p:cBhvr>
                                      <p:to>
                                        <p:strVal val="visible"/>
                                      </p:to>
                                    </p:set>
                                    <p:anim calcmode="lin" valueType="num">
                                      <p:cBhvr additive="base">
                                        <p:cTn id="24" dur="500" fill="hold"/>
                                        <p:tgtEl>
                                          <p:spTgt spid="57352"/>
                                        </p:tgtEl>
                                        <p:attrNameLst>
                                          <p:attrName>ppt_x</p:attrName>
                                        </p:attrNameLst>
                                      </p:cBhvr>
                                      <p:tavLst>
                                        <p:tav tm="0">
                                          <p:val>
                                            <p:strVal val="#ppt_x"/>
                                          </p:val>
                                        </p:tav>
                                        <p:tav tm="100000">
                                          <p:val>
                                            <p:strVal val="#ppt_x"/>
                                          </p:val>
                                        </p:tav>
                                      </p:tavLst>
                                    </p:anim>
                                    <p:anim calcmode="lin" valueType="num">
                                      <p:cBhvr additive="base">
                                        <p:cTn id="25" dur="500" fill="hold"/>
                                        <p:tgtEl>
                                          <p:spTgt spid="5735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7347">
                                            <p:txEl>
                                              <p:pRg st="2" end="2"/>
                                            </p:txEl>
                                          </p:spTgt>
                                        </p:tgtEl>
                                        <p:attrNameLst>
                                          <p:attrName>style.visibility</p:attrName>
                                        </p:attrNameLst>
                                      </p:cBhvr>
                                      <p:to>
                                        <p:strVal val="visible"/>
                                      </p:to>
                                    </p:set>
                                    <p:animEffect transition="in" filter="fade">
                                      <p:cBhvr>
                                        <p:cTn id="30" dur="500"/>
                                        <p:tgtEl>
                                          <p:spTgt spid="57347">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2" presetClass="entr" presetSubtype="4" fill="hold" nodeType="withEffect">
                                  <p:stCondLst>
                                    <p:cond delay="0"/>
                                  </p:stCondLst>
                                  <p:childTnLst>
                                    <p:set>
                                      <p:cBhvr>
                                        <p:cTn id="39" dur="1" fill="hold">
                                          <p:stCondLst>
                                            <p:cond delay="0"/>
                                          </p:stCondLst>
                                        </p:cTn>
                                        <p:tgtEl>
                                          <p:spTgt spid="57354"/>
                                        </p:tgtEl>
                                        <p:attrNameLst>
                                          <p:attrName>style.visibility</p:attrName>
                                        </p:attrNameLst>
                                      </p:cBhvr>
                                      <p:to>
                                        <p:strVal val="visible"/>
                                      </p:to>
                                    </p:set>
                                    <p:anim calcmode="lin" valueType="num">
                                      <p:cBhvr additive="base">
                                        <p:cTn id="40" dur="500" fill="hold"/>
                                        <p:tgtEl>
                                          <p:spTgt spid="57354"/>
                                        </p:tgtEl>
                                        <p:attrNameLst>
                                          <p:attrName>ppt_x</p:attrName>
                                        </p:attrNameLst>
                                      </p:cBhvr>
                                      <p:tavLst>
                                        <p:tav tm="0">
                                          <p:val>
                                            <p:strVal val="#ppt_x"/>
                                          </p:val>
                                        </p:tav>
                                        <p:tav tm="100000">
                                          <p:val>
                                            <p:strVal val="#ppt_x"/>
                                          </p:val>
                                        </p:tav>
                                      </p:tavLst>
                                    </p:anim>
                                    <p:anim calcmode="lin" valueType="num">
                                      <p:cBhvr additive="base">
                                        <p:cTn id="41" dur="500" fill="hold"/>
                                        <p:tgtEl>
                                          <p:spTgt spid="5735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7347">
                                            <p:txEl>
                                              <p:pRg st="6" end="6"/>
                                            </p:txEl>
                                          </p:spTgt>
                                        </p:tgtEl>
                                        <p:attrNameLst>
                                          <p:attrName>style.visibility</p:attrName>
                                        </p:attrNameLst>
                                      </p:cBhvr>
                                      <p:to>
                                        <p:strVal val="visible"/>
                                      </p:to>
                                    </p:set>
                                    <p:anim calcmode="lin" valueType="num">
                                      <p:cBhvr additive="base">
                                        <p:cTn id="46"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7347">
                                            <p:txEl>
                                              <p:pRg st="6" end="6"/>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57347">
                                            <p:txEl>
                                              <p:pRg st="7" end="7"/>
                                            </p:txEl>
                                          </p:spTgt>
                                        </p:tgtEl>
                                        <p:attrNameLst>
                                          <p:attrName>style.visibility</p:attrName>
                                        </p:attrNameLst>
                                      </p:cBhvr>
                                      <p:to>
                                        <p:strVal val="visible"/>
                                      </p:to>
                                    </p:set>
                                    <p:anim calcmode="lin" valueType="num">
                                      <p:cBhvr additive="base">
                                        <p:cTn id="50" dur="500" fill="hold"/>
                                        <p:tgtEl>
                                          <p:spTgt spid="57347">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57347">
                                            <p:txEl>
                                              <p:pRg st="7" end="7"/>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57356"/>
                                        </p:tgtEl>
                                        <p:attrNameLst>
                                          <p:attrName>style.visibility</p:attrName>
                                        </p:attrNameLst>
                                      </p:cBhvr>
                                      <p:to>
                                        <p:strVal val="visible"/>
                                      </p:to>
                                    </p:set>
                                    <p:anim calcmode="lin" valueType="num">
                                      <p:cBhvr additive="base">
                                        <p:cTn id="54" dur="500" fill="hold"/>
                                        <p:tgtEl>
                                          <p:spTgt spid="57356"/>
                                        </p:tgtEl>
                                        <p:attrNameLst>
                                          <p:attrName>ppt_x</p:attrName>
                                        </p:attrNameLst>
                                      </p:cBhvr>
                                      <p:tavLst>
                                        <p:tav tm="0">
                                          <p:val>
                                            <p:strVal val="#ppt_x"/>
                                          </p:val>
                                        </p:tav>
                                        <p:tav tm="100000">
                                          <p:val>
                                            <p:strVal val="#ppt_x"/>
                                          </p:val>
                                        </p:tav>
                                      </p:tavLst>
                                    </p:anim>
                                    <p:anim calcmode="lin" valueType="num">
                                      <p:cBhvr additive="base">
                                        <p:cTn id="55" dur="500" fill="hold"/>
                                        <p:tgtEl>
                                          <p:spTgt spid="57356"/>
                                        </p:tgtEl>
                                        <p:attrNameLst>
                                          <p:attrName>ppt_y</p:attrName>
                                        </p:attrNameLst>
                                      </p:cBhvr>
                                      <p:tavLst>
                                        <p:tav tm="0">
                                          <p:val>
                                            <p:strVal val="1+#ppt_h/2"/>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1000"/>
                                        <p:tgtEl>
                                          <p:spTgt spid="4"/>
                                        </p:tgtEl>
                                      </p:cBhvr>
                                    </p:animEffect>
                                    <p:anim calcmode="lin" valueType="num">
                                      <p:cBhvr>
                                        <p:cTn id="59" dur="1000" fill="hold"/>
                                        <p:tgtEl>
                                          <p:spTgt spid="4"/>
                                        </p:tgtEl>
                                        <p:attrNameLst>
                                          <p:attrName>ppt_x</p:attrName>
                                        </p:attrNameLst>
                                      </p:cBhvr>
                                      <p:tavLst>
                                        <p:tav tm="0">
                                          <p:val>
                                            <p:strVal val="#ppt_x"/>
                                          </p:val>
                                        </p:tav>
                                        <p:tav tm="100000">
                                          <p:val>
                                            <p:strVal val="#ppt_x"/>
                                          </p:val>
                                        </p:tav>
                                      </p:tavLst>
                                    </p:anim>
                                    <p:anim calcmode="lin" valueType="num">
                                      <p:cBhvr>
                                        <p:cTn id="6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方法</a:t>
            </a:r>
            <a:r>
              <a:rPr lang="en-US" altLang="zh-CN" dirty="0" smtClean="0"/>
              <a:t>2</a:t>
            </a:r>
            <a:r>
              <a:rPr lang="zh-CN" altLang="en-US" dirty="0" smtClean="0"/>
              <a:t>：用</a:t>
            </a:r>
            <a:r>
              <a:rPr lang="zh-CN" altLang="en-US" dirty="0">
                <a:solidFill>
                  <a:srgbClr val="0000FF"/>
                </a:solidFill>
              </a:rPr>
              <a:t>互补误差</a:t>
            </a:r>
            <a:r>
              <a:rPr lang="zh-CN" altLang="en-US" dirty="0" smtClean="0">
                <a:solidFill>
                  <a:srgbClr val="0000FF"/>
                </a:solidFill>
              </a:rPr>
              <a:t>函数</a:t>
            </a:r>
            <a:r>
              <a:rPr lang="zh-CN" altLang="en-US" dirty="0" smtClean="0"/>
              <a:t>表示</a:t>
            </a:r>
            <a:endParaRPr lang="zh-CN" altLang="en-US" dirty="0"/>
          </a:p>
        </p:txBody>
      </p:sp>
      <p:sp>
        <p:nvSpPr>
          <p:cNvPr id="59395" name="Rectangle 3"/>
          <p:cNvSpPr>
            <a:spLocks noGrp="1" noChangeArrowheads="1"/>
          </p:cNvSpPr>
          <p:nvPr>
            <p:ph type="body" idx="1"/>
          </p:nvPr>
        </p:nvSpPr>
        <p:spPr/>
        <p:txBody>
          <a:bodyPr/>
          <a:lstStyle/>
          <a:p>
            <a:r>
              <a:rPr lang="zh-CN" altLang="en-US" dirty="0"/>
              <a:t>定义</a:t>
            </a:r>
            <a:r>
              <a:rPr lang="zh-CN" altLang="en-US" dirty="0">
                <a:solidFill>
                  <a:srgbClr val="0000FF"/>
                </a:solidFill>
              </a:rPr>
              <a:t>互补误差函数</a:t>
            </a:r>
            <a:r>
              <a:rPr lang="en-US" altLang="zh-CN" dirty="0" err="1">
                <a:solidFill>
                  <a:srgbClr val="0000FF"/>
                </a:solidFill>
              </a:rPr>
              <a:t>erfc</a:t>
            </a:r>
            <a:r>
              <a:rPr lang="en-US" altLang="zh-CN" dirty="0">
                <a:solidFill>
                  <a:srgbClr val="0000FF"/>
                </a:solidFill>
              </a:rPr>
              <a:t>(x)</a:t>
            </a:r>
            <a:endParaRPr lang="en-US" altLang="zh-CN" dirty="0" smtClean="0">
              <a:solidFill>
                <a:srgbClr val="0000FF"/>
              </a:solidFill>
            </a:endParaRPr>
          </a:p>
          <a:p>
            <a:endParaRPr lang="en-US" altLang="zh-CN" dirty="0" smtClean="0"/>
          </a:p>
          <a:p>
            <a:endParaRPr lang="en-US" altLang="zh-CN" dirty="0"/>
          </a:p>
          <a:p>
            <a:r>
              <a:rPr lang="zh-CN" altLang="en-US" dirty="0" smtClean="0"/>
              <a:t>则用</a:t>
            </a:r>
            <a:r>
              <a:rPr lang="en-US" altLang="zh-CN" dirty="0" err="1" smtClean="0"/>
              <a:t>erfc</a:t>
            </a:r>
            <a:r>
              <a:rPr lang="en-US" altLang="zh-CN" dirty="0" smtClean="0"/>
              <a:t>(x)</a:t>
            </a:r>
            <a:r>
              <a:rPr lang="zh-CN" altLang="en-US" dirty="0" smtClean="0"/>
              <a:t>表示正态分布函数：</a:t>
            </a:r>
          </a:p>
          <a:p>
            <a:pPr lvl="3"/>
            <a:endParaRPr lang="en-US" altLang="zh-CN" dirty="0" smtClean="0"/>
          </a:p>
          <a:p>
            <a:pPr lvl="3"/>
            <a:endParaRPr lang="zh-CN" altLang="en-US" dirty="0" smtClean="0"/>
          </a:p>
          <a:p>
            <a:pPr lvl="3"/>
            <a:endParaRPr lang="en-US" altLang="zh-CN" dirty="0" smtClean="0"/>
          </a:p>
          <a:p>
            <a:pPr lvl="3"/>
            <a:endParaRPr lang="zh-CN" altLang="en-US" dirty="0" smtClean="0"/>
          </a:p>
          <a:p>
            <a:r>
              <a:rPr lang="zh-CN" altLang="en-US" dirty="0" smtClean="0"/>
              <a:t>	当</a:t>
            </a:r>
            <a:r>
              <a:rPr lang="en-US" altLang="zh-CN" dirty="0" smtClean="0"/>
              <a:t>x &gt; 2</a:t>
            </a:r>
            <a:r>
              <a:rPr lang="zh-CN" altLang="en-US" dirty="0" smtClean="0"/>
              <a:t>时，</a:t>
            </a:r>
            <a:endParaRPr lang="zh-CN" altLang="en-US" dirty="0"/>
          </a:p>
        </p:txBody>
      </p:sp>
      <p:sp>
        <p:nvSpPr>
          <p:cNvPr id="10" name="灯片编号占位符 5"/>
          <p:cNvSpPr>
            <a:spLocks noGrp="1"/>
          </p:cNvSpPr>
          <p:nvPr>
            <p:ph type="sldNum" sz="quarter" idx="12"/>
          </p:nvPr>
        </p:nvSpPr>
        <p:spPr/>
        <p:txBody>
          <a:bodyPr/>
          <a:lstStyle/>
          <a:p>
            <a:fld id="{8D54CFE3-D75E-48EA-97C0-C7047E9120A1}" type="slidenum">
              <a:rPr lang="en-US" altLang="zh-CN" smtClean="0"/>
              <a:pPr/>
              <a:t>47</a:t>
            </a:fld>
            <a:endParaRPr lang="en-US" altLang="zh-CN"/>
          </a:p>
        </p:txBody>
      </p:sp>
      <p:graphicFrame>
        <p:nvGraphicFramePr>
          <p:cNvPr id="59396" name="Object 4"/>
          <p:cNvGraphicFramePr>
            <a:graphicFrameLocks noChangeAspect="1"/>
          </p:cNvGraphicFramePr>
          <p:nvPr>
            <p:extLst>
              <p:ext uri="{D42A27DB-BD31-4B8C-83A1-F6EECF244321}">
                <p14:modId xmlns:p14="http://schemas.microsoft.com/office/powerpoint/2010/main" val="2927230505"/>
              </p:ext>
            </p:extLst>
          </p:nvPr>
        </p:nvGraphicFramePr>
        <p:xfrm>
          <a:off x="1907704" y="4005064"/>
          <a:ext cx="2952328" cy="800833"/>
        </p:xfrm>
        <a:graphic>
          <a:graphicData uri="http://schemas.openxmlformats.org/presentationml/2006/ole">
            <mc:AlternateContent xmlns:mc="http://schemas.openxmlformats.org/markup-compatibility/2006">
              <mc:Choice xmlns:v="urn:schemas-microsoft-com:vml" Requires="v">
                <p:oleObj spid="_x0000_s2491625" name="公式" r:id="rId3" imgW="1574800" imgH="457200" progId="Equation.3">
                  <p:embed/>
                </p:oleObj>
              </mc:Choice>
              <mc:Fallback>
                <p:oleObj name="公式" r:id="rId3" imgW="1574800" imgH="457200" progId="Equation.3">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005064"/>
                        <a:ext cx="2952328" cy="800833"/>
                      </a:xfrm>
                      <a:prstGeom prst="rect">
                        <a:avLst/>
                      </a:prstGeom>
                      <a:noFill/>
                    </p:spPr>
                  </p:pic>
                </p:oleObj>
              </mc:Fallback>
            </mc:AlternateContent>
          </a:graphicData>
        </a:graphic>
      </p:graphicFrame>
      <p:sp>
        <p:nvSpPr>
          <p:cNvPr id="59399" name="Rectangle 7"/>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9398" name="Object 6"/>
          <p:cNvGraphicFramePr>
            <a:graphicFrameLocks noChangeAspect="1"/>
          </p:cNvGraphicFramePr>
          <p:nvPr>
            <p:extLst>
              <p:ext uri="{D42A27DB-BD31-4B8C-83A1-F6EECF244321}">
                <p14:modId xmlns:p14="http://schemas.microsoft.com/office/powerpoint/2010/main" val="1184792920"/>
              </p:ext>
            </p:extLst>
          </p:nvPr>
        </p:nvGraphicFramePr>
        <p:xfrm>
          <a:off x="2051720" y="1988840"/>
          <a:ext cx="3959556" cy="797495"/>
        </p:xfrm>
        <a:graphic>
          <a:graphicData uri="http://schemas.openxmlformats.org/presentationml/2006/ole">
            <mc:AlternateContent xmlns:mc="http://schemas.openxmlformats.org/markup-compatibility/2006">
              <mc:Choice xmlns:v="urn:schemas-microsoft-com:vml" Requires="v">
                <p:oleObj spid="_x0000_s2491626" name="Equation" r:id="rId5" imgW="2082800" imgH="419100" progId="Equation.DSMT4">
                  <p:embed/>
                </p:oleObj>
              </mc:Choice>
              <mc:Fallback>
                <p:oleObj name="Equation" r:id="rId5" imgW="2082800" imgH="419100" progId="Equation.DSMT4">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1988840"/>
                        <a:ext cx="3959556" cy="797495"/>
                      </a:xfrm>
                      <a:prstGeom prst="rect">
                        <a:avLst/>
                      </a:prstGeom>
                      <a:noFill/>
                    </p:spPr>
                  </p:pic>
                </p:oleObj>
              </mc:Fallback>
            </mc:AlternateContent>
          </a:graphicData>
        </a:graphic>
      </p:graphicFrame>
      <p:sp>
        <p:nvSpPr>
          <p:cNvPr id="59401" name="Rectangle 9"/>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9400" name="Object 8"/>
          <p:cNvGraphicFramePr>
            <a:graphicFrameLocks noChangeAspect="1"/>
          </p:cNvGraphicFramePr>
          <p:nvPr>
            <p:extLst>
              <p:ext uri="{D42A27DB-BD31-4B8C-83A1-F6EECF244321}">
                <p14:modId xmlns:p14="http://schemas.microsoft.com/office/powerpoint/2010/main" val="2588699959"/>
              </p:ext>
            </p:extLst>
          </p:nvPr>
        </p:nvGraphicFramePr>
        <p:xfrm>
          <a:off x="3563888" y="5154884"/>
          <a:ext cx="2520280" cy="906590"/>
        </p:xfrm>
        <a:graphic>
          <a:graphicData uri="http://schemas.openxmlformats.org/presentationml/2006/ole">
            <mc:AlternateContent xmlns:mc="http://schemas.openxmlformats.org/markup-compatibility/2006">
              <mc:Choice xmlns:v="urn:schemas-microsoft-com:vml" Requires="v">
                <p:oleObj spid="_x0000_s2491627" name="Equation" r:id="rId7" imgW="1168400" imgH="419100" progId="Equation.DSMT4">
                  <p:embed/>
                </p:oleObj>
              </mc:Choice>
              <mc:Fallback>
                <p:oleObj name="Equation" r:id="rId7" imgW="1168400" imgH="419100" progId="Equation.DSMT4">
                  <p:embed/>
                  <p:pic>
                    <p:nvPicPr>
                      <p:cNvPr id="0" name="Picture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5154884"/>
                        <a:ext cx="2520280" cy="906590"/>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398"/>
                                        </p:tgtEl>
                                        <p:attrNameLst>
                                          <p:attrName>style.visibility</p:attrName>
                                        </p:attrNameLst>
                                      </p:cBhvr>
                                      <p:to>
                                        <p:strVal val="visible"/>
                                      </p:to>
                                    </p:set>
                                    <p:anim calcmode="lin" valueType="num">
                                      <p:cBhvr additive="base">
                                        <p:cTn id="11" dur="500" fill="hold"/>
                                        <p:tgtEl>
                                          <p:spTgt spid="59398"/>
                                        </p:tgtEl>
                                        <p:attrNameLst>
                                          <p:attrName>ppt_x</p:attrName>
                                        </p:attrNameLst>
                                      </p:cBhvr>
                                      <p:tavLst>
                                        <p:tav tm="0">
                                          <p:val>
                                            <p:strVal val="#ppt_x"/>
                                          </p:val>
                                        </p:tav>
                                        <p:tav tm="100000">
                                          <p:val>
                                            <p:strVal val="#ppt_x"/>
                                          </p:val>
                                        </p:tav>
                                      </p:tavLst>
                                    </p:anim>
                                    <p:anim calcmode="lin" valueType="num">
                                      <p:cBhvr additive="base">
                                        <p:cTn id="12" dur="500" fill="hold"/>
                                        <p:tgtEl>
                                          <p:spTgt spid="5939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 calcmode="lin" valueType="num">
                                      <p:cBhvr additive="base">
                                        <p:cTn id="17"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9396"/>
                                        </p:tgtEl>
                                        <p:attrNameLst>
                                          <p:attrName>style.visibility</p:attrName>
                                        </p:attrNameLst>
                                      </p:cBhvr>
                                      <p:to>
                                        <p:strVal val="visible"/>
                                      </p:to>
                                    </p:set>
                                    <p:anim calcmode="lin" valueType="num">
                                      <p:cBhvr additive="base">
                                        <p:cTn id="21" dur="500" fill="hold"/>
                                        <p:tgtEl>
                                          <p:spTgt spid="59396"/>
                                        </p:tgtEl>
                                        <p:attrNameLst>
                                          <p:attrName>ppt_x</p:attrName>
                                        </p:attrNameLst>
                                      </p:cBhvr>
                                      <p:tavLst>
                                        <p:tav tm="0">
                                          <p:val>
                                            <p:strVal val="#ppt_x"/>
                                          </p:val>
                                        </p:tav>
                                        <p:tav tm="100000">
                                          <p:val>
                                            <p:strVal val="#ppt_x"/>
                                          </p:val>
                                        </p:tav>
                                      </p:tavLst>
                                    </p:anim>
                                    <p:anim calcmode="lin" valueType="num">
                                      <p:cBhvr additive="base">
                                        <p:cTn id="22"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9395">
                                            <p:txEl>
                                              <p:pRg st="8" end="8"/>
                                            </p:txEl>
                                          </p:spTgt>
                                        </p:tgtEl>
                                        <p:attrNameLst>
                                          <p:attrName>style.visibility</p:attrName>
                                        </p:attrNameLst>
                                      </p:cBhvr>
                                      <p:to>
                                        <p:strVal val="visible"/>
                                      </p:to>
                                    </p:set>
                                    <p:anim calcmode="lin" valueType="num">
                                      <p:cBhvr additive="base">
                                        <p:cTn id="27" dur="500" fill="hold"/>
                                        <p:tgtEl>
                                          <p:spTgt spid="59395">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5">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9400"/>
                                        </p:tgtEl>
                                        <p:attrNameLst>
                                          <p:attrName>style.visibility</p:attrName>
                                        </p:attrNameLst>
                                      </p:cBhvr>
                                      <p:to>
                                        <p:strVal val="visible"/>
                                      </p:to>
                                    </p:set>
                                    <p:anim calcmode="lin" valueType="num">
                                      <p:cBhvr additive="base">
                                        <p:cTn id="31" dur="500" fill="hold"/>
                                        <p:tgtEl>
                                          <p:spTgt spid="59400"/>
                                        </p:tgtEl>
                                        <p:attrNameLst>
                                          <p:attrName>ppt_x</p:attrName>
                                        </p:attrNameLst>
                                      </p:cBhvr>
                                      <p:tavLst>
                                        <p:tav tm="0">
                                          <p:val>
                                            <p:strVal val="#ppt_x"/>
                                          </p:val>
                                        </p:tav>
                                        <p:tav tm="100000">
                                          <p:val>
                                            <p:strVal val="#ppt_x"/>
                                          </p:val>
                                        </p:tav>
                                      </p:tavLst>
                                    </p:anim>
                                    <p:anim calcmode="lin" valueType="num">
                                      <p:cBhvr additive="base">
                                        <p:cTn id="32" dur="500" fill="hold"/>
                                        <p:tgtEl>
                                          <p:spTgt spid="594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dirty="0" smtClean="0"/>
              <a:t>方法</a:t>
            </a:r>
            <a:r>
              <a:rPr lang="en-US" altLang="zh-CN" dirty="0" smtClean="0"/>
              <a:t>3</a:t>
            </a:r>
            <a:r>
              <a:rPr lang="zh-CN" altLang="en-US" dirty="0" smtClean="0"/>
              <a:t>：用</a:t>
            </a:r>
            <a:r>
              <a:rPr lang="en-US" altLang="zh-CN" dirty="0" smtClean="0">
                <a:solidFill>
                  <a:srgbClr val="0000FF"/>
                </a:solidFill>
              </a:rPr>
              <a:t>Q</a:t>
            </a:r>
            <a:r>
              <a:rPr lang="zh-CN" altLang="en-US" dirty="0" smtClean="0">
                <a:solidFill>
                  <a:srgbClr val="0000FF"/>
                </a:solidFill>
              </a:rPr>
              <a:t>函数</a:t>
            </a:r>
            <a:r>
              <a:rPr lang="zh-CN" altLang="en-US" dirty="0" smtClean="0"/>
              <a:t>表示正态分布函数：</a:t>
            </a:r>
            <a:endParaRPr lang="zh-CN" altLang="en-US" dirty="0"/>
          </a:p>
        </p:txBody>
      </p:sp>
      <p:sp>
        <p:nvSpPr>
          <p:cNvPr id="58371" name="Rectangle 3"/>
          <p:cNvSpPr>
            <a:spLocks noGrp="1" noChangeArrowheads="1"/>
          </p:cNvSpPr>
          <p:nvPr>
            <p:ph type="body" idx="1"/>
          </p:nvPr>
        </p:nvSpPr>
        <p:spPr/>
        <p:txBody>
          <a:bodyPr/>
          <a:lstStyle/>
          <a:p>
            <a:pPr lvl="1"/>
            <a:r>
              <a:rPr lang="en-US" altLang="zh-CN" dirty="0" smtClean="0">
                <a:solidFill>
                  <a:srgbClr val="0000FF"/>
                </a:solidFill>
              </a:rPr>
              <a:t>Q</a:t>
            </a:r>
            <a:r>
              <a:rPr lang="zh-CN" altLang="en-US" dirty="0" smtClean="0">
                <a:solidFill>
                  <a:srgbClr val="0000FF"/>
                </a:solidFill>
              </a:rPr>
              <a:t>函数定义</a:t>
            </a:r>
            <a:r>
              <a:rPr lang="zh-CN" altLang="en-US" dirty="0" smtClean="0"/>
              <a:t>：</a:t>
            </a:r>
          </a:p>
          <a:p>
            <a:pPr lvl="1"/>
            <a:endParaRPr lang="zh-CN" altLang="en-US" dirty="0" smtClean="0"/>
          </a:p>
          <a:p>
            <a:pPr lvl="1"/>
            <a:r>
              <a:rPr lang="en-US" altLang="zh-CN" dirty="0" smtClean="0"/>
              <a:t>Q</a:t>
            </a:r>
            <a:r>
              <a:rPr lang="zh-CN" altLang="en-US" dirty="0" smtClean="0"/>
              <a:t>函数和</a:t>
            </a:r>
            <a:r>
              <a:rPr lang="en-US" altLang="zh-CN" dirty="0" err="1" smtClean="0"/>
              <a:t>erfc</a:t>
            </a:r>
            <a:r>
              <a:rPr lang="zh-CN" altLang="en-US" dirty="0" smtClean="0"/>
              <a:t>函数的关系：</a:t>
            </a:r>
          </a:p>
          <a:p>
            <a:pPr lvl="1"/>
            <a:endParaRPr lang="zh-CN" altLang="en-US" dirty="0" smtClean="0"/>
          </a:p>
          <a:p>
            <a:pPr lvl="1"/>
            <a:endParaRPr lang="zh-CN" altLang="en-US" dirty="0" smtClean="0"/>
          </a:p>
          <a:p>
            <a:pPr lvl="1"/>
            <a:r>
              <a:rPr lang="en-US" altLang="zh-CN" dirty="0" smtClean="0"/>
              <a:t>Q</a:t>
            </a:r>
            <a:r>
              <a:rPr lang="zh-CN" altLang="en-US" dirty="0" smtClean="0"/>
              <a:t>函数和分布函数</a:t>
            </a:r>
            <a:r>
              <a:rPr lang="en-US" altLang="zh-CN" dirty="0" smtClean="0"/>
              <a:t>F(x)</a:t>
            </a:r>
            <a:r>
              <a:rPr lang="zh-CN" altLang="en-US" dirty="0" smtClean="0"/>
              <a:t>的关系：</a:t>
            </a:r>
          </a:p>
          <a:p>
            <a:pPr lvl="1"/>
            <a:endParaRPr lang="zh-CN" altLang="en-US" dirty="0" smtClean="0"/>
          </a:p>
          <a:p>
            <a:pPr lvl="1"/>
            <a:endParaRPr lang="zh-CN" altLang="en-US" dirty="0" smtClean="0"/>
          </a:p>
          <a:p>
            <a:pPr lvl="1"/>
            <a:r>
              <a:rPr lang="en-US" altLang="zh-CN" dirty="0" smtClean="0"/>
              <a:t>Q</a:t>
            </a:r>
            <a:r>
              <a:rPr lang="zh-CN" altLang="en-US" dirty="0" smtClean="0"/>
              <a:t>函数值也可以从查表得到。</a:t>
            </a:r>
            <a:endParaRPr lang="zh-CN" altLang="en-US" dirty="0"/>
          </a:p>
        </p:txBody>
      </p:sp>
      <p:sp>
        <p:nvSpPr>
          <p:cNvPr id="11" name="灯片编号占位符 5"/>
          <p:cNvSpPr>
            <a:spLocks noGrp="1"/>
          </p:cNvSpPr>
          <p:nvPr>
            <p:ph type="sldNum" sz="quarter" idx="12"/>
          </p:nvPr>
        </p:nvSpPr>
        <p:spPr/>
        <p:txBody>
          <a:bodyPr/>
          <a:lstStyle/>
          <a:p>
            <a:fld id="{F9916E7F-8A08-48C6-A596-2EE12C8D0F9F}" type="slidenum">
              <a:rPr lang="en-US" altLang="zh-CN" smtClean="0"/>
              <a:pPr/>
              <a:t>48</a:t>
            </a:fld>
            <a:endParaRPr lang="en-US" altLang="zh-CN"/>
          </a:p>
        </p:txBody>
      </p:sp>
      <p:sp>
        <p:nvSpPr>
          <p:cNvPr id="5837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8375" name="Rectangle 7"/>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8374" name="Object 6"/>
          <p:cNvGraphicFramePr>
            <a:graphicFrameLocks noChangeAspect="1"/>
          </p:cNvGraphicFramePr>
          <p:nvPr>
            <p:extLst>
              <p:ext uri="{D42A27DB-BD31-4B8C-83A1-F6EECF244321}">
                <p14:modId xmlns:p14="http://schemas.microsoft.com/office/powerpoint/2010/main" val="1338878361"/>
              </p:ext>
            </p:extLst>
          </p:nvPr>
        </p:nvGraphicFramePr>
        <p:xfrm>
          <a:off x="3347863" y="1196751"/>
          <a:ext cx="2921471" cy="864097"/>
        </p:xfrm>
        <a:graphic>
          <a:graphicData uri="http://schemas.openxmlformats.org/presentationml/2006/ole">
            <mc:AlternateContent xmlns:mc="http://schemas.openxmlformats.org/markup-compatibility/2006">
              <mc:Choice xmlns:v="urn:schemas-microsoft-com:vml" Requires="v">
                <p:oleObj spid="_x0000_s2492726" name="Equation" r:id="rId3" imgW="1422400" imgH="419100" progId="Equation.DSMT4">
                  <p:embed/>
                </p:oleObj>
              </mc:Choice>
              <mc:Fallback>
                <p:oleObj name="Equation" r:id="rId3" imgW="1422400" imgH="419100" progId="Equation.DSMT4">
                  <p:embed/>
                  <p:pic>
                    <p:nvPicPr>
                      <p:cNvPr id="0"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3" y="1196751"/>
                        <a:ext cx="2921471" cy="864097"/>
                      </a:xfrm>
                      <a:prstGeom prst="rect">
                        <a:avLst/>
                      </a:prstGeom>
                      <a:noFill/>
                      <a:extLst/>
                    </p:spPr>
                  </p:pic>
                </p:oleObj>
              </mc:Fallback>
            </mc:AlternateContent>
          </a:graphicData>
        </a:graphic>
      </p:graphicFrame>
      <p:sp>
        <p:nvSpPr>
          <p:cNvPr id="58377" name="Rectangle 9"/>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8376" name="Object 8"/>
          <p:cNvGraphicFramePr>
            <a:graphicFrameLocks noChangeAspect="1"/>
          </p:cNvGraphicFramePr>
          <p:nvPr>
            <p:extLst>
              <p:ext uri="{D42A27DB-BD31-4B8C-83A1-F6EECF244321}">
                <p14:modId xmlns:p14="http://schemas.microsoft.com/office/powerpoint/2010/main" val="1452179671"/>
              </p:ext>
            </p:extLst>
          </p:nvPr>
        </p:nvGraphicFramePr>
        <p:xfrm>
          <a:off x="1763688" y="2685595"/>
          <a:ext cx="2762945" cy="914483"/>
        </p:xfrm>
        <a:graphic>
          <a:graphicData uri="http://schemas.openxmlformats.org/presentationml/2006/ole">
            <mc:AlternateContent xmlns:mc="http://schemas.openxmlformats.org/markup-compatibility/2006">
              <mc:Choice xmlns:v="urn:schemas-microsoft-com:vml" Requires="v">
                <p:oleObj spid="_x0000_s2492727" name="公式" r:id="rId5" imgW="1384300" imgH="457200" progId="Equation.3">
                  <p:embed/>
                </p:oleObj>
              </mc:Choice>
              <mc:Fallback>
                <p:oleObj name="公式" r:id="rId5" imgW="1384300" imgH="457200" progId="Equation.3">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2685595"/>
                        <a:ext cx="2762945" cy="914483"/>
                      </a:xfrm>
                      <a:prstGeom prst="rect">
                        <a:avLst/>
                      </a:prstGeom>
                      <a:noFill/>
                      <a:extLst/>
                    </p:spPr>
                  </p:pic>
                </p:oleObj>
              </mc:Fallback>
            </mc:AlternateContent>
          </a:graphicData>
        </a:graphic>
      </p:graphicFrame>
      <p:graphicFrame>
        <p:nvGraphicFramePr>
          <p:cNvPr id="58378" name="Object 10"/>
          <p:cNvGraphicFramePr>
            <a:graphicFrameLocks noChangeAspect="1"/>
          </p:cNvGraphicFramePr>
          <p:nvPr>
            <p:extLst>
              <p:ext uri="{D42A27DB-BD31-4B8C-83A1-F6EECF244321}">
                <p14:modId xmlns:p14="http://schemas.microsoft.com/office/powerpoint/2010/main" val="1165046854"/>
              </p:ext>
            </p:extLst>
          </p:nvPr>
        </p:nvGraphicFramePr>
        <p:xfrm>
          <a:off x="5004048" y="2924945"/>
          <a:ext cx="2616304" cy="514374"/>
        </p:xfrm>
        <a:graphic>
          <a:graphicData uri="http://schemas.openxmlformats.org/presentationml/2006/ole">
            <mc:AlternateContent xmlns:mc="http://schemas.openxmlformats.org/markup-compatibility/2006">
              <mc:Choice xmlns:v="urn:schemas-microsoft-com:vml" Requires="v">
                <p:oleObj spid="_x0000_s2492728" name="公式" r:id="rId7" imgW="1206500" imgH="241300" progId="Equation.3">
                  <p:embed/>
                </p:oleObj>
              </mc:Choice>
              <mc:Fallback>
                <p:oleObj name="公式" r:id="rId7" imgW="1206500" imgH="241300" progId="Equation.3">
                  <p:embed/>
                  <p:pic>
                    <p:nvPicPr>
                      <p:cNvPr id="0"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2924945"/>
                        <a:ext cx="2616304" cy="514374"/>
                      </a:xfrm>
                      <a:prstGeom prst="rect">
                        <a:avLst/>
                      </a:prstGeom>
                      <a:noFill/>
                      <a:extLst/>
                    </p:spPr>
                  </p:pic>
                </p:oleObj>
              </mc:Fallback>
            </mc:AlternateContent>
          </a:graphicData>
        </a:graphic>
      </p:graphicFrame>
      <p:graphicFrame>
        <p:nvGraphicFramePr>
          <p:cNvPr id="58380" name="Object 12"/>
          <p:cNvGraphicFramePr>
            <a:graphicFrameLocks noChangeAspect="1"/>
          </p:cNvGraphicFramePr>
          <p:nvPr>
            <p:extLst>
              <p:ext uri="{D42A27DB-BD31-4B8C-83A1-F6EECF244321}">
                <p14:modId xmlns:p14="http://schemas.microsoft.com/office/powerpoint/2010/main" val="3106403352"/>
              </p:ext>
            </p:extLst>
          </p:nvPr>
        </p:nvGraphicFramePr>
        <p:xfrm>
          <a:off x="2299494" y="4149080"/>
          <a:ext cx="4811610" cy="936104"/>
        </p:xfrm>
        <a:graphic>
          <a:graphicData uri="http://schemas.openxmlformats.org/presentationml/2006/ole">
            <mc:AlternateContent xmlns:mc="http://schemas.openxmlformats.org/markup-compatibility/2006">
              <mc:Choice xmlns:v="urn:schemas-microsoft-com:vml" Requires="v">
                <p:oleObj spid="_x0000_s2492729" name="公式" r:id="rId9" imgW="2413000" imgH="457200" progId="Equation.3">
                  <p:embed/>
                </p:oleObj>
              </mc:Choice>
              <mc:Fallback>
                <p:oleObj name="公式" r:id="rId9" imgW="2413000" imgH="457200" progId="Equation.3">
                  <p:embed/>
                  <p:pic>
                    <p:nvPicPr>
                      <p:cNvPr id="0" name="Picture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9494" y="4149080"/>
                        <a:ext cx="4811610" cy="936104"/>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374"/>
                                        </p:tgtEl>
                                        <p:attrNameLst>
                                          <p:attrName>style.visibility</p:attrName>
                                        </p:attrNameLst>
                                      </p:cBhvr>
                                      <p:to>
                                        <p:strVal val="visible"/>
                                      </p:to>
                                    </p:set>
                                    <p:anim calcmode="lin" valueType="num">
                                      <p:cBhvr additive="base">
                                        <p:cTn id="11" dur="500" fill="hold"/>
                                        <p:tgtEl>
                                          <p:spTgt spid="58374"/>
                                        </p:tgtEl>
                                        <p:attrNameLst>
                                          <p:attrName>ppt_x</p:attrName>
                                        </p:attrNameLst>
                                      </p:cBhvr>
                                      <p:tavLst>
                                        <p:tav tm="0">
                                          <p:val>
                                            <p:strVal val="#ppt_x"/>
                                          </p:val>
                                        </p:tav>
                                        <p:tav tm="100000">
                                          <p:val>
                                            <p:strVal val="#ppt_x"/>
                                          </p:val>
                                        </p:tav>
                                      </p:tavLst>
                                    </p:anim>
                                    <p:anim calcmode="lin" valueType="num">
                                      <p:cBhvr additive="base">
                                        <p:cTn id="12" dur="500" fill="hold"/>
                                        <p:tgtEl>
                                          <p:spTgt spid="5837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 calcmode="lin" valueType="num">
                                      <p:cBhvr additive="base">
                                        <p:cTn id="17"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3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8376"/>
                                        </p:tgtEl>
                                        <p:attrNameLst>
                                          <p:attrName>style.visibility</p:attrName>
                                        </p:attrNameLst>
                                      </p:cBhvr>
                                      <p:to>
                                        <p:strVal val="visible"/>
                                      </p:to>
                                    </p:set>
                                    <p:anim calcmode="lin" valueType="num">
                                      <p:cBhvr additive="base">
                                        <p:cTn id="21" dur="500" fill="hold"/>
                                        <p:tgtEl>
                                          <p:spTgt spid="58376"/>
                                        </p:tgtEl>
                                        <p:attrNameLst>
                                          <p:attrName>ppt_x</p:attrName>
                                        </p:attrNameLst>
                                      </p:cBhvr>
                                      <p:tavLst>
                                        <p:tav tm="0">
                                          <p:val>
                                            <p:strVal val="#ppt_x"/>
                                          </p:val>
                                        </p:tav>
                                        <p:tav tm="100000">
                                          <p:val>
                                            <p:strVal val="#ppt_x"/>
                                          </p:val>
                                        </p:tav>
                                      </p:tavLst>
                                    </p:anim>
                                    <p:anim calcmode="lin" valueType="num">
                                      <p:cBhvr additive="base">
                                        <p:cTn id="22" dur="500" fill="hold"/>
                                        <p:tgtEl>
                                          <p:spTgt spid="5837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8378"/>
                                        </p:tgtEl>
                                        <p:attrNameLst>
                                          <p:attrName>style.visibility</p:attrName>
                                        </p:attrNameLst>
                                      </p:cBhvr>
                                      <p:to>
                                        <p:strVal val="visible"/>
                                      </p:to>
                                    </p:set>
                                    <p:anim calcmode="lin" valueType="num">
                                      <p:cBhvr additive="base">
                                        <p:cTn id="25" dur="500" fill="hold"/>
                                        <p:tgtEl>
                                          <p:spTgt spid="58378"/>
                                        </p:tgtEl>
                                        <p:attrNameLst>
                                          <p:attrName>ppt_x</p:attrName>
                                        </p:attrNameLst>
                                      </p:cBhvr>
                                      <p:tavLst>
                                        <p:tav tm="0">
                                          <p:val>
                                            <p:strVal val="#ppt_x"/>
                                          </p:val>
                                        </p:tav>
                                        <p:tav tm="100000">
                                          <p:val>
                                            <p:strVal val="#ppt_x"/>
                                          </p:val>
                                        </p:tav>
                                      </p:tavLst>
                                    </p:anim>
                                    <p:anim calcmode="lin" valueType="num">
                                      <p:cBhvr additive="base">
                                        <p:cTn id="26" dur="500" fill="hold"/>
                                        <p:tgtEl>
                                          <p:spTgt spid="5837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371">
                                            <p:txEl>
                                              <p:pRg st="5" end="5"/>
                                            </p:txEl>
                                          </p:spTgt>
                                        </p:tgtEl>
                                        <p:attrNameLst>
                                          <p:attrName>style.visibility</p:attrName>
                                        </p:attrNameLst>
                                      </p:cBhvr>
                                      <p:to>
                                        <p:strVal val="visible"/>
                                      </p:to>
                                    </p:set>
                                    <p:anim calcmode="lin" valueType="num">
                                      <p:cBhvr additive="base">
                                        <p:cTn id="31" dur="5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1">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8380"/>
                                        </p:tgtEl>
                                        <p:attrNameLst>
                                          <p:attrName>style.visibility</p:attrName>
                                        </p:attrNameLst>
                                      </p:cBhvr>
                                      <p:to>
                                        <p:strVal val="visible"/>
                                      </p:to>
                                    </p:set>
                                    <p:anim calcmode="lin" valueType="num">
                                      <p:cBhvr additive="base">
                                        <p:cTn id="35" dur="500" fill="hold"/>
                                        <p:tgtEl>
                                          <p:spTgt spid="58380"/>
                                        </p:tgtEl>
                                        <p:attrNameLst>
                                          <p:attrName>ppt_x</p:attrName>
                                        </p:attrNameLst>
                                      </p:cBhvr>
                                      <p:tavLst>
                                        <p:tav tm="0">
                                          <p:val>
                                            <p:strVal val="#ppt_x"/>
                                          </p:val>
                                        </p:tav>
                                        <p:tav tm="100000">
                                          <p:val>
                                            <p:strVal val="#ppt_x"/>
                                          </p:val>
                                        </p:tav>
                                      </p:tavLst>
                                    </p:anim>
                                    <p:anim calcmode="lin" valueType="num">
                                      <p:cBhvr additive="base">
                                        <p:cTn id="36" dur="500" fill="hold"/>
                                        <p:tgtEl>
                                          <p:spTgt spid="58380"/>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58371">
                                            <p:txEl>
                                              <p:pRg st="8" end="8"/>
                                            </p:txEl>
                                          </p:spTgt>
                                        </p:tgtEl>
                                        <p:attrNameLst>
                                          <p:attrName>style.visibility</p:attrName>
                                        </p:attrNameLst>
                                      </p:cBhvr>
                                      <p:to>
                                        <p:strVal val="visible"/>
                                      </p:to>
                                    </p:set>
                                    <p:anim calcmode="lin" valueType="num">
                                      <p:cBhvr additive="base">
                                        <p:cTn id="40" dur="500" fill="hold"/>
                                        <p:tgtEl>
                                          <p:spTgt spid="58371">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83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章  随机过程</a:t>
            </a:r>
            <a:endParaRPr lang="zh-CN" altLang="en-US" dirty="0"/>
          </a:p>
        </p:txBody>
      </p:sp>
      <p:sp>
        <p:nvSpPr>
          <p:cNvPr id="3" name="内容占位符 2"/>
          <p:cNvSpPr>
            <a:spLocks noGrp="1"/>
          </p:cNvSpPr>
          <p:nvPr>
            <p:ph idx="1"/>
          </p:nvPr>
        </p:nvSpPr>
        <p:spPr/>
        <p:txBody>
          <a:bodyPr/>
          <a:lstStyle/>
          <a:p>
            <a:r>
              <a:rPr lang="en-US" altLang="zh-CN" dirty="0"/>
              <a:t>3.1   </a:t>
            </a:r>
            <a:r>
              <a:rPr lang="zh-CN" altLang="en-US" dirty="0"/>
              <a:t>随机过程的基本概念</a:t>
            </a:r>
          </a:p>
          <a:p>
            <a:r>
              <a:rPr lang="en-US" altLang="zh-CN" dirty="0"/>
              <a:t>3.2  </a:t>
            </a:r>
            <a:r>
              <a:rPr lang="zh-CN" altLang="en-US" dirty="0"/>
              <a:t>平稳随机过程</a:t>
            </a:r>
          </a:p>
          <a:p>
            <a:r>
              <a:rPr lang="en-US" altLang="zh-CN" dirty="0"/>
              <a:t>3.3  </a:t>
            </a:r>
            <a:r>
              <a:rPr lang="zh-CN" altLang="en-US" dirty="0"/>
              <a:t>高斯随机过程（正态随机过程</a:t>
            </a:r>
            <a:r>
              <a:rPr lang="zh-CN" altLang="en-US" dirty="0" smtClean="0"/>
              <a:t>）</a:t>
            </a:r>
            <a:endParaRPr lang="en-US" altLang="zh-CN" dirty="0" smtClean="0"/>
          </a:p>
          <a:p>
            <a:r>
              <a:rPr lang="en-US" altLang="zh-CN" dirty="0">
                <a:solidFill>
                  <a:srgbClr val="FF0000"/>
                </a:solidFill>
              </a:rPr>
              <a:t>3.4  </a:t>
            </a:r>
            <a:r>
              <a:rPr lang="zh-CN" altLang="en-US" dirty="0">
                <a:solidFill>
                  <a:srgbClr val="FF0000"/>
                </a:solidFill>
              </a:rPr>
              <a:t>平稳随机过程通过线性系统</a:t>
            </a:r>
          </a:p>
          <a:p>
            <a:r>
              <a:rPr lang="en-US" altLang="zh-CN" dirty="0"/>
              <a:t>3.5 </a:t>
            </a:r>
            <a:r>
              <a:rPr lang="zh-CN" altLang="en-US" dirty="0"/>
              <a:t>窄带</a:t>
            </a:r>
            <a:r>
              <a:rPr lang="zh-CN" altLang="en-US" dirty="0" smtClean="0"/>
              <a:t>随机过程</a:t>
            </a:r>
            <a:endParaRPr lang="en-US" altLang="zh-CN" dirty="0" smtClean="0"/>
          </a:p>
          <a:p>
            <a:r>
              <a:rPr lang="en-US" altLang="zh-CN" dirty="0"/>
              <a:t>3.6 </a:t>
            </a:r>
            <a:r>
              <a:rPr lang="zh-CN" altLang="en-US" dirty="0"/>
              <a:t>正弦波加窄带高斯噪声</a:t>
            </a:r>
          </a:p>
          <a:p>
            <a:r>
              <a:rPr lang="en-US" altLang="zh-CN" dirty="0" smtClean="0"/>
              <a:t>3.7  </a:t>
            </a:r>
            <a:r>
              <a:rPr lang="zh-CN" altLang="en-US" dirty="0"/>
              <a:t>高斯白噪声和带限白噪声</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49</a:t>
            </a:fld>
            <a:endParaRPr lang="en-US"/>
          </a:p>
        </p:txBody>
      </p:sp>
    </p:spTree>
    <p:extLst>
      <p:ext uri="{BB962C8B-B14F-4D97-AF65-F5344CB8AC3E}">
        <p14:creationId xmlns:p14="http://schemas.microsoft.com/office/powerpoint/2010/main" val="1525449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章  随机过程</a:t>
            </a:r>
            <a:endParaRPr lang="zh-CN" altLang="en-US" dirty="0"/>
          </a:p>
        </p:txBody>
      </p:sp>
      <p:sp>
        <p:nvSpPr>
          <p:cNvPr id="3" name="内容占位符 2"/>
          <p:cNvSpPr>
            <a:spLocks noGrp="1"/>
          </p:cNvSpPr>
          <p:nvPr>
            <p:ph idx="1"/>
          </p:nvPr>
        </p:nvSpPr>
        <p:spPr/>
        <p:txBody>
          <a:bodyPr/>
          <a:lstStyle/>
          <a:p>
            <a:r>
              <a:rPr lang="en-US" altLang="zh-CN" dirty="0"/>
              <a:t>3.1   </a:t>
            </a:r>
            <a:r>
              <a:rPr lang="zh-CN" altLang="en-US" dirty="0"/>
              <a:t>随机过程的基本概念</a:t>
            </a:r>
          </a:p>
          <a:p>
            <a:r>
              <a:rPr lang="en-US" altLang="zh-CN" dirty="0"/>
              <a:t>3.2  </a:t>
            </a:r>
            <a:r>
              <a:rPr lang="zh-CN" altLang="en-US" dirty="0"/>
              <a:t>平稳随机过程</a:t>
            </a:r>
          </a:p>
          <a:p>
            <a:r>
              <a:rPr lang="en-US" altLang="zh-CN" dirty="0"/>
              <a:t>3.3  </a:t>
            </a:r>
            <a:r>
              <a:rPr lang="zh-CN" altLang="en-US" dirty="0"/>
              <a:t>高斯随机过程（正态随机过程</a:t>
            </a:r>
            <a:r>
              <a:rPr lang="zh-CN" altLang="en-US" dirty="0" smtClean="0"/>
              <a:t>）</a:t>
            </a:r>
            <a:endParaRPr lang="en-US" altLang="zh-CN" dirty="0" smtClean="0"/>
          </a:p>
          <a:p>
            <a:r>
              <a:rPr lang="en-US" altLang="zh-CN" dirty="0"/>
              <a:t>3.4  </a:t>
            </a:r>
            <a:r>
              <a:rPr lang="zh-CN" altLang="en-US" dirty="0"/>
              <a:t>平稳随机过程通过线性系统</a:t>
            </a:r>
          </a:p>
          <a:p>
            <a:r>
              <a:rPr lang="en-US" altLang="zh-CN" dirty="0"/>
              <a:t>3.5 </a:t>
            </a:r>
            <a:r>
              <a:rPr lang="zh-CN" altLang="en-US" dirty="0"/>
              <a:t>窄带</a:t>
            </a:r>
            <a:r>
              <a:rPr lang="zh-CN" altLang="en-US" dirty="0" smtClean="0"/>
              <a:t>随机过程</a:t>
            </a:r>
            <a:endParaRPr lang="en-US" altLang="zh-CN" dirty="0" smtClean="0"/>
          </a:p>
          <a:p>
            <a:r>
              <a:rPr lang="en-US" altLang="zh-CN" dirty="0"/>
              <a:t>3.6 </a:t>
            </a:r>
            <a:r>
              <a:rPr lang="zh-CN" altLang="en-US" dirty="0"/>
              <a:t>正弦波加窄带高斯噪声</a:t>
            </a:r>
          </a:p>
          <a:p>
            <a:r>
              <a:rPr lang="en-US" altLang="zh-CN" dirty="0" smtClean="0"/>
              <a:t>3.7  </a:t>
            </a:r>
            <a:r>
              <a:rPr lang="zh-CN" altLang="en-US" dirty="0"/>
              <a:t>高斯白噪声和带限白噪声</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5</a:t>
            </a:fld>
            <a:endParaRPr lang="en-US"/>
          </a:p>
        </p:txBody>
      </p:sp>
      <p:sp>
        <p:nvSpPr>
          <p:cNvPr id="5" name="矩形 4"/>
          <p:cNvSpPr/>
          <p:nvPr/>
        </p:nvSpPr>
        <p:spPr>
          <a:xfrm>
            <a:off x="539552" y="1196752"/>
            <a:ext cx="8064896" cy="1224136"/>
          </a:xfrm>
          <a:prstGeom prst="rect">
            <a:avLst/>
          </a:prstGeom>
          <a:solidFill>
            <a:srgbClr val="00000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084168" y="1624154"/>
            <a:ext cx="2339102" cy="523220"/>
          </a:xfrm>
          <a:prstGeom prst="rect">
            <a:avLst/>
          </a:prstGeom>
        </p:spPr>
        <p:txBody>
          <a:bodyPr wrap="none">
            <a:spAutoFit/>
          </a:bodyPr>
          <a:lstStyle/>
          <a:p>
            <a:r>
              <a:rPr lang="zh-CN" altLang="en-US" sz="2800" b="1" dirty="0" smtClean="0">
                <a:solidFill>
                  <a:srgbClr val="C00000"/>
                </a:solidFill>
                <a:latin typeface="+mj-ea"/>
                <a:ea typeface="+mj-ea"/>
              </a:rPr>
              <a:t>自己复习</a:t>
            </a:r>
            <a:r>
              <a:rPr lang="zh-CN" altLang="en-US" sz="2800" b="1" dirty="0">
                <a:solidFill>
                  <a:srgbClr val="C00000"/>
                </a:solidFill>
                <a:latin typeface="+mj-ea"/>
                <a:ea typeface="+mj-ea"/>
              </a:rPr>
              <a:t>部分</a:t>
            </a:r>
          </a:p>
        </p:txBody>
      </p:sp>
      <p:sp>
        <p:nvSpPr>
          <p:cNvPr id="7" name="矩形 6"/>
          <p:cNvSpPr/>
          <p:nvPr/>
        </p:nvSpPr>
        <p:spPr>
          <a:xfrm>
            <a:off x="6516216" y="2467116"/>
            <a:ext cx="1620957" cy="523220"/>
          </a:xfrm>
          <a:prstGeom prst="rect">
            <a:avLst/>
          </a:prstGeom>
        </p:spPr>
        <p:txBody>
          <a:bodyPr wrap="none">
            <a:spAutoFit/>
          </a:bodyPr>
          <a:lstStyle/>
          <a:p>
            <a:r>
              <a:rPr lang="zh-CN" altLang="en-US" sz="2800" b="1" dirty="0" smtClean="0">
                <a:solidFill>
                  <a:srgbClr val="0000FF"/>
                </a:solidFill>
                <a:latin typeface="+mj-ea"/>
                <a:ea typeface="+mj-ea"/>
                <a:hlinkClick r:id="rId2" action="ppaction://hlinksldjump"/>
              </a:rPr>
              <a:t>开始课程</a:t>
            </a:r>
            <a:endParaRPr lang="zh-CN" altLang="en-US" sz="2800" b="1" dirty="0">
              <a:solidFill>
                <a:srgbClr val="0000FF"/>
              </a:solidFill>
              <a:latin typeface="+mj-ea"/>
              <a:ea typeface="+mj-ea"/>
            </a:endParaRPr>
          </a:p>
        </p:txBody>
      </p:sp>
    </p:spTree>
    <p:extLst>
      <p:ext uri="{BB962C8B-B14F-4D97-AF65-F5344CB8AC3E}">
        <p14:creationId xmlns:p14="http://schemas.microsoft.com/office/powerpoint/2010/main" val="389665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3F2D4402-9408-49AC-AE49-6B19B4979EAC}" type="slidenum">
              <a:rPr lang="en-US" altLang="zh-CN"/>
              <a:pPr/>
              <a:t>50</a:t>
            </a:fld>
            <a:endParaRPr lang="en-US" altLang="zh-CN"/>
          </a:p>
        </p:txBody>
      </p:sp>
      <p:sp>
        <p:nvSpPr>
          <p:cNvPr id="61442" name="Rectangle 2"/>
          <p:cNvSpPr>
            <a:spLocks noGrp="1" noChangeArrowheads="1"/>
          </p:cNvSpPr>
          <p:nvPr>
            <p:ph type="title"/>
          </p:nvPr>
        </p:nvSpPr>
        <p:spPr/>
        <p:txBody>
          <a:bodyPr>
            <a:normAutofit/>
          </a:bodyPr>
          <a:lstStyle/>
          <a:p>
            <a:r>
              <a:rPr lang="en-US" altLang="zh-CN" dirty="0"/>
              <a:t>3.4  </a:t>
            </a:r>
            <a:r>
              <a:rPr lang="zh-CN" altLang="en-US" dirty="0"/>
              <a:t>平稳随机过程通过线性系统</a:t>
            </a:r>
          </a:p>
        </p:txBody>
      </p:sp>
      <p:sp>
        <p:nvSpPr>
          <p:cNvPr id="61443" name="Rectangle 3"/>
          <p:cNvSpPr>
            <a:spLocks noGrp="1" noChangeArrowheads="1"/>
          </p:cNvSpPr>
          <p:nvPr>
            <p:ph type="body" idx="1"/>
          </p:nvPr>
        </p:nvSpPr>
        <p:spPr/>
        <p:txBody>
          <a:bodyPr>
            <a:normAutofit lnSpcReduction="10000"/>
          </a:bodyPr>
          <a:lstStyle/>
          <a:p>
            <a:pPr>
              <a:lnSpc>
                <a:spcPct val="90000"/>
              </a:lnSpc>
            </a:pPr>
            <a:r>
              <a:rPr lang="zh-CN" altLang="en-US" dirty="0" smtClean="0">
                <a:solidFill>
                  <a:schemeClr val="folHlink"/>
                </a:solidFill>
              </a:rPr>
              <a:t>确</a:t>
            </a:r>
            <a:r>
              <a:rPr lang="zh-CN" altLang="en-US" dirty="0">
                <a:solidFill>
                  <a:schemeClr val="folHlink"/>
                </a:solidFill>
              </a:rPr>
              <a:t>知信号通过线性系统</a:t>
            </a:r>
            <a:r>
              <a:rPr lang="zh-CN" altLang="en-US" dirty="0"/>
              <a:t>（复习） ：</a:t>
            </a:r>
            <a:endParaRPr lang="zh-CN" altLang="en-US" sz="2800" dirty="0"/>
          </a:p>
          <a:p>
            <a:pPr lvl="1">
              <a:lnSpc>
                <a:spcPct val="90000"/>
              </a:lnSpc>
            </a:pPr>
            <a:endParaRPr lang="zh-CN" altLang="en-US" sz="2400" dirty="0"/>
          </a:p>
          <a:p>
            <a:pPr lvl="1">
              <a:lnSpc>
                <a:spcPct val="90000"/>
              </a:lnSpc>
              <a:buFont typeface="Wingdings" pitchFamily="2" charset="2"/>
              <a:buNone/>
            </a:pPr>
            <a:r>
              <a:rPr lang="zh-CN" altLang="en-US" sz="2400" dirty="0"/>
              <a:t>	式中 </a:t>
            </a:r>
            <a:r>
              <a:rPr lang="en-US" altLang="zh-CN" sz="2400" i="1" dirty="0"/>
              <a:t>v</a:t>
            </a:r>
            <a:r>
              <a:rPr lang="en-US" altLang="zh-CN" sz="2400" i="1" baseline="-25000" dirty="0"/>
              <a:t>i</a:t>
            </a:r>
            <a:r>
              <a:rPr lang="en-US" altLang="zh-CN" sz="2400" i="1" dirty="0"/>
              <a:t> </a:t>
            </a:r>
            <a:r>
              <a:rPr lang="zh-CN" altLang="en-US" sz="2400" dirty="0"/>
              <a:t>－ 输入信号， </a:t>
            </a:r>
            <a:r>
              <a:rPr lang="en-US" altLang="zh-CN" sz="2400" i="1" dirty="0" err="1"/>
              <a:t>v</a:t>
            </a:r>
            <a:r>
              <a:rPr lang="en-US" altLang="zh-CN" sz="2400" i="1" baseline="-25000" dirty="0" err="1"/>
              <a:t>o</a:t>
            </a:r>
            <a:r>
              <a:rPr lang="en-US" altLang="zh-CN" sz="2400" dirty="0"/>
              <a:t> </a:t>
            </a:r>
            <a:r>
              <a:rPr lang="zh-CN" altLang="en-US" sz="2400" dirty="0"/>
              <a:t>－ 输出信号</a:t>
            </a:r>
          </a:p>
          <a:p>
            <a:pPr lvl="1">
              <a:lnSpc>
                <a:spcPct val="130000"/>
              </a:lnSpc>
              <a:buFont typeface="Wingdings" pitchFamily="2" charset="2"/>
              <a:buNone/>
            </a:pPr>
            <a:r>
              <a:rPr lang="zh-CN" altLang="en-US" sz="2400" dirty="0"/>
              <a:t>		对应的傅里叶变换关系：</a:t>
            </a:r>
          </a:p>
          <a:p>
            <a:pPr>
              <a:lnSpc>
                <a:spcPct val="90000"/>
              </a:lnSpc>
            </a:pPr>
            <a:r>
              <a:rPr lang="zh-CN" altLang="en-US" dirty="0">
                <a:solidFill>
                  <a:schemeClr val="folHlink"/>
                </a:solidFill>
              </a:rPr>
              <a:t>随机信号通过线性系统：</a:t>
            </a:r>
          </a:p>
          <a:p>
            <a:pPr lvl="1">
              <a:lnSpc>
                <a:spcPct val="130000"/>
              </a:lnSpc>
            </a:pPr>
            <a:r>
              <a:rPr lang="zh-CN" altLang="en-US" dirty="0"/>
              <a:t>假设：</a:t>
            </a:r>
            <a:r>
              <a:rPr lang="zh-CN" altLang="en-US" i="1" dirty="0">
                <a:sym typeface="Symbol" pitchFamily="18" charset="2"/>
              </a:rPr>
              <a:t></a:t>
            </a:r>
            <a:r>
              <a:rPr lang="en-US" altLang="zh-CN" i="1" baseline="-25000" dirty="0" err="1">
                <a:sym typeface="Symbol" pitchFamily="18" charset="2"/>
              </a:rPr>
              <a:t>i</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 </a:t>
            </a:r>
            <a:r>
              <a:rPr lang="zh-CN" altLang="en-US" dirty="0">
                <a:sym typeface="Symbol" pitchFamily="18" charset="2"/>
              </a:rPr>
              <a:t>－</a:t>
            </a:r>
            <a:r>
              <a:rPr lang="zh-CN" altLang="en-US" dirty="0"/>
              <a:t>是平稳的输入随机过程，</a:t>
            </a:r>
            <a:endParaRPr lang="zh-CN" altLang="en-US" dirty="0">
              <a:sym typeface="Symbol" pitchFamily="18" charset="2"/>
            </a:endParaRPr>
          </a:p>
          <a:p>
            <a:pPr lvl="1">
              <a:lnSpc>
                <a:spcPct val="90000"/>
              </a:lnSpc>
              <a:buFont typeface="Wingdings" pitchFamily="2" charset="2"/>
              <a:buNone/>
            </a:pPr>
            <a:r>
              <a:rPr lang="zh-CN" altLang="en-US" dirty="0"/>
              <a:t>	</a:t>
            </a:r>
            <a:r>
              <a:rPr lang="en-US" altLang="zh-CN" i="1" dirty="0" smtClean="0"/>
              <a:t>a</a:t>
            </a:r>
            <a:r>
              <a:rPr lang="en-US" altLang="zh-CN" dirty="0" smtClean="0"/>
              <a:t> </a:t>
            </a:r>
            <a:r>
              <a:rPr lang="zh-CN" altLang="en-US" dirty="0" smtClean="0"/>
              <a:t>－</a:t>
            </a:r>
            <a:r>
              <a:rPr lang="zh-CN" altLang="en-US" dirty="0"/>
              <a:t>均值</a:t>
            </a:r>
            <a:r>
              <a:rPr lang="zh-CN" altLang="en-US" dirty="0" smtClean="0"/>
              <a:t>，</a:t>
            </a:r>
            <a:r>
              <a:rPr lang="en-US" altLang="zh-CN" i="1" dirty="0" err="1" smtClean="0"/>
              <a:t>R</a:t>
            </a:r>
            <a:r>
              <a:rPr lang="en-US" altLang="zh-CN" i="1" baseline="-25000" dirty="0" err="1" smtClean="0"/>
              <a:t>i</a:t>
            </a:r>
            <a:r>
              <a:rPr lang="en-US" altLang="zh-CN" dirty="0"/>
              <a:t>(</a:t>
            </a:r>
            <a:r>
              <a:rPr lang="en-US" altLang="zh-CN" i="1" dirty="0">
                <a:sym typeface="Symbol" pitchFamily="18" charset="2"/>
              </a:rPr>
              <a:t></a:t>
            </a:r>
            <a:r>
              <a:rPr lang="en-US" altLang="zh-CN" dirty="0"/>
              <a:t>) </a:t>
            </a:r>
            <a:r>
              <a:rPr lang="zh-CN" altLang="en-US" dirty="0"/>
              <a:t>－ 自相关函数</a:t>
            </a:r>
            <a:r>
              <a:rPr lang="zh-CN" altLang="en-US" dirty="0" smtClean="0"/>
              <a:t>，</a:t>
            </a:r>
            <a:r>
              <a:rPr lang="en-US" altLang="zh-CN" i="1" dirty="0" smtClean="0"/>
              <a:t>P</a:t>
            </a:r>
            <a:r>
              <a:rPr lang="en-US" altLang="zh-CN" i="1" baseline="-25000" dirty="0" smtClean="0"/>
              <a:t>i</a:t>
            </a:r>
            <a:r>
              <a:rPr lang="en-US" altLang="zh-CN" dirty="0"/>
              <a:t>(</a:t>
            </a:r>
            <a:r>
              <a:rPr lang="en-US" altLang="zh-CN" i="1" dirty="0">
                <a:sym typeface="Symbol" pitchFamily="18" charset="2"/>
              </a:rPr>
              <a:t></a:t>
            </a:r>
            <a:r>
              <a:rPr lang="en-US" altLang="zh-CN" dirty="0"/>
              <a:t>) </a:t>
            </a:r>
            <a:r>
              <a:rPr lang="zh-CN" altLang="en-US" dirty="0" smtClean="0"/>
              <a:t>－功率谱密度</a:t>
            </a:r>
            <a:endParaRPr lang="zh-CN" altLang="en-US" dirty="0"/>
          </a:p>
          <a:p>
            <a:pPr lvl="1">
              <a:lnSpc>
                <a:spcPct val="110000"/>
              </a:lnSpc>
              <a:buFont typeface="Wingdings" pitchFamily="2" charset="2"/>
              <a:buNone/>
            </a:pPr>
            <a:r>
              <a:rPr lang="zh-CN" altLang="en-US" dirty="0" smtClean="0">
                <a:solidFill>
                  <a:srgbClr val="0000FF"/>
                </a:solidFill>
              </a:rPr>
              <a:t>求</a:t>
            </a:r>
            <a:r>
              <a:rPr lang="zh-CN" altLang="en-US" dirty="0" smtClean="0"/>
              <a:t>：输出过程</a:t>
            </a:r>
            <a:r>
              <a:rPr lang="zh-CN" altLang="en-US" i="1" dirty="0">
                <a:sym typeface="Symbol" pitchFamily="18" charset="2"/>
              </a:rPr>
              <a:t></a:t>
            </a:r>
            <a:r>
              <a:rPr lang="en-US" altLang="zh-CN" i="1" baseline="-25000" dirty="0">
                <a:sym typeface="Symbol" pitchFamily="18" charset="2"/>
              </a:rPr>
              <a:t>o</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的统计特性，即它的均值、自相关函数、功率谱以及概率分布</a:t>
            </a:r>
            <a:r>
              <a:rPr lang="zh-CN" altLang="en-US" dirty="0" smtClean="0"/>
              <a:t>。</a:t>
            </a:r>
            <a:endParaRPr lang="en-US" altLang="zh-CN" dirty="0" smtClean="0"/>
          </a:p>
          <a:p>
            <a:pPr lvl="1">
              <a:lnSpc>
                <a:spcPct val="110000"/>
              </a:lnSpc>
              <a:buFont typeface="Wingdings" pitchFamily="2" charset="2"/>
              <a:buNone/>
            </a:pPr>
            <a:r>
              <a:rPr lang="zh-CN" altLang="en-US" dirty="0" smtClean="0">
                <a:solidFill>
                  <a:srgbClr val="0000FF"/>
                </a:solidFill>
              </a:rPr>
              <a:t>分析：</a:t>
            </a:r>
            <a:endParaRPr lang="zh-CN" altLang="en-US" dirty="0">
              <a:solidFill>
                <a:srgbClr val="0000FF"/>
              </a:solidFill>
            </a:endParaRPr>
          </a:p>
        </p:txBody>
      </p:sp>
      <p:sp>
        <p:nvSpPr>
          <p:cNvPr id="61445"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1447" name="Rectangle 7"/>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1446" name="Object 6"/>
          <p:cNvGraphicFramePr>
            <a:graphicFrameLocks noChangeAspect="1"/>
          </p:cNvGraphicFramePr>
          <p:nvPr>
            <p:extLst>
              <p:ext uri="{D42A27DB-BD31-4B8C-83A1-F6EECF244321}">
                <p14:modId xmlns:p14="http://schemas.microsoft.com/office/powerpoint/2010/main" val="2752190139"/>
              </p:ext>
            </p:extLst>
          </p:nvPr>
        </p:nvGraphicFramePr>
        <p:xfrm>
          <a:off x="2051720" y="1556792"/>
          <a:ext cx="3959225" cy="552450"/>
        </p:xfrm>
        <a:graphic>
          <a:graphicData uri="http://schemas.openxmlformats.org/presentationml/2006/ole">
            <mc:AlternateContent xmlns:mc="http://schemas.openxmlformats.org/markup-compatibility/2006">
              <mc:Choice xmlns:v="urn:schemas-microsoft-com:vml" Requires="v">
                <p:oleObj spid="_x0000_s2493673" name="公式" r:id="rId3" imgW="2387600" imgH="330200" progId="Equation.3">
                  <p:embed/>
                </p:oleObj>
              </mc:Choice>
              <mc:Fallback>
                <p:oleObj name="公式" r:id="rId3" imgW="2387600" imgH="330200" progId="Equation.3">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556792"/>
                        <a:ext cx="395922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9" name="Rectangle 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1448" name="Object 8"/>
          <p:cNvGraphicFramePr>
            <a:graphicFrameLocks noChangeAspect="1"/>
          </p:cNvGraphicFramePr>
          <p:nvPr>
            <p:extLst>
              <p:ext uri="{D42A27DB-BD31-4B8C-83A1-F6EECF244321}">
                <p14:modId xmlns:p14="http://schemas.microsoft.com/office/powerpoint/2010/main" val="2006675923"/>
              </p:ext>
            </p:extLst>
          </p:nvPr>
        </p:nvGraphicFramePr>
        <p:xfrm>
          <a:off x="4788024" y="2492896"/>
          <a:ext cx="2251075" cy="404813"/>
        </p:xfrm>
        <a:graphic>
          <a:graphicData uri="http://schemas.openxmlformats.org/presentationml/2006/ole">
            <mc:AlternateContent xmlns:mc="http://schemas.openxmlformats.org/markup-compatibility/2006">
              <mc:Choice xmlns:v="urn:schemas-microsoft-com:vml" Requires="v">
                <p:oleObj spid="_x0000_s2493674" name="公式" r:id="rId5" imgW="1155700" imgH="228600" progId="Equation.3">
                  <p:embed/>
                </p:oleObj>
              </mc:Choice>
              <mc:Fallback>
                <p:oleObj name="公式" r:id="rId5" imgW="1155700" imgH="228600" progId="Equation.3">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2492896"/>
                        <a:ext cx="225107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50" name="Object 10"/>
          <p:cNvGraphicFramePr>
            <a:graphicFrameLocks noChangeAspect="1"/>
          </p:cNvGraphicFramePr>
          <p:nvPr>
            <p:extLst>
              <p:ext uri="{D42A27DB-BD31-4B8C-83A1-F6EECF244321}">
                <p14:modId xmlns:p14="http://schemas.microsoft.com/office/powerpoint/2010/main" val="3655142882"/>
              </p:ext>
            </p:extLst>
          </p:nvPr>
        </p:nvGraphicFramePr>
        <p:xfrm>
          <a:off x="2411759" y="5589240"/>
          <a:ext cx="3694195" cy="794232"/>
        </p:xfrm>
        <a:graphic>
          <a:graphicData uri="http://schemas.openxmlformats.org/presentationml/2006/ole">
            <mc:AlternateContent xmlns:mc="http://schemas.openxmlformats.org/markup-compatibility/2006">
              <mc:Choice xmlns:v="urn:schemas-microsoft-com:vml" Requires="v">
                <p:oleObj spid="_x0000_s2493675" name="公式" r:id="rId7" imgW="1637589" imgH="355446" progId="Equation.3">
                  <p:embed/>
                </p:oleObj>
              </mc:Choice>
              <mc:Fallback>
                <p:oleObj name="公式" r:id="rId7" imgW="1637589" imgH="355446" progId="Equation.3">
                  <p:embed/>
                  <p:pic>
                    <p:nvPicPr>
                      <p:cNvPr id="0" name="Picture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59" y="5589240"/>
                        <a:ext cx="3694195" cy="794232"/>
                      </a:xfrm>
                      <a:prstGeom prst="rect">
                        <a:avLst/>
                      </a:prstGeom>
                      <a:noFill/>
                      <a:ln w="25400">
                        <a:solidFill>
                          <a:srgbClr val="FF0000"/>
                        </a:solidFill>
                      </a:ln>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46"/>
                                        </p:tgtEl>
                                        <p:attrNameLst>
                                          <p:attrName>style.visibility</p:attrName>
                                        </p:attrNameLst>
                                      </p:cBhvr>
                                      <p:to>
                                        <p:strVal val="visible"/>
                                      </p:to>
                                    </p:set>
                                    <p:anim calcmode="lin" valueType="num">
                                      <p:cBhvr additive="base">
                                        <p:cTn id="11" dur="500" fill="hold"/>
                                        <p:tgtEl>
                                          <p:spTgt spid="61446"/>
                                        </p:tgtEl>
                                        <p:attrNameLst>
                                          <p:attrName>ppt_x</p:attrName>
                                        </p:attrNameLst>
                                      </p:cBhvr>
                                      <p:tavLst>
                                        <p:tav tm="0">
                                          <p:val>
                                            <p:strVal val="#ppt_x"/>
                                          </p:val>
                                        </p:tav>
                                        <p:tav tm="100000">
                                          <p:val>
                                            <p:strVal val="#ppt_x"/>
                                          </p:val>
                                        </p:tav>
                                      </p:tavLst>
                                    </p:anim>
                                    <p:anim calcmode="lin" valueType="num">
                                      <p:cBhvr additive="base">
                                        <p:cTn id="12" dur="500" fill="hold"/>
                                        <p:tgtEl>
                                          <p:spTgt spid="6144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anim calcmode="lin" valueType="num">
                                      <p:cBhvr additive="base">
                                        <p:cTn id="15"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anim calcmode="lin" valueType="num">
                                      <p:cBhvr additive="base">
                                        <p:cTn id="19"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448"/>
                                        </p:tgtEl>
                                        <p:attrNameLst>
                                          <p:attrName>style.visibility</p:attrName>
                                        </p:attrNameLst>
                                      </p:cBhvr>
                                      <p:to>
                                        <p:strVal val="visible"/>
                                      </p:to>
                                    </p:set>
                                    <p:anim calcmode="lin" valueType="num">
                                      <p:cBhvr additive="base">
                                        <p:cTn id="23" dur="500" fill="hold"/>
                                        <p:tgtEl>
                                          <p:spTgt spid="61448"/>
                                        </p:tgtEl>
                                        <p:attrNameLst>
                                          <p:attrName>ppt_x</p:attrName>
                                        </p:attrNameLst>
                                      </p:cBhvr>
                                      <p:tavLst>
                                        <p:tav tm="0">
                                          <p:val>
                                            <p:strVal val="#ppt_x"/>
                                          </p:val>
                                        </p:tav>
                                        <p:tav tm="100000">
                                          <p:val>
                                            <p:strVal val="#ppt_x"/>
                                          </p:val>
                                        </p:tav>
                                      </p:tavLst>
                                    </p:anim>
                                    <p:anim calcmode="lin" valueType="num">
                                      <p:cBhvr additive="base">
                                        <p:cTn id="24" dur="500" fill="hold"/>
                                        <p:tgtEl>
                                          <p:spTgt spid="6144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1443">
                                            <p:txEl>
                                              <p:pRg st="4" end="4"/>
                                            </p:txEl>
                                          </p:spTgt>
                                        </p:tgtEl>
                                        <p:attrNameLst>
                                          <p:attrName>style.visibility</p:attrName>
                                        </p:attrNameLst>
                                      </p:cBhvr>
                                      <p:to>
                                        <p:strVal val="visible"/>
                                      </p:to>
                                    </p:set>
                                    <p:anim calcmode="lin" valueType="num">
                                      <p:cBhvr additive="base">
                                        <p:cTn id="29"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4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1443">
                                            <p:txEl>
                                              <p:pRg st="5" end="5"/>
                                            </p:txEl>
                                          </p:spTgt>
                                        </p:tgtEl>
                                        <p:attrNameLst>
                                          <p:attrName>style.visibility</p:attrName>
                                        </p:attrNameLst>
                                      </p:cBhvr>
                                      <p:to>
                                        <p:strVal val="visible"/>
                                      </p:to>
                                    </p:set>
                                    <p:anim calcmode="lin" valueType="num">
                                      <p:cBhvr additive="base">
                                        <p:cTn id="33" dur="5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44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1443">
                                            <p:txEl>
                                              <p:pRg st="6" end="6"/>
                                            </p:txEl>
                                          </p:spTgt>
                                        </p:tgtEl>
                                        <p:attrNameLst>
                                          <p:attrName>style.visibility</p:attrName>
                                        </p:attrNameLst>
                                      </p:cBhvr>
                                      <p:to>
                                        <p:strVal val="visible"/>
                                      </p:to>
                                    </p:set>
                                    <p:anim calcmode="lin" valueType="num">
                                      <p:cBhvr additive="base">
                                        <p:cTn id="37" dur="500" fill="hold"/>
                                        <p:tgtEl>
                                          <p:spTgt spid="614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4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1443">
                                            <p:txEl>
                                              <p:pRg st="7" end="7"/>
                                            </p:txEl>
                                          </p:spTgt>
                                        </p:tgtEl>
                                        <p:attrNameLst>
                                          <p:attrName>style.visibility</p:attrName>
                                        </p:attrNameLst>
                                      </p:cBhvr>
                                      <p:to>
                                        <p:strVal val="visible"/>
                                      </p:to>
                                    </p:set>
                                    <p:anim calcmode="lin" valueType="num">
                                      <p:cBhvr additive="base">
                                        <p:cTn id="41" dur="500" fill="hold"/>
                                        <p:tgtEl>
                                          <p:spTgt spid="6144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14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1443">
                                            <p:txEl>
                                              <p:pRg st="8" end="8"/>
                                            </p:txEl>
                                          </p:spTgt>
                                        </p:tgtEl>
                                        <p:attrNameLst>
                                          <p:attrName>style.visibility</p:attrName>
                                        </p:attrNameLst>
                                      </p:cBhvr>
                                      <p:to>
                                        <p:strVal val="visible"/>
                                      </p:to>
                                    </p:set>
                                    <p:anim calcmode="lin" valueType="num">
                                      <p:cBhvr additive="base">
                                        <p:cTn id="47" dur="500" fill="hold"/>
                                        <p:tgtEl>
                                          <p:spTgt spid="6144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144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1450"/>
                                        </p:tgtEl>
                                        <p:attrNameLst>
                                          <p:attrName>style.visibility</p:attrName>
                                        </p:attrNameLst>
                                      </p:cBhvr>
                                      <p:to>
                                        <p:strVal val="visible"/>
                                      </p:to>
                                    </p:set>
                                    <p:anim calcmode="lin" valueType="num">
                                      <p:cBhvr additive="base">
                                        <p:cTn id="51" dur="500" fill="hold"/>
                                        <p:tgtEl>
                                          <p:spTgt spid="61450"/>
                                        </p:tgtEl>
                                        <p:attrNameLst>
                                          <p:attrName>ppt_x</p:attrName>
                                        </p:attrNameLst>
                                      </p:cBhvr>
                                      <p:tavLst>
                                        <p:tav tm="0">
                                          <p:val>
                                            <p:strVal val="#ppt_x"/>
                                          </p:val>
                                        </p:tav>
                                        <p:tav tm="100000">
                                          <p:val>
                                            <p:strVal val="#ppt_x"/>
                                          </p:val>
                                        </p:tav>
                                      </p:tavLst>
                                    </p:anim>
                                    <p:anim calcmode="lin" valueType="num">
                                      <p:cBhvr additive="base">
                                        <p:cTn id="52" dur="500" fill="hold"/>
                                        <p:tgtEl>
                                          <p:spTgt spid="614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77220872-3893-4677-B289-66A76DF5C7BD}" type="slidenum">
              <a:rPr lang="en-US" altLang="zh-CN"/>
              <a:pPr/>
              <a:t>51</a:t>
            </a:fld>
            <a:endParaRPr lang="en-US" altLang="zh-CN"/>
          </a:p>
        </p:txBody>
      </p:sp>
      <p:sp>
        <p:nvSpPr>
          <p:cNvPr id="62466" name="Rectangle 2"/>
          <p:cNvSpPr>
            <a:spLocks noGrp="1" noChangeArrowheads="1"/>
          </p:cNvSpPr>
          <p:nvPr>
            <p:ph type="title"/>
          </p:nvPr>
        </p:nvSpPr>
        <p:spPr/>
        <p:txBody>
          <a:bodyPr>
            <a:normAutofit/>
          </a:bodyPr>
          <a:lstStyle/>
          <a:p>
            <a:r>
              <a:rPr lang="en-US" altLang="zh-CN" dirty="0" smtClean="0">
                <a:solidFill>
                  <a:srgbClr val="0000FF"/>
                </a:solidFill>
              </a:rPr>
              <a:t>1.</a:t>
            </a:r>
            <a:r>
              <a:rPr lang="zh-CN" altLang="en-US" dirty="0" smtClean="0">
                <a:solidFill>
                  <a:srgbClr val="0000FF"/>
                </a:solidFill>
              </a:rPr>
              <a:t>输出过程</a:t>
            </a:r>
            <a:r>
              <a:rPr lang="zh-CN" altLang="en-US" i="1" dirty="0">
                <a:solidFill>
                  <a:srgbClr val="0000FF"/>
                </a:solidFill>
                <a:sym typeface="Symbol" pitchFamily="18" charset="2"/>
              </a:rPr>
              <a:t></a:t>
            </a:r>
            <a:r>
              <a:rPr lang="en-US" altLang="zh-CN" i="1" baseline="-25000" dirty="0">
                <a:solidFill>
                  <a:srgbClr val="0000FF"/>
                </a:solidFill>
                <a:sym typeface="Symbol" pitchFamily="18" charset="2"/>
              </a:rPr>
              <a:t>o</a:t>
            </a:r>
            <a:r>
              <a:rPr lang="en-US" altLang="zh-CN" dirty="0">
                <a:solidFill>
                  <a:srgbClr val="0000FF"/>
                </a:solidFill>
                <a:sym typeface="Symbol" pitchFamily="18" charset="2"/>
              </a:rPr>
              <a:t>(</a:t>
            </a:r>
            <a:r>
              <a:rPr lang="en-US" altLang="zh-CN" i="1" dirty="0">
                <a:solidFill>
                  <a:srgbClr val="0000FF"/>
                </a:solidFill>
                <a:sym typeface="Symbol" pitchFamily="18" charset="2"/>
              </a:rPr>
              <a:t>t</a:t>
            </a:r>
            <a:r>
              <a:rPr lang="en-US" altLang="zh-CN" dirty="0">
                <a:solidFill>
                  <a:srgbClr val="0000FF"/>
                </a:solidFill>
                <a:sym typeface="Symbol" pitchFamily="18" charset="2"/>
              </a:rPr>
              <a:t>)</a:t>
            </a:r>
            <a:r>
              <a:rPr lang="zh-CN" altLang="en-US" dirty="0">
                <a:solidFill>
                  <a:srgbClr val="0000FF"/>
                </a:solidFill>
              </a:rPr>
              <a:t>的均值 </a:t>
            </a:r>
            <a:endParaRPr lang="zh-CN" altLang="en-US" b="1" dirty="0">
              <a:solidFill>
                <a:srgbClr val="0000FF"/>
              </a:solidFill>
            </a:endParaRPr>
          </a:p>
        </p:txBody>
      </p:sp>
      <p:sp>
        <p:nvSpPr>
          <p:cNvPr id="62467" name="Rectangle 3"/>
          <p:cNvSpPr>
            <a:spLocks noGrp="1" noChangeArrowheads="1"/>
          </p:cNvSpPr>
          <p:nvPr>
            <p:ph type="body" idx="1"/>
          </p:nvPr>
        </p:nvSpPr>
        <p:spPr>
          <a:xfrm>
            <a:off x="206375" y="1223963"/>
            <a:ext cx="8763000" cy="5634037"/>
          </a:xfrm>
        </p:spPr>
        <p:txBody>
          <a:bodyPr>
            <a:normAutofit/>
          </a:bodyPr>
          <a:lstStyle/>
          <a:p>
            <a:pPr>
              <a:lnSpc>
                <a:spcPct val="130000"/>
              </a:lnSpc>
            </a:pPr>
            <a:r>
              <a:rPr lang="zh-CN" altLang="en-US" dirty="0" smtClean="0"/>
              <a:t>对</a:t>
            </a:r>
            <a:r>
              <a:rPr lang="zh-CN" altLang="en-US" dirty="0"/>
              <a:t>下式两边取统计平均：</a:t>
            </a:r>
          </a:p>
          <a:p>
            <a:pPr lvl="2">
              <a:lnSpc>
                <a:spcPct val="130000"/>
              </a:lnSpc>
            </a:pPr>
            <a:endParaRPr lang="zh-CN" altLang="en-US" dirty="0"/>
          </a:p>
          <a:p>
            <a:pPr>
              <a:lnSpc>
                <a:spcPct val="130000"/>
              </a:lnSpc>
            </a:pPr>
            <a:r>
              <a:rPr lang="zh-CN" altLang="en-US" dirty="0"/>
              <a:t>	得到</a:t>
            </a:r>
          </a:p>
          <a:p>
            <a:pPr>
              <a:lnSpc>
                <a:spcPct val="130000"/>
              </a:lnSpc>
            </a:pPr>
            <a:r>
              <a:rPr lang="zh-CN" altLang="en-US" dirty="0"/>
              <a:t>	设输入过程是平稳的 ，则有 </a:t>
            </a:r>
          </a:p>
          <a:p>
            <a:pPr lvl="2">
              <a:lnSpc>
                <a:spcPct val="130000"/>
              </a:lnSpc>
            </a:pPr>
            <a:endParaRPr lang="zh-CN" altLang="en-US" dirty="0"/>
          </a:p>
          <a:p>
            <a:pPr lvl="2">
              <a:lnSpc>
                <a:spcPct val="130000"/>
              </a:lnSpc>
            </a:pPr>
            <a:endParaRPr lang="zh-CN" altLang="en-US" dirty="0"/>
          </a:p>
          <a:p>
            <a:pPr>
              <a:lnSpc>
                <a:spcPct val="120000"/>
              </a:lnSpc>
            </a:pPr>
            <a:r>
              <a:rPr lang="zh-CN" altLang="en-US" dirty="0" smtClean="0"/>
              <a:t>式</a:t>
            </a:r>
            <a:r>
              <a:rPr lang="zh-CN" altLang="en-US" dirty="0"/>
              <a:t>中，</a:t>
            </a:r>
            <a:r>
              <a:rPr lang="en-US" altLang="zh-CN" i="1" dirty="0"/>
              <a:t>H</a:t>
            </a:r>
            <a:r>
              <a:rPr lang="en-US" altLang="zh-CN" dirty="0"/>
              <a:t>(0)</a:t>
            </a:r>
            <a:r>
              <a:rPr lang="zh-CN" altLang="en-US" dirty="0"/>
              <a:t>是线性系统在 </a:t>
            </a:r>
            <a:r>
              <a:rPr lang="en-US" altLang="zh-CN" i="1" dirty="0"/>
              <a:t>f</a:t>
            </a:r>
            <a:r>
              <a:rPr lang="en-US" altLang="zh-CN" dirty="0"/>
              <a:t> = 0</a:t>
            </a:r>
            <a:r>
              <a:rPr lang="zh-CN" altLang="en-US" dirty="0"/>
              <a:t>处的频率响应，因此</a:t>
            </a:r>
            <a:r>
              <a:rPr lang="zh-CN" altLang="en-US" dirty="0">
                <a:solidFill>
                  <a:srgbClr val="FF0000"/>
                </a:solidFill>
              </a:rPr>
              <a:t>输出过程的均值是一个常数</a:t>
            </a:r>
            <a:r>
              <a:rPr lang="zh-CN" altLang="en-US" dirty="0"/>
              <a:t>。</a:t>
            </a:r>
          </a:p>
        </p:txBody>
      </p:sp>
      <p:graphicFrame>
        <p:nvGraphicFramePr>
          <p:cNvPr id="62468" name="Object 4"/>
          <p:cNvGraphicFramePr>
            <a:graphicFrameLocks noChangeAspect="1"/>
          </p:cNvGraphicFramePr>
          <p:nvPr>
            <p:extLst>
              <p:ext uri="{D42A27DB-BD31-4B8C-83A1-F6EECF244321}">
                <p14:modId xmlns:p14="http://schemas.microsoft.com/office/powerpoint/2010/main" val="427590589"/>
              </p:ext>
            </p:extLst>
          </p:nvPr>
        </p:nvGraphicFramePr>
        <p:xfrm>
          <a:off x="2555776" y="1829216"/>
          <a:ext cx="2952328" cy="634734"/>
        </p:xfrm>
        <a:graphic>
          <a:graphicData uri="http://schemas.openxmlformats.org/presentationml/2006/ole">
            <mc:AlternateContent xmlns:mc="http://schemas.openxmlformats.org/markup-compatibility/2006">
              <mc:Choice xmlns:v="urn:schemas-microsoft-com:vml" Requires="v">
                <p:oleObj spid="_x0000_s2494778" name="公式" r:id="rId3" imgW="1637589" imgH="355446" progId="Equation.3">
                  <p:embed/>
                </p:oleObj>
              </mc:Choice>
              <mc:Fallback>
                <p:oleObj name="公式" r:id="rId3" imgW="1637589" imgH="355446" progId="Equation.3">
                  <p:embed/>
                  <p:pic>
                    <p:nvPicPr>
                      <p:cNvPr id="0"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829216"/>
                        <a:ext cx="2952328" cy="634734"/>
                      </a:xfrm>
                      <a:prstGeom prst="rect">
                        <a:avLst/>
                      </a:prstGeom>
                      <a:noFill/>
                      <a:extLst/>
                    </p:spPr>
                  </p:pic>
                </p:oleObj>
              </mc:Fallback>
            </mc:AlternateContent>
          </a:graphicData>
        </a:graphic>
      </p:graphicFrame>
      <p:graphicFrame>
        <p:nvGraphicFramePr>
          <p:cNvPr id="62469" name="Object 5"/>
          <p:cNvGraphicFramePr>
            <a:graphicFrameLocks noChangeAspect="1"/>
          </p:cNvGraphicFramePr>
          <p:nvPr>
            <p:extLst>
              <p:ext uri="{D42A27DB-BD31-4B8C-83A1-F6EECF244321}">
                <p14:modId xmlns:p14="http://schemas.microsoft.com/office/powerpoint/2010/main" val="4197238447"/>
              </p:ext>
            </p:extLst>
          </p:nvPr>
        </p:nvGraphicFramePr>
        <p:xfrm>
          <a:off x="1946429" y="2564904"/>
          <a:ext cx="7197571" cy="687884"/>
        </p:xfrm>
        <a:graphic>
          <a:graphicData uri="http://schemas.openxmlformats.org/presentationml/2006/ole">
            <mc:AlternateContent xmlns:mc="http://schemas.openxmlformats.org/markup-compatibility/2006">
              <mc:Choice xmlns:v="urn:schemas-microsoft-com:vml" Requires="v">
                <p:oleObj spid="_x0000_s2494779" name="公式" r:id="rId5" imgW="3683000" imgH="355600" progId="Equation.3">
                  <p:embed/>
                </p:oleObj>
              </mc:Choice>
              <mc:Fallback>
                <p:oleObj name="公式" r:id="rId5" imgW="3683000" imgH="355600" progId="Equation.3">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6429" y="2564904"/>
                        <a:ext cx="7197571" cy="687884"/>
                      </a:xfrm>
                      <a:prstGeom prst="rect">
                        <a:avLst/>
                      </a:prstGeom>
                      <a:noFill/>
                      <a:extLst/>
                    </p:spPr>
                  </p:pic>
                </p:oleObj>
              </mc:Fallback>
            </mc:AlternateContent>
          </a:graphicData>
        </a:graphic>
      </p:graphicFrame>
      <p:sp>
        <p:nvSpPr>
          <p:cNvPr id="62472" name="Rectangle 8"/>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2471" name="Object 7"/>
          <p:cNvGraphicFramePr>
            <a:graphicFrameLocks noChangeAspect="1"/>
          </p:cNvGraphicFramePr>
          <p:nvPr>
            <p:extLst>
              <p:ext uri="{D42A27DB-BD31-4B8C-83A1-F6EECF244321}">
                <p14:modId xmlns:p14="http://schemas.microsoft.com/office/powerpoint/2010/main" val="2963861951"/>
              </p:ext>
            </p:extLst>
          </p:nvPr>
        </p:nvGraphicFramePr>
        <p:xfrm>
          <a:off x="2195736" y="4005064"/>
          <a:ext cx="3149600" cy="377825"/>
        </p:xfrm>
        <a:graphic>
          <a:graphicData uri="http://schemas.openxmlformats.org/presentationml/2006/ole">
            <mc:AlternateContent xmlns:mc="http://schemas.openxmlformats.org/markup-compatibility/2006">
              <mc:Choice xmlns:v="urn:schemas-microsoft-com:vml" Requires="v">
                <p:oleObj spid="_x0000_s2494780" name="公式" r:id="rId7" imgW="1612900" imgH="228600" progId="Equation.3">
                  <p:embed/>
                </p:oleObj>
              </mc:Choice>
              <mc:Fallback>
                <p:oleObj name="公式" r:id="rId7" imgW="1612900" imgH="228600" progId="Equation.3">
                  <p:embed/>
                  <p:pic>
                    <p:nvPicPr>
                      <p:cNvPr id="0"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4005064"/>
                        <a:ext cx="31496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4" name="Rectangle 10"/>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2473" name="Object 9"/>
          <p:cNvGraphicFramePr>
            <a:graphicFrameLocks noChangeAspect="1"/>
          </p:cNvGraphicFramePr>
          <p:nvPr>
            <p:extLst>
              <p:ext uri="{D42A27DB-BD31-4B8C-83A1-F6EECF244321}">
                <p14:modId xmlns:p14="http://schemas.microsoft.com/office/powerpoint/2010/main" val="4247310242"/>
              </p:ext>
            </p:extLst>
          </p:nvPr>
        </p:nvGraphicFramePr>
        <p:xfrm>
          <a:off x="1979712" y="4437112"/>
          <a:ext cx="4388299" cy="667321"/>
        </p:xfrm>
        <a:graphic>
          <a:graphicData uri="http://schemas.openxmlformats.org/presentationml/2006/ole">
            <mc:AlternateContent xmlns:mc="http://schemas.openxmlformats.org/markup-compatibility/2006">
              <mc:Choice xmlns:v="urn:schemas-microsoft-com:vml" Requires="v">
                <p:oleObj spid="_x0000_s2494781" name="公式" r:id="rId9" imgW="2133600" imgH="355600" progId="Equation.3">
                  <p:embed/>
                </p:oleObj>
              </mc:Choice>
              <mc:Fallback>
                <p:oleObj name="公式" r:id="rId9" imgW="2133600" imgH="355600" progId="Equation.3">
                  <p:embed/>
                  <p:pic>
                    <p:nvPicPr>
                      <p:cNvPr id="0" name="Picture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712" y="4437112"/>
                        <a:ext cx="4388299" cy="667321"/>
                      </a:xfrm>
                      <a:prstGeom prst="rect">
                        <a:avLst/>
                      </a:prstGeom>
                      <a:noFill/>
                      <a:ln w="19050">
                        <a:solidFill>
                          <a:srgbClr val="FF0000"/>
                        </a:solidFill>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B5B4B72E-59C4-4C9C-8DC8-B9E6AAB7CD04}" type="slidenum">
              <a:rPr lang="en-US" altLang="zh-CN"/>
              <a:pPr/>
              <a:t>52</a:t>
            </a:fld>
            <a:endParaRPr lang="en-US" altLang="zh-CN"/>
          </a:p>
        </p:txBody>
      </p:sp>
      <p:sp>
        <p:nvSpPr>
          <p:cNvPr id="63490" name="Rectangle 2"/>
          <p:cNvSpPr>
            <a:spLocks noGrp="1" noChangeArrowheads="1"/>
          </p:cNvSpPr>
          <p:nvPr>
            <p:ph type="title"/>
          </p:nvPr>
        </p:nvSpPr>
        <p:spPr/>
        <p:txBody>
          <a:bodyPr>
            <a:normAutofit/>
          </a:bodyPr>
          <a:lstStyle/>
          <a:p>
            <a:r>
              <a:rPr lang="en-US" altLang="zh-CN" dirty="0" smtClean="0">
                <a:solidFill>
                  <a:srgbClr val="0000FF"/>
                </a:solidFill>
              </a:rPr>
              <a:t>2.</a:t>
            </a:r>
            <a:r>
              <a:rPr lang="zh-CN" altLang="en-US" dirty="0" smtClean="0">
                <a:solidFill>
                  <a:srgbClr val="0000FF"/>
                </a:solidFill>
              </a:rPr>
              <a:t>输出过程</a:t>
            </a:r>
            <a:r>
              <a:rPr lang="zh-CN" altLang="en-US" i="1" dirty="0">
                <a:solidFill>
                  <a:srgbClr val="0000FF"/>
                </a:solidFill>
                <a:sym typeface="Symbol" pitchFamily="18" charset="2"/>
              </a:rPr>
              <a:t></a:t>
            </a:r>
            <a:r>
              <a:rPr lang="en-US" altLang="zh-CN" i="1" baseline="-25000" dirty="0">
                <a:solidFill>
                  <a:srgbClr val="0000FF"/>
                </a:solidFill>
                <a:sym typeface="Symbol" pitchFamily="18" charset="2"/>
              </a:rPr>
              <a:t>o</a:t>
            </a:r>
            <a:r>
              <a:rPr lang="en-US" altLang="zh-CN" dirty="0">
                <a:solidFill>
                  <a:srgbClr val="0000FF"/>
                </a:solidFill>
                <a:sym typeface="Symbol" pitchFamily="18" charset="2"/>
              </a:rPr>
              <a:t>(</a:t>
            </a:r>
            <a:r>
              <a:rPr lang="en-US" altLang="zh-CN" i="1" dirty="0">
                <a:solidFill>
                  <a:srgbClr val="0000FF"/>
                </a:solidFill>
                <a:sym typeface="Symbol" pitchFamily="18" charset="2"/>
              </a:rPr>
              <a:t>t</a:t>
            </a:r>
            <a:r>
              <a:rPr lang="en-US" altLang="zh-CN" dirty="0">
                <a:solidFill>
                  <a:srgbClr val="0000FF"/>
                </a:solidFill>
                <a:sym typeface="Symbol" pitchFamily="18" charset="2"/>
              </a:rPr>
              <a:t>)</a:t>
            </a:r>
            <a:r>
              <a:rPr lang="zh-CN" altLang="en-US" dirty="0">
                <a:solidFill>
                  <a:srgbClr val="0000FF"/>
                </a:solidFill>
              </a:rPr>
              <a:t>的自相关函数</a:t>
            </a:r>
            <a:endParaRPr lang="zh-CN" altLang="en-US" b="1" dirty="0">
              <a:solidFill>
                <a:srgbClr val="0000FF"/>
              </a:solidFill>
            </a:endParaRPr>
          </a:p>
        </p:txBody>
      </p:sp>
      <p:sp>
        <p:nvSpPr>
          <p:cNvPr id="63491" name="Rectangle 3"/>
          <p:cNvSpPr>
            <a:spLocks noGrp="1" noChangeArrowheads="1"/>
          </p:cNvSpPr>
          <p:nvPr>
            <p:ph type="body" idx="1"/>
          </p:nvPr>
        </p:nvSpPr>
        <p:spPr>
          <a:xfrm>
            <a:off x="0" y="1223963"/>
            <a:ext cx="9144000" cy="5634037"/>
          </a:xfrm>
        </p:spPr>
        <p:txBody>
          <a:bodyPr>
            <a:normAutofit fontScale="92500"/>
          </a:bodyPr>
          <a:lstStyle/>
          <a:p>
            <a:pPr marL="685800" indent="-457200">
              <a:lnSpc>
                <a:spcPct val="120000"/>
              </a:lnSpc>
            </a:pPr>
            <a:r>
              <a:rPr lang="zh-CN" altLang="en-US" dirty="0" smtClean="0"/>
              <a:t>根据</a:t>
            </a:r>
            <a:r>
              <a:rPr lang="zh-CN" altLang="en-US" dirty="0"/>
              <a:t>自相关函数的定义</a:t>
            </a:r>
          </a:p>
          <a:p>
            <a:pPr marL="1371600" lvl="2" indent="-457200">
              <a:lnSpc>
                <a:spcPct val="120000"/>
              </a:lnSpc>
            </a:pPr>
            <a:endParaRPr lang="zh-CN" altLang="en-US" dirty="0"/>
          </a:p>
          <a:p>
            <a:pPr marL="1371600" lvl="2" indent="-457200">
              <a:lnSpc>
                <a:spcPct val="120000"/>
              </a:lnSpc>
            </a:pPr>
            <a:endParaRPr lang="zh-CN" altLang="en-US" dirty="0"/>
          </a:p>
          <a:p>
            <a:pPr marL="1371600" lvl="2" indent="-457200">
              <a:lnSpc>
                <a:spcPct val="120000"/>
              </a:lnSpc>
            </a:pPr>
            <a:endParaRPr lang="zh-CN" altLang="en-US" dirty="0"/>
          </a:p>
          <a:p>
            <a:pPr marL="685800" indent="-457200">
              <a:lnSpc>
                <a:spcPct val="140000"/>
              </a:lnSpc>
            </a:pPr>
            <a:r>
              <a:rPr lang="zh-CN" altLang="en-US" dirty="0"/>
              <a:t>	根据输入过程的平稳性，有</a:t>
            </a:r>
          </a:p>
          <a:p>
            <a:pPr marL="1371600" lvl="2" indent="-457200">
              <a:lnSpc>
                <a:spcPct val="140000"/>
              </a:lnSpc>
            </a:pPr>
            <a:endParaRPr lang="zh-CN" altLang="en-US" dirty="0"/>
          </a:p>
          <a:p>
            <a:pPr marL="1051560" lvl="1" indent="-457200">
              <a:lnSpc>
                <a:spcPct val="80000"/>
              </a:lnSpc>
            </a:pPr>
            <a:r>
              <a:rPr lang="zh-CN" altLang="en-US" dirty="0"/>
              <a:t>于是</a:t>
            </a:r>
          </a:p>
          <a:p>
            <a:pPr marL="685800" indent="-457200">
              <a:lnSpc>
                <a:spcPct val="140000"/>
              </a:lnSpc>
            </a:pPr>
            <a:r>
              <a:rPr lang="zh-CN" altLang="en-US" dirty="0"/>
              <a:t>   </a:t>
            </a:r>
            <a:r>
              <a:rPr lang="zh-CN" altLang="en-US" dirty="0" smtClean="0"/>
              <a:t>上</a:t>
            </a:r>
            <a:r>
              <a:rPr lang="zh-CN" altLang="en-US" dirty="0"/>
              <a:t>式表明</a:t>
            </a:r>
            <a:r>
              <a:rPr lang="en-US" altLang="zh-CN" dirty="0"/>
              <a:t>,</a:t>
            </a:r>
            <a:r>
              <a:rPr lang="zh-CN" altLang="en-US" dirty="0"/>
              <a:t>输出过程的自相关函数仅是时间间隔</a:t>
            </a:r>
            <a:r>
              <a:rPr lang="zh-CN" altLang="en-US" i="1" dirty="0">
                <a:sym typeface="Symbol" pitchFamily="18" charset="2"/>
              </a:rPr>
              <a:t> </a:t>
            </a:r>
            <a:r>
              <a:rPr lang="zh-CN" altLang="en-US" dirty="0"/>
              <a:t>的函数。</a:t>
            </a:r>
          </a:p>
          <a:p>
            <a:pPr marL="685800" indent="-457200">
              <a:lnSpc>
                <a:spcPct val="140000"/>
              </a:lnSpc>
            </a:pPr>
            <a:r>
              <a:rPr lang="zh-CN" altLang="en-US" dirty="0" smtClean="0"/>
              <a:t>可知</a:t>
            </a:r>
            <a:r>
              <a:rPr lang="zh-CN" altLang="en-US" dirty="0"/>
              <a:t>，若线性系统的</a:t>
            </a:r>
            <a:r>
              <a:rPr lang="zh-CN" altLang="en-US" dirty="0">
                <a:solidFill>
                  <a:srgbClr val="FF0000"/>
                </a:solidFill>
              </a:rPr>
              <a:t>输入是平稳</a:t>
            </a:r>
            <a:r>
              <a:rPr lang="zh-CN" altLang="en-US" dirty="0"/>
              <a:t>的，则</a:t>
            </a:r>
            <a:r>
              <a:rPr lang="zh-CN" altLang="en-US" dirty="0">
                <a:solidFill>
                  <a:srgbClr val="FF0000"/>
                </a:solidFill>
              </a:rPr>
              <a:t>输出也是平稳</a:t>
            </a:r>
            <a:r>
              <a:rPr lang="zh-CN" altLang="en-US" dirty="0"/>
              <a:t>的。 </a:t>
            </a:r>
          </a:p>
        </p:txBody>
      </p:sp>
      <p:sp>
        <p:nvSpPr>
          <p:cNvPr id="63493" name="Rectangle 5"/>
          <p:cNvSpPr>
            <a:spLocks noChangeArrowheads="1"/>
          </p:cNvSpPr>
          <p:nvPr/>
        </p:nvSpPr>
        <p:spPr bwMode="auto">
          <a:xfrm>
            <a:off x="0" y="29765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3492" name="Object 4"/>
          <p:cNvGraphicFramePr>
            <a:graphicFrameLocks noChangeAspect="1"/>
          </p:cNvGraphicFramePr>
          <p:nvPr>
            <p:extLst>
              <p:ext uri="{D42A27DB-BD31-4B8C-83A1-F6EECF244321}">
                <p14:modId xmlns:p14="http://schemas.microsoft.com/office/powerpoint/2010/main" val="171243747"/>
              </p:ext>
            </p:extLst>
          </p:nvPr>
        </p:nvGraphicFramePr>
        <p:xfrm>
          <a:off x="1547664" y="1746947"/>
          <a:ext cx="6884987" cy="1576387"/>
        </p:xfrm>
        <a:graphic>
          <a:graphicData uri="http://schemas.openxmlformats.org/presentationml/2006/ole">
            <mc:AlternateContent xmlns:mc="http://schemas.openxmlformats.org/markup-compatibility/2006">
              <mc:Choice xmlns:v="urn:schemas-microsoft-com:vml" Requires="v">
                <p:oleObj spid="_x0000_s2495724" name="公式" r:id="rId3" imgW="3937000" imgH="901700" progId="Equation.3">
                  <p:embed/>
                </p:oleObj>
              </mc:Choice>
              <mc:Fallback>
                <p:oleObj name="公式" r:id="rId3" imgW="3937000" imgH="901700" progId="Equation.3">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746947"/>
                        <a:ext cx="6884987" cy="157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5"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3494" name="Object 6"/>
          <p:cNvGraphicFramePr>
            <a:graphicFrameLocks noChangeAspect="1"/>
          </p:cNvGraphicFramePr>
          <p:nvPr/>
        </p:nvGraphicFramePr>
        <p:xfrm>
          <a:off x="2501900" y="3833813"/>
          <a:ext cx="4635500" cy="407987"/>
        </p:xfrm>
        <a:graphic>
          <a:graphicData uri="http://schemas.openxmlformats.org/presentationml/2006/ole">
            <mc:AlternateContent xmlns:mc="http://schemas.openxmlformats.org/markup-compatibility/2006">
              <mc:Choice xmlns:v="urn:schemas-microsoft-com:vml" Requires="v">
                <p:oleObj spid="_x0000_s2495725" name="公式" r:id="rId5" imgW="2603500" imgH="228600" progId="Equation.3">
                  <p:embed/>
                </p:oleObj>
              </mc:Choice>
              <mc:Fallback>
                <p:oleObj name="公式" r:id="rId5" imgW="2603500" imgH="228600" progId="Equation.3">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1900" y="3833813"/>
                        <a:ext cx="4635500"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7" name="Rectangle 9"/>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3496" name="Object 8"/>
          <p:cNvGraphicFramePr>
            <a:graphicFrameLocks noChangeAspect="1"/>
          </p:cNvGraphicFramePr>
          <p:nvPr>
            <p:extLst>
              <p:ext uri="{D42A27DB-BD31-4B8C-83A1-F6EECF244321}">
                <p14:modId xmlns:p14="http://schemas.microsoft.com/office/powerpoint/2010/main" val="292174741"/>
              </p:ext>
            </p:extLst>
          </p:nvPr>
        </p:nvGraphicFramePr>
        <p:xfrm>
          <a:off x="1763688" y="4293096"/>
          <a:ext cx="7307282" cy="673670"/>
        </p:xfrm>
        <a:graphic>
          <a:graphicData uri="http://schemas.openxmlformats.org/presentationml/2006/ole">
            <mc:AlternateContent xmlns:mc="http://schemas.openxmlformats.org/markup-compatibility/2006">
              <mc:Choice xmlns:v="urn:schemas-microsoft-com:vml" Requires="v">
                <p:oleObj spid="_x0000_s2495726" name="公式" r:id="rId7" imgW="3606800" imgH="330200" progId="Equation.3">
                  <p:embed/>
                </p:oleObj>
              </mc:Choice>
              <mc:Fallback>
                <p:oleObj name="公式" r:id="rId7" imgW="3606800" imgH="330200" progId="Equation.3">
                  <p:embed/>
                  <p:pic>
                    <p:nvPicPr>
                      <p:cNvPr id="0" name="Picture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4293096"/>
                        <a:ext cx="7307282" cy="673670"/>
                      </a:xfrm>
                      <a:prstGeom prst="rect">
                        <a:avLst/>
                      </a:prstGeom>
                      <a:noFill/>
                      <a:ln w="25400">
                        <a:solidFill>
                          <a:srgbClr val="FF0000"/>
                        </a:solidFill>
                      </a:ln>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46553977-EC3F-4F45-AB5C-683A1527CE8B}" type="slidenum">
              <a:rPr lang="en-US" altLang="zh-CN"/>
              <a:pPr/>
              <a:t>53</a:t>
            </a:fld>
            <a:endParaRPr lang="en-US" altLang="zh-CN"/>
          </a:p>
        </p:txBody>
      </p:sp>
      <p:sp>
        <p:nvSpPr>
          <p:cNvPr id="64514" name="Rectangle 2"/>
          <p:cNvSpPr>
            <a:spLocks noGrp="1" noChangeArrowheads="1"/>
          </p:cNvSpPr>
          <p:nvPr>
            <p:ph type="title"/>
          </p:nvPr>
        </p:nvSpPr>
        <p:spPr/>
        <p:txBody>
          <a:bodyPr>
            <a:normAutofit/>
          </a:bodyPr>
          <a:lstStyle/>
          <a:p>
            <a:pPr lvl="2" algn="l" rtl="0">
              <a:lnSpc>
                <a:spcPct val="90000"/>
              </a:lnSpc>
              <a:spcBef>
                <a:spcPct val="0"/>
              </a:spcBef>
            </a:pPr>
            <a:r>
              <a:rPr lang="en-US" altLang="zh-CN" sz="3400" b="1" dirty="0" smtClean="0">
                <a:solidFill>
                  <a:srgbClr val="0000FF"/>
                </a:solidFill>
                <a:latin typeface="+mj-ea"/>
                <a:ea typeface="+mj-ea"/>
              </a:rPr>
              <a:t>3.</a:t>
            </a:r>
            <a:r>
              <a:rPr lang="zh-CN" altLang="en-US" sz="3400" b="1" dirty="0" smtClean="0">
                <a:solidFill>
                  <a:srgbClr val="0000FF"/>
                </a:solidFill>
                <a:latin typeface="+mj-ea"/>
                <a:ea typeface="+mj-ea"/>
              </a:rPr>
              <a:t>输出过程</a:t>
            </a:r>
            <a:r>
              <a:rPr lang="zh-CN" altLang="en-US" sz="3400" b="1" i="1" dirty="0" smtClean="0">
                <a:solidFill>
                  <a:srgbClr val="0000FF"/>
                </a:solidFill>
                <a:latin typeface="+mj-ea"/>
                <a:ea typeface="+mj-ea"/>
                <a:sym typeface="Symbol" pitchFamily="18" charset="2"/>
              </a:rPr>
              <a:t></a:t>
            </a:r>
            <a:r>
              <a:rPr lang="en-US" altLang="zh-CN" sz="3400" b="1" i="1" baseline="-25000" dirty="0" smtClean="0">
                <a:solidFill>
                  <a:srgbClr val="0000FF"/>
                </a:solidFill>
                <a:latin typeface="+mj-ea"/>
                <a:ea typeface="+mj-ea"/>
                <a:sym typeface="Symbol" pitchFamily="18" charset="2"/>
              </a:rPr>
              <a:t>o</a:t>
            </a:r>
            <a:r>
              <a:rPr lang="en-US" altLang="zh-CN" sz="3400" b="1" dirty="0" smtClean="0">
                <a:solidFill>
                  <a:srgbClr val="0000FF"/>
                </a:solidFill>
                <a:latin typeface="+mj-ea"/>
                <a:ea typeface="+mj-ea"/>
                <a:sym typeface="Symbol" pitchFamily="18" charset="2"/>
              </a:rPr>
              <a:t>(</a:t>
            </a:r>
            <a:r>
              <a:rPr lang="en-US" altLang="zh-CN" sz="3400" b="1" i="1" dirty="0" smtClean="0">
                <a:solidFill>
                  <a:srgbClr val="0000FF"/>
                </a:solidFill>
                <a:latin typeface="+mj-ea"/>
                <a:ea typeface="+mj-ea"/>
                <a:sym typeface="Symbol" pitchFamily="18" charset="2"/>
              </a:rPr>
              <a:t>t</a:t>
            </a:r>
            <a:r>
              <a:rPr lang="en-US" altLang="zh-CN" sz="3400" b="1" dirty="0" smtClean="0">
                <a:solidFill>
                  <a:srgbClr val="0000FF"/>
                </a:solidFill>
                <a:latin typeface="+mj-ea"/>
                <a:ea typeface="+mj-ea"/>
                <a:sym typeface="Symbol" pitchFamily="18" charset="2"/>
              </a:rPr>
              <a:t>)</a:t>
            </a:r>
            <a:r>
              <a:rPr lang="zh-CN" altLang="en-US" sz="3400" b="1" dirty="0" smtClean="0">
                <a:solidFill>
                  <a:srgbClr val="0000FF"/>
                </a:solidFill>
                <a:latin typeface="+mj-ea"/>
                <a:ea typeface="+mj-ea"/>
              </a:rPr>
              <a:t>的功率谱密度</a:t>
            </a:r>
            <a:endParaRPr lang="zh-CN" altLang="en-US" sz="3400" b="1" dirty="0">
              <a:solidFill>
                <a:srgbClr val="0000FF"/>
              </a:solidFill>
              <a:latin typeface="+mj-ea"/>
              <a:ea typeface="+mj-ea"/>
            </a:endParaRPr>
          </a:p>
        </p:txBody>
      </p:sp>
      <p:sp>
        <p:nvSpPr>
          <p:cNvPr id="64515" name="Rectangle 3"/>
          <p:cNvSpPr>
            <a:spLocks noGrp="1" noChangeArrowheads="1"/>
          </p:cNvSpPr>
          <p:nvPr>
            <p:ph type="body" idx="1"/>
          </p:nvPr>
        </p:nvSpPr>
        <p:spPr>
          <a:xfrm>
            <a:off x="206375" y="1042988"/>
            <a:ext cx="8763000" cy="5815012"/>
          </a:xfrm>
        </p:spPr>
        <p:txBody>
          <a:bodyPr/>
          <a:lstStyle/>
          <a:p>
            <a:pPr marL="685800" indent="-457200"/>
            <a:r>
              <a:rPr lang="zh-CN" altLang="en-US" dirty="0" smtClean="0"/>
              <a:t>对</a:t>
            </a:r>
            <a:r>
              <a:rPr lang="zh-CN" altLang="en-US" dirty="0"/>
              <a:t>下式进行傅里叶变换：</a:t>
            </a:r>
          </a:p>
          <a:p>
            <a:pPr marL="1051560" lvl="1" indent="-457200"/>
            <a:endParaRPr lang="zh-CN" altLang="en-US" dirty="0"/>
          </a:p>
          <a:p>
            <a:pPr marL="1051560" lvl="1" indent="-457200">
              <a:lnSpc>
                <a:spcPct val="60000"/>
              </a:lnSpc>
            </a:pPr>
            <a:r>
              <a:rPr lang="zh-CN" altLang="en-US" dirty="0" smtClean="0"/>
              <a:t>得出</a:t>
            </a:r>
            <a:endParaRPr lang="zh-CN" altLang="en-US" dirty="0"/>
          </a:p>
          <a:p>
            <a:pPr marL="1051560" lvl="1" indent="-457200"/>
            <a:endParaRPr lang="zh-CN" altLang="en-US" dirty="0"/>
          </a:p>
          <a:p>
            <a:pPr marL="1051560" lvl="1" indent="-457200"/>
            <a:endParaRPr lang="zh-CN" altLang="en-US" dirty="0"/>
          </a:p>
          <a:p>
            <a:pPr marL="1051560" lvl="1" indent="-457200">
              <a:lnSpc>
                <a:spcPct val="120000"/>
              </a:lnSpc>
            </a:pPr>
            <a:r>
              <a:rPr lang="zh-CN" altLang="en-US" dirty="0" smtClean="0"/>
              <a:t>令 </a:t>
            </a:r>
            <a:r>
              <a:rPr lang="zh-CN" altLang="en-US" dirty="0">
                <a:sym typeface="Symbol" pitchFamily="18" charset="2"/>
              </a:rPr>
              <a:t> </a:t>
            </a:r>
            <a:r>
              <a:rPr lang="en-US" altLang="zh-CN" dirty="0">
                <a:sym typeface="Symbol" pitchFamily="18" charset="2"/>
              </a:rPr>
              <a:t>= </a:t>
            </a:r>
            <a:r>
              <a:rPr lang="en-US" altLang="zh-CN" dirty="0"/>
              <a:t> </a:t>
            </a:r>
            <a:r>
              <a:rPr lang="en-US" altLang="zh-CN" dirty="0">
                <a:sym typeface="Symbol" pitchFamily="18" charset="2"/>
              </a:rPr>
              <a:t> +  - </a:t>
            </a:r>
            <a:r>
              <a:rPr lang="zh-CN" altLang="en-US" dirty="0">
                <a:sym typeface="Symbol" pitchFamily="18" charset="2"/>
              </a:rPr>
              <a:t>，代入上式，得到</a:t>
            </a:r>
          </a:p>
          <a:p>
            <a:pPr marL="1051560" lvl="1" indent="-457200"/>
            <a:endParaRPr lang="zh-CN" altLang="en-US" dirty="0">
              <a:sym typeface="Symbol" pitchFamily="18" charset="2"/>
            </a:endParaRPr>
          </a:p>
          <a:p>
            <a:pPr marL="1051560" lvl="1" indent="-457200"/>
            <a:r>
              <a:rPr lang="zh-CN" altLang="en-US" dirty="0" smtClean="0">
                <a:sym typeface="Symbol" pitchFamily="18" charset="2"/>
              </a:rPr>
              <a:t>即</a:t>
            </a:r>
            <a:endParaRPr lang="zh-CN" altLang="en-US" dirty="0">
              <a:sym typeface="Symbol" pitchFamily="18" charset="2"/>
            </a:endParaRPr>
          </a:p>
          <a:p>
            <a:pPr marL="1051560" lvl="1" indent="-457200"/>
            <a:endParaRPr lang="zh-CN" altLang="en-US" dirty="0">
              <a:sym typeface="Symbol" pitchFamily="18" charset="2"/>
            </a:endParaRPr>
          </a:p>
          <a:p>
            <a:pPr marL="1051560" lvl="1" indent="-457200"/>
            <a:r>
              <a:rPr lang="zh-CN" altLang="en-US" dirty="0">
                <a:sym typeface="Symbol" pitchFamily="18" charset="2"/>
              </a:rPr>
              <a:t>结论：输出过程的功率谱密度是</a:t>
            </a:r>
            <a:r>
              <a:rPr lang="zh-CN" altLang="en-US" dirty="0">
                <a:solidFill>
                  <a:srgbClr val="FF0000"/>
                </a:solidFill>
                <a:sym typeface="Symbol" pitchFamily="18" charset="2"/>
              </a:rPr>
              <a:t>输入过程的功率谱密度乘以系统频率响应模值的平方</a:t>
            </a:r>
            <a:r>
              <a:rPr lang="zh-CN" altLang="en-US" dirty="0">
                <a:sym typeface="Symbol" pitchFamily="18" charset="2"/>
              </a:rPr>
              <a:t>。</a:t>
            </a:r>
          </a:p>
          <a:p>
            <a:pPr marL="1051560" lvl="1" indent="-457200"/>
            <a:r>
              <a:rPr lang="zh-CN" altLang="en-US" dirty="0">
                <a:sym typeface="Symbol" pitchFamily="18" charset="2"/>
              </a:rPr>
              <a:t>应用：由</a:t>
            </a:r>
            <a:r>
              <a:rPr lang="en-US" altLang="zh-CN" dirty="0">
                <a:sym typeface="Symbol" pitchFamily="18" charset="2"/>
              </a:rPr>
              <a:t>P</a:t>
            </a:r>
            <a:r>
              <a:rPr lang="en-US" altLang="zh-CN" baseline="-25000" dirty="0">
                <a:sym typeface="Symbol" pitchFamily="18" charset="2"/>
              </a:rPr>
              <a:t>o</a:t>
            </a:r>
            <a:r>
              <a:rPr lang="en-US" altLang="zh-CN" dirty="0">
                <a:sym typeface="Symbol" pitchFamily="18" charset="2"/>
              </a:rPr>
              <a:t>( </a:t>
            </a:r>
            <a:r>
              <a:rPr lang="en-US" altLang="zh-CN" i="1" dirty="0">
                <a:sym typeface="Symbol" pitchFamily="18" charset="2"/>
              </a:rPr>
              <a:t>f </a:t>
            </a:r>
            <a:r>
              <a:rPr lang="en-US" altLang="zh-CN" dirty="0">
                <a:sym typeface="Symbol" pitchFamily="18" charset="2"/>
              </a:rPr>
              <a:t>)</a:t>
            </a:r>
            <a:r>
              <a:rPr lang="zh-CN" altLang="en-US" dirty="0">
                <a:sym typeface="Symbol" pitchFamily="18" charset="2"/>
              </a:rPr>
              <a:t>的反傅里叶变换求</a:t>
            </a:r>
            <a:r>
              <a:rPr lang="en-US" altLang="zh-CN" i="1" dirty="0">
                <a:sym typeface="Symbol" pitchFamily="18" charset="2"/>
              </a:rPr>
              <a:t>R</a:t>
            </a:r>
            <a:r>
              <a:rPr lang="en-US" altLang="zh-CN" baseline="-25000" dirty="0">
                <a:sym typeface="Symbol" pitchFamily="18" charset="2"/>
              </a:rPr>
              <a:t>o</a:t>
            </a:r>
            <a:r>
              <a:rPr lang="en-US" altLang="zh-CN" dirty="0">
                <a:sym typeface="Symbol" pitchFamily="18" charset="2"/>
              </a:rPr>
              <a:t>(</a:t>
            </a:r>
            <a:r>
              <a:rPr lang="en-US" altLang="zh-CN" i="1" dirty="0">
                <a:sym typeface="Symbol" pitchFamily="18" charset="2"/>
              </a:rPr>
              <a:t></a:t>
            </a:r>
            <a:r>
              <a:rPr lang="en-US" altLang="zh-CN" dirty="0">
                <a:sym typeface="Symbol" pitchFamily="18" charset="2"/>
              </a:rPr>
              <a:t>) </a:t>
            </a:r>
          </a:p>
        </p:txBody>
      </p:sp>
      <p:sp>
        <p:nvSpPr>
          <p:cNvPr id="64517"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4516" name="Object 4"/>
          <p:cNvGraphicFramePr>
            <a:graphicFrameLocks noChangeAspect="1"/>
          </p:cNvGraphicFramePr>
          <p:nvPr>
            <p:extLst>
              <p:ext uri="{D42A27DB-BD31-4B8C-83A1-F6EECF244321}">
                <p14:modId xmlns:p14="http://schemas.microsoft.com/office/powerpoint/2010/main" val="2700538908"/>
              </p:ext>
            </p:extLst>
          </p:nvPr>
        </p:nvGraphicFramePr>
        <p:xfrm>
          <a:off x="1691680" y="1412776"/>
          <a:ext cx="6146800" cy="582613"/>
        </p:xfrm>
        <a:graphic>
          <a:graphicData uri="http://schemas.openxmlformats.org/presentationml/2006/ole">
            <mc:AlternateContent xmlns:mc="http://schemas.openxmlformats.org/markup-compatibility/2006">
              <mc:Choice xmlns:v="urn:schemas-microsoft-com:vml" Requires="v">
                <p:oleObj spid="_x0000_s2496899" name="公式" r:id="rId3" imgW="3606800" imgH="330200" progId="Equation.3">
                  <p:embed/>
                </p:oleObj>
              </mc:Choice>
              <mc:Fallback>
                <p:oleObj name="公式" r:id="rId3" imgW="3606800" imgH="330200" progId="Equation.3">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412776"/>
                        <a:ext cx="6146800"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19" name="Rectangle 7"/>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4521" name="Rectangle 9"/>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4518" name="Object 6"/>
          <p:cNvGraphicFramePr>
            <a:graphicFrameLocks noChangeAspect="1"/>
          </p:cNvGraphicFramePr>
          <p:nvPr>
            <p:extLst>
              <p:ext uri="{D42A27DB-BD31-4B8C-83A1-F6EECF244321}">
                <p14:modId xmlns:p14="http://schemas.microsoft.com/office/powerpoint/2010/main" val="692411683"/>
              </p:ext>
            </p:extLst>
          </p:nvPr>
        </p:nvGraphicFramePr>
        <p:xfrm>
          <a:off x="2339752" y="1988840"/>
          <a:ext cx="2700337" cy="573088"/>
        </p:xfrm>
        <a:graphic>
          <a:graphicData uri="http://schemas.openxmlformats.org/presentationml/2006/ole">
            <mc:AlternateContent xmlns:mc="http://schemas.openxmlformats.org/markup-compatibility/2006">
              <mc:Choice xmlns:v="urn:schemas-microsoft-com:vml" Requires="v">
                <p:oleObj spid="_x0000_s2496900" name="公式" r:id="rId5" imgW="1574800" imgH="330200" progId="Equation.3">
                  <p:embed/>
                </p:oleObj>
              </mc:Choice>
              <mc:Fallback>
                <p:oleObj name="公式" r:id="rId5" imgW="1574800" imgH="330200" progId="Equation.3">
                  <p:embed/>
                  <p:pic>
                    <p:nvPicPr>
                      <p:cNvPr id="0" name="Picture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1988840"/>
                        <a:ext cx="2700337"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20" name="Object 8"/>
          <p:cNvGraphicFramePr>
            <a:graphicFrameLocks noChangeAspect="1"/>
          </p:cNvGraphicFramePr>
          <p:nvPr>
            <p:extLst>
              <p:ext uri="{D42A27DB-BD31-4B8C-83A1-F6EECF244321}">
                <p14:modId xmlns:p14="http://schemas.microsoft.com/office/powerpoint/2010/main" val="347935766"/>
              </p:ext>
            </p:extLst>
          </p:nvPr>
        </p:nvGraphicFramePr>
        <p:xfrm>
          <a:off x="2267744" y="2654230"/>
          <a:ext cx="5265737" cy="633413"/>
        </p:xfrm>
        <a:graphic>
          <a:graphicData uri="http://schemas.openxmlformats.org/presentationml/2006/ole">
            <mc:AlternateContent xmlns:mc="http://schemas.openxmlformats.org/markup-compatibility/2006">
              <mc:Choice xmlns:v="urn:schemas-microsoft-com:vml" Requires="v">
                <p:oleObj spid="_x0000_s2496901" name="公式" r:id="rId7" imgW="3175000" imgH="381000" progId="Equation.3">
                  <p:embed/>
                </p:oleObj>
              </mc:Choice>
              <mc:Fallback>
                <p:oleObj name="公式" r:id="rId7" imgW="3175000" imgH="381000" progId="Equation.3">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2654230"/>
                        <a:ext cx="5265737"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6" name="Rectangle 14"/>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4525" name="Object 13"/>
          <p:cNvGraphicFramePr>
            <a:graphicFrameLocks noChangeAspect="1"/>
          </p:cNvGraphicFramePr>
          <p:nvPr>
            <p:extLst>
              <p:ext uri="{D42A27DB-BD31-4B8C-83A1-F6EECF244321}">
                <p14:modId xmlns:p14="http://schemas.microsoft.com/office/powerpoint/2010/main" val="1256193767"/>
              </p:ext>
            </p:extLst>
          </p:nvPr>
        </p:nvGraphicFramePr>
        <p:xfrm>
          <a:off x="1835696" y="3789040"/>
          <a:ext cx="6029325" cy="812800"/>
        </p:xfrm>
        <a:graphic>
          <a:graphicData uri="http://schemas.openxmlformats.org/presentationml/2006/ole">
            <mc:AlternateContent xmlns:mc="http://schemas.openxmlformats.org/markup-compatibility/2006">
              <mc:Choice xmlns:v="urn:schemas-microsoft-com:vml" Requires="v">
                <p:oleObj spid="_x0000_s2496902" name="公式" r:id="rId9" imgW="3352800" imgH="469900" progId="Equation.3">
                  <p:embed/>
                </p:oleObj>
              </mc:Choice>
              <mc:Fallback>
                <p:oleObj name="公式" r:id="rId9" imgW="3352800" imgH="469900" progId="Equation.3">
                  <p:embed/>
                  <p:pic>
                    <p:nvPicPr>
                      <p:cNvPr id="0" name="Picture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696" y="3789040"/>
                        <a:ext cx="60293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27" name="Object 15"/>
          <p:cNvGraphicFramePr>
            <a:graphicFrameLocks noChangeAspect="1"/>
          </p:cNvGraphicFramePr>
          <p:nvPr>
            <p:extLst>
              <p:ext uri="{D42A27DB-BD31-4B8C-83A1-F6EECF244321}">
                <p14:modId xmlns:p14="http://schemas.microsoft.com/office/powerpoint/2010/main" val="3454200390"/>
              </p:ext>
            </p:extLst>
          </p:nvPr>
        </p:nvGraphicFramePr>
        <p:xfrm>
          <a:off x="1907704" y="4797152"/>
          <a:ext cx="4591050" cy="481013"/>
        </p:xfrm>
        <a:graphic>
          <a:graphicData uri="http://schemas.openxmlformats.org/presentationml/2006/ole">
            <mc:AlternateContent xmlns:mc="http://schemas.openxmlformats.org/markup-compatibility/2006">
              <mc:Choice xmlns:v="urn:schemas-microsoft-com:vml" Requires="v">
                <p:oleObj spid="_x0000_s2496903" name="公式" r:id="rId11" imgW="2971800" imgH="279400" progId="Equation.3">
                  <p:embed/>
                </p:oleObj>
              </mc:Choice>
              <mc:Fallback>
                <p:oleObj name="公式" r:id="rId11" imgW="2971800" imgH="279400" progId="Equation.3">
                  <p:embed/>
                  <p:pic>
                    <p:nvPicPr>
                      <p:cNvPr id="0" name="Picture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7704" y="4797152"/>
                        <a:ext cx="4591050" cy="481013"/>
                      </a:xfrm>
                      <a:prstGeom prst="rect">
                        <a:avLst/>
                      </a:prstGeom>
                      <a:noFill/>
                      <a:ln w="19050">
                        <a:solidFill>
                          <a:srgbClr val="FF0000"/>
                        </a:solidFill>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D836A41-7980-477E-9FB1-63BF03D60A3B}" type="slidenum">
              <a:rPr lang="en-US" altLang="zh-CN"/>
              <a:pPr/>
              <a:t>54</a:t>
            </a:fld>
            <a:endParaRPr lang="en-US" altLang="zh-CN"/>
          </a:p>
        </p:txBody>
      </p:sp>
      <p:sp>
        <p:nvSpPr>
          <p:cNvPr id="65538" name="Rectangle 2"/>
          <p:cNvSpPr>
            <a:spLocks noGrp="1" noChangeArrowheads="1"/>
          </p:cNvSpPr>
          <p:nvPr>
            <p:ph type="title"/>
          </p:nvPr>
        </p:nvSpPr>
        <p:spPr/>
        <p:txBody>
          <a:bodyPr>
            <a:normAutofit/>
          </a:bodyPr>
          <a:lstStyle/>
          <a:p>
            <a:pPr lvl="2" algn="l" rtl="0">
              <a:lnSpc>
                <a:spcPct val="90000"/>
              </a:lnSpc>
              <a:spcBef>
                <a:spcPct val="0"/>
              </a:spcBef>
            </a:pPr>
            <a:r>
              <a:rPr lang="en-US" altLang="zh-CN" sz="3400" b="1" dirty="0" smtClean="0">
                <a:solidFill>
                  <a:srgbClr val="0000FF"/>
                </a:solidFill>
                <a:latin typeface="+mj-ea"/>
                <a:ea typeface="+mj-ea"/>
              </a:rPr>
              <a:t>4. </a:t>
            </a:r>
            <a:r>
              <a:rPr lang="zh-CN" altLang="en-US" sz="3400" b="1" dirty="0" smtClean="0">
                <a:solidFill>
                  <a:srgbClr val="0000FF"/>
                </a:solidFill>
                <a:latin typeface="+mj-ea"/>
                <a:ea typeface="+mj-ea"/>
              </a:rPr>
              <a:t>输出过程</a:t>
            </a:r>
            <a:r>
              <a:rPr lang="zh-CN" altLang="en-US" sz="3400" b="1" i="1" dirty="0" smtClean="0">
                <a:solidFill>
                  <a:srgbClr val="0000FF"/>
                </a:solidFill>
                <a:latin typeface="+mj-ea"/>
                <a:ea typeface="+mj-ea"/>
                <a:sym typeface="Symbol" pitchFamily="18" charset="2"/>
              </a:rPr>
              <a:t></a:t>
            </a:r>
            <a:r>
              <a:rPr lang="en-US" altLang="zh-CN" sz="3400" b="1" i="1" baseline="-25000" dirty="0" smtClean="0">
                <a:solidFill>
                  <a:srgbClr val="0000FF"/>
                </a:solidFill>
                <a:latin typeface="+mj-ea"/>
                <a:ea typeface="+mj-ea"/>
                <a:sym typeface="Symbol" pitchFamily="18" charset="2"/>
              </a:rPr>
              <a:t>o</a:t>
            </a:r>
            <a:r>
              <a:rPr lang="en-US" altLang="zh-CN" sz="3400" b="1" dirty="0" smtClean="0">
                <a:solidFill>
                  <a:srgbClr val="0000FF"/>
                </a:solidFill>
                <a:latin typeface="+mj-ea"/>
                <a:ea typeface="+mj-ea"/>
                <a:sym typeface="Symbol" pitchFamily="18" charset="2"/>
              </a:rPr>
              <a:t>(</a:t>
            </a:r>
            <a:r>
              <a:rPr lang="en-US" altLang="zh-CN" sz="3400" b="1" i="1" dirty="0" smtClean="0">
                <a:solidFill>
                  <a:srgbClr val="0000FF"/>
                </a:solidFill>
                <a:latin typeface="+mj-ea"/>
                <a:ea typeface="+mj-ea"/>
                <a:sym typeface="Symbol" pitchFamily="18" charset="2"/>
              </a:rPr>
              <a:t>t</a:t>
            </a:r>
            <a:r>
              <a:rPr lang="en-US" altLang="zh-CN" sz="3400" b="1" dirty="0" smtClean="0">
                <a:solidFill>
                  <a:srgbClr val="0000FF"/>
                </a:solidFill>
                <a:latin typeface="+mj-ea"/>
                <a:ea typeface="+mj-ea"/>
                <a:sym typeface="Symbol" pitchFamily="18" charset="2"/>
              </a:rPr>
              <a:t>)</a:t>
            </a:r>
            <a:r>
              <a:rPr lang="zh-CN" altLang="en-US" sz="3400" b="1" dirty="0" smtClean="0">
                <a:solidFill>
                  <a:srgbClr val="0000FF"/>
                </a:solidFill>
                <a:latin typeface="+mj-ea"/>
                <a:ea typeface="+mj-ea"/>
              </a:rPr>
              <a:t>的概率分布</a:t>
            </a:r>
            <a:endParaRPr lang="zh-CN" altLang="en-US" sz="3400" b="1" dirty="0">
              <a:solidFill>
                <a:srgbClr val="0000FF"/>
              </a:solidFill>
              <a:latin typeface="+mj-ea"/>
              <a:ea typeface="+mj-ea"/>
            </a:endParaRPr>
          </a:p>
        </p:txBody>
      </p:sp>
      <p:sp>
        <p:nvSpPr>
          <p:cNvPr id="65539" name="Rectangle 3"/>
          <p:cNvSpPr>
            <a:spLocks noGrp="1" noChangeArrowheads="1"/>
          </p:cNvSpPr>
          <p:nvPr>
            <p:ph type="body" idx="1"/>
          </p:nvPr>
        </p:nvSpPr>
        <p:spPr>
          <a:xfrm>
            <a:off x="250825" y="1223963"/>
            <a:ext cx="8713663" cy="5373389"/>
          </a:xfrm>
        </p:spPr>
        <p:txBody>
          <a:bodyPr>
            <a:normAutofit lnSpcReduction="10000"/>
          </a:bodyPr>
          <a:lstStyle/>
          <a:p>
            <a:pPr lvl="1">
              <a:lnSpc>
                <a:spcPct val="120000"/>
              </a:lnSpc>
            </a:pPr>
            <a:r>
              <a:rPr lang="zh-CN" altLang="en-US" dirty="0" smtClean="0"/>
              <a:t>如果</a:t>
            </a:r>
            <a:r>
              <a:rPr lang="zh-CN" altLang="en-US" dirty="0"/>
              <a:t>线性系统的</a:t>
            </a:r>
            <a:r>
              <a:rPr lang="zh-CN" altLang="en-US" dirty="0">
                <a:solidFill>
                  <a:srgbClr val="FF0000"/>
                </a:solidFill>
              </a:rPr>
              <a:t>输入过程是高斯型的，则系统的输出过程也是高斯型</a:t>
            </a:r>
            <a:r>
              <a:rPr lang="zh-CN" altLang="en-US" dirty="0"/>
              <a:t>的。 </a:t>
            </a:r>
          </a:p>
          <a:p>
            <a:pPr lvl="1">
              <a:lnSpc>
                <a:spcPct val="90000"/>
              </a:lnSpc>
              <a:buFont typeface="Wingdings" pitchFamily="2" charset="2"/>
              <a:buNone/>
            </a:pPr>
            <a:r>
              <a:rPr lang="zh-CN" altLang="en-US" dirty="0"/>
              <a:t>	</a:t>
            </a:r>
            <a:r>
              <a:rPr lang="zh-CN" altLang="en-US" dirty="0" smtClean="0"/>
              <a:t>因为</a:t>
            </a:r>
            <a:r>
              <a:rPr lang="zh-CN" altLang="en-US" dirty="0"/>
              <a:t>从积分原理看，</a:t>
            </a:r>
          </a:p>
          <a:p>
            <a:pPr lvl="1">
              <a:lnSpc>
                <a:spcPct val="120000"/>
              </a:lnSpc>
              <a:buFont typeface="Wingdings" pitchFamily="2" charset="2"/>
              <a:buNone/>
            </a:pPr>
            <a:r>
              <a:rPr lang="zh-CN" altLang="en-US" dirty="0"/>
              <a:t>  </a:t>
            </a:r>
            <a:r>
              <a:rPr lang="zh-CN" altLang="en-US" dirty="0" smtClean="0"/>
              <a:t> 可以</a:t>
            </a:r>
            <a:r>
              <a:rPr lang="zh-CN" altLang="en-US" dirty="0"/>
              <a:t>表示为：</a:t>
            </a:r>
          </a:p>
          <a:p>
            <a:pPr lvl="1">
              <a:lnSpc>
                <a:spcPct val="160000"/>
              </a:lnSpc>
              <a:buFont typeface="Wingdings" pitchFamily="2" charset="2"/>
              <a:buNone/>
            </a:pPr>
            <a:r>
              <a:rPr lang="zh-CN" altLang="en-US" dirty="0"/>
              <a:t>		   </a:t>
            </a:r>
            <a:r>
              <a:rPr lang="zh-CN" altLang="en-US" dirty="0" smtClean="0"/>
              <a:t>假设</a:t>
            </a:r>
            <a:r>
              <a:rPr lang="zh-CN" altLang="en-US" i="1" dirty="0">
                <a:sym typeface="Symbol" pitchFamily="18" charset="2"/>
              </a:rPr>
              <a:t></a:t>
            </a:r>
            <a:r>
              <a:rPr lang="en-US" altLang="zh-CN" i="1" baseline="-25000" dirty="0" err="1">
                <a:sym typeface="Symbol" pitchFamily="18" charset="2"/>
              </a:rPr>
              <a:t>i</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是高斯型的，所以上式右端的每一项在任一时刻上都是</a:t>
            </a:r>
            <a:r>
              <a:rPr lang="zh-CN" altLang="en-US" dirty="0" smtClean="0"/>
              <a:t>一高斯</a:t>
            </a:r>
            <a:r>
              <a:rPr lang="zh-CN" altLang="en-US" dirty="0"/>
              <a:t>随机变量。因此，输出过程在任一时刻上得到的随机变量就是无限多个高斯随机变量之和。由概率论理论得知，这个“和” 也是高斯随机变量，因而输出过程也为高斯过程。</a:t>
            </a:r>
          </a:p>
          <a:p>
            <a:pPr lvl="1">
              <a:buFont typeface="Wingdings" pitchFamily="2" charset="2"/>
              <a:buNone/>
            </a:pPr>
            <a:r>
              <a:rPr lang="zh-CN" altLang="en-US" dirty="0"/>
              <a:t>		</a:t>
            </a:r>
            <a:r>
              <a:rPr lang="zh-CN" altLang="en-US" sz="2600" dirty="0"/>
              <a:t>注意，与</a:t>
            </a:r>
            <a:r>
              <a:rPr lang="zh-CN" altLang="en-US" sz="2600" dirty="0" smtClean="0"/>
              <a:t>输入相比</a:t>
            </a:r>
            <a:r>
              <a:rPr lang="zh-CN" altLang="en-US" sz="2600" dirty="0"/>
              <a:t>，</a:t>
            </a:r>
            <a:r>
              <a:rPr lang="zh-CN" altLang="en-US" sz="2600" dirty="0">
                <a:solidFill>
                  <a:srgbClr val="FF0000"/>
                </a:solidFill>
              </a:rPr>
              <a:t>输出过程的数字特征已经改变</a:t>
            </a:r>
            <a:r>
              <a:rPr lang="zh-CN" altLang="en-US" sz="2600" dirty="0"/>
              <a:t>了。</a:t>
            </a:r>
          </a:p>
        </p:txBody>
      </p:sp>
      <p:graphicFrame>
        <p:nvGraphicFramePr>
          <p:cNvPr id="65540" name="Object 4"/>
          <p:cNvGraphicFramePr>
            <a:graphicFrameLocks noChangeAspect="1"/>
          </p:cNvGraphicFramePr>
          <p:nvPr>
            <p:extLst>
              <p:ext uri="{D42A27DB-BD31-4B8C-83A1-F6EECF244321}">
                <p14:modId xmlns:p14="http://schemas.microsoft.com/office/powerpoint/2010/main" val="4248883548"/>
              </p:ext>
            </p:extLst>
          </p:nvPr>
        </p:nvGraphicFramePr>
        <p:xfrm>
          <a:off x="3491880" y="2466164"/>
          <a:ext cx="3960440" cy="777620"/>
        </p:xfrm>
        <a:graphic>
          <a:graphicData uri="http://schemas.openxmlformats.org/presentationml/2006/ole">
            <mc:AlternateContent xmlns:mc="http://schemas.openxmlformats.org/markup-compatibility/2006">
              <mc:Choice xmlns:v="urn:schemas-microsoft-com:vml" Requires="v">
                <p:oleObj spid="_x0000_s2497694" name="公式" r:id="rId3" imgW="2184400" imgH="431800" progId="Equation.3">
                  <p:embed/>
                </p:oleObj>
              </mc:Choice>
              <mc:Fallback>
                <p:oleObj name="公式" r:id="rId3" imgW="2184400" imgH="4318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466164"/>
                        <a:ext cx="3960440" cy="777620"/>
                      </a:xfrm>
                      <a:prstGeom prst="rect">
                        <a:avLst/>
                      </a:prstGeom>
                      <a:noFill/>
                      <a:extLst/>
                    </p:spPr>
                  </p:pic>
                </p:oleObj>
              </mc:Fallback>
            </mc:AlternateContent>
          </a:graphicData>
        </a:graphic>
      </p:graphicFrame>
      <p:graphicFrame>
        <p:nvGraphicFramePr>
          <p:cNvPr id="65542" name="Object 6"/>
          <p:cNvGraphicFramePr>
            <a:graphicFrameLocks noChangeAspect="1"/>
          </p:cNvGraphicFramePr>
          <p:nvPr>
            <p:extLst>
              <p:ext uri="{D42A27DB-BD31-4B8C-83A1-F6EECF244321}">
                <p14:modId xmlns:p14="http://schemas.microsoft.com/office/powerpoint/2010/main" val="332670827"/>
              </p:ext>
            </p:extLst>
          </p:nvPr>
        </p:nvGraphicFramePr>
        <p:xfrm>
          <a:off x="3779912" y="1916832"/>
          <a:ext cx="2835275" cy="609600"/>
        </p:xfrm>
        <a:graphic>
          <a:graphicData uri="http://schemas.openxmlformats.org/presentationml/2006/ole">
            <mc:AlternateContent xmlns:mc="http://schemas.openxmlformats.org/markup-compatibility/2006">
              <mc:Choice xmlns:v="urn:schemas-microsoft-com:vml" Requires="v">
                <p:oleObj spid="_x0000_s2497695" name="公式" r:id="rId5" imgW="1637589" imgH="355446" progId="Equation.3">
                  <p:embed/>
                </p:oleObj>
              </mc:Choice>
              <mc:Fallback>
                <p:oleObj name="公式" r:id="rId5" imgW="1637589" imgH="355446"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1916832"/>
                        <a:ext cx="28352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Effect transition="in" filter="fade">
                                      <p:cBhvr>
                                        <p:cTn id="7" dur="500"/>
                                        <p:tgtEl>
                                          <p:spTgt spid="6553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5539">
                                            <p:txEl>
                                              <p:pRg st="2" end="2"/>
                                            </p:txEl>
                                          </p:spTgt>
                                        </p:tgtEl>
                                        <p:attrNameLst>
                                          <p:attrName>style.visibility</p:attrName>
                                        </p:attrNameLst>
                                      </p:cBhvr>
                                      <p:to>
                                        <p:strVal val="visible"/>
                                      </p:to>
                                    </p:set>
                                    <p:animEffect transition="in" filter="fade">
                                      <p:cBhvr>
                                        <p:cTn id="10" dur="500"/>
                                        <p:tgtEl>
                                          <p:spTgt spid="6553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5542"/>
                                        </p:tgtEl>
                                        <p:attrNameLst>
                                          <p:attrName>style.visibility</p:attrName>
                                        </p:attrNameLst>
                                      </p:cBhvr>
                                      <p:to>
                                        <p:strVal val="visible"/>
                                      </p:to>
                                    </p:set>
                                    <p:animEffect transition="in" filter="fade">
                                      <p:cBhvr>
                                        <p:cTn id="13" dur="500"/>
                                        <p:tgtEl>
                                          <p:spTgt spid="65542"/>
                                        </p:tgtEl>
                                      </p:cBhvr>
                                    </p:animEffect>
                                  </p:childTnLst>
                                </p:cTn>
                              </p:par>
                              <p:par>
                                <p:cTn id="14" presetID="10" presetClass="entr" presetSubtype="0" fill="hold" nodeType="withEffect">
                                  <p:stCondLst>
                                    <p:cond delay="0"/>
                                  </p:stCondLst>
                                  <p:childTnLst>
                                    <p:set>
                                      <p:cBhvr>
                                        <p:cTn id="15" dur="1" fill="hold">
                                          <p:stCondLst>
                                            <p:cond delay="0"/>
                                          </p:stCondLst>
                                        </p:cTn>
                                        <p:tgtEl>
                                          <p:spTgt spid="65540"/>
                                        </p:tgtEl>
                                        <p:attrNameLst>
                                          <p:attrName>style.visibility</p:attrName>
                                        </p:attrNameLst>
                                      </p:cBhvr>
                                      <p:to>
                                        <p:strVal val="visible"/>
                                      </p:to>
                                    </p:set>
                                    <p:animEffect transition="in" filter="fade">
                                      <p:cBhvr>
                                        <p:cTn id="16" dur="500"/>
                                        <p:tgtEl>
                                          <p:spTgt spid="65540"/>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5539">
                                            <p:txEl>
                                              <p:pRg st="3" end="3"/>
                                            </p:txEl>
                                          </p:spTgt>
                                        </p:tgtEl>
                                        <p:attrNameLst>
                                          <p:attrName>style.visibility</p:attrName>
                                        </p:attrNameLst>
                                      </p:cBhvr>
                                      <p:to>
                                        <p:strVal val="visible"/>
                                      </p:to>
                                    </p:set>
                                    <p:animEffect transition="in" filter="fade">
                                      <p:cBhvr>
                                        <p:cTn id="20" dur="500"/>
                                        <p:tgtEl>
                                          <p:spTgt spid="6553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5539">
                                            <p:txEl>
                                              <p:pRg st="4" end="4"/>
                                            </p:txEl>
                                          </p:spTgt>
                                        </p:tgtEl>
                                        <p:attrNameLst>
                                          <p:attrName>style.visibility</p:attrName>
                                        </p:attrNameLst>
                                      </p:cBhvr>
                                      <p:to>
                                        <p:strVal val="visible"/>
                                      </p:to>
                                    </p:set>
                                    <p:animEffect transition="in" filter="fade">
                                      <p:cBhvr>
                                        <p:cTn id="25" dur="500"/>
                                        <p:tgtEl>
                                          <p:spTgt spid="65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章  随机过程</a:t>
            </a:r>
            <a:endParaRPr lang="zh-CN" altLang="en-US" dirty="0"/>
          </a:p>
        </p:txBody>
      </p:sp>
      <p:sp>
        <p:nvSpPr>
          <p:cNvPr id="3" name="内容占位符 2"/>
          <p:cNvSpPr>
            <a:spLocks noGrp="1"/>
          </p:cNvSpPr>
          <p:nvPr>
            <p:ph idx="1"/>
          </p:nvPr>
        </p:nvSpPr>
        <p:spPr/>
        <p:txBody>
          <a:bodyPr/>
          <a:lstStyle/>
          <a:p>
            <a:r>
              <a:rPr lang="en-US" altLang="zh-CN" dirty="0"/>
              <a:t>3.1   </a:t>
            </a:r>
            <a:r>
              <a:rPr lang="zh-CN" altLang="en-US" dirty="0"/>
              <a:t>随机过程的基本概念</a:t>
            </a:r>
          </a:p>
          <a:p>
            <a:r>
              <a:rPr lang="en-US" altLang="zh-CN" dirty="0"/>
              <a:t>3.2  </a:t>
            </a:r>
            <a:r>
              <a:rPr lang="zh-CN" altLang="en-US" dirty="0"/>
              <a:t>平稳随机过程</a:t>
            </a:r>
          </a:p>
          <a:p>
            <a:r>
              <a:rPr lang="en-US" altLang="zh-CN" dirty="0"/>
              <a:t>3.3  </a:t>
            </a:r>
            <a:r>
              <a:rPr lang="zh-CN" altLang="en-US" dirty="0"/>
              <a:t>高斯随机过程（正态随机过程</a:t>
            </a:r>
            <a:r>
              <a:rPr lang="zh-CN" altLang="en-US" dirty="0" smtClean="0"/>
              <a:t>）</a:t>
            </a:r>
            <a:endParaRPr lang="en-US" altLang="zh-CN" dirty="0" smtClean="0"/>
          </a:p>
          <a:p>
            <a:r>
              <a:rPr lang="en-US" altLang="zh-CN" dirty="0"/>
              <a:t>3.4  </a:t>
            </a:r>
            <a:r>
              <a:rPr lang="zh-CN" altLang="en-US" dirty="0"/>
              <a:t>平稳随机过程通过线性系统</a:t>
            </a:r>
          </a:p>
          <a:p>
            <a:r>
              <a:rPr lang="en-US" altLang="zh-CN" dirty="0">
                <a:solidFill>
                  <a:srgbClr val="FF0000"/>
                </a:solidFill>
              </a:rPr>
              <a:t>3.5 </a:t>
            </a:r>
            <a:r>
              <a:rPr lang="zh-CN" altLang="en-US" dirty="0">
                <a:solidFill>
                  <a:srgbClr val="FF0000"/>
                </a:solidFill>
              </a:rPr>
              <a:t>窄带</a:t>
            </a:r>
            <a:r>
              <a:rPr lang="zh-CN" altLang="en-US" dirty="0" smtClean="0">
                <a:solidFill>
                  <a:srgbClr val="FF0000"/>
                </a:solidFill>
              </a:rPr>
              <a:t>随机过程</a:t>
            </a:r>
            <a:endParaRPr lang="en-US" altLang="zh-CN" dirty="0" smtClean="0">
              <a:solidFill>
                <a:srgbClr val="FF0000"/>
              </a:solidFill>
            </a:endParaRPr>
          </a:p>
          <a:p>
            <a:r>
              <a:rPr lang="en-US" altLang="zh-CN" dirty="0"/>
              <a:t>3.6 </a:t>
            </a:r>
            <a:r>
              <a:rPr lang="zh-CN" altLang="en-US" dirty="0"/>
              <a:t>正弦波加窄带高斯噪声</a:t>
            </a:r>
          </a:p>
          <a:p>
            <a:r>
              <a:rPr lang="en-US" altLang="zh-CN" dirty="0" smtClean="0"/>
              <a:t>3.7  </a:t>
            </a:r>
            <a:r>
              <a:rPr lang="zh-CN" altLang="en-US" dirty="0"/>
              <a:t>高斯白噪声和带限白噪声</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55</a:t>
            </a:fld>
            <a:endParaRPr lang="en-US"/>
          </a:p>
        </p:txBody>
      </p:sp>
    </p:spTree>
    <p:extLst>
      <p:ext uri="{BB962C8B-B14F-4D97-AF65-F5344CB8AC3E}">
        <p14:creationId xmlns:p14="http://schemas.microsoft.com/office/powerpoint/2010/main" val="1525449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F3FB097-423C-4870-B456-A96F92759CFE}" type="slidenum">
              <a:rPr lang="en-US" altLang="zh-CN"/>
              <a:pPr/>
              <a:t>56</a:t>
            </a:fld>
            <a:endParaRPr lang="en-US" altLang="zh-CN"/>
          </a:p>
        </p:txBody>
      </p:sp>
      <p:sp>
        <p:nvSpPr>
          <p:cNvPr id="66562" name="Rectangle 2"/>
          <p:cNvSpPr>
            <a:spLocks noGrp="1" noChangeArrowheads="1"/>
          </p:cNvSpPr>
          <p:nvPr>
            <p:ph type="title"/>
          </p:nvPr>
        </p:nvSpPr>
        <p:spPr/>
        <p:txBody>
          <a:bodyPr>
            <a:normAutofit/>
          </a:bodyPr>
          <a:lstStyle/>
          <a:p>
            <a:r>
              <a:rPr lang="en-US" altLang="zh-CN" dirty="0"/>
              <a:t>3.5 </a:t>
            </a:r>
            <a:r>
              <a:rPr lang="zh-CN" altLang="en-US" dirty="0"/>
              <a:t>窄带随机过程 </a:t>
            </a:r>
          </a:p>
        </p:txBody>
      </p:sp>
      <p:sp>
        <p:nvSpPr>
          <p:cNvPr id="66563" name="Rectangle 3"/>
          <p:cNvSpPr>
            <a:spLocks noGrp="1" noChangeArrowheads="1"/>
          </p:cNvSpPr>
          <p:nvPr>
            <p:ph type="body" idx="1"/>
          </p:nvPr>
        </p:nvSpPr>
        <p:spPr/>
        <p:txBody>
          <a:bodyPr/>
          <a:lstStyle/>
          <a:p>
            <a:r>
              <a:rPr lang="zh-CN" altLang="en-US" dirty="0" smtClean="0">
                <a:solidFill>
                  <a:srgbClr val="FF0000"/>
                </a:solidFill>
              </a:rPr>
              <a:t>什么</a:t>
            </a:r>
            <a:r>
              <a:rPr lang="zh-CN" altLang="en-US" dirty="0">
                <a:solidFill>
                  <a:srgbClr val="FF0000"/>
                </a:solidFill>
              </a:rPr>
              <a:t>是窄带随机过程？</a:t>
            </a:r>
          </a:p>
          <a:p>
            <a:pPr lvl="1">
              <a:lnSpc>
                <a:spcPct val="120000"/>
              </a:lnSpc>
              <a:buFont typeface="Wingdings" pitchFamily="2" charset="2"/>
              <a:buNone/>
            </a:pPr>
            <a:r>
              <a:rPr lang="zh-CN" altLang="en-US" dirty="0"/>
              <a:t>		    </a:t>
            </a:r>
            <a:r>
              <a:rPr lang="zh-CN" altLang="en-US" sz="2800" dirty="0" smtClean="0"/>
              <a:t>若</a:t>
            </a:r>
            <a:r>
              <a:rPr lang="zh-CN" altLang="en-US" sz="2800" dirty="0"/>
              <a:t>随机过程</a:t>
            </a:r>
            <a:r>
              <a:rPr lang="zh-CN" altLang="en-US" sz="3200" i="1" dirty="0">
                <a:sym typeface="Symbol" pitchFamily="18" charset="2"/>
              </a:rPr>
              <a:t></a:t>
            </a:r>
            <a:r>
              <a:rPr lang="en-US" altLang="zh-CN" sz="3200" dirty="0">
                <a:sym typeface="Symbol" pitchFamily="18" charset="2"/>
              </a:rPr>
              <a:t>(</a:t>
            </a:r>
            <a:r>
              <a:rPr lang="en-US" altLang="zh-CN" sz="3200" i="1" dirty="0">
                <a:sym typeface="Symbol" pitchFamily="18" charset="2"/>
              </a:rPr>
              <a:t>t</a:t>
            </a:r>
            <a:r>
              <a:rPr lang="en-US" altLang="zh-CN" sz="3200" dirty="0">
                <a:sym typeface="Symbol" pitchFamily="18" charset="2"/>
              </a:rPr>
              <a:t>)</a:t>
            </a:r>
            <a:r>
              <a:rPr lang="zh-CN" altLang="en-US" sz="2800" dirty="0"/>
              <a:t>的谱密度集中在中心频率</a:t>
            </a:r>
            <a:r>
              <a:rPr lang="en-US" altLang="zh-CN" sz="2800" i="1" dirty="0"/>
              <a:t>f</a:t>
            </a:r>
            <a:r>
              <a:rPr lang="en-US" altLang="zh-CN" sz="2800" baseline="-25000" dirty="0"/>
              <a:t>c</a:t>
            </a:r>
            <a:r>
              <a:rPr lang="zh-CN" altLang="en-US" sz="2800" dirty="0"/>
              <a:t>附近相对窄的频带范围</a:t>
            </a:r>
            <a:r>
              <a:rPr lang="zh-CN" altLang="en-US" sz="2800" i="1" dirty="0">
                <a:sym typeface="Symbol" pitchFamily="18" charset="2"/>
              </a:rPr>
              <a:t></a:t>
            </a:r>
            <a:r>
              <a:rPr lang="en-US" altLang="zh-CN" sz="2800" i="1" dirty="0"/>
              <a:t>f </a:t>
            </a:r>
            <a:r>
              <a:rPr lang="zh-CN" altLang="en-US" sz="2800" dirty="0"/>
              <a:t>内，即满足</a:t>
            </a:r>
            <a:r>
              <a:rPr lang="zh-CN" altLang="en-US" sz="2800" i="1" dirty="0">
                <a:sym typeface="Symbol" pitchFamily="18" charset="2"/>
              </a:rPr>
              <a:t></a:t>
            </a:r>
            <a:r>
              <a:rPr lang="en-US" altLang="zh-CN" sz="2800" i="1" dirty="0"/>
              <a:t>f</a:t>
            </a:r>
            <a:r>
              <a:rPr lang="en-US" altLang="zh-CN" sz="2800" dirty="0"/>
              <a:t> &lt;&lt; </a:t>
            </a:r>
            <a:r>
              <a:rPr lang="en-US" altLang="zh-CN" sz="2800" i="1" dirty="0"/>
              <a:t>f</a:t>
            </a:r>
            <a:r>
              <a:rPr lang="en-US" altLang="zh-CN" sz="2800" baseline="-25000" dirty="0"/>
              <a:t>c</a:t>
            </a:r>
            <a:r>
              <a:rPr lang="zh-CN" altLang="en-US" sz="2800" dirty="0"/>
              <a:t>的条件，且 </a:t>
            </a:r>
            <a:r>
              <a:rPr lang="en-US" altLang="zh-CN" sz="2800" i="1" dirty="0"/>
              <a:t>f</a:t>
            </a:r>
            <a:r>
              <a:rPr lang="en-US" altLang="zh-CN" sz="2800" baseline="-25000" dirty="0"/>
              <a:t>c </a:t>
            </a:r>
            <a:r>
              <a:rPr lang="zh-CN" altLang="en-US" sz="2800" dirty="0"/>
              <a:t>远离零频率，则称该</a:t>
            </a:r>
            <a:r>
              <a:rPr lang="zh-CN" altLang="en-US" sz="3200" i="1" dirty="0">
                <a:sym typeface="Symbol" pitchFamily="18" charset="2"/>
              </a:rPr>
              <a:t></a:t>
            </a:r>
            <a:r>
              <a:rPr lang="en-US" altLang="zh-CN" sz="3200" dirty="0">
                <a:sym typeface="Symbol" pitchFamily="18" charset="2"/>
              </a:rPr>
              <a:t>(</a:t>
            </a:r>
            <a:r>
              <a:rPr lang="en-US" altLang="zh-CN" sz="3200" i="1" dirty="0">
                <a:sym typeface="Symbol" pitchFamily="18" charset="2"/>
              </a:rPr>
              <a:t>t</a:t>
            </a:r>
            <a:r>
              <a:rPr lang="en-US" altLang="zh-CN" sz="3200" dirty="0">
                <a:sym typeface="Symbol" pitchFamily="18" charset="2"/>
              </a:rPr>
              <a:t>)</a:t>
            </a:r>
            <a:r>
              <a:rPr lang="zh-CN" altLang="en-US" sz="2800" dirty="0"/>
              <a:t>为窄带随机过程。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a:bodyPr>
          <a:lstStyle/>
          <a:p>
            <a:pPr lvl="1"/>
            <a:r>
              <a:rPr lang="zh-CN" altLang="en-US" sz="3400" b="1" dirty="0" smtClean="0">
                <a:latin typeface="+mj-ea"/>
                <a:ea typeface="+mj-ea"/>
              </a:rPr>
              <a:t>典型的窄带随机过程的谱密度和样本函数 </a:t>
            </a:r>
            <a:endParaRPr lang="zh-CN" altLang="en-US" sz="3400" b="1" dirty="0">
              <a:latin typeface="+mj-ea"/>
              <a:ea typeface="+mj-ea"/>
            </a:endParaRPr>
          </a:p>
        </p:txBody>
      </p:sp>
      <p:sp>
        <p:nvSpPr>
          <p:cNvPr id="12" name="内容占位符 11"/>
          <p:cNvSpPr>
            <a:spLocks noGrp="1"/>
          </p:cNvSpPr>
          <p:nvPr>
            <p:ph idx="1"/>
          </p:nvPr>
        </p:nvSpPr>
        <p:spPr/>
        <p:txBody>
          <a:bodyPr/>
          <a:lstStyle/>
          <a:p>
            <a:endParaRPr lang="zh-CN" altLang="en-US"/>
          </a:p>
        </p:txBody>
      </p:sp>
      <p:sp>
        <p:nvSpPr>
          <p:cNvPr id="9" name="灯片编号占位符 5"/>
          <p:cNvSpPr>
            <a:spLocks noGrp="1"/>
          </p:cNvSpPr>
          <p:nvPr>
            <p:ph type="sldNum" sz="quarter" idx="12"/>
          </p:nvPr>
        </p:nvSpPr>
        <p:spPr/>
        <p:txBody>
          <a:bodyPr/>
          <a:lstStyle/>
          <a:p>
            <a:fld id="{9A350C6B-3120-459D-AA59-E524EF5CDE64}" type="slidenum">
              <a:rPr lang="en-US" altLang="zh-CN" smtClean="0"/>
              <a:pPr/>
              <a:t>57</a:t>
            </a:fld>
            <a:endParaRPr lang="en-US" altLang="zh-CN"/>
          </a:p>
        </p:txBody>
      </p:sp>
      <p:grpSp>
        <p:nvGrpSpPr>
          <p:cNvPr id="2" name="Group 4"/>
          <p:cNvGrpSpPr>
            <a:grpSpLocks/>
          </p:cNvGrpSpPr>
          <p:nvPr/>
        </p:nvGrpSpPr>
        <p:grpSpPr bwMode="auto">
          <a:xfrm>
            <a:off x="827584" y="1124744"/>
            <a:ext cx="7560840" cy="5248201"/>
            <a:chOff x="1803" y="3136"/>
            <a:chExt cx="7560" cy="5168"/>
          </a:xfrm>
        </p:grpSpPr>
        <p:pic>
          <p:nvPicPr>
            <p:cNvPr id="67589" name="Picture 5" descr="2_8_1"/>
            <p:cNvPicPr>
              <a:picLocks noChangeAspect="1" noChangeArrowheads="1"/>
            </p:cNvPicPr>
            <p:nvPr/>
          </p:nvPicPr>
          <p:blipFill>
            <a:blip r:embed="rId2" cstate="print"/>
            <a:srcRect/>
            <a:stretch>
              <a:fillRect/>
            </a:stretch>
          </p:blipFill>
          <p:spPr bwMode="auto">
            <a:xfrm>
              <a:off x="1803" y="3136"/>
              <a:ext cx="7560" cy="5055"/>
            </a:xfrm>
            <a:prstGeom prst="rect">
              <a:avLst/>
            </a:prstGeom>
            <a:noFill/>
            <a:ln w="9525">
              <a:noFill/>
              <a:miter lim="800000"/>
              <a:headEnd/>
              <a:tailEnd/>
            </a:ln>
          </p:spPr>
        </p:pic>
        <p:grpSp>
          <p:nvGrpSpPr>
            <p:cNvPr id="3" name="Group 6"/>
            <p:cNvGrpSpPr>
              <a:grpSpLocks/>
            </p:cNvGrpSpPr>
            <p:nvPr/>
          </p:nvGrpSpPr>
          <p:grpSpPr bwMode="auto">
            <a:xfrm>
              <a:off x="4423" y="5028"/>
              <a:ext cx="2954" cy="3276"/>
              <a:chOff x="4423" y="5028"/>
              <a:chExt cx="2954" cy="3276"/>
            </a:xfrm>
          </p:grpSpPr>
          <p:sp>
            <p:nvSpPr>
              <p:cNvPr id="67591" name="Rectangle 7"/>
              <p:cNvSpPr>
                <a:spLocks noChangeArrowheads="1"/>
              </p:cNvSpPr>
              <p:nvPr/>
            </p:nvSpPr>
            <p:spPr bwMode="auto">
              <a:xfrm>
                <a:off x="4423" y="7524"/>
                <a:ext cx="2700" cy="780"/>
              </a:xfrm>
              <a:prstGeom prst="rect">
                <a:avLst/>
              </a:prstGeom>
              <a:solidFill>
                <a:srgbClr val="FFFFFF"/>
              </a:solidFill>
              <a:ln w="9525">
                <a:noFill/>
                <a:miter lim="800000"/>
                <a:headEnd/>
                <a:tailEnd/>
              </a:ln>
            </p:spPr>
            <p:txBody>
              <a:bodyPr/>
              <a:lstStyle/>
              <a:p>
                <a:endParaRPr lang="zh-CN" altLang="en-US"/>
              </a:p>
            </p:txBody>
          </p:sp>
          <p:sp>
            <p:nvSpPr>
              <p:cNvPr id="67592" name="Rectangle 8"/>
              <p:cNvSpPr>
                <a:spLocks noChangeArrowheads="1"/>
              </p:cNvSpPr>
              <p:nvPr/>
            </p:nvSpPr>
            <p:spPr bwMode="auto">
              <a:xfrm>
                <a:off x="4677" y="5028"/>
                <a:ext cx="2700" cy="312"/>
              </a:xfrm>
              <a:prstGeom prst="rect">
                <a:avLst/>
              </a:prstGeom>
              <a:solidFill>
                <a:srgbClr val="FFFFFF"/>
              </a:solidFill>
              <a:ln w="9525">
                <a:noFill/>
                <a:miter lim="800000"/>
                <a:headEnd/>
                <a:tailEnd/>
              </a:ln>
            </p:spPr>
            <p:txBody>
              <a:bodyPr/>
              <a:lstStyle/>
              <a:p>
                <a:endParaRPr lang="zh-CN" altLang="en-US"/>
              </a:p>
            </p:txBody>
          </p:sp>
        </p:grpSp>
      </p:gr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E8635CC-17A2-4F66-9678-27902D0F4A79}" type="slidenum">
              <a:rPr lang="en-US" altLang="zh-CN"/>
              <a:pPr/>
              <a:t>58</a:t>
            </a:fld>
            <a:endParaRPr lang="en-US" altLang="zh-CN"/>
          </a:p>
        </p:txBody>
      </p:sp>
      <p:sp>
        <p:nvSpPr>
          <p:cNvPr id="68610" name="Rectangle 2"/>
          <p:cNvSpPr>
            <a:spLocks noGrp="1" noChangeArrowheads="1"/>
          </p:cNvSpPr>
          <p:nvPr>
            <p:ph type="title"/>
          </p:nvPr>
        </p:nvSpPr>
        <p:spPr/>
        <p:txBody>
          <a:bodyPr>
            <a:normAutofit fontScale="90000"/>
          </a:bodyPr>
          <a:lstStyle/>
          <a:p>
            <a:endParaRPr lang="zh-CN" altLang="en-US" sz="5400" b="1" dirty="0"/>
          </a:p>
        </p:txBody>
      </p:sp>
      <p:sp>
        <p:nvSpPr>
          <p:cNvPr id="68611" name="Rectangle 3"/>
          <p:cNvSpPr>
            <a:spLocks noGrp="1" noChangeArrowheads="1"/>
          </p:cNvSpPr>
          <p:nvPr>
            <p:ph type="body" idx="1"/>
          </p:nvPr>
        </p:nvSpPr>
        <p:spPr/>
        <p:txBody>
          <a:bodyPr/>
          <a:lstStyle/>
          <a:p>
            <a:pPr>
              <a:lnSpc>
                <a:spcPct val="120000"/>
              </a:lnSpc>
            </a:pPr>
            <a:r>
              <a:rPr lang="zh-CN" altLang="en-US" dirty="0"/>
              <a:t>窄带随机过程的表示</a:t>
            </a:r>
            <a:r>
              <a:rPr lang="zh-CN" altLang="en-US" dirty="0" smtClean="0"/>
              <a:t>式</a:t>
            </a:r>
            <a:endParaRPr lang="en-US" altLang="zh-CN" dirty="0" smtClean="0"/>
          </a:p>
          <a:p>
            <a:pPr>
              <a:lnSpc>
                <a:spcPct val="120000"/>
              </a:lnSpc>
            </a:pPr>
            <a:endParaRPr lang="zh-CN" altLang="en-US" dirty="0"/>
          </a:p>
          <a:p>
            <a:pPr lvl="1">
              <a:lnSpc>
                <a:spcPct val="250000"/>
              </a:lnSpc>
              <a:buFont typeface="Wingdings" pitchFamily="2" charset="2"/>
              <a:buNone/>
            </a:pPr>
            <a:r>
              <a:rPr lang="zh-CN" altLang="en-US" sz="2800" dirty="0"/>
              <a:t>式中，</a:t>
            </a:r>
            <a:r>
              <a:rPr lang="en-US" altLang="zh-CN" sz="2800" i="1" dirty="0"/>
              <a:t>a</a:t>
            </a:r>
            <a:r>
              <a:rPr lang="en-US" altLang="zh-CN" sz="2800" baseline="-25000" dirty="0">
                <a:sym typeface="Symbol" pitchFamily="18" charset="2"/>
              </a:rPr>
              <a:t></a:t>
            </a:r>
            <a:r>
              <a:rPr lang="en-US" altLang="zh-CN" sz="2800" dirty="0"/>
              <a:t> (</a:t>
            </a:r>
            <a:r>
              <a:rPr lang="en-US" altLang="zh-CN" sz="2800" i="1" dirty="0"/>
              <a:t>t</a:t>
            </a:r>
            <a:r>
              <a:rPr lang="en-US" altLang="zh-CN" sz="2800" dirty="0"/>
              <a:t>) </a:t>
            </a:r>
            <a:r>
              <a:rPr lang="zh-CN" altLang="en-US" sz="2800" dirty="0"/>
              <a:t>－ 随机包络</a:t>
            </a:r>
            <a:r>
              <a:rPr lang="zh-CN" altLang="en-US" sz="2800" dirty="0" smtClean="0"/>
              <a:t>， </a:t>
            </a:r>
            <a:r>
              <a:rPr lang="zh-CN" altLang="en-US" sz="2800" dirty="0">
                <a:sym typeface="Symbol" pitchFamily="18" charset="2"/>
              </a:rPr>
              <a:t></a:t>
            </a:r>
            <a:r>
              <a:rPr lang="zh-CN" altLang="en-US" sz="2800" baseline="-25000" dirty="0">
                <a:sym typeface="Symbol" pitchFamily="18" charset="2"/>
              </a:rPr>
              <a:t></a:t>
            </a:r>
            <a:r>
              <a:rPr lang="zh-CN" altLang="en-US" sz="2800" dirty="0"/>
              <a:t> </a:t>
            </a:r>
            <a:r>
              <a:rPr lang="en-US" altLang="zh-CN" sz="2800" dirty="0"/>
              <a:t>(</a:t>
            </a:r>
            <a:r>
              <a:rPr lang="en-US" altLang="zh-CN" sz="2800" i="1" dirty="0"/>
              <a:t>t</a:t>
            </a:r>
            <a:r>
              <a:rPr lang="en-US" altLang="zh-CN" sz="2800" dirty="0"/>
              <a:t>) </a:t>
            </a:r>
            <a:r>
              <a:rPr lang="zh-CN" altLang="en-US" sz="2800" dirty="0"/>
              <a:t>－ 随机相位 </a:t>
            </a:r>
          </a:p>
          <a:p>
            <a:pPr lvl="1">
              <a:lnSpc>
                <a:spcPct val="110000"/>
              </a:lnSpc>
              <a:buFont typeface="Wingdings" pitchFamily="2" charset="2"/>
              <a:buNone/>
            </a:pPr>
            <a:r>
              <a:rPr lang="zh-CN" altLang="en-US" sz="2800" dirty="0"/>
              <a:t>		</a:t>
            </a:r>
            <a:r>
              <a:rPr lang="zh-CN" altLang="en-US" sz="2800" dirty="0">
                <a:sym typeface="Symbol" pitchFamily="18" charset="2"/>
              </a:rPr>
              <a:t></a:t>
            </a:r>
            <a:r>
              <a:rPr lang="en-US" altLang="zh-CN" sz="2800" baseline="-25000" dirty="0">
                <a:sym typeface="Symbol" pitchFamily="18" charset="2"/>
              </a:rPr>
              <a:t>c</a:t>
            </a:r>
            <a:r>
              <a:rPr lang="en-US" altLang="zh-CN" sz="2800" dirty="0">
                <a:sym typeface="Symbol" pitchFamily="18" charset="2"/>
              </a:rPr>
              <a:t> </a:t>
            </a:r>
            <a:r>
              <a:rPr lang="zh-CN" altLang="en-US" sz="2800" dirty="0">
                <a:sym typeface="Symbol" pitchFamily="18" charset="2"/>
              </a:rPr>
              <a:t>－ 中心角频率</a:t>
            </a:r>
          </a:p>
          <a:p>
            <a:pPr lvl="1">
              <a:lnSpc>
                <a:spcPct val="110000"/>
              </a:lnSpc>
              <a:buFont typeface="Wingdings" pitchFamily="2" charset="2"/>
              <a:buNone/>
            </a:pPr>
            <a:r>
              <a:rPr lang="zh-CN" altLang="en-US" sz="2800" dirty="0">
                <a:sym typeface="Symbol" pitchFamily="18" charset="2"/>
              </a:rPr>
              <a:t>显然， </a:t>
            </a:r>
            <a:r>
              <a:rPr lang="en-US" altLang="zh-CN" sz="2800" i="1" dirty="0"/>
              <a:t>a</a:t>
            </a:r>
            <a:r>
              <a:rPr lang="en-US" altLang="zh-CN" sz="2800" baseline="-25000" dirty="0">
                <a:sym typeface="Symbol" pitchFamily="18" charset="2"/>
              </a:rPr>
              <a:t></a:t>
            </a:r>
            <a:r>
              <a:rPr lang="en-US" altLang="zh-CN" sz="2800" dirty="0"/>
              <a:t> (</a:t>
            </a:r>
            <a:r>
              <a:rPr lang="en-US" altLang="zh-CN" sz="2800" i="1" dirty="0"/>
              <a:t>t</a:t>
            </a:r>
            <a:r>
              <a:rPr lang="en-US" altLang="zh-CN" sz="2800" dirty="0"/>
              <a:t>)</a:t>
            </a:r>
            <a:r>
              <a:rPr lang="zh-CN" altLang="en-US" sz="2800" dirty="0"/>
              <a:t>和</a:t>
            </a:r>
            <a:r>
              <a:rPr lang="zh-CN" altLang="en-US" sz="2800" dirty="0">
                <a:sym typeface="Symbol" pitchFamily="18" charset="2"/>
              </a:rPr>
              <a:t></a:t>
            </a:r>
            <a:r>
              <a:rPr lang="zh-CN" altLang="en-US" sz="2800" baseline="-25000" dirty="0">
                <a:sym typeface="Symbol" pitchFamily="18" charset="2"/>
              </a:rPr>
              <a:t></a:t>
            </a:r>
            <a:r>
              <a:rPr lang="zh-CN" altLang="en-US" sz="2800" dirty="0"/>
              <a:t> </a:t>
            </a:r>
            <a:r>
              <a:rPr lang="en-US" altLang="zh-CN" sz="2800" dirty="0"/>
              <a:t>(</a:t>
            </a:r>
            <a:r>
              <a:rPr lang="en-US" altLang="zh-CN" sz="2800" i="1" dirty="0"/>
              <a:t>t</a:t>
            </a:r>
            <a:r>
              <a:rPr lang="en-US" altLang="zh-CN" sz="2800" dirty="0"/>
              <a:t>)</a:t>
            </a:r>
            <a:r>
              <a:rPr lang="zh-CN" altLang="en-US" sz="2800" dirty="0">
                <a:sym typeface="Symbol" pitchFamily="18" charset="2"/>
              </a:rPr>
              <a:t>的变化相对于载波</a:t>
            </a:r>
            <a:r>
              <a:rPr lang="en-US" altLang="zh-CN" sz="2800" dirty="0" err="1">
                <a:sym typeface="Symbol" pitchFamily="18" charset="2"/>
              </a:rPr>
              <a:t>cos</a:t>
            </a:r>
            <a:r>
              <a:rPr lang="en-US" altLang="zh-CN" sz="2800" dirty="0">
                <a:sym typeface="Symbol" pitchFamily="18" charset="2"/>
              </a:rPr>
              <a:t> </a:t>
            </a:r>
            <a:r>
              <a:rPr lang="en-US" altLang="zh-CN" sz="2800" i="1" dirty="0">
                <a:sym typeface="Symbol" pitchFamily="18" charset="2"/>
              </a:rPr>
              <a:t></a:t>
            </a:r>
            <a:r>
              <a:rPr lang="en-US" altLang="zh-CN" sz="2800" baseline="-25000" dirty="0">
                <a:sym typeface="Symbol" pitchFamily="18" charset="2"/>
              </a:rPr>
              <a:t>c</a:t>
            </a:r>
            <a:r>
              <a:rPr lang="en-US" altLang="zh-CN" sz="2800" i="1" dirty="0">
                <a:sym typeface="Symbol" pitchFamily="18" charset="2"/>
              </a:rPr>
              <a:t>t</a:t>
            </a:r>
            <a:r>
              <a:rPr lang="zh-CN" altLang="en-US" sz="2800" dirty="0">
                <a:sym typeface="Symbol" pitchFamily="18" charset="2"/>
              </a:rPr>
              <a:t>的变化要缓慢得多。</a:t>
            </a:r>
          </a:p>
        </p:txBody>
      </p:sp>
      <p:graphicFrame>
        <p:nvGraphicFramePr>
          <p:cNvPr id="68612" name="Object 4"/>
          <p:cNvGraphicFramePr>
            <a:graphicFrameLocks noChangeAspect="1"/>
          </p:cNvGraphicFramePr>
          <p:nvPr/>
        </p:nvGraphicFramePr>
        <p:xfrm>
          <a:off x="1259632" y="2060848"/>
          <a:ext cx="6795740" cy="679574"/>
        </p:xfrm>
        <a:graphic>
          <a:graphicData uri="http://schemas.openxmlformats.org/presentationml/2006/ole">
            <mc:AlternateContent xmlns:mc="http://schemas.openxmlformats.org/markup-compatibility/2006">
              <mc:Choice xmlns:v="urn:schemas-microsoft-com:vml" Requires="v">
                <p:oleObj spid="_x0000_s2498638" name="公式" r:id="rId3" imgW="2603500" imgH="241300" progId="Equation.3">
                  <p:embed/>
                </p:oleObj>
              </mc:Choice>
              <mc:Fallback>
                <p:oleObj name="公式" r:id="rId3" imgW="2603500" imgH="24130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060848"/>
                        <a:ext cx="6795740" cy="6795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DE3DCFA3-8C9D-47BF-9271-A564F88A9156}" type="slidenum">
              <a:rPr lang="en-US" altLang="zh-CN"/>
              <a:pPr/>
              <a:t>59</a:t>
            </a:fld>
            <a:endParaRPr lang="en-US" altLang="zh-CN"/>
          </a:p>
        </p:txBody>
      </p:sp>
      <p:sp>
        <p:nvSpPr>
          <p:cNvPr id="69635" name="Rectangle 3"/>
          <p:cNvSpPr>
            <a:spLocks noGrp="1" noChangeArrowheads="1"/>
          </p:cNvSpPr>
          <p:nvPr>
            <p:ph type="body" idx="1"/>
          </p:nvPr>
        </p:nvSpPr>
        <p:spPr>
          <a:xfrm>
            <a:off x="476250" y="1223963"/>
            <a:ext cx="8200206" cy="5634037"/>
          </a:xfrm>
        </p:spPr>
        <p:txBody>
          <a:bodyPr/>
          <a:lstStyle/>
          <a:p>
            <a:pPr lvl="1"/>
            <a:r>
              <a:rPr lang="en-US" altLang="zh-CN" dirty="0" smtClean="0"/>
              <a:t> </a:t>
            </a:r>
            <a:r>
              <a:rPr lang="zh-CN" altLang="en-US" dirty="0" smtClean="0"/>
              <a:t>可以</a:t>
            </a:r>
            <a:r>
              <a:rPr lang="zh-CN" altLang="en-US" dirty="0"/>
              <a:t>展开为</a:t>
            </a:r>
          </a:p>
          <a:p>
            <a:pPr marL="922338" lvl="2" indent="-7938"/>
            <a:endParaRPr lang="zh-CN" altLang="en-US" dirty="0"/>
          </a:p>
          <a:p>
            <a:pPr marL="602298" lvl="1" indent="-7938"/>
            <a:r>
              <a:rPr lang="zh-CN" altLang="en-US" dirty="0"/>
              <a:t>式中</a:t>
            </a:r>
          </a:p>
          <a:p>
            <a:pPr marL="602298" lvl="1" indent="-7938"/>
            <a:r>
              <a:rPr lang="zh-CN" altLang="en-US" dirty="0"/>
              <a:t>				          </a:t>
            </a:r>
            <a:r>
              <a:rPr lang="zh-CN" altLang="en-US" dirty="0">
                <a:solidFill>
                  <a:srgbClr val="FF0000"/>
                </a:solidFill>
              </a:rPr>
              <a:t>－ </a:t>
            </a:r>
            <a:r>
              <a:rPr lang="zh-CN" altLang="en-US" i="1" dirty="0">
                <a:solidFill>
                  <a:srgbClr val="FF0000"/>
                </a:solidFill>
                <a:sym typeface="Symbol" pitchFamily="18" charset="2"/>
              </a:rPr>
              <a:t></a:t>
            </a:r>
            <a:r>
              <a:rPr lang="en-US" altLang="zh-CN" dirty="0">
                <a:solidFill>
                  <a:srgbClr val="FF0000"/>
                </a:solidFill>
                <a:sym typeface="Symbol" pitchFamily="18" charset="2"/>
              </a:rPr>
              <a:t>(</a:t>
            </a:r>
            <a:r>
              <a:rPr lang="en-US" altLang="zh-CN" i="1" dirty="0">
                <a:solidFill>
                  <a:srgbClr val="FF0000"/>
                </a:solidFill>
                <a:sym typeface="Symbol" pitchFamily="18" charset="2"/>
              </a:rPr>
              <a:t>t</a:t>
            </a:r>
            <a:r>
              <a:rPr lang="en-US" altLang="zh-CN" dirty="0">
                <a:solidFill>
                  <a:srgbClr val="FF0000"/>
                </a:solidFill>
                <a:sym typeface="Symbol" pitchFamily="18" charset="2"/>
              </a:rPr>
              <a:t>)</a:t>
            </a:r>
            <a:r>
              <a:rPr lang="zh-CN" altLang="en-US" sz="3000" dirty="0">
                <a:solidFill>
                  <a:srgbClr val="FF0000"/>
                </a:solidFill>
                <a:sym typeface="Symbol" pitchFamily="18" charset="2"/>
              </a:rPr>
              <a:t>的</a:t>
            </a:r>
            <a:r>
              <a:rPr lang="zh-CN" altLang="en-US" dirty="0">
                <a:solidFill>
                  <a:srgbClr val="FF0000"/>
                </a:solidFill>
              </a:rPr>
              <a:t>同相分量</a:t>
            </a:r>
          </a:p>
          <a:p>
            <a:pPr marL="602298" lvl="1" indent="-7938"/>
            <a:r>
              <a:rPr lang="zh-CN" altLang="en-US" dirty="0"/>
              <a:t>				          </a:t>
            </a:r>
            <a:r>
              <a:rPr lang="zh-CN" altLang="en-US" dirty="0">
                <a:solidFill>
                  <a:srgbClr val="FF0000"/>
                </a:solidFill>
              </a:rPr>
              <a:t>－ </a:t>
            </a:r>
            <a:r>
              <a:rPr lang="zh-CN" altLang="en-US" i="1" dirty="0">
                <a:solidFill>
                  <a:srgbClr val="FF0000"/>
                </a:solidFill>
                <a:sym typeface="Symbol" pitchFamily="18" charset="2"/>
              </a:rPr>
              <a:t></a:t>
            </a:r>
            <a:r>
              <a:rPr lang="en-US" altLang="zh-CN" dirty="0">
                <a:solidFill>
                  <a:srgbClr val="FF0000"/>
                </a:solidFill>
                <a:sym typeface="Symbol" pitchFamily="18" charset="2"/>
              </a:rPr>
              <a:t>(</a:t>
            </a:r>
            <a:r>
              <a:rPr lang="en-US" altLang="zh-CN" i="1" dirty="0">
                <a:solidFill>
                  <a:srgbClr val="FF0000"/>
                </a:solidFill>
                <a:sym typeface="Symbol" pitchFamily="18" charset="2"/>
              </a:rPr>
              <a:t>t</a:t>
            </a:r>
            <a:r>
              <a:rPr lang="en-US" altLang="zh-CN" dirty="0">
                <a:solidFill>
                  <a:srgbClr val="FF0000"/>
                </a:solidFill>
                <a:sym typeface="Symbol" pitchFamily="18" charset="2"/>
              </a:rPr>
              <a:t>)</a:t>
            </a:r>
            <a:r>
              <a:rPr lang="zh-CN" altLang="en-US" sz="3000" dirty="0">
                <a:solidFill>
                  <a:srgbClr val="FF0000"/>
                </a:solidFill>
                <a:sym typeface="Symbol" pitchFamily="18" charset="2"/>
              </a:rPr>
              <a:t>的</a:t>
            </a:r>
            <a:r>
              <a:rPr lang="zh-CN" altLang="en-US" dirty="0">
                <a:solidFill>
                  <a:srgbClr val="FF0000"/>
                </a:solidFill>
              </a:rPr>
              <a:t>正交分量</a:t>
            </a:r>
          </a:p>
          <a:p>
            <a:pPr marL="236538" indent="-7938"/>
            <a:r>
              <a:rPr lang="zh-CN" altLang="en-US" dirty="0">
                <a:solidFill>
                  <a:srgbClr val="0000FF"/>
                </a:solidFill>
              </a:rPr>
              <a:t>可以看出</a:t>
            </a:r>
            <a:r>
              <a:rPr lang="zh-CN" altLang="en-US" dirty="0"/>
              <a:t>：</a:t>
            </a:r>
          </a:p>
          <a:p>
            <a:pPr lvl="1"/>
            <a:r>
              <a:rPr lang="zh-CN" altLang="en-US" sz="2400" i="1" dirty="0" smtClean="0">
                <a:sym typeface="Symbol" pitchFamily="18" charset="2"/>
              </a:rPr>
              <a:t></a:t>
            </a:r>
            <a:r>
              <a:rPr lang="en-US" altLang="zh-CN" sz="2400" dirty="0">
                <a:sym typeface="Symbol" pitchFamily="18" charset="2"/>
              </a:rPr>
              <a:t>(</a:t>
            </a:r>
            <a:r>
              <a:rPr lang="en-US" altLang="zh-CN" sz="2400" i="1" dirty="0">
                <a:sym typeface="Symbol" pitchFamily="18" charset="2"/>
              </a:rPr>
              <a:t>t</a:t>
            </a:r>
            <a:r>
              <a:rPr lang="en-US" altLang="zh-CN" sz="2400" dirty="0">
                <a:sym typeface="Symbol" pitchFamily="18" charset="2"/>
              </a:rPr>
              <a:t>)</a:t>
            </a:r>
            <a:r>
              <a:rPr lang="zh-CN" altLang="en-US" sz="2400" dirty="0"/>
              <a:t>的统计特性由</a:t>
            </a:r>
            <a:r>
              <a:rPr lang="en-US" altLang="zh-CN" sz="2400" i="1" dirty="0"/>
              <a:t>a</a:t>
            </a:r>
            <a:r>
              <a:rPr lang="en-US" altLang="zh-CN" sz="2400" baseline="-25000" dirty="0">
                <a:sym typeface="Symbol" pitchFamily="18" charset="2"/>
              </a:rPr>
              <a:t></a:t>
            </a:r>
            <a:r>
              <a:rPr lang="en-US" altLang="zh-CN" sz="2400" dirty="0"/>
              <a:t> (</a:t>
            </a:r>
            <a:r>
              <a:rPr lang="en-US" altLang="zh-CN" sz="2400" i="1" dirty="0"/>
              <a:t>t</a:t>
            </a:r>
            <a:r>
              <a:rPr lang="en-US" altLang="zh-CN" sz="2400" dirty="0"/>
              <a:t>)</a:t>
            </a:r>
            <a:r>
              <a:rPr lang="zh-CN" altLang="en-US" sz="2400" dirty="0"/>
              <a:t>和</a:t>
            </a:r>
            <a:r>
              <a:rPr lang="zh-CN" altLang="en-US" sz="2400" dirty="0">
                <a:sym typeface="Symbol" pitchFamily="18" charset="2"/>
              </a:rPr>
              <a:t></a:t>
            </a:r>
            <a:r>
              <a:rPr lang="zh-CN" altLang="en-US" sz="2400" baseline="-25000" dirty="0">
                <a:sym typeface="Symbol" pitchFamily="18" charset="2"/>
              </a:rPr>
              <a:t></a:t>
            </a:r>
            <a:r>
              <a:rPr lang="zh-CN" altLang="en-US" sz="2400" dirty="0"/>
              <a:t> </a:t>
            </a:r>
            <a:r>
              <a:rPr lang="en-US" altLang="zh-CN" sz="2400" dirty="0"/>
              <a:t>(</a:t>
            </a:r>
            <a:r>
              <a:rPr lang="en-US" altLang="zh-CN" sz="2400" i="1" dirty="0"/>
              <a:t>t</a:t>
            </a:r>
            <a:r>
              <a:rPr lang="en-US" altLang="zh-CN" sz="2400" dirty="0"/>
              <a:t>)</a:t>
            </a:r>
            <a:r>
              <a:rPr lang="zh-CN" altLang="en-US" sz="2400" dirty="0"/>
              <a:t>或</a:t>
            </a:r>
            <a:r>
              <a:rPr lang="zh-CN" altLang="en-US" sz="2400" i="1" dirty="0">
                <a:sym typeface="Symbol" pitchFamily="18" charset="2"/>
              </a:rPr>
              <a:t></a:t>
            </a:r>
            <a:r>
              <a:rPr lang="en-US" altLang="zh-CN" sz="2400" baseline="-25000" dirty="0">
                <a:sym typeface="Symbol" pitchFamily="18" charset="2"/>
              </a:rPr>
              <a:t>c</a:t>
            </a:r>
            <a:r>
              <a:rPr lang="en-US" altLang="zh-CN" sz="2400" dirty="0">
                <a:sym typeface="Symbol" pitchFamily="18" charset="2"/>
              </a:rPr>
              <a:t>(</a:t>
            </a:r>
            <a:r>
              <a:rPr lang="en-US" altLang="zh-CN" sz="2400" i="1" dirty="0">
                <a:sym typeface="Symbol" pitchFamily="18" charset="2"/>
              </a:rPr>
              <a:t>t</a:t>
            </a:r>
            <a:r>
              <a:rPr lang="en-US" altLang="zh-CN" sz="2400" dirty="0">
                <a:sym typeface="Symbol" pitchFamily="18" charset="2"/>
              </a:rPr>
              <a:t>)</a:t>
            </a:r>
            <a:r>
              <a:rPr lang="zh-CN" altLang="en-US" sz="2400" dirty="0">
                <a:sym typeface="Symbol" pitchFamily="18" charset="2"/>
              </a:rPr>
              <a:t>和</a:t>
            </a:r>
            <a:r>
              <a:rPr lang="zh-CN" altLang="en-US" sz="2400" i="1" dirty="0">
                <a:sym typeface="Symbol" pitchFamily="18" charset="2"/>
              </a:rPr>
              <a:t></a:t>
            </a:r>
            <a:r>
              <a:rPr lang="en-US" altLang="zh-CN" sz="2400" baseline="-25000" dirty="0">
                <a:sym typeface="Symbol" pitchFamily="18" charset="2"/>
              </a:rPr>
              <a:t>s</a:t>
            </a:r>
            <a:r>
              <a:rPr lang="en-US" altLang="zh-CN" sz="2400" dirty="0">
                <a:sym typeface="Symbol" pitchFamily="18" charset="2"/>
              </a:rPr>
              <a:t>(</a:t>
            </a:r>
            <a:r>
              <a:rPr lang="en-US" altLang="zh-CN" sz="2400" i="1" dirty="0">
                <a:sym typeface="Symbol" pitchFamily="18" charset="2"/>
              </a:rPr>
              <a:t>t</a:t>
            </a:r>
            <a:r>
              <a:rPr lang="en-US" altLang="zh-CN" sz="2400" dirty="0">
                <a:sym typeface="Symbol" pitchFamily="18" charset="2"/>
              </a:rPr>
              <a:t>)</a:t>
            </a:r>
            <a:r>
              <a:rPr lang="zh-CN" altLang="en-US" sz="2400" dirty="0"/>
              <a:t>的统计特性确定。</a:t>
            </a:r>
          </a:p>
          <a:p>
            <a:pPr lvl="1"/>
            <a:r>
              <a:rPr lang="zh-CN" altLang="en-US" dirty="0" smtClean="0"/>
              <a:t>反之，</a:t>
            </a:r>
            <a:r>
              <a:rPr lang="zh-CN" altLang="en-US" sz="2400" dirty="0" smtClean="0"/>
              <a:t>若</a:t>
            </a:r>
            <a:r>
              <a:rPr lang="zh-CN" altLang="en-US" sz="2400" i="1" dirty="0">
                <a:sym typeface="Symbol" pitchFamily="18" charset="2"/>
              </a:rPr>
              <a:t></a:t>
            </a:r>
            <a:r>
              <a:rPr lang="en-US" altLang="zh-CN" sz="2400" dirty="0">
                <a:sym typeface="Symbol" pitchFamily="18" charset="2"/>
              </a:rPr>
              <a:t>(</a:t>
            </a:r>
            <a:r>
              <a:rPr lang="en-US" altLang="zh-CN" sz="2400" i="1" dirty="0">
                <a:sym typeface="Symbol" pitchFamily="18" charset="2"/>
              </a:rPr>
              <a:t>t</a:t>
            </a:r>
            <a:r>
              <a:rPr lang="en-US" altLang="zh-CN" sz="2400" dirty="0">
                <a:sym typeface="Symbol" pitchFamily="18" charset="2"/>
              </a:rPr>
              <a:t>)</a:t>
            </a:r>
            <a:r>
              <a:rPr lang="zh-CN" altLang="en-US" sz="2400" dirty="0"/>
              <a:t>的统计特性已知，则</a:t>
            </a:r>
            <a:r>
              <a:rPr lang="en-US" altLang="zh-CN" sz="2400" i="1" dirty="0"/>
              <a:t>a</a:t>
            </a:r>
            <a:r>
              <a:rPr lang="en-US" altLang="zh-CN" sz="2400" baseline="-25000" dirty="0">
                <a:sym typeface="Symbol" pitchFamily="18" charset="2"/>
              </a:rPr>
              <a:t></a:t>
            </a:r>
            <a:r>
              <a:rPr lang="en-US" altLang="zh-CN" sz="2400" dirty="0"/>
              <a:t> (</a:t>
            </a:r>
            <a:r>
              <a:rPr lang="en-US" altLang="zh-CN" sz="2400" i="1" dirty="0"/>
              <a:t>t</a:t>
            </a:r>
            <a:r>
              <a:rPr lang="en-US" altLang="zh-CN" sz="2400" dirty="0"/>
              <a:t>)</a:t>
            </a:r>
            <a:r>
              <a:rPr lang="zh-CN" altLang="en-US" sz="2400" dirty="0"/>
              <a:t>和</a:t>
            </a:r>
            <a:r>
              <a:rPr lang="zh-CN" altLang="en-US" sz="2400" dirty="0">
                <a:sym typeface="Symbol" pitchFamily="18" charset="2"/>
              </a:rPr>
              <a:t></a:t>
            </a:r>
            <a:r>
              <a:rPr lang="zh-CN" altLang="en-US" sz="2400" baseline="-25000" dirty="0">
                <a:sym typeface="Symbol" pitchFamily="18" charset="2"/>
              </a:rPr>
              <a:t></a:t>
            </a:r>
            <a:r>
              <a:rPr lang="zh-CN" altLang="en-US" sz="2400" dirty="0"/>
              <a:t> </a:t>
            </a:r>
            <a:r>
              <a:rPr lang="en-US" altLang="zh-CN" sz="2400" dirty="0"/>
              <a:t>(</a:t>
            </a:r>
            <a:r>
              <a:rPr lang="en-US" altLang="zh-CN" sz="2400" i="1" dirty="0"/>
              <a:t>t</a:t>
            </a:r>
            <a:r>
              <a:rPr lang="en-US" altLang="zh-CN" sz="2400" dirty="0"/>
              <a:t>)</a:t>
            </a:r>
            <a:r>
              <a:rPr lang="zh-CN" altLang="en-US" sz="2400" dirty="0"/>
              <a:t>或</a:t>
            </a:r>
            <a:r>
              <a:rPr lang="zh-CN" altLang="en-US" sz="2400" i="1" dirty="0">
                <a:sym typeface="Symbol" pitchFamily="18" charset="2"/>
              </a:rPr>
              <a:t></a:t>
            </a:r>
            <a:r>
              <a:rPr lang="en-US" altLang="zh-CN" sz="2400" baseline="-25000" dirty="0">
                <a:sym typeface="Symbol" pitchFamily="18" charset="2"/>
              </a:rPr>
              <a:t>c</a:t>
            </a:r>
            <a:r>
              <a:rPr lang="en-US" altLang="zh-CN" sz="2400" dirty="0">
                <a:sym typeface="Symbol" pitchFamily="18" charset="2"/>
              </a:rPr>
              <a:t>(</a:t>
            </a:r>
            <a:r>
              <a:rPr lang="en-US" altLang="zh-CN" sz="2400" i="1" dirty="0">
                <a:sym typeface="Symbol" pitchFamily="18" charset="2"/>
              </a:rPr>
              <a:t>t</a:t>
            </a:r>
            <a:r>
              <a:rPr lang="en-US" altLang="zh-CN" sz="2400" dirty="0">
                <a:sym typeface="Symbol" pitchFamily="18" charset="2"/>
              </a:rPr>
              <a:t>)</a:t>
            </a:r>
            <a:r>
              <a:rPr lang="zh-CN" altLang="en-US" sz="2400" dirty="0">
                <a:sym typeface="Symbol" pitchFamily="18" charset="2"/>
              </a:rPr>
              <a:t>和</a:t>
            </a:r>
            <a:r>
              <a:rPr lang="zh-CN" altLang="en-US" sz="2400" i="1" dirty="0">
                <a:sym typeface="Symbol" pitchFamily="18" charset="2"/>
              </a:rPr>
              <a:t></a:t>
            </a:r>
            <a:r>
              <a:rPr lang="en-US" altLang="zh-CN" sz="2400" baseline="-25000" dirty="0">
                <a:sym typeface="Symbol" pitchFamily="18" charset="2"/>
              </a:rPr>
              <a:t>s</a:t>
            </a:r>
            <a:r>
              <a:rPr lang="en-US" altLang="zh-CN" sz="2400" dirty="0">
                <a:sym typeface="Symbol" pitchFamily="18" charset="2"/>
              </a:rPr>
              <a:t>(</a:t>
            </a:r>
            <a:r>
              <a:rPr lang="en-US" altLang="zh-CN" sz="2400" i="1" dirty="0">
                <a:sym typeface="Symbol" pitchFamily="18" charset="2"/>
              </a:rPr>
              <a:t>t</a:t>
            </a:r>
            <a:r>
              <a:rPr lang="en-US" altLang="zh-CN" sz="2400" dirty="0">
                <a:sym typeface="Symbol" pitchFamily="18" charset="2"/>
              </a:rPr>
              <a:t>)</a:t>
            </a:r>
            <a:r>
              <a:rPr lang="zh-CN" altLang="en-US" sz="2400" dirty="0"/>
              <a:t>的统计特性也随之确定。 </a:t>
            </a:r>
            <a:r>
              <a:rPr lang="en-US" altLang="zh-CN" sz="2400" dirty="0" smtClean="0">
                <a:solidFill>
                  <a:srgbClr val="0000FF"/>
                </a:solidFill>
              </a:rPr>
              <a:t>——</a:t>
            </a:r>
            <a:r>
              <a:rPr lang="zh-CN" altLang="en-US" sz="2400" dirty="0" smtClean="0">
                <a:solidFill>
                  <a:srgbClr val="0000FF"/>
                </a:solidFill>
              </a:rPr>
              <a:t>下面分析</a:t>
            </a:r>
            <a:endParaRPr lang="zh-CN" altLang="en-US" sz="2400" dirty="0">
              <a:solidFill>
                <a:srgbClr val="0000FF"/>
              </a:solidFill>
            </a:endParaRPr>
          </a:p>
        </p:txBody>
      </p:sp>
      <p:graphicFrame>
        <p:nvGraphicFramePr>
          <p:cNvPr id="69636" name="Object 4"/>
          <p:cNvGraphicFramePr>
            <a:graphicFrameLocks noChangeAspect="1"/>
          </p:cNvGraphicFramePr>
          <p:nvPr/>
        </p:nvGraphicFramePr>
        <p:xfrm>
          <a:off x="1259632" y="332656"/>
          <a:ext cx="5760640" cy="576064"/>
        </p:xfrm>
        <a:graphic>
          <a:graphicData uri="http://schemas.openxmlformats.org/presentationml/2006/ole">
            <mc:AlternateContent xmlns:mc="http://schemas.openxmlformats.org/markup-compatibility/2006">
              <mc:Choice xmlns:v="urn:schemas-microsoft-com:vml" Requires="v">
                <p:oleObj spid="_x0000_s2499890" name="公式" r:id="rId3" imgW="2603500" imgH="241300" progId="Equation.3">
                  <p:embed/>
                </p:oleObj>
              </mc:Choice>
              <mc:Fallback>
                <p:oleObj name="公式" r:id="rId3" imgW="2603500" imgH="241300" progId="Equation.3">
                  <p:embed/>
                  <p:pic>
                    <p:nvPicPr>
                      <p:cNvPr id="0"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32656"/>
                        <a:ext cx="5760640"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8"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9637" name="Object 5"/>
          <p:cNvGraphicFramePr>
            <a:graphicFrameLocks noChangeAspect="1"/>
          </p:cNvGraphicFramePr>
          <p:nvPr>
            <p:extLst>
              <p:ext uri="{D42A27DB-BD31-4B8C-83A1-F6EECF244321}">
                <p14:modId xmlns:p14="http://schemas.microsoft.com/office/powerpoint/2010/main" val="430432463"/>
              </p:ext>
            </p:extLst>
          </p:nvPr>
        </p:nvGraphicFramePr>
        <p:xfrm>
          <a:off x="1979712" y="1700808"/>
          <a:ext cx="4804350" cy="534541"/>
        </p:xfrm>
        <a:graphic>
          <a:graphicData uri="http://schemas.openxmlformats.org/presentationml/2006/ole">
            <mc:AlternateContent xmlns:mc="http://schemas.openxmlformats.org/markup-compatibility/2006">
              <mc:Choice xmlns:v="urn:schemas-microsoft-com:vml" Requires="v">
                <p:oleObj spid="_x0000_s2499891" name="公式" r:id="rId5" imgW="2057400" imgH="228600" progId="Equation.3">
                  <p:embed/>
                </p:oleObj>
              </mc:Choice>
              <mc:Fallback>
                <p:oleObj name="公式" r:id="rId5" imgW="2057400" imgH="228600" progId="Equation.3">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1700808"/>
                        <a:ext cx="4804350" cy="534541"/>
                      </a:xfrm>
                      <a:prstGeom prst="rect">
                        <a:avLst/>
                      </a:prstGeom>
                      <a:noFill/>
                      <a:ln w="19050">
                        <a:solidFill>
                          <a:srgbClr val="FF0000"/>
                        </a:solidFill>
                      </a:ln>
                    </p:spPr>
                  </p:pic>
                </p:oleObj>
              </mc:Fallback>
            </mc:AlternateContent>
          </a:graphicData>
        </a:graphic>
      </p:graphicFrame>
      <p:sp>
        <p:nvSpPr>
          <p:cNvPr id="69640" name="Rectangle 8"/>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9639" name="Object 7"/>
          <p:cNvGraphicFramePr>
            <a:graphicFrameLocks noChangeAspect="1"/>
          </p:cNvGraphicFramePr>
          <p:nvPr>
            <p:extLst>
              <p:ext uri="{D42A27DB-BD31-4B8C-83A1-F6EECF244321}">
                <p14:modId xmlns:p14="http://schemas.microsoft.com/office/powerpoint/2010/main" val="2823481571"/>
              </p:ext>
            </p:extLst>
          </p:nvPr>
        </p:nvGraphicFramePr>
        <p:xfrm>
          <a:off x="2339752" y="2677418"/>
          <a:ext cx="2835275" cy="463550"/>
        </p:xfrm>
        <a:graphic>
          <a:graphicData uri="http://schemas.openxmlformats.org/presentationml/2006/ole">
            <mc:AlternateContent xmlns:mc="http://schemas.openxmlformats.org/markup-compatibility/2006">
              <mc:Choice xmlns:v="urn:schemas-microsoft-com:vml" Requires="v">
                <p:oleObj spid="_x0000_s2499892" name="公式" r:id="rId7" imgW="1676400" imgH="241300" progId="Equation.3">
                  <p:embed/>
                </p:oleObj>
              </mc:Choice>
              <mc:Fallback>
                <p:oleObj name="公式" r:id="rId7" imgW="1676400" imgH="241300" progId="Equation.3">
                  <p:embed/>
                  <p:pic>
                    <p:nvPicPr>
                      <p:cNvPr id="0"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52" y="2677418"/>
                        <a:ext cx="2835275"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2" name="Rectangle 10"/>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9641" name="Object 9"/>
          <p:cNvGraphicFramePr>
            <a:graphicFrameLocks noChangeAspect="1"/>
          </p:cNvGraphicFramePr>
          <p:nvPr>
            <p:extLst>
              <p:ext uri="{D42A27DB-BD31-4B8C-83A1-F6EECF244321}">
                <p14:modId xmlns:p14="http://schemas.microsoft.com/office/powerpoint/2010/main" val="1636732171"/>
              </p:ext>
            </p:extLst>
          </p:nvPr>
        </p:nvGraphicFramePr>
        <p:xfrm>
          <a:off x="2267744" y="3336603"/>
          <a:ext cx="2835275" cy="452437"/>
        </p:xfrm>
        <a:graphic>
          <a:graphicData uri="http://schemas.openxmlformats.org/presentationml/2006/ole">
            <mc:AlternateContent xmlns:mc="http://schemas.openxmlformats.org/markup-compatibility/2006">
              <mc:Choice xmlns:v="urn:schemas-microsoft-com:vml" Requires="v">
                <p:oleObj spid="_x0000_s2499893" name="公式" r:id="rId9" imgW="1497950" imgH="241195" progId="Equation.3">
                  <p:embed/>
                </p:oleObj>
              </mc:Choice>
              <mc:Fallback>
                <p:oleObj name="公式" r:id="rId9" imgW="1497950" imgH="241195" progId="Equation.3">
                  <p:embed/>
                  <p:pic>
                    <p:nvPicPr>
                      <p:cNvPr id="0" name="Picture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7744" y="3336603"/>
                        <a:ext cx="2835275"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9637"/>
                                        </p:tgtEl>
                                        <p:attrNameLst>
                                          <p:attrName>style.visibility</p:attrName>
                                        </p:attrNameLst>
                                      </p:cBhvr>
                                      <p:to>
                                        <p:strVal val="visible"/>
                                      </p:to>
                                    </p:set>
                                    <p:anim calcmode="lin" valueType="num">
                                      <p:cBhvr additive="base">
                                        <p:cTn id="11" dur="500" fill="hold"/>
                                        <p:tgtEl>
                                          <p:spTgt spid="69637"/>
                                        </p:tgtEl>
                                        <p:attrNameLst>
                                          <p:attrName>ppt_x</p:attrName>
                                        </p:attrNameLst>
                                      </p:cBhvr>
                                      <p:tavLst>
                                        <p:tav tm="0">
                                          <p:val>
                                            <p:strVal val="#ppt_x"/>
                                          </p:val>
                                        </p:tav>
                                        <p:tav tm="100000">
                                          <p:val>
                                            <p:strVal val="#ppt_x"/>
                                          </p:val>
                                        </p:tav>
                                      </p:tavLst>
                                    </p:anim>
                                    <p:anim calcmode="lin" valueType="num">
                                      <p:cBhvr additive="base">
                                        <p:cTn id="12" dur="500" fill="hold"/>
                                        <p:tgtEl>
                                          <p:spTgt spid="6963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 calcmode="lin" valueType="num">
                                      <p:cBhvr additive="base">
                                        <p:cTn id="15"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963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9639"/>
                                        </p:tgtEl>
                                        <p:attrNameLst>
                                          <p:attrName>style.visibility</p:attrName>
                                        </p:attrNameLst>
                                      </p:cBhvr>
                                      <p:to>
                                        <p:strVal val="visible"/>
                                      </p:to>
                                    </p:set>
                                    <p:anim calcmode="lin" valueType="num">
                                      <p:cBhvr additive="base">
                                        <p:cTn id="19" dur="500" fill="hold"/>
                                        <p:tgtEl>
                                          <p:spTgt spid="69639"/>
                                        </p:tgtEl>
                                        <p:attrNameLst>
                                          <p:attrName>ppt_x</p:attrName>
                                        </p:attrNameLst>
                                      </p:cBhvr>
                                      <p:tavLst>
                                        <p:tav tm="0">
                                          <p:val>
                                            <p:strVal val="#ppt_x"/>
                                          </p:val>
                                        </p:tav>
                                        <p:tav tm="100000">
                                          <p:val>
                                            <p:strVal val="#ppt_x"/>
                                          </p:val>
                                        </p:tav>
                                      </p:tavLst>
                                    </p:anim>
                                    <p:anim calcmode="lin" valueType="num">
                                      <p:cBhvr additive="base">
                                        <p:cTn id="20" dur="500" fill="hold"/>
                                        <p:tgtEl>
                                          <p:spTgt spid="6963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9641"/>
                                        </p:tgtEl>
                                        <p:attrNameLst>
                                          <p:attrName>style.visibility</p:attrName>
                                        </p:attrNameLst>
                                      </p:cBhvr>
                                      <p:to>
                                        <p:strVal val="visible"/>
                                      </p:to>
                                    </p:set>
                                    <p:anim calcmode="lin" valueType="num">
                                      <p:cBhvr additive="base">
                                        <p:cTn id="23" dur="500" fill="hold"/>
                                        <p:tgtEl>
                                          <p:spTgt spid="69641"/>
                                        </p:tgtEl>
                                        <p:attrNameLst>
                                          <p:attrName>ppt_x</p:attrName>
                                        </p:attrNameLst>
                                      </p:cBhvr>
                                      <p:tavLst>
                                        <p:tav tm="0">
                                          <p:val>
                                            <p:strVal val="#ppt_x"/>
                                          </p:val>
                                        </p:tav>
                                        <p:tav tm="100000">
                                          <p:val>
                                            <p:strVal val="#ppt_x"/>
                                          </p:val>
                                        </p:tav>
                                      </p:tavLst>
                                    </p:anim>
                                    <p:anim calcmode="lin" valueType="num">
                                      <p:cBhvr additive="base">
                                        <p:cTn id="24" dur="500" fill="hold"/>
                                        <p:tgtEl>
                                          <p:spTgt spid="6964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9635">
                                            <p:txEl>
                                              <p:pRg st="3" end="3"/>
                                            </p:txEl>
                                          </p:spTgt>
                                        </p:tgtEl>
                                        <p:attrNameLst>
                                          <p:attrName>style.visibility</p:attrName>
                                        </p:attrNameLst>
                                      </p:cBhvr>
                                      <p:to>
                                        <p:strVal val="visible"/>
                                      </p:to>
                                    </p:set>
                                    <p:anim calcmode="lin" valueType="num">
                                      <p:cBhvr additive="base">
                                        <p:cTn id="29" dur="500" fill="hold"/>
                                        <p:tgtEl>
                                          <p:spTgt spid="6963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963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9635">
                                            <p:txEl>
                                              <p:pRg st="4" end="4"/>
                                            </p:txEl>
                                          </p:spTgt>
                                        </p:tgtEl>
                                        <p:attrNameLst>
                                          <p:attrName>style.visibility</p:attrName>
                                        </p:attrNameLst>
                                      </p:cBhvr>
                                      <p:to>
                                        <p:strVal val="visible"/>
                                      </p:to>
                                    </p:set>
                                    <p:anim calcmode="lin" valueType="num">
                                      <p:cBhvr additive="base">
                                        <p:cTn id="33" dur="500" fill="hold"/>
                                        <p:tgtEl>
                                          <p:spTgt spid="6963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96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9635">
                                            <p:txEl>
                                              <p:pRg st="5" end="5"/>
                                            </p:txEl>
                                          </p:spTgt>
                                        </p:tgtEl>
                                        <p:attrNameLst>
                                          <p:attrName>style.visibility</p:attrName>
                                        </p:attrNameLst>
                                      </p:cBhvr>
                                      <p:to>
                                        <p:strVal val="visible"/>
                                      </p:to>
                                    </p:set>
                                    <p:anim calcmode="lin" valueType="num">
                                      <p:cBhvr additive="base">
                                        <p:cTn id="39" dur="500" fill="hold"/>
                                        <p:tgtEl>
                                          <p:spTgt spid="69635">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9635">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9635">
                                            <p:txEl>
                                              <p:pRg st="6" end="6"/>
                                            </p:txEl>
                                          </p:spTgt>
                                        </p:tgtEl>
                                        <p:attrNameLst>
                                          <p:attrName>style.visibility</p:attrName>
                                        </p:attrNameLst>
                                      </p:cBhvr>
                                      <p:to>
                                        <p:strVal val="visible"/>
                                      </p:to>
                                    </p:set>
                                    <p:anim calcmode="lin" valueType="num">
                                      <p:cBhvr additive="base">
                                        <p:cTn id="43" dur="500" fill="hold"/>
                                        <p:tgtEl>
                                          <p:spTgt spid="6963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96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9635">
                                            <p:txEl>
                                              <p:pRg st="7" end="7"/>
                                            </p:txEl>
                                          </p:spTgt>
                                        </p:tgtEl>
                                        <p:attrNameLst>
                                          <p:attrName>style.visibility</p:attrName>
                                        </p:attrNameLst>
                                      </p:cBhvr>
                                      <p:to>
                                        <p:strVal val="visible"/>
                                      </p:to>
                                    </p:set>
                                    <p:anim calcmode="lin" valueType="num">
                                      <p:cBhvr additive="base">
                                        <p:cTn id="49" dur="500" fill="hold"/>
                                        <p:tgtEl>
                                          <p:spTgt spid="6963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96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复习部分</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4294967295"/>
          </p:nvPr>
        </p:nvSpPr>
        <p:spPr>
          <a:xfrm>
            <a:off x="8515350" y="6556375"/>
            <a:ext cx="628650" cy="257175"/>
          </a:xfrm>
        </p:spPr>
        <p:txBody>
          <a:bodyPr/>
          <a:lstStyle/>
          <a:p>
            <a:fld id="{E31375A4-56A4-47D6-9801-1991572033F7}" type="slidenum">
              <a:rPr lang="en-US" smtClean="0"/>
              <a:pPr/>
              <a:t>6</a:t>
            </a:fld>
            <a:endParaRPr lang="en-US"/>
          </a:p>
        </p:txBody>
      </p:sp>
    </p:spTree>
    <p:extLst>
      <p:ext uri="{BB962C8B-B14F-4D97-AF65-F5344CB8AC3E}">
        <p14:creationId xmlns:p14="http://schemas.microsoft.com/office/powerpoint/2010/main" val="1170892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E34055A5-1D98-4B06-998B-8736A9136452}" type="slidenum">
              <a:rPr lang="en-US" altLang="zh-CN"/>
              <a:pPr/>
              <a:t>60</a:t>
            </a:fld>
            <a:endParaRPr lang="en-US" altLang="zh-CN"/>
          </a:p>
        </p:txBody>
      </p:sp>
      <p:sp>
        <p:nvSpPr>
          <p:cNvPr id="70658" name="Rectangle 2"/>
          <p:cNvSpPr>
            <a:spLocks noGrp="1" noChangeArrowheads="1"/>
          </p:cNvSpPr>
          <p:nvPr>
            <p:ph type="title"/>
          </p:nvPr>
        </p:nvSpPr>
        <p:spPr/>
        <p:txBody>
          <a:bodyPr>
            <a:normAutofit/>
          </a:bodyPr>
          <a:lstStyle/>
          <a:p>
            <a:pPr lvl="1" algn="l" rtl="0">
              <a:lnSpc>
                <a:spcPct val="90000"/>
              </a:lnSpc>
              <a:spcBef>
                <a:spcPct val="0"/>
              </a:spcBef>
            </a:pPr>
            <a:r>
              <a:rPr lang="en-US" altLang="zh-CN" sz="3400" b="1" dirty="0" smtClean="0">
                <a:latin typeface="+mj-ea"/>
                <a:ea typeface="+mj-ea"/>
              </a:rPr>
              <a:t>3.5.1 </a:t>
            </a:r>
            <a:r>
              <a:rPr lang="en-US" altLang="zh-CN" sz="3400" b="1" i="1" dirty="0" smtClean="0">
                <a:latin typeface="+mj-ea"/>
                <a:ea typeface="+mj-ea"/>
                <a:sym typeface="Symbol" pitchFamily="18" charset="2"/>
              </a:rPr>
              <a:t></a:t>
            </a:r>
            <a:r>
              <a:rPr lang="en-US" altLang="zh-CN" sz="3400" b="1" baseline="-25000" dirty="0" smtClean="0">
                <a:latin typeface="+mj-ea"/>
                <a:ea typeface="+mj-ea"/>
                <a:sym typeface="Symbol" pitchFamily="18" charset="2"/>
              </a:rPr>
              <a:t>c</a:t>
            </a:r>
            <a:r>
              <a:rPr lang="en-US" altLang="zh-CN" sz="3400" b="1" dirty="0" smtClean="0">
                <a:latin typeface="+mj-ea"/>
                <a:ea typeface="+mj-ea"/>
                <a:sym typeface="Symbol" pitchFamily="18" charset="2"/>
              </a:rPr>
              <a:t>(</a:t>
            </a:r>
            <a:r>
              <a:rPr lang="en-US" altLang="zh-CN" sz="3400" b="1" i="1" dirty="0" smtClean="0">
                <a:latin typeface="+mj-ea"/>
                <a:ea typeface="+mj-ea"/>
                <a:sym typeface="Symbol" pitchFamily="18" charset="2"/>
              </a:rPr>
              <a:t>t</a:t>
            </a:r>
            <a:r>
              <a:rPr lang="en-US" altLang="zh-CN" sz="3400" b="1" dirty="0" smtClean="0">
                <a:latin typeface="+mj-ea"/>
                <a:ea typeface="+mj-ea"/>
                <a:sym typeface="Symbol" pitchFamily="18" charset="2"/>
              </a:rPr>
              <a:t>)</a:t>
            </a:r>
            <a:r>
              <a:rPr lang="zh-CN" altLang="en-US" sz="3400" b="1" dirty="0" smtClean="0">
                <a:latin typeface="+mj-ea"/>
                <a:ea typeface="+mj-ea"/>
                <a:sym typeface="Symbol" pitchFamily="18" charset="2"/>
              </a:rPr>
              <a:t>和</a:t>
            </a:r>
            <a:r>
              <a:rPr lang="zh-CN" altLang="en-US" sz="3400" b="1" i="1" dirty="0" smtClean="0">
                <a:latin typeface="+mj-ea"/>
                <a:ea typeface="+mj-ea"/>
                <a:sym typeface="Symbol" pitchFamily="18" charset="2"/>
              </a:rPr>
              <a:t></a:t>
            </a:r>
            <a:r>
              <a:rPr lang="en-US" altLang="zh-CN" sz="3400" b="1" baseline="-25000" dirty="0" smtClean="0">
                <a:latin typeface="+mj-ea"/>
                <a:ea typeface="+mj-ea"/>
                <a:sym typeface="Symbol" pitchFamily="18" charset="2"/>
              </a:rPr>
              <a:t>s</a:t>
            </a:r>
            <a:r>
              <a:rPr lang="en-US" altLang="zh-CN" sz="3400" b="1" dirty="0" smtClean="0">
                <a:latin typeface="+mj-ea"/>
                <a:ea typeface="+mj-ea"/>
                <a:sym typeface="Symbol" pitchFamily="18" charset="2"/>
              </a:rPr>
              <a:t>(</a:t>
            </a:r>
            <a:r>
              <a:rPr lang="en-US" altLang="zh-CN" sz="3400" b="1" i="1" dirty="0" smtClean="0">
                <a:latin typeface="+mj-ea"/>
                <a:ea typeface="+mj-ea"/>
                <a:sym typeface="Symbol" pitchFamily="18" charset="2"/>
              </a:rPr>
              <a:t>t</a:t>
            </a:r>
            <a:r>
              <a:rPr lang="en-US" altLang="zh-CN" sz="3400" b="1" dirty="0" smtClean="0">
                <a:latin typeface="+mj-ea"/>
                <a:ea typeface="+mj-ea"/>
                <a:sym typeface="Symbol" pitchFamily="18" charset="2"/>
              </a:rPr>
              <a:t>)</a:t>
            </a:r>
            <a:r>
              <a:rPr lang="zh-CN" altLang="en-US" sz="3400" b="1" dirty="0" smtClean="0">
                <a:latin typeface="+mj-ea"/>
                <a:ea typeface="+mj-ea"/>
              </a:rPr>
              <a:t>的统计特性</a:t>
            </a:r>
            <a:endParaRPr lang="zh-CN" altLang="en-US" sz="3400" b="1" dirty="0">
              <a:latin typeface="+mj-ea"/>
              <a:ea typeface="+mj-ea"/>
            </a:endParaRPr>
          </a:p>
        </p:txBody>
      </p:sp>
      <p:sp>
        <p:nvSpPr>
          <p:cNvPr id="70659" name="Rectangle 3"/>
          <p:cNvSpPr>
            <a:spLocks noGrp="1" noChangeArrowheads="1"/>
          </p:cNvSpPr>
          <p:nvPr>
            <p:ph type="body" idx="1"/>
          </p:nvPr>
        </p:nvSpPr>
        <p:spPr>
          <a:xfrm>
            <a:off x="611188" y="1223963"/>
            <a:ext cx="8358187" cy="5634037"/>
          </a:xfrm>
        </p:spPr>
        <p:txBody>
          <a:bodyPr/>
          <a:lstStyle/>
          <a:p>
            <a:pPr>
              <a:lnSpc>
                <a:spcPct val="90000"/>
              </a:lnSpc>
            </a:pPr>
            <a:r>
              <a:rPr lang="en-US" altLang="zh-CN" dirty="0" smtClean="0">
                <a:solidFill>
                  <a:srgbClr val="0000FF"/>
                </a:solidFill>
              </a:rPr>
              <a:t>1.</a:t>
            </a:r>
            <a:r>
              <a:rPr lang="zh-CN" altLang="en-US" dirty="0" smtClean="0">
                <a:solidFill>
                  <a:srgbClr val="0000FF"/>
                </a:solidFill>
              </a:rPr>
              <a:t>数学期望</a:t>
            </a:r>
            <a:r>
              <a:rPr lang="zh-CN" altLang="en-US" dirty="0" smtClean="0"/>
              <a:t>：</a:t>
            </a:r>
            <a:endParaRPr lang="en-US" altLang="zh-CN" dirty="0" smtClean="0"/>
          </a:p>
          <a:p>
            <a:pPr>
              <a:lnSpc>
                <a:spcPct val="90000"/>
              </a:lnSpc>
            </a:pPr>
            <a:r>
              <a:rPr lang="zh-CN" altLang="en-US" dirty="0" smtClean="0"/>
              <a:t>求</a:t>
            </a:r>
            <a:r>
              <a:rPr lang="zh-CN" altLang="en-US" dirty="0"/>
              <a:t>数学期望：</a:t>
            </a:r>
          </a:p>
          <a:p>
            <a:pPr lvl="2">
              <a:lnSpc>
                <a:spcPct val="90000"/>
              </a:lnSpc>
            </a:pPr>
            <a:endParaRPr lang="zh-CN" altLang="en-US" dirty="0"/>
          </a:p>
          <a:p>
            <a:pPr lvl="1">
              <a:lnSpc>
                <a:spcPct val="90000"/>
              </a:lnSpc>
            </a:pPr>
            <a:r>
              <a:rPr lang="zh-CN" altLang="en-US" sz="2600" dirty="0"/>
              <a:t>得到</a:t>
            </a:r>
          </a:p>
          <a:p>
            <a:pPr lvl="2">
              <a:lnSpc>
                <a:spcPct val="90000"/>
              </a:lnSpc>
            </a:pPr>
            <a:endParaRPr lang="zh-CN" altLang="en-US" sz="2200" dirty="0"/>
          </a:p>
          <a:p>
            <a:pPr lvl="1">
              <a:lnSpc>
                <a:spcPct val="130000"/>
              </a:lnSpc>
            </a:pPr>
            <a:r>
              <a:rPr lang="zh-CN" altLang="en-US" sz="2600" dirty="0">
                <a:sym typeface="Symbol" pitchFamily="18" charset="2"/>
              </a:rPr>
              <a:t>其中</a:t>
            </a:r>
            <a:r>
              <a:rPr lang="zh-CN" altLang="en-US" sz="2600" i="1" dirty="0" smtClean="0">
                <a:sym typeface="Symbol" pitchFamily="18" charset="2"/>
              </a:rPr>
              <a:t></a:t>
            </a:r>
            <a:r>
              <a:rPr lang="en-US" altLang="zh-CN" sz="2600" dirty="0">
                <a:sym typeface="Symbol" pitchFamily="18" charset="2"/>
              </a:rPr>
              <a:t>(</a:t>
            </a:r>
            <a:r>
              <a:rPr lang="en-US" altLang="zh-CN" sz="2600" i="1" dirty="0">
                <a:sym typeface="Symbol" pitchFamily="18" charset="2"/>
              </a:rPr>
              <a:t>t</a:t>
            </a:r>
            <a:r>
              <a:rPr lang="en-US" altLang="zh-CN" sz="2600" dirty="0">
                <a:sym typeface="Symbol" pitchFamily="18" charset="2"/>
              </a:rPr>
              <a:t>)</a:t>
            </a:r>
            <a:r>
              <a:rPr lang="zh-CN" altLang="en-US" sz="2600" dirty="0"/>
              <a:t>平稳且均值为零，故对于任意的时间</a:t>
            </a:r>
            <a:r>
              <a:rPr lang="en-US" altLang="zh-CN" sz="2600" i="1" dirty="0"/>
              <a:t>t</a:t>
            </a:r>
            <a:r>
              <a:rPr lang="zh-CN" altLang="en-US" sz="2600" dirty="0"/>
              <a:t>，都有</a:t>
            </a:r>
            <a:r>
              <a:rPr lang="en-US" altLang="zh-CN" sz="2600" i="1" dirty="0"/>
              <a:t>E</a:t>
            </a:r>
            <a:r>
              <a:rPr lang="en-US" altLang="zh-CN" sz="2600" dirty="0"/>
              <a:t>[</a:t>
            </a:r>
            <a:r>
              <a:rPr lang="en-US" altLang="zh-CN" sz="2600" i="1" dirty="0">
                <a:sym typeface="Symbol" pitchFamily="18" charset="2"/>
              </a:rPr>
              <a:t></a:t>
            </a:r>
            <a:r>
              <a:rPr lang="en-US" altLang="zh-CN" sz="2600" dirty="0">
                <a:sym typeface="Symbol" pitchFamily="18" charset="2"/>
              </a:rPr>
              <a:t>(</a:t>
            </a:r>
            <a:r>
              <a:rPr lang="en-US" altLang="zh-CN" sz="2600" i="1" dirty="0">
                <a:sym typeface="Symbol" pitchFamily="18" charset="2"/>
              </a:rPr>
              <a:t>t</a:t>
            </a:r>
            <a:r>
              <a:rPr lang="en-US" altLang="zh-CN" sz="2600" dirty="0">
                <a:sym typeface="Symbol" pitchFamily="18" charset="2"/>
              </a:rPr>
              <a:t>)] = 0</a:t>
            </a:r>
            <a:r>
              <a:rPr lang="en-US" altLang="zh-CN" sz="2600" dirty="0"/>
              <a:t> </a:t>
            </a:r>
            <a:r>
              <a:rPr lang="zh-CN" altLang="en-US" sz="2600" dirty="0"/>
              <a:t>，</a:t>
            </a:r>
            <a:r>
              <a:rPr lang="zh-CN" altLang="en-US" sz="2600" dirty="0" smtClean="0"/>
              <a:t>所以可以推出：</a:t>
            </a:r>
            <a:r>
              <a:rPr lang="zh-CN" altLang="en-US" dirty="0" smtClean="0"/>
              <a:t> </a:t>
            </a:r>
            <a:endParaRPr lang="zh-CN" altLang="en-US" dirty="0"/>
          </a:p>
          <a:p>
            <a:pPr lvl="2">
              <a:lnSpc>
                <a:spcPct val="90000"/>
              </a:lnSpc>
              <a:buFont typeface="Wingdings" pitchFamily="2" charset="2"/>
              <a:buNone/>
            </a:pPr>
            <a:endParaRPr lang="en-US" altLang="zh-CN" dirty="0"/>
          </a:p>
        </p:txBody>
      </p:sp>
      <p:graphicFrame>
        <p:nvGraphicFramePr>
          <p:cNvPr id="70660" name="Object 4"/>
          <p:cNvGraphicFramePr>
            <a:graphicFrameLocks noChangeAspect="1"/>
          </p:cNvGraphicFramePr>
          <p:nvPr>
            <p:extLst>
              <p:ext uri="{D42A27DB-BD31-4B8C-83A1-F6EECF244321}">
                <p14:modId xmlns:p14="http://schemas.microsoft.com/office/powerpoint/2010/main" val="4036121267"/>
              </p:ext>
            </p:extLst>
          </p:nvPr>
        </p:nvGraphicFramePr>
        <p:xfrm>
          <a:off x="3059832" y="1772816"/>
          <a:ext cx="4891469" cy="545654"/>
        </p:xfrm>
        <a:graphic>
          <a:graphicData uri="http://schemas.openxmlformats.org/presentationml/2006/ole">
            <mc:AlternateContent xmlns:mc="http://schemas.openxmlformats.org/markup-compatibility/2006">
              <mc:Choice xmlns:v="urn:schemas-microsoft-com:vml" Requires="v">
                <p:oleObj spid="_x0000_s2500841" name="公式" r:id="rId3" imgW="2057400" imgH="228600" progId="Equation.3">
                  <p:embed/>
                </p:oleObj>
              </mc:Choice>
              <mc:Fallback>
                <p:oleObj name="公式" r:id="rId3" imgW="2057400" imgH="228600" progId="Equation.3">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772816"/>
                        <a:ext cx="4891469" cy="545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3"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0662" name="Object 6"/>
          <p:cNvGraphicFramePr>
            <a:graphicFrameLocks noChangeAspect="1"/>
          </p:cNvGraphicFramePr>
          <p:nvPr>
            <p:extLst>
              <p:ext uri="{D42A27DB-BD31-4B8C-83A1-F6EECF244321}">
                <p14:modId xmlns:p14="http://schemas.microsoft.com/office/powerpoint/2010/main" val="1432920691"/>
              </p:ext>
            </p:extLst>
          </p:nvPr>
        </p:nvGraphicFramePr>
        <p:xfrm>
          <a:off x="2051720" y="2670821"/>
          <a:ext cx="6880869" cy="601958"/>
        </p:xfrm>
        <a:graphic>
          <a:graphicData uri="http://schemas.openxmlformats.org/presentationml/2006/ole">
            <mc:AlternateContent xmlns:mc="http://schemas.openxmlformats.org/markup-compatibility/2006">
              <mc:Choice xmlns:v="urn:schemas-microsoft-com:vml" Requires="v">
                <p:oleObj spid="_x0000_s2500842" name="公式" r:id="rId5" imgW="2616200" imgH="228600" progId="Equation.3">
                  <p:embed/>
                </p:oleObj>
              </mc:Choice>
              <mc:Fallback>
                <p:oleObj name="公式" r:id="rId5" imgW="2616200" imgH="228600" progId="Equation.3">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2670821"/>
                        <a:ext cx="6880869" cy="601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5" name="Rectangle 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0664" name="Object 8"/>
          <p:cNvGraphicFramePr>
            <a:graphicFrameLocks noChangeAspect="1"/>
          </p:cNvGraphicFramePr>
          <p:nvPr>
            <p:extLst>
              <p:ext uri="{D42A27DB-BD31-4B8C-83A1-F6EECF244321}">
                <p14:modId xmlns:p14="http://schemas.microsoft.com/office/powerpoint/2010/main" val="2016753879"/>
              </p:ext>
            </p:extLst>
          </p:nvPr>
        </p:nvGraphicFramePr>
        <p:xfrm>
          <a:off x="2123728" y="4941168"/>
          <a:ext cx="5019341" cy="625599"/>
        </p:xfrm>
        <a:graphic>
          <a:graphicData uri="http://schemas.openxmlformats.org/presentationml/2006/ole">
            <mc:AlternateContent xmlns:mc="http://schemas.openxmlformats.org/markup-compatibility/2006">
              <mc:Choice xmlns:v="urn:schemas-microsoft-com:vml" Requires="v">
                <p:oleObj spid="_x0000_s2500843" name="公式" r:id="rId7" imgW="1828800" imgH="228600" progId="Equation.3">
                  <p:embed/>
                </p:oleObj>
              </mc:Choice>
              <mc:Fallback>
                <p:oleObj name="公式" r:id="rId7" imgW="1828800" imgH="228600" progId="Equation.3">
                  <p:embed/>
                  <p:pic>
                    <p:nvPicPr>
                      <p:cNvPr id="0" name="Picture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4941168"/>
                        <a:ext cx="5019341" cy="625599"/>
                      </a:xfrm>
                      <a:prstGeom prst="rect">
                        <a:avLst/>
                      </a:prstGeom>
                      <a:noFill/>
                      <a:ln w="25400">
                        <a:solidFill>
                          <a:srgbClr val="FF0000"/>
                        </a:solidFill>
                      </a:ln>
                      <a:extLst/>
                    </p:spPr>
                  </p:pic>
                </p:oleObj>
              </mc:Fallback>
            </mc:AlternateContent>
          </a:graphicData>
        </a:graphic>
      </p:graphicFrame>
      <p:sp>
        <p:nvSpPr>
          <p:cNvPr id="70667" name="Rectangle 11"/>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0669" name="Rectangle 13"/>
          <p:cNvSpPr>
            <a:spLocks noChangeArrowheads="1"/>
          </p:cNvSpPr>
          <p:nvPr/>
        </p:nvSpPr>
        <p:spPr bwMode="auto">
          <a:xfrm>
            <a:off x="0" y="2971800"/>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59">
                                            <p:txEl>
                                              <p:pRg st="1" end="1"/>
                                            </p:txEl>
                                          </p:spTgt>
                                        </p:tgtEl>
                                        <p:attrNameLst>
                                          <p:attrName>style.visibility</p:attrName>
                                        </p:attrNameLst>
                                      </p:cBhvr>
                                      <p:to>
                                        <p:strVal val="visible"/>
                                      </p:to>
                                    </p:set>
                                    <p:anim calcmode="lin" valueType="num">
                                      <p:cBhvr additive="base">
                                        <p:cTn id="13"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0660"/>
                                        </p:tgtEl>
                                        <p:attrNameLst>
                                          <p:attrName>style.visibility</p:attrName>
                                        </p:attrNameLst>
                                      </p:cBhvr>
                                      <p:to>
                                        <p:strVal val="visible"/>
                                      </p:to>
                                    </p:set>
                                    <p:anim calcmode="lin" valueType="num">
                                      <p:cBhvr additive="base">
                                        <p:cTn id="17" dur="500" fill="hold"/>
                                        <p:tgtEl>
                                          <p:spTgt spid="70660"/>
                                        </p:tgtEl>
                                        <p:attrNameLst>
                                          <p:attrName>ppt_x</p:attrName>
                                        </p:attrNameLst>
                                      </p:cBhvr>
                                      <p:tavLst>
                                        <p:tav tm="0">
                                          <p:val>
                                            <p:strVal val="#ppt_x"/>
                                          </p:val>
                                        </p:tav>
                                        <p:tav tm="100000">
                                          <p:val>
                                            <p:strVal val="#ppt_x"/>
                                          </p:val>
                                        </p:tav>
                                      </p:tavLst>
                                    </p:anim>
                                    <p:anim calcmode="lin" valueType="num">
                                      <p:cBhvr additive="base">
                                        <p:cTn id="18" dur="500" fill="hold"/>
                                        <p:tgtEl>
                                          <p:spTgt spid="7066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0659">
                                            <p:txEl>
                                              <p:pRg st="3" end="3"/>
                                            </p:txEl>
                                          </p:spTgt>
                                        </p:tgtEl>
                                        <p:attrNameLst>
                                          <p:attrName>style.visibility</p:attrName>
                                        </p:attrNameLst>
                                      </p:cBhvr>
                                      <p:to>
                                        <p:strVal val="visible"/>
                                      </p:to>
                                    </p:set>
                                    <p:anim calcmode="lin" valueType="num">
                                      <p:cBhvr additive="base">
                                        <p:cTn id="21"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065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0662"/>
                                        </p:tgtEl>
                                        <p:attrNameLst>
                                          <p:attrName>style.visibility</p:attrName>
                                        </p:attrNameLst>
                                      </p:cBhvr>
                                      <p:to>
                                        <p:strVal val="visible"/>
                                      </p:to>
                                    </p:set>
                                    <p:anim calcmode="lin" valueType="num">
                                      <p:cBhvr additive="base">
                                        <p:cTn id="25" dur="500" fill="hold"/>
                                        <p:tgtEl>
                                          <p:spTgt spid="70662"/>
                                        </p:tgtEl>
                                        <p:attrNameLst>
                                          <p:attrName>ppt_x</p:attrName>
                                        </p:attrNameLst>
                                      </p:cBhvr>
                                      <p:tavLst>
                                        <p:tav tm="0">
                                          <p:val>
                                            <p:strVal val="#ppt_x"/>
                                          </p:val>
                                        </p:tav>
                                        <p:tav tm="100000">
                                          <p:val>
                                            <p:strVal val="#ppt_x"/>
                                          </p:val>
                                        </p:tav>
                                      </p:tavLst>
                                    </p:anim>
                                    <p:anim calcmode="lin" valueType="num">
                                      <p:cBhvr additive="base">
                                        <p:cTn id="26" dur="500" fill="hold"/>
                                        <p:tgtEl>
                                          <p:spTgt spid="7066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0659">
                                            <p:txEl>
                                              <p:pRg st="5" end="5"/>
                                            </p:txEl>
                                          </p:spTgt>
                                        </p:tgtEl>
                                        <p:attrNameLst>
                                          <p:attrName>style.visibility</p:attrName>
                                        </p:attrNameLst>
                                      </p:cBhvr>
                                      <p:to>
                                        <p:strVal val="visible"/>
                                      </p:to>
                                    </p:set>
                                    <p:anim calcmode="lin" valueType="num">
                                      <p:cBhvr additive="base">
                                        <p:cTn id="31" dur="5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6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0664"/>
                                        </p:tgtEl>
                                        <p:attrNameLst>
                                          <p:attrName>style.visibility</p:attrName>
                                        </p:attrNameLst>
                                      </p:cBhvr>
                                      <p:to>
                                        <p:strVal val="visible"/>
                                      </p:to>
                                    </p:set>
                                    <p:anim calcmode="lin" valueType="num">
                                      <p:cBhvr additive="base">
                                        <p:cTn id="37" dur="500" fill="hold"/>
                                        <p:tgtEl>
                                          <p:spTgt spid="70664"/>
                                        </p:tgtEl>
                                        <p:attrNameLst>
                                          <p:attrName>ppt_x</p:attrName>
                                        </p:attrNameLst>
                                      </p:cBhvr>
                                      <p:tavLst>
                                        <p:tav tm="0">
                                          <p:val>
                                            <p:strVal val="#ppt_x"/>
                                          </p:val>
                                        </p:tav>
                                        <p:tav tm="100000">
                                          <p:val>
                                            <p:strVal val="#ppt_x"/>
                                          </p:val>
                                        </p:tav>
                                      </p:tavLst>
                                    </p:anim>
                                    <p:anim calcmode="lin" valueType="num">
                                      <p:cBhvr additive="base">
                                        <p:cTn id="38" dur="500" fill="hold"/>
                                        <p:tgtEl>
                                          <p:spTgt spid="706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626569F8-C633-4607-9CFB-21FB969A4A6C}" type="slidenum">
              <a:rPr lang="en-US" altLang="zh-CN" smtClean="0"/>
              <a:pPr/>
              <a:t>61</a:t>
            </a:fld>
            <a:endParaRPr lang="en-US" altLang="zh-CN"/>
          </a:p>
        </p:txBody>
      </p:sp>
      <p:sp>
        <p:nvSpPr>
          <p:cNvPr id="71682" name="Rectangle 2"/>
          <p:cNvSpPr>
            <a:spLocks noGrp="1" noChangeArrowheads="1"/>
          </p:cNvSpPr>
          <p:nvPr>
            <p:ph type="title"/>
          </p:nvPr>
        </p:nvSpPr>
        <p:spPr/>
        <p:txBody>
          <a:bodyPr>
            <a:normAutofit/>
          </a:bodyPr>
          <a:lstStyle/>
          <a:p>
            <a:r>
              <a:rPr lang="en-US" altLang="zh-CN" sz="3200" i="1" dirty="0" smtClean="0">
                <a:solidFill>
                  <a:srgbClr val="0000FF"/>
                </a:solidFill>
                <a:sym typeface="Symbol" pitchFamily="18" charset="2"/>
              </a:rPr>
              <a:t>2. </a:t>
            </a:r>
            <a:r>
              <a:rPr lang="zh-CN" altLang="en-US" sz="3200" dirty="0" smtClean="0">
                <a:solidFill>
                  <a:srgbClr val="0000FF"/>
                </a:solidFill>
                <a:sym typeface="Symbol" pitchFamily="18" charset="2"/>
              </a:rPr>
              <a:t>自相关函数</a:t>
            </a:r>
            <a:endParaRPr lang="zh-CN" altLang="en-US" sz="3200" b="1" dirty="0">
              <a:solidFill>
                <a:srgbClr val="0000FF"/>
              </a:solidFill>
            </a:endParaRPr>
          </a:p>
        </p:txBody>
      </p:sp>
      <p:sp>
        <p:nvSpPr>
          <p:cNvPr id="71683" name="Rectangle 3"/>
          <p:cNvSpPr>
            <a:spLocks noGrp="1" noChangeArrowheads="1"/>
          </p:cNvSpPr>
          <p:nvPr>
            <p:ph type="body" idx="1"/>
          </p:nvPr>
        </p:nvSpPr>
        <p:spPr>
          <a:xfrm>
            <a:off x="206375" y="1223963"/>
            <a:ext cx="8763000" cy="5634037"/>
          </a:xfrm>
        </p:spPr>
        <p:txBody>
          <a:bodyPr/>
          <a:lstStyle/>
          <a:p>
            <a:r>
              <a:rPr lang="zh-CN" altLang="en-US" dirty="0" smtClean="0"/>
              <a:t>由自相关函数的定义</a:t>
            </a:r>
            <a:endParaRPr lang="zh-CN" altLang="en-US" dirty="0" smtClean="0">
              <a:sym typeface="Symbol" pitchFamily="18" charset="2"/>
            </a:endParaRPr>
          </a:p>
          <a:p>
            <a:pPr lvl="2">
              <a:buFont typeface="Wingdings" pitchFamily="2" charset="2"/>
              <a:buNone/>
            </a:pPr>
            <a:endParaRPr lang="zh-CN" altLang="en-US" dirty="0" smtClean="0">
              <a:sym typeface="Symbol" pitchFamily="18" charset="2"/>
            </a:endParaRPr>
          </a:p>
          <a:p>
            <a:pPr lvl="2">
              <a:buFont typeface="Wingdings" pitchFamily="2" charset="2"/>
              <a:buNone/>
            </a:pPr>
            <a:endParaRPr lang="zh-CN" altLang="en-US" dirty="0" smtClean="0">
              <a:sym typeface="Symbol" pitchFamily="18" charset="2"/>
            </a:endParaRPr>
          </a:p>
          <a:p>
            <a:pPr lvl="2">
              <a:buFont typeface="Wingdings" pitchFamily="2" charset="2"/>
              <a:buNone/>
            </a:pPr>
            <a:endParaRPr lang="zh-CN" altLang="en-US" dirty="0" smtClean="0">
              <a:sym typeface="Symbol" pitchFamily="18" charset="2"/>
            </a:endParaRPr>
          </a:p>
          <a:p>
            <a:pPr lvl="2">
              <a:buFont typeface="Wingdings" pitchFamily="2" charset="2"/>
              <a:buNone/>
            </a:pPr>
            <a:endParaRPr lang="en-US" altLang="zh-CN" dirty="0" smtClean="0">
              <a:sym typeface="Symbol" pitchFamily="18" charset="2"/>
            </a:endParaRPr>
          </a:p>
          <a:p>
            <a:pPr lvl="2">
              <a:buFont typeface="Wingdings" pitchFamily="2" charset="2"/>
              <a:buNone/>
            </a:pPr>
            <a:endParaRPr lang="zh-CN" altLang="en-US" dirty="0" smtClean="0">
              <a:sym typeface="Symbol" pitchFamily="18" charset="2"/>
            </a:endParaRPr>
          </a:p>
          <a:p>
            <a:pPr lvl="2">
              <a:buFont typeface="Wingdings" pitchFamily="2" charset="2"/>
              <a:buNone/>
            </a:pPr>
            <a:r>
              <a:rPr lang="zh-CN" altLang="en-US" sz="2800" dirty="0" smtClean="0">
                <a:sym typeface="Symbol" pitchFamily="18" charset="2"/>
              </a:rPr>
              <a:t>式中</a:t>
            </a:r>
            <a:endParaRPr lang="zh-CN" altLang="en-US" sz="2800" dirty="0">
              <a:sym typeface="Symbol" pitchFamily="18" charset="2"/>
            </a:endParaRPr>
          </a:p>
        </p:txBody>
      </p:sp>
      <p:grpSp>
        <p:nvGrpSpPr>
          <p:cNvPr id="2" name="Group 4"/>
          <p:cNvGrpSpPr>
            <a:grpSpLocks/>
          </p:cNvGrpSpPr>
          <p:nvPr/>
        </p:nvGrpSpPr>
        <p:grpSpPr bwMode="auto">
          <a:xfrm>
            <a:off x="683568" y="1772816"/>
            <a:ext cx="8208912" cy="2088232"/>
            <a:chOff x="1094" y="2699"/>
            <a:chExt cx="4167" cy="948"/>
          </a:xfrm>
        </p:grpSpPr>
        <p:graphicFrame>
          <p:nvGraphicFramePr>
            <p:cNvPr id="71685" name="Object 5"/>
            <p:cNvGraphicFramePr>
              <a:graphicFrameLocks noChangeAspect="1"/>
            </p:cNvGraphicFramePr>
            <p:nvPr/>
          </p:nvGraphicFramePr>
          <p:xfrm>
            <a:off x="1094" y="2699"/>
            <a:ext cx="1757" cy="238"/>
          </p:xfrm>
          <a:graphic>
            <a:graphicData uri="http://schemas.openxmlformats.org/presentationml/2006/ole">
              <mc:AlternateContent xmlns:mc="http://schemas.openxmlformats.org/markup-compatibility/2006">
                <mc:Choice xmlns:v="urn:schemas-microsoft-com:vml" Requires="v">
                  <p:oleObj spid="_x0000_s2569379" name="公式" r:id="rId3" imgW="1752600" imgH="241300" progId="Equation.3">
                    <p:embed/>
                  </p:oleObj>
                </mc:Choice>
                <mc:Fallback>
                  <p:oleObj name="公式" r:id="rId3" imgW="17526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 y="2699"/>
                          <a:ext cx="1757"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6" name="Object 6"/>
            <p:cNvGraphicFramePr>
              <a:graphicFrameLocks noChangeAspect="1"/>
            </p:cNvGraphicFramePr>
            <p:nvPr/>
          </p:nvGraphicFramePr>
          <p:xfrm>
            <a:off x="2880" y="2699"/>
            <a:ext cx="2381" cy="948"/>
          </p:xfrm>
          <a:graphic>
            <a:graphicData uri="http://schemas.openxmlformats.org/presentationml/2006/ole">
              <mc:AlternateContent xmlns:mc="http://schemas.openxmlformats.org/markup-compatibility/2006">
                <mc:Choice xmlns:v="urn:schemas-microsoft-com:vml" Requires="v">
                  <p:oleObj spid="_x0000_s2569380" name="公式" r:id="rId5" imgW="2298700" imgH="914400" progId="Equation.3">
                    <p:embed/>
                  </p:oleObj>
                </mc:Choice>
                <mc:Fallback>
                  <p:oleObj name="公式" r:id="rId5" imgW="2298700" imgH="914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2699"/>
                          <a:ext cx="2381" cy="9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1691" name="Rectangle 11"/>
          <p:cNvSpPr>
            <a:spLocks noChangeArrowheads="1"/>
          </p:cNvSpPr>
          <p:nvPr/>
        </p:nvSpPr>
        <p:spPr bwMode="auto">
          <a:xfrm>
            <a:off x="0" y="29718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1690" name="Object 10"/>
          <p:cNvGraphicFramePr>
            <a:graphicFrameLocks noChangeAspect="1"/>
          </p:cNvGraphicFramePr>
          <p:nvPr>
            <p:extLst>
              <p:ext uri="{D42A27DB-BD31-4B8C-83A1-F6EECF244321}">
                <p14:modId xmlns:p14="http://schemas.microsoft.com/office/powerpoint/2010/main" val="1240527286"/>
              </p:ext>
            </p:extLst>
          </p:nvPr>
        </p:nvGraphicFramePr>
        <p:xfrm>
          <a:off x="1763688" y="4365104"/>
          <a:ext cx="4392488" cy="1919881"/>
        </p:xfrm>
        <a:graphic>
          <a:graphicData uri="http://schemas.openxmlformats.org/presentationml/2006/ole">
            <mc:AlternateContent xmlns:mc="http://schemas.openxmlformats.org/markup-compatibility/2006">
              <mc:Choice xmlns:v="urn:schemas-microsoft-com:vml" Requires="v">
                <p:oleObj spid="_x0000_s2569381" name="公式" r:id="rId7" imgW="1892300" imgH="914400" progId="Equation.3">
                  <p:embed/>
                </p:oleObj>
              </mc:Choice>
              <mc:Fallback>
                <p:oleObj name="公式" r:id="rId7" imgW="1892300" imgH="914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4365104"/>
                        <a:ext cx="4392488" cy="1919881"/>
                      </a:xfrm>
                      <a:prstGeom prst="rect">
                        <a:avLst/>
                      </a:prstGeom>
                      <a:noFill/>
                    </p:spPr>
                  </p:pic>
                </p:oleObj>
              </mc:Fallback>
            </mc:AlternateContent>
          </a:graphicData>
        </a:graphic>
      </p:graphicFrame>
      <p:sp>
        <p:nvSpPr>
          <p:cNvPr id="71693" name="Rectangle 13"/>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1695" name="Rectangle 1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34647852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anim calcmode="lin" valueType="num">
                                      <p:cBhvr additive="base">
                                        <p:cTn id="15" dur="500" fill="hold"/>
                                        <p:tgtEl>
                                          <p:spTgt spid="7168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68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690"/>
                                        </p:tgtEl>
                                        <p:attrNameLst>
                                          <p:attrName>style.visibility</p:attrName>
                                        </p:attrNameLst>
                                      </p:cBhvr>
                                      <p:to>
                                        <p:strVal val="visible"/>
                                      </p:to>
                                    </p:set>
                                    <p:anim calcmode="lin" valueType="num">
                                      <p:cBhvr additive="base">
                                        <p:cTn id="19" dur="500" fill="hold"/>
                                        <p:tgtEl>
                                          <p:spTgt spid="71690"/>
                                        </p:tgtEl>
                                        <p:attrNameLst>
                                          <p:attrName>ppt_x</p:attrName>
                                        </p:attrNameLst>
                                      </p:cBhvr>
                                      <p:tavLst>
                                        <p:tav tm="0">
                                          <p:val>
                                            <p:strVal val="#ppt_x"/>
                                          </p:val>
                                        </p:tav>
                                        <p:tav tm="100000">
                                          <p:val>
                                            <p:strVal val="#ppt_x"/>
                                          </p:val>
                                        </p:tav>
                                      </p:tavLst>
                                    </p:anim>
                                    <p:anim calcmode="lin" valueType="num">
                                      <p:cBhvr additive="base">
                                        <p:cTn id="20" dur="500" fill="hold"/>
                                        <p:tgtEl>
                                          <p:spTgt spid="716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r>
              <a:rPr lang="zh-CN" altLang="en-US" dirty="0">
                <a:solidFill>
                  <a:srgbClr val="0000FF"/>
                </a:solidFill>
                <a:sym typeface="Symbol" pitchFamily="18" charset="2"/>
              </a:rPr>
              <a:t>分析</a:t>
            </a:r>
            <a:r>
              <a:rPr lang="zh-CN" altLang="en-US" dirty="0" smtClean="0">
                <a:solidFill>
                  <a:srgbClr val="0000FF"/>
                </a:solidFill>
                <a:sym typeface="Symbol" pitchFamily="18" charset="2"/>
              </a:rPr>
              <a:t>：</a:t>
            </a:r>
            <a:endParaRPr lang="zh-CN" altLang="en-US" dirty="0">
              <a:solidFill>
                <a:srgbClr val="0000FF"/>
              </a:solidFill>
            </a:endParaRPr>
          </a:p>
        </p:txBody>
      </p:sp>
      <p:sp>
        <p:nvSpPr>
          <p:cNvPr id="71683" name="Rectangle 3"/>
          <p:cNvSpPr>
            <a:spLocks noGrp="1" noChangeArrowheads="1"/>
          </p:cNvSpPr>
          <p:nvPr>
            <p:ph type="body" idx="1"/>
          </p:nvPr>
        </p:nvSpPr>
        <p:spPr>
          <a:xfrm>
            <a:off x="539552" y="3429000"/>
            <a:ext cx="8064896" cy="2808312"/>
          </a:xfrm>
        </p:spPr>
        <p:txBody>
          <a:bodyPr>
            <a:normAutofit/>
          </a:bodyPr>
          <a:lstStyle/>
          <a:p>
            <a:r>
              <a:rPr lang="zh-CN" altLang="en-US" dirty="0" smtClean="0">
                <a:sym typeface="Symbol" pitchFamily="18" charset="2"/>
              </a:rPr>
              <a:t>因为</a:t>
            </a:r>
            <a:r>
              <a:rPr lang="zh-CN" altLang="en-US" i="1" dirty="0" smtClean="0">
                <a:sym typeface="Symbol" pitchFamily="18" charset="2"/>
              </a:rPr>
              <a:t></a:t>
            </a:r>
            <a:r>
              <a:rPr lang="en-US" altLang="zh-CN" i="1" dirty="0" smtClean="0">
                <a:sym typeface="Symbol" pitchFamily="18" charset="2"/>
              </a:rPr>
              <a:t>(t)</a:t>
            </a:r>
            <a:r>
              <a:rPr lang="zh-CN" altLang="en-US" dirty="0" smtClean="0">
                <a:sym typeface="Symbol" pitchFamily="18" charset="2"/>
              </a:rPr>
              <a:t>是平稳的，故有</a:t>
            </a:r>
            <a:endParaRPr lang="en-US" altLang="zh-CN" dirty="0" smtClean="0">
              <a:sym typeface="Symbol" pitchFamily="18" charset="2"/>
            </a:endParaRPr>
          </a:p>
          <a:p>
            <a:r>
              <a:rPr lang="zh-CN" altLang="en-US" dirty="0" smtClean="0">
                <a:sym typeface="Symbol" pitchFamily="18" charset="2"/>
              </a:rPr>
              <a:t>这就要求上式的右端</a:t>
            </a:r>
            <a:r>
              <a:rPr lang="zh-CN" altLang="en-US" dirty="0" smtClean="0">
                <a:solidFill>
                  <a:srgbClr val="FF0000"/>
                </a:solidFill>
                <a:sym typeface="Symbol" pitchFamily="18" charset="2"/>
              </a:rPr>
              <a:t>与时间</a:t>
            </a:r>
            <a:r>
              <a:rPr lang="en-US" altLang="zh-CN" dirty="0" smtClean="0">
                <a:solidFill>
                  <a:srgbClr val="FF0000"/>
                </a:solidFill>
                <a:sym typeface="Symbol" pitchFamily="18" charset="2"/>
              </a:rPr>
              <a:t>t</a:t>
            </a:r>
            <a:r>
              <a:rPr lang="zh-CN" altLang="en-US" dirty="0" smtClean="0">
                <a:solidFill>
                  <a:srgbClr val="FF0000"/>
                </a:solidFill>
                <a:sym typeface="Symbol" pitchFamily="18" charset="2"/>
              </a:rPr>
              <a:t>无关，而仅与有关</a:t>
            </a:r>
            <a:r>
              <a:rPr lang="zh-CN" altLang="en-US" dirty="0" smtClean="0">
                <a:sym typeface="Symbol" pitchFamily="18" charset="2"/>
              </a:rPr>
              <a:t>。 </a:t>
            </a:r>
          </a:p>
          <a:p>
            <a:r>
              <a:rPr lang="zh-CN" altLang="en-US" dirty="0" smtClean="0">
                <a:sym typeface="Symbol" pitchFamily="18" charset="2"/>
              </a:rPr>
              <a:t>因此，若令 </a:t>
            </a:r>
            <a:r>
              <a:rPr lang="en-US" altLang="zh-CN" dirty="0" smtClean="0">
                <a:solidFill>
                  <a:srgbClr val="0000FF"/>
                </a:solidFill>
                <a:sym typeface="Symbol" pitchFamily="18" charset="2"/>
              </a:rPr>
              <a:t>t = 0</a:t>
            </a:r>
            <a:r>
              <a:rPr lang="zh-CN" altLang="en-US" dirty="0" smtClean="0">
                <a:sym typeface="Symbol" pitchFamily="18" charset="2"/>
              </a:rPr>
              <a:t>，上式仍应成立，它变为</a:t>
            </a:r>
            <a:endParaRPr lang="en-US" altLang="zh-CN" dirty="0" smtClean="0">
              <a:sym typeface="Symbol" pitchFamily="18" charset="2"/>
            </a:endParaRPr>
          </a:p>
          <a:p>
            <a:endParaRPr lang="en-US" altLang="zh-CN" dirty="0">
              <a:sym typeface="Symbol" pitchFamily="18" charset="2"/>
            </a:endParaRPr>
          </a:p>
          <a:p>
            <a:endParaRPr lang="zh-CN" altLang="en-US" dirty="0">
              <a:sym typeface="Symbol" pitchFamily="18" charset="2"/>
            </a:endParaRPr>
          </a:p>
        </p:txBody>
      </p:sp>
      <p:sp>
        <p:nvSpPr>
          <p:cNvPr id="13" name="灯片编号占位符 5"/>
          <p:cNvSpPr>
            <a:spLocks noGrp="1"/>
          </p:cNvSpPr>
          <p:nvPr>
            <p:ph type="sldNum" sz="quarter" idx="12"/>
          </p:nvPr>
        </p:nvSpPr>
        <p:spPr/>
        <p:txBody>
          <a:bodyPr/>
          <a:lstStyle/>
          <a:p>
            <a:fld id="{626569F8-C633-4607-9CFB-21FB969A4A6C}" type="slidenum">
              <a:rPr lang="en-US" altLang="zh-CN" smtClean="0"/>
              <a:pPr/>
              <a:t>62</a:t>
            </a:fld>
            <a:endParaRPr lang="en-US" altLang="zh-CN"/>
          </a:p>
        </p:txBody>
      </p:sp>
      <p:sp>
        <p:nvSpPr>
          <p:cNvPr id="71691" name="Rectangle 11"/>
          <p:cNvSpPr>
            <a:spLocks noChangeArrowheads="1"/>
          </p:cNvSpPr>
          <p:nvPr/>
        </p:nvSpPr>
        <p:spPr bwMode="auto">
          <a:xfrm>
            <a:off x="0" y="29718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1693" name="Rectangle 13"/>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1692" name="Object 12"/>
          <p:cNvGraphicFramePr>
            <a:graphicFrameLocks noChangeAspect="1"/>
          </p:cNvGraphicFramePr>
          <p:nvPr>
            <p:extLst>
              <p:ext uri="{D42A27DB-BD31-4B8C-83A1-F6EECF244321}">
                <p14:modId xmlns:p14="http://schemas.microsoft.com/office/powerpoint/2010/main" val="2806012596"/>
              </p:ext>
            </p:extLst>
          </p:nvPr>
        </p:nvGraphicFramePr>
        <p:xfrm>
          <a:off x="4860032" y="3501008"/>
          <a:ext cx="2794569" cy="581149"/>
        </p:xfrm>
        <a:graphic>
          <a:graphicData uri="http://schemas.openxmlformats.org/presentationml/2006/ole">
            <mc:AlternateContent xmlns:mc="http://schemas.openxmlformats.org/markup-compatibility/2006">
              <mc:Choice xmlns:v="urn:schemas-microsoft-com:vml" Requires="v">
                <p:oleObj spid="_x0000_s2501967" name="公式" r:id="rId3" imgW="1143000" imgH="241300" progId="Equation.3">
                  <p:embed/>
                </p:oleObj>
              </mc:Choice>
              <mc:Fallback>
                <p:oleObj name="公式" r:id="rId3" imgW="1143000" imgH="241300" progId="Equation.3">
                  <p:embed/>
                  <p:pic>
                    <p:nvPicPr>
                      <p:cNvPr id="0" name="Picture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501008"/>
                        <a:ext cx="2794569" cy="581149"/>
                      </a:xfrm>
                      <a:prstGeom prst="rect">
                        <a:avLst/>
                      </a:prstGeom>
                      <a:noFill/>
                    </p:spPr>
                  </p:pic>
                </p:oleObj>
              </mc:Fallback>
            </mc:AlternateContent>
          </a:graphicData>
        </a:graphic>
      </p:graphicFrame>
      <p:sp>
        <p:nvSpPr>
          <p:cNvPr id="71695" name="Rectangle 1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1694" name="Object 14"/>
          <p:cNvGraphicFramePr>
            <a:graphicFrameLocks noChangeAspect="1"/>
          </p:cNvGraphicFramePr>
          <p:nvPr>
            <p:extLst>
              <p:ext uri="{D42A27DB-BD31-4B8C-83A1-F6EECF244321}">
                <p14:modId xmlns:p14="http://schemas.microsoft.com/office/powerpoint/2010/main" val="154863644"/>
              </p:ext>
            </p:extLst>
          </p:nvPr>
        </p:nvGraphicFramePr>
        <p:xfrm>
          <a:off x="886310" y="5445224"/>
          <a:ext cx="7430106" cy="576064"/>
        </p:xfrm>
        <a:graphic>
          <a:graphicData uri="http://schemas.openxmlformats.org/presentationml/2006/ole">
            <mc:AlternateContent xmlns:mc="http://schemas.openxmlformats.org/markup-compatibility/2006">
              <mc:Choice xmlns:v="urn:schemas-microsoft-com:vml" Requires="v">
                <p:oleObj spid="_x0000_s2501968" name="公式" r:id="rId5" imgW="2946400" imgH="241300" progId="Equation.3">
                  <p:embed/>
                </p:oleObj>
              </mc:Choice>
              <mc:Fallback>
                <p:oleObj name="公式" r:id="rId5" imgW="2946400" imgH="241300" progId="Equation.3">
                  <p:embed/>
                  <p:pic>
                    <p:nvPicPr>
                      <p:cNvPr id="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310" y="5445224"/>
                        <a:ext cx="7430106" cy="576064"/>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353729311"/>
              </p:ext>
            </p:extLst>
          </p:nvPr>
        </p:nvGraphicFramePr>
        <p:xfrm>
          <a:off x="611560" y="1124744"/>
          <a:ext cx="3460750" cy="523875"/>
        </p:xfrm>
        <a:graphic>
          <a:graphicData uri="http://schemas.openxmlformats.org/presentationml/2006/ole">
            <mc:AlternateContent xmlns:mc="http://schemas.openxmlformats.org/markup-compatibility/2006">
              <mc:Choice xmlns:v="urn:schemas-microsoft-com:vml" Requires="v">
                <p:oleObj spid="_x0000_s2501969" name="公式" r:id="rId7" imgW="1752600" imgH="241300" progId="Equation.3">
                  <p:embed/>
                </p:oleObj>
              </mc:Choice>
              <mc:Fallback>
                <p:oleObj name="公式" r:id="rId7" imgW="1752600" imgH="241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560" y="1124744"/>
                        <a:ext cx="3460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491304052"/>
              </p:ext>
            </p:extLst>
          </p:nvPr>
        </p:nvGraphicFramePr>
        <p:xfrm>
          <a:off x="4067944" y="1124744"/>
          <a:ext cx="4691062" cy="2087562"/>
        </p:xfrm>
        <a:graphic>
          <a:graphicData uri="http://schemas.openxmlformats.org/presentationml/2006/ole">
            <mc:AlternateContent xmlns:mc="http://schemas.openxmlformats.org/markup-compatibility/2006">
              <mc:Choice xmlns:v="urn:schemas-microsoft-com:vml" Requires="v">
                <p:oleObj spid="_x0000_s2501970" name="公式" r:id="rId9" imgW="2298700" imgH="914400" progId="Equation.3">
                  <p:embed/>
                </p:oleObj>
              </mc:Choice>
              <mc:Fallback>
                <p:oleObj name="公式" r:id="rId9" imgW="2298700" imgH="9144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944" y="1124744"/>
                        <a:ext cx="4691062"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 name="直接连接符 4"/>
          <p:cNvCxnSpPr/>
          <p:nvPr/>
        </p:nvCxnSpPr>
        <p:spPr>
          <a:xfrm>
            <a:off x="539552" y="3309938"/>
            <a:ext cx="7776864"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椭圆 5"/>
          <p:cNvSpPr/>
          <p:nvPr/>
        </p:nvSpPr>
        <p:spPr>
          <a:xfrm>
            <a:off x="5940152" y="2132856"/>
            <a:ext cx="1080120"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19900" y="2683768"/>
            <a:ext cx="1080120"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fade">
                                      <p:cBhvr>
                                        <p:cTn id="7" dur="500"/>
                                        <p:tgtEl>
                                          <p:spTgt spid="7168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683">
                                            <p:txEl>
                                              <p:pRg st="1" end="1"/>
                                            </p:txEl>
                                          </p:spTgt>
                                        </p:tgtEl>
                                        <p:attrNameLst>
                                          <p:attrName>style.visibility</p:attrName>
                                        </p:attrNameLst>
                                      </p:cBhvr>
                                      <p:to>
                                        <p:strVal val="visible"/>
                                      </p:to>
                                    </p:set>
                                    <p:animEffect transition="in" filter="fade">
                                      <p:cBhvr>
                                        <p:cTn id="10" dur="500"/>
                                        <p:tgtEl>
                                          <p:spTgt spid="7168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1692"/>
                                        </p:tgtEl>
                                        <p:attrNameLst>
                                          <p:attrName>style.visibility</p:attrName>
                                        </p:attrNameLst>
                                      </p:cBhvr>
                                      <p:to>
                                        <p:strVal val="visible"/>
                                      </p:to>
                                    </p:set>
                                    <p:animEffect transition="in" filter="fade">
                                      <p:cBhvr>
                                        <p:cTn id="13" dur="500"/>
                                        <p:tgtEl>
                                          <p:spTgt spid="7169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1683">
                                            <p:txEl>
                                              <p:pRg st="2" end="2"/>
                                            </p:txEl>
                                          </p:spTgt>
                                        </p:tgtEl>
                                        <p:attrNameLst>
                                          <p:attrName>style.visibility</p:attrName>
                                        </p:attrNameLst>
                                      </p:cBhvr>
                                      <p:to>
                                        <p:strVal val="visible"/>
                                      </p:to>
                                    </p:set>
                                    <p:anim calcmode="lin" valueType="num">
                                      <p:cBhvr additive="base">
                                        <p:cTn id="18"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168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1694"/>
                                        </p:tgtEl>
                                        <p:attrNameLst>
                                          <p:attrName>style.visibility</p:attrName>
                                        </p:attrNameLst>
                                      </p:cBhvr>
                                      <p:to>
                                        <p:strVal val="visible"/>
                                      </p:to>
                                    </p:set>
                                    <p:anim calcmode="lin" valueType="num">
                                      <p:cBhvr additive="base">
                                        <p:cTn id="22" dur="500" fill="hold"/>
                                        <p:tgtEl>
                                          <p:spTgt spid="71694"/>
                                        </p:tgtEl>
                                        <p:attrNameLst>
                                          <p:attrName>ppt_x</p:attrName>
                                        </p:attrNameLst>
                                      </p:cBhvr>
                                      <p:tavLst>
                                        <p:tav tm="0">
                                          <p:val>
                                            <p:strVal val="#ppt_x"/>
                                          </p:val>
                                        </p:tav>
                                        <p:tav tm="100000">
                                          <p:val>
                                            <p:strVal val="#ppt_x"/>
                                          </p:val>
                                        </p:tav>
                                      </p:tavLst>
                                    </p:anim>
                                    <p:anim calcmode="lin" valueType="num">
                                      <p:cBhvr additive="base">
                                        <p:cTn id="23" dur="500" fill="hold"/>
                                        <p:tgtEl>
                                          <p:spTgt spid="71694"/>
                                        </p:tgtEl>
                                        <p:attrNameLst>
                                          <p:attrName>ppt_y</p:attrName>
                                        </p:attrNameLst>
                                      </p:cBhvr>
                                      <p:tavLst>
                                        <p:tav tm="0">
                                          <p:val>
                                            <p:strVal val="1+#ppt_h/2"/>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539552" y="1196752"/>
            <a:ext cx="8064896" cy="5328592"/>
          </a:xfrm>
        </p:spPr>
        <p:txBody>
          <a:bodyPr>
            <a:normAutofit lnSpcReduction="10000"/>
          </a:bodyPr>
          <a:lstStyle/>
          <a:p>
            <a:pPr marL="228600" lvl="1">
              <a:spcBef>
                <a:spcPts val="1800"/>
              </a:spcBef>
            </a:pPr>
            <a:r>
              <a:rPr lang="zh-CN" altLang="en-US" sz="2800" dirty="0"/>
              <a:t>因与时间</a:t>
            </a:r>
            <a:r>
              <a:rPr lang="en-US" altLang="zh-CN" sz="2800" i="1" dirty="0"/>
              <a:t>t</a:t>
            </a:r>
            <a:r>
              <a:rPr lang="zh-CN" altLang="en-US" sz="2800" dirty="0"/>
              <a:t>无关，</a:t>
            </a:r>
            <a:r>
              <a:rPr lang="zh-CN" altLang="en-US" sz="2800" dirty="0" smtClean="0"/>
              <a:t>所以</a:t>
            </a:r>
            <a:endParaRPr lang="en-US" altLang="zh-CN" sz="2800" dirty="0" smtClean="0"/>
          </a:p>
          <a:p>
            <a:pPr marL="228600" lvl="1">
              <a:spcBef>
                <a:spcPts val="1800"/>
              </a:spcBef>
            </a:pPr>
            <a:endParaRPr lang="en-US" altLang="zh-CN" dirty="0" smtClean="0"/>
          </a:p>
          <a:p>
            <a:r>
              <a:rPr lang="zh-CN" altLang="en-US" dirty="0" smtClean="0"/>
              <a:t>所以，上式变为</a:t>
            </a:r>
          </a:p>
          <a:p>
            <a:pPr lvl="1"/>
            <a:endParaRPr lang="en-US" altLang="zh-CN" dirty="0" smtClean="0"/>
          </a:p>
          <a:p>
            <a:pPr lvl="1"/>
            <a:endParaRPr lang="zh-CN" altLang="en-US" dirty="0" smtClean="0"/>
          </a:p>
          <a:p>
            <a:r>
              <a:rPr lang="zh-CN" altLang="en-US" dirty="0" smtClean="0"/>
              <a:t>再令 </a:t>
            </a:r>
            <a:r>
              <a:rPr lang="en-US" altLang="zh-CN" i="1" dirty="0" smtClean="0">
                <a:solidFill>
                  <a:srgbClr val="0000FF"/>
                </a:solidFill>
              </a:rPr>
              <a:t>t = </a:t>
            </a:r>
            <a:r>
              <a:rPr lang="el-GR" altLang="zh-CN" i="1" dirty="0" smtClean="0">
                <a:solidFill>
                  <a:srgbClr val="0000FF"/>
                </a:solidFill>
              </a:rPr>
              <a:t>π</a:t>
            </a:r>
            <a:r>
              <a:rPr lang="en-US" altLang="zh-CN" i="1" dirty="0" smtClean="0">
                <a:solidFill>
                  <a:srgbClr val="0000FF"/>
                </a:solidFill>
              </a:rPr>
              <a:t>/2</a:t>
            </a:r>
            <a:r>
              <a:rPr lang="en-US" altLang="zh-CN" i="1" dirty="0" smtClean="0">
                <a:solidFill>
                  <a:srgbClr val="0000FF"/>
                </a:solidFill>
                <a:sym typeface="Symbol" pitchFamily="18" charset="2"/>
              </a:rPr>
              <a:t>c</a:t>
            </a:r>
            <a:r>
              <a:rPr lang="zh-CN" altLang="en-US" dirty="0" smtClean="0">
                <a:sym typeface="Symbol" pitchFamily="18" charset="2"/>
              </a:rPr>
              <a:t>，同理可以求得</a:t>
            </a:r>
          </a:p>
          <a:p>
            <a:pPr lvl="1"/>
            <a:endParaRPr lang="en-US" altLang="zh-CN" dirty="0" smtClean="0"/>
          </a:p>
          <a:p>
            <a:pPr lvl="1"/>
            <a:endParaRPr lang="zh-CN" altLang="en-US" dirty="0" smtClean="0"/>
          </a:p>
          <a:p>
            <a:r>
              <a:rPr lang="zh-CN" altLang="en-US" dirty="0" smtClean="0"/>
              <a:t>总结：若</a:t>
            </a:r>
            <a:r>
              <a:rPr lang="zh-CN" altLang="en-US" dirty="0" smtClean="0"/>
              <a:t>窄带过程</a:t>
            </a:r>
            <a:r>
              <a:rPr lang="zh-CN" altLang="en-US" i="1" dirty="0" smtClean="0">
                <a:sym typeface="Symbol" pitchFamily="18" charset="2"/>
              </a:rPr>
              <a:t></a:t>
            </a:r>
            <a:r>
              <a:rPr lang="en-US" altLang="zh-CN" i="1" dirty="0" smtClean="0">
                <a:sym typeface="Symbol" pitchFamily="18" charset="2"/>
              </a:rPr>
              <a:t>(t)</a:t>
            </a:r>
            <a:r>
              <a:rPr lang="zh-CN" altLang="en-US" dirty="0" smtClean="0"/>
              <a:t>是平稳的，则</a:t>
            </a:r>
            <a:r>
              <a:rPr lang="zh-CN" altLang="en-US" i="1" dirty="0" smtClean="0">
                <a:solidFill>
                  <a:srgbClr val="FF0000"/>
                </a:solidFill>
                <a:sym typeface="Symbol" pitchFamily="18" charset="2"/>
              </a:rPr>
              <a:t></a:t>
            </a:r>
            <a:r>
              <a:rPr lang="en-US" altLang="zh-CN" i="1" dirty="0" smtClean="0">
                <a:solidFill>
                  <a:srgbClr val="FF0000"/>
                </a:solidFill>
                <a:sym typeface="Symbol" pitchFamily="18" charset="2"/>
              </a:rPr>
              <a:t>c(t)</a:t>
            </a:r>
            <a:r>
              <a:rPr lang="zh-CN" altLang="en-US" dirty="0" smtClean="0">
                <a:solidFill>
                  <a:srgbClr val="FF0000"/>
                </a:solidFill>
                <a:sym typeface="Symbol" pitchFamily="18" charset="2"/>
              </a:rPr>
              <a:t>和</a:t>
            </a:r>
            <a:r>
              <a:rPr lang="zh-CN" altLang="en-US" i="1" dirty="0" smtClean="0">
                <a:solidFill>
                  <a:srgbClr val="FF0000"/>
                </a:solidFill>
                <a:sym typeface="Symbol" pitchFamily="18" charset="2"/>
              </a:rPr>
              <a:t></a:t>
            </a:r>
            <a:r>
              <a:rPr lang="en-US" altLang="zh-CN" i="1" dirty="0" smtClean="0">
                <a:solidFill>
                  <a:srgbClr val="FF0000"/>
                </a:solidFill>
                <a:sym typeface="Symbol" pitchFamily="18" charset="2"/>
              </a:rPr>
              <a:t>s(t)</a:t>
            </a:r>
            <a:r>
              <a:rPr lang="zh-CN" altLang="en-US" dirty="0" smtClean="0">
                <a:solidFill>
                  <a:srgbClr val="FF0000"/>
                </a:solidFill>
              </a:rPr>
              <a:t>也必然是平稳</a:t>
            </a:r>
            <a:r>
              <a:rPr lang="zh-CN" altLang="en-US" dirty="0" smtClean="0"/>
              <a:t>的。</a:t>
            </a:r>
            <a:endParaRPr lang="zh-CN" altLang="en-US" dirty="0"/>
          </a:p>
        </p:txBody>
      </p:sp>
      <p:sp>
        <p:nvSpPr>
          <p:cNvPr id="12" name="灯片编号占位符 5"/>
          <p:cNvSpPr>
            <a:spLocks noGrp="1"/>
          </p:cNvSpPr>
          <p:nvPr>
            <p:ph type="sldNum" sz="quarter" idx="12"/>
          </p:nvPr>
        </p:nvSpPr>
        <p:spPr/>
        <p:txBody>
          <a:bodyPr/>
          <a:lstStyle/>
          <a:p>
            <a:fld id="{5EE431F3-0AD5-433D-A5EF-974E0DC48BD0}" type="slidenum">
              <a:rPr lang="en-US" altLang="zh-CN" smtClean="0"/>
              <a:pPr/>
              <a:t>63</a:t>
            </a:fld>
            <a:endParaRPr lang="en-US" altLang="zh-CN"/>
          </a:p>
        </p:txBody>
      </p:sp>
      <p:sp>
        <p:nvSpPr>
          <p:cNvPr id="7270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2711" name="Rectangle 7"/>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2713" name="Rectangle 9"/>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2712" name="Object 8"/>
          <p:cNvGraphicFramePr>
            <a:graphicFrameLocks noChangeAspect="1"/>
          </p:cNvGraphicFramePr>
          <p:nvPr>
            <p:extLst>
              <p:ext uri="{D42A27DB-BD31-4B8C-83A1-F6EECF244321}">
                <p14:modId xmlns:p14="http://schemas.microsoft.com/office/powerpoint/2010/main" val="3122493086"/>
              </p:ext>
            </p:extLst>
          </p:nvPr>
        </p:nvGraphicFramePr>
        <p:xfrm>
          <a:off x="1547664" y="3037111"/>
          <a:ext cx="5381050" cy="545653"/>
        </p:xfrm>
        <a:graphic>
          <a:graphicData uri="http://schemas.openxmlformats.org/presentationml/2006/ole">
            <mc:AlternateContent xmlns:mc="http://schemas.openxmlformats.org/markup-compatibility/2006">
              <mc:Choice xmlns:v="urn:schemas-microsoft-com:vml" Requires="v">
                <p:oleObj spid="_x0000_s2502955" name="公式" r:id="rId3" imgW="2349500" imgH="241300" progId="Equation.3">
                  <p:embed/>
                </p:oleObj>
              </mc:Choice>
              <mc:Fallback>
                <p:oleObj name="公式" r:id="rId3" imgW="2349500" imgH="241300" progId="Equation.3">
                  <p:embed/>
                  <p:pic>
                    <p:nvPicPr>
                      <p:cNvPr id="0"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037111"/>
                        <a:ext cx="5381050" cy="545653"/>
                      </a:xfrm>
                      <a:prstGeom prst="rect">
                        <a:avLst/>
                      </a:prstGeom>
                      <a:noFill/>
                      <a:ln>
                        <a:solidFill>
                          <a:srgbClr val="FF0000"/>
                        </a:solidFill>
                      </a:ln>
                    </p:spPr>
                  </p:pic>
                </p:oleObj>
              </mc:Fallback>
            </mc:AlternateContent>
          </a:graphicData>
        </a:graphic>
      </p:graphicFrame>
      <p:sp>
        <p:nvSpPr>
          <p:cNvPr id="72717" name="Rectangle 13"/>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2716" name="Object 12"/>
          <p:cNvGraphicFramePr>
            <a:graphicFrameLocks noChangeAspect="1"/>
          </p:cNvGraphicFramePr>
          <p:nvPr>
            <p:extLst>
              <p:ext uri="{D42A27DB-BD31-4B8C-83A1-F6EECF244321}">
                <p14:modId xmlns:p14="http://schemas.microsoft.com/office/powerpoint/2010/main" val="3248853655"/>
              </p:ext>
            </p:extLst>
          </p:nvPr>
        </p:nvGraphicFramePr>
        <p:xfrm>
          <a:off x="1475656" y="4581128"/>
          <a:ext cx="5337512" cy="540891"/>
        </p:xfrm>
        <a:graphic>
          <a:graphicData uri="http://schemas.openxmlformats.org/presentationml/2006/ole">
            <mc:AlternateContent xmlns:mc="http://schemas.openxmlformats.org/markup-compatibility/2006">
              <mc:Choice xmlns:v="urn:schemas-microsoft-com:vml" Requires="v">
                <p:oleObj spid="_x0000_s2502956" name="公式" r:id="rId5" imgW="2349500" imgH="241300" progId="Equation.3">
                  <p:embed/>
                </p:oleObj>
              </mc:Choice>
              <mc:Fallback>
                <p:oleObj name="公式" r:id="rId5" imgW="2349500" imgH="241300" progId="Equation.3">
                  <p:embed/>
                  <p:pic>
                    <p:nvPicPr>
                      <p:cNvPr id="0" name="Picture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4581128"/>
                        <a:ext cx="5337512" cy="540891"/>
                      </a:xfrm>
                      <a:prstGeom prst="rect">
                        <a:avLst/>
                      </a:prstGeom>
                      <a:noFill/>
                      <a:ln>
                        <a:solidFill>
                          <a:srgbClr val="FF0000"/>
                        </a:solidFill>
                      </a:ln>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128996913"/>
              </p:ext>
            </p:extLst>
          </p:nvPr>
        </p:nvGraphicFramePr>
        <p:xfrm>
          <a:off x="971550" y="404813"/>
          <a:ext cx="7431088" cy="576262"/>
        </p:xfrm>
        <a:graphic>
          <a:graphicData uri="http://schemas.openxmlformats.org/presentationml/2006/ole">
            <mc:AlternateContent xmlns:mc="http://schemas.openxmlformats.org/markup-compatibility/2006">
              <mc:Choice xmlns:v="urn:schemas-microsoft-com:vml" Requires="v">
                <p:oleObj spid="_x0000_s2502957" name="公式" r:id="rId7" imgW="2946400" imgH="241300" progId="Equation.3">
                  <p:embed/>
                </p:oleObj>
              </mc:Choice>
              <mc:Fallback>
                <p:oleObj name="公式" r:id="rId7" imgW="2946400" imgH="241300" progId="Equation.3">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404813"/>
                        <a:ext cx="74310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776600156"/>
              </p:ext>
            </p:extLst>
          </p:nvPr>
        </p:nvGraphicFramePr>
        <p:xfrm>
          <a:off x="4572000" y="1196752"/>
          <a:ext cx="2736304" cy="995951"/>
        </p:xfrm>
        <a:graphic>
          <a:graphicData uri="http://schemas.openxmlformats.org/presentationml/2006/ole">
            <mc:AlternateContent xmlns:mc="http://schemas.openxmlformats.org/markup-compatibility/2006">
              <mc:Choice xmlns:v="urn:schemas-microsoft-com:vml" Requires="v">
                <p:oleObj spid="_x0000_s2502958" name="公式" r:id="rId9" imgW="1257300" imgH="457200" progId="Equation.3">
                  <p:embed/>
                </p:oleObj>
              </mc:Choice>
              <mc:Fallback>
                <p:oleObj name="公式" r:id="rId9" imgW="1257300" imgH="457200" progId="Equation.3">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1196752"/>
                        <a:ext cx="2736304" cy="995951"/>
                      </a:xfrm>
                      <a:prstGeom prst="rect">
                        <a:avLst/>
                      </a:prstGeom>
                      <a:noFill/>
                      <a:ln>
                        <a:noFill/>
                      </a:ln>
                    </p:spPr>
                  </p:pic>
                </p:oleObj>
              </mc:Fallback>
            </mc:AlternateContent>
          </a:graphicData>
        </a:graphic>
      </p:graphicFrame>
      <p:sp>
        <p:nvSpPr>
          <p:cNvPr id="4" name="矩形 3"/>
          <p:cNvSpPr/>
          <p:nvPr/>
        </p:nvSpPr>
        <p:spPr>
          <a:xfrm>
            <a:off x="7760169" y="1404715"/>
            <a:ext cx="902811" cy="523220"/>
          </a:xfrm>
          <a:prstGeom prst="rect">
            <a:avLst/>
          </a:prstGeom>
          <a:ln w="38100">
            <a:solidFill>
              <a:srgbClr val="FF0000"/>
            </a:solidFill>
          </a:ln>
        </p:spPr>
        <p:txBody>
          <a:bodyPr wrap="none">
            <a:spAutoFit/>
          </a:bodyPr>
          <a:lstStyle/>
          <a:p>
            <a:r>
              <a:rPr lang="zh-CN" altLang="en-US" sz="2800" b="1" dirty="0">
                <a:solidFill>
                  <a:srgbClr val="0000FF"/>
                </a:solidFill>
                <a:latin typeface="+mj-ea"/>
                <a:ea typeface="+mj-ea"/>
              </a:rPr>
              <a:t>平稳</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fade">
                                      <p:cBhvr>
                                        <p:cTn id="7" dur="500"/>
                                        <p:tgtEl>
                                          <p:spTgt spid="72707">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2707">
                                            <p:txEl>
                                              <p:pRg st="2" end="2"/>
                                            </p:txEl>
                                          </p:spTgt>
                                        </p:tgtEl>
                                        <p:attrNameLst>
                                          <p:attrName>style.visibility</p:attrName>
                                        </p:attrNameLst>
                                      </p:cBhvr>
                                      <p:to>
                                        <p:strVal val="visible"/>
                                      </p:to>
                                    </p:set>
                                    <p:animEffect transition="in" filter="fade">
                                      <p:cBhvr>
                                        <p:cTn id="23" dur="500"/>
                                        <p:tgtEl>
                                          <p:spTgt spid="72707">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2712"/>
                                        </p:tgtEl>
                                        <p:attrNameLst>
                                          <p:attrName>style.visibility</p:attrName>
                                        </p:attrNameLst>
                                      </p:cBhvr>
                                      <p:to>
                                        <p:strVal val="visible"/>
                                      </p:to>
                                    </p:set>
                                    <p:animEffect transition="in" filter="fade">
                                      <p:cBhvr>
                                        <p:cTn id="26" dur="500"/>
                                        <p:tgtEl>
                                          <p:spTgt spid="7271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2707">
                                            <p:txEl>
                                              <p:pRg st="5" end="5"/>
                                            </p:txEl>
                                          </p:spTgt>
                                        </p:tgtEl>
                                        <p:attrNameLst>
                                          <p:attrName>style.visibility</p:attrName>
                                        </p:attrNameLst>
                                      </p:cBhvr>
                                      <p:to>
                                        <p:strVal val="visible"/>
                                      </p:to>
                                    </p:set>
                                    <p:anim calcmode="lin" valueType="num">
                                      <p:cBhvr additive="base">
                                        <p:cTn id="31" dur="500" fill="hold"/>
                                        <p:tgtEl>
                                          <p:spTgt spid="7270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70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2716"/>
                                        </p:tgtEl>
                                        <p:attrNameLst>
                                          <p:attrName>style.visibility</p:attrName>
                                        </p:attrNameLst>
                                      </p:cBhvr>
                                      <p:to>
                                        <p:strVal val="visible"/>
                                      </p:to>
                                    </p:set>
                                    <p:anim calcmode="lin" valueType="num">
                                      <p:cBhvr additive="base">
                                        <p:cTn id="35" dur="500" fill="hold"/>
                                        <p:tgtEl>
                                          <p:spTgt spid="72716"/>
                                        </p:tgtEl>
                                        <p:attrNameLst>
                                          <p:attrName>ppt_x</p:attrName>
                                        </p:attrNameLst>
                                      </p:cBhvr>
                                      <p:tavLst>
                                        <p:tav tm="0">
                                          <p:val>
                                            <p:strVal val="#ppt_x"/>
                                          </p:val>
                                        </p:tav>
                                        <p:tav tm="100000">
                                          <p:val>
                                            <p:strVal val="#ppt_x"/>
                                          </p:val>
                                        </p:tav>
                                      </p:tavLst>
                                    </p:anim>
                                    <p:anim calcmode="lin" valueType="num">
                                      <p:cBhvr additive="base">
                                        <p:cTn id="36" dur="500" fill="hold"/>
                                        <p:tgtEl>
                                          <p:spTgt spid="727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2707">
                                            <p:txEl>
                                              <p:pRg st="8" end="8"/>
                                            </p:txEl>
                                          </p:spTgt>
                                        </p:tgtEl>
                                        <p:attrNameLst>
                                          <p:attrName>style.visibility</p:attrName>
                                        </p:attrNameLst>
                                      </p:cBhvr>
                                      <p:to>
                                        <p:strVal val="visible"/>
                                      </p:to>
                                    </p:set>
                                    <p:anim calcmode="lin" valueType="num">
                                      <p:cBhvr additive="base">
                                        <p:cTn id="41" dur="500" fill="hold"/>
                                        <p:tgtEl>
                                          <p:spTgt spid="7270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270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p:txBody>
          <a:bodyPr/>
          <a:lstStyle/>
          <a:p>
            <a:fld id="{1F7512B6-E85A-4F23-A12E-D5E34C8E625B}" type="slidenum">
              <a:rPr lang="en-US" altLang="zh-CN"/>
              <a:pPr/>
              <a:t>64</a:t>
            </a:fld>
            <a:endParaRPr lang="en-US" altLang="zh-CN"/>
          </a:p>
        </p:txBody>
      </p:sp>
      <p:sp>
        <p:nvSpPr>
          <p:cNvPr id="73730" name="Rectangle 2"/>
          <p:cNvSpPr>
            <a:spLocks noGrp="1" noChangeArrowheads="1"/>
          </p:cNvSpPr>
          <p:nvPr>
            <p:ph type="title"/>
          </p:nvPr>
        </p:nvSpPr>
        <p:spPr/>
        <p:txBody>
          <a:bodyPr>
            <a:normAutofit/>
          </a:bodyPr>
          <a:lstStyle/>
          <a:p>
            <a:r>
              <a:rPr lang="zh-CN" altLang="en-US" dirty="0">
                <a:solidFill>
                  <a:srgbClr val="0000FF"/>
                </a:solidFill>
              </a:rPr>
              <a:t>进一步分析</a:t>
            </a:r>
          </a:p>
        </p:txBody>
      </p:sp>
      <p:sp>
        <p:nvSpPr>
          <p:cNvPr id="73731" name="Rectangle 3"/>
          <p:cNvSpPr>
            <a:spLocks noGrp="1" noChangeArrowheads="1"/>
          </p:cNvSpPr>
          <p:nvPr>
            <p:ph type="body" idx="1"/>
          </p:nvPr>
        </p:nvSpPr>
        <p:spPr>
          <a:xfrm>
            <a:off x="467543" y="1223963"/>
            <a:ext cx="8280921" cy="5229373"/>
          </a:xfrm>
        </p:spPr>
        <p:txBody>
          <a:bodyPr>
            <a:normAutofit/>
          </a:bodyPr>
          <a:lstStyle/>
          <a:p>
            <a:r>
              <a:rPr lang="zh-CN" altLang="en-US" dirty="0" smtClean="0"/>
              <a:t>比较两式：</a:t>
            </a:r>
            <a:endParaRPr lang="zh-CN" altLang="en-US" dirty="0"/>
          </a:p>
          <a:p>
            <a:pPr lvl="2">
              <a:buFont typeface="Wingdings" pitchFamily="2" charset="2"/>
              <a:buNone/>
            </a:pPr>
            <a:endParaRPr lang="en-US" altLang="zh-CN" dirty="0"/>
          </a:p>
          <a:p>
            <a:pPr lvl="2">
              <a:buFont typeface="Wingdings" pitchFamily="2" charset="2"/>
              <a:buNone/>
            </a:pPr>
            <a:endParaRPr lang="en-US" altLang="zh-CN" sz="2800" dirty="0" smtClean="0"/>
          </a:p>
          <a:p>
            <a:pPr lvl="2">
              <a:buFont typeface="Wingdings" pitchFamily="2" charset="2"/>
              <a:buNone/>
            </a:pPr>
            <a:endParaRPr lang="en-US" altLang="zh-CN" sz="2800" dirty="0"/>
          </a:p>
          <a:p>
            <a:pPr marL="0" indent="0">
              <a:buNone/>
            </a:pPr>
            <a:r>
              <a:rPr lang="zh-CN" altLang="en-US" dirty="0" smtClean="0"/>
              <a:t>  应</a:t>
            </a:r>
            <a:r>
              <a:rPr lang="zh-CN" altLang="en-US" dirty="0">
                <a:solidFill>
                  <a:srgbClr val="FF0000"/>
                </a:solidFill>
              </a:rPr>
              <a:t>同时</a:t>
            </a:r>
            <a:r>
              <a:rPr lang="zh-CN" altLang="en-US" dirty="0"/>
              <a:t>成立，故有</a:t>
            </a:r>
          </a:p>
          <a:p>
            <a:pPr lvl="2">
              <a:buFont typeface="Wingdings" pitchFamily="2" charset="2"/>
              <a:buNone/>
            </a:pPr>
            <a:endParaRPr lang="en-US" altLang="zh-CN" dirty="0" smtClean="0"/>
          </a:p>
          <a:p>
            <a:pPr lvl="2">
              <a:buFont typeface="Wingdings" pitchFamily="2" charset="2"/>
              <a:buNone/>
            </a:pPr>
            <a:endParaRPr lang="zh-CN" altLang="en-US" dirty="0"/>
          </a:p>
          <a:p>
            <a:pPr>
              <a:lnSpc>
                <a:spcPct val="160000"/>
              </a:lnSpc>
            </a:pPr>
            <a:r>
              <a:rPr lang="zh-CN" altLang="en-US" dirty="0"/>
              <a:t>上式表明，</a:t>
            </a:r>
            <a:r>
              <a:rPr lang="zh-CN" altLang="en-US" dirty="0">
                <a:solidFill>
                  <a:schemeClr val="hlink"/>
                </a:solidFill>
              </a:rPr>
              <a:t>同相分量</a:t>
            </a:r>
            <a:r>
              <a:rPr lang="zh-CN" altLang="en-US" i="1" dirty="0">
                <a:solidFill>
                  <a:schemeClr val="hlink"/>
                </a:solidFill>
                <a:sym typeface="Symbol" pitchFamily="18" charset="2"/>
              </a:rPr>
              <a:t></a:t>
            </a:r>
            <a:r>
              <a:rPr lang="en-US" altLang="zh-CN" baseline="-25000" dirty="0">
                <a:solidFill>
                  <a:schemeClr val="hlink"/>
                </a:solidFill>
                <a:sym typeface="Symbol" pitchFamily="18" charset="2"/>
              </a:rPr>
              <a:t>c</a:t>
            </a:r>
            <a:r>
              <a:rPr lang="en-US" altLang="zh-CN" dirty="0">
                <a:solidFill>
                  <a:schemeClr val="hlink"/>
                </a:solidFill>
                <a:sym typeface="Symbol" pitchFamily="18" charset="2"/>
              </a:rPr>
              <a:t>(</a:t>
            </a:r>
            <a:r>
              <a:rPr lang="en-US" altLang="zh-CN" i="1" dirty="0">
                <a:solidFill>
                  <a:schemeClr val="hlink"/>
                </a:solidFill>
                <a:sym typeface="Symbol" pitchFamily="18" charset="2"/>
              </a:rPr>
              <a:t>t</a:t>
            </a:r>
            <a:r>
              <a:rPr lang="en-US" altLang="zh-CN" dirty="0">
                <a:solidFill>
                  <a:schemeClr val="hlink"/>
                </a:solidFill>
                <a:sym typeface="Symbol" pitchFamily="18" charset="2"/>
              </a:rPr>
              <a:t>) </a:t>
            </a:r>
            <a:r>
              <a:rPr lang="zh-CN" altLang="en-US" dirty="0">
                <a:solidFill>
                  <a:schemeClr val="hlink"/>
                </a:solidFill>
              </a:rPr>
              <a:t>和正交分量</a:t>
            </a:r>
            <a:r>
              <a:rPr lang="zh-CN" altLang="en-US" i="1" dirty="0">
                <a:solidFill>
                  <a:schemeClr val="hlink"/>
                </a:solidFill>
                <a:sym typeface="Symbol" pitchFamily="18" charset="2"/>
              </a:rPr>
              <a:t></a:t>
            </a:r>
            <a:r>
              <a:rPr lang="en-US" altLang="zh-CN" baseline="-25000" dirty="0">
                <a:solidFill>
                  <a:schemeClr val="hlink"/>
                </a:solidFill>
                <a:sym typeface="Symbol" pitchFamily="18" charset="2"/>
              </a:rPr>
              <a:t>s</a:t>
            </a:r>
            <a:r>
              <a:rPr lang="en-US" altLang="zh-CN" dirty="0">
                <a:solidFill>
                  <a:schemeClr val="hlink"/>
                </a:solidFill>
                <a:sym typeface="Symbol" pitchFamily="18" charset="2"/>
              </a:rPr>
              <a:t>(</a:t>
            </a:r>
            <a:r>
              <a:rPr lang="en-US" altLang="zh-CN" i="1" dirty="0">
                <a:solidFill>
                  <a:schemeClr val="hlink"/>
                </a:solidFill>
                <a:sym typeface="Symbol" pitchFamily="18" charset="2"/>
              </a:rPr>
              <a:t>t</a:t>
            </a:r>
            <a:r>
              <a:rPr lang="en-US" altLang="zh-CN" dirty="0">
                <a:solidFill>
                  <a:schemeClr val="hlink"/>
                </a:solidFill>
                <a:sym typeface="Symbol" pitchFamily="18" charset="2"/>
              </a:rPr>
              <a:t>)</a:t>
            </a:r>
            <a:r>
              <a:rPr lang="zh-CN" altLang="en-US" dirty="0">
                <a:solidFill>
                  <a:schemeClr val="hlink"/>
                </a:solidFill>
              </a:rPr>
              <a:t>具有相同的自相关函数</a:t>
            </a:r>
            <a:r>
              <a:rPr lang="zh-CN" altLang="en-US" dirty="0" smtClean="0">
                <a:solidFill>
                  <a:schemeClr val="hlink"/>
                </a:solidFill>
              </a:rPr>
              <a:t>。</a:t>
            </a:r>
            <a:endParaRPr lang="zh-CN" altLang="en-US" dirty="0">
              <a:solidFill>
                <a:schemeClr val="hlink"/>
              </a:solidFill>
            </a:endParaRPr>
          </a:p>
        </p:txBody>
      </p:sp>
      <p:sp>
        <p:nvSpPr>
          <p:cNvPr id="7373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3735"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8"/>
          <p:cNvGrpSpPr>
            <a:grpSpLocks/>
          </p:cNvGrpSpPr>
          <p:nvPr/>
        </p:nvGrpSpPr>
        <p:grpSpPr bwMode="auto">
          <a:xfrm>
            <a:off x="2411760" y="1772816"/>
            <a:ext cx="4320480" cy="1299394"/>
            <a:chOff x="1548" y="1026"/>
            <a:chExt cx="2410" cy="548"/>
          </a:xfrm>
        </p:grpSpPr>
        <p:graphicFrame>
          <p:nvGraphicFramePr>
            <p:cNvPr id="73732" name="Object 4"/>
            <p:cNvGraphicFramePr>
              <a:graphicFrameLocks noChangeAspect="1"/>
            </p:cNvGraphicFramePr>
            <p:nvPr>
              <p:extLst>
                <p:ext uri="{D42A27DB-BD31-4B8C-83A1-F6EECF244321}">
                  <p14:modId xmlns:p14="http://schemas.microsoft.com/office/powerpoint/2010/main" val="106004212"/>
                </p:ext>
              </p:extLst>
            </p:nvPr>
          </p:nvGraphicFramePr>
          <p:xfrm>
            <a:off x="1548" y="1026"/>
            <a:ext cx="2410" cy="245"/>
          </p:xfrm>
          <a:graphic>
            <a:graphicData uri="http://schemas.openxmlformats.org/presentationml/2006/ole">
              <mc:AlternateContent xmlns:mc="http://schemas.openxmlformats.org/markup-compatibility/2006">
                <mc:Choice xmlns:v="urn:schemas-microsoft-com:vml" Requires="v">
                  <p:oleObj spid="_x0000_s2571450" name="公式" r:id="rId3" imgW="2349500" imgH="241300" progId="Equation.3">
                    <p:embed/>
                  </p:oleObj>
                </mc:Choice>
                <mc:Fallback>
                  <p:oleObj name="公式" r:id="rId3" imgW="23495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8" y="1026"/>
                          <a:ext cx="2410"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4" name="Object 6"/>
            <p:cNvGraphicFramePr>
              <a:graphicFrameLocks noChangeAspect="1"/>
            </p:cNvGraphicFramePr>
            <p:nvPr>
              <p:extLst>
                <p:ext uri="{D42A27DB-BD31-4B8C-83A1-F6EECF244321}">
                  <p14:modId xmlns:p14="http://schemas.microsoft.com/office/powerpoint/2010/main" val="96860569"/>
                </p:ext>
              </p:extLst>
            </p:nvPr>
          </p:nvGraphicFramePr>
          <p:xfrm>
            <a:off x="1548" y="1333"/>
            <a:ext cx="2381" cy="241"/>
          </p:xfrm>
          <a:graphic>
            <a:graphicData uri="http://schemas.openxmlformats.org/presentationml/2006/ole">
              <mc:AlternateContent xmlns:mc="http://schemas.openxmlformats.org/markup-compatibility/2006">
                <mc:Choice xmlns:v="urn:schemas-microsoft-com:vml" Requires="v">
                  <p:oleObj spid="_x0000_s2571451" name="公式" r:id="rId5" imgW="2349500" imgH="241300" progId="Equation.3">
                    <p:embed/>
                  </p:oleObj>
                </mc:Choice>
                <mc:Fallback>
                  <p:oleObj name="公式" r:id="rId5" imgW="23495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8" y="1333"/>
                          <a:ext cx="2381"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3738" name="Rectangle 10"/>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3740" name="Rectangle 1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3" name="Group 13"/>
          <p:cNvGrpSpPr>
            <a:grpSpLocks/>
          </p:cNvGrpSpPr>
          <p:nvPr/>
        </p:nvGrpSpPr>
        <p:grpSpPr bwMode="auto">
          <a:xfrm>
            <a:off x="2195736" y="4077072"/>
            <a:ext cx="4142849" cy="553540"/>
            <a:chOff x="1519" y="1946"/>
            <a:chExt cx="2214" cy="227"/>
          </a:xfrm>
        </p:grpSpPr>
        <p:graphicFrame>
          <p:nvGraphicFramePr>
            <p:cNvPr id="73737" name="Object 9"/>
            <p:cNvGraphicFramePr>
              <a:graphicFrameLocks noChangeAspect="1"/>
            </p:cNvGraphicFramePr>
            <p:nvPr>
              <p:extLst>
                <p:ext uri="{D42A27DB-BD31-4B8C-83A1-F6EECF244321}">
                  <p14:modId xmlns:p14="http://schemas.microsoft.com/office/powerpoint/2010/main" val="2377055286"/>
                </p:ext>
              </p:extLst>
            </p:nvPr>
          </p:nvGraphicFramePr>
          <p:xfrm>
            <a:off x="1519" y="1946"/>
            <a:ext cx="879" cy="227"/>
          </p:xfrm>
          <a:graphic>
            <a:graphicData uri="http://schemas.openxmlformats.org/presentationml/2006/ole">
              <mc:AlternateContent xmlns:mc="http://schemas.openxmlformats.org/markup-compatibility/2006">
                <mc:Choice xmlns:v="urn:schemas-microsoft-com:vml" Requires="v">
                  <p:oleObj spid="_x0000_s2571452" name="公式" r:id="rId7" imgW="889000" imgH="228600" progId="Equation.3">
                    <p:embed/>
                  </p:oleObj>
                </mc:Choice>
                <mc:Fallback>
                  <p:oleObj name="公式" r:id="rId7" imgW="8890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9" y="1946"/>
                          <a:ext cx="879" cy="227"/>
                        </a:xfrm>
                        <a:prstGeom prst="rect">
                          <a:avLst/>
                        </a:prstGeom>
                        <a:noFill/>
                        <a:ln w="25400">
                          <a:solidFill>
                            <a:srgbClr val="FF0000"/>
                          </a:solidFill>
                        </a:ln>
                        <a:extLst/>
                      </p:spPr>
                    </p:pic>
                  </p:oleObj>
                </mc:Fallback>
              </mc:AlternateContent>
            </a:graphicData>
          </a:graphic>
        </p:graphicFrame>
        <p:graphicFrame>
          <p:nvGraphicFramePr>
            <p:cNvPr id="73739" name="Object 11"/>
            <p:cNvGraphicFramePr>
              <a:graphicFrameLocks noChangeAspect="1"/>
            </p:cNvGraphicFramePr>
            <p:nvPr>
              <p:extLst>
                <p:ext uri="{D42A27DB-BD31-4B8C-83A1-F6EECF244321}">
                  <p14:modId xmlns:p14="http://schemas.microsoft.com/office/powerpoint/2010/main" val="705883340"/>
                </p:ext>
              </p:extLst>
            </p:nvPr>
          </p:nvGraphicFramePr>
          <p:xfrm>
            <a:off x="2712" y="1946"/>
            <a:ext cx="1021" cy="222"/>
          </p:xfrm>
          <a:graphic>
            <a:graphicData uri="http://schemas.openxmlformats.org/presentationml/2006/ole">
              <mc:AlternateContent xmlns:mc="http://schemas.openxmlformats.org/markup-compatibility/2006">
                <mc:Choice xmlns:v="urn:schemas-microsoft-com:vml" Requires="v">
                  <p:oleObj spid="_x0000_s2571453" name="公式" r:id="rId9" imgW="1054100" imgH="228600" progId="Equation.3">
                    <p:embed/>
                  </p:oleObj>
                </mc:Choice>
                <mc:Fallback>
                  <p:oleObj name="公式" r:id="rId9" imgW="10541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2" y="1946"/>
                          <a:ext cx="1021" cy="222"/>
                        </a:xfrm>
                        <a:prstGeom prst="rect">
                          <a:avLst/>
                        </a:prstGeom>
                        <a:noFill/>
                        <a:ln w="25400">
                          <a:solidFill>
                            <a:srgbClr val="FF0000"/>
                          </a:solidFill>
                        </a:ln>
                        <a:extLst/>
                      </p:spPr>
                    </p:pic>
                  </p:oleObj>
                </mc:Fallback>
              </mc:AlternateContent>
            </a:graphicData>
          </a:graphic>
        </p:graphicFrame>
      </p:grpSp>
      <p:sp>
        <p:nvSpPr>
          <p:cNvPr id="73743" name="Rectangle 1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3745" name="Rectangle 1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3747" name="Rectangle 1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3749" name="Rectangle 21"/>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3751" name="Rectangle 23"/>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969122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7" end="7"/>
                                            </p:txEl>
                                          </p:spTgt>
                                        </p:tgtEl>
                                        <p:attrNameLst>
                                          <p:attrName>style.visibility</p:attrName>
                                        </p:attrNameLst>
                                      </p:cBhvr>
                                      <p:to>
                                        <p:strVal val="visible"/>
                                      </p:to>
                                    </p:set>
                                    <p:anim calcmode="lin" valueType="num">
                                      <p:cBhvr additive="base">
                                        <p:cTn id="7" dur="500" fill="hold"/>
                                        <p:tgtEl>
                                          <p:spTgt spid="7373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p:txBody>
          <a:bodyPr/>
          <a:lstStyle/>
          <a:p>
            <a:fld id="{1F7512B6-E85A-4F23-A12E-D5E34C8E625B}" type="slidenum">
              <a:rPr lang="en-US" altLang="zh-CN"/>
              <a:pPr/>
              <a:t>65</a:t>
            </a:fld>
            <a:endParaRPr lang="en-US" altLang="zh-CN"/>
          </a:p>
        </p:txBody>
      </p:sp>
      <p:sp>
        <p:nvSpPr>
          <p:cNvPr id="73731" name="Rectangle 3"/>
          <p:cNvSpPr>
            <a:spLocks noGrp="1" noChangeArrowheads="1"/>
          </p:cNvSpPr>
          <p:nvPr>
            <p:ph type="body" idx="1"/>
          </p:nvPr>
        </p:nvSpPr>
        <p:spPr>
          <a:xfrm>
            <a:off x="539551" y="1223963"/>
            <a:ext cx="8208913" cy="5634037"/>
          </a:xfrm>
        </p:spPr>
        <p:txBody>
          <a:bodyPr/>
          <a:lstStyle/>
          <a:p>
            <a:pPr>
              <a:lnSpc>
                <a:spcPct val="110000"/>
              </a:lnSpc>
            </a:pPr>
            <a:r>
              <a:rPr lang="zh-CN" altLang="en-US" dirty="0" smtClean="0"/>
              <a:t>根据</a:t>
            </a:r>
            <a:r>
              <a:rPr lang="zh-CN" altLang="en-US" dirty="0"/>
              <a:t>互相关函数的性质，</a:t>
            </a:r>
            <a:r>
              <a:rPr lang="zh-CN" altLang="en-US" dirty="0" smtClean="0"/>
              <a:t>应有</a:t>
            </a:r>
            <a:endParaRPr lang="en-US" altLang="zh-CN" dirty="0" smtClean="0"/>
          </a:p>
          <a:p>
            <a:pPr>
              <a:lnSpc>
                <a:spcPct val="110000"/>
              </a:lnSpc>
            </a:pPr>
            <a:endParaRPr lang="zh-CN" altLang="en-US" dirty="0"/>
          </a:p>
          <a:p>
            <a:pPr>
              <a:lnSpc>
                <a:spcPct val="110000"/>
              </a:lnSpc>
            </a:pPr>
            <a:r>
              <a:rPr lang="zh-CN" altLang="en-US" dirty="0"/>
              <a:t>代入上式，得到</a:t>
            </a:r>
          </a:p>
          <a:p>
            <a:pPr>
              <a:lnSpc>
                <a:spcPct val="130000"/>
              </a:lnSpc>
            </a:pPr>
            <a:r>
              <a:rPr lang="zh-CN" altLang="en-US" dirty="0"/>
              <a:t>上式表明</a:t>
            </a:r>
            <a:r>
              <a:rPr lang="en-US" altLang="zh-CN" i="1" dirty="0" err="1"/>
              <a:t>R</a:t>
            </a:r>
            <a:r>
              <a:rPr lang="en-US" altLang="zh-CN" i="1" baseline="-25000" dirty="0" err="1"/>
              <a:t>sc</a:t>
            </a:r>
            <a:r>
              <a:rPr lang="en-US" altLang="zh-CN" dirty="0"/>
              <a:t>(</a:t>
            </a:r>
            <a:r>
              <a:rPr lang="en-US" altLang="zh-CN" i="1" dirty="0">
                <a:sym typeface="Symbol" pitchFamily="18" charset="2"/>
              </a:rPr>
              <a:t></a:t>
            </a:r>
            <a:r>
              <a:rPr lang="en-US" altLang="zh-CN" dirty="0"/>
              <a:t>)</a:t>
            </a:r>
            <a:r>
              <a:rPr lang="zh-CN" altLang="en-US" dirty="0"/>
              <a:t>是</a:t>
            </a:r>
            <a:r>
              <a:rPr lang="zh-CN" altLang="en-US" i="1" dirty="0">
                <a:sym typeface="Symbol" pitchFamily="18" charset="2"/>
              </a:rPr>
              <a:t> </a:t>
            </a:r>
            <a:r>
              <a:rPr lang="zh-CN" altLang="en-US" dirty="0"/>
              <a:t>的</a:t>
            </a:r>
            <a:r>
              <a:rPr lang="zh-CN" altLang="en-US" dirty="0">
                <a:solidFill>
                  <a:srgbClr val="FF0000"/>
                </a:solidFill>
              </a:rPr>
              <a:t>奇函数</a:t>
            </a:r>
            <a:r>
              <a:rPr lang="zh-CN" altLang="en-US" dirty="0"/>
              <a:t>，所以</a:t>
            </a:r>
          </a:p>
          <a:p>
            <a:pPr>
              <a:lnSpc>
                <a:spcPct val="130000"/>
              </a:lnSpc>
            </a:pPr>
            <a:r>
              <a:rPr lang="zh-CN" altLang="en-US" dirty="0"/>
              <a:t>同理可证 </a:t>
            </a:r>
          </a:p>
        </p:txBody>
      </p:sp>
      <p:sp>
        <p:nvSpPr>
          <p:cNvPr id="7373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3735"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3738" name="Rectangle 10"/>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3740" name="Rectangle 1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3" name="Group 13"/>
          <p:cNvGrpSpPr>
            <a:grpSpLocks/>
          </p:cNvGrpSpPr>
          <p:nvPr/>
        </p:nvGrpSpPr>
        <p:grpSpPr bwMode="auto">
          <a:xfrm>
            <a:off x="2411760" y="404341"/>
            <a:ext cx="4320480" cy="504379"/>
            <a:chOff x="1519" y="1946"/>
            <a:chExt cx="2155" cy="227"/>
          </a:xfrm>
        </p:grpSpPr>
        <p:graphicFrame>
          <p:nvGraphicFramePr>
            <p:cNvPr id="73737" name="Object 9"/>
            <p:cNvGraphicFramePr>
              <a:graphicFrameLocks noChangeAspect="1"/>
            </p:cNvGraphicFramePr>
            <p:nvPr>
              <p:extLst>
                <p:ext uri="{D42A27DB-BD31-4B8C-83A1-F6EECF244321}">
                  <p14:modId xmlns:p14="http://schemas.microsoft.com/office/powerpoint/2010/main" val="4231524208"/>
                </p:ext>
              </p:extLst>
            </p:nvPr>
          </p:nvGraphicFramePr>
          <p:xfrm>
            <a:off x="1519" y="1946"/>
            <a:ext cx="879" cy="227"/>
          </p:xfrm>
          <a:graphic>
            <a:graphicData uri="http://schemas.openxmlformats.org/presentationml/2006/ole">
              <mc:AlternateContent xmlns:mc="http://schemas.openxmlformats.org/markup-compatibility/2006">
                <mc:Choice xmlns:v="urn:schemas-microsoft-com:vml" Requires="v">
                  <p:oleObj spid="_x0000_s2504212" name="公式" r:id="rId3" imgW="889000" imgH="228600" progId="Equation.3">
                    <p:embed/>
                  </p:oleObj>
                </mc:Choice>
                <mc:Fallback>
                  <p:oleObj name="公式" r:id="rId3" imgW="889000" imgH="228600" progId="Equation.3">
                    <p:embed/>
                    <p:pic>
                      <p:nvPicPr>
                        <p:cNvPr id="0" name="Picture 1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 y="1946"/>
                          <a:ext cx="879"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9" name="Object 11"/>
            <p:cNvGraphicFramePr>
              <a:graphicFrameLocks noChangeAspect="1"/>
            </p:cNvGraphicFramePr>
            <p:nvPr>
              <p:extLst>
                <p:ext uri="{D42A27DB-BD31-4B8C-83A1-F6EECF244321}">
                  <p14:modId xmlns:p14="http://schemas.microsoft.com/office/powerpoint/2010/main" val="1827886571"/>
                </p:ext>
              </p:extLst>
            </p:nvPr>
          </p:nvGraphicFramePr>
          <p:xfrm>
            <a:off x="2653" y="1946"/>
            <a:ext cx="1021" cy="222"/>
          </p:xfrm>
          <a:graphic>
            <a:graphicData uri="http://schemas.openxmlformats.org/presentationml/2006/ole">
              <mc:AlternateContent xmlns:mc="http://schemas.openxmlformats.org/markup-compatibility/2006">
                <mc:Choice xmlns:v="urn:schemas-microsoft-com:vml" Requires="v">
                  <p:oleObj spid="_x0000_s2504213" name="公式" r:id="rId5" imgW="1054100" imgH="228600" progId="Equation.3">
                    <p:embed/>
                  </p:oleObj>
                </mc:Choice>
                <mc:Fallback>
                  <p:oleObj name="公式" r:id="rId5" imgW="1054100" imgH="228600" progId="Equation.3">
                    <p:embed/>
                    <p:pic>
                      <p:nvPicPr>
                        <p:cNvPr id="0" name="Picture 1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3" y="1946"/>
                          <a:ext cx="1021" cy="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3743" name="Rectangle 1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3742" name="Object 14"/>
          <p:cNvGraphicFramePr>
            <a:graphicFrameLocks noChangeAspect="1"/>
          </p:cNvGraphicFramePr>
          <p:nvPr>
            <p:extLst>
              <p:ext uri="{D42A27DB-BD31-4B8C-83A1-F6EECF244321}">
                <p14:modId xmlns:p14="http://schemas.microsoft.com/office/powerpoint/2010/main" val="2072848178"/>
              </p:ext>
            </p:extLst>
          </p:nvPr>
        </p:nvGraphicFramePr>
        <p:xfrm>
          <a:off x="3203847" y="1916832"/>
          <a:ext cx="2197808" cy="474216"/>
        </p:xfrm>
        <a:graphic>
          <a:graphicData uri="http://schemas.openxmlformats.org/presentationml/2006/ole">
            <mc:AlternateContent xmlns:mc="http://schemas.openxmlformats.org/markup-compatibility/2006">
              <mc:Choice xmlns:v="urn:schemas-microsoft-com:vml" Requires="v">
                <p:oleObj spid="_x0000_s2504214" name="公式" r:id="rId7" imgW="1054100" imgH="228600" progId="Equation.3">
                  <p:embed/>
                </p:oleObj>
              </mc:Choice>
              <mc:Fallback>
                <p:oleObj name="公式" r:id="rId7" imgW="1054100" imgH="228600" progId="Equation.3">
                  <p:embed/>
                  <p:pic>
                    <p:nvPicPr>
                      <p:cNvPr id="0" name="Picture 1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847" y="1916832"/>
                        <a:ext cx="2197808" cy="474216"/>
                      </a:xfrm>
                      <a:prstGeom prst="rect">
                        <a:avLst/>
                      </a:prstGeom>
                      <a:noFill/>
                      <a:extLst/>
                    </p:spPr>
                  </p:pic>
                </p:oleObj>
              </mc:Fallback>
            </mc:AlternateContent>
          </a:graphicData>
        </a:graphic>
      </p:graphicFrame>
      <p:sp>
        <p:nvSpPr>
          <p:cNvPr id="73745" name="Rectangle 1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3744" name="Object 16"/>
          <p:cNvGraphicFramePr>
            <a:graphicFrameLocks noChangeAspect="1"/>
          </p:cNvGraphicFramePr>
          <p:nvPr>
            <p:extLst>
              <p:ext uri="{D42A27DB-BD31-4B8C-83A1-F6EECF244321}">
                <p14:modId xmlns:p14="http://schemas.microsoft.com/office/powerpoint/2010/main" val="3912151289"/>
              </p:ext>
            </p:extLst>
          </p:nvPr>
        </p:nvGraphicFramePr>
        <p:xfrm>
          <a:off x="3851920" y="2708920"/>
          <a:ext cx="2707488" cy="477391"/>
        </p:xfrm>
        <a:graphic>
          <a:graphicData uri="http://schemas.openxmlformats.org/presentationml/2006/ole">
            <mc:AlternateContent xmlns:mc="http://schemas.openxmlformats.org/markup-compatibility/2006">
              <mc:Choice xmlns:v="urn:schemas-microsoft-com:vml" Requires="v">
                <p:oleObj spid="_x0000_s2504215" name="公式" r:id="rId9" imgW="1295400" imgH="228600" progId="Equation.3">
                  <p:embed/>
                </p:oleObj>
              </mc:Choice>
              <mc:Fallback>
                <p:oleObj name="公式" r:id="rId9" imgW="1295400" imgH="228600" progId="Equation.3">
                  <p:embed/>
                  <p:pic>
                    <p:nvPicPr>
                      <p:cNvPr id="0" name="Picture 1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920" y="2708920"/>
                        <a:ext cx="2707488" cy="477391"/>
                      </a:xfrm>
                      <a:prstGeom prst="rect">
                        <a:avLst/>
                      </a:prstGeom>
                      <a:noFill/>
                      <a:extLst/>
                    </p:spPr>
                  </p:pic>
                </p:oleObj>
              </mc:Fallback>
            </mc:AlternateContent>
          </a:graphicData>
        </a:graphic>
      </p:graphicFrame>
      <p:sp>
        <p:nvSpPr>
          <p:cNvPr id="73747" name="Rectangle 1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3746" name="Object 18"/>
          <p:cNvGraphicFramePr>
            <a:graphicFrameLocks noChangeAspect="1"/>
          </p:cNvGraphicFramePr>
          <p:nvPr>
            <p:extLst>
              <p:ext uri="{D42A27DB-BD31-4B8C-83A1-F6EECF244321}">
                <p14:modId xmlns:p14="http://schemas.microsoft.com/office/powerpoint/2010/main" val="1356148096"/>
              </p:ext>
            </p:extLst>
          </p:nvPr>
        </p:nvGraphicFramePr>
        <p:xfrm>
          <a:off x="6660232" y="3429000"/>
          <a:ext cx="1540609" cy="534541"/>
        </p:xfrm>
        <a:graphic>
          <a:graphicData uri="http://schemas.openxmlformats.org/presentationml/2006/ole">
            <mc:AlternateContent xmlns:mc="http://schemas.openxmlformats.org/markup-compatibility/2006">
              <mc:Choice xmlns:v="urn:schemas-microsoft-com:vml" Requires="v">
                <p:oleObj spid="_x0000_s2504216" name="公式" r:id="rId11" imgW="660400" imgH="228600" progId="Equation.3">
                  <p:embed/>
                </p:oleObj>
              </mc:Choice>
              <mc:Fallback>
                <p:oleObj name="公式" r:id="rId11" imgW="660400" imgH="228600" progId="Equation.3">
                  <p:embed/>
                  <p:pic>
                    <p:nvPicPr>
                      <p:cNvPr id="0" name="Picture 1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60232" y="3429000"/>
                        <a:ext cx="1540609" cy="534541"/>
                      </a:xfrm>
                      <a:prstGeom prst="rect">
                        <a:avLst/>
                      </a:prstGeom>
                      <a:noFill/>
                      <a:extLst/>
                    </p:spPr>
                  </p:pic>
                </p:oleObj>
              </mc:Fallback>
            </mc:AlternateContent>
          </a:graphicData>
        </a:graphic>
      </p:graphicFrame>
      <p:sp>
        <p:nvSpPr>
          <p:cNvPr id="73749" name="Rectangle 21"/>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3748" name="Object 20"/>
          <p:cNvGraphicFramePr>
            <a:graphicFrameLocks noChangeAspect="1"/>
          </p:cNvGraphicFramePr>
          <p:nvPr>
            <p:extLst>
              <p:ext uri="{D42A27DB-BD31-4B8C-83A1-F6EECF244321}">
                <p14:modId xmlns:p14="http://schemas.microsoft.com/office/powerpoint/2010/main" val="3123345324"/>
              </p:ext>
            </p:extLst>
          </p:nvPr>
        </p:nvGraphicFramePr>
        <p:xfrm>
          <a:off x="2843808" y="4221088"/>
          <a:ext cx="1652844" cy="576064"/>
        </p:xfrm>
        <a:graphic>
          <a:graphicData uri="http://schemas.openxmlformats.org/presentationml/2006/ole">
            <mc:AlternateContent xmlns:mc="http://schemas.openxmlformats.org/markup-compatibility/2006">
              <mc:Choice xmlns:v="urn:schemas-microsoft-com:vml" Requires="v">
                <p:oleObj spid="_x0000_s2504217" name="公式" r:id="rId13" imgW="660400" imgH="228600" progId="Equation.3">
                  <p:embed/>
                </p:oleObj>
              </mc:Choice>
              <mc:Fallback>
                <p:oleObj name="公式" r:id="rId13" imgW="660400" imgH="228600" progId="Equation.3">
                  <p:embed/>
                  <p:pic>
                    <p:nvPicPr>
                      <p:cNvPr id="0" name="Picture 1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3808" y="4221088"/>
                        <a:ext cx="1652844" cy="576064"/>
                      </a:xfrm>
                      <a:prstGeom prst="rect">
                        <a:avLst/>
                      </a:prstGeom>
                      <a:noFill/>
                      <a:extLst/>
                    </p:spPr>
                  </p:pic>
                </p:oleObj>
              </mc:Fallback>
            </mc:AlternateContent>
          </a:graphicData>
        </a:graphic>
      </p:graphicFrame>
      <p:sp>
        <p:nvSpPr>
          <p:cNvPr id="73751" name="Rectangle 23"/>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742"/>
                                        </p:tgtEl>
                                        <p:attrNameLst>
                                          <p:attrName>style.visibility</p:attrName>
                                        </p:attrNameLst>
                                      </p:cBhvr>
                                      <p:to>
                                        <p:strVal val="visible"/>
                                      </p:to>
                                    </p:set>
                                    <p:anim calcmode="lin" valueType="num">
                                      <p:cBhvr additive="base">
                                        <p:cTn id="11" dur="500" fill="hold"/>
                                        <p:tgtEl>
                                          <p:spTgt spid="73742"/>
                                        </p:tgtEl>
                                        <p:attrNameLst>
                                          <p:attrName>ppt_x</p:attrName>
                                        </p:attrNameLst>
                                      </p:cBhvr>
                                      <p:tavLst>
                                        <p:tav tm="0">
                                          <p:val>
                                            <p:strVal val="#ppt_x"/>
                                          </p:val>
                                        </p:tav>
                                        <p:tav tm="100000">
                                          <p:val>
                                            <p:strVal val="#ppt_x"/>
                                          </p:val>
                                        </p:tav>
                                      </p:tavLst>
                                    </p:anim>
                                    <p:anim calcmode="lin" valueType="num">
                                      <p:cBhvr additive="base">
                                        <p:cTn id="12" dur="500" fill="hold"/>
                                        <p:tgtEl>
                                          <p:spTgt spid="7374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 calcmode="lin" valueType="num">
                                      <p:cBhvr additive="base">
                                        <p:cTn id="17" dur="5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373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3744"/>
                                        </p:tgtEl>
                                        <p:attrNameLst>
                                          <p:attrName>style.visibility</p:attrName>
                                        </p:attrNameLst>
                                      </p:cBhvr>
                                      <p:to>
                                        <p:strVal val="visible"/>
                                      </p:to>
                                    </p:set>
                                    <p:anim calcmode="lin" valueType="num">
                                      <p:cBhvr additive="base">
                                        <p:cTn id="21" dur="500" fill="hold"/>
                                        <p:tgtEl>
                                          <p:spTgt spid="73744"/>
                                        </p:tgtEl>
                                        <p:attrNameLst>
                                          <p:attrName>ppt_x</p:attrName>
                                        </p:attrNameLst>
                                      </p:cBhvr>
                                      <p:tavLst>
                                        <p:tav tm="0">
                                          <p:val>
                                            <p:strVal val="#ppt_x"/>
                                          </p:val>
                                        </p:tav>
                                        <p:tav tm="100000">
                                          <p:val>
                                            <p:strVal val="#ppt_x"/>
                                          </p:val>
                                        </p:tav>
                                      </p:tavLst>
                                    </p:anim>
                                    <p:anim calcmode="lin" valueType="num">
                                      <p:cBhvr additive="base">
                                        <p:cTn id="22" dur="500" fill="hold"/>
                                        <p:tgtEl>
                                          <p:spTgt spid="73744"/>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73731">
                                            <p:txEl>
                                              <p:pRg st="3" end="3"/>
                                            </p:txEl>
                                          </p:spTgt>
                                        </p:tgtEl>
                                        <p:attrNameLst>
                                          <p:attrName>style.visibility</p:attrName>
                                        </p:attrNameLst>
                                      </p:cBhvr>
                                      <p:to>
                                        <p:strVal val="visible"/>
                                      </p:to>
                                    </p:set>
                                    <p:anim calcmode="lin" valueType="num">
                                      <p:cBhvr additive="base">
                                        <p:cTn id="26" dur="5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3731">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73746"/>
                                        </p:tgtEl>
                                        <p:attrNameLst>
                                          <p:attrName>style.visibility</p:attrName>
                                        </p:attrNameLst>
                                      </p:cBhvr>
                                      <p:to>
                                        <p:strVal val="visible"/>
                                      </p:to>
                                    </p:set>
                                    <p:anim calcmode="lin" valueType="num">
                                      <p:cBhvr additive="base">
                                        <p:cTn id="30" dur="500" fill="hold"/>
                                        <p:tgtEl>
                                          <p:spTgt spid="73746"/>
                                        </p:tgtEl>
                                        <p:attrNameLst>
                                          <p:attrName>ppt_x</p:attrName>
                                        </p:attrNameLst>
                                      </p:cBhvr>
                                      <p:tavLst>
                                        <p:tav tm="0">
                                          <p:val>
                                            <p:strVal val="#ppt_x"/>
                                          </p:val>
                                        </p:tav>
                                        <p:tav tm="100000">
                                          <p:val>
                                            <p:strVal val="#ppt_x"/>
                                          </p:val>
                                        </p:tav>
                                      </p:tavLst>
                                    </p:anim>
                                    <p:anim calcmode="lin" valueType="num">
                                      <p:cBhvr additive="base">
                                        <p:cTn id="31" dur="500" fill="hold"/>
                                        <p:tgtEl>
                                          <p:spTgt spid="7374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3731">
                                            <p:txEl>
                                              <p:pRg st="4" end="4"/>
                                            </p:txEl>
                                          </p:spTgt>
                                        </p:tgtEl>
                                        <p:attrNameLst>
                                          <p:attrName>style.visibility</p:attrName>
                                        </p:attrNameLst>
                                      </p:cBhvr>
                                      <p:to>
                                        <p:strVal val="visible"/>
                                      </p:to>
                                    </p:set>
                                    <p:anim calcmode="lin" valueType="num">
                                      <p:cBhvr additive="base">
                                        <p:cTn id="36" dur="500" fill="hold"/>
                                        <p:tgtEl>
                                          <p:spTgt spid="73731">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3731">
                                            <p:txEl>
                                              <p:pRg st="4" end="4"/>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73748"/>
                                        </p:tgtEl>
                                        <p:attrNameLst>
                                          <p:attrName>style.visibility</p:attrName>
                                        </p:attrNameLst>
                                      </p:cBhvr>
                                      <p:to>
                                        <p:strVal val="visible"/>
                                      </p:to>
                                    </p:set>
                                    <p:anim calcmode="lin" valueType="num">
                                      <p:cBhvr additive="base">
                                        <p:cTn id="40" dur="500" fill="hold"/>
                                        <p:tgtEl>
                                          <p:spTgt spid="73748"/>
                                        </p:tgtEl>
                                        <p:attrNameLst>
                                          <p:attrName>ppt_x</p:attrName>
                                        </p:attrNameLst>
                                      </p:cBhvr>
                                      <p:tavLst>
                                        <p:tav tm="0">
                                          <p:val>
                                            <p:strVal val="#ppt_x"/>
                                          </p:val>
                                        </p:tav>
                                        <p:tav tm="100000">
                                          <p:val>
                                            <p:strVal val="#ppt_x"/>
                                          </p:val>
                                        </p:tav>
                                      </p:tavLst>
                                    </p:anim>
                                    <p:anim calcmode="lin" valueType="num">
                                      <p:cBhvr additive="base">
                                        <p:cTn id="41" dur="500" fill="hold"/>
                                        <p:tgtEl>
                                          <p:spTgt spid="73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5DF96AD1-E602-474A-A4B5-5128FDD06C6B}" type="slidenum">
              <a:rPr lang="en-US" altLang="zh-CN"/>
              <a:pPr/>
              <a:t>66</a:t>
            </a:fld>
            <a:endParaRPr lang="en-US" altLang="zh-CN"/>
          </a:p>
        </p:txBody>
      </p:sp>
      <p:sp>
        <p:nvSpPr>
          <p:cNvPr id="74754" name="Rectangle 2"/>
          <p:cNvSpPr>
            <a:spLocks noGrp="1" noChangeArrowheads="1"/>
          </p:cNvSpPr>
          <p:nvPr>
            <p:ph type="title"/>
          </p:nvPr>
        </p:nvSpPr>
        <p:spPr/>
        <p:txBody>
          <a:bodyPr/>
          <a:lstStyle/>
          <a:p>
            <a:endParaRPr lang="zh-CN" altLang="en-US" b="1" dirty="0"/>
          </a:p>
        </p:txBody>
      </p:sp>
      <p:sp>
        <p:nvSpPr>
          <p:cNvPr id="74755" name="Rectangle 3"/>
          <p:cNvSpPr>
            <a:spLocks noGrp="1" noChangeArrowheads="1"/>
          </p:cNvSpPr>
          <p:nvPr>
            <p:ph type="body" idx="1"/>
          </p:nvPr>
        </p:nvSpPr>
        <p:spPr>
          <a:xfrm>
            <a:off x="755576" y="1223963"/>
            <a:ext cx="8213798" cy="5634037"/>
          </a:xfrm>
        </p:spPr>
        <p:txBody>
          <a:bodyPr/>
          <a:lstStyle/>
          <a:p>
            <a:r>
              <a:rPr lang="zh-CN" altLang="en-US" dirty="0"/>
              <a:t>将</a:t>
            </a:r>
          </a:p>
          <a:p>
            <a:r>
              <a:rPr lang="zh-CN" altLang="en-US" dirty="0"/>
              <a:t>代入下两式</a:t>
            </a:r>
          </a:p>
          <a:p>
            <a:pPr lvl="3"/>
            <a:endParaRPr lang="zh-CN" altLang="en-US" dirty="0"/>
          </a:p>
          <a:p>
            <a:pPr lvl="3"/>
            <a:endParaRPr lang="zh-CN" altLang="en-US" dirty="0"/>
          </a:p>
          <a:p>
            <a:r>
              <a:rPr lang="zh-CN" altLang="en-US" dirty="0"/>
              <a:t>得到</a:t>
            </a:r>
          </a:p>
          <a:p>
            <a:pPr lvl="3"/>
            <a:endParaRPr lang="zh-CN" altLang="en-US" dirty="0"/>
          </a:p>
          <a:p>
            <a:r>
              <a:rPr lang="zh-CN" altLang="en-US" dirty="0"/>
              <a:t>即</a:t>
            </a:r>
          </a:p>
          <a:p>
            <a:r>
              <a:rPr lang="zh-CN" altLang="en-US" dirty="0"/>
              <a:t>上式表明</a:t>
            </a:r>
            <a:r>
              <a:rPr lang="zh-CN" altLang="en-US" sz="3100" i="1" dirty="0">
                <a:solidFill>
                  <a:schemeClr val="hlink"/>
                </a:solidFill>
                <a:sym typeface="Symbol" pitchFamily="18" charset="2"/>
              </a:rPr>
              <a:t></a:t>
            </a:r>
            <a:r>
              <a:rPr lang="en-US" altLang="zh-CN" sz="3100" dirty="0">
                <a:solidFill>
                  <a:schemeClr val="hlink"/>
                </a:solidFill>
                <a:sym typeface="Symbol" pitchFamily="18" charset="2"/>
              </a:rPr>
              <a:t>(</a:t>
            </a:r>
            <a:r>
              <a:rPr lang="en-US" altLang="zh-CN" sz="3100" i="1" dirty="0">
                <a:solidFill>
                  <a:schemeClr val="hlink"/>
                </a:solidFill>
                <a:sym typeface="Symbol" pitchFamily="18" charset="2"/>
              </a:rPr>
              <a:t>t</a:t>
            </a:r>
            <a:r>
              <a:rPr lang="en-US" altLang="zh-CN" sz="3100" dirty="0">
                <a:solidFill>
                  <a:schemeClr val="hlink"/>
                </a:solidFill>
                <a:sym typeface="Symbol" pitchFamily="18" charset="2"/>
              </a:rPr>
              <a:t>) </a:t>
            </a:r>
            <a:r>
              <a:rPr lang="zh-CN" altLang="en-US" b="1" dirty="0">
                <a:solidFill>
                  <a:schemeClr val="hlink"/>
                </a:solidFill>
              </a:rPr>
              <a:t>、 </a:t>
            </a:r>
            <a:r>
              <a:rPr lang="zh-CN" altLang="en-US" sz="3100" i="1" dirty="0">
                <a:solidFill>
                  <a:schemeClr val="hlink"/>
                </a:solidFill>
                <a:sym typeface="Symbol" pitchFamily="18" charset="2"/>
              </a:rPr>
              <a:t></a:t>
            </a:r>
            <a:r>
              <a:rPr lang="en-US" altLang="zh-CN" sz="3100" baseline="-25000" dirty="0">
                <a:solidFill>
                  <a:schemeClr val="hlink"/>
                </a:solidFill>
                <a:sym typeface="Symbol" pitchFamily="18" charset="2"/>
              </a:rPr>
              <a:t>c</a:t>
            </a:r>
            <a:r>
              <a:rPr lang="en-US" altLang="zh-CN" sz="3100" dirty="0">
                <a:solidFill>
                  <a:schemeClr val="hlink"/>
                </a:solidFill>
                <a:sym typeface="Symbol" pitchFamily="18" charset="2"/>
              </a:rPr>
              <a:t>(</a:t>
            </a:r>
            <a:r>
              <a:rPr lang="en-US" altLang="zh-CN" sz="3100" i="1" dirty="0">
                <a:solidFill>
                  <a:schemeClr val="hlink"/>
                </a:solidFill>
                <a:sym typeface="Symbol" pitchFamily="18" charset="2"/>
              </a:rPr>
              <a:t>t</a:t>
            </a:r>
            <a:r>
              <a:rPr lang="en-US" altLang="zh-CN" sz="3100" dirty="0">
                <a:solidFill>
                  <a:schemeClr val="hlink"/>
                </a:solidFill>
                <a:sym typeface="Symbol" pitchFamily="18" charset="2"/>
              </a:rPr>
              <a:t>)</a:t>
            </a:r>
            <a:r>
              <a:rPr lang="zh-CN" altLang="en-US" dirty="0">
                <a:solidFill>
                  <a:schemeClr val="hlink"/>
                </a:solidFill>
              </a:rPr>
              <a:t>和</a:t>
            </a:r>
            <a:r>
              <a:rPr lang="zh-CN" altLang="en-US" sz="3100" i="1" dirty="0">
                <a:solidFill>
                  <a:schemeClr val="hlink"/>
                </a:solidFill>
                <a:sym typeface="Symbol" pitchFamily="18" charset="2"/>
              </a:rPr>
              <a:t></a:t>
            </a:r>
            <a:r>
              <a:rPr lang="en-US" altLang="zh-CN" sz="3100" baseline="-25000" dirty="0">
                <a:solidFill>
                  <a:schemeClr val="hlink"/>
                </a:solidFill>
                <a:sym typeface="Symbol" pitchFamily="18" charset="2"/>
              </a:rPr>
              <a:t>s</a:t>
            </a:r>
            <a:r>
              <a:rPr lang="en-US" altLang="zh-CN" sz="3100" dirty="0">
                <a:solidFill>
                  <a:schemeClr val="hlink"/>
                </a:solidFill>
                <a:sym typeface="Symbol" pitchFamily="18" charset="2"/>
              </a:rPr>
              <a:t>(</a:t>
            </a:r>
            <a:r>
              <a:rPr lang="en-US" altLang="zh-CN" sz="3100" i="1" dirty="0">
                <a:solidFill>
                  <a:schemeClr val="hlink"/>
                </a:solidFill>
                <a:sym typeface="Symbol" pitchFamily="18" charset="2"/>
              </a:rPr>
              <a:t>t</a:t>
            </a:r>
            <a:r>
              <a:rPr lang="en-US" altLang="zh-CN" sz="3100" dirty="0">
                <a:solidFill>
                  <a:schemeClr val="hlink"/>
                </a:solidFill>
                <a:sym typeface="Symbol" pitchFamily="18" charset="2"/>
              </a:rPr>
              <a:t>)</a:t>
            </a:r>
            <a:r>
              <a:rPr lang="zh-CN" altLang="en-US" dirty="0">
                <a:solidFill>
                  <a:schemeClr val="hlink"/>
                </a:solidFill>
              </a:rPr>
              <a:t>具有相同的平均功率或方差。 </a:t>
            </a:r>
          </a:p>
        </p:txBody>
      </p:sp>
      <p:sp>
        <p:nvSpPr>
          <p:cNvPr id="7475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11"/>
          <p:cNvGrpSpPr>
            <a:grpSpLocks/>
          </p:cNvGrpSpPr>
          <p:nvPr/>
        </p:nvGrpSpPr>
        <p:grpSpPr bwMode="auto">
          <a:xfrm>
            <a:off x="3131840" y="1844824"/>
            <a:ext cx="4796846" cy="1236091"/>
            <a:chOff x="1332" y="1259"/>
            <a:chExt cx="2273" cy="494"/>
          </a:xfrm>
        </p:grpSpPr>
        <p:graphicFrame>
          <p:nvGraphicFramePr>
            <p:cNvPr id="74756" name="Object 4"/>
            <p:cNvGraphicFramePr>
              <a:graphicFrameLocks noChangeAspect="1"/>
            </p:cNvGraphicFramePr>
            <p:nvPr>
              <p:extLst>
                <p:ext uri="{D42A27DB-BD31-4B8C-83A1-F6EECF244321}">
                  <p14:modId xmlns:p14="http://schemas.microsoft.com/office/powerpoint/2010/main" val="1004467329"/>
                </p:ext>
              </p:extLst>
            </p:nvPr>
          </p:nvGraphicFramePr>
          <p:xfrm>
            <a:off x="1332" y="1518"/>
            <a:ext cx="2212" cy="235"/>
          </p:xfrm>
          <a:graphic>
            <a:graphicData uri="http://schemas.openxmlformats.org/presentationml/2006/ole">
              <mc:AlternateContent xmlns:mc="http://schemas.openxmlformats.org/markup-compatibility/2006">
                <mc:Choice xmlns:v="urn:schemas-microsoft-com:vml" Requires="v">
                  <p:oleObj spid="_x0000_s2505168" name="公式" r:id="rId3" imgW="2349500" imgH="241300" progId="Equation.3">
                    <p:embed/>
                  </p:oleObj>
                </mc:Choice>
                <mc:Fallback>
                  <p:oleObj name="公式" r:id="rId3" imgW="2349500" imgH="241300" progId="Equation.3">
                    <p:embed/>
                    <p:pic>
                      <p:nvPicPr>
                        <p:cNvPr id="0" name="Picture 1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 y="1518"/>
                          <a:ext cx="2212" cy="2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9" name="Object 7"/>
            <p:cNvGraphicFramePr>
              <a:graphicFrameLocks noChangeAspect="1"/>
            </p:cNvGraphicFramePr>
            <p:nvPr>
              <p:extLst>
                <p:ext uri="{D42A27DB-BD31-4B8C-83A1-F6EECF244321}">
                  <p14:modId xmlns:p14="http://schemas.microsoft.com/office/powerpoint/2010/main" val="3006376615"/>
                </p:ext>
              </p:extLst>
            </p:nvPr>
          </p:nvGraphicFramePr>
          <p:xfrm>
            <a:off x="1366" y="1259"/>
            <a:ext cx="2239" cy="226"/>
          </p:xfrm>
          <a:graphic>
            <a:graphicData uri="http://schemas.openxmlformats.org/presentationml/2006/ole">
              <mc:AlternateContent xmlns:mc="http://schemas.openxmlformats.org/markup-compatibility/2006">
                <mc:Choice xmlns:v="urn:schemas-microsoft-com:vml" Requires="v">
                  <p:oleObj spid="_x0000_s2505169" name="公式" r:id="rId5" imgW="2349500" imgH="241300" progId="Equation.3">
                    <p:embed/>
                  </p:oleObj>
                </mc:Choice>
                <mc:Fallback>
                  <p:oleObj name="公式" r:id="rId5" imgW="2349500" imgH="241300" progId="Equation.3">
                    <p:embed/>
                    <p:pic>
                      <p:nvPicPr>
                        <p:cNvPr id="0" name="Picture 1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6" y="1259"/>
                          <a:ext cx="2239"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0"/>
          <p:cNvGrpSpPr>
            <a:grpSpLocks/>
          </p:cNvGrpSpPr>
          <p:nvPr/>
        </p:nvGrpSpPr>
        <p:grpSpPr bwMode="auto">
          <a:xfrm>
            <a:off x="1763688" y="1196752"/>
            <a:ext cx="3024336" cy="534541"/>
            <a:chOff x="1548" y="799"/>
            <a:chExt cx="1643" cy="246"/>
          </a:xfrm>
        </p:grpSpPr>
        <p:graphicFrame>
          <p:nvGraphicFramePr>
            <p:cNvPr id="74760" name="Object 8"/>
            <p:cNvGraphicFramePr>
              <a:graphicFrameLocks noChangeAspect="1"/>
            </p:cNvGraphicFramePr>
            <p:nvPr/>
          </p:nvGraphicFramePr>
          <p:xfrm>
            <a:off x="1548" y="799"/>
            <a:ext cx="709" cy="246"/>
          </p:xfrm>
          <a:graphic>
            <a:graphicData uri="http://schemas.openxmlformats.org/presentationml/2006/ole">
              <mc:AlternateContent xmlns:mc="http://schemas.openxmlformats.org/markup-compatibility/2006">
                <mc:Choice xmlns:v="urn:schemas-microsoft-com:vml" Requires="v">
                  <p:oleObj spid="_x0000_s2505170" name="公式" r:id="rId7" imgW="660400" imgH="228600" progId="Equation.3">
                    <p:embed/>
                  </p:oleObj>
                </mc:Choice>
                <mc:Fallback>
                  <p:oleObj name="公式" r:id="rId7" imgW="660400" imgH="228600" progId="Equation.3">
                    <p:embed/>
                    <p:pic>
                      <p:nvPicPr>
                        <p:cNvPr id="0" name="Picture 1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8" y="799"/>
                          <a:ext cx="709"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1" name="Object 9"/>
            <p:cNvGraphicFramePr>
              <a:graphicFrameLocks noChangeAspect="1"/>
            </p:cNvGraphicFramePr>
            <p:nvPr/>
          </p:nvGraphicFramePr>
          <p:xfrm>
            <a:off x="2511" y="799"/>
            <a:ext cx="680" cy="237"/>
          </p:xfrm>
          <a:graphic>
            <a:graphicData uri="http://schemas.openxmlformats.org/presentationml/2006/ole">
              <mc:AlternateContent xmlns:mc="http://schemas.openxmlformats.org/markup-compatibility/2006">
                <mc:Choice xmlns:v="urn:schemas-microsoft-com:vml" Requires="v">
                  <p:oleObj spid="_x0000_s2505171" name="公式" r:id="rId9" imgW="660400" imgH="228600" progId="Equation.3">
                    <p:embed/>
                  </p:oleObj>
                </mc:Choice>
                <mc:Fallback>
                  <p:oleObj name="公式" r:id="rId9" imgW="660400" imgH="228600" progId="Equation.3">
                    <p:embed/>
                    <p:pic>
                      <p:nvPicPr>
                        <p:cNvPr id="0" name="Picture 1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1" y="799"/>
                          <a:ext cx="680"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4765" name="Rectangle 13"/>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4764" name="Object 12"/>
          <p:cNvGraphicFramePr>
            <a:graphicFrameLocks noChangeAspect="1"/>
          </p:cNvGraphicFramePr>
          <p:nvPr>
            <p:extLst>
              <p:ext uri="{D42A27DB-BD31-4B8C-83A1-F6EECF244321}">
                <p14:modId xmlns:p14="http://schemas.microsoft.com/office/powerpoint/2010/main" val="704369424"/>
              </p:ext>
            </p:extLst>
          </p:nvPr>
        </p:nvGraphicFramePr>
        <p:xfrm>
          <a:off x="2123728" y="3339565"/>
          <a:ext cx="2983846" cy="504056"/>
        </p:xfrm>
        <a:graphic>
          <a:graphicData uri="http://schemas.openxmlformats.org/presentationml/2006/ole">
            <mc:AlternateContent xmlns:mc="http://schemas.openxmlformats.org/markup-compatibility/2006">
              <mc:Choice xmlns:v="urn:schemas-microsoft-com:vml" Requires="v">
                <p:oleObj spid="_x0000_s2505172" name="公式" r:id="rId11" imgW="1409088" imgH="241195" progId="Equation.3">
                  <p:embed/>
                </p:oleObj>
              </mc:Choice>
              <mc:Fallback>
                <p:oleObj name="公式" r:id="rId11" imgW="1409088" imgH="241195" progId="Equation.3">
                  <p:embed/>
                  <p:pic>
                    <p:nvPicPr>
                      <p:cNvPr id="0" name="Picture 1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3728" y="3339565"/>
                        <a:ext cx="2983846" cy="504056"/>
                      </a:xfrm>
                      <a:prstGeom prst="rect">
                        <a:avLst/>
                      </a:prstGeom>
                      <a:noFill/>
                      <a:extLst/>
                    </p:spPr>
                  </p:pic>
                </p:oleObj>
              </mc:Fallback>
            </mc:AlternateContent>
          </a:graphicData>
        </a:graphic>
      </p:graphicFrame>
      <p:graphicFrame>
        <p:nvGraphicFramePr>
          <p:cNvPr id="74766" name="Object 14"/>
          <p:cNvGraphicFramePr>
            <a:graphicFrameLocks noChangeAspect="1"/>
          </p:cNvGraphicFramePr>
          <p:nvPr>
            <p:extLst>
              <p:ext uri="{D42A27DB-BD31-4B8C-83A1-F6EECF244321}">
                <p14:modId xmlns:p14="http://schemas.microsoft.com/office/powerpoint/2010/main" val="2372710834"/>
              </p:ext>
            </p:extLst>
          </p:nvPr>
        </p:nvGraphicFramePr>
        <p:xfrm>
          <a:off x="1835696" y="4293096"/>
          <a:ext cx="2443374" cy="576064"/>
        </p:xfrm>
        <a:graphic>
          <a:graphicData uri="http://schemas.openxmlformats.org/presentationml/2006/ole">
            <mc:AlternateContent xmlns:mc="http://schemas.openxmlformats.org/markup-compatibility/2006">
              <mc:Choice xmlns:v="urn:schemas-microsoft-com:vml" Requires="v">
                <p:oleObj spid="_x0000_s2505173" name="公式" r:id="rId13" imgW="1091726" imgH="253890" progId="Equation.3">
                  <p:embed/>
                </p:oleObj>
              </mc:Choice>
              <mc:Fallback>
                <p:oleObj name="公式" r:id="rId13" imgW="1091726" imgH="253890" progId="Equation.3">
                  <p:embed/>
                  <p:pic>
                    <p:nvPicPr>
                      <p:cNvPr id="0" name="Picture 1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696" y="4293096"/>
                        <a:ext cx="2443374" cy="576064"/>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5">
                                            <p:txEl>
                                              <p:pRg st="4" end="4"/>
                                            </p:txEl>
                                          </p:spTgt>
                                        </p:tgtEl>
                                        <p:attrNameLst>
                                          <p:attrName>style.visibility</p:attrName>
                                        </p:attrNameLst>
                                      </p:cBhvr>
                                      <p:to>
                                        <p:strVal val="visible"/>
                                      </p:to>
                                    </p:set>
                                    <p:anim calcmode="lin" valueType="num">
                                      <p:cBhvr additive="base">
                                        <p:cTn id="7" dur="5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764"/>
                                        </p:tgtEl>
                                        <p:attrNameLst>
                                          <p:attrName>style.visibility</p:attrName>
                                        </p:attrNameLst>
                                      </p:cBhvr>
                                      <p:to>
                                        <p:strVal val="visible"/>
                                      </p:to>
                                    </p:set>
                                    <p:anim calcmode="lin" valueType="num">
                                      <p:cBhvr additive="base">
                                        <p:cTn id="11" dur="500" fill="hold"/>
                                        <p:tgtEl>
                                          <p:spTgt spid="74764"/>
                                        </p:tgtEl>
                                        <p:attrNameLst>
                                          <p:attrName>ppt_x</p:attrName>
                                        </p:attrNameLst>
                                      </p:cBhvr>
                                      <p:tavLst>
                                        <p:tav tm="0">
                                          <p:val>
                                            <p:strVal val="#ppt_x"/>
                                          </p:val>
                                        </p:tav>
                                        <p:tav tm="100000">
                                          <p:val>
                                            <p:strVal val="#ppt_x"/>
                                          </p:val>
                                        </p:tav>
                                      </p:tavLst>
                                    </p:anim>
                                    <p:anim calcmode="lin" valueType="num">
                                      <p:cBhvr additive="base">
                                        <p:cTn id="12" dur="500" fill="hold"/>
                                        <p:tgtEl>
                                          <p:spTgt spid="7476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4755">
                                            <p:txEl>
                                              <p:pRg st="6" end="6"/>
                                            </p:txEl>
                                          </p:spTgt>
                                        </p:tgtEl>
                                        <p:attrNameLst>
                                          <p:attrName>style.visibility</p:attrName>
                                        </p:attrNameLst>
                                      </p:cBhvr>
                                      <p:to>
                                        <p:strVal val="visible"/>
                                      </p:to>
                                    </p:set>
                                    <p:anim calcmode="lin" valueType="num">
                                      <p:cBhvr additive="base">
                                        <p:cTn id="17" dur="500" fill="hold"/>
                                        <p:tgtEl>
                                          <p:spTgt spid="74755">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4755">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4766"/>
                                        </p:tgtEl>
                                        <p:attrNameLst>
                                          <p:attrName>style.visibility</p:attrName>
                                        </p:attrNameLst>
                                      </p:cBhvr>
                                      <p:to>
                                        <p:strVal val="visible"/>
                                      </p:to>
                                    </p:set>
                                    <p:anim calcmode="lin" valueType="num">
                                      <p:cBhvr additive="base">
                                        <p:cTn id="21" dur="500" fill="hold"/>
                                        <p:tgtEl>
                                          <p:spTgt spid="74766"/>
                                        </p:tgtEl>
                                        <p:attrNameLst>
                                          <p:attrName>ppt_x</p:attrName>
                                        </p:attrNameLst>
                                      </p:cBhvr>
                                      <p:tavLst>
                                        <p:tav tm="0">
                                          <p:val>
                                            <p:strVal val="#ppt_x"/>
                                          </p:val>
                                        </p:tav>
                                        <p:tav tm="100000">
                                          <p:val>
                                            <p:strVal val="#ppt_x"/>
                                          </p:val>
                                        </p:tav>
                                      </p:tavLst>
                                    </p:anim>
                                    <p:anim calcmode="lin" valueType="num">
                                      <p:cBhvr additive="base">
                                        <p:cTn id="22" dur="500" fill="hold"/>
                                        <p:tgtEl>
                                          <p:spTgt spid="7476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4755">
                                            <p:txEl>
                                              <p:pRg st="7" end="7"/>
                                            </p:txEl>
                                          </p:spTgt>
                                        </p:tgtEl>
                                        <p:attrNameLst>
                                          <p:attrName>style.visibility</p:attrName>
                                        </p:attrNameLst>
                                      </p:cBhvr>
                                      <p:to>
                                        <p:strVal val="visible"/>
                                      </p:to>
                                    </p:set>
                                    <p:anim calcmode="lin" valueType="num">
                                      <p:cBhvr additive="base">
                                        <p:cTn id="27" dur="500" fill="hold"/>
                                        <p:tgtEl>
                                          <p:spTgt spid="7475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47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ABA7BA94-6622-436C-AC9E-49A7DDEE8F26}" type="slidenum">
              <a:rPr lang="en-US" altLang="zh-CN"/>
              <a:pPr/>
              <a:t>67</a:t>
            </a:fld>
            <a:endParaRPr lang="en-US" altLang="zh-CN"/>
          </a:p>
        </p:txBody>
      </p:sp>
      <p:sp>
        <p:nvSpPr>
          <p:cNvPr id="75779" name="Rectangle 3"/>
          <p:cNvSpPr>
            <a:spLocks noGrp="1" noChangeArrowheads="1"/>
          </p:cNvSpPr>
          <p:nvPr>
            <p:ph type="body" idx="1"/>
          </p:nvPr>
        </p:nvSpPr>
        <p:spPr>
          <a:xfrm>
            <a:off x="467543" y="1223963"/>
            <a:ext cx="8501831" cy="5634037"/>
          </a:xfrm>
        </p:spPr>
        <p:txBody>
          <a:bodyPr>
            <a:normAutofit/>
          </a:bodyPr>
          <a:lstStyle/>
          <a:p>
            <a:r>
              <a:rPr lang="zh-CN" altLang="en-US" dirty="0"/>
              <a:t>根据平稳性，过程的特性与变量</a:t>
            </a:r>
            <a:r>
              <a:rPr lang="en-US" altLang="zh-CN" i="1" dirty="0"/>
              <a:t>t</a:t>
            </a:r>
            <a:r>
              <a:rPr lang="zh-CN" altLang="en-US" dirty="0"/>
              <a:t>无关</a:t>
            </a:r>
            <a:r>
              <a:rPr lang="zh-CN" altLang="en-US" dirty="0" smtClean="0"/>
              <a:t>，得到</a:t>
            </a:r>
            <a:endParaRPr lang="zh-CN" altLang="en-US" dirty="0"/>
          </a:p>
          <a:p>
            <a:pPr lvl="2">
              <a:buFont typeface="Wingdings" pitchFamily="2" charset="2"/>
              <a:buNone/>
            </a:pPr>
            <a:endParaRPr lang="zh-CN" altLang="en-US" dirty="0"/>
          </a:p>
          <a:p>
            <a:pPr lvl="2">
              <a:buFont typeface="Wingdings" pitchFamily="2" charset="2"/>
              <a:buNone/>
            </a:pPr>
            <a:endParaRPr lang="en-US" altLang="zh-CN" dirty="0" smtClean="0"/>
          </a:p>
          <a:p>
            <a:pPr lvl="2">
              <a:buFont typeface="Wingdings" pitchFamily="2" charset="2"/>
              <a:buNone/>
            </a:pPr>
            <a:endParaRPr lang="zh-CN" altLang="en-US" dirty="0"/>
          </a:p>
          <a:p>
            <a:pPr>
              <a:lnSpc>
                <a:spcPct val="120000"/>
              </a:lnSpc>
            </a:pPr>
            <a:r>
              <a:rPr lang="zh-CN" altLang="en-US" dirty="0" smtClean="0">
                <a:solidFill>
                  <a:schemeClr val="hlink"/>
                </a:solidFill>
              </a:rPr>
              <a:t>因为</a:t>
            </a:r>
            <a:r>
              <a:rPr lang="zh-CN" altLang="en-US" sz="3100" i="1" dirty="0">
                <a:solidFill>
                  <a:schemeClr val="hlink"/>
                </a:solidFill>
                <a:sym typeface="Symbol" pitchFamily="18" charset="2"/>
              </a:rPr>
              <a:t></a:t>
            </a:r>
            <a:r>
              <a:rPr lang="en-US" altLang="zh-CN" sz="3100" dirty="0">
                <a:solidFill>
                  <a:schemeClr val="hlink"/>
                </a:solidFill>
                <a:sym typeface="Symbol" pitchFamily="18" charset="2"/>
              </a:rPr>
              <a:t>(</a:t>
            </a:r>
            <a:r>
              <a:rPr lang="en-US" altLang="zh-CN" sz="3100" i="1" dirty="0">
                <a:solidFill>
                  <a:schemeClr val="hlink"/>
                </a:solidFill>
                <a:sym typeface="Symbol" pitchFamily="18" charset="2"/>
              </a:rPr>
              <a:t>t</a:t>
            </a:r>
            <a:r>
              <a:rPr lang="en-US" altLang="zh-CN" sz="3100" dirty="0">
                <a:solidFill>
                  <a:schemeClr val="hlink"/>
                </a:solidFill>
                <a:sym typeface="Symbol" pitchFamily="18" charset="2"/>
              </a:rPr>
              <a:t>)</a:t>
            </a:r>
            <a:r>
              <a:rPr lang="zh-CN" altLang="en-US" dirty="0">
                <a:solidFill>
                  <a:schemeClr val="hlink"/>
                </a:solidFill>
              </a:rPr>
              <a:t>是高斯过程</a:t>
            </a:r>
            <a:r>
              <a:rPr lang="zh-CN" altLang="en-US" dirty="0"/>
              <a:t>，所以， </a:t>
            </a:r>
            <a:r>
              <a:rPr lang="zh-CN" altLang="en-US" sz="3100" i="1" dirty="0">
                <a:sym typeface="Symbol" pitchFamily="18" charset="2"/>
              </a:rPr>
              <a:t></a:t>
            </a:r>
            <a:r>
              <a:rPr lang="en-US" altLang="zh-CN" sz="3100" baseline="-25000" dirty="0">
                <a:sym typeface="Symbol" pitchFamily="18" charset="2"/>
              </a:rPr>
              <a:t>c</a:t>
            </a:r>
            <a:r>
              <a:rPr lang="en-US" altLang="zh-CN" sz="3100" dirty="0">
                <a:sym typeface="Symbol" pitchFamily="18" charset="2"/>
              </a:rPr>
              <a:t>(</a:t>
            </a:r>
            <a:r>
              <a:rPr lang="en-US" altLang="zh-CN" sz="3100" i="1" dirty="0">
                <a:sym typeface="Symbol" pitchFamily="18" charset="2"/>
              </a:rPr>
              <a:t>t</a:t>
            </a:r>
            <a:r>
              <a:rPr lang="en-US" altLang="zh-CN" sz="3100" i="1" baseline="-25000" dirty="0">
                <a:sym typeface="Symbol" pitchFamily="18" charset="2"/>
              </a:rPr>
              <a:t>1</a:t>
            </a:r>
            <a:r>
              <a:rPr lang="en-US" altLang="zh-CN" sz="3100" dirty="0">
                <a:sym typeface="Symbol" pitchFamily="18" charset="2"/>
              </a:rPr>
              <a:t>)</a:t>
            </a:r>
            <a:r>
              <a:rPr lang="zh-CN" altLang="en-US" sz="3100" dirty="0">
                <a:sym typeface="Symbol" pitchFamily="18" charset="2"/>
              </a:rPr>
              <a:t>， </a:t>
            </a:r>
            <a:r>
              <a:rPr lang="zh-CN" altLang="en-US" sz="3100" i="1" dirty="0">
                <a:sym typeface="Symbol" pitchFamily="18" charset="2"/>
              </a:rPr>
              <a:t></a:t>
            </a:r>
            <a:r>
              <a:rPr lang="en-US" altLang="zh-CN" sz="3100" baseline="-25000" dirty="0">
                <a:sym typeface="Symbol" pitchFamily="18" charset="2"/>
              </a:rPr>
              <a:t>s</a:t>
            </a:r>
            <a:r>
              <a:rPr lang="en-US" altLang="zh-CN" sz="3100" dirty="0">
                <a:sym typeface="Symbol" pitchFamily="18" charset="2"/>
              </a:rPr>
              <a:t>(</a:t>
            </a:r>
            <a:r>
              <a:rPr lang="en-US" altLang="zh-CN" sz="3100" i="1" dirty="0">
                <a:sym typeface="Symbol" pitchFamily="18" charset="2"/>
              </a:rPr>
              <a:t>t</a:t>
            </a:r>
            <a:r>
              <a:rPr lang="en-US" altLang="zh-CN" sz="3100" i="1" baseline="-25000" dirty="0">
                <a:sym typeface="Symbol" pitchFamily="18" charset="2"/>
              </a:rPr>
              <a:t>2</a:t>
            </a:r>
            <a:r>
              <a:rPr lang="en-US" altLang="zh-CN" sz="3100" dirty="0">
                <a:sym typeface="Symbol" pitchFamily="18" charset="2"/>
              </a:rPr>
              <a:t>)</a:t>
            </a:r>
            <a:r>
              <a:rPr lang="zh-CN" altLang="en-US" dirty="0"/>
              <a:t>一定是高斯随机变量，从而</a:t>
            </a:r>
            <a:r>
              <a:rPr lang="zh-CN" altLang="en-US" sz="3100" i="1" dirty="0">
                <a:solidFill>
                  <a:schemeClr val="hlink"/>
                </a:solidFill>
                <a:sym typeface="Symbol" pitchFamily="18" charset="2"/>
              </a:rPr>
              <a:t></a:t>
            </a:r>
            <a:r>
              <a:rPr lang="en-US" altLang="zh-CN" sz="3100" baseline="-25000" dirty="0">
                <a:solidFill>
                  <a:schemeClr val="hlink"/>
                </a:solidFill>
                <a:sym typeface="Symbol" pitchFamily="18" charset="2"/>
              </a:rPr>
              <a:t>c</a:t>
            </a:r>
            <a:r>
              <a:rPr lang="en-US" altLang="zh-CN" sz="3100" dirty="0">
                <a:solidFill>
                  <a:schemeClr val="hlink"/>
                </a:solidFill>
                <a:sym typeface="Symbol" pitchFamily="18" charset="2"/>
              </a:rPr>
              <a:t>(</a:t>
            </a:r>
            <a:r>
              <a:rPr lang="en-US" altLang="zh-CN" sz="3100" i="1" dirty="0">
                <a:solidFill>
                  <a:schemeClr val="hlink"/>
                </a:solidFill>
                <a:sym typeface="Symbol" pitchFamily="18" charset="2"/>
              </a:rPr>
              <a:t>t</a:t>
            </a:r>
            <a:r>
              <a:rPr lang="en-US" altLang="zh-CN" sz="3100" dirty="0">
                <a:solidFill>
                  <a:schemeClr val="hlink"/>
                </a:solidFill>
                <a:sym typeface="Symbol" pitchFamily="18" charset="2"/>
              </a:rPr>
              <a:t>)</a:t>
            </a:r>
            <a:r>
              <a:rPr lang="en-US" altLang="zh-CN" dirty="0">
                <a:solidFill>
                  <a:schemeClr val="hlink"/>
                </a:solidFill>
              </a:rPr>
              <a:t> </a:t>
            </a:r>
            <a:r>
              <a:rPr lang="zh-CN" altLang="en-US" dirty="0">
                <a:solidFill>
                  <a:schemeClr val="hlink"/>
                </a:solidFill>
              </a:rPr>
              <a:t>、 </a:t>
            </a:r>
            <a:r>
              <a:rPr lang="zh-CN" altLang="en-US" sz="3100" i="1" dirty="0">
                <a:solidFill>
                  <a:schemeClr val="hlink"/>
                </a:solidFill>
                <a:sym typeface="Symbol" pitchFamily="18" charset="2"/>
              </a:rPr>
              <a:t></a:t>
            </a:r>
            <a:r>
              <a:rPr lang="en-US" altLang="zh-CN" sz="3100" baseline="-25000" dirty="0">
                <a:solidFill>
                  <a:schemeClr val="hlink"/>
                </a:solidFill>
                <a:sym typeface="Symbol" pitchFamily="18" charset="2"/>
              </a:rPr>
              <a:t>s</a:t>
            </a:r>
            <a:r>
              <a:rPr lang="en-US" altLang="zh-CN" sz="3100" dirty="0">
                <a:solidFill>
                  <a:schemeClr val="hlink"/>
                </a:solidFill>
                <a:sym typeface="Symbol" pitchFamily="18" charset="2"/>
              </a:rPr>
              <a:t>(</a:t>
            </a:r>
            <a:r>
              <a:rPr lang="en-US" altLang="zh-CN" sz="3100" i="1" dirty="0">
                <a:solidFill>
                  <a:schemeClr val="hlink"/>
                </a:solidFill>
                <a:sym typeface="Symbol" pitchFamily="18" charset="2"/>
              </a:rPr>
              <a:t>t</a:t>
            </a:r>
            <a:r>
              <a:rPr lang="en-US" altLang="zh-CN" sz="3100" dirty="0">
                <a:solidFill>
                  <a:schemeClr val="hlink"/>
                </a:solidFill>
                <a:sym typeface="Symbol" pitchFamily="18" charset="2"/>
              </a:rPr>
              <a:t>)</a:t>
            </a:r>
            <a:r>
              <a:rPr lang="zh-CN" altLang="en-US" dirty="0">
                <a:solidFill>
                  <a:schemeClr val="hlink"/>
                </a:solidFill>
              </a:rPr>
              <a:t>也是高斯过程</a:t>
            </a:r>
            <a:r>
              <a:rPr lang="zh-CN" altLang="en-US" dirty="0"/>
              <a:t>。</a:t>
            </a:r>
          </a:p>
          <a:p>
            <a:pPr>
              <a:lnSpc>
                <a:spcPct val="120000"/>
              </a:lnSpc>
            </a:pPr>
            <a:r>
              <a:rPr lang="zh-CN" altLang="en-US" dirty="0"/>
              <a:t>根据</a:t>
            </a:r>
          </a:p>
          <a:p>
            <a:pPr>
              <a:lnSpc>
                <a:spcPct val="120000"/>
              </a:lnSpc>
            </a:pPr>
            <a:r>
              <a:rPr lang="zh-CN" altLang="en-US" dirty="0" smtClean="0"/>
              <a:t>可知</a:t>
            </a:r>
            <a:r>
              <a:rPr lang="zh-CN" altLang="en-US" dirty="0"/>
              <a:t>， </a:t>
            </a:r>
            <a:r>
              <a:rPr lang="zh-CN" altLang="en-US" sz="3100" i="1" dirty="0">
                <a:sym typeface="Symbol" pitchFamily="18" charset="2"/>
              </a:rPr>
              <a:t></a:t>
            </a:r>
            <a:r>
              <a:rPr lang="en-US" altLang="zh-CN" sz="3100" baseline="-25000" dirty="0">
                <a:sym typeface="Symbol" pitchFamily="18" charset="2"/>
              </a:rPr>
              <a:t>c</a:t>
            </a:r>
            <a:r>
              <a:rPr lang="en-US" altLang="zh-CN" sz="3100" dirty="0">
                <a:sym typeface="Symbol" pitchFamily="18" charset="2"/>
              </a:rPr>
              <a:t>(</a:t>
            </a:r>
            <a:r>
              <a:rPr lang="en-US" altLang="zh-CN" sz="3100" i="1" dirty="0">
                <a:sym typeface="Symbol" pitchFamily="18" charset="2"/>
              </a:rPr>
              <a:t>t</a:t>
            </a:r>
            <a:r>
              <a:rPr lang="en-US" altLang="zh-CN" sz="3100" dirty="0">
                <a:sym typeface="Symbol" pitchFamily="18" charset="2"/>
              </a:rPr>
              <a:t>)</a:t>
            </a:r>
            <a:r>
              <a:rPr lang="en-US" altLang="zh-CN" dirty="0"/>
              <a:t> </a:t>
            </a:r>
            <a:r>
              <a:rPr lang="zh-CN" altLang="en-US" dirty="0"/>
              <a:t>与</a:t>
            </a:r>
            <a:r>
              <a:rPr lang="zh-CN" altLang="en-US" sz="3100" i="1" dirty="0">
                <a:sym typeface="Symbol" pitchFamily="18" charset="2"/>
              </a:rPr>
              <a:t></a:t>
            </a:r>
            <a:r>
              <a:rPr lang="en-US" altLang="zh-CN" sz="3100" baseline="-25000" dirty="0">
                <a:sym typeface="Symbol" pitchFamily="18" charset="2"/>
              </a:rPr>
              <a:t>s</a:t>
            </a:r>
            <a:r>
              <a:rPr lang="en-US" altLang="zh-CN" sz="3100" dirty="0">
                <a:sym typeface="Symbol" pitchFamily="18" charset="2"/>
              </a:rPr>
              <a:t>(</a:t>
            </a:r>
            <a:r>
              <a:rPr lang="en-US" altLang="zh-CN" sz="3100" i="1" dirty="0">
                <a:sym typeface="Symbol" pitchFamily="18" charset="2"/>
              </a:rPr>
              <a:t>t</a:t>
            </a:r>
            <a:r>
              <a:rPr lang="en-US" altLang="zh-CN" sz="3100" dirty="0">
                <a:sym typeface="Symbol" pitchFamily="18" charset="2"/>
              </a:rPr>
              <a:t>)</a:t>
            </a:r>
            <a:r>
              <a:rPr lang="zh-CN" altLang="en-US" dirty="0"/>
              <a:t>在</a:t>
            </a:r>
            <a:r>
              <a:rPr lang="zh-CN" altLang="en-US" dirty="0">
                <a:sym typeface="Symbol" pitchFamily="18" charset="2"/>
              </a:rPr>
              <a:t> </a:t>
            </a:r>
            <a:r>
              <a:rPr lang="en-US" altLang="zh-CN" dirty="0">
                <a:sym typeface="Symbol" pitchFamily="18" charset="2"/>
              </a:rPr>
              <a:t>= 0</a:t>
            </a:r>
            <a:r>
              <a:rPr lang="zh-CN" altLang="en-US" dirty="0"/>
              <a:t>处互不相关，又由于它们是高斯型的，因此</a:t>
            </a:r>
            <a:r>
              <a:rPr lang="zh-CN" altLang="en-US" sz="3100" i="1" dirty="0">
                <a:solidFill>
                  <a:schemeClr val="hlink"/>
                </a:solidFill>
                <a:sym typeface="Symbol" pitchFamily="18" charset="2"/>
              </a:rPr>
              <a:t></a:t>
            </a:r>
            <a:r>
              <a:rPr lang="en-US" altLang="zh-CN" sz="3100" baseline="-25000" dirty="0">
                <a:solidFill>
                  <a:schemeClr val="hlink"/>
                </a:solidFill>
                <a:sym typeface="Symbol" pitchFamily="18" charset="2"/>
              </a:rPr>
              <a:t>c</a:t>
            </a:r>
            <a:r>
              <a:rPr lang="en-US" altLang="zh-CN" sz="3100" dirty="0">
                <a:solidFill>
                  <a:schemeClr val="hlink"/>
                </a:solidFill>
                <a:sym typeface="Symbol" pitchFamily="18" charset="2"/>
              </a:rPr>
              <a:t>(</a:t>
            </a:r>
            <a:r>
              <a:rPr lang="en-US" altLang="zh-CN" sz="3100" i="1" dirty="0">
                <a:solidFill>
                  <a:schemeClr val="hlink"/>
                </a:solidFill>
                <a:sym typeface="Symbol" pitchFamily="18" charset="2"/>
              </a:rPr>
              <a:t>t</a:t>
            </a:r>
            <a:r>
              <a:rPr lang="en-US" altLang="zh-CN" sz="3100" dirty="0">
                <a:solidFill>
                  <a:schemeClr val="hlink"/>
                </a:solidFill>
                <a:sym typeface="Symbol" pitchFamily="18" charset="2"/>
              </a:rPr>
              <a:t>)</a:t>
            </a:r>
            <a:r>
              <a:rPr lang="en-US" altLang="zh-CN" dirty="0">
                <a:solidFill>
                  <a:schemeClr val="hlink"/>
                </a:solidFill>
              </a:rPr>
              <a:t> </a:t>
            </a:r>
            <a:r>
              <a:rPr lang="zh-CN" altLang="en-US" dirty="0">
                <a:solidFill>
                  <a:schemeClr val="hlink"/>
                </a:solidFill>
              </a:rPr>
              <a:t>与</a:t>
            </a:r>
            <a:r>
              <a:rPr lang="zh-CN" altLang="en-US" sz="3100" i="1" dirty="0">
                <a:solidFill>
                  <a:schemeClr val="hlink"/>
                </a:solidFill>
                <a:sym typeface="Symbol" pitchFamily="18" charset="2"/>
              </a:rPr>
              <a:t></a:t>
            </a:r>
            <a:r>
              <a:rPr lang="en-US" altLang="zh-CN" sz="3100" baseline="-25000" dirty="0">
                <a:solidFill>
                  <a:schemeClr val="hlink"/>
                </a:solidFill>
                <a:sym typeface="Symbol" pitchFamily="18" charset="2"/>
              </a:rPr>
              <a:t>s</a:t>
            </a:r>
            <a:r>
              <a:rPr lang="en-US" altLang="zh-CN" sz="3100" dirty="0">
                <a:solidFill>
                  <a:schemeClr val="hlink"/>
                </a:solidFill>
                <a:sym typeface="Symbol" pitchFamily="18" charset="2"/>
              </a:rPr>
              <a:t>(</a:t>
            </a:r>
            <a:r>
              <a:rPr lang="en-US" altLang="zh-CN" sz="3100" i="1" dirty="0">
                <a:solidFill>
                  <a:schemeClr val="hlink"/>
                </a:solidFill>
                <a:sym typeface="Symbol" pitchFamily="18" charset="2"/>
              </a:rPr>
              <a:t>t</a:t>
            </a:r>
            <a:r>
              <a:rPr lang="en-US" altLang="zh-CN" sz="3100" dirty="0">
                <a:solidFill>
                  <a:schemeClr val="hlink"/>
                </a:solidFill>
                <a:sym typeface="Symbol" pitchFamily="18" charset="2"/>
              </a:rPr>
              <a:t>)</a:t>
            </a:r>
            <a:r>
              <a:rPr lang="zh-CN" altLang="en-US" dirty="0">
                <a:solidFill>
                  <a:schemeClr val="hlink"/>
                </a:solidFill>
              </a:rPr>
              <a:t>也是统计独立的</a:t>
            </a:r>
            <a:r>
              <a:rPr lang="zh-CN" altLang="en-US" dirty="0"/>
              <a:t>。 </a:t>
            </a:r>
          </a:p>
        </p:txBody>
      </p:sp>
      <p:sp>
        <p:nvSpPr>
          <p:cNvPr id="75781"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780" name="Object 4"/>
          <p:cNvGraphicFramePr>
            <a:graphicFrameLocks noChangeAspect="1"/>
          </p:cNvGraphicFramePr>
          <p:nvPr>
            <p:extLst>
              <p:ext uri="{D42A27DB-BD31-4B8C-83A1-F6EECF244321}">
                <p14:modId xmlns:p14="http://schemas.microsoft.com/office/powerpoint/2010/main" val="115327962"/>
              </p:ext>
            </p:extLst>
          </p:nvPr>
        </p:nvGraphicFramePr>
        <p:xfrm>
          <a:off x="1475656" y="332656"/>
          <a:ext cx="5810797" cy="579562"/>
        </p:xfrm>
        <a:graphic>
          <a:graphicData uri="http://schemas.openxmlformats.org/presentationml/2006/ole">
            <mc:AlternateContent xmlns:mc="http://schemas.openxmlformats.org/markup-compatibility/2006">
              <mc:Choice xmlns:v="urn:schemas-microsoft-com:vml" Requires="v">
                <p:oleObj spid="_x0000_s2572474" name="公式" r:id="rId3" imgW="2057400" imgH="228600" progId="Equation.3">
                  <p:embed/>
                </p:oleObj>
              </mc:Choice>
              <mc:Fallback>
                <p:oleObj name="公式" r:id="rId3" imgW="20574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32656"/>
                        <a:ext cx="5810797" cy="579562"/>
                      </a:xfrm>
                      <a:prstGeom prst="rect">
                        <a:avLst/>
                      </a:prstGeom>
                      <a:noFill/>
                      <a:extLst/>
                    </p:spPr>
                  </p:pic>
                </p:oleObj>
              </mc:Fallback>
            </mc:AlternateContent>
          </a:graphicData>
        </a:graphic>
      </p:graphicFrame>
      <p:sp>
        <p:nvSpPr>
          <p:cNvPr id="75783"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782" name="Object 6"/>
          <p:cNvGraphicFramePr>
            <a:graphicFrameLocks noChangeAspect="1"/>
          </p:cNvGraphicFramePr>
          <p:nvPr>
            <p:extLst>
              <p:ext uri="{D42A27DB-BD31-4B8C-83A1-F6EECF244321}">
                <p14:modId xmlns:p14="http://schemas.microsoft.com/office/powerpoint/2010/main" val="1340004751"/>
              </p:ext>
            </p:extLst>
          </p:nvPr>
        </p:nvGraphicFramePr>
        <p:xfrm>
          <a:off x="2339752" y="1772816"/>
          <a:ext cx="3894040" cy="508543"/>
        </p:xfrm>
        <a:graphic>
          <a:graphicData uri="http://schemas.openxmlformats.org/presentationml/2006/ole">
            <mc:AlternateContent xmlns:mc="http://schemas.openxmlformats.org/markup-compatibility/2006">
              <mc:Choice xmlns:v="urn:schemas-microsoft-com:vml" Requires="v">
                <p:oleObj spid="_x0000_s2572475" name="公式" r:id="rId5" imgW="1739900" imgH="228600" progId="Equation.3">
                  <p:embed/>
                </p:oleObj>
              </mc:Choice>
              <mc:Fallback>
                <p:oleObj name="公式" r:id="rId5" imgW="1739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1772816"/>
                        <a:ext cx="3894040" cy="508543"/>
                      </a:xfrm>
                      <a:prstGeom prst="rect">
                        <a:avLst/>
                      </a:prstGeom>
                      <a:noFill/>
                      <a:extLst/>
                    </p:spPr>
                  </p:pic>
                </p:oleObj>
              </mc:Fallback>
            </mc:AlternateContent>
          </a:graphicData>
        </a:graphic>
      </p:graphicFrame>
      <p:sp>
        <p:nvSpPr>
          <p:cNvPr id="75785" name="Rectangle 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784" name="Object 8"/>
          <p:cNvGraphicFramePr>
            <a:graphicFrameLocks noChangeAspect="1"/>
          </p:cNvGraphicFramePr>
          <p:nvPr>
            <p:extLst>
              <p:ext uri="{D42A27DB-BD31-4B8C-83A1-F6EECF244321}">
                <p14:modId xmlns:p14="http://schemas.microsoft.com/office/powerpoint/2010/main" val="2581255757"/>
              </p:ext>
            </p:extLst>
          </p:nvPr>
        </p:nvGraphicFramePr>
        <p:xfrm>
          <a:off x="2287538" y="2132856"/>
          <a:ext cx="4156670" cy="865808"/>
        </p:xfrm>
        <a:graphic>
          <a:graphicData uri="http://schemas.openxmlformats.org/presentationml/2006/ole">
            <mc:AlternateContent xmlns:mc="http://schemas.openxmlformats.org/markup-compatibility/2006">
              <mc:Choice xmlns:v="urn:schemas-microsoft-com:vml" Requires="v">
                <p:oleObj spid="_x0000_s2572476" name="公式" r:id="rId7" imgW="2057400" imgH="431800" progId="Equation.3">
                  <p:embed/>
                </p:oleObj>
              </mc:Choice>
              <mc:Fallback>
                <p:oleObj name="公式" r:id="rId7" imgW="20574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7538" y="2132856"/>
                        <a:ext cx="4156670" cy="865808"/>
                      </a:xfrm>
                      <a:prstGeom prst="rect">
                        <a:avLst/>
                      </a:prstGeom>
                      <a:noFill/>
                      <a:extLst/>
                    </p:spPr>
                  </p:pic>
                </p:oleObj>
              </mc:Fallback>
            </mc:AlternateContent>
          </a:graphicData>
        </a:graphic>
      </p:graphicFrame>
      <p:sp>
        <p:nvSpPr>
          <p:cNvPr id="75787" name="Rectangle 11"/>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5786" name="Object 10"/>
          <p:cNvGraphicFramePr>
            <a:graphicFrameLocks noChangeAspect="1"/>
          </p:cNvGraphicFramePr>
          <p:nvPr>
            <p:extLst>
              <p:ext uri="{D42A27DB-BD31-4B8C-83A1-F6EECF244321}">
                <p14:modId xmlns:p14="http://schemas.microsoft.com/office/powerpoint/2010/main" val="2777193776"/>
              </p:ext>
            </p:extLst>
          </p:nvPr>
        </p:nvGraphicFramePr>
        <p:xfrm>
          <a:off x="1835696" y="4581128"/>
          <a:ext cx="1440160" cy="500826"/>
        </p:xfrm>
        <a:graphic>
          <a:graphicData uri="http://schemas.openxmlformats.org/presentationml/2006/ole">
            <mc:AlternateContent xmlns:mc="http://schemas.openxmlformats.org/markup-compatibility/2006">
              <mc:Choice xmlns:v="urn:schemas-microsoft-com:vml" Requires="v">
                <p:oleObj spid="_x0000_s2572477" name="公式" r:id="rId9" imgW="660400" imgH="228600" progId="Equation.3">
                  <p:embed/>
                </p:oleObj>
              </mc:Choice>
              <mc:Fallback>
                <p:oleObj name="公式" r:id="rId9" imgW="6604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696" y="4581128"/>
                        <a:ext cx="1440160" cy="500826"/>
                      </a:xfrm>
                      <a:prstGeom prst="rect">
                        <a:avLst/>
                      </a:prstGeom>
                      <a:noFill/>
                      <a:extLst/>
                    </p:spPr>
                  </p:pic>
                </p:oleObj>
              </mc:Fallback>
            </mc:AlternateContent>
          </a:graphicData>
        </a:graphic>
      </p:graphicFrame>
    </p:spTree>
    <p:extLst>
      <p:ext uri="{BB962C8B-B14F-4D97-AF65-F5344CB8AC3E}">
        <p14:creationId xmlns:p14="http://schemas.microsoft.com/office/powerpoint/2010/main" val="121581700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5782"/>
                                        </p:tgtEl>
                                        <p:attrNameLst>
                                          <p:attrName>style.visibility</p:attrName>
                                        </p:attrNameLst>
                                      </p:cBhvr>
                                      <p:to>
                                        <p:strVal val="visible"/>
                                      </p:to>
                                    </p:set>
                                    <p:anim calcmode="lin" valueType="num">
                                      <p:cBhvr additive="base">
                                        <p:cTn id="11" dur="500" fill="hold"/>
                                        <p:tgtEl>
                                          <p:spTgt spid="75782"/>
                                        </p:tgtEl>
                                        <p:attrNameLst>
                                          <p:attrName>ppt_x</p:attrName>
                                        </p:attrNameLst>
                                      </p:cBhvr>
                                      <p:tavLst>
                                        <p:tav tm="0">
                                          <p:val>
                                            <p:strVal val="#ppt_x"/>
                                          </p:val>
                                        </p:tav>
                                        <p:tav tm="100000">
                                          <p:val>
                                            <p:strVal val="#ppt_x"/>
                                          </p:val>
                                        </p:tav>
                                      </p:tavLst>
                                    </p:anim>
                                    <p:anim calcmode="lin" valueType="num">
                                      <p:cBhvr additive="base">
                                        <p:cTn id="12" dur="500" fill="hold"/>
                                        <p:tgtEl>
                                          <p:spTgt spid="7578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5784"/>
                                        </p:tgtEl>
                                        <p:attrNameLst>
                                          <p:attrName>style.visibility</p:attrName>
                                        </p:attrNameLst>
                                      </p:cBhvr>
                                      <p:to>
                                        <p:strVal val="visible"/>
                                      </p:to>
                                    </p:set>
                                    <p:anim calcmode="lin" valueType="num">
                                      <p:cBhvr additive="base">
                                        <p:cTn id="15" dur="500" fill="hold"/>
                                        <p:tgtEl>
                                          <p:spTgt spid="75784"/>
                                        </p:tgtEl>
                                        <p:attrNameLst>
                                          <p:attrName>ppt_x</p:attrName>
                                        </p:attrNameLst>
                                      </p:cBhvr>
                                      <p:tavLst>
                                        <p:tav tm="0">
                                          <p:val>
                                            <p:strVal val="#ppt_x"/>
                                          </p:val>
                                        </p:tav>
                                        <p:tav tm="100000">
                                          <p:val>
                                            <p:strVal val="#ppt_x"/>
                                          </p:val>
                                        </p:tav>
                                      </p:tavLst>
                                    </p:anim>
                                    <p:anim calcmode="lin" valueType="num">
                                      <p:cBhvr additive="base">
                                        <p:cTn id="16" dur="500" fill="hold"/>
                                        <p:tgtEl>
                                          <p:spTgt spid="7578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5779">
                                            <p:txEl>
                                              <p:pRg st="4" end="4"/>
                                            </p:txEl>
                                          </p:spTgt>
                                        </p:tgtEl>
                                        <p:attrNameLst>
                                          <p:attrName>style.visibility</p:attrName>
                                        </p:attrNameLst>
                                      </p:cBhvr>
                                      <p:to>
                                        <p:strVal val="visible"/>
                                      </p:to>
                                    </p:set>
                                    <p:anim calcmode="lin" valueType="num">
                                      <p:cBhvr additive="base">
                                        <p:cTn id="21" dur="500" fill="hold"/>
                                        <p:tgtEl>
                                          <p:spTgt spid="7577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57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5779">
                                            <p:txEl>
                                              <p:pRg st="5" end="5"/>
                                            </p:txEl>
                                          </p:spTgt>
                                        </p:tgtEl>
                                        <p:attrNameLst>
                                          <p:attrName>style.visibility</p:attrName>
                                        </p:attrNameLst>
                                      </p:cBhvr>
                                      <p:to>
                                        <p:strVal val="visible"/>
                                      </p:to>
                                    </p:set>
                                    <p:anim calcmode="lin" valueType="num">
                                      <p:cBhvr additive="base">
                                        <p:cTn id="27" dur="500" fill="hold"/>
                                        <p:tgtEl>
                                          <p:spTgt spid="7577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577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5786"/>
                                        </p:tgtEl>
                                        <p:attrNameLst>
                                          <p:attrName>style.visibility</p:attrName>
                                        </p:attrNameLst>
                                      </p:cBhvr>
                                      <p:to>
                                        <p:strVal val="visible"/>
                                      </p:to>
                                    </p:set>
                                    <p:anim calcmode="lin" valueType="num">
                                      <p:cBhvr additive="base">
                                        <p:cTn id="31" dur="500" fill="hold"/>
                                        <p:tgtEl>
                                          <p:spTgt spid="75786"/>
                                        </p:tgtEl>
                                        <p:attrNameLst>
                                          <p:attrName>ppt_x</p:attrName>
                                        </p:attrNameLst>
                                      </p:cBhvr>
                                      <p:tavLst>
                                        <p:tav tm="0">
                                          <p:val>
                                            <p:strVal val="#ppt_x"/>
                                          </p:val>
                                        </p:tav>
                                        <p:tav tm="100000">
                                          <p:val>
                                            <p:strVal val="#ppt_x"/>
                                          </p:val>
                                        </p:tav>
                                      </p:tavLst>
                                    </p:anim>
                                    <p:anim calcmode="lin" valueType="num">
                                      <p:cBhvr additive="base">
                                        <p:cTn id="32" dur="500" fill="hold"/>
                                        <p:tgtEl>
                                          <p:spTgt spid="7578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779">
                                            <p:txEl>
                                              <p:pRg st="6" end="6"/>
                                            </p:txEl>
                                          </p:spTgt>
                                        </p:tgtEl>
                                        <p:attrNameLst>
                                          <p:attrName>style.visibility</p:attrName>
                                        </p:attrNameLst>
                                      </p:cBhvr>
                                      <p:to>
                                        <p:strVal val="visible"/>
                                      </p:to>
                                    </p:set>
                                    <p:anim calcmode="lin" valueType="num">
                                      <p:cBhvr additive="base">
                                        <p:cTn id="35" dur="500" fill="hold"/>
                                        <p:tgtEl>
                                          <p:spTgt spid="7577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57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B9EE254-4F84-470C-AE6B-5A59F0843A17}" type="slidenum">
              <a:rPr lang="en-US" altLang="zh-CN"/>
              <a:pPr/>
              <a:t>68</a:t>
            </a:fld>
            <a:endParaRPr lang="en-US" altLang="zh-CN"/>
          </a:p>
        </p:txBody>
      </p:sp>
      <p:sp>
        <p:nvSpPr>
          <p:cNvPr id="76802" name="Rectangle 2"/>
          <p:cNvSpPr>
            <a:spLocks noGrp="1" noChangeArrowheads="1"/>
          </p:cNvSpPr>
          <p:nvPr>
            <p:ph type="title"/>
          </p:nvPr>
        </p:nvSpPr>
        <p:spPr/>
        <p:txBody>
          <a:bodyPr>
            <a:normAutofit/>
          </a:bodyPr>
          <a:lstStyle/>
          <a:p>
            <a:r>
              <a:rPr lang="zh-CN" altLang="en-US" dirty="0"/>
              <a:t>总结</a:t>
            </a:r>
            <a:endParaRPr lang="zh-CN" altLang="en-US" b="1" dirty="0"/>
          </a:p>
        </p:txBody>
      </p:sp>
      <p:sp>
        <p:nvSpPr>
          <p:cNvPr id="76803" name="Rectangle 3"/>
          <p:cNvSpPr>
            <a:spLocks noGrp="1" noChangeArrowheads="1"/>
          </p:cNvSpPr>
          <p:nvPr>
            <p:ph type="body" idx="1"/>
          </p:nvPr>
        </p:nvSpPr>
        <p:spPr>
          <a:xfrm>
            <a:off x="296863" y="1223963"/>
            <a:ext cx="8379593" cy="5634037"/>
          </a:xfrm>
        </p:spPr>
        <p:txBody>
          <a:bodyPr>
            <a:normAutofit/>
          </a:bodyPr>
          <a:lstStyle/>
          <a:p>
            <a:pPr lvl="1">
              <a:lnSpc>
                <a:spcPct val="160000"/>
              </a:lnSpc>
            </a:pPr>
            <a:r>
              <a:rPr lang="zh-CN" altLang="en-US" sz="2800" dirty="0" smtClean="0">
                <a:solidFill>
                  <a:srgbClr val="FF0000"/>
                </a:solidFill>
              </a:rPr>
              <a:t>问题：</a:t>
            </a:r>
            <a:r>
              <a:rPr lang="zh-CN" altLang="en-US" sz="2800" dirty="0"/>
              <a:t>一个均值为零的窄带平稳高斯过程</a:t>
            </a:r>
            <a:r>
              <a:rPr lang="zh-CN" altLang="en-US" sz="2800" i="1" dirty="0">
                <a:sym typeface="Symbol" pitchFamily="18" charset="2"/>
              </a:rPr>
              <a:t></a:t>
            </a:r>
            <a:r>
              <a:rPr lang="en-US" altLang="zh-CN" sz="2800" dirty="0">
                <a:sym typeface="Symbol" pitchFamily="18" charset="2"/>
              </a:rPr>
              <a:t>(</a:t>
            </a:r>
            <a:r>
              <a:rPr lang="en-US" altLang="zh-CN" sz="2800" i="1" dirty="0">
                <a:sym typeface="Symbol" pitchFamily="18" charset="2"/>
              </a:rPr>
              <a:t>t</a:t>
            </a:r>
            <a:r>
              <a:rPr lang="en-US" altLang="zh-CN" sz="2800" dirty="0">
                <a:sym typeface="Symbol" pitchFamily="18" charset="2"/>
              </a:rPr>
              <a:t>)</a:t>
            </a:r>
            <a:r>
              <a:rPr lang="en-US" altLang="zh-CN" sz="2800" dirty="0"/>
              <a:t> </a:t>
            </a:r>
            <a:r>
              <a:rPr lang="zh-CN" altLang="en-US" sz="2800" dirty="0"/>
              <a:t>，它的同相分量</a:t>
            </a:r>
            <a:r>
              <a:rPr lang="zh-CN" altLang="en-US" sz="2800" i="1" dirty="0">
                <a:sym typeface="Symbol" pitchFamily="18" charset="2"/>
              </a:rPr>
              <a:t></a:t>
            </a:r>
            <a:r>
              <a:rPr lang="en-US" altLang="zh-CN" sz="2800" baseline="-25000" dirty="0">
                <a:sym typeface="Symbol" pitchFamily="18" charset="2"/>
              </a:rPr>
              <a:t>c</a:t>
            </a:r>
            <a:r>
              <a:rPr lang="en-US" altLang="zh-CN" sz="2800" dirty="0">
                <a:sym typeface="Symbol" pitchFamily="18" charset="2"/>
              </a:rPr>
              <a:t>(</a:t>
            </a:r>
            <a:r>
              <a:rPr lang="en-US" altLang="zh-CN" sz="2800" i="1" dirty="0">
                <a:sym typeface="Symbol" pitchFamily="18" charset="2"/>
              </a:rPr>
              <a:t>t</a:t>
            </a:r>
            <a:r>
              <a:rPr lang="en-US" altLang="zh-CN" sz="2800" dirty="0">
                <a:sym typeface="Symbol" pitchFamily="18" charset="2"/>
              </a:rPr>
              <a:t>)</a:t>
            </a:r>
            <a:r>
              <a:rPr lang="zh-CN" altLang="en-US" sz="2800" dirty="0"/>
              <a:t>和正交分量</a:t>
            </a:r>
            <a:r>
              <a:rPr lang="zh-CN" altLang="en-US" sz="2800" i="1" dirty="0">
                <a:sym typeface="Symbol" pitchFamily="18" charset="2"/>
              </a:rPr>
              <a:t></a:t>
            </a:r>
            <a:r>
              <a:rPr lang="en-US" altLang="zh-CN" sz="2800" baseline="-25000" dirty="0">
                <a:sym typeface="Symbol" pitchFamily="18" charset="2"/>
              </a:rPr>
              <a:t>s</a:t>
            </a:r>
            <a:r>
              <a:rPr lang="en-US" altLang="zh-CN" sz="2800" dirty="0">
                <a:sym typeface="Symbol" pitchFamily="18" charset="2"/>
              </a:rPr>
              <a:t>(</a:t>
            </a:r>
            <a:r>
              <a:rPr lang="en-US" altLang="zh-CN" sz="2800" i="1" dirty="0">
                <a:sym typeface="Symbol" pitchFamily="18" charset="2"/>
              </a:rPr>
              <a:t>t</a:t>
            </a:r>
            <a:r>
              <a:rPr lang="en-US" altLang="zh-CN" sz="2800" dirty="0" smtClean="0">
                <a:sym typeface="Symbol" pitchFamily="18" charset="2"/>
              </a:rPr>
              <a:t>)</a:t>
            </a:r>
            <a:r>
              <a:rPr lang="zh-CN" altLang="en-US" sz="2800" dirty="0" smtClean="0">
                <a:sym typeface="Symbol" pitchFamily="18" charset="2"/>
              </a:rPr>
              <a:t>怎样？</a:t>
            </a:r>
            <a:endParaRPr lang="en-US" altLang="zh-CN" sz="2800" dirty="0" smtClean="0">
              <a:sym typeface="Symbol" pitchFamily="18" charset="2"/>
            </a:endParaRPr>
          </a:p>
          <a:p>
            <a:pPr lvl="1">
              <a:lnSpc>
                <a:spcPct val="160000"/>
              </a:lnSpc>
            </a:pPr>
            <a:r>
              <a:rPr lang="zh-CN" altLang="en-US" sz="2800" dirty="0" smtClean="0">
                <a:solidFill>
                  <a:srgbClr val="0000FF"/>
                </a:solidFill>
              </a:rPr>
              <a:t>结论</a:t>
            </a:r>
            <a:r>
              <a:rPr lang="en-US" altLang="zh-CN" sz="2800" dirty="0" smtClean="0">
                <a:solidFill>
                  <a:srgbClr val="0000FF"/>
                </a:solidFill>
              </a:rPr>
              <a:t>1</a:t>
            </a:r>
            <a:r>
              <a:rPr lang="zh-CN" altLang="en-US" sz="2800" dirty="0" smtClean="0"/>
              <a:t>：</a:t>
            </a:r>
            <a:r>
              <a:rPr lang="zh-CN" altLang="en-US" sz="2800" i="1" dirty="0" smtClean="0">
                <a:sym typeface="Symbol" pitchFamily="18" charset="2"/>
              </a:rPr>
              <a:t></a:t>
            </a:r>
            <a:r>
              <a:rPr lang="en-US" altLang="zh-CN" sz="2800" baseline="-25000" dirty="0">
                <a:sym typeface="Symbol" pitchFamily="18" charset="2"/>
              </a:rPr>
              <a:t>c</a:t>
            </a:r>
            <a:r>
              <a:rPr lang="en-US" altLang="zh-CN" sz="2800" dirty="0">
                <a:sym typeface="Symbol" pitchFamily="18" charset="2"/>
              </a:rPr>
              <a:t>(</a:t>
            </a:r>
            <a:r>
              <a:rPr lang="en-US" altLang="zh-CN" sz="2800" i="1" dirty="0">
                <a:sym typeface="Symbol" pitchFamily="18" charset="2"/>
              </a:rPr>
              <a:t>t</a:t>
            </a:r>
            <a:r>
              <a:rPr lang="en-US" altLang="zh-CN" sz="2800" dirty="0">
                <a:sym typeface="Symbol" pitchFamily="18" charset="2"/>
              </a:rPr>
              <a:t>)</a:t>
            </a:r>
            <a:r>
              <a:rPr lang="zh-CN" altLang="en-US" sz="2800" dirty="0" smtClean="0"/>
              <a:t>和</a:t>
            </a:r>
            <a:r>
              <a:rPr lang="zh-CN" altLang="en-US" sz="2800" i="1" dirty="0" smtClean="0">
                <a:sym typeface="Symbol" pitchFamily="18" charset="2"/>
              </a:rPr>
              <a:t></a:t>
            </a:r>
            <a:r>
              <a:rPr lang="en-US" altLang="zh-CN" sz="2800" baseline="-25000" dirty="0">
                <a:sym typeface="Symbol" pitchFamily="18" charset="2"/>
              </a:rPr>
              <a:t>s</a:t>
            </a:r>
            <a:r>
              <a:rPr lang="en-US" altLang="zh-CN" sz="2800" dirty="0">
                <a:sym typeface="Symbol" pitchFamily="18" charset="2"/>
              </a:rPr>
              <a:t>(</a:t>
            </a:r>
            <a:r>
              <a:rPr lang="en-US" altLang="zh-CN" sz="2800" i="1" dirty="0">
                <a:sym typeface="Symbol" pitchFamily="18" charset="2"/>
              </a:rPr>
              <a:t>t</a:t>
            </a:r>
            <a:r>
              <a:rPr lang="en-US" altLang="zh-CN" sz="2800" dirty="0">
                <a:sym typeface="Symbol" pitchFamily="18" charset="2"/>
              </a:rPr>
              <a:t>)</a:t>
            </a:r>
            <a:r>
              <a:rPr lang="zh-CN" altLang="en-US" sz="2800" dirty="0"/>
              <a:t>同样是</a:t>
            </a:r>
            <a:r>
              <a:rPr lang="zh-CN" altLang="en-US" sz="2800" dirty="0">
                <a:solidFill>
                  <a:srgbClr val="C00000"/>
                </a:solidFill>
              </a:rPr>
              <a:t>平稳</a:t>
            </a:r>
            <a:r>
              <a:rPr lang="zh-CN" altLang="en-US" sz="2800" dirty="0" smtClean="0">
                <a:solidFill>
                  <a:srgbClr val="C00000"/>
                </a:solidFill>
              </a:rPr>
              <a:t>高斯过程</a:t>
            </a:r>
            <a:endParaRPr lang="en-US" altLang="zh-CN" sz="2800" dirty="0" smtClean="0">
              <a:solidFill>
                <a:srgbClr val="C00000"/>
              </a:solidFill>
            </a:endParaRPr>
          </a:p>
          <a:p>
            <a:pPr lvl="1">
              <a:lnSpc>
                <a:spcPct val="160000"/>
              </a:lnSpc>
            </a:pPr>
            <a:r>
              <a:rPr lang="zh-CN" altLang="en-US" sz="2800" dirty="0" smtClean="0">
                <a:solidFill>
                  <a:srgbClr val="0000FF"/>
                </a:solidFill>
              </a:rPr>
              <a:t>结论</a:t>
            </a:r>
            <a:r>
              <a:rPr lang="en-US" altLang="zh-CN" sz="2800" dirty="0" smtClean="0">
                <a:solidFill>
                  <a:srgbClr val="0000FF"/>
                </a:solidFill>
              </a:rPr>
              <a:t>2</a:t>
            </a:r>
            <a:r>
              <a:rPr lang="zh-CN" altLang="en-US" sz="2800" dirty="0" smtClean="0"/>
              <a:t>：</a:t>
            </a:r>
            <a:r>
              <a:rPr lang="zh-CN" altLang="en-US" sz="2800" i="1" dirty="0">
                <a:sym typeface="Symbol" pitchFamily="18" charset="2"/>
              </a:rPr>
              <a:t> </a:t>
            </a:r>
            <a:r>
              <a:rPr lang="en-US" altLang="zh-CN" sz="2800" baseline="-25000" dirty="0">
                <a:sym typeface="Symbol" pitchFamily="18" charset="2"/>
              </a:rPr>
              <a:t>c</a:t>
            </a:r>
            <a:r>
              <a:rPr lang="en-US" altLang="zh-CN" sz="2800" dirty="0">
                <a:sym typeface="Symbol" pitchFamily="18" charset="2"/>
              </a:rPr>
              <a:t>(</a:t>
            </a:r>
            <a:r>
              <a:rPr lang="en-US" altLang="zh-CN" sz="2800" i="1" dirty="0">
                <a:sym typeface="Symbol" pitchFamily="18" charset="2"/>
              </a:rPr>
              <a:t>t</a:t>
            </a:r>
            <a:r>
              <a:rPr lang="en-US" altLang="zh-CN" sz="2800" dirty="0">
                <a:sym typeface="Symbol" pitchFamily="18" charset="2"/>
              </a:rPr>
              <a:t>)</a:t>
            </a:r>
            <a:r>
              <a:rPr lang="zh-CN" altLang="en-US" sz="2800" dirty="0"/>
              <a:t>和</a:t>
            </a:r>
            <a:r>
              <a:rPr lang="zh-CN" altLang="en-US" sz="2800" i="1" dirty="0">
                <a:sym typeface="Symbol" pitchFamily="18" charset="2"/>
              </a:rPr>
              <a:t></a:t>
            </a:r>
            <a:r>
              <a:rPr lang="en-US" altLang="zh-CN" sz="2800" baseline="-25000" dirty="0">
                <a:sym typeface="Symbol" pitchFamily="18" charset="2"/>
              </a:rPr>
              <a:t>s</a:t>
            </a:r>
            <a:r>
              <a:rPr lang="en-US" altLang="zh-CN" sz="2800" dirty="0">
                <a:sym typeface="Symbol" pitchFamily="18" charset="2"/>
              </a:rPr>
              <a:t>(</a:t>
            </a:r>
            <a:r>
              <a:rPr lang="en-US" altLang="zh-CN" sz="2800" i="1" dirty="0">
                <a:sym typeface="Symbol" pitchFamily="18" charset="2"/>
              </a:rPr>
              <a:t>t</a:t>
            </a:r>
            <a:r>
              <a:rPr lang="en-US" altLang="zh-CN" sz="2800" dirty="0" smtClean="0">
                <a:sym typeface="Symbol" pitchFamily="18" charset="2"/>
              </a:rPr>
              <a:t>)</a:t>
            </a:r>
            <a:r>
              <a:rPr lang="zh-CN" altLang="en-US" sz="2800" dirty="0" smtClean="0">
                <a:solidFill>
                  <a:srgbClr val="C00000"/>
                </a:solidFill>
              </a:rPr>
              <a:t>均值</a:t>
            </a:r>
            <a:r>
              <a:rPr lang="zh-CN" altLang="en-US" sz="2800" dirty="0">
                <a:solidFill>
                  <a:srgbClr val="C00000"/>
                </a:solidFill>
              </a:rPr>
              <a:t>为零</a:t>
            </a:r>
            <a:r>
              <a:rPr lang="zh-CN" altLang="en-US" sz="2800" dirty="0"/>
              <a:t>，</a:t>
            </a:r>
            <a:r>
              <a:rPr lang="zh-CN" altLang="en-US" sz="2800" dirty="0">
                <a:solidFill>
                  <a:srgbClr val="C00000"/>
                </a:solidFill>
              </a:rPr>
              <a:t>方差也相同</a:t>
            </a:r>
            <a:r>
              <a:rPr lang="zh-CN" altLang="en-US" sz="2800" dirty="0" smtClean="0"/>
              <a:t>。</a:t>
            </a:r>
            <a:endParaRPr lang="en-US" altLang="zh-CN" sz="2800" dirty="0" smtClean="0"/>
          </a:p>
          <a:p>
            <a:pPr lvl="1">
              <a:lnSpc>
                <a:spcPct val="160000"/>
              </a:lnSpc>
            </a:pPr>
            <a:r>
              <a:rPr lang="zh-CN" altLang="en-US" sz="2800" dirty="0" smtClean="0">
                <a:solidFill>
                  <a:srgbClr val="0000FF"/>
                </a:solidFill>
              </a:rPr>
              <a:t>结论</a:t>
            </a:r>
            <a:r>
              <a:rPr lang="en-US" altLang="zh-CN" sz="2800" dirty="0" smtClean="0">
                <a:solidFill>
                  <a:srgbClr val="0000FF"/>
                </a:solidFill>
              </a:rPr>
              <a:t>3</a:t>
            </a:r>
            <a:r>
              <a:rPr lang="zh-CN" altLang="en-US" sz="2800" dirty="0" smtClean="0"/>
              <a:t>：</a:t>
            </a:r>
            <a:r>
              <a:rPr lang="zh-CN" altLang="en-US" sz="2800" dirty="0" smtClean="0"/>
              <a:t>在</a:t>
            </a:r>
            <a:r>
              <a:rPr lang="zh-CN" altLang="en-US" sz="2800" dirty="0"/>
              <a:t>同一时刻上得到的</a:t>
            </a:r>
            <a:r>
              <a:rPr lang="zh-CN" altLang="en-US" sz="2800" i="1" dirty="0">
                <a:sym typeface="Symbol" pitchFamily="18" charset="2"/>
              </a:rPr>
              <a:t></a:t>
            </a:r>
            <a:r>
              <a:rPr lang="en-US" altLang="zh-CN" sz="2800" baseline="-25000" dirty="0">
                <a:sym typeface="Symbol" pitchFamily="18" charset="2"/>
              </a:rPr>
              <a:t>c</a:t>
            </a:r>
            <a:r>
              <a:rPr lang="zh-CN" altLang="en-US" sz="2800" dirty="0"/>
              <a:t>和</a:t>
            </a:r>
            <a:r>
              <a:rPr lang="zh-CN" altLang="en-US" sz="2800" i="1" dirty="0">
                <a:sym typeface="Symbol" pitchFamily="18" charset="2"/>
              </a:rPr>
              <a:t></a:t>
            </a:r>
            <a:r>
              <a:rPr lang="en-US" altLang="zh-CN" sz="2800" baseline="-25000" dirty="0">
                <a:sym typeface="Symbol" pitchFamily="18" charset="2"/>
              </a:rPr>
              <a:t>s</a:t>
            </a:r>
            <a:r>
              <a:rPr lang="zh-CN" altLang="en-US" sz="2800" dirty="0"/>
              <a:t>是</a:t>
            </a:r>
            <a:r>
              <a:rPr lang="zh-CN" altLang="en-US" sz="2800" dirty="0">
                <a:solidFill>
                  <a:srgbClr val="C00000"/>
                </a:solidFill>
              </a:rPr>
              <a:t>互不相关</a:t>
            </a:r>
            <a:r>
              <a:rPr lang="zh-CN" altLang="en-US" sz="2800" dirty="0"/>
              <a:t>的或</a:t>
            </a:r>
            <a:r>
              <a:rPr lang="zh-CN" altLang="en-US" sz="2800" dirty="0">
                <a:solidFill>
                  <a:srgbClr val="C00000"/>
                </a:solidFill>
              </a:rPr>
              <a:t>统计独立的</a:t>
            </a:r>
            <a:r>
              <a:rPr lang="zh-CN" altLang="en-US" sz="2800" dirty="0"/>
              <a:t>。</a:t>
            </a:r>
          </a:p>
        </p:txBody>
      </p:sp>
      <p:cxnSp>
        <p:nvCxnSpPr>
          <p:cNvPr id="3" name="直接连接符 2"/>
          <p:cNvCxnSpPr/>
          <p:nvPr/>
        </p:nvCxnSpPr>
        <p:spPr>
          <a:xfrm>
            <a:off x="395536" y="2708920"/>
            <a:ext cx="8208912" cy="0"/>
          </a:xfrm>
          <a:prstGeom prst="line">
            <a:avLst/>
          </a:prstGeom>
          <a:ln/>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Effect transition="in" filter="fade">
                                      <p:cBhvr>
                                        <p:cTn id="7" dur="500"/>
                                        <p:tgtEl>
                                          <p:spTgt spid="768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03">
                                            <p:txEl>
                                              <p:pRg st="2" end="2"/>
                                            </p:txEl>
                                          </p:spTgt>
                                        </p:tgtEl>
                                        <p:attrNameLst>
                                          <p:attrName>style.visibility</p:attrName>
                                        </p:attrNameLst>
                                      </p:cBhvr>
                                      <p:to>
                                        <p:strVal val="visible"/>
                                      </p:to>
                                    </p:set>
                                    <p:animEffect transition="in" filter="fade">
                                      <p:cBhvr>
                                        <p:cTn id="12" dur="500"/>
                                        <p:tgtEl>
                                          <p:spTgt spid="768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03">
                                            <p:txEl>
                                              <p:pRg st="3" end="3"/>
                                            </p:txEl>
                                          </p:spTgt>
                                        </p:tgtEl>
                                        <p:attrNameLst>
                                          <p:attrName>style.visibility</p:attrName>
                                        </p:attrNameLst>
                                      </p:cBhvr>
                                      <p:to>
                                        <p:strVal val="visible"/>
                                      </p:to>
                                    </p:set>
                                    <p:animEffect transition="in" filter="fade">
                                      <p:cBhvr>
                                        <p:cTn id="17" dur="500"/>
                                        <p:tgtEl>
                                          <p:spTgt spid="76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776031BB-7C0D-42E1-9506-76F7F2265A06}" type="slidenum">
              <a:rPr lang="en-US" altLang="zh-CN"/>
              <a:pPr/>
              <a:t>69</a:t>
            </a:fld>
            <a:endParaRPr lang="en-US" altLang="zh-CN"/>
          </a:p>
        </p:txBody>
      </p:sp>
      <p:sp>
        <p:nvSpPr>
          <p:cNvPr id="77826" name="Rectangle 2"/>
          <p:cNvSpPr>
            <a:spLocks noGrp="1" noChangeArrowheads="1"/>
          </p:cNvSpPr>
          <p:nvPr>
            <p:ph type="title"/>
          </p:nvPr>
        </p:nvSpPr>
        <p:spPr/>
        <p:txBody>
          <a:bodyPr>
            <a:normAutofit/>
          </a:bodyPr>
          <a:lstStyle/>
          <a:p>
            <a:pPr lvl="1" algn="l" rtl="0">
              <a:lnSpc>
                <a:spcPct val="90000"/>
              </a:lnSpc>
              <a:spcBef>
                <a:spcPct val="0"/>
              </a:spcBef>
            </a:pPr>
            <a:r>
              <a:rPr lang="en-US" altLang="zh-CN" sz="3400" b="1" dirty="0" smtClean="0">
                <a:latin typeface="+mj-ea"/>
                <a:ea typeface="+mj-ea"/>
              </a:rPr>
              <a:t>3.5.2  </a:t>
            </a:r>
            <a:r>
              <a:rPr lang="en-US" altLang="zh-CN" sz="3400" b="1" i="1" dirty="0" smtClean="0">
                <a:latin typeface="+mj-ea"/>
                <a:ea typeface="+mj-ea"/>
              </a:rPr>
              <a:t>a</a:t>
            </a:r>
            <a:r>
              <a:rPr lang="en-US" altLang="zh-CN" sz="3400" b="1" baseline="-25000" dirty="0" smtClean="0">
                <a:latin typeface="+mj-ea"/>
                <a:ea typeface="+mj-ea"/>
                <a:sym typeface="Symbol" pitchFamily="18" charset="2"/>
              </a:rPr>
              <a:t></a:t>
            </a:r>
            <a:r>
              <a:rPr lang="en-US" altLang="zh-CN" sz="3400" b="1" dirty="0" smtClean="0">
                <a:latin typeface="+mj-ea"/>
                <a:ea typeface="+mj-ea"/>
              </a:rPr>
              <a:t>(</a:t>
            </a:r>
            <a:r>
              <a:rPr lang="en-US" altLang="zh-CN" sz="3400" b="1" i="1" dirty="0" smtClean="0">
                <a:latin typeface="+mj-ea"/>
                <a:ea typeface="+mj-ea"/>
              </a:rPr>
              <a:t>t</a:t>
            </a:r>
            <a:r>
              <a:rPr lang="en-US" altLang="zh-CN" sz="3400" b="1" dirty="0" smtClean="0">
                <a:latin typeface="+mj-ea"/>
                <a:ea typeface="+mj-ea"/>
              </a:rPr>
              <a:t>)</a:t>
            </a:r>
            <a:r>
              <a:rPr lang="zh-CN" altLang="en-US" sz="3400" b="1" dirty="0" smtClean="0">
                <a:latin typeface="+mj-ea"/>
                <a:ea typeface="+mj-ea"/>
              </a:rPr>
              <a:t>和</a:t>
            </a:r>
            <a:r>
              <a:rPr lang="zh-CN" altLang="en-US" sz="3400" b="1" i="1" dirty="0" smtClean="0">
                <a:latin typeface="+mj-ea"/>
                <a:ea typeface="+mj-ea"/>
                <a:sym typeface="Symbol" pitchFamily="18" charset="2"/>
              </a:rPr>
              <a:t></a:t>
            </a:r>
            <a:r>
              <a:rPr lang="zh-CN" altLang="en-US" sz="3400" b="1" baseline="-25000" dirty="0" smtClean="0">
                <a:latin typeface="+mj-ea"/>
                <a:ea typeface="+mj-ea"/>
                <a:sym typeface="Symbol" pitchFamily="18" charset="2"/>
              </a:rPr>
              <a:t></a:t>
            </a:r>
            <a:r>
              <a:rPr lang="en-US" altLang="zh-CN" sz="3400" b="1" dirty="0" smtClean="0">
                <a:latin typeface="+mj-ea"/>
                <a:ea typeface="+mj-ea"/>
                <a:sym typeface="Symbol" pitchFamily="18" charset="2"/>
              </a:rPr>
              <a:t>(</a:t>
            </a:r>
            <a:r>
              <a:rPr lang="en-US" altLang="zh-CN" sz="3400" b="1" i="1" dirty="0" smtClean="0">
                <a:latin typeface="+mj-ea"/>
                <a:ea typeface="+mj-ea"/>
                <a:sym typeface="Symbol" pitchFamily="18" charset="2"/>
              </a:rPr>
              <a:t>t</a:t>
            </a:r>
            <a:r>
              <a:rPr lang="en-US" altLang="zh-CN" sz="3400" b="1" dirty="0" smtClean="0">
                <a:latin typeface="+mj-ea"/>
                <a:ea typeface="+mj-ea"/>
                <a:sym typeface="Symbol" pitchFamily="18" charset="2"/>
              </a:rPr>
              <a:t>)</a:t>
            </a:r>
            <a:r>
              <a:rPr lang="zh-CN" altLang="en-US" sz="3400" b="1" dirty="0" smtClean="0">
                <a:latin typeface="+mj-ea"/>
                <a:ea typeface="+mj-ea"/>
              </a:rPr>
              <a:t>的统计特性</a:t>
            </a:r>
            <a:endParaRPr lang="zh-CN" altLang="en-US" sz="3400" b="1" dirty="0">
              <a:latin typeface="+mj-ea"/>
              <a:ea typeface="+mj-ea"/>
            </a:endParaRPr>
          </a:p>
        </p:txBody>
      </p:sp>
      <p:sp>
        <p:nvSpPr>
          <p:cNvPr id="77827" name="Rectangle 3"/>
          <p:cNvSpPr>
            <a:spLocks noGrp="1" noChangeArrowheads="1"/>
          </p:cNvSpPr>
          <p:nvPr>
            <p:ph type="body" idx="1"/>
          </p:nvPr>
        </p:nvSpPr>
        <p:spPr>
          <a:xfrm>
            <a:off x="657225" y="954088"/>
            <a:ext cx="8312150" cy="5499248"/>
          </a:xfrm>
        </p:spPr>
        <p:txBody>
          <a:bodyPr/>
          <a:lstStyle/>
          <a:p>
            <a:pPr>
              <a:lnSpc>
                <a:spcPct val="190000"/>
              </a:lnSpc>
            </a:pPr>
            <a:r>
              <a:rPr lang="zh-CN" altLang="en-US" dirty="0" smtClean="0">
                <a:solidFill>
                  <a:srgbClr val="0000FF"/>
                </a:solidFill>
              </a:rPr>
              <a:t>联合概率</a:t>
            </a:r>
            <a:r>
              <a:rPr lang="zh-CN" altLang="en-US" dirty="0">
                <a:solidFill>
                  <a:srgbClr val="0000FF"/>
                </a:solidFill>
              </a:rPr>
              <a:t>密度函数 </a:t>
            </a:r>
            <a:r>
              <a:rPr lang="en-US" altLang="zh-CN" i="1" dirty="0">
                <a:solidFill>
                  <a:srgbClr val="0000FF"/>
                </a:solidFill>
              </a:rPr>
              <a:t>f </a:t>
            </a:r>
            <a:r>
              <a:rPr lang="en-US" altLang="zh-CN" dirty="0">
                <a:solidFill>
                  <a:srgbClr val="0000FF"/>
                </a:solidFill>
              </a:rPr>
              <a:t>(</a:t>
            </a:r>
            <a:r>
              <a:rPr lang="en-US" altLang="zh-CN" i="1" dirty="0">
                <a:solidFill>
                  <a:srgbClr val="0000FF"/>
                </a:solidFill>
              </a:rPr>
              <a:t>a</a:t>
            </a:r>
            <a:r>
              <a:rPr lang="en-US" altLang="zh-CN" i="1" baseline="-25000" dirty="0">
                <a:solidFill>
                  <a:srgbClr val="0000FF"/>
                </a:solidFill>
                <a:sym typeface="Symbol" pitchFamily="18" charset="2"/>
              </a:rPr>
              <a:t> </a:t>
            </a:r>
            <a:r>
              <a:rPr lang="en-US" altLang="zh-CN" dirty="0">
                <a:solidFill>
                  <a:srgbClr val="0000FF"/>
                </a:solidFill>
              </a:rPr>
              <a:t>, </a:t>
            </a:r>
            <a:r>
              <a:rPr lang="en-US" altLang="zh-CN" i="1" dirty="0">
                <a:solidFill>
                  <a:srgbClr val="0000FF"/>
                </a:solidFill>
                <a:sym typeface="Symbol" pitchFamily="18" charset="2"/>
              </a:rPr>
              <a:t></a:t>
            </a:r>
            <a:r>
              <a:rPr lang="en-US" altLang="zh-CN" i="1" baseline="-25000" dirty="0">
                <a:solidFill>
                  <a:srgbClr val="0000FF"/>
                </a:solidFill>
                <a:sym typeface="Symbol" pitchFamily="18" charset="2"/>
              </a:rPr>
              <a:t> </a:t>
            </a:r>
            <a:r>
              <a:rPr lang="en-US" altLang="zh-CN" dirty="0">
                <a:solidFill>
                  <a:srgbClr val="0000FF"/>
                </a:solidFill>
              </a:rPr>
              <a:t>)</a:t>
            </a:r>
          </a:p>
          <a:p>
            <a:pPr>
              <a:lnSpc>
                <a:spcPct val="120000"/>
              </a:lnSpc>
            </a:pPr>
            <a:r>
              <a:rPr lang="zh-CN" altLang="en-US" dirty="0"/>
              <a:t>根据概率论知识有</a:t>
            </a:r>
          </a:p>
          <a:p>
            <a:pPr lvl="1">
              <a:lnSpc>
                <a:spcPct val="120000"/>
              </a:lnSpc>
            </a:pPr>
            <a:endParaRPr lang="zh-CN" altLang="en-US" dirty="0"/>
          </a:p>
          <a:p>
            <a:pPr lvl="1">
              <a:lnSpc>
                <a:spcPct val="120000"/>
              </a:lnSpc>
            </a:pPr>
            <a:endParaRPr lang="zh-CN" altLang="en-US" dirty="0"/>
          </a:p>
          <a:p>
            <a:pPr>
              <a:lnSpc>
                <a:spcPct val="120000"/>
              </a:lnSpc>
            </a:pPr>
            <a:r>
              <a:rPr lang="zh-CN" altLang="en-US" dirty="0"/>
              <a:t>由</a:t>
            </a:r>
          </a:p>
          <a:p>
            <a:pPr>
              <a:lnSpc>
                <a:spcPct val="180000"/>
              </a:lnSpc>
            </a:pPr>
            <a:r>
              <a:rPr lang="zh-CN" altLang="en-US" dirty="0"/>
              <a:t>可以求得</a:t>
            </a:r>
          </a:p>
        </p:txBody>
      </p:sp>
      <p:sp>
        <p:nvSpPr>
          <p:cNvPr id="77829" name="Rectangle 5"/>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28" name="Object 4"/>
          <p:cNvGraphicFramePr>
            <a:graphicFrameLocks noChangeAspect="1"/>
          </p:cNvGraphicFramePr>
          <p:nvPr/>
        </p:nvGraphicFramePr>
        <p:xfrm>
          <a:off x="2483768" y="2636912"/>
          <a:ext cx="4186238" cy="935038"/>
        </p:xfrm>
        <a:graphic>
          <a:graphicData uri="http://schemas.openxmlformats.org/presentationml/2006/ole">
            <mc:AlternateContent xmlns:mc="http://schemas.openxmlformats.org/markup-compatibility/2006">
              <mc:Choice xmlns:v="urn:schemas-microsoft-com:vml" Requires="v">
                <p:oleObj spid="_x0000_s2507222" name="公式" r:id="rId3" imgW="2260600" imgH="508000" progId="Equation.3">
                  <p:embed/>
                </p:oleObj>
              </mc:Choice>
              <mc:Fallback>
                <p:oleObj name="公式" r:id="rId3" imgW="2260600" imgH="508000" progId="Equation.3">
                  <p:embed/>
                  <p:pic>
                    <p:nvPicPr>
                      <p:cNvPr id="0" name="Picture 1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636912"/>
                        <a:ext cx="4186238"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1" name="Rectangle 7"/>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7830" name="Object 6"/>
          <p:cNvGraphicFramePr>
            <a:graphicFrameLocks noChangeAspect="1"/>
          </p:cNvGraphicFramePr>
          <p:nvPr>
            <p:extLst>
              <p:ext uri="{D42A27DB-BD31-4B8C-83A1-F6EECF244321}">
                <p14:modId xmlns:p14="http://schemas.microsoft.com/office/powerpoint/2010/main" val="3256700751"/>
              </p:ext>
            </p:extLst>
          </p:nvPr>
        </p:nvGraphicFramePr>
        <p:xfrm>
          <a:off x="1547665" y="3749416"/>
          <a:ext cx="2232274" cy="948815"/>
        </p:xfrm>
        <a:graphic>
          <a:graphicData uri="http://schemas.openxmlformats.org/presentationml/2006/ole">
            <mc:AlternateContent xmlns:mc="http://schemas.openxmlformats.org/markup-compatibility/2006">
              <mc:Choice xmlns:v="urn:schemas-microsoft-com:vml" Requires="v">
                <p:oleObj spid="_x0000_s2507223" name="公式" r:id="rId5" imgW="1143000" imgH="482600" progId="Equation.3">
                  <p:embed/>
                </p:oleObj>
              </mc:Choice>
              <mc:Fallback>
                <p:oleObj name="公式" r:id="rId5" imgW="1143000" imgH="482600" progId="Equation.3">
                  <p:embed/>
                  <p:pic>
                    <p:nvPicPr>
                      <p:cNvPr id="0" name="Picture 1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5" y="3749416"/>
                        <a:ext cx="2232274" cy="948815"/>
                      </a:xfrm>
                      <a:prstGeom prst="rect">
                        <a:avLst/>
                      </a:prstGeom>
                      <a:noFill/>
                      <a:extLst/>
                    </p:spPr>
                  </p:pic>
                </p:oleObj>
              </mc:Fallback>
            </mc:AlternateContent>
          </a:graphicData>
        </a:graphic>
      </p:graphicFrame>
      <p:grpSp>
        <p:nvGrpSpPr>
          <p:cNvPr id="2" name="Group 14"/>
          <p:cNvGrpSpPr>
            <a:grpSpLocks/>
          </p:cNvGrpSpPr>
          <p:nvPr/>
        </p:nvGrpSpPr>
        <p:grpSpPr bwMode="auto">
          <a:xfrm>
            <a:off x="1619672" y="4868863"/>
            <a:ext cx="6868691" cy="1872505"/>
            <a:chOff x="1576" y="3237"/>
            <a:chExt cx="4026" cy="925"/>
          </a:xfrm>
        </p:grpSpPr>
        <p:graphicFrame>
          <p:nvGraphicFramePr>
            <p:cNvPr id="77832" name="Object 8"/>
            <p:cNvGraphicFramePr>
              <a:graphicFrameLocks noChangeAspect="1"/>
            </p:cNvGraphicFramePr>
            <p:nvPr/>
          </p:nvGraphicFramePr>
          <p:xfrm>
            <a:off x="1576" y="3436"/>
            <a:ext cx="1045" cy="521"/>
          </p:xfrm>
          <a:graphic>
            <a:graphicData uri="http://schemas.openxmlformats.org/presentationml/2006/ole">
              <mc:AlternateContent xmlns:mc="http://schemas.openxmlformats.org/markup-compatibility/2006">
                <mc:Choice xmlns:v="urn:schemas-microsoft-com:vml" Requires="v">
                  <p:oleObj spid="_x0000_s2507224" name="公式" r:id="rId7" imgW="1016000" imgH="508000" progId="Equation.3">
                    <p:embed/>
                  </p:oleObj>
                </mc:Choice>
                <mc:Fallback>
                  <p:oleObj name="公式" r:id="rId7" imgW="1016000" imgH="508000" progId="Equation.3">
                    <p:embed/>
                    <p:pic>
                      <p:nvPicPr>
                        <p:cNvPr id="0" name="Picture 1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6" y="3436"/>
                          <a:ext cx="1045" cy="5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4" name="Object 10"/>
            <p:cNvGraphicFramePr>
              <a:graphicFrameLocks noChangeAspect="1"/>
            </p:cNvGraphicFramePr>
            <p:nvPr/>
          </p:nvGraphicFramePr>
          <p:xfrm>
            <a:off x="2682" y="3237"/>
            <a:ext cx="1134" cy="925"/>
          </p:xfrm>
          <a:graphic>
            <a:graphicData uri="http://schemas.openxmlformats.org/presentationml/2006/ole">
              <mc:AlternateContent xmlns:mc="http://schemas.openxmlformats.org/markup-compatibility/2006">
                <mc:Choice xmlns:v="urn:schemas-microsoft-com:vml" Requires="v">
                  <p:oleObj spid="_x0000_s2507225" name="公式" r:id="rId9" imgW="952500" imgH="914400" progId="Equation.3">
                    <p:embed/>
                  </p:oleObj>
                </mc:Choice>
                <mc:Fallback>
                  <p:oleObj name="公式" r:id="rId9" imgW="952500" imgH="914400" progId="Equation.3">
                    <p:embed/>
                    <p:pic>
                      <p:nvPicPr>
                        <p:cNvPr id="0" name="Picture 1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2" y="3237"/>
                          <a:ext cx="1134" cy="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6" name="Object 12"/>
            <p:cNvGraphicFramePr>
              <a:graphicFrameLocks noChangeAspect="1"/>
            </p:cNvGraphicFramePr>
            <p:nvPr/>
          </p:nvGraphicFramePr>
          <p:xfrm>
            <a:off x="3645" y="3436"/>
            <a:ext cx="1957" cy="537"/>
          </p:xfrm>
          <a:graphic>
            <a:graphicData uri="http://schemas.openxmlformats.org/presentationml/2006/ole">
              <mc:AlternateContent xmlns:mc="http://schemas.openxmlformats.org/markup-compatibility/2006">
                <mc:Choice xmlns:v="urn:schemas-microsoft-com:vml" Requires="v">
                  <p:oleObj spid="_x0000_s2507226" name="公式" r:id="rId11" imgW="1916868" imgH="482391" progId="Equation.3">
                    <p:embed/>
                  </p:oleObj>
                </mc:Choice>
                <mc:Fallback>
                  <p:oleObj name="公式" r:id="rId11" imgW="1916868" imgH="482391" progId="Equation.3">
                    <p:embed/>
                    <p:pic>
                      <p:nvPicPr>
                        <p:cNvPr id="0" name="Picture 1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5" y="3436"/>
                          <a:ext cx="1957" cy="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7840" name="Rectangle 1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3" name="Group 22"/>
          <p:cNvGrpSpPr>
            <a:grpSpLocks/>
          </p:cNvGrpSpPr>
          <p:nvPr/>
        </p:nvGrpSpPr>
        <p:grpSpPr bwMode="auto">
          <a:xfrm>
            <a:off x="4211960" y="3861048"/>
            <a:ext cx="4500562" cy="842962"/>
            <a:chOff x="2795" y="2557"/>
            <a:chExt cx="2835" cy="531"/>
          </a:xfrm>
        </p:grpSpPr>
        <p:sp>
          <p:nvSpPr>
            <p:cNvPr id="77843" name="AutoShape 19"/>
            <p:cNvSpPr>
              <a:spLocks noChangeArrowheads="1"/>
            </p:cNvSpPr>
            <p:nvPr/>
          </p:nvSpPr>
          <p:spPr bwMode="auto">
            <a:xfrm>
              <a:off x="2795" y="2585"/>
              <a:ext cx="2835" cy="453"/>
            </a:xfrm>
            <a:prstGeom prst="wedgeRoundRectCallout">
              <a:avLst>
                <a:gd name="adj1" fmla="val -48977"/>
                <a:gd name="adj2" fmla="val -125278"/>
                <a:gd name="adj3" fmla="val 16667"/>
              </a:avLst>
            </a:prstGeom>
            <a:ln>
              <a:headEnd/>
              <a:tailEnd/>
            </a:ln>
          </p:spPr>
          <p:style>
            <a:lnRef idx="2">
              <a:schemeClr val="accent5"/>
            </a:lnRef>
            <a:fillRef idx="1">
              <a:schemeClr val="lt1"/>
            </a:fillRef>
            <a:effectRef idx="0">
              <a:schemeClr val="accent5"/>
            </a:effectRef>
            <a:fontRef idx="minor">
              <a:schemeClr val="dk1"/>
            </a:fontRef>
          </p:style>
          <p:txBody>
            <a:bodyPr/>
            <a:lstStyle/>
            <a:p>
              <a:pPr algn="ctr"/>
              <a:endParaRPr lang="zh-CN" altLang="zh-CN"/>
            </a:p>
          </p:txBody>
        </p:sp>
        <p:graphicFrame>
          <p:nvGraphicFramePr>
            <p:cNvPr id="77845" name="Object 21"/>
            <p:cNvGraphicFramePr>
              <a:graphicFrameLocks noChangeAspect="1"/>
            </p:cNvGraphicFramePr>
            <p:nvPr/>
          </p:nvGraphicFramePr>
          <p:xfrm>
            <a:off x="2852" y="2557"/>
            <a:ext cx="2721" cy="531"/>
          </p:xfrm>
          <a:graphic>
            <a:graphicData uri="http://schemas.openxmlformats.org/presentationml/2006/ole">
              <mc:AlternateContent xmlns:mc="http://schemas.openxmlformats.org/markup-compatibility/2006">
                <mc:Choice xmlns:v="urn:schemas-microsoft-com:vml" Requires="v">
                  <p:oleObj spid="_x0000_s2507227" name="公式" r:id="rId13" imgW="3162300" imgH="482600" progId="Equation.3">
                    <p:embed/>
                  </p:oleObj>
                </mc:Choice>
                <mc:Fallback>
                  <p:oleObj name="公式" r:id="rId13" imgW="3162300" imgH="482600" progId="Equation.3">
                    <p:embed/>
                    <p:pic>
                      <p:nvPicPr>
                        <p:cNvPr id="0" name="Picture 1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2" y="2557"/>
                          <a:ext cx="2721" cy="5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7847" name="AutoShape 23"/>
          <p:cNvSpPr>
            <a:spLocks noChangeArrowheads="1"/>
          </p:cNvSpPr>
          <p:nvPr/>
        </p:nvSpPr>
        <p:spPr bwMode="auto">
          <a:xfrm>
            <a:off x="4976813" y="2636912"/>
            <a:ext cx="1665287" cy="990600"/>
          </a:xfrm>
          <a:prstGeom prst="wedgeRoundRectCallout">
            <a:avLst>
              <a:gd name="adj1" fmla="val -161917"/>
              <a:gd name="adj2" fmla="val 190384"/>
              <a:gd name="adj3" fmla="val 16667"/>
            </a:avLst>
          </a:prstGeom>
          <a:noFill/>
          <a:ln w="9525">
            <a:solidFill>
              <a:schemeClr val="hlink"/>
            </a:solidFill>
            <a:miter lim="800000"/>
            <a:headEnd/>
            <a:tailEnd/>
          </a:ln>
          <a:effectLst/>
        </p:spPr>
        <p:txBody>
          <a:bodyPr/>
          <a:lstStyle/>
          <a:p>
            <a:pPr algn="ctr"/>
            <a:endParaRPr lang="zh-CN"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7828"/>
                                        </p:tgtEl>
                                        <p:attrNameLst>
                                          <p:attrName>style.visibility</p:attrName>
                                        </p:attrNameLst>
                                      </p:cBhvr>
                                      <p:to>
                                        <p:strVal val="visible"/>
                                      </p:to>
                                    </p:set>
                                    <p:anim calcmode="lin" valueType="num">
                                      <p:cBhvr additive="base">
                                        <p:cTn id="17" dur="500" fill="hold"/>
                                        <p:tgtEl>
                                          <p:spTgt spid="77828"/>
                                        </p:tgtEl>
                                        <p:attrNameLst>
                                          <p:attrName>ppt_x</p:attrName>
                                        </p:attrNameLst>
                                      </p:cBhvr>
                                      <p:tavLst>
                                        <p:tav tm="0">
                                          <p:val>
                                            <p:strVal val="#ppt_x"/>
                                          </p:val>
                                        </p:tav>
                                        <p:tav tm="100000">
                                          <p:val>
                                            <p:strVal val="#ppt_x"/>
                                          </p:val>
                                        </p:tav>
                                      </p:tavLst>
                                    </p:anim>
                                    <p:anim calcmode="lin" valueType="num">
                                      <p:cBhvr additive="base">
                                        <p:cTn id="18" dur="500" fill="hold"/>
                                        <p:tgtEl>
                                          <p:spTgt spid="778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7827">
                                            <p:txEl>
                                              <p:pRg st="4" end="4"/>
                                            </p:txEl>
                                          </p:spTgt>
                                        </p:tgtEl>
                                        <p:attrNameLst>
                                          <p:attrName>style.visibility</p:attrName>
                                        </p:attrNameLst>
                                      </p:cBhvr>
                                      <p:to>
                                        <p:strVal val="visible"/>
                                      </p:to>
                                    </p:set>
                                    <p:anim calcmode="lin" valueType="num">
                                      <p:cBhvr additive="base">
                                        <p:cTn id="29" dur="5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782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7830"/>
                                        </p:tgtEl>
                                        <p:attrNameLst>
                                          <p:attrName>style.visibility</p:attrName>
                                        </p:attrNameLst>
                                      </p:cBhvr>
                                      <p:to>
                                        <p:strVal val="visible"/>
                                      </p:to>
                                    </p:set>
                                    <p:anim calcmode="lin" valueType="num">
                                      <p:cBhvr additive="base">
                                        <p:cTn id="33" dur="500" fill="hold"/>
                                        <p:tgtEl>
                                          <p:spTgt spid="77830"/>
                                        </p:tgtEl>
                                        <p:attrNameLst>
                                          <p:attrName>ppt_x</p:attrName>
                                        </p:attrNameLst>
                                      </p:cBhvr>
                                      <p:tavLst>
                                        <p:tav tm="0">
                                          <p:val>
                                            <p:strVal val="#ppt_x"/>
                                          </p:val>
                                        </p:tav>
                                        <p:tav tm="100000">
                                          <p:val>
                                            <p:strVal val="#ppt_x"/>
                                          </p:val>
                                        </p:tav>
                                      </p:tavLst>
                                    </p:anim>
                                    <p:anim calcmode="lin" valueType="num">
                                      <p:cBhvr additive="base">
                                        <p:cTn id="34" dur="500" fill="hold"/>
                                        <p:tgtEl>
                                          <p:spTgt spid="7783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7827">
                                            <p:txEl>
                                              <p:pRg st="5" end="5"/>
                                            </p:txEl>
                                          </p:spTgt>
                                        </p:tgtEl>
                                        <p:attrNameLst>
                                          <p:attrName>style.visibility</p:attrName>
                                        </p:attrNameLst>
                                      </p:cBhvr>
                                      <p:to>
                                        <p:strVal val="visible"/>
                                      </p:to>
                                    </p:set>
                                    <p:anim calcmode="lin" valueType="num">
                                      <p:cBhvr additive="base">
                                        <p:cTn id="39" dur="500" fill="hold"/>
                                        <p:tgtEl>
                                          <p:spTgt spid="77827">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7827">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7847"/>
                                        </p:tgtEl>
                                        <p:attrNameLst>
                                          <p:attrName>style.visibility</p:attrName>
                                        </p:attrNameLst>
                                      </p:cBhvr>
                                      <p:to>
                                        <p:strVal val="visible"/>
                                      </p:to>
                                    </p:set>
                                    <p:anim calcmode="lin" valueType="num">
                                      <p:cBhvr additive="base">
                                        <p:cTn id="47" dur="500" fill="hold"/>
                                        <p:tgtEl>
                                          <p:spTgt spid="77847"/>
                                        </p:tgtEl>
                                        <p:attrNameLst>
                                          <p:attrName>ppt_x</p:attrName>
                                        </p:attrNameLst>
                                      </p:cBhvr>
                                      <p:tavLst>
                                        <p:tav tm="0">
                                          <p:val>
                                            <p:strVal val="#ppt_x"/>
                                          </p:val>
                                        </p:tav>
                                        <p:tav tm="100000">
                                          <p:val>
                                            <p:strVal val="#ppt_x"/>
                                          </p:val>
                                        </p:tav>
                                      </p:tavLst>
                                    </p:anim>
                                    <p:anim calcmode="lin" valueType="num">
                                      <p:cBhvr additive="base">
                                        <p:cTn id="48" dur="500" fill="hold"/>
                                        <p:tgtEl>
                                          <p:spTgt spid="778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章  随机过程</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3.1   </a:t>
            </a:r>
            <a:r>
              <a:rPr lang="zh-CN" altLang="en-US" dirty="0">
                <a:solidFill>
                  <a:srgbClr val="FF0000"/>
                </a:solidFill>
              </a:rPr>
              <a:t>随机过程的基本概念</a:t>
            </a:r>
          </a:p>
          <a:p>
            <a:r>
              <a:rPr lang="en-US" altLang="zh-CN" dirty="0"/>
              <a:t>3.2  </a:t>
            </a:r>
            <a:r>
              <a:rPr lang="zh-CN" altLang="en-US" dirty="0"/>
              <a:t>平稳随机过程</a:t>
            </a:r>
          </a:p>
          <a:p>
            <a:r>
              <a:rPr lang="en-US" altLang="zh-CN" dirty="0"/>
              <a:t>3.3  </a:t>
            </a:r>
            <a:r>
              <a:rPr lang="zh-CN" altLang="en-US" dirty="0"/>
              <a:t>高斯随机过程（正态随机过程</a:t>
            </a:r>
            <a:r>
              <a:rPr lang="zh-CN" altLang="en-US" dirty="0" smtClean="0"/>
              <a:t>）</a:t>
            </a:r>
            <a:endParaRPr lang="en-US" altLang="zh-CN" dirty="0" smtClean="0"/>
          </a:p>
          <a:p>
            <a:r>
              <a:rPr lang="en-US" altLang="zh-CN" dirty="0"/>
              <a:t>3.4  </a:t>
            </a:r>
            <a:r>
              <a:rPr lang="zh-CN" altLang="en-US" dirty="0"/>
              <a:t>平稳随机过程通过线性系统</a:t>
            </a:r>
          </a:p>
          <a:p>
            <a:r>
              <a:rPr lang="en-US" altLang="zh-CN" dirty="0"/>
              <a:t>3.5 </a:t>
            </a:r>
            <a:r>
              <a:rPr lang="zh-CN" altLang="en-US" dirty="0"/>
              <a:t>窄带</a:t>
            </a:r>
            <a:r>
              <a:rPr lang="zh-CN" altLang="en-US" dirty="0" smtClean="0"/>
              <a:t>随机过程</a:t>
            </a:r>
            <a:endParaRPr lang="en-US" altLang="zh-CN" dirty="0" smtClean="0"/>
          </a:p>
          <a:p>
            <a:r>
              <a:rPr lang="en-US" altLang="zh-CN" dirty="0"/>
              <a:t>3.6 </a:t>
            </a:r>
            <a:r>
              <a:rPr lang="zh-CN" altLang="en-US" dirty="0"/>
              <a:t>正弦波加窄带高斯噪声</a:t>
            </a:r>
          </a:p>
          <a:p>
            <a:r>
              <a:rPr lang="en-US" altLang="zh-CN" dirty="0" smtClean="0"/>
              <a:t>3.7  </a:t>
            </a:r>
            <a:r>
              <a:rPr lang="zh-CN" altLang="en-US" dirty="0"/>
              <a:t>高斯白噪声和带限白噪声</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a:t>
            </a:fld>
            <a:endParaRPr lang="en-US"/>
          </a:p>
        </p:txBody>
      </p:sp>
    </p:spTree>
    <p:extLst>
      <p:ext uri="{BB962C8B-B14F-4D97-AF65-F5344CB8AC3E}">
        <p14:creationId xmlns:p14="http://schemas.microsoft.com/office/powerpoint/2010/main" val="2379051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E3157EB1-710B-410C-9F23-E851DFFA43AC}" type="slidenum">
              <a:rPr lang="en-US" altLang="zh-CN"/>
              <a:pPr/>
              <a:t>70</a:t>
            </a:fld>
            <a:endParaRPr lang="en-US" altLang="zh-CN"/>
          </a:p>
        </p:txBody>
      </p:sp>
      <p:sp>
        <p:nvSpPr>
          <p:cNvPr id="78850" name="Rectangle 2"/>
          <p:cNvSpPr>
            <a:spLocks noGrp="1" noChangeArrowheads="1"/>
          </p:cNvSpPr>
          <p:nvPr>
            <p:ph type="title"/>
          </p:nvPr>
        </p:nvSpPr>
        <p:spPr/>
        <p:txBody>
          <a:bodyPr>
            <a:normAutofit fontScale="90000"/>
          </a:bodyPr>
          <a:lstStyle/>
          <a:p>
            <a:endParaRPr lang="zh-CN" altLang="en-US" sz="5400" b="1" dirty="0"/>
          </a:p>
        </p:txBody>
      </p:sp>
      <p:sp>
        <p:nvSpPr>
          <p:cNvPr id="78851" name="Rectangle 3"/>
          <p:cNvSpPr>
            <a:spLocks noGrp="1" noChangeArrowheads="1"/>
          </p:cNvSpPr>
          <p:nvPr>
            <p:ph type="body" idx="1"/>
          </p:nvPr>
        </p:nvSpPr>
        <p:spPr>
          <a:xfrm>
            <a:off x="539553" y="1223963"/>
            <a:ext cx="8429822" cy="4725317"/>
          </a:xfrm>
        </p:spPr>
        <p:txBody>
          <a:bodyPr/>
          <a:lstStyle/>
          <a:p>
            <a:r>
              <a:rPr lang="zh-CN" altLang="en-US" dirty="0"/>
              <a:t>于是有</a:t>
            </a:r>
          </a:p>
          <a:p>
            <a:pPr lvl="3"/>
            <a:endParaRPr lang="zh-CN" altLang="en-US" dirty="0"/>
          </a:p>
          <a:p>
            <a:pPr lvl="3"/>
            <a:endParaRPr lang="zh-CN" altLang="en-US" dirty="0"/>
          </a:p>
          <a:p>
            <a:pPr lvl="3"/>
            <a:endParaRPr lang="zh-CN" altLang="en-US" dirty="0"/>
          </a:p>
          <a:p>
            <a:pPr lvl="3"/>
            <a:endParaRPr lang="en-US" altLang="zh-CN" dirty="0" smtClean="0"/>
          </a:p>
          <a:p>
            <a:pPr lvl="3"/>
            <a:endParaRPr lang="en-US" altLang="zh-CN" dirty="0"/>
          </a:p>
          <a:p>
            <a:pPr lvl="3"/>
            <a:endParaRPr lang="en-US" altLang="zh-CN" dirty="0" smtClean="0"/>
          </a:p>
          <a:p>
            <a:pPr lvl="3"/>
            <a:endParaRPr lang="zh-CN" altLang="en-US" dirty="0"/>
          </a:p>
          <a:p>
            <a:r>
              <a:rPr lang="zh-CN" altLang="en-US" dirty="0"/>
              <a:t>式</a:t>
            </a:r>
            <a:r>
              <a:rPr lang="zh-CN" altLang="en-US" dirty="0" smtClean="0"/>
              <a:t>中  </a:t>
            </a:r>
            <a:r>
              <a:rPr lang="en-US" altLang="zh-CN" i="1" dirty="0" smtClean="0"/>
              <a:t>a</a:t>
            </a:r>
            <a:r>
              <a:rPr lang="en-US" altLang="zh-CN" baseline="-25000" dirty="0">
                <a:sym typeface="Symbol" pitchFamily="18" charset="2"/>
              </a:rPr>
              <a:t></a:t>
            </a:r>
            <a:r>
              <a:rPr lang="en-US" altLang="zh-CN" dirty="0">
                <a:sym typeface="Symbol" pitchFamily="18" charset="2"/>
              </a:rPr>
              <a:t>  0,	  </a:t>
            </a:r>
            <a:r>
              <a:rPr lang="en-US" altLang="zh-CN" i="1" dirty="0">
                <a:sym typeface="Symbol" pitchFamily="18" charset="2"/>
              </a:rPr>
              <a:t></a:t>
            </a:r>
            <a:r>
              <a:rPr lang="en-US" altLang="zh-CN" baseline="-25000" dirty="0">
                <a:sym typeface="Symbol" pitchFamily="18" charset="2"/>
              </a:rPr>
              <a:t></a:t>
            </a:r>
            <a:r>
              <a:rPr lang="en-US" altLang="zh-CN" dirty="0">
                <a:sym typeface="Symbol" pitchFamily="18" charset="2"/>
              </a:rPr>
              <a:t> = (0 ~ 2</a:t>
            </a:r>
            <a:r>
              <a:rPr lang="el-GR" altLang="zh-CN" dirty="0">
                <a:cs typeface="Times New Roman" pitchFamily="18" charset="0"/>
                <a:sym typeface="Symbol" pitchFamily="18" charset="2"/>
              </a:rPr>
              <a:t>π</a:t>
            </a:r>
            <a:r>
              <a:rPr lang="en-US" altLang="zh-CN" dirty="0">
                <a:sym typeface="Symbol" pitchFamily="18" charset="2"/>
              </a:rPr>
              <a:t>)</a:t>
            </a:r>
          </a:p>
        </p:txBody>
      </p:sp>
      <p:sp>
        <p:nvSpPr>
          <p:cNvPr id="78853" name="Rectangle 5"/>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8852" name="Object 4"/>
          <p:cNvGraphicFramePr>
            <a:graphicFrameLocks noChangeAspect="1"/>
          </p:cNvGraphicFramePr>
          <p:nvPr>
            <p:extLst>
              <p:ext uri="{D42A27DB-BD31-4B8C-83A1-F6EECF244321}">
                <p14:modId xmlns:p14="http://schemas.microsoft.com/office/powerpoint/2010/main" val="3105291012"/>
              </p:ext>
            </p:extLst>
          </p:nvPr>
        </p:nvGraphicFramePr>
        <p:xfrm>
          <a:off x="539552" y="1827265"/>
          <a:ext cx="8412487" cy="1025671"/>
        </p:xfrm>
        <a:graphic>
          <a:graphicData uri="http://schemas.openxmlformats.org/presentationml/2006/ole">
            <mc:AlternateContent xmlns:mc="http://schemas.openxmlformats.org/markup-compatibility/2006">
              <mc:Choice xmlns:v="urn:schemas-microsoft-com:vml" Requires="v">
                <p:oleObj spid="_x0000_s2507932" name="公式" r:id="rId3" imgW="4140200" imgH="508000" progId="Equation.3">
                  <p:embed/>
                </p:oleObj>
              </mc:Choice>
              <mc:Fallback>
                <p:oleObj name="公式" r:id="rId3" imgW="4140200" imgH="5080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827265"/>
                        <a:ext cx="8412487" cy="1025671"/>
                      </a:xfrm>
                      <a:prstGeom prst="rect">
                        <a:avLst/>
                      </a:prstGeom>
                      <a:noFill/>
                      <a:extLst/>
                    </p:spPr>
                  </p:pic>
                </p:oleObj>
              </mc:Fallback>
            </mc:AlternateContent>
          </a:graphicData>
        </a:graphic>
      </p:graphicFrame>
      <p:sp>
        <p:nvSpPr>
          <p:cNvPr id="78855" name="Rectangle 7"/>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8854" name="Object 6"/>
          <p:cNvGraphicFramePr>
            <a:graphicFrameLocks noChangeAspect="1"/>
          </p:cNvGraphicFramePr>
          <p:nvPr>
            <p:extLst>
              <p:ext uri="{D42A27DB-BD31-4B8C-83A1-F6EECF244321}">
                <p14:modId xmlns:p14="http://schemas.microsoft.com/office/powerpoint/2010/main" val="72260311"/>
              </p:ext>
            </p:extLst>
          </p:nvPr>
        </p:nvGraphicFramePr>
        <p:xfrm>
          <a:off x="1907704" y="3167351"/>
          <a:ext cx="3193411" cy="1235099"/>
        </p:xfrm>
        <a:graphic>
          <a:graphicData uri="http://schemas.openxmlformats.org/presentationml/2006/ole">
            <mc:AlternateContent xmlns:mc="http://schemas.openxmlformats.org/markup-compatibility/2006">
              <mc:Choice xmlns:v="urn:schemas-microsoft-com:vml" Requires="v">
                <p:oleObj spid="_x0000_s2507933" name="公式" r:id="rId5" imgW="1308100" imgH="508000" progId="Equation.3">
                  <p:embed/>
                </p:oleObj>
              </mc:Choice>
              <mc:Fallback>
                <p:oleObj name="公式" r:id="rId5" imgW="1308100" imgH="508000"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3167351"/>
                        <a:ext cx="3193411" cy="1235099"/>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pRg st="8" end="8"/>
                                            </p:txEl>
                                          </p:spTgt>
                                        </p:tgtEl>
                                        <p:attrNameLst>
                                          <p:attrName>style.visibility</p:attrName>
                                        </p:attrNameLst>
                                      </p:cBhvr>
                                      <p:to>
                                        <p:strVal val="visible"/>
                                      </p:to>
                                    </p:set>
                                    <p:anim calcmode="lin" valueType="num">
                                      <p:cBhvr additive="base">
                                        <p:cTn id="7" dur="500" fill="hold"/>
                                        <p:tgtEl>
                                          <p:spTgt spid="78851">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A439783-8EDA-45F0-927B-82AA3C6CB45A}" type="slidenum">
              <a:rPr lang="en-US" altLang="zh-CN"/>
              <a:pPr/>
              <a:t>71</a:t>
            </a:fld>
            <a:endParaRPr lang="en-US" altLang="zh-CN"/>
          </a:p>
        </p:txBody>
      </p:sp>
      <p:sp>
        <p:nvSpPr>
          <p:cNvPr id="79874" name="Rectangle 2"/>
          <p:cNvSpPr>
            <a:spLocks noGrp="1" noChangeArrowheads="1"/>
          </p:cNvSpPr>
          <p:nvPr>
            <p:ph type="title"/>
          </p:nvPr>
        </p:nvSpPr>
        <p:spPr/>
        <p:txBody>
          <a:bodyPr>
            <a:normAutofit fontScale="90000"/>
          </a:bodyPr>
          <a:lstStyle/>
          <a:p>
            <a:endParaRPr lang="zh-CN" altLang="en-US" sz="5400" b="1" dirty="0"/>
          </a:p>
        </p:txBody>
      </p:sp>
      <p:sp>
        <p:nvSpPr>
          <p:cNvPr id="79875" name="Rectangle 3"/>
          <p:cNvSpPr>
            <a:spLocks noGrp="1" noChangeArrowheads="1"/>
          </p:cNvSpPr>
          <p:nvPr>
            <p:ph type="body" idx="1"/>
          </p:nvPr>
        </p:nvSpPr>
        <p:spPr>
          <a:xfrm>
            <a:off x="683569" y="1223963"/>
            <a:ext cx="8285806" cy="5634037"/>
          </a:xfrm>
        </p:spPr>
        <p:txBody>
          <a:bodyPr/>
          <a:lstStyle/>
          <a:p>
            <a:r>
              <a:rPr lang="en-US" altLang="zh-CN" i="1" dirty="0"/>
              <a:t>a</a:t>
            </a:r>
            <a:r>
              <a:rPr lang="en-US" altLang="zh-CN" baseline="-25000" dirty="0">
                <a:sym typeface="Symbol" pitchFamily="18" charset="2"/>
              </a:rPr>
              <a:t></a:t>
            </a:r>
            <a:r>
              <a:rPr lang="zh-CN" altLang="en-US" dirty="0">
                <a:sym typeface="Symbol" pitchFamily="18" charset="2"/>
              </a:rPr>
              <a:t>的一维概率密度函数</a:t>
            </a:r>
          </a:p>
          <a:p>
            <a:pPr lvl="2"/>
            <a:endParaRPr lang="zh-CN" altLang="en-US" dirty="0">
              <a:sym typeface="Symbol" pitchFamily="18" charset="2"/>
            </a:endParaRPr>
          </a:p>
          <a:p>
            <a:pPr lvl="2"/>
            <a:endParaRPr lang="zh-CN" altLang="en-US" dirty="0">
              <a:sym typeface="Symbol" pitchFamily="18" charset="2"/>
            </a:endParaRPr>
          </a:p>
          <a:p>
            <a:pPr lvl="2"/>
            <a:endParaRPr lang="zh-CN" altLang="en-US" dirty="0">
              <a:sym typeface="Symbol" pitchFamily="18" charset="2"/>
            </a:endParaRPr>
          </a:p>
          <a:p>
            <a:pPr lvl="2"/>
            <a:endParaRPr lang="en-US" altLang="zh-CN" dirty="0" smtClean="0">
              <a:sym typeface="Symbol" pitchFamily="18" charset="2"/>
            </a:endParaRPr>
          </a:p>
          <a:p>
            <a:pPr lvl="2"/>
            <a:endParaRPr lang="en-US" altLang="zh-CN" dirty="0" smtClean="0">
              <a:sym typeface="Symbol" pitchFamily="18" charset="2"/>
            </a:endParaRPr>
          </a:p>
          <a:p>
            <a:pPr lvl="2"/>
            <a:endParaRPr lang="zh-CN" altLang="en-US" dirty="0">
              <a:sym typeface="Symbol" pitchFamily="18" charset="2"/>
            </a:endParaRPr>
          </a:p>
          <a:p>
            <a:pPr>
              <a:lnSpc>
                <a:spcPct val="180000"/>
              </a:lnSpc>
            </a:pPr>
            <a:r>
              <a:rPr lang="zh-CN" altLang="en-US" dirty="0">
                <a:sym typeface="Symbol" pitchFamily="18" charset="2"/>
              </a:rPr>
              <a:t>可见， </a:t>
            </a:r>
            <a:r>
              <a:rPr lang="en-US" altLang="zh-CN" i="1" dirty="0">
                <a:solidFill>
                  <a:srgbClr val="0000FF"/>
                </a:solidFill>
              </a:rPr>
              <a:t>a</a:t>
            </a:r>
            <a:r>
              <a:rPr lang="en-US" altLang="zh-CN" baseline="-25000" dirty="0">
                <a:solidFill>
                  <a:srgbClr val="0000FF"/>
                </a:solidFill>
                <a:sym typeface="Symbol" pitchFamily="18" charset="2"/>
              </a:rPr>
              <a:t></a:t>
            </a:r>
            <a:r>
              <a:rPr lang="zh-CN" altLang="en-US" dirty="0">
                <a:solidFill>
                  <a:srgbClr val="0000FF"/>
                </a:solidFill>
                <a:sym typeface="Symbol" pitchFamily="18" charset="2"/>
              </a:rPr>
              <a:t>服从瑞利</a:t>
            </a:r>
            <a:r>
              <a:rPr lang="en-US" altLang="zh-CN" dirty="0">
                <a:solidFill>
                  <a:srgbClr val="0000FF"/>
                </a:solidFill>
                <a:sym typeface="Symbol" pitchFamily="18" charset="2"/>
              </a:rPr>
              <a:t>(Rayleigh)</a:t>
            </a:r>
            <a:r>
              <a:rPr lang="zh-CN" altLang="en-US" dirty="0">
                <a:solidFill>
                  <a:srgbClr val="0000FF"/>
                </a:solidFill>
                <a:sym typeface="Symbol" pitchFamily="18" charset="2"/>
              </a:rPr>
              <a:t>分布</a:t>
            </a:r>
            <a:r>
              <a:rPr lang="zh-CN" altLang="en-US" dirty="0">
                <a:sym typeface="Symbol" pitchFamily="18" charset="2"/>
              </a:rPr>
              <a:t>。</a:t>
            </a:r>
          </a:p>
        </p:txBody>
      </p:sp>
      <p:sp>
        <p:nvSpPr>
          <p:cNvPr id="79877" name="Rectangle 5"/>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9876" name="Object 4"/>
          <p:cNvGraphicFramePr>
            <a:graphicFrameLocks noChangeAspect="1"/>
          </p:cNvGraphicFramePr>
          <p:nvPr>
            <p:extLst>
              <p:ext uri="{D42A27DB-BD31-4B8C-83A1-F6EECF244321}">
                <p14:modId xmlns:p14="http://schemas.microsoft.com/office/powerpoint/2010/main" val="2832690693"/>
              </p:ext>
            </p:extLst>
          </p:nvPr>
        </p:nvGraphicFramePr>
        <p:xfrm>
          <a:off x="1187623" y="1916832"/>
          <a:ext cx="7203670" cy="1070670"/>
        </p:xfrm>
        <a:graphic>
          <a:graphicData uri="http://schemas.openxmlformats.org/presentationml/2006/ole">
            <mc:AlternateContent xmlns:mc="http://schemas.openxmlformats.org/markup-compatibility/2006">
              <mc:Choice xmlns:v="urn:schemas-microsoft-com:vml" Requires="v">
                <p:oleObj spid="_x0000_s2508956" name="公式" r:id="rId3" imgW="3187700" imgH="508000" progId="Equation.3">
                  <p:embed/>
                </p:oleObj>
              </mc:Choice>
              <mc:Fallback>
                <p:oleObj name="公式" r:id="rId3" imgW="3187700" imgH="5080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3" y="1916832"/>
                        <a:ext cx="7203670" cy="1070670"/>
                      </a:xfrm>
                      <a:prstGeom prst="rect">
                        <a:avLst/>
                      </a:prstGeom>
                      <a:noFill/>
                      <a:extLst/>
                    </p:spPr>
                  </p:pic>
                </p:oleObj>
              </mc:Fallback>
            </mc:AlternateContent>
          </a:graphicData>
        </a:graphic>
      </p:graphicFrame>
      <p:sp>
        <p:nvSpPr>
          <p:cNvPr id="79879" name="Rectangle 7"/>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9878" name="Object 6"/>
          <p:cNvGraphicFramePr>
            <a:graphicFrameLocks noChangeAspect="1"/>
          </p:cNvGraphicFramePr>
          <p:nvPr>
            <p:extLst>
              <p:ext uri="{D42A27DB-BD31-4B8C-83A1-F6EECF244321}">
                <p14:modId xmlns:p14="http://schemas.microsoft.com/office/powerpoint/2010/main" val="1048631308"/>
              </p:ext>
            </p:extLst>
          </p:nvPr>
        </p:nvGraphicFramePr>
        <p:xfrm>
          <a:off x="2339752" y="3356992"/>
          <a:ext cx="4284465" cy="1017711"/>
        </p:xfrm>
        <a:graphic>
          <a:graphicData uri="http://schemas.openxmlformats.org/presentationml/2006/ole">
            <mc:AlternateContent xmlns:mc="http://schemas.openxmlformats.org/markup-compatibility/2006">
              <mc:Choice xmlns:v="urn:schemas-microsoft-com:vml" Requires="v">
                <p:oleObj spid="_x0000_s2508957" name="公式" r:id="rId5" imgW="2133600" imgH="508000" progId="Equation.3">
                  <p:embed/>
                </p:oleObj>
              </mc:Choice>
              <mc:Fallback>
                <p:oleObj name="公式" r:id="rId5" imgW="2133600" imgH="508000"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3356992"/>
                        <a:ext cx="4284465" cy="1017711"/>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xEl>
                                              <p:pRg st="7" end="7"/>
                                            </p:txEl>
                                          </p:spTgt>
                                        </p:tgtEl>
                                        <p:attrNameLst>
                                          <p:attrName>style.visibility</p:attrName>
                                        </p:attrNameLst>
                                      </p:cBhvr>
                                      <p:to>
                                        <p:strVal val="visible"/>
                                      </p:to>
                                    </p:set>
                                    <p:anim calcmode="lin" valueType="num">
                                      <p:cBhvr additive="base">
                                        <p:cTn id="7" dur="500" fill="hold"/>
                                        <p:tgtEl>
                                          <p:spTgt spid="7987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B816CA-231C-40F3-AB35-EB5C8AB62583}" type="slidenum">
              <a:rPr lang="en-US" altLang="zh-CN"/>
              <a:pPr/>
              <a:t>72</a:t>
            </a:fld>
            <a:endParaRPr lang="en-US" altLang="zh-CN"/>
          </a:p>
        </p:txBody>
      </p:sp>
      <p:sp>
        <p:nvSpPr>
          <p:cNvPr id="80898" name="Rectangle 2"/>
          <p:cNvSpPr>
            <a:spLocks noGrp="1" noChangeArrowheads="1"/>
          </p:cNvSpPr>
          <p:nvPr>
            <p:ph type="title"/>
          </p:nvPr>
        </p:nvSpPr>
        <p:spPr/>
        <p:txBody>
          <a:bodyPr>
            <a:normAutofit fontScale="90000"/>
          </a:bodyPr>
          <a:lstStyle/>
          <a:p>
            <a:endParaRPr lang="zh-CN" altLang="en-US" sz="5400" b="1" dirty="0"/>
          </a:p>
        </p:txBody>
      </p:sp>
      <p:sp>
        <p:nvSpPr>
          <p:cNvPr id="80899" name="Rectangle 3"/>
          <p:cNvSpPr>
            <a:spLocks noGrp="1" noChangeArrowheads="1"/>
          </p:cNvSpPr>
          <p:nvPr>
            <p:ph type="body" idx="1"/>
          </p:nvPr>
        </p:nvSpPr>
        <p:spPr>
          <a:xfrm>
            <a:off x="755575" y="1089025"/>
            <a:ext cx="8213799" cy="5768975"/>
          </a:xfrm>
        </p:spPr>
        <p:txBody>
          <a:bodyPr>
            <a:normAutofit/>
          </a:bodyPr>
          <a:lstStyle/>
          <a:p>
            <a:pPr>
              <a:lnSpc>
                <a:spcPct val="190000"/>
              </a:lnSpc>
            </a:pPr>
            <a:r>
              <a:rPr lang="en-US" altLang="zh-CN" sz="3200" i="1" dirty="0">
                <a:sym typeface="Symbol" pitchFamily="18" charset="2"/>
              </a:rPr>
              <a:t></a:t>
            </a:r>
            <a:r>
              <a:rPr lang="en-US" altLang="zh-CN" sz="3200" baseline="-25000" dirty="0">
                <a:sym typeface="Symbol" pitchFamily="18" charset="2"/>
              </a:rPr>
              <a:t></a:t>
            </a:r>
            <a:r>
              <a:rPr lang="zh-CN" altLang="en-US" sz="3200" dirty="0">
                <a:sym typeface="Symbol" pitchFamily="18" charset="2"/>
              </a:rPr>
              <a:t>的一维概率密度函数</a:t>
            </a:r>
          </a:p>
          <a:p>
            <a:pPr lvl="1">
              <a:lnSpc>
                <a:spcPct val="190000"/>
              </a:lnSpc>
            </a:pPr>
            <a:endParaRPr lang="zh-CN" altLang="en-US" sz="2800" dirty="0">
              <a:sym typeface="Symbol" pitchFamily="18" charset="2"/>
            </a:endParaRPr>
          </a:p>
          <a:p>
            <a:pPr lvl="1">
              <a:lnSpc>
                <a:spcPct val="190000"/>
              </a:lnSpc>
            </a:pPr>
            <a:endParaRPr lang="zh-CN" altLang="en-US" sz="2800" dirty="0">
              <a:sym typeface="Symbol" pitchFamily="18" charset="2"/>
            </a:endParaRPr>
          </a:p>
          <a:p>
            <a:pPr lvl="1">
              <a:lnSpc>
                <a:spcPct val="190000"/>
              </a:lnSpc>
              <a:buFont typeface="Wingdings" pitchFamily="2" charset="2"/>
              <a:buNone/>
            </a:pPr>
            <a:r>
              <a:rPr lang="zh-CN" altLang="en-US" sz="2800" dirty="0">
                <a:sym typeface="Symbol" pitchFamily="18" charset="2"/>
              </a:rPr>
              <a:t>可见， </a:t>
            </a:r>
            <a:r>
              <a:rPr lang="zh-CN" altLang="en-US" sz="2800" i="1" dirty="0">
                <a:solidFill>
                  <a:srgbClr val="0000FF"/>
                </a:solidFill>
                <a:sym typeface="Symbol" pitchFamily="18" charset="2"/>
              </a:rPr>
              <a:t></a:t>
            </a:r>
            <a:r>
              <a:rPr lang="zh-CN" altLang="en-US" sz="2800" baseline="-25000" dirty="0">
                <a:solidFill>
                  <a:srgbClr val="0000FF"/>
                </a:solidFill>
                <a:sym typeface="Symbol" pitchFamily="18" charset="2"/>
              </a:rPr>
              <a:t></a:t>
            </a:r>
            <a:r>
              <a:rPr lang="zh-CN" altLang="en-US" sz="2800" dirty="0">
                <a:solidFill>
                  <a:srgbClr val="0000FF"/>
                </a:solidFill>
                <a:sym typeface="Symbol" pitchFamily="18" charset="2"/>
              </a:rPr>
              <a:t>服从均匀分布</a:t>
            </a:r>
            <a:r>
              <a:rPr lang="zh-CN" altLang="en-US" sz="2800" dirty="0">
                <a:sym typeface="Symbol" pitchFamily="18" charset="2"/>
              </a:rPr>
              <a:t>。</a:t>
            </a:r>
          </a:p>
          <a:p>
            <a:pPr lvl="1"/>
            <a:endParaRPr lang="en-US" altLang="zh-CN" sz="2800" dirty="0"/>
          </a:p>
        </p:txBody>
      </p:sp>
      <p:sp>
        <p:nvSpPr>
          <p:cNvPr id="80901" name="Rectangle 5"/>
          <p:cNvSpPr>
            <a:spLocks noChangeArrowheads="1"/>
          </p:cNvSpPr>
          <p:nvPr/>
        </p:nvSpPr>
        <p:spPr bwMode="auto">
          <a:xfrm>
            <a:off x="0" y="29003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900" name="Object 4"/>
          <p:cNvGraphicFramePr>
            <a:graphicFrameLocks noChangeAspect="1"/>
          </p:cNvGraphicFramePr>
          <p:nvPr>
            <p:extLst>
              <p:ext uri="{D42A27DB-BD31-4B8C-83A1-F6EECF244321}">
                <p14:modId xmlns:p14="http://schemas.microsoft.com/office/powerpoint/2010/main" val="1722136972"/>
              </p:ext>
            </p:extLst>
          </p:nvPr>
        </p:nvGraphicFramePr>
        <p:xfrm>
          <a:off x="1021669" y="1916832"/>
          <a:ext cx="7100661" cy="2366888"/>
        </p:xfrm>
        <a:graphic>
          <a:graphicData uri="http://schemas.openxmlformats.org/presentationml/2006/ole">
            <mc:AlternateContent xmlns:mc="http://schemas.openxmlformats.org/markup-compatibility/2006">
              <mc:Choice xmlns:v="urn:schemas-microsoft-com:vml" Requires="v">
                <p:oleObj spid="_x0000_s2509903" name="公式" r:id="rId3" imgW="3175000" imgH="1054100" progId="Equation.3">
                  <p:embed/>
                </p:oleObj>
              </mc:Choice>
              <mc:Fallback>
                <p:oleObj name="公式" r:id="rId3" imgW="3175000" imgH="105410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669" y="1916832"/>
                        <a:ext cx="7100661" cy="2366888"/>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900"/>
                                        </p:tgtEl>
                                        <p:attrNameLst>
                                          <p:attrName>style.visibility</p:attrName>
                                        </p:attrNameLst>
                                      </p:cBhvr>
                                      <p:to>
                                        <p:strVal val="visible"/>
                                      </p:to>
                                    </p:set>
                                    <p:anim calcmode="lin" valueType="num">
                                      <p:cBhvr additive="base">
                                        <p:cTn id="13" dur="500" fill="hold"/>
                                        <p:tgtEl>
                                          <p:spTgt spid="80900"/>
                                        </p:tgtEl>
                                        <p:attrNameLst>
                                          <p:attrName>ppt_x</p:attrName>
                                        </p:attrNameLst>
                                      </p:cBhvr>
                                      <p:tavLst>
                                        <p:tav tm="0">
                                          <p:val>
                                            <p:strVal val="#ppt_x"/>
                                          </p:val>
                                        </p:tav>
                                        <p:tav tm="100000">
                                          <p:val>
                                            <p:strVal val="#ppt_x"/>
                                          </p:val>
                                        </p:tav>
                                      </p:tavLst>
                                    </p:anim>
                                    <p:anim calcmode="lin" valueType="num">
                                      <p:cBhvr additive="base">
                                        <p:cTn id="14" dur="500" fill="hold"/>
                                        <p:tgtEl>
                                          <p:spTgt spid="809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anim calcmode="lin" valueType="num">
                                      <p:cBhvr additive="base">
                                        <p:cTn id="19" dur="5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92FD4B5-E8F8-4D5E-AB0C-281743EB2B27}" type="slidenum">
              <a:rPr lang="en-US" altLang="zh-CN"/>
              <a:pPr/>
              <a:t>73</a:t>
            </a:fld>
            <a:endParaRPr lang="en-US" altLang="zh-CN"/>
          </a:p>
        </p:txBody>
      </p:sp>
      <p:sp>
        <p:nvSpPr>
          <p:cNvPr id="81922" name="Rectangle 2"/>
          <p:cNvSpPr>
            <a:spLocks noGrp="1" noChangeArrowheads="1"/>
          </p:cNvSpPr>
          <p:nvPr>
            <p:ph type="title"/>
          </p:nvPr>
        </p:nvSpPr>
        <p:spPr/>
        <p:txBody>
          <a:bodyPr>
            <a:normAutofit/>
          </a:bodyPr>
          <a:lstStyle/>
          <a:p>
            <a:r>
              <a:rPr lang="zh-CN" altLang="en-US" b="1" dirty="0" smtClean="0"/>
              <a:t>总结</a:t>
            </a:r>
            <a:endParaRPr lang="zh-CN" altLang="en-US" b="1" dirty="0"/>
          </a:p>
        </p:txBody>
      </p:sp>
      <p:sp>
        <p:nvSpPr>
          <p:cNvPr id="81923" name="Rectangle 3"/>
          <p:cNvSpPr>
            <a:spLocks noGrp="1" noChangeArrowheads="1"/>
          </p:cNvSpPr>
          <p:nvPr>
            <p:ph type="body" idx="1"/>
          </p:nvPr>
        </p:nvSpPr>
        <p:spPr>
          <a:xfrm>
            <a:off x="250825" y="1223963"/>
            <a:ext cx="8718550" cy="5634037"/>
          </a:xfrm>
        </p:spPr>
        <p:txBody>
          <a:bodyPr/>
          <a:lstStyle/>
          <a:p>
            <a:r>
              <a:rPr lang="zh-CN" altLang="en-US" dirty="0"/>
              <a:t>结论</a:t>
            </a:r>
          </a:p>
          <a:p>
            <a:pPr>
              <a:lnSpc>
                <a:spcPct val="180000"/>
              </a:lnSpc>
            </a:pPr>
            <a:r>
              <a:rPr lang="zh-CN" altLang="en-US" dirty="0"/>
              <a:t>	一个均值为零，方差为</a:t>
            </a:r>
            <a:r>
              <a:rPr lang="zh-CN" altLang="en-US" dirty="0">
                <a:sym typeface="Symbol" pitchFamily="18" charset="2"/>
              </a:rPr>
              <a:t></a:t>
            </a:r>
            <a:r>
              <a:rPr lang="zh-CN" altLang="en-US" baseline="-25000" dirty="0">
                <a:sym typeface="Symbol" pitchFamily="18" charset="2"/>
              </a:rPr>
              <a:t></a:t>
            </a:r>
            <a:r>
              <a:rPr lang="en-US" altLang="zh-CN" baseline="30000" dirty="0">
                <a:sym typeface="Symbol" pitchFamily="18" charset="2"/>
              </a:rPr>
              <a:t>2</a:t>
            </a:r>
            <a:r>
              <a:rPr lang="zh-CN" altLang="en-US" dirty="0"/>
              <a:t>的窄带平稳高斯过程</a:t>
            </a:r>
            <a:r>
              <a:rPr lang="zh-CN" altLang="en-US" i="1"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，其包络</a:t>
            </a:r>
            <a:r>
              <a:rPr lang="en-US" altLang="zh-CN" i="1" dirty="0"/>
              <a:t>a</a:t>
            </a:r>
            <a:r>
              <a:rPr lang="en-US" altLang="zh-CN" baseline="-25000" dirty="0">
                <a:sym typeface="Symbol" pitchFamily="18" charset="2"/>
              </a:rPr>
              <a:t></a:t>
            </a:r>
            <a:r>
              <a:rPr lang="en-US" altLang="zh-CN" dirty="0"/>
              <a:t>(</a:t>
            </a:r>
            <a:r>
              <a:rPr lang="en-US" altLang="zh-CN" i="1" dirty="0"/>
              <a:t>t</a:t>
            </a:r>
            <a:r>
              <a:rPr lang="en-US" altLang="zh-CN" dirty="0"/>
              <a:t>)</a:t>
            </a:r>
            <a:r>
              <a:rPr lang="zh-CN" altLang="en-US" dirty="0"/>
              <a:t>的一维分布是瑞利分布，相位</a:t>
            </a:r>
            <a:r>
              <a:rPr lang="zh-CN" altLang="en-US" i="1" dirty="0">
                <a:sym typeface="Symbol" pitchFamily="18" charset="2"/>
              </a:rPr>
              <a:t></a:t>
            </a:r>
            <a:r>
              <a:rPr lang="zh-CN" altLang="en-US" baseline="-25000"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的一维分布是均匀分布，并且就一维分布而言， </a:t>
            </a:r>
            <a:r>
              <a:rPr lang="en-US" altLang="zh-CN" i="1" dirty="0"/>
              <a:t>a</a:t>
            </a:r>
            <a:r>
              <a:rPr lang="en-US" altLang="zh-CN" baseline="-25000" dirty="0">
                <a:sym typeface="Symbol" pitchFamily="18" charset="2"/>
              </a:rPr>
              <a:t></a:t>
            </a:r>
            <a:r>
              <a:rPr lang="en-US" altLang="zh-CN" dirty="0"/>
              <a:t>(</a:t>
            </a:r>
            <a:r>
              <a:rPr lang="en-US" altLang="zh-CN" i="1" dirty="0"/>
              <a:t>t</a:t>
            </a:r>
            <a:r>
              <a:rPr lang="en-US" altLang="zh-CN" dirty="0"/>
              <a:t>)</a:t>
            </a:r>
            <a:r>
              <a:rPr lang="zh-CN" altLang="en-US" dirty="0"/>
              <a:t>与</a:t>
            </a:r>
            <a:r>
              <a:rPr lang="zh-CN" altLang="en-US" i="1" dirty="0">
                <a:sym typeface="Symbol" pitchFamily="18" charset="2"/>
              </a:rPr>
              <a:t></a:t>
            </a:r>
            <a:r>
              <a:rPr lang="zh-CN" altLang="en-US" baseline="-25000" dirty="0">
                <a:sym typeface="Symbol" pitchFamily="18" charset="2"/>
              </a:rPr>
              <a:t></a:t>
            </a:r>
            <a:r>
              <a:rPr lang="en-US" altLang="zh-CN" dirty="0">
                <a:sym typeface="Symbol" pitchFamily="18" charset="2"/>
              </a:rPr>
              <a:t>(</a:t>
            </a:r>
            <a:r>
              <a:rPr lang="en-US" altLang="zh-CN" i="1" dirty="0">
                <a:sym typeface="Symbol" pitchFamily="18" charset="2"/>
              </a:rPr>
              <a:t>t</a:t>
            </a:r>
            <a:r>
              <a:rPr lang="en-US" altLang="zh-CN" dirty="0">
                <a:sym typeface="Symbol" pitchFamily="18" charset="2"/>
              </a:rPr>
              <a:t>)</a:t>
            </a:r>
            <a:r>
              <a:rPr lang="zh-CN" altLang="en-US" dirty="0"/>
              <a:t>是统计独立的 ，即有 </a:t>
            </a:r>
          </a:p>
        </p:txBody>
      </p:sp>
      <p:sp>
        <p:nvSpPr>
          <p:cNvPr id="81925"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924" name="Object 4"/>
          <p:cNvGraphicFramePr>
            <a:graphicFrameLocks noChangeAspect="1"/>
          </p:cNvGraphicFramePr>
          <p:nvPr>
            <p:extLst>
              <p:ext uri="{D42A27DB-BD31-4B8C-83A1-F6EECF244321}">
                <p14:modId xmlns:p14="http://schemas.microsoft.com/office/powerpoint/2010/main" val="1015812144"/>
              </p:ext>
            </p:extLst>
          </p:nvPr>
        </p:nvGraphicFramePr>
        <p:xfrm>
          <a:off x="2237137" y="5229200"/>
          <a:ext cx="4669726" cy="684337"/>
        </p:xfrm>
        <a:graphic>
          <a:graphicData uri="http://schemas.openxmlformats.org/presentationml/2006/ole">
            <mc:AlternateContent xmlns:mc="http://schemas.openxmlformats.org/markup-compatibility/2006">
              <mc:Choice xmlns:v="urn:schemas-microsoft-com:vml" Requires="v">
                <p:oleObj spid="_x0000_s2510927" name="公式" r:id="rId3" imgW="1625600" imgH="241300" progId="Equation.3">
                  <p:embed/>
                </p:oleObj>
              </mc:Choice>
              <mc:Fallback>
                <p:oleObj name="公式" r:id="rId3" imgW="1625600" imgH="24130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7137" y="5229200"/>
                        <a:ext cx="4669726" cy="684337"/>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ppt_x"/>
                                          </p:val>
                                        </p:tav>
                                        <p:tav tm="100000">
                                          <p:val>
                                            <p:strVal val="#ppt_x"/>
                                          </p:val>
                                        </p:tav>
                                      </p:tavLst>
                                    </p:anim>
                                    <p:anim calcmode="lin" valueType="num">
                                      <p:cBhvr additive="base">
                                        <p:cTn id="8" dur="500" fill="hold"/>
                                        <p:tgtEl>
                                          <p:spTgt spid="81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章  随机过程</a:t>
            </a:r>
            <a:endParaRPr lang="zh-CN" altLang="en-US" dirty="0"/>
          </a:p>
        </p:txBody>
      </p:sp>
      <p:sp>
        <p:nvSpPr>
          <p:cNvPr id="3" name="内容占位符 2"/>
          <p:cNvSpPr>
            <a:spLocks noGrp="1"/>
          </p:cNvSpPr>
          <p:nvPr>
            <p:ph idx="1"/>
          </p:nvPr>
        </p:nvSpPr>
        <p:spPr/>
        <p:txBody>
          <a:bodyPr/>
          <a:lstStyle/>
          <a:p>
            <a:r>
              <a:rPr lang="en-US" altLang="zh-CN" dirty="0"/>
              <a:t>3.1   </a:t>
            </a:r>
            <a:r>
              <a:rPr lang="zh-CN" altLang="en-US" dirty="0"/>
              <a:t>随机过程的基本概念</a:t>
            </a:r>
          </a:p>
          <a:p>
            <a:r>
              <a:rPr lang="en-US" altLang="zh-CN" dirty="0"/>
              <a:t>3.2  </a:t>
            </a:r>
            <a:r>
              <a:rPr lang="zh-CN" altLang="en-US" dirty="0"/>
              <a:t>平稳随机过程</a:t>
            </a:r>
          </a:p>
          <a:p>
            <a:r>
              <a:rPr lang="en-US" altLang="zh-CN" dirty="0"/>
              <a:t>3.3  </a:t>
            </a:r>
            <a:r>
              <a:rPr lang="zh-CN" altLang="en-US" dirty="0"/>
              <a:t>高斯随机过程（正态随机过程</a:t>
            </a:r>
            <a:r>
              <a:rPr lang="zh-CN" altLang="en-US" dirty="0" smtClean="0"/>
              <a:t>）</a:t>
            </a:r>
            <a:endParaRPr lang="en-US" altLang="zh-CN" dirty="0" smtClean="0"/>
          </a:p>
          <a:p>
            <a:r>
              <a:rPr lang="en-US" altLang="zh-CN" dirty="0"/>
              <a:t>3.4  </a:t>
            </a:r>
            <a:r>
              <a:rPr lang="zh-CN" altLang="en-US" dirty="0"/>
              <a:t>平稳随机过程通过线性系统</a:t>
            </a:r>
          </a:p>
          <a:p>
            <a:r>
              <a:rPr lang="en-US" altLang="zh-CN" dirty="0"/>
              <a:t>3.5 </a:t>
            </a:r>
            <a:r>
              <a:rPr lang="zh-CN" altLang="en-US" dirty="0"/>
              <a:t>窄带</a:t>
            </a:r>
            <a:r>
              <a:rPr lang="zh-CN" altLang="en-US" dirty="0" smtClean="0"/>
              <a:t>随机过程</a:t>
            </a:r>
            <a:endParaRPr lang="en-US" altLang="zh-CN" dirty="0" smtClean="0"/>
          </a:p>
          <a:p>
            <a:r>
              <a:rPr lang="en-US" altLang="zh-CN" dirty="0">
                <a:solidFill>
                  <a:srgbClr val="FF0000"/>
                </a:solidFill>
              </a:rPr>
              <a:t>3.6 </a:t>
            </a:r>
            <a:r>
              <a:rPr lang="zh-CN" altLang="en-US" dirty="0">
                <a:solidFill>
                  <a:srgbClr val="FF0000"/>
                </a:solidFill>
              </a:rPr>
              <a:t>正弦波加窄带高斯噪声</a:t>
            </a:r>
          </a:p>
          <a:p>
            <a:r>
              <a:rPr lang="en-US" altLang="zh-CN" dirty="0" smtClean="0"/>
              <a:t>3.7  </a:t>
            </a:r>
            <a:r>
              <a:rPr lang="zh-CN" altLang="en-US" dirty="0"/>
              <a:t>高斯白噪声和带限白噪声</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74</a:t>
            </a:fld>
            <a:endParaRPr lang="en-US"/>
          </a:p>
        </p:txBody>
      </p:sp>
    </p:spTree>
    <p:extLst>
      <p:ext uri="{BB962C8B-B14F-4D97-AF65-F5344CB8AC3E}">
        <p14:creationId xmlns:p14="http://schemas.microsoft.com/office/powerpoint/2010/main" val="1525449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C2881EC1-5BC7-4921-99BC-F719A8CB9672}" type="slidenum">
              <a:rPr lang="en-US" altLang="zh-CN"/>
              <a:pPr/>
              <a:t>75</a:t>
            </a:fld>
            <a:endParaRPr lang="en-US" altLang="zh-CN"/>
          </a:p>
        </p:txBody>
      </p:sp>
      <p:sp>
        <p:nvSpPr>
          <p:cNvPr id="82946" name="Rectangle 2"/>
          <p:cNvSpPr>
            <a:spLocks noGrp="1" noChangeArrowheads="1"/>
          </p:cNvSpPr>
          <p:nvPr>
            <p:ph type="title"/>
          </p:nvPr>
        </p:nvSpPr>
        <p:spPr/>
        <p:txBody>
          <a:bodyPr>
            <a:normAutofit/>
          </a:bodyPr>
          <a:lstStyle/>
          <a:p>
            <a:r>
              <a:rPr lang="en-US" altLang="zh-CN" dirty="0"/>
              <a:t>3.6 </a:t>
            </a:r>
            <a:r>
              <a:rPr lang="zh-CN" altLang="en-US" dirty="0"/>
              <a:t>正弦波加窄带高斯</a:t>
            </a:r>
            <a:r>
              <a:rPr lang="zh-CN" altLang="en-US" dirty="0" smtClean="0"/>
              <a:t>噪声</a:t>
            </a:r>
            <a:endParaRPr lang="zh-CN" altLang="en-US" b="1" dirty="0"/>
          </a:p>
        </p:txBody>
      </p:sp>
      <p:sp>
        <p:nvSpPr>
          <p:cNvPr id="82947" name="Rectangle 3"/>
          <p:cNvSpPr>
            <a:spLocks noGrp="1" noChangeArrowheads="1"/>
          </p:cNvSpPr>
          <p:nvPr>
            <p:ph type="body" idx="1"/>
          </p:nvPr>
        </p:nvSpPr>
        <p:spPr/>
        <p:txBody>
          <a:bodyPr/>
          <a:lstStyle/>
          <a:p>
            <a:r>
              <a:rPr lang="zh-CN" altLang="en-US" dirty="0" smtClean="0"/>
              <a:t>正弦波</a:t>
            </a:r>
            <a:r>
              <a:rPr lang="zh-CN" altLang="en-US" dirty="0"/>
              <a:t>加窄带高斯噪声的表示式</a:t>
            </a:r>
          </a:p>
          <a:p>
            <a:pPr lvl="1"/>
            <a:endParaRPr lang="zh-CN" altLang="en-US" dirty="0"/>
          </a:p>
          <a:p>
            <a:pPr lvl="1">
              <a:lnSpc>
                <a:spcPct val="60000"/>
              </a:lnSpc>
              <a:buFont typeface="Wingdings" pitchFamily="2" charset="2"/>
              <a:buNone/>
            </a:pPr>
            <a:endParaRPr lang="en-US" altLang="zh-CN" sz="2600" dirty="0" smtClean="0"/>
          </a:p>
          <a:p>
            <a:pPr lvl="1">
              <a:lnSpc>
                <a:spcPct val="150000"/>
              </a:lnSpc>
              <a:buFont typeface="Wingdings" pitchFamily="2" charset="2"/>
              <a:buNone/>
            </a:pPr>
            <a:r>
              <a:rPr lang="zh-CN" altLang="en-US" sz="2600" dirty="0" smtClean="0"/>
              <a:t>式</a:t>
            </a:r>
            <a:r>
              <a:rPr lang="zh-CN" altLang="en-US" sz="2600" dirty="0"/>
              <a:t>中</a:t>
            </a:r>
          </a:p>
          <a:p>
            <a:pPr lvl="1">
              <a:lnSpc>
                <a:spcPct val="150000"/>
              </a:lnSpc>
              <a:buFont typeface="Wingdings" pitchFamily="2" charset="2"/>
              <a:buNone/>
            </a:pPr>
            <a:r>
              <a:rPr lang="zh-CN" altLang="en-US" sz="2600" dirty="0"/>
              <a:t>						</a:t>
            </a:r>
            <a:r>
              <a:rPr lang="zh-CN" altLang="en-US" sz="2600" dirty="0" smtClean="0"/>
              <a:t>     －</a:t>
            </a:r>
            <a:r>
              <a:rPr lang="zh-CN" altLang="en-US" sz="2600" dirty="0" smtClean="0">
                <a:solidFill>
                  <a:srgbClr val="FF0000"/>
                </a:solidFill>
              </a:rPr>
              <a:t>窄带</a:t>
            </a:r>
            <a:r>
              <a:rPr lang="zh-CN" altLang="en-US" sz="2600" dirty="0">
                <a:solidFill>
                  <a:srgbClr val="FF0000"/>
                </a:solidFill>
              </a:rPr>
              <a:t>高斯噪声</a:t>
            </a:r>
          </a:p>
          <a:p>
            <a:pPr lvl="1">
              <a:lnSpc>
                <a:spcPct val="150000"/>
              </a:lnSpc>
              <a:buFont typeface="Wingdings" pitchFamily="2" charset="2"/>
              <a:buNone/>
            </a:pPr>
            <a:r>
              <a:rPr lang="zh-CN" altLang="en-US" sz="2600" dirty="0"/>
              <a:t>       </a:t>
            </a:r>
            <a:r>
              <a:rPr lang="zh-CN" altLang="en-US" sz="2600" i="1" dirty="0">
                <a:sym typeface="Symbol" pitchFamily="18" charset="2"/>
              </a:rPr>
              <a:t></a:t>
            </a:r>
            <a:r>
              <a:rPr lang="zh-CN" altLang="en-US" sz="2600" dirty="0">
                <a:sym typeface="Symbol" pitchFamily="18" charset="2"/>
              </a:rPr>
              <a:t>  － </a:t>
            </a:r>
            <a:r>
              <a:rPr lang="zh-CN" altLang="en-US" sz="2600" dirty="0"/>
              <a:t>正弦波的</a:t>
            </a:r>
            <a:r>
              <a:rPr lang="zh-CN" altLang="en-US" sz="2600" dirty="0">
                <a:solidFill>
                  <a:srgbClr val="FF0000"/>
                </a:solidFill>
              </a:rPr>
              <a:t>随机</a:t>
            </a:r>
            <a:r>
              <a:rPr lang="zh-CN" altLang="en-US" sz="2600" dirty="0"/>
              <a:t>相位，</a:t>
            </a:r>
            <a:r>
              <a:rPr lang="zh-CN" altLang="en-US" sz="2600" dirty="0">
                <a:solidFill>
                  <a:srgbClr val="FF0000"/>
                </a:solidFill>
              </a:rPr>
              <a:t>均匀分布</a:t>
            </a:r>
            <a:r>
              <a:rPr lang="zh-CN" altLang="en-US" sz="2600" dirty="0"/>
              <a:t>在</a:t>
            </a:r>
            <a:r>
              <a:rPr lang="en-US" altLang="zh-CN" sz="2600" dirty="0"/>
              <a:t>0 </a:t>
            </a:r>
            <a:r>
              <a:rPr lang="zh-CN" altLang="en-US" sz="2600" dirty="0"/>
              <a:t>～</a:t>
            </a:r>
            <a:r>
              <a:rPr lang="en-US" altLang="zh-CN" sz="2600" dirty="0"/>
              <a:t>2</a:t>
            </a:r>
            <a:r>
              <a:rPr lang="el-GR" altLang="zh-CN" sz="2600" dirty="0">
                <a:cs typeface="Times New Roman" pitchFamily="18" charset="0"/>
                <a:sym typeface="Symbol" pitchFamily="18" charset="2"/>
              </a:rPr>
              <a:t></a:t>
            </a:r>
            <a:r>
              <a:rPr lang="zh-CN" altLang="en-US" sz="2600" dirty="0">
                <a:cs typeface="Times New Roman" pitchFamily="18" charset="0"/>
                <a:sym typeface="Symbol" pitchFamily="18" charset="2"/>
              </a:rPr>
              <a:t>间</a:t>
            </a:r>
            <a:r>
              <a:rPr lang="zh-CN" altLang="en-US" sz="2600" dirty="0"/>
              <a:t> </a:t>
            </a:r>
          </a:p>
          <a:p>
            <a:pPr lvl="1">
              <a:lnSpc>
                <a:spcPct val="150000"/>
              </a:lnSpc>
              <a:buFont typeface="Wingdings" pitchFamily="2" charset="2"/>
              <a:buNone/>
            </a:pPr>
            <a:r>
              <a:rPr lang="zh-CN" altLang="en-US" sz="2600" i="1" dirty="0"/>
              <a:t>	    </a:t>
            </a:r>
            <a:r>
              <a:rPr lang="en-US" altLang="zh-CN" sz="2600" i="1" dirty="0"/>
              <a:t>A</a:t>
            </a:r>
            <a:r>
              <a:rPr lang="zh-CN" altLang="en-US" sz="2600" dirty="0"/>
              <a:t>和</a:t>
            </a:r>
            <a:r>
              <a:rPr lang="zh-CN" altLang="en-US" sz="2600" i="1" dirty="0">
                <a:sym typeface="Symbol" pitchFamily="18" charset="2"/>
              </a:rPr>
              <a:t></a:t>
            </a:r>
            <a:r>
              <a:rPr lang="en-US" altLang="zh-CN" sz="2600" baseline="-25000" dirty="0">
                <a:sym typeface="Symbol" pitchFamily="18" charset="2"/>
              </a:rPr>
              <a:t>c</a:t>
            </a:r>
            <a:r>
              <a:rPr lang="en-US" altLang="zh-CN" sz="2600" dirty="0">
                <a:sym typeface="Symbol" pitchFamily="18" charset="2"/>
              </a:rPr>
              <a:t> </a:t>
            </a:r>
            <a:r>
              <a:rPr lang="zh-CN" altLang="en-US" sz="2600" dirty="0">
                <a:sym typeface="Symbol" pitchFamily="18" charset="2"/>
              </a:rPr>
              <a:t>－ 确知振幅和</a:t>
            </a:r>
            <a:r>
              <a:rPr lang="zh-CN" altLang="en-US" sz="2600" dirty="0" smtClean="0">
                <a:sym typeface="Symbol" pitchFamily="18" charset="2"/>
              </a:rPr>
              <a:t>角频率</a:t>
            </a:r>
            <a:endParaRPr lang="zh-CN" altLang="en-US" sz="2600" dirty="0">
              <a:sym typeface="Symbol" pitchFamily="18" charset="2"/>
            </a:endParaRPr>
          </a:p>
        </p:txBody>
      </p:sp>
      <p:graphicFrame>
        <p:nvGraphicFramePr>
          <p:cNvPr id="82948" name="Object 4"/>
          <p:cNvGraphicFramePr>
            <a:graphicFrameLocks noChangeAspect="1"/>
          </p:cNvGraphicFramePr>
          <p:nvPr>
            <p:extLst>
              <p:ext uri="{D42A27DB-BD31-4B8C-83A1-F6EECF244321}">
                <p14:modId xmlns:p14="http://schemas.microsoft.com/office/powerpoint/2010/main" val="2518988764"/>
              </p:ext>
            </p:extLst>
          </p:nvPr>
        </p:nvGraphicFramePr>
        <p:xfrm>
          <a:off x="1907704" y="1916832"/>
          <a:ext cx="4599113" cy="576064"/>
        </p:xfrm>
        <a:graphic>
          <a:graphicData uri="http://schemas.openxmlformats.org/presentationml/2006/ole">
            <mc:AlternateContent xmlns:mc="http://schemas.openxmlformats.org/markup-compatibility/2006">
              <mc:Choice xmlns:v="urn:schemas-microsoft-com:vml" Requires="v">
                <p:oleObj spid="_x0000_s2512140" name="公式" r:id="rId3" imgW="1828800" imgH="228600" progId="Equation.3">
                  <p:embed/>
                </p:oleObj>
              </mc:Choice>
              <mc:Fallback>
                <p:oleObj name="公式" r:id="rId3" imgW="1828800" imgH="228600" progId="Equation.3">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916832"/>
                        <a:ext cx="4599113" cy="576064"/>
                      </a:xfrm>
                      <a:prstGeom prst="rect">
                        <a:avLst/>
                      </a:prstGeom>
                      <a:noFill/>
                      <a:extLst/>
                    </p:spPr>
                  </p:pic>
                </p:oleObj>
              </mc:Fallback>
            </mc:AlternateContent>
          </a:graphicData>
        </a:graphic>
      </p:graphicFrame>
      <p:graphicFrame>
        <p:nvGraphicFramePr>
          <p:cNvPr id="82950" name="Object 6"/>
          <p:cNvGraphicFramePr>
            <a:graphicFrameLocks noChangeAspect="1"/>
          </p:cNvGraphicFramePr>
          <p:nvPr>
            <p:extLst>
              <p:ext uri="{D42A27DB-BD31-4B8C-83A1-F6EECF244321}">
                <p14:modId xmlns:p14="http://schemas.microsoft.com/office/powerpoint/2010/main" val="152960271"/>
              </p:ext>
            </p:extLst>
          </p:nvPr>
        </p:nvGraphicFramePr>
        <p:xfrm>
          <a:off x="1187624" y="3429000"/>
          <a:ext cx="4392112" cy="481583"/>
        </p:xfrm>
        <a:graphic>
          <a:graphicData uri="http://schemas.openxmlformats.org/presentationml/2006/ole">
            <mc:AlternateContent xmlns:mc="http://schemas.openxmlformats.org/markup-compatibility/2006">
              <mc:Choice xmlns:v="urn:schemas-microsoft-com:vml" Requires="v">
                <p:oleObj spid="_x0000_s2512141" name="公式" r:id="rId5" imgW="2082800" imgH="228600" progId="Equation.3">
                  <p:embed/>
                </p:oleObj>
              </mc:Choice>
              <mc:Fallback>
                <p:oleObj name="公式" r:id="rId5" imgW="2082800" imgH="228600" progId="Equation.3">
                  <p:embed/>
                  <p:pic>
                    <p:nvPicPr>
                      <p:cNvPr id="0" name="Picture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3429000"/>
                        <a:ext cx="4392112" cy="481583"/>
                      </a:xfrm>
                      <a:prstGeom prst="rect">
                        <a:avLst/>
                      </a:prstGeom>
                      <a:noFill/>
                      <a:extLst/>
                    </p:spPr>
                  </p:pic>
                </p:oleObj>
              </mc:Fallback>
            </mc:AlternateContent>
          </a:graphicData>
        </a:graphic>
      </p:graphicFrame>
      <p:sp>
        <p:nvSpPr>
          <p:cNvPr id="82953" name="Rectangle 9"/>
          <p:cNvSpPr>
            <a:spLocks noChangeArrowheads="1"/>
          </p:cNvSpPr>
          <p:nvPr/>
        </p:nvSpPr>
        <p:spPr bwMode="auto">
          <a:xfrm>
            <a:off x="0" y="30861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2955" name="Rectangle 11"/>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2957" name="Rectangle 13"/>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 name="椭圆 1"/>
          <p:cNvSpPr/>
          <p:nvPr/>
        </p:nvSpPr>
        <p:spPr>
          <a:xfrm>
            <a:off x="3131840" y="3314700"/>
            <a:ext cx="504056" cy="6183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88296" y="1916832"/>
            <a:ext cx="504056" cy="6183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C2881EC1-5BC7-4921-99BC-F719A8CB9672}" type="slidenum">
              <a:rPr lang="en-US" altLang="zh-CN"/>
              <a:pPr/>
              <a:t>76</a:t>
            </a:fld>
            <a:endParaRPr lang="en-US" altLang="zh-CN"/>
          </a:p>
        </p:txBody>
      </p:sp>
      <p:sp>
        <p:nvSpPr>
          <p:cNvPr id="82947" name="Rectangle 3"/>
          <p:cNvSpPr>
            <a:spLocks noGrp="1" noChangeArrowheads="1"/>
          </p:cNvSpPr>
          <p:nvPr>
            <p:ph type="body" idx="1"/>
          </p:nvPr>
        </p:nvSpPr>
        <p:spPr/>
        <p:txBody>
          <a:bodyPr>
            <a:normAutofit lnSpcReduction="10000"/>
          </a:bodyPr>
          <a:lstStyle/>
          <a:p>
            <a:pPr lvl="1">
              <a:buFont typeface="Wingdings" pitchFamily="2" charset="2"/>
              <a:buNone/>
            </a:pPr>
            <a:r>
              <a:rPr lang="zh-CN" altLang="en-US" sz="2800" dirty="0" smtClean="0">
                <a:sym typeface="Symbol" pitchFamily="18" charset="2"/>
              </a:rPr>
              <a:t>噪声表示式代入，于是</a:t>
            </a:r>
            <a:r>
              <a:rPr lang="zh-CN" altLang="en-US" sz="2800" dirty="0">
                <a:sym typeface="Symbol" pitchFamily="18" charset="2"/>
              </a:rPr>
              <a:t>有</a:t>
            </a:r>
          </a:p>
          <a:p>
            <a:pPr lvl="1">
              <a:buFont typeface="Wingdings" pitchFamily="2" charset="2"/>
              <a:buNone/>
            </a:pPr>
            <a:endParaRPr lang="zh-CN" altLang="en-US" sz="2800" dirty="0">
              <a:sym typeface="Symbol" pitchFamily="18" charset="2"/>
            </a:endParaRPr>
          </a:p>
          <a:p>
            <a:pPr lvl="1">
              <a:buFont typeface="Wingdings" pitchFamily="2" charset="2"/>
              <a:buNone/>
            </a:pPr>
            <a:endParaRPr lang="en-US" altLang="zh-CN" sz="2800" dirty="0" smtClean="0">
              <a:sym typeface="Symbol" pitchFamily="18" charset="2"/>
            </a:endParaRPr>
          </a:p>
          <a:p>
            <a:pPr lvl="1">
              <a:buFont typeface="Wingdings" pitchFamily="2" charset="2"/>
              <a:buNone/>
            </a:pPr>
            <a:endParaRPr lang="en-US" altLang="zh-CN" sz="2800" dirty="0">
              <a:sym typeface="Symbol" pitchFamily="18" charset="2"/>
            </a:endParaRPr>
          </a:p>
          <a:p>
            <a:pPr lvl="1">
              <a:buFont typeface="Wingdings" pitchFamily="2" charset="2"/>
              <a:buNone/>
            </a:pPr>
            <a:r>
              <a:rPr lang="zh-CN" altLang="en-US" sz="2800" dirty="0" smtClean="0">
                <a:sym typeface="Symbol" pitchFamily="18" charset="2"/>
              </a:rPr>
              <a:t>式中</a:t>
            </a:r>
            <a:endParaRPr lang="en-US" altLang="zh-CN" sz="2800" dirty="0" smtClean="0">
              <a:sym typeface="Symbol" pitchFamily="18" charset="2"/>
            </a:endParaRPr>
          </a:p>
          <a:p>
            <a:pPr lvl="1">
              <a:buFont typeface="Wingdings" pitchFamily="2" charset="2"/>
              <a:buNone/>
            </a:pPr>
            <a:endParaRPr lang="en-US" altLang="zh-CN" sz="2800" dirty="0">
              <a:sym typeface="Symbol" pitchFamily="18" charset="2"/>
            </a:endParaRPr>
          </a:p>
          <a:p>
            <a:r>
              <a:rPr lang="zh-CN" altLang="en-US" dirty="0" smtClean="0">
                <a:solidFill>
                  <a:srgbClr val="0000FF"/>
                </a:solidFill>
              </a:rPr>
              <a:t>包络</a:t>
            </a:r>
            <a:r>
              <a:rPr lang="zh-CN" altLang="en-US" dirty="0">
                <a:solidFill>
                  <a:srgbClr val="0000FF"/>
                </a:solidFill>
              </a:rPr>
              <a:t>和相位表示</a:t>
            </a:r>
            <a:r>
              <a:rPr lang="zh-CN" altLang="en-US" dirty="0" smtClean="0">
                <a:solidFill>
                  <a:srgbClr val="0000FF"/>
                </a:solidFill>
              </a:rPr>
              <a:t>式</a:t>
            </a:r>
            <a:r>
              <a:rPr lang="en-US" altLang="zh-CN" dirty="0" smtClean="0">
                <a:solidFill>
                  <a:srgbClr val="0000FF"/>
                </a:solidFill>
              </a:rPr>
              <a:t>:</a:t>
            </a:r>
            <a:endParaRPr lang="zh-CN" altLang="en-US" dirty="0">
              <a:solidFill>
                <a:srgbClr val="0000FF"/>
              </a:solidFill>
            </a:endParaRPr>
          </a:p>
          <a:p>
            <a:pPr lvl="1">
              <a:buFont typeface="Wingdings" pitchFamily="2" charset="2"/>
              <a:buNone/>
            </a:pPr>
            <a:r>
              <a:rPr lang="zh-CN" altLang="en-US" dirty="0"/>
              <a:t>包络：</a:t>
            </a:r>
          </a:p>
          <a:p>
            <a:pPr lvl="1">
              <a:buFont typeface="Wingdings" pitchFamily="2" charset="2"/>
              <a:buNone/>
            </a:pPr>
            <a:endParaRPr lang="zh-CN" altLang="en-US" dirty="0"/>
          </a:p>
          <a:p>
            <a:pPr lvl="1">
              <a:buFont typeface="Wingdings" pitchFamily="2" charset="2"/>
              <a:buNone/>
            </a:pPr>
            <a:r>
              <a:rPr lang="zh-CN" altLang="en-US" dirty="0"/>
              <a:t>相位：</a:t>
            </a:r>
          </a:p>
          <a:p>
            <a:pPr lvl="1">
              <a:buFont typeface="Wingdings" pitchFamily="2" charset="2"/>
              <a:buNone/>
            </a:pPr>
            <a:endParaRPr lang="zh-CN" altLang="en-US" sz="2800" dirty="0">
              <a:sym typeface="Symbol" pitchFamily="18" charset="2"/>
            </a:endParaRPr>
          </a:p>
        </p:txBody>
      </p:sp>
      <p:sp>
        <p:nvSpPr>
          <p:cNvPr id="82953" name="Rectangle 9"/>
          <p:cNvSpPr>
            <a:spLocks noChangeArrowheads="1"/>
          </p:cNvSpPr>
          <p:nvPr/>
        </p:nvSpPr>
        <p:spPr bwMode="auto">
          <a:xfrm>
            <a:off x="0" y="30861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952" name="Object 8"/>
          <p:cNvGraphicFramePr>
            <a:graphicFrameLocks noChangeAspect="1"/>
          </p:cNvGraphicFramePr>
          <p:nvPr>
            <p:extLst>
              <p:ext uri="{D42A27DB-BD31-4B8C-83A1-F6EECF244321}">
                <p14:modId xmlns:p14="http://schemas.microsoft.com/office/powerpoint/2010/main" val="2226985038"/>
              </p:ext>
            </p:extLst>
          </p:nvPr>
        </p:nvGraphicFramePr>
        <p:xfrm>
          <a:off x="839883" y="1628800"/>
          <a:ext cx="8304117" cy="1610985"/>
        </p:xfrm>
        <a:graphic>
          <a:graphicData uri="http://schemas.openxmlformats.org/presentationml/2006/ole">
            <mc:AlternateContent xmlns:mc="http://schemas.openxmlformats.org/markup-compatibility/2006">
              <mc:Choice xmlns:v="urn:schemas-microsoft-com:vml" Requires="v">
                <p:oleObj spid="_x0000_s2573557" name="公式" r:id="rId3" imgW="3644900" imgH="685800" progId="Equation.3">
                  <p:embed/>
                </p:oleObj>
              </mc:Choice>
              <mc:Fallback>
                <p:oleObj name="公式" r:id="rId3" imgW="36449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883" y="1628800"/>
                        <a:ext cx="8304117" cy="1610985"/>
                      </a:xfrm>
                      <a:prstGeom prst="rect">
                        <a:avLst/>
                      </a:prstGeom>
                      <a:noFill/>
                      <a:extLst/>
                    </p:spPr>
                  </p:pic>
                </p:oleObj>
              </mc:Fallback>
            </mc:AlternateContent>
          </a:graphicData>
        </a:graphic>
      </p:graphicFrame>
      <p:sp>
        <p:nvSpPr>
          <p:cNvPr id="82955" name="Rectangle 11"/>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954" name="Object 10"/>
          <p:cNvGraphicFramePr>
            <a:graphicFrameLocks noChangeAspect="1"/>
          </p:cNvGraphicFramePr>
          <p:nvPr>
            <p:extLst>
              <p:ext uri="{D42A27DB-BD31-4B8C-83A1-F6EECF244321}">
                <p14:modId xmlns:p14="http://schemas.microsoft.com/office/powerpoint/2010/main" val="1640357357"/>
              </p:ext>
            </p:extLst>
          </p:nvPr>
        </p:nvGraphicFramePr>
        <p:xfrm>
          <a:off x="2267744" y="3284985"/>
          <a:ext cx="3168351" cy="510480"/>
        </p:xfrm>
        <a:graphic>
          <a:graphicData uri="http://schemas.openxmlformats.org/presentationml/2006/ole">
            <mc:AlternateContent xmlns:mc="http://schemas.openxmlformats.org/markup-compatibility/2006">
              <mc:Choice xmlns:v="urn:schemas-microsoft-com:vml" Requires="v">
                <p:oleObj spid="_x0000_s2573558" name="公式" r:id="rId5" imgW="1422400" imgH="228600" progId="Equation.3">
                  <p:embed/>
                </p:oleObj>
              </mc:Choice>
              <mc:Fallback>
                <p:oleObj name="公式" r:id="rId5" imgW="14224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3284985"/>
                        <a:ext cx="3168351" cy="510480"/>
                      </a:xfrm>
                      <a:prstGeom prst="rect">
                        <a:avLst/>
                      </a:prstGeom>
                      <a:noFill/>
                      <a:extLst/>
                    </p:spPr>
                  </p:pic>
                </p:oleObj>
              </mc:Fallback>
            </mc:AlternateContent>
          </a:graphicData>
        </a:graphic>
      </p:graphicFrame>
      <p:sp>
        <p:nvSpPr>
          <p:cNvPr id="82957" name="Rectangle 13"/>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956" name="Object 12"/>
          <p:cNvGraphicFramePr>
            <a:graphicFrameLocks noChangeAspect="1"/>
          </p:cNvGraphicFramePr>
          <p:nvPr>
            <p:extLst>
              <p:ext uri="{D42A27DB-BD31-4B8C-83A1-F6EECF244321}">
                <p14:modId xmlns:p14="http://schemas.microsoft.com/office/powerpoint/2010/main" val="2633715672"/>
              </p:ext>
            </p:extLst>
          </p:nvPr>
        </p:nvGraphicFramePr>
        <p:xfrm>
          <a:off x="2123729" y="3861048"/>
          <a:ext cx="3240360" cy="529125"/>
        </p:xfrm>
        <a:graphic>
          <a:graphicData uri="http://schemas.openxmlformats.org/presentationml/2006/ole">
            <mc:AlternateContent xmlns:mc="http://schemas.openxmlformats.org/markup-compatibility/2006">
              <mc:Choice xmlns:v="urn:schemas-microsoft-com:vml" Requires="v">
                <p:oleObj spid="_x0000_s2573559" name="公式" r:id="rId7" imgW="1397000" imgH="228600" progId="Equation.3">
                  <p:embed/>
                </p:oleObj>
              </mc:Choice>
              <mc:Fallback>
                <p:oleObj name="公式" r:id="rId7" imgW="13970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9" y="3861048"/>
                        <a:ext cx="3240360" cy="529125"/>
                      </a:xfrm>
                      <a:prstGeom prst="rect">
                        <a:avLst/>
                      </a:prstGeom>
                      <a:no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714521861"/>
              </p:ext>
            </p:extLst>
          </p:nvPr>
        </p:nvGraphicFramePr>
        <p:xfrm>
          <a:off x="2051720" y="332656"/>
          <a:ext cx="4598988" cy="576262"/>
        </p:xfrm>
        <a:graphic>
          <a:graphicData uri="http://schemas.openxmlformats.org/presentationml/2006/ole">
            <mc:AlternateContent xmlns:mc="http://schemas.openxmlformats.org/markup-compatibility/2006">
              <mc:Choice xmlns:v="urn:schemas-microsoft-com:vml" Requires="v">
                <p:oleObj spid="_x0000_s2573560" name="公式" r:id="rId9" imgW="1828800" imgH="228600" progId="Equation.3">
                  <p:embed/>
                </p:oleObj>
              </mc:Choice>
              <mc:Fallback>
                <p:oleObj name="公式" r:id="rId9" imgW="1828800" imgH="2286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720" y="332656"/>
                        <a:ext cx="45989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35970843"/>
              </p:ext>
            </p:extLst>
          </p:nvPr>
        </p:nvGraphicFramePr>
        <p:xfrm>
          <a:off x="2555776" y="4941168"/>
          <a:ext cx="3375025" cy="549275"/>
        </p:xfrm>
        <a:graphic>
          <a:graphicData uri="http://schemas.openxmlformats.org/presentationml/2006/ole">
            <mc:AlternateContent xmlns:mc="http://schemas.openxmlformats.org/markup-compatibility/2006">
              <mc:Choice xmlns:v="urn:schemas-microsoft-com:vml" Requires="v">
                <p:oleObj spid="_x0000_s2573561" name="公式" r:id="rId11" imgW="1816100" imgH="292100" progId="Equation.3">
                  <p:embed/>
                </p:oleObj>
              </mc:Choice>
              <mc:Fallback>
                <p:oleObj name="公式" r:id="rId11" imgW="1816100" imgH="29210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776" y="4941168"/>
                        <a:ext cx="33750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642975919"/>
              </p:ext>
            </p:extLst>
          </p:nvPr>
        </p:nvGraphicFramePr>
        <p:xfrm>
          <a:off x="2483768" y="5661248"/>
          <a:ext cx="3960813" cy="835025"/>
        </p:xfrm>
        <a:graphic>
          <a:graphicData uri="http://schemas.openxmlformats.org/presentationml/2006/ole">
            <mc:AlternateContent xmlns:mc="http://schemas.openxmlformats.org/markup-compatibility/2006">
              <mc:Choice xmlns:v="urn:schemas-microsoft-com:vml" Requires="v">
                <p:oleObj spid="_x0000_s2573562" name="Equation" r:id="rId13" imgW="2120900" imgH="444500" progId="Equation.DSMT4">
                  <p:embed/>
                </p:oleObj>
              </mc:Choice>
              <mc:Fallback>
                <p:oleObj name="Equation" r:id="rId13" imgW="2120900" imgH="444500" progId="Equation.DSMT4">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83768" y="5661248"/>
                        <a:ext cx="3960813"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596337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2952"/>
                                        </p:tgtEl>
                                        <p:attrNameLst>
                                          <p:attrName>style.visibility</p:attrName>
                                        </p:attrNameLst>
                                      </p:cBhvr>
                                      <p:to>
                                        <p:strVal val="visible"/>
                                      </p:to>
                                    </p:set>
                                    <p:anim calcmode="lin" valueType="num">
                                      <p:cBhvr additive="base">
                                        <p:cTn id="12" dur="1250" fill="hold"/>
                                        <p:tgtEl>
                                          <p:spTgt spid="82952"/>
                                        </p:tgtEl>
                                        <p:attrNameLst>
                                          <p:attrName>ppt_x</p:attrName>
                                        </p:attrNameLst>
                                      </p:cBhvr>
                                      <p:tavLst>
                                        <p:tav tm="0">
                                          <p:val>
                                            <p:strVal val="#ppt_x"/>
                                          </p:val>
                                        </p:tav>
                                        <p:tav tm="100000">
                                          <p:val>
                                            <p:strVal val="#ppt_x"/>
                                          </p:val>
                                        </p:tav>
                                      </p:tavLst>
                                    </p:anim>
                                    <p:anim calcmode="lin" valueType="num">
                                      <p:cBhvr additive="base">
                                        <p:cTn id="13" dur="1250" fill="hold"/>
                                        <p:tgtEl>
                                          <p:spTgt spid="8295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2947">
                                            <p:txEl>
                                              <p:pRg st="4" end="4"/>
                                            </p:txEl>
                                          </p:spTgt>
                                        </p:tgtEl>
                                        <p:attrNameLst>
                                          <p:attrName>style.visibility</p:attrName>
                                        </p:attrNameLst>
                                      </p:cBhvr>
                                      <p:to>
                                        <p:strVal val="visible"/>
                                      </p:to>
                                    </p:set>
                                    <p:anim calcmode="lin" valueType="num">
                                      <p:cBhvr additive="base">
                                        <p:cTn id="16"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2947">
                                            <p:txEl>
                                              <p:pRg st="4" end="4"/>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2954"/>
                                        </p:tgtEl>
                                        <p:attrNameLst>
                                          <p:attrName>style.visibility</p:attrName>
                                        </p:attrNameLst>
                                      </p:cBhvr>
                                      <p:to>
                                        <p:strVal val="visible"/>
                                      </p:to>
                                    </p:set>
                                    <p:anim calcmode="lin" valueType="num">
                                      <p:cBhvr additive="base">
                                        <p:cTn id="20" dur="500" fill="hold"/>
                                        <p:tgtEl>
                                          <p:spTgt spid="82954"/>
                                        </p:tgtEl>
                                        <p:attrNameLst>
                                          <p:attrName>ppt_x</p:attrName>
                                        </p:attrNameLst>
                                      </p:cBhvr>
                                      <p:tavLst>
                                        <p:tav tm="0">
                                          <p:val>
                                            <p:strVal val="#ppt_x"/>
                                          </p:val>
                                        </p:tav>
                                        <p:tav tm="100000">
                                          <p:val>
                                            <p:strVal val="#ppt_x"/>
                                          </p:val>
                                        </p:tav>
                                      </p:tavLst>
                                    </p:anim>
                                    <p:anim calcmode="lin" valueType="num">
                                      <p:cBhvr additive="base">
                                        <p:cTn id="21" dur="500" fill="hold"/>
                                        <p:tgtEl>
                                          <p:spTgt spid="8295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2956"/>
                                        </p:tgtEl>
                                        <p:attrNameLst>
                                          <p:attrName>style.visibility</p:attrName>
                                        </p:attrNameLst>
                                      </p:cBhvr>
                                      <p:to>
                                        <p:strVal val="visible"/>
                                      </p:to>
                                    </p:set>
                                    <p:anim calcmode="lin" valueType="num">
                                      <p:cBhvr additive="base">
                                        <p:cTn id="24" dur="500" fill="hold"/>
                                        <p:tgtEl>
                                          <p:spTgt spid="82956"/>
                                        </p:tgtEl>
                                        <p:attrNameLst>
                                          <p:attrName>ppt_x</p:attrName>
                                        </p:attrNameLst>
                                      </p:cBhvr>
                                      <p:tavLst>
                                        <p:tav tm="0">
                                          <p:val>
                                            <p:strVal val="#ppt_x"/>
                                          </p:val>
                                        </p:tav>
                                        <p:tav tm="100000">
                                          <p:val>
                                            <p:strVal val="#ppt_x"/>
                                          </p:val>
                                        </p:tav>
                                      </p:tavLst>
                                    </p:anim>
                                    <p:anim calcmode="lin" valueType="num">
                                      <p:cBhvr additive="base">
                                        <p:cTn id="25" dur="500" fill="hold"/>
                                        <p:tgtEl>
                                          <p:spTgt spid="8295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82947">
                                            <p:txEl>
                                              <p:pRg st="6" end="6"/>
                                            </p:txEl>
                                          </p:spTgt>
                                        </p:tgtEl>
                                        <p:attrNameLst>
                                          <p:attrName>style.visibility</p:attrName>
                                        </p:attrNameLst>
                                      </p:cBhvr>
                                      <p:to>
                                        <p:strVal val="visible"/>
                                      </p:to>
                                    </p:set>
                                    <p:anim calcmode="lin" valueType="num">
                                      <p:cBhvr additive="base">
                                        <p:cTn id="30" dur="500" fill="hold"/>
                                        <p:tgtEl>
                                          <p:spTgt spid="82947">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2947">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82947">
                                            <p:txEl>
                                              <p:pRg st="7" end="7"/>
                                            </p:txEl>
                                          </p:spTgt>
                                        </p:tgtEl>
                                        <p:attrNameLst>
                                          <p:attrName>style.visibility</p:attrName>
                                        </p:attrNameLst>
                                      </p:cBhvr>
                                      <p:to>
                                        <p:strVal val="visible"/>
                                      </p:to>
                                    </p:set>
                                    <p:anim calcmode="lin" valueType="num">
                                      <p:cBhvr additive="base">
                                        <p:cTn id="34" dur="500" fill="hold"/>
                                        <p:tgtEl>
                                          <p:spTgt spid="82947">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82947">
                                            <p:txEl>
                                              <p:pRg st="7" end="7"/>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82947">
                                            <p:txEl>
                                              <p:pRg st="9" end="9"/>
                                            </p:txEl>
                                          </p:spTgt>
                                        </p:tgtEl>
                                        <p:attrNameLst>
                                          <p:attrName>style.visibility</p:attrName>
                                        </p:attrNameLst>
                                      </p:cBhvr>
                                      <p:to>
                                        <p:strVal val="visible"/>
                                      </p:to>
                                    </p:set>
                                    <p:anim calcmode="lin" valueType="num">
                                      <p:cBhvr additive="base">
                                        <p:cTn id="38" dur="500" fill="hold"/>
                                        <p:tgtEl>
                                          <p:spTgt spid="82947">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2947">
                                            <p:txEl>
                                              <p:pRg st="9" end="9"/>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ppt_x"/>
                                          </p:val>
                                        </p:tav>
                                        <p:tav tm="100000">
                                          <p:val>
                                            <p:strVal val="#ppt_x"/>
                                          </p:val>
                                        </p:tav>
                                      </p:tavLst>
                                    </p:anim>
                                    <p:anim calcmode="lin" valueType="num">
                                      <p:cBhvr additive="base">
                                        <p:cTn id="43" dur="500" fill="hold"/>
                                        <p:tgtEl>
                                          <p:spTgt spid="3"/>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9491C6B-D10E-4691-95E1-791B6E2C36E8}" type="slidenum">
              <a:rPr lang="en-US" altLang="zh-CN"/>
              <a:pPr/>
              <a:t>77</a:t>
            </a:fld>
            <a:endParaRPr lang="en-US" altLang="zh-CN"/>
          </a:p>
        </p:txBody>
      </p:sp>
      <p:sp>
        <p:nvSpPr>
          <p:cNvPr id="84994" name="Rectangle 2"/>
          <p:cNvSpPr>
            <a:spLocks noGrp="1" noChangeArrowheads="1"/>
          </p:cNvSpPr>
          <p:nvPr>
            <p:ph type="title"/>
          </p:nvPr>
        </p:nvSpPr>
        <p:spPr/>
        <p:txBody>
          <a:bodyPr>
            <a:normAutofit/>
          </a:bodyPr>
          <a:lstStyle/>
          <a:p>
            <a:r>
              <a:rPr lang="zh-CN" altLang="en-US" dirty="0"/>
              <a:t>包络的</a:t>
            </a:r>
            <a:r>
              <a:rPr lang="zh-CN" altLang="en-US" dirty="0" smtClean="0"/>
              <a:t>统计特性</a:t>
            </a:r>
            <a:endParaRPr lang="zh-CN" altLang="en-US" b="1" dirty="0"/>
          </a:p>
        </p:txBody>
      </p:sp>
      <p:sp>
        <p:nvSpPr>
          <p:cNvPr id="84995" name="Rectangle 3"/>
          <p:cNvSpPr>
            <a:spLocks noGrp="1" noChangeArrowheads="1"/>
          </p:cNvSpPr>
          <p:nvPr>
            <p:ph type="body" idx="1"/>
          </p:nvPr>
        </p:nvSpPr>
        <p:spPr>
          <a:xfrm>
            <a:off x="566738" y="1223963"/>
            <a:ext cx="8402637" cy="5634037"/>
          </a:xfrm>
        </p:spPr>
        <p:txBody>
          <a:bodyPr/>
          <a:lstStyle/>
          <a:p>
            <a:r>
              <a:rPr lang="zh-CN" altLang="en-US" dirty="0" smtClean="0">
                <a:solidFill>
                  <a:srgbClr val="0000FF"/>
                </a:solidFill>
              </a:rPr>
              <a:t>包络</a:t>
            </a:r>
            <a:r>
              <a:rPr lang="zh-CN" altLang="en-US" dirty="0">
                <a:solidFill>
                  <a:srgbClr val="0000FF"/>
                </a:solidFill>
              </a:rPr>
              <a:t>的概率密度函数 </a:t>
            </a:r>
            <a:r>
              <a:rPr lang="en-US" altLang="zh-CN" i="1" dirty="0">
                <a:solidFill>
                  <a:srgbClr val="0000FF"/>
                </a:solidFill>
              </a:rPr>
              <a:t>f </a:t>
            </a:r>
            <a:r>
              <a:rPr lang="en-US" altLang="zh-CN" dirty="0">
                <a:solidFill>
                  <a:srgbClr val="0000FF"/>
                </a:solidFill>
              </a:rPr>
              <a:t>(</a:t>
            </a:r>
            <a:r>
              <a:rPr lang="en-US" altLang="zh-CN" i="1" dirty="0">
                <a:solidFill>
                  <a:srgbClr val="0000FF"/>
                </a:solidFill>
              </a:rPr>
              <a:t>z</a:t>
            </a:r>
            <a:r>
              <a:rPr lang="en-US" altLang="zh-CN" dirty="0">
                <a:solidFill>
                  <a:srgbClr val="0000FF"/>
                </a:solidFill>
              </a:rPr>
              <a:t>)</a:t>
            </a:r>
          </a:p>
          <a:p>
            <a:pPr lvl="1">
              <a:lnSpc>
                <a:spcPct val="130000"/>
              </a:lnSpc>
              <a:buFont typeface="Wingdings" pitchFamily="2" charset="2"/>
              <a:buNone/>
            </a:pPr>
            <a:r>
              <a:rPr lang="zh-CN" altLang="en-US" dirty="0"/>
              <a:t>利用上一节的结果，如果</a:t>
            </a:r>
            <a:r>
              <a:rPr lang="zh-CN" altLang="en-US" i="1" dirty="0">
                <a:sym typeface="Symbol" pitchFamily="18" charset="2"/>
              </a:rPr>
              <a:t></a:t>
            </a:r>
            <a:r>
              <a:rPr lang="zh-CN" altLang="en-US" dirty="0"/>
              <a:t>值已给定，则</a:t>
            </a:r>
            <a:r>
              <a:rPr lang="en-US" altLang="zh-CN" dirty="0" err="1"/>
              <a:t>z</a:t>
            </a:r>
            <a:r>
              <a:rPr lang="en-US" altLang="zh-CN" baseline="-25000" dirty="0" err="1"/>
              <a:t>c</a:t>
            </a:r>
            <a:r>
              <a:rPr lang="zh-CN" altLang="en-US" dirty="0"/>
              <a:t>、</a:t>
            </a:r>
            <a:r>
              <a:rPr lang="en-US" altLang="zh-CN" dirty="0" err="1"/>
              <a:t>z</a:t>
            </a:r>
            <a:r>
              <a:rPr lang="en-US" altLang="zh-CN" baseline="-25000" dirty="0" err="1"/>
              <a:t>s</a:t>
            </a:r>
            <a:r>
              <a:rPr lang="zh-CN" altLang="en-US" dirty="0"/>
              <a:t>是相互独立的高斯随机变量，且有</a:t>
            </a:r>
          </a:p>
          <a:p>
            <a:pPr lvl="1">
              <a:lnSpc>
                <a:spcPct val="130000"/>
              </a:lnSpc>
              <a:buFont typeface="Wingdings" pitchFamily="2" charset="2"/>
              <a:buNone/>
            </a:pPr>
            <a:endParaRPr lang="zh-CN" altLang="en-US" dirty="0"/>
          </a:p>
          <a:p>
            <a:pPr lvl="1">
              <a:lnSpc>
                <a:spcPct val="130000"/>
              </a:lnSpc>
              <a:buFont typeface="Wingdings" pitchFamily="2" charset="2"/>
              <a:buNone/>
            </a:pPr>
            <a:endParaRPr lang="zh-CN" altLang="en-US" dirty="0"/>
          </a:p>
          <a:p>
            <a:pPr lvl="1">
              <a:lnSpc>
                <a:spcPct val="130000"/>
              </a:lnSpc>
              <a:buFont typeface="Wingdings" pitchFamily="2" charset="2"/>
              <a:buNone/>
            </a:pPr>
            <a:r>
              <a:rPr lang="zh-CN" altLang="en-US" dirty="0"/>
              <a:t>所以</a:t>
            </a:r>
            <a:r>
              <a:rPr lang="zh-CN" altLang="en-US" dirty="0" smtClean="0"/>
              <a:t>，给定</a:t>
            </a:r>
            <a:r>
              <a:rPr lang="zh-CN" altLang="en-US" dirty="0"/>
              <a:t>相位</a:t>
            </a:r>
            <a:r>
              <a:rPr lang="zh-CN" altLang="en-US" i="1" dirty="0">
                <a:sym typeface="Symbol" pitchFamily="18" charset="2"/>
              </a:rPr>
              <a:t> </a:t>
            </a:r>
            <a:r>
              <a:rPr lang="zh-CN" altLang="en-US" dirty="0"/>
              <a:t>的条件下的</a:t>
            </a:r>
            <a:r>
              <a:rPr lang="en-US" altLang="zh-CN" dirty="0" err="1"/>
              <a:t>z</a:t>
            </a:r>
            <a:r>
              <a:rPr lang="en-US" altLang="zh-CN" baseline="-25000" dirty="0" err="1"/>
              <a:t>c</a:t>
            </a:r>
            <a:r>
              <a:rPr lang="zh-CN" altLang="en-US" dirty="0"/>
              <a:t>和</a:t>
            </a:r>
            <a:r>
              <a:rPr lang="en-US" altLang="zh-CN" dirty="0" err="1"/>
              <a:t>z</a:t>
            </a:r>
            <a:r>
              <a:rPr lang="en-US" altLang="zh-CN" baseline="-25000" dirty="0" err="1"/>
              <a:t>s</a:t>
            </a:r>
            <a:r>
              <a:rPr lang="zh-CN" altLang="en-US" dirty="0"/>
              <a:t>的联合概率密度函数为</a:t>
            </a:r>
          </a:p>
        </p:txBody>
      </p:sp>
      <p:sp>
        <p:nvSpPr>
          <p:cNvPr id="84997" name="Rectangle 5"/>
          <p:cNvSpPr>
            <a:spLocks noChangeArrowheads="1"/>
          </p:cNvSpPr>
          <p:nvPr/>
        </p:nvSpPr>
        <p:spPr bwMode="auto">
          <a:xfrm>
            <a:off x="0" y="30813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4996" name="Object 4"/>
          <p:cNvGraphicFramePr>
            <a:graphicFrameLocks noChangeAspect="1"/>
          </p:cNvGraphicFramePr>
          <p:nvPr>
            <p:extLst>
              <p:ext uri="{D42A27DB-BD31-4B8C-83A1-F6EECF244321}">
                <p14:modId xmlns:p14="http://schemas.microsoft.com/office/powerpoint/2010/main" val="3524807235"/>
              </p:ext>
            </p:extLst>
          </p:nvPr>
        </p:nvGraphicFramePr>
        <p:xfrm>
          <a:off x="4788024" y="2420887"/>
          <a:ext cx="2232248" cy="1581086"/>
        </p:xfrm>
        <a:graphic>
          <a:graphicData uri="http://schemas.openxmlformats.org/presentationml/2006/ole">
            <mc:AlternateContent xmlns:mc="http://schemas.openxmlformats.org/markup-compatibility/2006">
              <mc:Choice xmlns:v="urn:schemas-microsoft-com:vml" Requires="v">
                <p:oleObj spid="_x0000_s2514078" name="公式" r:id="rId3" imgW="977900" imgH="698500" progId="Equation.3">
                  <p:embed/>
                </p:oleObj>
              </mc:Choice>
              <mc:Fallback>
                <p:oleObj name="公式" r:id="rId3" imgW="977900" imgH="6985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2420887"/>
                        <a:ext cx="2232248" cy="1581086"/>
                      </a:xfrm>
                      <a:prstGeom prst="rect">
                        <a:avLst/>
                      </a:prstGeom>
                      <a:noFill/>
                      <a:extLst/>
                    </p:spPr>
                  </p:pic>
                </p:oleObj>
              </mc:Fallback>
            </mc:AlternateContent>
          </a:graphicData>
        </a:graphic>
      </p:graphicFrame>
      <p:graphicFrame>
        <p:nvGraphicFramePr>
          <p:cNvPr id="84998" name="Object 6"/>
          <p:cNvGraphicFramePr>
            <a:graphicFrameLocks noChangeAspect="1"/>
          </p:cNvGraphicFramePr>
          <p:nvPr>
            <p:extLst>
              <p:ext uri="{D42A27DB-BD31-4B8C-83A1-F6EECF244321}">
                <p14:modId xmlns:p14="http://schemas.microsoft.com/office/powerpoint/2010/main" val="3869821814"/>
              </p:ext>
            </p:extLst>
          </p:nvPr>
        </p:nvGraphicFramePr>
        <p:xfrm>
          <a:off x="611560" y="4869160"/>
          <a:ext cx="8392919" cy="999257"/>
        </p:xfrm>
        <a:graphic>
          <a:graphicData uri="http://schemas.openxmlformats.org/presentationml/2006/ole">
            <mc:AlternateContent xmlns:mc="http://schemas.openxmlformats.org/markup-compatibility/2006">
              <mc:Choice xmlns:v="urn:schemas-microsoft-com:vml" Requires="v">
                <p:oleObj spid="_x0000_s2514079" name="公式" r:id="rId5" imgW="4076700" imgH="482600" progId="Equation.3">
                  <p:embed/>
                </p:oleObj>
              </mc:Choice>
              <mc:Fallback>
                <p:oleObj name="公式" r:id="rId5" imgW="4076700" imgH="482600"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4869160"/>
                        <a:ext cx="8392919" cy="999257"/>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4996"/>
                                        </p:tgtEl>
                                        <p:attrNameLst>
                                          <p:attrName>style.visibility</p:attrName>
                                        </p:attrNameLst>
                                      </p:cBhvr>
                                      <p:to>
                                        <p:strVal val="visible"/>
                                      </p:to>
                                    </p:set>
                                    <p:anim calcmode="lin" valueType="num">
                                      <p:cBhvr additive="base">
                                        <p:cTn id="17" dur="500" fill="hold"/>
                                        <p:tgtEl>
                                          <p:spTgt spid="84996"/>
                                        </p:tgtEl>
                                        <p:attrNameLst>
                                          <p:attrName>ppt_x</p:attrName>
                                        </p:attrNameLst>
                                      </p:cBhvr>
                                      <p:tavLst>
                                        <p:tav tm="0">
                                          <p:val>
                                            <p:strVal val="#ppt_x"/>
                                          </p:val>
                                        </p:tav>
                                        <p:tav tm="100000">
                                          <p:val>
                                            <p:strVal val="#ppt_x"/>
                                          </p:val>
                                        </p:tav>
                                      </p:tavLst>
                                    </p:anim>
                                    <p:anim calcmode="lin" valueType="num">
                                      <p:cBhvr additive="base">
                                        <p:cTn id="18" dur="500" fill="hold"/>
                                        <p:tgtEl>
                                          <p:spTgt spid="8499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anim calcmode="lin" valueType="num">
                                      <p:cBhvr additive="base">
                                        <p:cTn id="23" dur="500" fill="hold"/>
                                        <p:tgtEl>
                                          <p:spTgt spid="8499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499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4998"/>
                                        </p:tgtEl>
                                        <p:attrNameLst>
                                          <p:attrName>style.visibility</p:attrName>
                                        </p:attrNameLst>
                                      </p:cBhvr>
                                      <p:to>
                                        <p:strVal val="visible"/>
                                      </p:to>
                                    </p:set>
                                    <p:anim calcmode="lin" valueType="num">
                                      <p:cBhvr additive="base">
                                        <p:cTn id="27" dur="500" fill="hold"/>
                                        <p:tgtEl>
                                          <p:spTgt spid="84998"/>
                                        </p:tgtEl>
                                        <p:attrNameLst>
                                          <p:attrName>ppt_x</p:attrName>
                                        </p:attrNameLst>
                                      </p:cBhvr>
                                      <p:tavLst>
                                        <p:tav tm="0">
                                          <p:val>
                                            <p:strVal val="#ppt_x"/>
                                          </p:val>
                                        </p:tav>
                                        <p:tav tm="100000">
                                          <p:val>
                                            <p:strVal val="#ppt_x"/>
                                          </p:val>
                                        </p:tav>
                                      </p:tavLst>
                                    </p:anim>
                                    <p:anim calcmode="lin" valueType="num">
                                      <p:cBhvr additive="base">
                                        <p:cTn id="28" dur="500" fill="hold"/>
                                        <p:tgtEl>
                                          <p:spTgt spid="849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2BDC16E6-2E61-41C3-9DC3-2CBD5FE7BB38}" type="slidenum">
              <a:rPr lang="en-US" altLang="zh-CN"/>
              <a:pPr/>
              <a:t>78</a:t>
            </a:fld>
            <a:endParaRPr lang="en-US" altLang="zh-CN"/>
          </a:p>
        </p:txBody>
      </p:sp>
      <p:sp>
        <p:nvSpPr>
          <p:cNvPr id="86018" name="Rectangle 2"/>
          <p:cNvSpPr>
            <a:spLocks noGrp="1" noChangeArrowheads="1"/>
          </p:cNvSpPr>
          <p:nvPr>
            <p:ph type="title"/>
          </p:nvPr>
        </p:nvSpPr>
        <p:spPr/>
        <p:txBody>
          <a:bodyPr>
            <a:normAutofit fontScale="90000"/>
          </a:bodyPr>
          <a:lstStyle/>
          <a:p>
            <a:endParaRPr lang="zh-CN" altLang="en-US" sz="5400" b="1" dirty="0"/>
          </a:p>
        </p:txBody>
      </p:sp>
      <p:sp>
        <p:nvSpPr>
          <p:cNvPr id="86019" name="Rectangle 3"/>
          <p:cNvSpPr>
            <a:spLocks noGrp="1" noChangeArrowheads="1"/>
          </p:cNvSpPr>
          <p:nvPr>
            <p:ph type="body" idx="1"/>
          </p:nvPr>
        </p:nvSpPr>
        <p:spPr>
          <a:xfrm>
            <a:off x="467544" y="1223963"/>
            <a:ext cx="8501831" cy="5634037"/>
          </a:xfrm>
        </p:spPr>
        <p:txBody>
          <a:bodyPr>
            <a:normAutofit/>
          </a:bodyPr>
          <a:lstStyle/>
          <a:p>
            <a:pPr marL="0" lvl="3" indent="0">
              <a:lnSpc>
                <a:spcPct val="190000"/>
              </a:lnSpc>
              <a:buFont typeface="Wingdings" pitchFamily="2" charset="2"/>
              <a:buNone/>
            </a:pPr>
            <a:r>
              <a:rPr lang="zh-CN" altLang="en-US" sz="2400" dirty="0"/>
              <a:t>利用与上一节分析</a:t>
            </a:r>
            <a:r>
              <a:rPr lang="en-US" altLang="zh-CN" sz="2400" i="1" dirty="0"/>
              <a:t>a</a:t>
            </a:r>
            <a:r>
              <a:rPr lang="en-US" altLang="zh-CN" sz="2400" baseline="-25000" dirty="0">
                <a:sym typeface="Symbol" pitchFamily="18" charset="2"/>
              </a:rPr>
              <a:t></a:t>
            </a:r>
            <a:r>
              <a:rPr lang="zh-CN" altLang="en-US" sz="2400" dirty="0"/>
              <a:t>和</a:t>
            </a:r>
            <a:r>
              <a:rPr lang="zh-CN" altLang="en-US" sz="2400" i="1" dirty="0">
                <a:sym typeface="Symbol" pitchFamily="18" charset="2"/>
              </a:rPr>
              <a:t></a:t>
            </a:r>
            <a:r>
              <a:rPr lang="zh-CN" altLang="en-US" sz="2400" baseline="-25000" dirty="0">
                <a:sym typeface="Symbol" pitchFamily="18" charset="2"/>
              </a:rPr>
              <a:t></a:t>
            </a:r>
            <a:r>
              <a:rPr lang="zh-CN" altLang="en-US" sz="2400" dirty="0"/>
              <a:t>相似的方法，根据</a:t>
            </a:r>
            <a:r>
              <a:rPr lang="en-US" altLang="zh-CN" sz="2400" i="1" dirty="0" err="1"/>
              <a:t>z</a:t>
            </a:r>
            <a:r>
              <a:rPr lang="en-US" altLang="zh-CN" sz="2400" baseline="-25000" dirty="0" err="1"/>
              <a:t>c</a:t>
            </a:r>
            <a:r>
              <a:rPr lang="zh-CN" altLang="en-US" sz="2400" dirty="0"/>
              <a:t>，</a:t>
            </a:r>
            <a:r>
              <a:rPr lang="en-US" altLang="zh-CN" sz="2400" i="1" dirty="0" err="1"/>
              <a:t>z</a:t>
            </a:r>
            <a:r>
              <a:rPr lang="en-US" altLang="zh-CN" sz="2400" baseline="-25000" dirty="0" err="1"/>
              <a:t>s</a:t>
            </a:r>
            <a:r>
              <a:rPr lang="zh-CN" altLang="en-US" sz="2400" dirty="0"/>
              <a:t>与</a:t>
            </a:r>
            <a:r>
              <a:rPr lang="en-US" altLang="zh-CN" sz="2400" dirty="0"/>
              <a:t>z</a:t>
            </a:r>
            <a:r>
              <a:rPr lang="zh-CN" altLang="en-US" sz="2400" dirty="0"/>
              <a:t>，</a:t>
            </a:r>
            <a:r>
              <a:rPr lang="zh-CN" altLang="en-US" sz="2400" i="1" dirty="0">
                <a:sym typeface="Symbol" pitchFamily="18" charset="2"/>
              </a:rPr>
              <a:t></a:t>
            </a:r>
            <a:r>
              <a:rPr lang="zh-CN" altLang="en-US" sz="2400" dirty="0"/>
              <a:t>之间的随机变量</a:t>
            </a:r>
            <a:r>
              <a:rPr lang="zh-CN" altLang="en-US" sz="2400" dirty="0" smtClean="0"/>
              <a:t>关系</a:t>
            </a:r>
            <a:endParaRPr lang="en-US" altLang="zh-CN" sz="2400" dirty="0" smtClean="0"/>
          </a:p>
          <a:p>
            <a:pPr marL="0" lvl="3" indent="0">
              <a:lnSpc>
                <a:spcPct val="190000"/>
              </a:lnSpc>
              <a:buFont typeface="Wingdings" pitchFamily="2" charset="2"/>
              <a:buNone/>
            </a:pPr>
            <a:endParaRPr lang="zh-CN" altLang="en-US" sz="2400" dirty="0"/>
          </a:p>
          <a:p>
            <a:pPr marL="0" lvl="3" indent="0">
              <a:lnSpc>
                <a:spcPct val="190000"/>
              </a:lnSpc>
              <a:buFont typeface="Wingdings" pitchFamily="2" charset="2"/>
              <a:buNone/>
            </a:pPr>
            <a:r>
              <a:rPr lang="zh-CN" altLang="en-US" sz="2400" dirty="0"/>
              <a:t>可以求得在给定相位</a:t>
            </a:r>
            <a:r>
              <a:rPr lang="zh-CN" altLang="en-US" sz="2400" i="1" dirty="0">
                <a:sym typeface="Symbol" pitchFamily="18" charset="2"/>
              </a:rPr>
              <a:t> </a:t>
            </a:r>
            <a:r>
              <a:rPr lang="zh-CN" altLang="en-US" sz="2400" dirty="0"/>
              <a:t>的条件下的</a:t>
            </a:r>
            <a:r>
              <a:rPr lang="en-US" altLang="zh-CN" sz="2400" dirty="0"/>
              <a:t>z</a:t>
            </a:r>
            <a:r>
              <a:rPr lang="zh-CN" altLang="en-US" sz="2400" dirty="0"/>
              <a:t>与</a:t>
            </a:r>
            <a:r>
              <a:rPr lang="zh-CN" altLang="en-US" sz="2400" i="1" dirty="0">
                <a:sym typeface="Symbol" pitchFamily="18" charset="2"/>
              </a:rPr>
              <a:t></a:t>
            </a:r>
            <a:r>
              <a:rPr lang="zh-CN" altLang="en-US" sz="2400" dirty="0"/>
              <a:t>的联合概率密度函数</a:t>
            </a:r>
          </a:p>
          <a:p>
            <a:pPr lvl="3">
              <a:lnSpc>
                <a:spcPct val="190000"/>
              </a:lnSpc>
              <a:buFont typeface="Wingdings" pitchFamily="2" charset="2"/>
              <a:buNone/>
            </a:pPr>
            <a:endParaRPr lang="zh-CN" altLang="en-US" sz="2400" dirty="0"/>
          </a:p>
          <a:p>
            <a:pPr lvl="3">
              <a:lnSpc>
                <a:spcPct val="190000"/>
              </a:lnSpc>
              <a:buFont typeface="Wingdings" pitchFamily="2" charset="2"/>
              <a:buNone/>
            </a:pPr>
            <a:endParaRPr lang="zh-CN" altLang="en-US" sz="2400" dirty="0"/>
          </a:p>
        </p:txBody>
      </p:sp>
      <p:sp>
        <p:nvSpPr>
          <p:cNvPr id="86022" name="Rectangle 6"/>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6021" name="Object 5"/>
          <p:cNvGraphicFramePr>
            <a:graphicFrameLocks noChangeAspect="1"/>
          </p:cNvGraphicFramePr>
          <p:nvPr>
            <p:extLst>
              <p:ext uri="{D42A27DB-BD31-4B8C-83A1-F6EECF244321}">
                <p14:modId xmlns:p14="http://schemas.microsoft.com/office/powerpoint/2010/main" val="1968125768"/>
              </p:ext>
            </p:extLst>
          </p:nvPr>
        </p:nvGraphicFramePr>
        <p:xfrm>
          <a:off x="3059832" y="2109539"/>
          <a:ext cx="2448272" cy="1211633"/>
        </p:xfrm>
        <a:graphic>
          <a:graphicData uri="http://schemas.openxmlformats.org/presentationml/2006/ole">
            <mc:AlternateContent xmlns:mc="http://schemas.openxmlformats.org/markup-compatibility/2006">
              <mc:Choice xmlns:v="urn:schemas-microsoft-com:vml" Requires="v">
                <p:oleObj spid="_x0000_s2515368" name="公式" r:id="rId3" imgW="977476" imgH="482391" progId="Equation.3">
                  <p:embed/>
                </p:oleObj>
              </mc:Choice>
              <mc:Fallback>
                <p:oleObj name="公式" r:id="rId3" imgW="977476" imgH="482391" progId="Equation.3">
                  <p:embed/>
                  <p:pic>
                    <p:nvPicPr>
                      <p:cNvPr id="0" name="Picture 1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2109539"/>
                        <a:ext cx="2448272" cy="1211633"/>
                      </a:xfrm>
                      <a:prstGeom prst="rect">
                        <a:avLst/>
                      </a:prstGeom>
                      <a:noFill/>
                      <a:extLst/>
                    </p:spPr>
                  </p:pic>
                </p:oleObj>
              </mc:Fallback>
            </mc:AlternateContent>
          </a:graphicData>
        </a:graphic>
      </p:graphicFrame>
      <p:sp>
        <p:nvSpPr>
          <p:cNvPr id="86024" name="Rectangle 8"/>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6026" name="Rectangle 10"/>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6028" name="Rectangle 1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13"/>
          <p:cNvGrpSpPr>
            <a:grpSpLocks/>
          </p:cNvGrpSpPr>
          <p:nvPr/>
        </p:nvGrpSpPr>
        <p:grpSpPr bwMode="auto">
          <a:xfrm>
            <a:off x="1331640" y="4293096"/>
            <a:ext cx="6264696" cy="1224136"/>
            <a:chOff x="952" y="2075"/>
            <a:chExt cx="3260" cy="473"/>
          </a:xfrm>
        </p:grpSpPr>
        <p:graphicFrame>
          <p:nvGraphicFramePr>
            <p:cNvPr id="86023" name="Object 7"/>
            <p:cNvGraphicFramePr>
              <a:graphicFrameLocks noChangeAspect="1"/>
            </p:cNvGraphicFramePr>
            <p:nvPr/>
          </p:nvGraphicFramePr>
          <p:xfrm>
            <a:off x="952" y="2188"/>
            <a:ext cx="1446" cy="242"/>
          </p:xfrm>
          <a:graphic>
            <a:graphicData uri="http://schemas.openxmlformats.org/presentationml/2006/ole">
              <mc:AlternateContent xmlns:mc="http://schemas.openxmlformats.org/markup-compatibility/2006">
                <mc:Choice xmlns:v="urn:schemas-microsoft-com:vml" Requires="v">
                  <p:oleObj spid="_x0000_s2515369" name="公式" r:id="rId5" imgW="1549400" imgH="228600" progId="Equation.3">
                    <p:embed/>
                  </p:oleObj>
                </mc:Choice>
                <mc:Fallback>
                  <p:oleObj name="公式" r:id="rId5" imgW="1549400" imgH="228600" progId="Equation.3">
                    <p:embed/>
                    <p:pic>
                      <p:nvPicPr>
                        <p:cNvPr id="0" name="Picture 1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 y="2188"/>
                          <a:ext cx="1446"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5" name="Object 9"/>
            <p:cNvGraphicFramePr>
              <a:graphicFrameLocks noChangeAspect="1"/>
            </p:cNvGraphicFramePr>
            <p:nvPr/>
          </p:nvGraphicFramePr>
          <p:xfrm>
            <a:off x="2313" y="2075"/>
            <a:ext cx="907" cy="473"/>
          </p:xfrm>
          <a:graphic>
            <a:graphicData uri="http://schemas.openxmlformats.org/presentationml/2006/ole">
              <mc:AlternateContent xmlns:mc="http://schemas.openxmlformats.org/markup-compatibility/2006">
                <mc:Choice xmlns:v="urn:schemas-microsoft-com:vml" Requires="v">
                  <p:oleObj spid="_x0000_s2515370" name="公式" r:id="rId7" imgW="876300" imgH="457200" progId="Equation.3">
                    <p:embed/>
                  </p:oleObj>
                </mc:Choice>
                <mc:Fallback>
                  <p:oleObj name="公式" r:id="rId7" imgW="876300" imgH="457200" progId="Equation.3">
                    <p:embed/>
                    <p:pic>
                      <p:nvPicPr>
                        <p:cNvPr id="0" name="Picture 1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3" y="2075"/>
                          <a:ext cx="907" cy="4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7" name="Object 11"/>
            <p:cNvGraphicFramePr>
              <a:graphicFrameLocks noChangeAspect="1"/>
            </p:cNvGraphicFramePr>
            <p:nvPr/>
          </p:nvGraphicFramePr>
          <p:xfrm>
            <a:off x="3050" y="2188"/>
            <a:ext cx="1162" cy="255"/>
          </p:xfrm>
          <a:graphic>
            <a:graphicData uri="http://schemas.openxmlformats.org/presentationml/2006/ole">
              <mc:AlternateContent xmlns:mc="http://schemas.openxmlformats.org/markup-compatibility/2006">
                <mc:Choice xmlns:v="urn:schemas-microsoft-com:vml" Requires="v">
                  <p:oleObj spid="_x0000_s2515371" name="公式" r:id="rId9" imgW="1054100" imgH="228600" progId="Equation.3">
                    <p:embed/>
                  </p:oleObj>
                </mc:Choice>
                <mc:Fallback>
                  <p:oleObj name="公式" r:id="rId9" imgW="1054100" imgH="228600" progId="Equation.3">
                    <p:embed/>
                    <p:pic>
                      <p:nvPicPr>
                        <p:cNvPr id="0" name="Picture 1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0" y="2188"/>
                          <a:ext cx="1162"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6031" name="Rectangle 1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6030" name="Object 14"/>
          <p:cNvGraphicFramePr>
            <a:graphicFrameLocks noChangeAspect="1"/>
          </p:cNvGraphicFramePr>
          <p:nvPr>
            <p:extLst>
              <p:ext uri="{D42A27DB-BD31-4B8C-83A1-F6EECF244321}">
                <p14:modId xmlns:p14="http://schemas.microsoft.com/office/powerpoint/2010/main" val="642386285"/>
              </p:ext>
            </p:extLst>
          </p:nvPr>
        </p:nvGraphicFramePr>
        <p:xfrm>
          <a:off x="2051720" y="5493370"/>
          <a:ext cx="6192688" cy="1026045"/>
        </p:xfrm>
        <a:graphic>
          <a:graphicData uri="http://schemas.openxmlformats.org/presentationml/2006/ole">
            <mc:AlternateContent xmlns:mc="http://schemas.openxmlformats.org/markup-compatibility/2006">
              <mc:Choice xmlns:v="urn:schemas-microsoft-com:vml" Requires="v">
                <p:oleObj spid="_x0000_s2515372" name="公式" r:id="rId11" imgW="2933700" imgH="482600" progId="Equation.3">
                  <p:embed/>
                </p:oleObj>
              </mc:Choice>
              <mc:Fallback>
                <p:oleObj name="公式" r:id="rId11" imgW="2933700" imgH="482600" progId="Equation.3">
                  <p:embed/>
                  <p:pic>
                    <p:nvPicPr>
                      <p:cNvPr id="0" name="Picture 1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720" y="5493370"/>
                        <a:ext cx="6192688" cy="1026045"/>
                      </a:xfrm>
                      <a:prstGeom prst="rect">
                        <a:avLst/>
                      </a:prstGeom>
                      <a:noFill/>
                      <a:extLst/>
                    </p:spPr>
                  </p:pic>
                </p:oleObj>
              </mc:Fallback>
            </mc:AlternateContent>
          </a:graphicData>
        </a:graphic>
      </p:graphicFrame>
      <p:sp>
        <p:nvSpPr>
          <p:cNvPr id="86033" name="Rectangle 17"/>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021"/>
                                        </p:tgtEl>
                                        <p:attrNameLst>
                                          <p:attrName>style.visibility</p:attrName>
                                        </p:attrNameLst>
                                      </p:cBhvr>
                                      <p:to>
                                        <p:strVal val="visible"/>
                                      </p:to>
                                    </p:set>
                                    <p:anim calcmode="lin" valueType="num">
                                      <p:cBhvr additive="base">
                                        <p:cTn id="11" dur="500" fill="hold"/>
                                        <p:tgtEl>
                                          <p:spTgt spid="86021"/>
                                        </p:tgtEl>
                                        <p:attrNameLst>
                                          <p:attrName>ppt_x</p:attrName>
                                        </p:attrNameLst>
                                      </p:cBhvr>
                                      <p:tavLst>
                                        <p:tav tm="0">
                                          <p:val>
                                            <p:strVal val="#ppt_x"/>
                                          </p:val>
                                        </p:tav>
                                        <p:tav tm="100000">
                                          <p:val>
                                            <p:strVal val="#ppt_x"/>
                                          </p:val>
                                        </p:tav>
                                      </p:tavLst>
                                    </p:anim>
                                    <p:anim calcmode="lin" valueType="num">
                                      <p:cBhvr additive="base">
                                        <p:cTn id="12" dur="500" fill="hold"/>
                                        <p:tgtEl>
                                          <p:spTgt spid="860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6019">
                                            <p:txEl>
                                              <p:pRg st="2" end="2"/>
                                            </p:txEl>
                                          </p:spTgt>
                                        </p:tgtEl>
                                        <p:attrNameLst>
                                          <p:attrName>style.visibility</p:attrName>
                                        </p:attrNameLst>
                                      </p:cBhvr>
                                      <p:to>
                                        <p:strVal val="visible"/>
                                      </p:to>
                                    </p:set>
                                    <p:anim calcmode="lin" valueType="num">
                                      <p:cBhvr additive="base">
                                        <p:cTn id="17"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601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6030"/>
                                        </p:tgtEl>
                                        <p:attrNameLst>
                                          <p:attrName>style.visibility</p:attrName>
                                        </p:attrNameLst>
                                      </p:cBhvr>
                                      <p:to>
                                        <p:strVal val="visible"/>
                                      </p:to>
                                    </p:set>
                                    <p:anim calcmode="lin" valueType="num">
                                      <p:cBhvr additive="base">
                                        <p:cTn id="25" dur="500" fill="hold"/>
                                        <p:tgtEl>
                                          <p:spTgt spid="86030"/>
                                        </p:tgtEl>
                                        <p:attrNameLst>
                                          <p:attrName>ppt_x</p:attrName>
                                        </p:attrNameLst>
                                      </p:cBhvr>
                                      <p:tavLst>
                                        <p:tav tm="0">
                                          <p:val>
                                            <p:strVal val="#ppt_x"/>
                                          </p:val>
                                        </p:tav>
                                        <p:tav tm="100000">
                                          <p:val>
                                            <p:strVal val="#ppt_x"/>
                                          </p:val>
                                        </p:tav>
                                      </p:tavLst>
                                    </p:anim>
                                    <p:anim calcmode="lin" valueType="num">
                                      <p:cBhvr additive="base">
                                        <p:cTn id="26" dur="500" fill="hold"/>
                                        <p:tgtEl>
                                          <p:spTgt spid="86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86019" name="Rectangle 3"/>
          <p:cNvSpPr>
            <a:spLocks noGrp="1" noChangeArrowheads="1"/>
          </p:cNvSpPr>
          <p:nvPr>
            <p:ph type="body" idx="1"/>
          </p:nvPr>
        </p:nvSpPr>
        <p:spPr>
          <a:xfrm>
            <a:off x="539552" y="1196752"/>
            <a:ext cx="8352928" cy="5544616"/>
          </a:xfrm>
        </p:spPr>
        <p:txBody>
          <a:bodyPr>
            <a:normAutofit/>
          </a:bodyPr>
          <a:lstStyle/>
          <a:p>
            <a:r>
              <a:rPr lang="zh-CN" altLang="en-US" dirty="0" smtClean="0"/>
              <a:t>然后求给定条件下的边际分布， 即</a:t>
            </a:r>
            <a:endParaRPr lang="en-US" altLang="zh-CN" dirty="0" smtClean="0"/>
          </a:p>
          <a:p>
            <a:endParaRPr lang="en-US" altLang="zh-CN" dirty="0"/>
          </a:p>
          <a:p>
            <a:endParaRPr lang="en-US" altLang="zh-CN" dirty="0" smtClean="0"/>
          </a:p>
          <a:p>
            <a:endParaRPr lang="en-US" altLang="zh-CN" dirty="0"/>
          </a:p>
          <a:p>
            <a:r>
              <a:rPr lang="zh-CN" altLang="en-US" dirty="0" smtClean="0">
                <a:solidFill>
                  <a:srgbClr val="0000FF"/>
                </a:solidFill>
              </a:rPr>
              <a:t>问题：是什么分布？</a:t>
            </a:r>
            <a:endParaRPr lang="en-US" altLang="zh-CN" dirty="0" smtClean="0">
              <a:solidFill>
                <a:srgbClr val="0000FF"/>
              </a:solidFill>
            </a:endParaRPr>
          </a:p>
          <a:p>
            <a:r>
              <a:rPr lang="zh-CN" altLang="en-US" dirty="0" smtClean="0"/>
              <a:t>分析：由于</a:t>
            </a:r>
            <a:endParaRPr lang="en-US" altLang="zh-CN" dirty="0" smtClean="0"/>
          </a:p>
          <a:p>
            <a:pPr marL="0" lvl="3" indent="0">
              <a:buFont typeface="Wingdings" pitchFamily="2" charset="2"/>
              <a:buNone/>
            </a:pPr>
            <a:r>
              <a:rPr lang="en-US" altLang="zh-CN" sz="2800" i="1" dirty="0" smtClean="0"/>
              <a:t>            I</a:t>
            </a:r>
            <a:r>
              <a:rPr lang="en-US" altLang="zh-CN" sz="2800" baseline="-25000" dirty="0" smtClean="0"/>
              <a:t>0</a:t>
            </a:r>
            <a:r>
              <a:rPr lang="en-US" altLang="zh-CN" sz="2800" dirty="0" smtClean="0"/>
              <a:t>(</a:t>
            </a:r>
            <a:r>
              <a:rPr lang="en-US" altLang="zh-CN" sz="2800" i="1" dirty="0" smtClean="0"/>
              <a:t>x</a:t>
            </a:r>
            <a:r>
              <a:rPr lang="en-US" altLang="zh-CN" sz="2800" dirty="0"/>
              <a:t>) </a:t>
            </a:r>
            <a:r>
              <a:rPr lang="zh-CN" altLang="en-US" sz="2800" dirty="0"/>
              <a:t>－ 第一类零阶修正贝塞尔函数</a:t>
            </a:r>
          </a:p>
          <a:p>
            <a:pPr marL="502920" lvl="4">
              <a:spcBef>
                <a:spcPts val="1800"/>
              </a:spcBef>
            </a:pPr>
            <a:r>
              <a:rPr lang="zh-CN" altLang="en-US" sz="2800" dirty="0"/>
              <a:t>故有</a:t>
            </a:r>
            <a:endParaRPr lang="en-US" altLang="zh-CN" sz="2800" dirty="0"/>
          </a:p>
          <a:p>
            <a:endParaRPr lang="zh-CN" altLang="en-US" dirty="0"/>
          </a:p>
        </p:txBody>
      </p:sp>
      <p:sp>
        <p:nvSpPr>
          <p:cNvPr id="17" name="灯片编号占位符 5"/>
          <p:cNvSpPr>
            <a:spLocks noGrp="1"/>
          </p:cNvSpPr>
          <p:nvPr>
            <p:ph type="sldNum" sz="quarter" idx="12"/>
          </p:nvPr>
        </p:nvSpPr>
        <p:spPr/>
        <p:txBody>
          <a:bodyPr/>
          <a:lstStyle/>
          <a:p>
            <a:fld id="{2BDC16E6-2E61-41C3-9DC3-2CBD5FE7BB38}" type="slidenum">
              <a:rPr lang="en-US" altLang="zh-CN" smtClean="0"/>
              <a:pPr/>
              <a:t>79</a:t>
            </a:fld>
            <a:endParaRPr lang="en-US" altLang="zh-CN"/>
          </a:p>
        </p:txBody>
      </p:sp>
      <p:sp>
        <p:nvSpPr>
          <p:cNvPr id="86022" name="Rectangle 6"/>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6024" name="Rectangle 8"/>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6026" name="Rectangle 10"/>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6028" name="Rectangle 1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6031" name="Rectangle 1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6033" name="Rectangle 17"/>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6032" name="Object 16"/>
          <p:cNvGraphicFramePr>
            <a:graphicFrameLocks noChangeAspect="1"/>
          </p:cNvGraphicFramePr>
          <p:nvPr>
            <p:extLst>
              <p:ext uri="{D42A27DB-BD31-4B8C-83A1-F6EECF244321}">
                <p14:modId xmlns:p14="http://schemas.microsoft.com/office/powerpoint/2010/main" val="3586693068"/>
              </p:ext>
            </p:extLst>
          </p:nvPr>
        </p:nvGraphicFramePr>
        <p:xfrm>
          <a:off x="827583" y="1844824"/>
          <a:ext cx="8080071" cy="1800200"/>
        </p:xfrm>
        <a:graphic>
          <a:graphicData uri="http://schemas.openxmlformats.org/presentationml/2006/ole">
            <mc:AlternateContent xmlns:mc="http://schemas.openxmlformats.org/markup-compatibility/2006">
              <mc:Choice xmlns:v="urn:schemas-microsoft-com:vml" Requires="v">
                <p:oleObj spid="_x0000_s2574463" name="公式" r:id="rId3" imgW="3759200" imgH="838200" progId="Equation.3">
                  <p:embed/>
                </p:oleObj>
              </mc:Choice>
              <mc:Fallback>
                <p:oleObj name="公式" r:id="rId3" imgW="3759200" imgH="838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3" y="1844824"/>
                        <a:ext cx="8080071" cy="1800200"/>
                      </a:xfrm>
                      <a:prstGeom prst="rect">
                        <a:avLst/>
                      </a:prstGeom>
                      <a:noFill/>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05638431"/>
              </p:ext>
            </p:extLst>
          </p:nvPr>
        </p:nvGraphicFramePr>
        <p:xfrm>
          <a:off x="2915816" y="4277856"/>
          <a:ext cx="4104456" cy="828866"/>
        </p:xfrm>
        <a:graphic>
          <a:graphicData uri="http://schemas.openxmlformats.org/presentationml/2006/ole">
            <mc:AlternateContent xmlns:mc="http://schemas.openxmlformats.org/markup-compatibility/2006">
              <mc:Choice xmlns:v="urn:schemas-microsoft-com:vml" Requires="v">
                <p:oleObj spid="_x0000_s2574464" name="公式" r:id="rId5" imgW="1930400" imgH="393700" progId="Equation.3">
                  <p:embed/>
                </p:oleObj>
              </mc:Choice>
              <mc:Fallback>
                <p:oleObj name="公式" r:id="rId5" imgW="1930400" imgH="393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4277856"/>
                        <a:ext cx="4104456" cy="828866"/>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46038259"/>
              </p:ext>
            </p:extLst>
          </p:nvPr>
        </p:nvGraphicFramePr>
        <p:xfrm>
          <a:off x="2066706" y="5661248"/>
          <a:ext cx="5010588" cy="936104"/>
        </p:xfrm>
        <a:graphic>
          <a:graphicData uri="http://schemas.openxmlformats.org/presentationml/2006/ole">
            <mc:AlternateContent xmlns:mc="http://schemas.openxmlformats.org/markup-compatibility/2006">
              <mc:Choice xmlns:v="urn:schemas-microsoft-com:vml" Requires="v">
                <p:oleObj spid="_x0000_s2574465" name="公式" r:id="rId7" imgW="2603500" imgH="482600" progId="Equation.3">
                  <p:embed/>
                </p:oleObj>
              </mc:Choice>
              <mc:Fallback>
                <p:oleObj name="公式" r:id="rId7" imgW="2603500" imgH="482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6706" y="5661248"/>
                        <a:ext cx="5010588" cy="93610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6719532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dirty="0" smtClean="0"/>
              <a:t>3.1   </a:t>
            </a:r>
            <a:r>
              <a:rPr lang="zh-CN" altLang="en-US" dirty="0" smtClean="0"/>
              <a:t>随机过程的基本概念</a:t>
            </a:r>
            <a:endParaRPr lang="zh-CN" altLang="en-US" dirty="0"/>
          </a:p>
        </p:txBody>
      </p:sp>
      <p:sp>
        <p:nvSpPr>
          <p:cNvPr id="22531" name="Rectangle 3"/>
          <p:cNvSpPr>
            <a:spLocks noGrp="1" noChangeArrowheads="1"/>
          </p:cNvSpPr>
          <p:nvPr>
            <p:ph type="body" idx="1"/>
          </p:nvPr>
        </p:nvSpPr>
        <p:spPr/>
        <p:txBody>
          <a:bodyPr/>
          <a:lstStyle/>
          <a:p>
            <a:r>
              <a:rPr lang="zh-CN" altLang="en-US" dirty="0" smtClean="0">
                <a:solidFill>
                  <a:srgbClr val="0000FF"/>
                </a:solidFill>
              </a:rPr>
              <a:t>什么是随机过程？</a:t>
            </a:r>
          </a:p>
          <a:p>
            <a:pPr lvl="1"/>
            <a:r>
              <a:rPr lang="zh-CN" altLang="en-US" dirty="0" smtClean="0"/>
              <a:t>随机过程是一类随时间作随机变化的过程，它不能用确切的时间函数描述。</a:t>
            </a:r>
            <a:endParaRPr lang="en-US" altLang="zh-CN" dirty="0" smtClean="0"/>
          </a:p>
          <a:p>
            <a:pPr lvl="1"/>
            <a:r>
              <a:rPr lang="zh-CN" altLang="en-US" dirty="0" smtClean="0"/>
              <a:t>可从两种不同角度看：</a:t>
            </a:r>
          </a:p>
          <a:p>
            <a:pPr lvl="1"/>
            <a:r>
              <a:rPr lang="zh-CN" altLang="en-US" dirty="0" smtClean="0">
                <a:solidFill>
                  <a:srgbClr val="0000FF"/>
                </a:solidFill>
              </a:rPr>
              <a:t>角度</a:t>
            </a:r>
            <a:r>
              <a:rPr lang="en-US" altLang="zh-CN" dirty="0" smtClean="0">
                <a:solidFill>
                  <a:srgbClr val="0000FF"/>
                </a:solidFill>
              </a:rPr>
              <a:t>1</a:t>
            </a:r>
            <a:r>
              <a:rPr lang="zh-CN" altLang="en-US" dirty="0" smtClean="0"/>
              <a:t>：</a:t>
            </a:r>
            <a:endParaRPr lang="en-US" altLang="zh-CN" dirty="0" smtClean="0"/>
          </a:p>
          <a:p>
            <a:pPr lvl="1"/>
            <a:r>
              <a:rPr lang="zh-CN" altLang="en-US" dirty="0" smtClean="0"/>
              <a:t>对应不同随机试验结果的时间过程的集合。</a:t>
            </a:r>
          </a:p>
          <a:p>
            <a:pPr lvl="1"/>
            <a:r>
              <a:rPr lang="zh-CN" altLang="en-US" dirty="0" smtClean="0"/>
              <a:t>	</a:t>
            </a:r>
            <a:endParaRPr lang="zh-CN" altLang="en-US" dirty="0"/>
          </a:p>
        </p:txBody>
      </p:sp>
      <p:sp>
        <p:nvSpPr>
          <p:cNvPr id="5" name="灯片编号占位符 5"/>
          <p:cNvSpPr>
            <a:spLocks noGrp="1"/>
          </p:cNvSpPr>
          <p:nvPr>
            <p:ph type="sldNum" sz="quarter" idx="12"/>
          </p:nvPr>
        </p:nvSpPr>
        <p:spPr/>
        <p:txBody>
          <a:bodyPr/>
          <a:lstStyle/>
          <a:p>
            <a:fld id="{319AA15A-6480-4E7B-A901-F1853F3D80F4}" type="slidenum">
              <a:rPr lang="en-US" altLang="zh-CN" smtClean="0"/>
              <a:pPr/>
              <a:t>8</a:t>
            </a:fld>
            <a:endParaRPr lang="en-US" altLang="zh-CN"/>
          </a:p>
        </p:txBody>
      </p:sp>
      <p:sp>
        <p:nvSpPr>
          <p:cNvPr id="22533" name="Rectangle 5"/>
          <p:cNvSpPr>
            <a:spLocks noChangeArrowheads="1"/>
          </p:cNvSpPr>
          <p:nvPr/>
        </p:nvSpPr>
        <p:spPr bwMode="auto">
          <a:xfrm>
            <a:off x="0" y="2062163"/>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 calcmode="lin" valueType="num">
                                      <p:cBhvr additive="base">
                                        <p:cTn id="7"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pRg st="3" end="3"/>
                                            </p:txEl>
                                          </p:spTgt>
                                        </p:tgtEl>
                                        <p:attrNameLst>
                                          <p:attrName>style.visibility</p:attrName>
                                        </p:attrNameLst>
                                      </p:cBhvr>
                                      <p:to>
                                        <p:strVal val="visible"/>
                                      </p:to>
                                    </p:set>
                                    <p:anim calcmode="lin" valueType="num">
                                      <p:cBhvr additive="base">
                                        <p:cTn id="11"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anim calcmode="lin" valueType="num">
                                      <p:cBhvr additive="base">
                                        <p:cTn id="15"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87043" name="Rectangle 3"/>
          <p:cNvSpPr>
            <a:spLocks noGrp="1" noChangeArrowheads="1"/>
          </p:cNvSpPr>
          <p:nvPr>
            <p:ph type="body" idx="1"/>
          </p:nvPr>
        </p:nvSpPr>
        <p:spPr/>
        <p:txBody>
          <a:bodyPr/>
          <a:lstStyle/>
          <a:p>
            <a:r>
              <a:rPr lang="zh-CN" altLang="en-US" dirty="0" smtClean="0"/>
              <a:t>因此</a:t>
            </a:r>
          </a:p>
          <a:p>
            <a:pPr lvl="3"/>
            <a:endParaRPr lang="en-US" altLang="zh-CN" dirty="0" smtClean="0"/>
          </a:p>
          <a:p>
            <a:pPr lvl="3"/>
            <a:endParaRPr lang="zh-CN" altLang="en-US" dirty="0" smtClean="0"/>
          </a:p>
          <a:p>
            <a:r>
              <a:rPr lang="zh-CN" altLang="en-US" dirty="0" smtClean="0"/>
              <a:t>由式可见，</a:t>
            </a:r>
            <a:r>
              <a:rPr lang="en-US" altLang="zh-CN" i="1" dirty="0" smtClean="0"/>
              <a:t>f (</a:t>
            </a:r>
            <a:r>
              <a:rPr lang="en-US" altLang="zh-CN" i="1" dirty="0" smtClean="0">
                <a:sym typeface="Symbol" pitchFamily="18" charset="2"/>
              </a:rPr>
              <a:t></a:t>
            </a:r>
            <a:r>
              <a:rPr lang="en-US" altLang="zh-CN" i="1" dirty="0" smtClean="0"/>
              <a:t>, z)</a:t>
            </a:r>
            <a:r>
              <a:rPr lang="zh-CN" altLang="en-US" dirty="0" smtClean="0"/>
              <a:t>与</a:t>
            </a:r>
            <a:r>
              <a:rPr lang="zh-CN" altLang="en-US" i="1" dirty="0" smtClean="0">
                <a:sym typeface="Symbol" pitchFamily="18" charset="2"/>
              </a:rPr>
              <a:t></a:t>
            </a:r>
            <a:r>
              <a:rPr lang="zh-CN" altLang="en-US" dirty="0" smtClean="0"/>
              <a:t>无关，故的包络</a:t>
            </a:r>
            <a:r>
              <a:rPr lang="en-US" altLang="zh-CN" i="1" dirty="0" smtClean="0"/>
              <a:t>z</a:t>
            </a:r>
            <a:r>
              <a:rPr lang="zh-CN" altLang="en-US" dirty="0" smtClean="0"/>
              <a:t>的概率密度函数为</a:t>
            </a:r>
          </a:p>
          <a:p>
            <a:pPr lvl="3"/>
            <a:endParaRPr lang="zh-CN" altLang="en-US" dirty="0" smtClean="0"/>
          </a:p>
          <a:p>
            <a:r>
              <a:rPr lang="zh-CN" altLang="en-US" dirty="0" smtClean="0"/>
              <a:t>	</a:t>
            </a:r>
            <a:endParaRPr lang="en-US" altLang="zh-CN" dirty="0" smtClean="0"/>
          </a:p>
          <a:p>
            <a:r>
              <a:rPr lang="zh-CN" altLang="en-US" dirty="0" smtClean="0"/>
              <a:t>		</a:t>
            </a:r>
            <a:endParaRPr lang="en-US" altLang="zh-CN" dirty="0" smtClean="0"/>
          </a:p>
          <a:p>
            <a:r>
              <a:rPr lang="zh-CN" altLang="en-US" dirty="0" smtClean="0"/>
              <a:t>－称为</a:t>
            </a:r>
            <a:r>
              <a:rPr lang="zh-CN" altLang="en-US" dirty="0" smtClean="0">
                <a:solidFill>
                  <a:srgbClr val="FF0000"/>
                </a:solidFill>
              </a:rPr>
              <a:t>广义瑞利分布</a:t>
            </a:r>
            <a:r>
              <a:rPr lang="zh-CN" altLang="en-US" dirty="0" smtClean="0"/>
              <a:t>，又称</a:t>
            </a:r>
            <a:r>
              <a:rPr lang="zh-CN" altLang="en-US" dirty="0" smtClean="0">
                <a:solidFill>
                  <a:srgbClr val="FF0000"/>
                </a:solidFill>
              </a:rPr>
              <a:t>莱斯（</a:t>
            </a:r>
            <a:r>
              <a:rPr lang="en-US" altLang="zh-CN" dirty="0" smtClean="0">
                <a:solidFill>
                  <a:srgbClr val="FF0000"/>
                </a:solidFill>
              </a:rPr>
              <a:t>Rice</a:t>
            </a:r>
            <a:r>
              <a:rPr lang="zh-CN" altLang="en-US" dirty="0" smtClean="0"/>
              <a:t>）分布。 </a:t>
            </a:r>
            <a:endParaRPr lang="zh-CN" altLang="en-US" dirty="0"/>
          </a:p>
        </p:txBody>
      </p:sp>
      <p:sp>
        <p:nvSpPr>
          <p:cNvPr id="12" name="灯片编号占位符 5"/>
          <p:cNvSpPr>
            <a:spLocks noGrp="1"/>
          </p:cNvSpPr>
          <p:nvPr>
            <p:ph type="sldNum" sz="quarter" idx="12"/>
          </p:nvPr>
        </p:nvSpPr>
        <p:spPr/>
        <p:txBody>
          <a:bodyPr/>
          <a:lstStyle/>
          <a:p>
            <a:fld id="{EFA4996C-4C5A-4189-A469-543CE36992C2}" type="slidenum">
              <a:rPr lang="en-US" altLang="zh-CN" smtClean="0"/>
              <a:pPr/>
              <a:t>80</a:t>
            </a:fld>
            <a:endParaRPr lang="en-US" altLang="zh-CN"/>
          </a:p>
        </p:txBody>
      </p:sp>
      <p:sp>
        <p:nvSpPr>
          <p:cNvPr id="8704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7047" name="Rectangle 7"/>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7049" name="Rectangle 9"/>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7048" name="Object 8"/>
          <p:cNvGraphicFramePr>
            <a:graphicFrameLocks noChangeAspect="1"/>
          </p:cNvGraphicFramePr>
          <p:nvPr>
            <p:extLst>
              <p:ext uri="{D42A27DB-BD31-4B8C-83A1-F6EECF244321}">
                <p14:modId xmlns:p14="http://schemas.microsoft.com/office/powerpoint/2010/main" val="3914034043"/>
              </p:ext>
            </p:extLst>
          </p:nvPr>
        </p:nvGraphicFramePr>
        <p:xfrm>
          <a:off x="1691680" y="1268760"/>
          <a:ext cx="6264696" cy="1067821"/>
        </p:xfrm>
        <a:graphic>
          <a:graphicData uri="http://schemas.openxmlformats.org/presentationml/2006/ole">
            <mc:AlternateContent xmlns:mc="http://schemas.openxmlformats.org/markup-compatibility/2006">
              <mc:Choice xmlns:v="urn:schemas-microsoft-com:vml" Requires="v">
                <p:oleObj spid="_x0000_s2516204" name="公式" r:id="rId3" imgW="2844800" imgH="482600" progId="Equation.3">
                  <p:embed/>
                </p:oleObj>
              </mc:Choice>
              <mc:Fallback>
                <p:oleObj name="公式" r:id="rId3" imgW="2844800" imgH="482600" progId="Equation.3">
                  <p:embed/>
                  <p:pic>
                    <p:nvPicPr>
                      <p:cNvPr id="0"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268760"/>
                        <a:ext cx="6264696" cy="1067821"/>
                      </a:xfrm>
                      <a:prstGeom prst="rect">
                        <a:avLst/>
                      </a:prstGeom>
                      <a:noFill/>
                      <a:extLst/>
                    </p:spPr>
                  </p:pic>
                </p:oleObj>
              </mc:Fallback>
            </mc:AlternateContent>
          </a:graphicData>
        </a:graphic>
      </p:graphicFrame>
      <p:sp>
        <p:nvSpPr>
          <p:cNvPr id="87051" name="Rectangle 11"/>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7050" name="Object 10"/>
          <p:cNvGraphicFramePr>
            <a:graphicFrameLocks noChangeAspect="1"/>
          </p:cNvGraphicFramePr>
          <p:nvPr>
            <p:extLst>
              <p:ext uri="{D42A27DB-BD31-4B8C-83A1-F6EECF244321}">
                <p14:modId xmlns:p14="http://schemas.microsoft.com/office/powerpoint/2010/main" val="2334006"/>
              </p:ext>
            </p:extLst>
          </p:nvPr>
        </p:nvGraphicFramePr>
        <p:xfrm>
          <a:off x="1403648" y="3861048"/>
          <a:ext cx="7042982" cy="976436"/>
        </p:xfrm>
        <a:graphic>
          <a:graphicData uri="http://schemas.openxmlformats.org/presentationml/2006/ole">
            <mc:AlternateContent xmlns:mc="http://schemas.openxmlformats.org/markup-compatibility/2006">
              <mc:Choice xmlns:v="urn:schemas-microsoft-com:vml" Requires="v">
                <p:oleObj spid="_x0000_s2516205" name="公式" r:id="rId5" imgW="3505200" imgH="482600" progId="Equation.3">
                  <p:embed/>
                </p:oleObj>
              </mc:Choice>
              <mc:Fallback>
                <p:oleObj name="公式" r:id="rId5" imgW="3505200" imgH="482600" progId="Equation.3">
                  <p:embed/>
                  <p:pic>
                    <p:nvPicPr>
                      <p:cNvPr id="0" name="Picture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3861048"/>
                        <a:ext cx="7042982" cy="976436"/>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043">
                                            <p:txEl>
                                              <p:pRg st="3" end="3"/>
                                            </p:txEl>
                                          </p:spTgt>
                                        </p:tgtEl>
                                        <p:attrNameLst>
                                          <p:attrName>style.visibility</p:attrName>
                                        </p:attrNameLst>
                                      </p:cBhvr>
                                      <p:to>
                                        <p:strVal val="visible"/>
                                      </p:to>
                                    </p:set>
                                    <p:anim calcmode="lin" valueType="num">
                                      <p:cBhvr additive="base">
                                        <p:cTn id="7" dur="500" fill="hold"/>
                                        <p:tgtEl>
                                          <p:spTgt spid="8704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7043">
                                            <p:txEl>
                                              <p:pRg st="5" end="5"/>
                                            </p:txEl>
                                          </p:spTgt>
                                        </p:tgtEl>
                                        <p:attrNameLst>
                                          <p:attrName>style.visibility</p:attrName>
                                        </p:attrNameLst>
                                      </p:cBhvr>
                                      <p:to>
                                        <p:strVal val="visible"/>
                                      </p:to>
                                    </p:set>
                                    <p:anim calcmode="lin" valueType="num">
                                      <p:cBhvr additive="base">
                                        <p:cTn id="11" dur="500" fill="hold"/>
                                        <p:tgtEl>
                                          <p:spTgt spid="8704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704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7043">
                                            <p:txEl>
                                              <p:pRg st="6" end="6"/>
                                            </p:txEl>
                                          </p:spTgt>
                                        </p:tgtEl>
                                        <p:attrNameLst>
                                          <p:attrName>style.visibility</p:attrName>
                                        </p:attrNameLst>
                                      </p:cBhvr>
                                      <p:to>
                                        <p:strVal val="visible"/>
                                      </p:to>
                                    </p:set>
                                    <p:anim calcmode="lin" valueType="num">
                                      <p:cBhvr additive="base">
                                        <p:cTn id="15" dur="500" fill="hold"/>
                                        <p:tgtEl>
                                          <p:spTgt spid="8704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7043">
                                            <p:txEl>
                                              <p:pRg st="6" end="6"/>
                                            </p:txEl>
                                          </p:spTgt>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87050"/>
                                        </p:tgtEl>
                                        <p:attrNameLst>
                                          <p:attrName>style.visibility</p:attrName>
                                        </p:attrNameLst>
                                      </p:cBhvr>
                                      <p:to>
                                        <p:strVal val="visible"/>
                                      </p:to>
                                    </p:set>
                                    <p:animEffect transition="in" filter="fade">
                                      <p:cBhvr>
                                        <p:cTn id="19" dur="500"/>
                                        <p:tgtEl>
                                          <p:spTgt spid="8705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7043">
                                            <p:txEl>
                                              <p:pRg st="7" end="7"/>
                                            </p:txEl>
                                          </p:spTgt>
                                        </p:tgtEl>
                                        <p:attrNameLst>
                                          <p:attrName>style.visibility</p:attrName>
                                        </p:attrNameLst>
                                      </p:cBhvr>
                                      <p:to>
                                        <p:strVal val="visible"/>
                                      </p:to>
                                    </p:set>
                                    <p:anim calcmode="lin" valueType="num">
                                      <p:cBhvr additive="base">
                                        <p:cTn id="24" dur="500" fill="hold"/>
                                        <p:tgtEl>
                                          <p:spTgt spid="87043">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70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481BBC8D-FCF1-46BF-A208-6CDCA482170A}" type="slidenum">
              <a:rPr lang="en-US" altLang="zh-CN"/>
              <a:pPr/>
              <a:t>81</a:t>
            </a:fld>
            <a:endParaRPr lang="en-US" altLang="zh-CN"/>
          </a:p>
        </p:txBody>
      </p:sp>
      <p:sp>
        <p:nvSpPr>
          <p:cNvPr id="88067" name="Rectangle 3"/>
          <p:cNvSpPr>
            <a:spLocks noGrp="1" noChangeArrowheads="1"/>
          </p:cNvSpPr>
          <p:nvPr>
            <p:ph type="body" idx="1"/>
          </p:nvPr>
        </p:nvSpPr>
        <p:spPr>
          <a:xfrm>
            <a:off x="539551" y="1223963"/>
            <a:ext cx="8429823" cy="5634037"/>
          </a:xfrm>
        </p:spPr>
        <p:txBody>
          <a:bodyPr/>
          <a:lstStyle/>
          <a:p>
            <a:r>
              <a:rPr lang="zh-CN" altLang="en-US" dirty="0" smtClean="0">
                <a:solidFill>
                  <a:srgbClr val="0000FF"/>
                </a:solidFill>
              </a:rPr>
              <a:t>讨论</a:t>
            </a:r>
            <a:endParaRPr lang="zh-CN" altLang="en-US" dirty="0">
              <a:solidFill>
                <a:srgbClr val="0000FF"/>
              </a:solidFill>
            </a:endParaRPr>
          </a:p>
          <a:p>
            <a:pPr lvl="1"/>
            <a:r>
              <a:rPr lang="zh-CN" altLang="en-US" dirty="0"/>
              <a:t>当信号</a:t>
            </a:r>
            <a:r>
              <a:rPr lang="zh-CN" altLang="en-US" dirty="0">
                <a:solidFill>
                  <a:srgbClr val="FF0000"/>
                </a:solidFill>
              </a:rPr>
              <a:t>很小</a:t>
            </a:r>
            <a:r>
              <a:rPr lang="zh-CN" altLang="en-US" dirty="0"/>
              <a:t>时，即</a:t>
            </a:r>
            <a:r>
              <a:rPr lang="en-US" altLang="zh-CN" dirty="0"/>
              <a:t>A </a:t>
            </a:r>
            <a:r>
              <a:rPr lang="en-US" altLang="zh-CN" dirty="0">
                <a:sym typeface="Symbol" pitchFamily="18" charset="2"/>
              </a:rPr>
              <a:t> 0</a:t>
            </a:r>
            <a:r>
              <a:rPr lang="zh-CN" altLang="en-US" dirty="0">
                <a:sym typeface="Symbol" pitchFamily="18" charset="2"/>
              </a:rPr>
              <a:t>时，上式中</a:t>
            </a:r>
            <a:r>
              <a:rPr lang="en-US" altLang="zh-CN" dirty="0">
                <a:sym typeface="Symbol" pitchFamily="18" charset="2"/>
              </a:rPr>
              <a:t>(</a:t>
            </a:r>
            <a:r>
              <a:rPr lang="en-US" altLang="zh-CN" i="1" dirty="0" err="1">
                <a:sym typeface="Symbol" pitchFamily="18" charset="2"/>
              </a:rPr>
              <a:t>Az</a:t>
            </a:r>
            <a:r>
              <a:rPr lang="en-US" altLang="zh-CN" dirty="0">
                <a:sym typeface="Symbol" pitchFamily="18" charset="2"/>
              </a:rPr>
              <a:t>/</a:t>
            </a:r>
            <a:r>
              <a:rPr lang="en-US" altLang="zh-CN" i="1" dirty="0">
                <a:sym typeface="Symbol" pitchFamily="18" charset="2"/>
              </a:rPr>
              <a:t></a:t>
            </a:r>
            <a:r>
              <a:rPr lang="en-US" altLang="zh-CN" i="1" baseline="-25000" dirty="0">
                <a:sym typeface="Symbol" pitchFamily="18" charset="2"/>
              </a:rPr>
              <a:t>n</a:t>
            </a:r>
            <a:r>
              <a:rPr lang="en-US" altLang="zh-CN" baseline="30000" dirty="0">
                <a:sym typeface="Symbol" pitchFamily="18" charset="2"/>
              </a:rPr>
              <a:t>2</a:t>
            </a:r>
            <a:r>
              <a:rPr lang="en-US" altLang="zh-CN" dirty="0">
                <a:sym typeface="Symbol" pitchFamily="18" charset="2"/>
              </a:rPr>
              <a:t>)</a:t>
            </a:r>
            <a:r>
              <a:rPr lang="zh-CN" altLang="en-US" dirty="0">
                <a:sym typeface="Symbol" pitchFamily="18" charset="2"/>
              </a:rPr>
              <a:t>很小，</a:t>
            </a:r>
          </a:p>
          <a:p>
            <a:pPr lvl="1">
              <a:lnSpc>
                <a:spcPct val="130000"/>
              </a:lnSpc>
              <a:buFont typeface="Wingdings" pitchFamily="2" charset="2"/>
              <a:buNone/>
            </a:pPr>
            <a:r>
              <a:rPr lang="zh-CN" altLang="en-US" dirty="0">
                <a:sym typeface="Symbol" pitchFamily="18" charset="2"/>
              </a:rPr>
              <a:t>		</a:t>
            </a:r>
            <a:r>
              <a:rPr lang="en-US" altLang="zh-CN" i="1" dirty="0">
                <a:sym typeface="Symbol" pitchFamily="18" charset="2"/>
              </a:rPr>
              <a:t>I</a:t>
            </a:r>
            <a:r>
              <a:rPr lang="en-US" altLang="zh-CN" baseline="-25000" dirty="0">
                <a:sym typeface="Symbol" pitchFamily="18" charset="2"/>
              </a:rPr>
              <a:t>0</a:t>
            </a:r>
            <a:r>
              <a:rPr lang="en-US" altLang="zh-CN" dirty="0">
                <a:sym typeface="Symbol" pitchFamily="18" charset="2"/>
              </a:rPr>
              <a:t> (</a:t>
            </a:r>
            <a:r>
              <a:rPr lang="en-US" altLang="zh-CN" i="1" dirty="0" err="1">
                <a:sym typeface="Symbol" pitchFamily="18" charset="2"/>
              </a:rPr>
              <a:t>Az</a:t>
            </a:r>
            <a:r>
              <a:rPr lang="en-US" altLang="zh-CN" dirty="0">
                <a:sym typeface="Symbol" pitchFamily="18" charset="2"/>
              </a:rPr>
              <a:t>/</a:t>
            </a:r>
            <a:r>
              <a:rPr lang="en-US" altLang="zh-CN" i="1" dirty="0">
                <a:sym typeface="Symbol" pitchFamily="18" charset="2"/>
              </a:rPr>
              <a:t></a:t>
            </a:r>
            <a:r>
              <a:rPr lang="en-US" altLang="zh-CN" i="1" baseline="-25000" dirty="0">
                <a:sym typeface="Symbol" pitchFamily="18" charset="2"/>
              </a:rPr>
              <a:t>n</a:t>
            </a:r>
            <a:r>
              <a:rPr lang="en-US" altLang="zh-CN" baseline="30000" dirty="0">
                <a:sym typeface="Symbol" pitchFamily="18" charset="2"/>
              </a:rPr>
              <a:t>2</a:t>
            </a:r>
            <a:r>
              <a:rPr lang="en-US" altLang="zh-CN" dirty="0">
                <a:sym typeface="Symbol" pitchFamily="18" charset="2"/>
              </a:rPr>
              <a:t>)  1</a:t>
            </a:r>
            <a:r>
              <a:rPr lang="zh-CN" altLang="en-US" dirty="0">
                <a:sym typeface="Symbol" pitchFamily="18" charset="2"/>
              </a:rPr>
              <a:t>，上式的莱斯分布退化为瑞利分布。</a:t>
            </a:r>
          </a:p>
          <a:p>
            <a:pPr lvl="1">
              <a:lnSpc>
                <a:spcPct val="130000"/>
              </a:lnSpc>
            </a:pPr>
            <a:r>
              <a:rPr lang="zh-CN" altLang="en-US" dirty="0">
                <a:sym typeface="Symbol" pitchFamily="18" charset="2"/>
              </a:rPr>
              <a:t>当</a:t>
            </a:r>
            <a:r>
              <a:rPr lang="en-US" altLang="zh-CN" dirty="0">
                <a:sym typeface="Symbol" pitchFamily="18" charset="2"/>
              </a:rPr>
              <a:t>(</a:t>
            </a:r>
            <a:r>
              <a:rPr lang="en-US" altLang="zh-CN" i="1" dirty="0" err="1">
                <a:sym typeface="Symbol" pitchFamily="18" charset="2"/>
              </a:rPr>
              <a:t>Az</a:t>
            </a:r>
            <a:r>
              <a:rPr lang="en-US" altLang="zh-CN" dirty="0">
                <a:sym typeface="Symbol" pitchFamily="18" charset="2"/>
              </a:rPr>
              <a:t>/</a:t>
            </a:r>
            <a:r>
              <a:rPr lang="en-US" altLang="zh-CN" i="1" dirty="0">
                <a:sym typeface="Symbol" pitchFamily="18" charset="2"/>
              </a:rPr>
              <a:t></a:t>
            </a:r>
            <a:r>
              <a:rPr lang="en-US" altLang="zh-CN" i="1" baseline="-25000" dirty="0">
                <a:sym typeface="Symbol" pitchFamily="18" charset="2"/>
              </a:rPr>
              <a:t>n</a:t>
            </a:r>
            <a:r>
              <a:rPr lang="en-US" altLang="zh-CN" baseline="30000" dirty="0">
                <a:sym typeface="Symbol" pitchFamily="18" charset="2"/>
              </a:rPr>
              <a:t>2</a:t>
            </a:r>
            <a:r>
              <a:rPr lang="en-US" altLang="zh-CN" dirty="0">
                <a:sym typeface="Symbol" pitchFamily="18" charset="2"/>
              </a:rPr>
              <a:t>)</a:t>
            </a:r>
            <a:r>
              <a:rPr lang="zh-CN" altLang="en-US" dirty="0">
                <a:solidFill>
                  <a:srgbClr val="FF0000"/>
                </a:solidFill>
                <a:sym typeface="Symbol" pitchFamily="18" charset="2"/>
              </a:rPr>
              <a:t>很大</a:t>
            </a:r>
            <a:r>
              <a:rPr lang="zh-CN" altLang="en-US" dirty="0">
                <a:sym typeface="Symbol" pitchFamily="18" charset="2"/>
              </a:rPr>
              <a:t>时，有</a:t>
            </a:r>
          </a:p>
          <a:p>
            <a:pPr lvl="1">
              <a:lnSpc>
                <a:spcPct val="130000"/>
              </a:lnSpc>
            </a:pPr>
            <a:endParaRPr lang="en-US" altLang="zh-CN" dirty="0" smtClean="0">
              <a:sym typeface="Symbol" pitchFamily="18" charset="2"/>
            </a:endParaRPr>
          </a:p>
          <a:p>
            <a:pPr lvl="1">
              <a:lnSpc>
                <a:spcPct val="130000"/>
              </a:lnSpc>
            </a:pPr>
            <a:endParaRPr lang="zh-CN" altLang="en-US" dirty="0">
              <a:sym typeface="Symbol" pitchFamily="18" charset="2"/>
            </a:endParaRPr>
          </a:p>
          <a:p>
            <a:pPr lvl="1">
              <a:lnSpc>
                <a:spcPct val="130000"/>
              </a:lnSpc>
              <a:buFont typeface="Wingdings" pitchFamily="2" charset="2"/>
              <a:buNone/>
            </a:pPr>
            <a:r>
              <a:rPr lang="zh-CN" altLang="en-US" dirty="0">
                <a:sym typeface="Symbol" pitchFamily="18" charset="2"/>
              </a:rPr>
              <a:t>	这时上式近似为高斯分布，即</a:t>
            </a:r>
          </a:p>
        </p:txBody>
      </p:sp>
      <p:graphicFrame>
        <p:nvGraphicFramePr>
          <p:cNvPr id="88068" name="Object 4"/>
          <p:cNvGraphicFramePr>
            <a:graphicFrameLocks noChangeAspect="1"/>
          </p:cNvGraphicFramePr>
          <p:nvPr>
            <p:extLst>
              <p:ext uri="{D42A27DB-BD31-4B8C-83A1-F6EECF244321}">
                <p14:modId xmlns:p14="http://schemas.microsoft.com/office/powerpoint/2010/main" val="3188195643"/>
              </p:ext>
            </p:extLst>
          </p:nvPr>
        </p:nvGraphicFramePr>
        <p:xfrm>
          <a:off x="1195965" y="116632"/>
          <a:ext cx="7271460" cy="1008112"/>
        </p:xfrm>
        <a:graphic>
          <a:graphicData uri="http://schemas.openxmlformats.org/presentationml/2006/ole">
            <mc:AlternateContent xmlns:mc="http://schemas.openxmlformats.org/markup-compatibility/2006">
              <mc:Choice xmlns:v="urn:schemas-microsoft-com:vml" Requires="v">
                <p:oleObj spid="_x0000_s2517228" name="公式" r:id="rId3" imgW="3505200" imgH="482600" progId="Equation.3">
                  <p:embed/>
                </p:oleObj>
              </mc:Choice>
              <mc:Fallback>
                <p:oleObj name="公式" r:id="rId3" imgW="3505200" imgH="482600" progId="Equation.3">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965" y="116632"/>
                        <a:ext cx="7271460" cy="1008112"/>
                      </a:xfrm>
                      <a:prstGeom prst="rect">
                        <a:avLst/>
                      </a:prstGeom>
                      <a:noFill/>
                      <a:extLst/>
                    </p:spPr>
                  </p:pic>
                </p:oleObj>
              </mc:Fallback>
            </mc:AlternateContent>
          </a:graphicData>
        </a:graphic>
      </p:graphicFrame>
      <p:sp>
        <p:nvSpPr>
          <p:cNvPr id="88070" name="Rectangle 6"/>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8069" name="Object 5"/>
          <p:cNvGraphicFramePr>
            <a:graphicFrameLocks noChangeAspect="1"/>
          </p:cNvGraphicFramePr>
          <p:nvPr>
            <p:extLst>
              <p:ext uri="{D42A27DB-BD31-4B8C-83A1-F6EECF244321}">
                <p14:modId xmlns:p14="http://schemas.microsoft.com/office/powerpoint/2010/main" val="3991372077"/>
              </p:ext>
            </p:extLst>
          </p:nvPr>
        </p:nvGraphicFramePr>
        <p:xfrm>
          <a:off x="3275856" y="3356992"/>
          <a:ext cx="2360514" cy="1080120"/>
        </p:xfrm>
        <a:graphic>
          <a:graphicData uri="http://schemas.openxmlformats.org/presentationml/2006/ole">
            <mc:AlternateContent xmlns:mc="http://schemas.openxmlformats.org/markup-compatibility/2006">
              <mc:Choice xmlns:v="urn:schemas-microsoft-com:vml" Requires="v">
                <p:oleObj spid="_x0000_s2517229" name="公式" r:id="rId5" imgW="888614" imgH="444307" progId="Equation.3">
                  <p:embed/>
                </p:oleObj>
              </mc:Choice>
              <mc:Fallback>
                <p:oleObj name="公式" r:id="rId5" imgW="888614" imgH="444307" progId="Equation.3">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3356992"/>
                        <a:ext cx="2360514" cy="1080120"/>
                      </a:xfrm>
                      <a:prstGeom prst="rect">
                        <a:avLst/>
                      </a:prstGeom>
                      <a:noFill/>
                      <a:extLst/>
                    </p:spPr>
                  </p:pic>
                </p:oleObj>
              </mc:Fallback>
            </mc:AlternateContent>
          </a:graphicData>
        </a:graphic>
      </p:graphicFrame>
      <p:sp>
        <p:nvSpPr>
          <p:cNvPr id="88072" name="Rectangle 8"/>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8071" name="Object 7"/>
          <p:cNvGraphicFramePr>
            <a:graphicFrameLocks noChangeAspect="1"/>
          </p:cNvGraphicFramePr>
          <p:nvPr>
            <p:extLst>
              <p:ext uri="{D42A27DB-BD31-4B8C-83A1-F6EECF244321}">
                <p14:modId xmlns:p14="http://schemas.microsoft.com/office/powerpoint/2010/main" val="3975563408"/>
              </p:ext>
            </p:extLst>
          </p:nvPr>
        </p:nvGraphicFramePr>
        <p:xfrm>
          <a:off x="2051720" y="5229200"/>
          <a:ext cx="4702344" cy="1224136"/>
        </p:xfrm>
        <a:graphic>
          <a:graphicData uri="http://schemas.openxmlformats.org/presentationml/2006/ole">
            <mc:AlternateContent xmlns:mc="http://schemas.openxmlformats.org/markup-compatibility/2006">
              <mc:Choice xmlns:v="urn:schemas-microsoft-com:vml" Requires="v">
                <p:oleObj spid="_x0000_s2517230" name="公式" r:id="rId7" imgW="2298700" imgH="508000" progId="Equation.3">
                  <p:embed/>
                </p:oleObj>
              </mc:Choice>
              <mc:Fallback>
                <p:oleObj name="公式" r:id="rId7" imgW="2298700" imgH="508000" progId="Equation.3">
                  <p:embed/>
                  <p:pic>
                    <p:nvPicPr>
                      <p:cNvPr id="0" name="Picture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720" y="5229200"/>
                        <a:ext cx="4702344" cy="1224136"/>
                      </a:xfrm>
                      <a:prstGeom prst="rect">
                        <a:avLst/>
                      </a:prstGeom>
                      <a:noFill/>
                      <a:extLst/>
                    </p:spPr>
                  </p:pic>
                </p:oleObj>
              </mc:Fallback>
            </mc:AlternateContent>
          </a:graphicData>
        </a:graphic>
      </p:graphicFrame>
      <p:sp>
        <p:nvSpPr>
          <p:cNvPr id="10" name="矩形 9"/>
          <p:cNvSpPr/>
          <p:nvPr/>
        </p:nvSpPr>
        <p:spPr>
          <a:xfrm>
            <a:off x="1331640" y="1916832"/>
            <a:ext cx="6768752" cy="397031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lvl="3" algn="ctr">
              <a:lnSpc>
                <a:spcPct val="150000"/>
              </a:lnSpc>
            </a:pPr>
            <a:r>
              <a:rPr lang="zh-CN" altLang="en-US" sz="2800" b="1" dirty="0" smtClean="0">
                <a:latin typeface="+mj-ea"/>
                <a:ea typeface="+mj-ea"/>
              </a:rPr>
              <a:t>结论：</a:t>
            </a:r>
            <a:endParaRPr lang="en-US" altLang="zh-CN" sz="2800" b="1" dirty="0" smtClean="0">
              <a:latin typeface="+mj-ea"/>
              <a:ea typeface="+mj-ea"/>
            </a:endParaRPr>
          </a:p>
          <a:p>
            <a:pPr marL="0" lvl="3">
              <a:lnSpc>
                <a:spcPct val="150000"/>
              </a:lnSpc>
            </a:pPr>
            <a:r>
              <a:rPr lang="zh-CN" altLang="en-US" sz="2800" b="1" dirty="0" smtClean="0">
                <a:latin typeface="+mj-ea"/>
                <a:ea typeface="+mj-ea"/>
              </a:rPr>
              <a:t>      正弦波加窄带高斯噪声的包络分布与信噪比有关：</a:t>
            </a:r>
            <a:endParaRPr lang="en-US" altLang="zh-CN" sz="2800" b="1" dirty="0" smtClean="0">
              <a:latin typeface="+mj-ea"/>
              <a:ea typeface="+mj-ea"/>
            </a:endParaRPr>
          </a:p>
          <a:p>
            <a:pPr marL="0" lvl="3">
              <a:lnSpc>
                <a:spcPct val="150000"/>
              </a:lnSpc>
            </a:pPr>
            <a:r>
              <a:rPr lang="zh-CN" altLang="en-US" sz="2800" b="1" dirty="0" smtClean="0">
                <a:solidFill>
                  <a:srgbClr val="FF0000"/>
                </a:solidFill>
                <a:latin typeface="+mj-ea"/>
                <a:ea typeface="+mj-ea"/>
              </a:rPr>
              <a:t>小信噪比</a:t>
            </a:r>
            <a:r>
              <a:rPr lang="zh-CN" altLang="en-US" sz="2800" b="1" dirty="0" smtClean="0">
                <a:latin typeface="+mj-ea"/>
                <a:ea typeface="+mj-ea"/>
              </a:rPr>
              <a:t>，接近瑞利分布</a:t>
            </a:r>
            <a:endParaRPr lang="en-US" altLang="zh-CN" sz="2800" b="1" dirty="0" smtClean="0">
              <a:latin typeface="+mj-ea"/>
              <a:ea typeface="+mj-ea"/>
            </a:endParaRPr>
          </a:p>
          <a:p>
            <a:pPr marL="0" lvl="3">
              <a:lnSpc>
                <a:spcPct val="150000"/>
              </a:lnSpc>
            </a:pPr>
            <a:r>
              <a:rPr lang="zh-CN" altLang="en-US" sz="2800" b="1" dirty="0" smtClean="0">
                <a:solidFill>
                  <a:srgbClr val="FF0000"/>
                </a:solidFill>
                <a:latin typeface="+mj-ea"/>
                <a:ea typeface="+mj-ea"/>
              </a:rPr>
              <a:t>大信噪比</a:t>
            </a:r>
            <a:r>
              <a:rPr lang="zh-CN" altLang="en-US" sz="2800" b="1" dirty="0" smtClean="0">
                <a:latin typeface="+mj-ea"/>
                <a:ea typeface="+mj-ea"/>
              </a:rPr>
              <a:t>，接近高斯分布。</a:t>
            </a:r>
            <a:endParaRPr lang="en-US" altLang="zh-CN" sz="2800" b="1" dirty="0" smtClean="0">
              <a:latin typeface="+mj-ea"/>
              <a:ea typeface="+mj-ea"/>
            </a:endParaRPr>
          </a:p>
          <a:p>
            <a:pPr marL="0" lvl="3">
              <a:lnSpc>
                <a:spcPct val="150000"/>
              </a:lnSpc>
            </a:pPr>
            <a:r>
              <a:rPr lang="zh-CN" altLang="en-US" sz="2800" b="1" dirty="0">
                <a:solidFill>
                  <a:srgbClr val="FF0000"/>
                </a:solidFill>
                <a:latin typeface="+mj-ea"/>
                <a:ea typeface="+mj-ea"/>
              </a:rPr>
              <a:t>一般</a:t>
            </a:r>
            <a:r>
              <a:rPr lang="zh-CN" altLang="en-US" sz="2800" b="1" dirty="0" smtClean="0">
                <a:solidFill>
                  <a:srgbClr val="FF0000"/>
                </a:solidFill>
                <a:latin typeface="+mj-ea"/>
                <a:ea typeface="+mj-ea"/>
              </a:rPr>
              <a:t>情况</a:t>
            </a:r>
            <a:r>
              <a:rPr lang="zh-CN" altLang="en-US" sz="2800" b="1" dirty="0" smtClean="0">
                <a:latin typeface="+mj-ea"/>
                <a:ea typeface="+mj-ea"/>
              </a:rPr>
              <a:t>，莱斯分布</a:t>
            </a:r>
            <a:endParaRPr lang="zh-CN" altLang="en-US" sz="2800"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anim calcmode="lin" valueType="num">
                                      <p:cBhvr additive="base">
                                        <p:cTn id="7" dur="5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anim calcmode="lin" valueType="num">
                                      <p:cBhvr additive="base">
                                        <p:cTn id="11" dur="5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8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8067">
                                            <p:txEl>
                                              <p:pRg st="3" end="3"/>
                                            </p:txEl>
                                          </p:spTgt>
                                        </p:tgtEl>
                                        <p:attrNameLst>
                                          <p:attrName>style.visibility</p:attrName>
                                        </p:attrNameLst>
                                      </p:cBhvr>
                                      <p:to>
                                        <p:strVal val="visible"/>
                                      </p:to>
                                    </p:set>
                                    <p:anim calcmode="lin" valueType="num">
                                      <p:cBhvr additive="base">
                                        <p:cTn id="17" dur="5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806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8067">
                                            <p:txEl>
                                              <p:pRg st="6" end="6"/>
                                            </p:txEl>
                                          </p:spTgt>
                                        </p:tgtEl>
                                        <p:attrNameLst>
                                          <p:attrName>style.visibility</p:attrName>
                                        </p:attrNameLst>
                                      </p:cBhvr>
                                      <p:to>
                                        <p:strVal val="visible"/>
                                      </p:to>
                                    </p:set>
                                    <p:anim calcmode="lin" valueType="num">
                                      <p:cBhvr additive="base">
                                        <p:cTn id="21" dur="500" fill="hold"/>
                                        <p:tgtEl>
                                          <p:spTgt spid="88067">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8067">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8069"/>
                                        </p:tgtEl>
                                        <p:attrNameLst>
                                          <p:attrName>style.visibility</p:attrName>
                                        </p:attrNameLst>
                                      </p:cBhvr>
                                      <p:to>
                                        <p:strVal val="visible"/>
                                      </p:to>
                                    </p:set>
                                    <p:anim calcmode="lin" valueType="num">
                                      <p:cBhvr additive="base">
                                        <p:cTn id="25" dur="500" fill="hold"/>
                                        <p:tgtEl>
                                          <p:spTgt spid="88069"/>
                                        </p:tgtEl>
                                        <p:attrNameLst>
                                          <p:attrName>ppt_x</p:attrName>
                                        </p:attrNameLst>
                                      </p:cBhvr>
                                      <p:tavLst>
                                        <p:tav tm="0">
                                          <p:val>
                                            <p:strVal val="#ppt_x"/>
                                          </p:val>
                                        </p:tav>
                                        <p:tav tm="100000">
                                          <p:val>
                                            <p:strVal val="#ppt_x"/>
                                          </p:val>
                                        </p:tav>
                                      </p:tavLst>
                                    </p:anim>
                                    <p:anim calcmode="lin" valueType="num">
                                      <p:cBhvr additive="base">
                                        <p:cTn id="26" dur="500" fill="hold"/>
                                        <p:tgtEl>
                                          <p:spTgt spid="8806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5AF9744-2D93-49EF-8084-87891CCAAC46}" type="slidenum">
              <a:rPr lang="en-US" altLang="zh-CN"/>
              <a:pPr/>
              <a:t>82</a:t>
            </a:fld>
            <a:endParaRPr lang="en-US" altLang="zh-CN"/>
          </a:p>
        </p:txBody>
      </p:sp>
      <p:sp>
        <p:nvSpPr>
          <p:cNvPr id="89090" name="Rectangle 2"/>
          <p:cNvSpPr>
            <a:spLocks noGrp="1" noChangeArrowheads="1"/>
          </p:cNvSpPr>
          <p:nvPr>
            <p:ph type="title"/>
          </p:nvPr>
        </p:nvSpPr>
        <p:spPr/>
        <p:txBody>
          <a:bodyPr>
            <a:normAutofit fontScale="90000"/>
          </a:bodyPr>
          <a:lstStyle/>
          <a:p>
            <a:endParaRPr lang="zh-CN" altLang="en-US" sz="5400" b="1" dirty="0"/>
          </a:p>
        </p:txBody>
      </p:sp>
      <p:sp>
        <p:nvSpPr>
          <p:cNvPr id="89091" name="Rectangle 3"/>
          <p:cNvSpPr>
            <a:spLocks noGrp="1" noChangeArrowheads="1"/>
          </p:cNvSpPr>
          <p:nvPr>
            <p:ph type="body" idx="1"/>
          </p:nvPr>
        </p:nvSpPr>
        <p:spPr/>
        <p:txBody>
          <a:bodyPr>
            <a:normAutofit/>
          </a:bodyPr>
          <a:lstStyle/>
          <a:p>
            <a:pPr lvl="3"/>
            <a:r>
              <a:rPr lang="zh-CN" altLang="en-US" sz="2400" dirty="0"/>
              <a:t>包络概率密度函数 </a:t>
            </a:r>
            <a:r>
              <a:rPr lang="en-US" altLang="zh-CN" sz="2400" i="1" dirty="0"/>
              <a:t>f </a:t>
            </a:r>
            <a:r>
              <a:rPr lang="en-US" altLang="zh-CN" sz="2400" dirty="0"/>
              <a:t>(</a:t>
            </a:r>
            <a:r>
              <a:rPr lang="en-US" altLang="zh-CN" sz="2400" i="1" dirty="0"/>
              <a:t>z</a:t>
            </a:r>
            <a:r>
              <a:rPr lang="en-US" altLang="zh-CN" sz="2400" dirty="0"/>
              <a:t>)</a:t>
            </a:r>
            <a:r>
              <a:rPr lang="zh-CN" altLang="en-US" sz="2400" dirty="0"/>
              <a:t>曲线</a:t>
            </a:r>
          </a:p>
        </p:txBody>
      </p:sp>
      <p:pic>
        <p:nvPicPr>
          <p:cNvPr id="89092" name="Picture 4" descr="t0206"/>
          <p:cNvPicPr>
            <a:picLocks noChangeAspect="1" noChangeArrowheads="1"/>
          </p:cNvPicPr>
          <p:nvPr/>
        </p:nvPicPr>
        <p:blipFill>
          <a:blip r:embed="rId2" cstate="print"/>
          <a:srcRect r="-2368" b="52176"/>
          <a:stretch>
            <a:fillRect/>
          </a:stretch>
        </p:blipFill>
        <p:spPr bwMode="auto">
          <a:xfrm>
            <a:off x="316553" y="2204864"/>
            <a:ext cx="7128792" cy="4149719"/>
          </a:xfrm>
          <a:prstGeom prst="rect">
            <a:avLst/>
          </a:prstGeom>
          <a:noFill/>
        </p:spPr>
      </p:pic>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B42025B9-AE51-4872-AD6A-F12F0D9E957D}" type="slidenum">
              <a:rPr lang="en-US" altLang="zh-CN"/>
              <a:pPr/>
              <a:t>83</a:t>
            </a:fld>
            <a:endParaRPr lang="en-US" altLang="zh-CN"/>
          </a:p>
        </p:txBody>
      </p:sp>
      <p:sp>
        <p:nvSpPr>
          <p:cNvPr id="90114" name="Rectangle 2"/>
          <p:cNvSpPr>
            <a:spLocks noGrp="1" noChangeArrowheads="1"/>
          </p:cNvSpPr>
          <p:nvPr>
            <p:ph type="title"/>
          </p:nvPr>
        </p:nvSpPr>
        <p:spPr/>
        <p:txBody>
          <a:bodyPr>
            <a:normAutofit fontScale="90000"/>
          </a:bodyPr>
          <a:lstStyle/>
          <a:p>
            <a:endParaRPr lang="zh-CN" altLang="en-US" sz="5400" b="1" dirty="0"/>
          </a:p>
        </p:txBody>
      </p:sp>
      <p:sp>
        <p:nvSpPr>
          <p:cNvPr id="90115" name="Rectangle 3"/>
          <p:cNvSpPr>
            <a:spLocks noGrp="1" noChangeArrowheads="1"/>
          </p:cNvSpPr>
          <p:nvPr>
            <p:ph type="body" idx="1"/>
          </p:nvPr>
        </p:nvSpPr>
        <p:spPr/>
        <p:txBody>
          <a:bodyPr/>
          <a:lstStyle/>
          <a:p>
            <a:pPr lvl="1"/>
            <a:r>
              <a:rPr lang="zh-CN" altLang="en-US"/>
              <a:t>正弦波加窄带高斯噪声的相位的统计特性</a:t>
            </a:r>
          </a:p>
        </p:txBody>
      </p:sp>
      <p:grpSp>
        <p:nvGrpSpPr>
          <p:cNvPr id="2" name="Group 10"/>
          <p:cNvGrpSpPr>
            <a:grpSpLocks/>
          </p:cNvGrpSpPr>
          <p:nvPr/>
        </p:nvGrpSpPr>
        <p:grpSpPr bwMode="auto">
          <a:xfrm>
            <a:off x="971600" y="1808162"/>
            <a:ext cx="7154813" cy="4141117"/>
            <a:chOff x="867" y="1990"/>
            <a:chExt cx="4195" cy="2183"/>
          </a:xfrm>
        </p:grpSpPr>
        <p:pic>
          <p:nvPicPr>
            <p:cNvPr id="90116" name="Picture 4" descr="t0206"/>
            <p:cNvPicPr>
              <a:picLocks noChangeAspect="1" noChangeArrowheads="1"/>
            </p:cNvPicPr>
            <p:nvPr/>
          </p:nvPicPr>
          <p:blipFill>
            <a:blip r:embed="rId2" cstate="print"/>
            <a:srcRect l="8563" t="46252" b="4366"/>
            <a:stretch>
              <a:fillRect/>
            </a:stretch>
          </p:blipFill>
          <p:spPr bwMode="auto">
            <a:xfrm>
              <a:off x="1122" y="1990"/>
              <a:ext cx="3940" cy="2183"/>
            </a:xfrm>
            <a:prstGeom prst="rect">
              <a:avLst/>
            </a:prstGeom>
            <a:noFill/>
          </p:spPr>
        </p:pic>
        <p:sp>
          <p:nvSpPr>
            <p:cNvPr id="90117" name="Text Box 5"/>
            <p:cNvSpPr txBox="1">
              <a:spLocks noChangeArrowheads="1"/>
            </p:cNvSpPr>
            <p:nvPr/>
          </p:nvSpPr>
          <p:spPr bwMode="auto">
            <a:xfrm>
              <a:off x="867" y="2727"/>
              <a:ext cx="397" cy="231"/>
            </a:xfrm>
            <a:prstGeom prst="rect">
              <a:avLst/>
            </a:prstGeom>
            <a:noFill/>
            <a:ln w="9525">
              <a:noFill/>
              <a:miter lim="800000"/>
              <a:headEnd/>
              <a:tailEnd/>
            </a:ln>
            <a:effectLst/>
          </p:spPr>
          <p:txBody>
            <a:bodyPr>
              <a:spAutoFit/>
            </a:bodyPr>
            <a:lstStyle/>
            <a:p>
              <a:pPr>
                <a:spcBef>
                  <a:spcPct val="50000"/>
                </a:spcBef>
              </a:pPr>
              <a:r>
                <a:rPr lang="en-US" altLang="zh-CN" i="1">
                  <a:latin typeface="Times New Roman" pitchFamily="18" charset="0"/>
                </a:rPr>
                <a:t>F</a:t>
              </a:r>
              <a:r>
                <a:rPr lang="en-US" altLang="zh-CN">
                  <a:latin typeface="Times New Roman" pitchFamily="18" charset="0"/>
                </a:rPr>
                <a:t>(</a:t>
              </a:r>
              <a:r>
                <a:rPr lang="en-US" altLang="zh-CN" i="1">
                  <a:latin typeface="Times New Roman" pitchFamily="18" charset="0"/>
                  <a:sym typeface="Symbol" pitchFamily="18" charset="2"/>
                </a:rPr>
                <a:t></a:t>
              </a:r>
              <a:r>
                <a:rPr lang="en-US" altLang="zh-CN">
                  <a:latin typeface="Times New Roman" pitchFamily="18" charset="0"/>
                </a:rPr>
                <a:t>)</a:t>
              </a:r>
              <a:endParaRPr lang="en-US" altLang="zh-CN"/>
            </a:p>
          </p:txBody>
        </p:sp>
        <p:sp>
          <p:nvSpPr>
            <p:cNvPr id="90119" name="Rectangle 7"/>
            <p:cNvSpPr>
              <a:spLocks noChangeArrowheads="1"/>
            </p:cNvSpPr>
            <p:nvPr/>
          </p:nvSpPr>
          <p:spPr bwMode="auto">
            <a:xfrm>
              <a:off x="4723" y="3974"/>
              <a:ext cx="170" cy="85"/>
            </a:xfrm>
            <a:prstGeom prst="rect">
              <a:avLst/>
            </a:prstGeom>
            <a:solidFill>
              <a:schemeClr val="bg1"/>
            </a:solidFill>
            <a:ln w="9525">
              <a:noFill/>
              <a:miter lim="800000"/>
              <a:headEnd/>
              <a:tailEnd/>
            </a:ln>
            <a:effectLst/>
          </p:spPr>
          <p:txBody>
            <a:bodyPr wrap="none" anchor="ctr"/>
            <a:lstStyle/>
            <a:p>
              <a:endParaRPr lang="zh-CN" altLang="en-US"/>
            </a:p>
          </p:txBody>
        </p:sp>
      </p:grpSp>
      <p:sp>
        <p:nvSpPr>
          <p:cNvPr id="9" name="矩形 8"/>
          <p:cNvSpPr/>
          <p:nvPr/>
        </p:nvSpPr>
        <p:spPr>
          <a:xfrm>
            <a:off x="827584" y="2328414"/>
            <a:ext cx="7560840" cy="332398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lvl="3" algn="ctr">
              <a:lnSpc>
                <a:spcPct val="150000"/>
              </a:lnSpc>
            </a:pPr>
            <a:r>
              <a:rPr lang="zh-CN" altLang="en-US" sz="2800" b="1" dirty="0" smtClean="0">
                <a:latin typeface="+mj-ea"/>
                <a:ea typeface="+mj-ea"/>
              </a:rPr>
              <a:t>结 论：</a:t>
            </a:r>
            <a:endParaRPr lang="en-US" altLang="zh-CN" sz="2800" b="1" dirty="0" smtClean="0">
              <a:latin typeface="+mj-ea"/>
              <a:ea typeface="+mj-ea"/>
            </a:endParaRPr>
          </a:p>
          <a:p>
            <a:pPr marL="0" lvl="3">
              <a:lnSpc>
                <a:spcPct val="150000"/>
              </a:lnSpc>
            </a:pPr>
            <a:r>
              <a:rPr lang="zh-CN" altLang="en-US" sz="2800" b="1" dirty="0" smtClean="0">
                <a:latin typeface="+mj-ea"/>
                <a:ea typeface="+mj-ea"/>
              </a:rPr>
              <a:t>       正弦波加窄带高斯噪声的</a:t>
            </a:r>
            <a:r>
              <a:rPr lang="zh-CN" altLang="en-US" sz="2800" b="1" dirty="0" smtClean="0">
                <a:solidFill>
                  <a:srgbClr val="0000FF"/>
                </a:solidFill>
                <a:latin typeface="+mj-ea"/>
                <a:ea typeface="+mj-ea"/>
              </a:rPr>
              <a:t>相位</a:t>
            </a:r>
            <a:r>
              <a:rPr lang="zh-CN" altLang="en-US" sz="2800" b="1" dirty="0" smtClean="0">
                <a:latin typeface="+mj-ea"/>
                <a:ea typeface="+mj-ea"/>
              </a:rPr>
              <a:t>分布与信噪比有关：</a:t>
            </a:r>
            <a:endParaRPr lang="en-US" altLang="zh-CN" sz="2800" b="1" dirty="0" smtClean="0">
              <a:latin typeface="+mj-ea"/>
              <a:ea typeface="+mj-ea"/>
            </a:endParaRPr>
          </a:p>
          <a:p>
            <a:pPr marL="0" lvl="3">
              <a:lnSpc>
                <a:spcPct val="150000"/>
              </a:lnSpc>
            </a:pPr>
            <a:r>
              <a:rPr lang="zh-CN" altLang="en-US" sz="2800" b="1" dirty="0" smtClean="0">
                <a:solidFill>
                  <a:srgbClr val="FF0000"/>
                </a:solidFill>
                <a:latin typeface="+mj-ea"/>
                <a:ea typeface="+mj-ea"/>
              </a:rPr>
              <a:t>小信噪比</a:t>
            </a:r>
            <a:r>
              <a:rPr lang="zh-CN" altLang="en-US" sz="2800" b="1" dirty="0" smtClean="0">
                <a:latin typeface="+mj-ea"/>
                <a:ea typeface="+mj-ea"/>
              </a:rPr>
              <a:t>，接近均匀分布。（以窄带噪声为主）</a:t>
            </a:r>
            <a:endParaRPr lang="en-US" altLang="zh-CN" sz="2800" b="1" dirty="0" smtClean="0">
              <a:latin typeface="+mj-ea"/>
              <a:ea typeface="+mj-ea"/>
            </a:endParaRPr>
          </a:p>
          <a:p>
            <a:pPr marL="0" lvl="3">
              <a:lnSpc>
                <a:spcPct val="150000"/>
              </a:lnSpc>
            </a:pPr>
            <a:r>
              <a:rPr lang="zh-CN" altLang="en-US" sz="2800" b="1" dirty="0" smtClean="0">
                <a:solidFill>
                  <a:srgbClr val="FF0000"/>
                </a:solidFill>
                <a:latin typeface="+mj-ea"/>
                <a:ea typeface="+mj-ea"/>
              </a:rPr>
              <a:t>大信噪比</a:t>
            </a:r>
            <a:r>
              <a:rPr lang="zh-CN" altLang="en-US" sz="2800" b="1" dirty="0" smtClean="0">
                <a:latin typeface="+mj-ea"/>
                <a:ea typeface="+mj-ea"/>
              </a:rPr>
              <a:t>，集中在有用信号相位附近。</a:t>
            </a:r>
            <a:endParaRPr lang="zh-CN" altLang="en-US" sz="2800"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章  随机过程</a:t>
            </a:r>
            <a:endParaRPr lang="zh-CN" altLang="en-US" dirty="0"/>
          </a:p>
        </p:txBody>
      </p:sp>
      <p:sp>
        <p:nvSpPr>
          <p:cNvPr id="3" name="内容占位符 2"/>
          <p:cNvSpPr>
            <a:spLocks noGrp="1"/>
          </p:cNvSpPr>
          <p:nvPr>
            <p:ph idx="1"/>
          </p:nvPr>
        </p:nvSpPr>
        <p:spPr/>
        <p:txBody>
          <a:bodyPr/>
          <a:lstStyle/>
          <a:p>
            <a:r>
              <a:rPr lang="en-US" altLang="zh-CN" dirty="0"/>
              <a:t>3.1   </a:t>
            </a:r>
            <a:r>
              <a:rPr lang="zh-CN" altLang="en-US" dirty="0"/>
              <a:t>随机过程的基本概念</a:t>
            </a:r>
          </a:p>
          <a:p>
            <a:r>
              <a:rPr lang="en-US" altLang="zh-CN" dirty="0"/>
              <a:t>3.2  </a:t>
            </a:r>
            <a:r>
              <a:rPr lang="zh-CN" altLang="en-US" dirty="0"/>
              <a:t>平稳随机过程</a:t>
            </a:r>
          </a:p>
          <a:p>
            <a:r>
              <a:rPr lang="en-US" altLang="zh-CN" dirty="0"/>
              <a:t>3.3  </a:t>
            </a:r>
            <a:r>
              <a:rPr lang="zh-CN" altLang="en-US" dirty="0"/>
              <a:t>高斯随机过程（正态随机过程</a:t>
            </a:r>
            <a:r>
              <a:rPr lang="zh-CN" altLang="en-US" dirty="0" smtClean="0"/>
              <a:t>）</a:t>
            </a:r>
            <a:endParaRPr lang="en-US" altLang="zh-CN" dirty="0" smtClean="0"/>
          </a:p>
          <a:p>
            <a:r>
              <a:rPr lang="en-US" altLang="zh-CN" dirty="0"/>
              <a:t>3.4  </a:t>
            </a:r>
            <a:r>
              <a:rPr lang="zh-CN" altLang="en-US" dirty="0"/>
              <a:t>平稳随机过程通过线性系统</a:t>
            </a:r>
          </a:p>
          <a:p>
            <a:r>
              <a:rPr lang="en-US" altLang="zh-CN" dirty="0"/>
              <a:t>3.5 </a:t>
            </a:r>
            <a:r>
              <a:rPr lang="zh-CN" altLang="en-US" dirty="0"/>
              <a:t>窄带</a:t>
            </a:r>
            <a:r>
              <a:rPr lang="zh-CN" altLang="en-US" dirty="0" smtClean="0"/>
              <a:t>随机过程</a:t>
            </a:r>
            <a:endParaRPr lang="en-US" altLang="zh-CN" dirty="0" smtClean="0"/>
          </a:p>
          <a:p>
            <a:r>
              <a:rPr lang="en-US" altLang="zh-CN" dirty="0"/>
              <a:t>3.6 </a:t>
            </a:r>
            <a:r>
              <a:rPr lang="zh-CN" altLang="en-US" dirty="0"/>
              <a:t>正弦波加窄带高斯噪声</a:t>
            </a:r>
          </a:p>
          <a:p>
            <a:r>
              <a:rPr lang="en-US" altLang="zh-CN" dirty="0" smtClean="0">
                <a:solidFill>
                  <a:srgbClr val="FF0000"/>
                </a:solidFill>
              </a:rPr>
              <a:t>3.7  </a:t>
            </a:r>
            <a:r>
              <a:rPr lang="zh-CN" altLang="en-US" dirty="0">
                <a:solidFill>
                  <a:srgbClr val="FF0000"/>
                </a:solidFill>
              </a:rPr>
              <a:t>高斯白噪声和带限白噪声</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84</a:t>
            </a:fld>
            <a:endParaRPr lang="en-US" dirty="0"/>
          </a:p>
        </p:txBody>
      </p:sp>
    </p:spTree>
    <p:extLst>
      <p:ext uri="{BB962C8B-B14F-4D97-AF65-F5344CB8AC3E}">
        <p14:creationId xmlns:p14="http://schemas.microsoft.com/office/powerpoint/2010/main" val="1525449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smtClean="0"/>
              <a:t>3.7  </a:t>
            </a:r>
            <a:r>
              <a:rPr lang="zh-CN" altLang="en-US" smtClean="0"/>
              <a:t>高斯白噪声和带限白噪声</a:t>
            </a:r>
            <a:endParaRPr lang="zh-CN" altLang="en-US" dirty="0"/>
          </a:p>
        </p:txBody>
      </p:sp>
      <p:sp>
        <p:nvSpPr>
          <p:cNvPr id="8" name="内容占位符 7"/>
          <p:cNvSpPr>
            <a:spLocks noGrp="1"/>
          </p:cNvSpPr>
          <p:nvPr>
            <p:ph idx="1"/>
          </p:nvPr>
        </p:nvSpPr>
        <p:spPr/>
        <p:txBody>
          <a:bodyPr/>
          <a:lstStyle/>
          <a:p>
            <a:r>
              <a:rPr lang="zh-CN" altLang="en-US" dirty="0" smtClean="0">
                <a:solidFill>
                  <a:srgbClr val="0000FF"/>
                </a:solidFill>
              </a:rPr>
              <a:t>高斯白噪声</a:t>
            </a:r>
            <a:r>
              <a:rPr lang="zh-CN" altLang="en-US" dirty="0" smtClean="0"/>
              <a:t>常被用作信道中的噪声模型：</a:t>
            </a:r>
            <a:endParaRPr lang="en-US" altLang="zh-CN" dirty="0" smtClean="0"/>
          </a:p>
          <a:p>
            <a:pPr lvl="1"/>
            <a:r>
              <a:rPr lang="zh-CN" altLang="en-US" dirty="0" smtClean="0"/>
              <a:t>通信系统常见的热噪声近似为白噪声</a:t>
            </a:r>
            <a:endParaRPr lang="en-US" altLang="zh-CN" dirty="0" smtClean="0"/>
          </a:p>
          <a:p>
            <a:pPr lvl="1"/>
            <a:r>
              <a:rPr lang="zh-CN" altLang="en-US" dirty="0" smtClean="0"/>
              <a:t>热噪声的取值服从高斯分布</a:t>
            </a:r>
            <a:endParaRPr lang="en-US" altLang="zh-CN" dirty="0" smtClean="0"/>
          </a:p>
          <a:p>
            <a:r>
              <a:rPr lang="zh-CN" altLang="en-US" dirty="0" smtClean="0">
                <a:solidFill>
                  <a:srgbClr val="0000FF"/>
                </a:solidFill>
              </a:rPr>
              <a:t>带限白噪声</a:t>
            </a:r>
            <a:endParaRPr lang="en-US" altLang="zh-CN" dirty="0" smtClean="0">
              <a:solidFill>
                <a:srgbClr val="0000FF"/>
              </a:solidFill>
            </a:endParaRPr>
          </a:p>
          <a:p>
            <a:pPr lvl="1"/>
            <a:r>
              <a:rPr lang="zh-CN" altLang="en-US" dirty="0"/>
              <a:t>实际信道或滤波器是带宽受限</a:t>
            </a:r>
            <a:r>
              <a:rPr lang="zh-CN" altLang="en-US" dirty="0" smtClean="0"/>
              <a:t>的</a:t>
            </a:r>
            <a:endParaRPr lang="en-US" altLang="zh-CN" dirty="0" smtClean="0"/>
          </a:p>
          <a:p>
            <a:pPr lvl="1"/>
            <a:r>
              <a:rPr lang="zh-CN" altLang="en-US" dirty="0" smtClean="0"/>
              <a:t>白噪声通过后变成带限噪声，谱密度在通带范围内仍为白色</a:t>
            </a:r>
            <a:endParaRPr lang="en-US" altLang="zh-CN" dirty="0" smtClean="0"/>
          </a:p>
          <a:p>
            <a:pPr lvl="1"/>
            <a:r>
              <a:rPr lang="zh-CN" altLang="en-US" dirty="0" smtClean="0"/>
              <a:t>分为：低通白噪声   带通白噪声</a:t>
            </a:r>
            <a:endParaRPr lang="en-US" altLang="zh-CN" dirty="0" smtClean="0"/>
          </a:p>
        </p:txBody>
      </p:sp>
      <p:sp>
        <p:nvSpPr>
          <p:cNvPr id="18" name="灯片编号占位符 3"/>
          <p:cNvSpPr>
            <a:spLocks noGrp="1"/>
          </p:cNvSpPr>
          <p:nvPr>
            <p:ph type="sldNum" sz="quarter" idx="12"/>
          </p:nvPr>
        </p:nvSpPr>
        <p:spPr>
          <a:xfrm>
            <a:off x="8407846" y="6556200"/>
            <a:ext cx="628650" cy="257176"/>
          </a:xfrm>
        </p:spPr>
        <p:txBody>
          <a:bodyPr/>
          <a:lstStyle/>
          <a:p>
            <a:fld id="{E31375A4-56A4-47D6-9801-1991572033F7}" type="slidenum">
              <a:rPr lang="en-US" smtClean="0"/>
              <a:pPr/>
              <a:t>85</a:t>
            </a:fld>
            <a:endParaRPr lang="en-US" dirty="0"/>
          </a:p>
        </p:txBody>
      </p:sp>
    </p:spTree>
    <p:extLst>
      <p:ext uri="{BB962C8B-B14F-4D97-AF65-F5344CB8AC3E}">
        <p14:creationId xmlns:p14="http://schemas.microsoft.com/office/powerpoint/2010/main" val="2077290322"/>
      </p:ext>
    </p:extLst>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白噪声</a:t>
            </a:r>
            <a:r>
              <a:rPr lang="en-US" altLang="zh-CN" i="1" dirty="0" smtClean="0"/>
              <a:t>n (t)</a:t>
            </a:r>
            <a:endParaRPr lang="en-US" altLang="zh-CN" i="1" dirty="0"/>
          </a:p>
        </p:txBody>
      </p:sp>
      <p:sp>
        <p:nvSpPr>
          <p:cNvPr id="91139" name="Rectangle 3"/>
          <p:cNvSpPr>
            <a:spLocks noGrp="1" noChangeArrowheads="1"/>
          </p:cNvSpPr>
          <p:nvPr>
            <p:ph type="body" idx="1"/>
          </p:nvPr>
        </p:nvSpPr>
        <p:spPr/>
        <p:txBody>
          <a:bodyPr/>
          <a:lstStyle/>
          <a:p>
            <a:r>
              <a:rPr lang="zh-CN" altLang="en-US" dirty="0" smtClean="0">
                <a:solidFill>
                  <a:srgbClr val="0000FF"/>
                </a:solidFill>
              </a:rPr>
              <a:t>定义：</a:t>
            </a:r>
            <a:r>
              <a:rPr lang="zh-CN" altLang="en-US" dirty="0" smtClean="0"/>
              <a:t>功率谱密度在所有频率上均为常数的噪声，即</a:t>
            </a:r>
          </a:p>
          <a:p>
            <a:pPr lvl="1"/>
            <a:r>
              <a:rPr lang="zh-CN" altLang="en-US" dirty="0" smtClean="0"/>
              <a:t>					   － 双边功率谱密度</a:t>
            </a:r>
          </a:p>
          <a:p>
            <a:pPr lvl="1"/>
            <a:r>
              <a:rPr lang="zh-CN" altLang="en-US" dirty="0" smtClean="0"/>
              <a:t>或</a:t>
            </a:r>
          </a:p>
          <a:p>
            <a:pPr lvl="1"/>
            <a:r>
              <a:rPr lang="zh-CN" altLang="en-US" dirty="0" smtClean="0"/>
              <a:t>					   － 单边功率谱密度</a:t>
            </a:r>
          </a:p>
          <a:p>
            <a:pPr lvl="1"/>
            <a:r>
              <a:rPr lang="zh-CN" altLang="en-US" dirty="0" smtClean="0"/>
              <a:t>	式中 </a:t>
            </a:r>
            <a:r>
              <a:rPr lang="en-US" altLang="zh-CN" i="1" dirty="0"/>
              <a:t>n</a:t>
            </a:r>
            <a:r>
              <a:rPr lang="en-US" altLang="zh-CN" baseline="-25000" dirty="0"/>
              <a:t>0</a:t>
            </a:r>
            <a:r>
              <a:rPr lang="en-US" altLang="zh-CN" dirty="0" smtClean="0"/>
              <a:t> </a:t>
            </a:r>
            <a:r>
              <a:rPr lang="zh-CN" altLang="en-US" dirty="0" smtClean="0"/>
              <a:t>－ 正常数</a:t>
            </a:r>
          </a:p>
          <a:p>
            <a:r>
              <a:rPr lang="zh-CN" altLang="en-US" dirty="0" smtClean="0">
                <a:solidFill>
                  <a:srgbClr val="0000FF"/>
                </a:solidFill>
              </a:rPr>
              <a:t>自相关函数</a:t>
            </a:r>
            <a:r>
              <a:rPr lang="zh-CN" altLang="en-US" dirty="0" smtClean="0"/>
              <a:t>：对双边功率谱密度取傅里叶反变换，得到相关函数：</a:t>
            </a:r>
            <a:endParaRPr lang="zh-CN" altLang="en-US" dirty="0"/>
          </a:p>
        </p:txBody>
      </p:sp>
      <p:sp>
        <p:nvSpPr>
          <p:cNvPr id="12" name="灯片编号占位符 5"/>
          <p:cNvSpPr>
            <a:spLocks noGrp="1"/>
          </p:cNvSpPr>
          <p:nvPr>
            <p:ph type="sldNum" sz="quarter" idx="12"/>
          </p:nvPr>
        </p:nvSpPr>
        <p:spPr/>
        <p:txBody>
          <a:bodyPr/>
          <a:lstStyle/>
          <a:p>
            <a:fld id="{77B7CED1-AAA3-4DB7-B4F3-CA4ACC0462F0}" type="slidenum">
              <a:rPr lang="en-US" altLang="zh-CN" smtClean="0"/>
              <a:pPr/>
              <a:t>86</a:t>
            </a:fld>
            <a:endParaRPr lang="en-US" altLang="zh-CN"/>
          </a:p>
        </p:txBody>
      </p:sp>
      <p:grpSp>
        <p:nvGrpSpPr>
          <p:cNvPr id="2" name="Group 8"/>
          <p:cNvGrpSpPr>
            <a:grpSpLocks/>
          </p:cNvGrpSpPr>
          <p:nvPr/>
        </p:nvGrpSpPr>
        <p:grpSpPr bwMode="auto">
          <a:xfrm>
            <a:off x="1475656" y="1988840"/>
            <a:ext cx="3744416" cy="864096"/>
            <a:chOff x="1910" y="2034"/>
            <a:chExt cx="1825" cy="401"/>
          </a:xfrm>
        </p:grpSpPr>
        <p:graphicFrame>
          <p:nvGraphicFramePr>
            <p:cNvPr id="91140" name="Object 4"/>
            <p:cNvGraphicFramePr>
              <a:graphicFrameLocks noChangeAspect="1"/>
            </p:cNvGraphicFramePr>
            <p:nvPr>
              <p:extLst>
                <p:ext uri="{D42A27DB-BD31-4B8C-83A1-F6EECF244321}">
                  <p14:modId xmlns:p14="http://schemas.microsoft.com/office/powerpoint/2010/main" val="2888844228"/>
                </p:ext>
              </p:extLst>
            </p:nvPr>
          </p:nvGraphicFramePr>
          <p:xfrm>
            <a:off x="1910" y="2034"/>
            <a:ext cx="737" cy="401"/>
          </p:xfrm>
          <a:graphic>
            <a:graphicData uri="http://schemas.openxmlformats.org/presentationml/2006/ole">
              <mc:AlternateContent xmlns:mc="http://schemas.openxmlformats.org/markup-compatibility/2006">
                <mc:Choice xmlns:v="urn:schemas-microsoft-com:vml" Requires="v">
                  <p:oleObj spid="_x0000_s2518398" name="公式" r:id="rId3" imgW="748975" imgH="406224" progId="Equation.3">
                    <p:embed/>
                  </p:oleObj>
                </mc:Choice>
                <mc:Fallback>
                  <p:oleObj name="公式" r:id="rId3" imgW="748975" imgH="406224" progId="Equation.3">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 y="2034"/>
                          <a:ext cx="737" cy="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2" name="Object 6"/>
            <p:cNvGraphicFramePr>
              <a:graphicFrameLocks noChangeAspect="1"/>
            </p:cNvGraphicFramePr>
            <p:nvPr>
              <p:extLst>
                <p:ext uri="{D42A27DB-BD31-4B8C-83A1-F6EECF244321}">
                  <p14:modId xmlns:p14="http://schemas.microsoft.com/office/powerpoint/2010/main" val="4178529293"/>
                </p:ext>
              </p:extLst>
            </p:nvPr>
          </p:nvGraphicFramePr>
          <p:xfrm>
            <a:off x="2686" y="2125"/>
            <a:ext cx="1049" cy="218"/>
          </p:xfrm>
          <a:graphic>
            <a:graphicData uri="http://schemas.openxmlformats.org/presentationml/2006/ole">
              <mc:AlternateContent xmlns:mc="http://schemas.openxmlformats.org/markup-compatibility/2006">
                <mc:Choice xmlns:v="urn:schemas-microsoft-com:vml" Requires="v">
                  <p:oleObj spid="_x0000_s2518399" name="公式" r:id="rId5" imgW="965200" imgH="203200" progId="Equation.3">
                    <p:embed/>
                  </p:oleObj>
                </mc:Choice>
                <mc:Fallback>
                  <p:oleObj name="公式" r:id="rId5" imgW="965200" imgH="203200" progId="Equation.3">
                    <p:embed/>
                    <p:pic>
                      <p:nvPicPr>
                        <p:cNvPr id="0" name="Picture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6" y="2125"/>
                          <a:ext cx="1049"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3"/>
          <p:cNvGrpSpPr>
            <a:grpSpLocks/>
          </p:cNvGrpSpPr>
          <p:nvPr/>
        </p:nvGrpSpPr>
        <p:grpSpPr bwMode="auto">
          <a:xfrm>
            <a:off x="1691680" y="2921335"/>
            <a:ext cx="3662104" cy="605755"/>
            <a:chOff x="2058" y="2440"/>
            <a:chExt cx="1777" cy="233"/>
          </a:xfrm>
        </p:grpSpPr>
        <p:graphicFrame>
          <p:nvGraphicFramePr>
            <p:cNvPr id="91145" name="Object 9"/>
            <p:cNvGraphicFramePr>
              <a:graphicFrameLocks noChangeAspect="1"/>
            </p:cNvGraphicFramePr>
            <p:nvPr/>
          </p:nvGraphicFramePr>
          <p:xfrm>
            <a:off x="2058" y="2440"/>
            <a:ext cx="709" cy="233"/>
          </p:xfrm>
          <a:graphic>
            <a:graphicData uri="http://schemas.openxmlformats.org/presentationml/2006/ole">
              <mc:AlternateContent xmlns:mc="http://schemas.openxmlformats.org/markup-compatibility/2006">
                <mc:Choice xmlns:v="urn:schemas-microsoft-com:vml" Requires="v">
                  <p:oleObj spid="_x0000_s2518400" name="公式" r:id="rId7" imgW="698500" imgH="228600" progId="Equation.3">
                    <p:embed/>
                  </p:oleObj>
                </mc:Choice>
                <mc:Fallback>
                  <p:oleObj name="公式" r:id="rId7" imgW="698500" imgH="228600" progId="Equation.3">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8" y="2440"/>
                          <a:ext cx="709"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7" name="Object 11"/>
            <p:cNvGraphicFramePr>
              <a:graphicFrameLocks noChangeAspect="1"/>
            </p:cNvGraphicFramePr>
            <p:nvPr>
              <p:extLst>
                <p:ext uri="{D42A27DB-BD31-4B8C-83A1-F6EECF244321}">
                  <p14:modId xmlns:p14="http://schemas.microsoft.com/office/powerpoint/2010/main" val="133840648"/>
                </p:ext>
              </p:extLst>
            </p:nvPr>
          </p:nvGraphicFramePr>
          <p:xfrm>
            <a:off x="2932" y="2450"/>
            <a:ext cx="903" cy="213"/>
          </p:xfrm>
          <a:graphic>
            <a:graphicData uri="http://schemas.openxmlformats.org/presentationml/2006/ole">
              <mc:AlternateContent xmlns:mc="http://schemas.openxmlformats.org/markup-compatibility/2006">
                <mc:Choice xmlns:v="urn:schemas-microsoft-com:vml" Requires="v">
                  <p:oleObj spid="_x0000_s2518401" name="公式" r:id="rId9" imgW="850531" imgH="203112" progId="Equation.3">
                    <p:embed/>
                  </p:oleObj>
                </mc:Choice>
                <mc:Fallback>
                  <p:oleObj name="公式" r:id="rId9" imgW="850531" imgH="203112" progId="Equation.3">
                    <p:embed/>
                    <p:pic>
                      <p:nvPicPr>
                        <p:cNvPr id="0" name="Picture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2" y="2450"/>
                          <a:ext cx="903"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1151" name="Rectangle 15"/>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1150" name="Object 14"/>
          <p:cNvGraphicFramePr>
            <a:graphicFrameLocks noChangeAspect="1"/>
          </p:cNvGraphicFramePr>
          <p:nvPr>
            <p:extLst>
              <p:ext uri="{D42A27DB-BD31-4B8C-83A1-F6EECF244321}">
                <p14:modId xmlns:p14="http://schemas.microsoft.com/office/powerpoint/2010/main" val="443693"/>
              </p:ext>
            </p:extLst>
          </p:nvPr>
        </p:nvGraphicFramePr>
        <p:xfrm>
          <a:off x="2555776" y="5373216"/>
          <a:ext cx="2232248" cy="958748"/>
        </p:xfrm>
        <a:graphic>
          <a:graphicData uri="http://schemas.openxmlformats.org/presentationml/2006/ole">
            <mc:AlternateContent xmlns:mc="http://schemas.openxmlformats.org/markup-compatibility/2006">
              <mc:Choice xmlns:v="urn:schemas-microsoft-com:vml" Requires="v">
                <p:oleObj spid="_x0000_s2518402" name="公式" r:id="rId11" imgW="952087" imgH="406224" progId="Equation.3">
                  <p:embed/>
                </p:oleObj>
              </mc:Choice>
              <mc:Fallback>
                <p:oleObj name="公式" r:id="rId11" imgW="952087" imgH="406224" progId="Equation.3">
                  <p:embed/>
                  <p:pic>
                    <p:nvPicPr>
                      <p:cNvPr id="0" name="Picture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776" y="5373216"/>
                        <a:ext cx="2232248" cy="958748"/>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39">
                                            <p:txEl>
                                              <p:pRg st="5" end="5"/>
                                            </p:txEl>
                                          </p:spTgt>
                                        </p:tgtEl>
                                        <p:attrNameLst>
                                          <p:attrName>style.visibility</p:attrName>
                                        </p:attrNameLst>
                                      </p:cBhvr>
                                      <p:to>
                                        <p:strVal val="visible"/>
                                      </p:to>
                                    </p:set>
                                    <p:anim calcmode="lin" valueType="num">
                                      <p:cBhvr additive="base">
                                        <p:cTn id="7" dur="500" fill="hold"/>
                                        <p:tgtEl>
                                          <p:spTgt spid="9113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3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1150"/>
                                        </p:tgtEl>
                                        <p:attrNameLst>
                                          <p:attrName>style.visibility</p:attrName>
                                        </p:attrNameLst>
                                      </p:cBhvr>
                                      <p:to>
                                        <p:strVal val="visible"/>
                                      </p:to>
                                    </p:set>
                                    <p:anim calcmode="lin" valueType="num">
                                      <p:cBhvr additive="base">
                                        <p:cTn id="11" dur="500" fill="hold"/>
                                        <p:tgtEl>
                                          <p:spTgt spid="91150"/>
                                        </p:tgtEl>
                                        <p:attrNameLst>
                                          <p:attrName>ppt_x</p:attrName>
                                        </p:attrNameLst>
                                      </p:cBhvr>
                                      <p:tavLst>
                                        <p:tav tm="0">
                                          <p:val>
                                            <p:strVal val="#ppt_x"/>
                                          </p:val>
                                        </p:tav>
                                        <p:tav tm="100000">
                                          <p:val>
                                            <p:strVal val="#ppt_x"/>
                                          </p:val>
                                        </p:tav>
                                      </p:tavLst>
                                    </p:anim>
                                    <p:anim calcmode="lin" valueType="num">
                                      <p:cBhvr additive="base">
                                        <p:cTn id="12" dur="500" fill="hold"/>
                                        <p:tgtEl>
                                          <p:spTgt spid="91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32A33BE-A7FF-42EC-8C5A-80041C34A418}" type="slidenum">
              <a:rPr lang="en-US" altLang="zh-CN"/>
              <a:pPr/>
              <a:t>87</a:t>
            </a:fld>
            <a:endParaRPr lang="en-US" altLang="zh-CN"/>
          </a:p>
        </p:txBody>
      </p:sp>
      <p:sp>
        <p:nvSpPr>
          <p:cNvPr id="92162" name="Rectangle 2"/>
          <p:cNvSpPr>
            <a:spLocks noGrp="1" noChangeArrowheads="1"/>
          </p:cNvSpPr>
          <p:nvPr>
            <p:ph type="title"/>
          </p:nvPr>
        </p:nvSpPr>
        <p:spPr/>
        <p:txBody>
          <a:bodyPr>
            <a:normAutofit fontScale="90000"/>
          </a:bodyPr>
          <a:lstStyle/>
          <a:p>
            <a:endParaRPr lang="zh-CN" altLang="en-US" sz="5400" b="1" dirty="0"/>
          </a:p>
        </p:txBody>
      </p:sp>
      <p:sp>
        <p:nvSpPr>
          <p:cNvPr id="92163" name="Rectangle 3"/>
          <p:cNvSpPr>
            <a:spLocks noGrp="1" noChangeArrowheads="1"/>
          </p:cNvSpPr>
          <p:nvPr>
            <p:ph type="body" idx="1"/>
          </p:nvPr>
        </p:nvSpPr>
        <p:spPr/>
        <p:txBody>
          <a:bodyPr/>
          <a:lstStyle/>
          <a:p>
            <a:r>
              <a:rPr lang="zh-CN" altLang="en-US" dirty="0"/>
              <a:t>白噪声和其自相关函数的曲线：</a:t>
            </a:r>
          </a:p>
        </p:txBody>
      </p:sp>
      <p:grpSp>
        <p:nvGrpSpPr>
          <p:cNvPr id="2" name="Group 4"/>
          <p:cNvGrpSpPr>
            <a:grpSpLocks/>
          </p:cNvGrpSpPr>
          <p:nvPr/>
        </p:nvGrpSpPr>
        <p:grpSpPr bwMode="auto">
          <a:xfrm>
            <a:off x="539552" y="1988840"/>
            <a:ext cx="8280920" cy="3653656"/>
            <a:chOff x="1797" y="5964"/>
            <a:chExt cx="8280" cy="3588"/>
          </a:xfrm>
        </p:grpSpPr>
        <p:pic>
          <p:nvPicPr>
            <p:cNvPr id="92165" name="Picture 5" descr="2_6_6"/>
            <p:cNvPicPr>
              <a:picLocks noChangeAspect="1" noChangeArrowheads="1"/>
            </p:cNvPicPr>
            <p:nvPr/>
          </p:nvPicPr>
          <p:blipFill>
            <a:blip r:embed="rId2" cstate="print"/>
            <a:srcRect/>
            <a:stretch>
              <a:fillRect/>
            </a:stretch>
          </p:blipFill>
          <p:spPr bwMode="auto">
            <a:xfrm>
              <a:off x="1797" y="5964"/>
              <a:ext cx="8280" cy="3555"/>
            </a:xfrm>
            <a:prstGeom prst="rect">
              <a:avLst/>
            </a:prstGeom>
            <a:noFill/>
            <a:ln w="9525">
              <a:noFill/>
              <a:miter lim="800000"/>
              <a:headEnd/>
              <a:tailEnd/>
            </a:ln>
          </p:spPr>
        </p:pic>
        <p:sp>
          <p:nvSpPr>
            <p:cNvPr id="92166" name="Rectangle 6"/>
            <p:cNvSpPr>
              <a:spLocks noChangeArrowheads="1"/>
            </p:cNvSpPr>
            <p:nvPr/>
          </p:nvSpPr>
          <p:spPr bwMode="auto">
            <a:xfrm>
              <a:off x="3597" y="9084"/>
              <a:ext cx="5220" cy="468"/>
            </a:xfrm>
            <a:prstGeom prst="rect">
              <a:avLst/>
            </a:prstGeom>
            <a:solidFill>
              <a:srgbClr val="FFFFFF"/>
            </a:solidFill>
            <a:ln w="9525">
              <a:noFill/>
              <a:miter lim="800000"/>
              <a:headEnd/>
              <a:tailEnd/>
            </a:ln>
          </p:spPr>
          <p:txBody>
            <a:bodyPr/>
            <a:lstStyle/>
            <a:p>
              <a:endParaRPr lang="zh-CN" altLang="en-US"/>
            </a:p>
          </p:txBody>
        </p:sp>
      </p:gr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dirty="0" smtClean="0">
                <a:solidFill>
                  <a:srgbClr val="0000FF"/>
                </a:solidFill>
              </a:rPr>
              <a:t>白噪声的功率</a:t>
            </a:r>
            <a:endParaRPr lang="zh-CN" altLang="en-US" dirty="0">
              <a:solidFill>
                <a:srgbClr val="0000FF"/>
              </a:solidFill>
            </a:endParaRPr>
          </a:p>
        </p:txBody>
      </p:sp>
      <p:sp>
        <p:nvSpPr>
          <p:cNvPr id="93187" name="Rectangle 3"/>
          <p:cNvSpPr>
            <a:spLocks noGrp="1" noChangeArrowheads="1"/>
          </p:cNvSpPr>
          <p:nvPr>
            <p:ph type="body" idx="1"/>
          </p:nvPr>
        </p:nvSpPr>
        <p:spPr/>
        <p:txBody>
          <a:bodyPr/>
          <a:lstStyle/>
          <a:p>
            <a:r>
              <a:rPr lang="zh-CN" altLang="en-US" dirty="0" smtClean="0"/>
              <a:t>由于白噪声的带宽无限，其平均功率为无穷大，即</a:t>
            </a:r>
          </a:p>
          <a:p>
            <a:pPr lvl="2"/>
            <a:endParaRPr lang="zh-CN" altLang="en-US" dirty="0" smtClean="0"/>
          </a:p>
          <a:p>
            <a:pPr lvl="2"/>
            <a:r>
              <a:rPr lang="zh-CN" altLang="en-US" dirty="0" smtClean="0"/>
              <a:t>	                  或</a:t>
            </a:r>
          </a:p>
          <a:p>
            <a:pPr lvl="2"/>
            <a:endParaRPr lang="zh-CN" altLang="en-US" dirty="0" smtClean="0"/>
          </a:p>
          <a:p>
            <a:r>
              <a:rPr lang="zh-CN" altLang="en-US" dirty="0" smtClean="0"/>
              <a:t>真正“白”的噪声是不存在的，它只是构造的一种理想化的噪声形式。 </a:t>
            </a:r>
          </a:p>
          <a:p>
            <a:r>
              <a:rPr lang="zh-CN" altLang="en-US" dirty="0" smtClean="0"/>
              <a:t>实际中，只要噪声的功率谱均匀分布的频率范围远远大于通信系统的工作频带，我们就可以把它视为白噪声。</a:t>
            </a:r>
            <a:endParaRPr lang="zh-CN" altLang="en-US" dirty="0"/>
          </a:p>
        </p:txBody>
      </p:sp>
      <p:sp>
        <p:nvSpPr>
          <p:cNvPr id="8" name="灯片编号占位符 5"/>
          <p:cNvSpPr>
            <a:spLocks noGrp="1"/>
          </p:cNvSpPr>
          <p:nvPr>
            <p:ph type="sldNum" sz="quarter" idx="12"/>
          </p:nvPr>
        </p:nvSpPr>
        <p:spPr/>
        <p:txBody>
          <a:bodyPr/>
          <a:lstStyle/>
          <a:p>
            <a:fld id="{7B256FB7-909F-41F5-84C3-70DB161878C9}" type="slidenum">
              <a:rPr lang="en-US" altLang="zh-CN" smtClean="0"/>
              <a:pPr/>
              <a:t>88</a:t>
            </a:fld>
            <a:endParaRPr lang="en-US" altLang="zh-CN"/>
          </a:p>
        </p:txBody>
      </p:sp>
      <p:sp>
        <p:nvSpPr>
          <p:cNvPr id="93189" name="Rectangle 5"/>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188" name="Object 4"/>
          <p:cNvGraphicFramePr>
            <a:graphicFrameLocks noChangeAspect="1"/>
          </p:cNvGraphicFramePr>
          <p:nvPr>
            <p:extLst>
              <p:ext uri="{D42A27DB-BD31-4B8C-83A1-F6EECF244321}">
                <p14:modId xmlns:p14="http://schemas.microsoft.com/office/powerpoint/2010/main" val="1290203257"/>
              </p:ext>
            </p:extLst>
          </p:nvPr>
        </p:nvGraphicFramePr>
        <p:xfrm>
          <a:off x="899592" y="2186928"/>
          <a:ext cx="2736304" cy="854466"/>
        </p:xfrm>
        <a:graphic>
          <a:graphicData uri="http://schemas.openxmlformats.org/presentationml/2006/ole">
            <mc:AlternateContent xmlns:mc="http://schemas.openxmlformats.org/markup-compatibility/2006">
              <mc:Choice xmlns:v="urn:schemas-microsoft-com:vml" Requires="v">
                <p:oleObj spid="_x0000_s2519194" name="公式" r:id="rId3" imgW="1282700" imgH="406400" progId="Equation.3">
                  <p:embed/>
                </p:oleObj>
              </mc:Choice>
              <mc:Fallback>
                <p:oleObj name="公式" r:id="rId3" imgW="1282700" imgH="4064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186928"/>
                        <a:ext cx="2736304" cy="854466"/>
                      </a:xfrm>
                      <a:prstGeom prst="rect">
                        <a:avLst/>
                      </a:prstGeom>
                      <a:noFill/>
                      <a:extLst/>
                    </p:spPr>
                  </p:pic>
                </p:oleObj>
              </mc:Fallback>
            </mc:AlternateContent>
          </a:graphicData>
        </a:graphic>
      </p:graphicFrame>
      <p:sp>
        <p:nvSpPr>
          <p:cNvPr id="93191" name="Rectangle 7"/>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3190" name="Object 6"/>
          <p:cNvGraphicFramePr>
            <a:graphicFrameLocks noChangeAspect="1"/>
          </p:cNvGraphicFramePr>
          <p:nvPr>
            <p:extLst>
              <p:ext uri="{D42A27DB-BD31-4B8C-83A1-F6EECF244321}">
                <p14:modId xmlns:p14="http://schemas.microsoft.com/office/powerpoint/2010/main" val="2706295930"/>
              </p:ext>
            </p:extLst>
          </p:nvPr>
        </p:nvGraphicFramePr>
        <p:xfrm>
          <a:off x="4572000" y="2276872"/>
          <a:ext cx="2520280" cy="775762"/>
        </p:xfrm>
        <a:graphic>
          <a:graphicData uri="http://schemas.openxmlformats.org/presentationml/2006/ole">
            <mc:AlternateContent xmlns:mc="http://schemas.openxmlformats.org/markup-compatibility/2006">
              <mc:Choice xmlns:v="urn:schemas-microsoft-com:vml" Requires="v">
                <p:oleObj spid="_x0000_s2519195" name="公式" r:id="rId5" imgW="1218671" imgH="406224" progId="Equation.3">
                  <p:embed/>
                </p:oleObj>
              </mc:Choice>
              <mc:Fallback>
                <p:oleObj name="公式" r:id="rId5" imgW="1218671" imgH="406224"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276872"/>
                        <a:ext cx="2520280" cy="775762"/>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additive="base">
                                        <p:cTn id="7" dur="500" fill="hold"/>
                                        <p:tgtEl>
                                          <p:spTgt spid="93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3188"/>
                                        </p:tgtEl>
                                        <p:attrNameLst>
                                          <p:attrName>style.visibility</p:attrName>
                                        </p:attrNameLst>
                                      </p:cBhvr>
                                      <p:to>
                                        <p:strVal val="visible"/>
                                      </p:to>
                                    </p:set>
                                    <p:anim calcmode="lin" valueType="num">
                                      <p:cBhvr additive="base">
                                        <p:cTn id="11" dur="500" fill="hold"/>
                                        <p:tgtEl>
                                          <p:spTgt spid="93188"/>
                                        </p:tgtEl>
                                        <p:attrNameLst>
                                          <p:attrName>ppt_x</p:attrName>
                                        </p:attrNameLst>
                                      </p:cBhvr>
                                      <p:tavLst>
                                        <p:tav tm="0">
                                          <p:val>
                                            <p:strVal val="#ppt_x"/>
                                          </p:val>
                                        </p:tav>
                                        <p:tav tm="100000">
                                          <p:val>
                                            <p:strVal val="#ppt_x"/>
                                          </p:val>
                                        </p:tav>
                                      </p:tavLst>
                                    </p:anim>
                                    <p:anim calcmode="lin" valueType="num">
                                      <p:cBhvr additive="base">
                                        <p:cTn id="12" dur="500" fill="hold"/>
                                        <p:tgtEl>
                                          <p:spTgt spid="9318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anim calcmode="lin" valueType="num">
                                      <p:cBhvr additive="base">
                                        <p:cTn id="15" dur="500" fill="hold"/>
                                        <p:tgtEl>
                                          <p:spTgt spid="931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318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3190"/>
                                        </p:tgtEl>
                                        <p:attrNameLst>
                                          <p:attrName>style.visibility</p:attrName>
                                        </p:attrNameLst>
                                      </p:cBhvr>
                                      <p:to>
                                        <p:strVal val="visible"/>
                                      </p:to>
                                    </p:set>
                                    <p:anim calcmode="lin" valueType="num">
                                      <p:cBhvr additive="base">
                                        <p:cTn id="19" dur="500" fill="hold"/>
                                        <p:tgtEl>
                                          <p:spTgt spid="93190"/>
                                        </p:tgtEl>
                                        <p:attrNameLst>
                                          <p:attrName>ppt_x</p:attrName>
                                        </p:attrNameLst>
                                      </p:cBhvr>
                                      <p:tavLst>
                                        <p:tav tm="0">
                                          <p:val>
                                            <p:strVal val="#ppt_x"/>
                                          </p:val>
                                        </p:tav>
                                        <p:tav tm="100000">
                                          <p:val>
                                            <p:strVal val="#ppt_x"/>
                                          </p:val>
                                        </p:tav>
                                      </p:tavLst>
                                    </p:anim>
                                    <p:anim calcmode="lin" valueType="num">
                                      <p:cBhvr additive="base">
                                        <p:cTn id="20" dur="500" fill="hold"/>
                                        <p:tgtEl>
                                          <p:spTgt spid="931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3187">
                                            <p:txEl>
                                              <p:pRg st="4" end="4"/>
                                            </p:txEl>
                                          </p:spTgt>
                                        </p:tgtEl>
                                        <p:attrNameLst>
                                          <p:attrName>style.visibility</p:attrName>
                                        </p:attrNameLst>
                                      </p:cBhvr>
                                      <p:to>
                                        <p:strVal val="visible"/>
                                      </p:to>
                                    </p:set>
                                    <p:anim calcmode="lin" valueType="num">
                                      <p:cBhvr additive="base">
                                        <p:cTn id="25" dur="500" fill="hold"/>
                                        <p:tgtEl>
                                          <p:spTgt spid="931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31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3187">
                                            <p:txEl>
                                              <p:pRg st="5" end="5"/>
                                            </p:txEl>
                                          </p:spTgt>
                                        </p:tgtEl>
                                        <p:attrNameLst>
                                          <p:attrName>style.visibility</p:attrName>
                                        </p:attrNameLst>
                                      </p:cBhvr>
                                      <p:to>
                                        <p:strVal val="visible"/>
                                      </p:to>
                                    </p:set>
                                    <p:anim calcmode="lin" valueType="num">
                                      <p:cBhvr additive="base">
                                        <p:cTn id="31" dur="500" fill="hold"/>
                                        <p:tgtEl>
                                          <p:spTgt spid="931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31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dirty="0" smtClean="0"/>
              <a:t>高斯白噪声</a:t>
            </a:r>
            <a:endParaRPr lang="zh-CN" altLang="en-US" dirty="0"/>
          </a:p>
        </p:txBody>
      </p:sp>
      <p:sp>
        <p:nvSpPr>
          <p:cNvPr id="93187" name="Rectangle 3"/>
          <p:cNvSpPr>
            <a:spLocks noGrp="1" noChangeArrowheads="1"/>
          </p:cNvSpPr>
          <p:nvPr>
            <p:ph type="body" idx="1"/>
          </p:nvPr>
        </p:nvSpPr>
        <p:spPr/>
        <p:txBody>
          <a:bodyPr/>
          <a:lstStyle/>
          <a:p>
            <a:r>
              <a:rPr lang="zh-CN" altLang="en-US" dirty="0" smtClean="0"/>
              <a:t>如果白噪声取值的概率分布服从高斯分布，则称之为</a:t>
            </a:r>
            <a:r>
              <a:rPr lang="zh-CN" altLang="en-US" dirty="0" smtClean="0">
                <a:solidFill>
                  <a:srgbClr val="0000FF"/>
                </a:solidFill>
              </a:rPr>
              <a:t>高斯白噪声</a:t>
            </a:r>
            <a:r>
              <a:rPr lang="zh-CN" altLang="en-US" dirty="0" smtClean="0"/>
              <a:t>。</a:t>
            </a:r>
          </a:p>
          <a:p>
            <a:r>
              <a:rPr lang="zh-CN" altLang="en-US" dirty="0" smtClean="0"/>
              <a:t>高斯白噪声在任意两个不同时刻上的随机变量之间，不仅是互不相关的，而且还是统计独立的。 </a:t>
            </a:r>
            <a:endParaRPr lang="zh-CN" altLang="en-US" dirty="0"/>
          </a:p>
        </p:txBody>
      </p:sp>
      <p:sp>
        <p:nvSpPr>
          <p:cNvPr id="8" name="灯片编号占位符 5"/>
          <p:cNvSpPr>
            <a:spLocks noGrp="1"/>
          </p:cNvSpPr>
          <p:nvPr>
            <p:ph type="sldNum" sz="quarter" idx="12"/>
          </p:nvPr>
        </p:nvSpPr>
        <p:spPr/>
        <p:txBody>
          <a:bodyPr/>
          <a:lstStyle/>
          <a:p>
            <a:fld id="{7B256FB7-909F-41F5-84C3-70DB161878C9}" type="slidenum">
              <a:rPr lang="en-US" altLang="zh-CN" smtClean="0"/>
              <a:pPr/>
              <a:t>89</a:t>
            </a:fld>
            <a:endParaRPr lang="en-US" altLang="zh-CN"/>
          </a:p>
        </p:txBody>
      </p:sp>
      <p:sp>
        <p:nvSpPr>
          <p:cNvPr id="93189" name="Rectangle 5"/>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93191" name="Rectangle 7"/>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694418885"/>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zh-CN" altLang="en-US" b="1" dirty="0" smtClean="0"/>
              <a:t>例：接收机的输出噪声</a:t>
            </a:r>
            <a:endParaRPr lang="zh-CN" altLang="en-US" b="1" dirty="0"/>
          </a:p>
        </p:txBody>
      </p:sp>
      <p:sp>
        <p:nvSpPr>
          <p:cNvPr id="25603" name="Rectangle 3"/>
          <p:cNvSpPr>
            <a:spLocks noGrp="1" noChangeArrowheads="1"/>
          </p:cNvSpPr>
          <p:nvPr>
            <p:ph sz="half" idx="1"/>
          </p:nvPr>
        </p:nvSpPr>
        <p:spPr/>
        <p:txBody>
          <a:bodyPr>
            <a:normAutofit/>
          </a:bodyPr>
          <a:lstStyle/>
          <a:p>
            <a:pPr>
              <a:buNone/>
            </a:pPr>
            <a:r>
              <a:rPr lang="zh-CN" altLang="en-US" dirty="0" smtClean="0"/>
              <a:t>   例</a:t>
            </a:r>
            <a:r>
              <a:rPr lang="zh-CN" altLang="en-US" i="1" dirty="0" smtClean="0"/>
              <a:t>：</a:t>
            </a:r>
            <a:r>
              <a:rPr lang="en-US" altLang="zh-CN" i="1" dirty="0" smtClean="0"/>
              <a:t>n</a:t>
            </a:r>
            <a:r>
              <a:rPr lang="zh-CN" altLang="en-US" dirty="0"/>
              <a:t>台示波器同时观测并记录这</a:t>
            </a:r>
            <a:r>
              <a:rPr lang="en-US" altLang="zh-CN" i="1" dirty="0"/>
              <a:t>n</a:t>
            </a:r>
            <a:r>
              <a:rPr lang="zh-CN" altLang="en-US" dirty="0"/>
              <a:t>台接收机的输出噪声</a:t>
            </a:r>
            <a:r>
              <a:rPr lang="zh-CN" altLang="en-US" dirty="0" smtClean="0"/>
              <a:t>波形，记作： </a:t>
            </a:r>
            <a:r>
              <a:rPr lang="zh-CN" altLang="en-US" i="1" dirty="0" smtClean="0">
                <a:sym typeface="Symbol" pitchFamily="18" charset="2"/>
              </a:rPr>
              <a:t></a:t>
            </a:r>
            <a:r>
              <a:rPr lang="en-US" altLang="zh-CN" i="1" baseline="-25000" dirty="0" err="1" smtClean="0">
                <a:sym typeface="Symbol" pitchFamily="18" charset="2"/>
              </a:rPr>
              <a:t>i</a:t>
            </a:r>
            <a:r>
              <a:rPr lang="en-US" altLang="zh-CN" i="1" baseline="-25000" dirty="0" smtClean="0">
                <a:sym typeface="Symbol" pitchFamily="18" charset="2"/>
              </a:rPr>
              <a:t> </a:t>
            </a:r>
            <a:r>
              <a:rPr lang="en-US" altLang="zh-CN" dirty="0" smtClean="0">
                <a:sym typeface="Symbol" pitchFamily="18" charset="2"/>
              </a:rPr>
              <a:t>(</a:t>
            </a:r>
            <a:r>
              <a:rPr lang="en-US" altLang="zh-CN" i="1" dirty="0" smtClean="0">
                <a:sym typeface="Symbol" pitchFamily="18" charset="2"/>
              </a:rPr>
              <a:t>t</a:t>
            </a:r>
            <a:r>
              <a:rPr lang="en-US" altLang="zh-CN" dirty="0" smtClean="0">
                <a:sym typeface="Symbol" pitchFamily="18" charset="2"/>
              </a:rPr>
              <a:t>)</a:t>
            </a:r>
          </a:p>
          <a:p>
            <a:pPr lvl="1"/>
            <a:r>
              <a:rPr lang="zh-CN" altLang="en-US" dirty="0" smtClean="0">
                <a:solidFill>
                  <a:srgbClr val="0000FF"/>
                </a:solidFill>
              </a:rPr>
              <a:t>样本函数</a:t>
            </a:r>
            <a:r>
              <a:rPr lang="zh-CN" altLang="en-US" i="1" dirty="0" smtClean="0">
                <a:sym typeface="Symbol" pitchFamily="18" charset="2"/>
              </a:rPr>
              <a:t></a:t>
            </a:r>
            <a:r>
              <a:rPr lang="en-US" altLang="zh-CN" i="1" baseline="-25000" dirty="0" err="1" smtClean="0">
                <a:sym typeface="Symbol" pitchFamily="18" charset="2"/>
              </a:rPr>
              <a:t>i</a:t>
            </a:r>
            <a:r>
              <a:rPr lang="en-US" altLang="zh-CN" i="1" baseline="-25000" dirty="0" smtClean="0">
                <a:sym typeface="Symbol" pitchFamily="18" charset="2"/>
              </a:rPr>
              <a:t> </a:t>
            </a:r>
            <a:r>
              <a:rPr lang="en-US" altLang="zh-CN" dirty="0" smtClean="0">
                <a:sym typeface="Symbol" pitchFamily="18" charset="2"/>
              </a:rPr>
              <a:t>(</a:t>
            </a:r>
            <a:r>
              <a:rPr lang="en-US" altLang="zh-CN" i="1" dirty="0" smtClean="0">
                <a:sym typeface="Symbol" pitchFamily="18" charset="2"/>
              </a:rPr>
              <a:t>t</a:t>
            </a:r>
            <a:r>
              <a:rPr lang="en-US" altLang="zh-CN" dirty="0" smtClean="0">
                <a:sym typeface="Symbol" pitchFamily="18" charset="2"/>
              </a:rPr>
              <a:t>) </a:t>
            </a:r>
            <a:r>
              <a:rPr lang="zh-CN" altLang="en-US" dirty="0" smtClean="0"/>
              <a:t>：随机过程的一次</a:t>
            </a:r>
            <a:r>
              <a:rPr lang="zh-CN" altLang="en-US" dirty="0" smtClean="0">
                <a:solidFill>
                  <a:srgbClr val="FF0000"/>
                </a:solidFill>
              </a:rPr>
              <a:t>实现</a:t>
            </a:r>
            <a:r>
              <a:rPr lang="zh-CN" altLang="en-US" dirty="0" smtClean="0"/>
              <a:t>，是确定的时间函数。</a:t>
            </a:r>
          </a:p>
          <a:p>
            <a:pPr lvl="1">
              <a:lnSpc>
                <a:spcPct val="130000"/>
              </a:lnSpc>
            </a:pPr>
            <a:r>
              <a:rPr lang="zh-CN" altLang="en-US" dirty="0" smtClean="0">
                <a:solidFill>
                  <a:srgbClr val="0000FF"/>
                </a:solidFill>
              </a:rPr>
              <a:t>随机过程</a:t>
            </a:r>
            <a:r>
              <a:rPr lang="zh-CN" altLang="en-US" dirty="0" smtClean="0"/>
              <a:t>：</a:t>
            </a:r>
            <a:r>
              <a:rPr lang="zh-CN" altLang="en-US" i="1" dirty="0" smtClean="0">
                <a:sym typeface="Symbol" pitchFamily="18" charset="2"/>
              </a:rPr>
              <a:t></a:t>
            </a:r>
            <a:r>
              <a:rPr lang="zh-CN" altLang="en-US" i="1" baseline="-25000" dirty="0" smtClean="0">
                <a:sym typeface="Symbol" pitchFamily="18" charset="2"/>
              </a:rPr>
              <a:t> </a:t>
            </a:r>
            <a:r>
              <a:rPr lang="en-US" altLang="zh-CN" dirty="0" smtClean="0">
                <a:sym typeface="Symbol" pitchFamily="18" charset="2"/>
              </a:rPr>
              <a:t>(</a:t>
            </a:r>
            <a:r>
              <a:rPr lang="en-US" altLang="zh-CN" i="1" dirty="0" smtClean="0">
                <a:sym typeface="Symbol" pitchFamily="18" charset="2"/>
              </a:rPr>
              <a:t>t</a:t>
            </a:r>
            <a:r>
              <a:rPr lang="en-US" altLang="zh-CN" dirty="0" smtClean="0">
                <a:sym typeface="Symbol" pitchFamily="18" charset="2"/>
              </a:rPr>
              <a:t>)</a:t>
            </a:r>
            <a:r>
              <a:rPr lang="en-US" altLang="zh-CN" dirty="0" smtClean="0"/>
              <a:t> ={</a:t>
            </a:r>
            <a:r>
              <a:rPr lang="en-US" altLang="zh-CN" i="1" dirty="0" smtClean="0">
                <a:sym typeface="Symbol" pitchFamily="18" charset="2"/>
              </a:rPr>
              <a:t></a:t>
            </a:r>
            <a:r>
              <a:rPr lang="en-US" altLang="zh-CN" i="1" baseline="-25000" dirty="0" smtClean="0">
                <a:sym typeface="Symbol" pitchFamily="18" charset="2"/>
              </a:rPr>
              <a:t>1 </a:t>
            </a:r>
            <a:r>
              <a:rPr lang="en-US" altLang="zh-CN" dirty="0" smtClean="0">
                <a:sym typeface="Symbol" pitchFamily="18" charset="2"/>
              </a:rPr>
              <a:t>(</a:t>
            </a:r>
            <a:r>
              <a:rPr lang="en-US" altLang="zh-CN" i="1" dirty="0" smtClean="0">
                <a:sym typeface="Symbol" pitchFamily="18" charset="2"/>
              </a:rPr>
              <a:t>t</a:t>
            </a:r>
            <a:r>
              <a:rPr lang="en-US" altLang="zh-CN" dirty="0" smtClean="0">
                <a:sym typeface="Symbol" pitchFamily="18" charset="2"/>
              </a:rPr>
              <a:t>), </a:t>
            </a:r>
            <a:r>
              <a:rPr lang="en-US" altLang="zh-CN" i="1" dirty="0" smtClean="0">
                <a:sym typeface="Symbol" pitchFamily="18" charset="2"/>
              </a:rPr>
              <a:t></a:t>
            </a:r>
            <a:r>
              <a:rPr lang="en-US" altLang="zh-CN" i="1" baseline="-25000" dirty="0" smtClean="0">
                <a:sym typeface="Symbol" pitchFamily="18" charset="2"/>
              </a:rPr>
              <a:t>2 </a:t>
            </a:r>
            <a:r>
              <a:rPr lang="en-US" altLang="zh-CN" dirty="0" smtClean="0">
                <a:sym typeface="Symbol" pitchFamily="18" charset="2"/>
              </a:rPr>
              <a:t>(</a:t>
            </a:r>
            <a:r>
              <a:rPr lang="en-US" altLang="zh-CN" i="1" dirty="0" smtClean="0">
                <a:sym typeface="Symbol" pitchFamily="18" charset="2"/>
              </a:rPr>
              <a:t>t</a:t>
            </a:r>
            <a:r>
              <a:rPr lang="en-US" altLang="zh-CN" dirty="0" smtClean="0">
                <a:sym typeface="Symbol" pitchFamily="18" charset="2"/>
              </a:rPr>
              <a:t>), …, </a:t>
            </a:r>
            <a:r>
              <a:rPr lang="en-US" altLang="zh-CN" i="1" dirty="0" smtClean="0">
                <a:sym typeface="Symbol" pitchFamily="18" charset="2"/>
              </a:rPr>
              <a:t></a:t>
            </a:r>
            <a:r>
              <a:rPr lang="en-US" altLang="zh-CN" i="1" baseline="-25000" dirty="0" smtClean="0">
                <a:sym typeface="Symbol" pitchFamily="18" charset="2"/>
              </a:rPr>
              <a:t>n </a:t>
            </a:r>
            <a:r>
              <a:rPr lang="en-US" altLang="zh-CN" dirty="0" smtClean="0">
                <a:sym typeface="Symbol" pitchFamily="18" charset="2"/>
              </a:rPr>
              <a:t>(</a:t>
            </a:r>
            <a:r>
              <a:rPr lang="en-US" altLang="zh-CN" i="1" dirty="0" smtClean="0">
                <a:sym typeface="Symbol" pitchFamily="18" charset="2"/>
              </a:rPr>
              <a:t>t</a:t>
            </a:r>
            <a:r>
              <a:rPr lang="en-US" altLang="zh-CN" dirty="0" smtClean="0">
                <a:sym typeface="Symbol" pitchFamily="18" charset="2"/>
              </a:rPr>
              <a:t>)</a:t>
            </a:r>
            <a:r>
              <a:rPr lang="en-US" altLang="zh-CN" dirty="0" smtClean="0"/>
              <a:t>}</a:t>
            </a:r>
            <a:r>
              <a:rPr lang="zh-CN" altLang="en-US" dirty="0" smtClean="0"/>
              <a:t>是全部样本函数的集合。</a:t>
            </a:r>
          </a:p>
          <a:p>
            <a:endParaRPr lang="en-US" altLang="zh-CN" b="0" dirty="0"/>
          </a:p>
        </p:txBody>
      </p:sp>
      <p:sp>
        <p:nvSpPr>
          <p:cNvPr id="8" name="内容占位符 7"/>
          <p:cNvSpPr>
            <a:spLocks noGrp="1"/>
          </p:cNvSpPr>
          <p:nvPr>
            <p:ph sz="half" idx="2"/>
          </p:nvPr>
        </p:nvSpPr>
        <p:spPr/>
        <p:txBody>
          <a:bodyPr/>
          <a:lstStyle/>
          <a:p>
            <a:endParaRPr lang="zh-CN" altLang="en-US"/>
          </a:p>
        </p:txBody>
      </p:sp>
      <p:sp>
        <p:nvSpPr>
          <p:cNvPr id="5" name="灯片编号占位符 5"/>
          <p:cNvSpPr>
            <a:spLocks noGrp="1"/>
          </p:cNvSpPr>
          <p:nvPr>
            <p:ph type="sldNum" sz="quarter" idx="12"/>
          </p:nvPr>
        </p:nvSpPr>
        <p:spPr/>
        <p:txBody>
          <a:bodyPr/>
          <a:lstStyle/>
          <a:p>
            <a:fld id="{5A83C3D8-3A11-4487-89E8-E20F8DC2CE3E}" type="slidenum">
              <a:rPr lang="en-US" altLang="zh-CN"/>
              <a:pPr/>
              <a:t>9</a:t>
            </a:fld>
            <a:endParaRPr lang="en-US" altLang="zh-CN"/>
          </a:p>
        </p:txBody>
      </p:sp>
      <p:graphicFrame>
        <p:nvGraphicFramePr>
          <p:cNvPr id="25604" name="Object 4"/>
          <p:cNvGraphicFramePr>
            <a:graphicFrameLocks noChangeAspect="1"/>
          </p:cNvGraphicFramePr>
          <p:nvPr/>
        </p:nvGraphicFramePr>
        <p:xfrm>
          <a:off x="4211960" y="1844824"/>
          <a:ext cx="5292725" cy="3317875"/>
        </p:xfrm>
        <a:graphic>
          <a:graphicData uri="http://schemas.openxmlformats.org/presentationml/2006/ole">
            <mc:AlternateContent xmlns:mc="http://schemas.openxmlformats.org/markup-compatibility/2006">
              <mc:Choice xmlns:v="urn:schemas-microsoft-com:vml" Requires="v">
                <p:oleObj spid="_x0000_s2462798" name="Visio" r:id="rId3" imgW="4547006" imgH="3136697" progId="Visio.Drawing.11">
                  <p:embed/>
                </p:oleObj>
              </mc:Choice>
              <mc:Fallback>
                <p:oleObj name="Visio" r:id="rId3" imgW="4547006" imgH="3136697" progId="Visio.Drawing.11">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844824"/>
                        <a:ext cx="5292725" cy="331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4"/>
                                        </p:tgtEl>
                                        <p:attrNameLst>
                                          <p:attrName>style.visibility</p:attrName>
                                        </p:attrNameLst>
                                      </p:cBhvr>
                                      <p:to>
                                        <p:strVal val="visible"/>
                                      </p:to>
                                    </p:set>
                                    <p:anim calcmode="lin" valueType="num">
                                      <p:cBhvr additive="base">
                                        <p:cTn id="11" dur="500" fill="hold"/>
                                        <p:tgtEl>
                                          <p:spTgt spid="25604"/>
                                        </p:tgtEl>
                                        <p:attrNameLst>
                                          <p:attrName>ppt_x</p:attrName>
                                        </p:attrNameLst>
                                      </p:cBhvr>
                                      <p:tavLst>
                                        <p:tav tm="0">
                                          <p:val>
                                            <p:strVal val="#ppt_x"/>
                                          </p:val>
                                        </p:tav>
                                        <p:tav tm="100000">
                                          <p:val>
                                            <p:strVal val="#ppt_x"/>
                                          </p:val>
                                        </p:tav>
                                      </p:tavLst>
                                    </p:anim>
                                    <p:anim calcmode="lin" valueType="num">
                                      <p:cBhvr additive="base">
                                        <p:cTn id="12"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603">
                                            <p:txEl>
                                              <p:pRg st="1" end="1"/>
                                            </p:txEl>
                                          </p:spTgt>
                                        </p:tgtEl>
                                        <p:attrNameLst>
                                          <p:attrName>style.visibility</p:attrName>
                                        </p:attrNameLst>
                                      </p:cBhvr>
                                      <p:to>
                                        <p:strVal val="visible"/>
                                      </p:to>
                                    </p:set>
                                    <p:anim calcmode="lin" valueType="num">
                                      <p:cBhvr additive="base">
                                        <p:cTn id="17"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5603">
                                            <p:txEl>
                                              <p:pRg st="2" end="2"/>
                                            </p:txEl>
                                          </p:spTgt>
                                        </p:tgtEl>
                                        <p:attrNameLst>
                                          <p:attrName>style.visibility</p:attrName>
                                        </p:attrNameLst>
                                      </p:cBhvr>
                                      <p:to>
                                        <p:strVal val="visible"/>
                                      </p:to>
                                    </p:set>
                                    <p:anim calcmode="lin" valueType="num">
                                      <p:cBhvr additive="base">
                                        <p:cTn id="23"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6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BD7D1E8-CAD9-4597-95A0-63D0BBF6A339}" type="slidenum">
              <a:rPr lang="en-US" altLang="zh-CN"/>
              <a:pPr/>
              <a:t>90</a:t>
            </a:fld>
            <a:endParaRPr lang="en-US" altLang="zh-CN"/>
          </a:p>
        </p:txBody>
      </p:sp>
      <p:sp>
        <p:nvSpPr>
          <p:cNvPr id="94210" name="Rectangle 2"/>
          <p:cNvSpPr>
            <a:spLocks noGrp="1" noChangeArrowheads="1"/>
          </p:cNvSpPr>
          <p:nvPr>
            <p:ph type="title"/>
          </p:nvPr>
        </p:nvSpPr>
        <p:spPr/>
        <p:txBody>
          <a:bodyPr>
            <a:normAutofit/>
          </a:bodyPr>
          <a:lstStyle/>
          <a:p>
            <a:r>
              <a:rPr lang="zh-CN" altLang="en-US" dirty="0"/>
              <a:t>低通</a:t>
            </a:r>
            <a:r>
              <a:rPr lang="zh-CN" altLang="en-US" dirty="0" smtClean="0"/>
              <a:t>白噪声</a:t>
            </a:r>
            <a:endParaRPr lang="zh-CN" altLang="en-US" b="1" dirty="0"/>
          </a:p>
        </p:txBody>
      </p:sp>
      <p:sp>
        <p:nvSpPr>
          <p:cNvPr id="94211" name="Rectangle 3"/>
          <p:cNvSpPr>
            <a:spLocks noGrp="1" noChangeArrowheads="1"/>
          </p:cNvSpPr>
          <p:nvPr>
            <p:ph type="body" idx="1"/>
          </p:nvPr>
        </p:nvSpPr>
        <p:spPr>
          <a:xfrm>
            <a:off x="522288" y="1223963"/>
            <a:ext cx="8447087" cy="5634037"/>
          </a:xfrm>
        </p:spPr>
        <p:txBody>
          <a:bodyPr/>
          <a:lstStyle/>
          <a:p>
            <a:r>
              <a:rPr lang="zh-CN" altLang="en-US" dirty="0" smtClean="0"/>
              <a:t>定义</a:t>
            </a:r>
            <a:r>
              <a:rPr lang="zh-CN" altLang="en-US" dirty="0"/>
              <a:t>：如果白噪声通过理想矩形的低通滤波器或理想低通信道，则输出的噪声称为</a:t>
            </a:r>
            <a:r>
              <a:rPr lang="zh-CN" altLang="en-US" dirty="0">
                <a:solidFill>
                  <a:schemeClr val="hlink"/>
                </a:solidFill>
              </a:rPr>
              <a:t>低通白噪声</a:t>
            </a:r>
            <a:r>
              <a:rPr lang="zh-CN" altLang="en-US" dirty="0"/>
              <a:t>。 </a:t>
            </a:r>
          </a:p>
          <a:p>
            <a:r>
              <a:rPr lang="zh-CN" altLang="en-US" dirty="0"/>
              <a:t>功率谱密度</a:t>
            </a:r>
          </a:p>
          <a:p>
            <a:pPr lvl="1"/>
            <a:endParaRPr lang="zh-CN" altLang="en-US" dirty="0"/>
          </a:p>
          <a:p>
            <a:pPr lvl="1">
              <a:lnSpc>
                <a:spcPct val="80000"/>
              </a:lnSpc>
            </a:pPr>
            <a:endParaRPr lang="zh-CN" altLang="en-US" dirty="0"/>
          </a:p>
          <a:p>
            <a:pPr lvl="1">
              <a:lnSpc>
                <a:spcPct val="120000"/>
              </a:lnSpc>
            </a:pPr>
            <a:r>
              <a:rPr lang="zh-CN" altLang="en-US" dirty="0"/>
              <a:t>由上式可见，白噪声的功率谱密度被限制在</a:t>
            </a:r>
            <a:r>
              <a:rPr lang="en-US" altLang="zh-CN" dirty="0"/>
              <a:t>| </a:t>
            </a:r>
            <a:r>
              <a:rPr lang="en-US" altLang="zh-CN" i="1" dirty="0"/>
              <a:t>f </a:t>
            </a:r>
            <a:r>
              <a:rPr lang="en-US" altLang="zh-CN" dirty="0"/>
              <a:t>| </a:t>
            </a:r>
            <a:r>
              <a:rPr lang="en-US" altLang="zh-CN" dirty="0">
                <a:sym typeface="Symbol" pitchFamily="18" charset="2"/>
              </a:rPr>
              <a:t> </a:t>
            </a:r>
            <a:r>
              <a:rPr lang="en-US" altLang="zh-CN" i="1" dirty="0" err="1">
                <a:sym typeface="Symbol" pitchFamily="18" charset="2"/>
              </a:rPr>
              <a:t>f</a:t>
            </a:r>
            <a:r>
              <a:rPr lang="en-US" altLang="zh-CN" baseline="-25000" dirty="0" err="1">
                <a:sym typeface="Symbol" pitchFamily="18" charset="2"/>
              </a:rPr>
              <a:t>H</a:t>
            </a:r>
            <a:r>
              <a:rPr lang="zh-CN" altLang="en-US" dirty="0">
                <a:sym typeface="Symbol" pitchFamily="18" charset="2"/>
              </a:rPr>
              <a:t>内，通常把这样的噪声也称为</a:t>
            </a:r>
            <a:r>
              <a:rPr lang="zh-CN" altLang="en-US" dirty="0">
                <a:solidFill>
                  <a:schemeClr val="hlink"/>
                </a:solidFill>
                <a:sym typeface="Symbol" pitchFamily="18" charset="2"/>
              </a:rPr>
              <a:t>带限白噪声</a:t>
            </a:r>
            <a:r>
              <a:rPr lang="zh-CN" altLang="en-US" dirty="0">
                <a:sym typeface="Symbol" pitchFamily="18" charset="2"/>
              </a:rPr>
              <a:t>。 </a:t>
            </a:r>
            <a:endParaRPr lang="zh-CN" altLang="en-US" dirty="0"/>
          </a:p>
          <a:p>
            <a:pPr>
              <a:lnSpc>
                <a:spcPct val="110000"/>
              </a:lnSpc>
            </a:pPr>
            <a:r>
              <a:rPr lang="zh-CN" altLang="en-US" dirty="0"/>
              <a:t>自相关函数</a:t>
            </a:r>
          </a:p>
        </p:txBody>
      </p:sp>
      <p:graphicFrame>
        <p:nvGraphicFramePr>
          <p:cNvPr id="94212" name="Object 4"/>
          <p:cNvGraphicFramePr>
            <a:graphicFrameLocks noChangeAspect="1"/>
          </p:cNvGraphicFramePr>
          <p:nvPr>
            <p:extLst>
              <p:ext uri="{D42A27DB-BD31-4B8C-83A1-F6EECF244321}">
                <p14:modId xmlns:p14="http://schemas.microsoft.com/office/powerpoint/2010/main" val="1470516337"/>
              </p:ext>
            </p:extLst>
          </p:nvPr>
        </p:nvGraphicFramePr>
        <p:xfrm>
          <a:off x="3131840" y="2276872"/>
          <a:ext cx="3456384" cy="1250942"/>
        </p:xfrm>
        <a:graphic>
          <a:graphicData uri="http://schemas.openxmlformats.org/presentationml/2006/ole">
            <mc:AlternateContent xmlns:mc="http://schemas.openxmlformats.org/markup-compatibility/2006">
              <mc:Choice xmlns:v="urn:schemas-microsoft-com:vml" Requires="v">
                <p:oleObj spid="_x0000_s2520218" name="公式" r:id="rId3" imgW="1663700" imgH="609600" progId="Equation.3">
                  <p:embed/>
                </p:oleObj>
              </mc:Choice>
              <mc:Fallback>
                <p:oleObj name="公式" r:id="rId3" imgW="1663700" imgH="6096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276872"/>
                        <a:ext cx="3456384" cy="1250942"/>
                      </a:xfrm>
                      <a:prstGeom prst="rect">
                        <a:avLst/>
                      </a:prstGeom>
                      <a:noFill/>
                      <a:extLst/>
                    </p:spPr>
                  </p:pic>
                </p:oleObj>
              </mc:Fallback>
            </mc:AlternateContent>
          </a:graphicData>
        </a:graphic>
      </p:graphicFrame>
      <p:graphicFrame>
        <p:nvGraphicFramePr>
          <p:cNvPr id="94214" name="Object 6"/>
          <p:cNvGraphicFramePr>
            <a:graphicFrameLocks noChangeAspect="1"/>
          </p:cNvGraphicFramePr>
          <p:nvPr>
            <p:extLst>
              <p:ext uri="{D42A27DB-BD31-4B8C-83A1-F6EECF244321}">
                <p14:modId xmlns:p14="http://schemas.microsoft.com/office/powerpoint/2010/main" val="4200170800"/>
              </p:ext>
            </p:extLst>
          </p:nvPr>
        </p:nvGraphicFramePr>
        <p:xfrm>
          <a:off x="2987824" y="5301208"/>
          <a:ext cx="3356884" cy="1043682"/>
        </p:xfrm>
        <a:graphic>
          <a:graphicData uri="http://schemas.openxmlformats.org/presentationml/2006/ole">
            <mc:AlternateContent xmlns:mc="http://schemas.openxmlformats.org/markup-compatibility/2006">
              <mc:Choice xmlns:v="urn:schemas-microsoft-com:vml" Requires="v">
                <p:oleObj spid="_x0000_s2520219" name="公式" r:id="rId5" imgW="1435100" imgH="444500" progId="Equation.3">
                  <p:embed/>
                </p:oleObj>
              </mc:Choice>
              <mc:Fallback>
                <p:oleObj name="公式" r:id="rId5" imgW="1435100" imgH="444500"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5301208"/>
                        <a:ext cx="3356884" cy="1043682"/>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 calcmode="lin" valueType="num">
                                      <p:cBhvr additive="base">
                                        <p:cTn id="7" dur="500" fill="hold"/>
                                        <p:tgtEl>
                                          <p:spTgt spid="942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4212"/>
                                        </p:tgtEl>
                                        <p:attrNameLst>
                                          <p:attrName>style.visibility</p:attrName>
                                        </p:attrNameLst>
                                      </p:cBhvr>
                                      <p:to>
                                        <p:strVal val="visible"/>
                                      </p:to>
                                    </p:set>
                                    <p:anim calcmode="lin" valueType="num">
                                      <p:cBhvr additive="base">
                                        <p:cTn id="11" dur="500" fill="hold"/>
                                        <p:tgtEl>
                                          <p:spTgt spid="94212"/>
                                        </p:tgtEl>
                                        <p:attrNameLst>
                                          <p:attrName>ppt_x</p:attrName>
                                        </p:attrNameLst>
                                      </p:cBhvr>
                                      <p:tavLst>
                                        <p:tav tm="0">
                                          <p:val>
                                            <p:strVal val="#ppt_x"/>
                                          </p:val>
                                        </p:tav>
                                        <p:tav tm="100000">
                                          <p:val>
                                            <p:strVal val="#ppt_x"/>
                                          </p:val>
                                        </p:tav>
                                      </p:tavLst>
                                    </p:anim>
                                    <p:anim calcmode="lin" valueType="num">
                                      <p:cBhvr additive="base">
                                        <p:cTn id="12" dur="500" fill="hold"/>
                                        <p:tgtEl>
                                          <p:spTgt spid="942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4211">
                                            <p:txEl>
                                              <p:pRg st="4" end="4"/>
                                            </p:txEl>
                                          </p:spTgt>
                                        </p:tgtEl>
                                        <p:attrNameLst>
                                          <p:attrName>style.visibility</p:attrName>
                                        </p:attrNameLst>
                                      </p:cBhvr>
                                      <p:to>
                                        <p:strVal val="visible"/>
                                      </p:to>
                                    </p:set>
                                    <p:anim calcmode="lin" valueType="num">
                                      <p:cBhvr additive="base">
                                        <p:cTn id="15" dur="500" fill="hold"/>
                                        <p:tgtEl>
                                          <p:spTgt spid="9421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42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4211">
                                            <p:txEl>
                                              <p:pRg st="5" end="5"/>
                                            </p:txEl>
                                          </p:spTgt>
                                        </p:tgtEl>
                                        <p:attrNameLst>
                                          <p:attrName>style.visibility</p:attrName>
                                        </p:attrNameLst>
                                      </p:cBhvr>
                                      <p:to>
                                        <p:strVal val="visible"/>
                                      </p:to>
                                    </p:set>
                                    <p:anim calcmode="lin" valueType="num">
                                      <p:cBhvr additive="base">
                                        <p:cTn id="21" dur="500" fill="hold"/>
                                        <p:tgtEl>
                                          <p:spTgt spid="9421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4211">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4214"/>
                                        </p:tgtEl>
                                        <p:attrNameLst>
                                          <p:attrName>style.visibility</p:attrName>
                                        </p:attrNameLst>
                                      </p:cBhvr>
                                      <p:to>
                                        <p:strVal val="visible"/>
                                      </p:to>
                                    </p:set>
                                    <p:anim calcmode="lin" valueType="num">
                                      <p:cBhvr additive="base">
                                        <p:cTn id="25" dur="500" fill="hold"/>
                                        <p:tgtEl>
                                          <p:spTgt spid="94214"/>
                                        </p:tgtEl>
                                        <p:attrNameLst>
                                          <p:attrName>ppt_x</p:attrName>
                                        </p:attrNameLst>
                                      </p:cBhvr>
                                      <p:tavLst>
                                        <p:tav tm="0">
                                          <p:val>
                                            <p:strVal val="#ppt_x"/>
                                          </p:val>
                                        </p:tav>
                                        <p:tav tm="100000">
                                          <p:val>
                                            <p:strVal val="#ppt_x"/>
                                          </p:val>
                                        </p:tav>
                                      </p:tavLst>
                                    </p:anim>
                                    <p:anim calcmode="lin" valueType="num">
                                      <p:cBhvr additive="base">
                                        <p:cTn id="26" dur="500" fill="hold"/>
                                        <p:tgtEl>
                                          <p:spTgt spid="94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1601788" y="1763713"/>
            <a:ext cx="7021512" cy="2801937"/>
            <a:chOff x="1009" y="1111"/>
            <a:chExt cx="4423" cy="1765"/>
          </a:xfrm>
        </p:grpSpPr>
        <p:grpSp>
          <p:nvGrpSpPr>
            <p:cNvPr id="3" name="Group 8"/>
            <p:cNvGrpSpPr>
              <a:grpSpLocks/>
            </p:cNvGrpSpPr>
            <p:nvPr/>
          </p:nvGrpSpPr>
          <p:grpSpPr bwMode="auto">
            <a:xfrm>
              <a:off x="1009" y="1111"/>
              <a:ext cx="4423" cy="1765"/>
              <a:chOff x="1009" y="1111"/>
              <a:chExt cx="4423" cy="1765"/>
            </a:xfrm>
          </p:grpSpPr>
          <p:pic>
            <p:nvPicPr>
              <p:cNvPr id="95236" name="Picture 4" descr="2_6_7"/>
              <p:cNvPicPr>
                <a:picLocks noChangeAspect="1" noChangeArrowheads="1"/>
              </p:cNvPicPr>
              <p:nvPr/>
            </p:nvPicPr>
            <p:blipFill>
              <a:blip r:embed="rId3" cstate="print"/>
              <a:srcRect/>
              <a:stretch>
                <a:fillRect/>
              </a:stretch>
            </p:blipFill>
            <p:spPr bwMode="auto">
              <a:xfrm>
                <a:off x="1009" y="1111"/>
                <a:ext cx="4423" cy="1765"/>
              </a:xfrm>
              <a:prstGeom prst="rect">
                <a:avLst/>
              </a:prstGeom>
              <a:noFill/>
              <a:ln w="9525">
                <a:noFill/>
                <a:miter lim="800000"/>
                <a:headEnd/>
                <a:tailEnd/>
              </a:ln>
            </p:spPr>
          </p:pic>
          <p:sp>
            <p:nvSpPr>
              <p:cNvPr id="95239" name="Rectangle 7"/>
              <p:cNvSpPr>
                <a:spLocks noChangeArrowheads="1"/>
              </p:cNvSpPr>
              <p:nvPr/>
            </p:nvSpPr>
            <p:spPr bwMode="auto">
              <a:xfrm>
                <a:off x="1689" y="2699"/>
                <a:ext cx="2665" cy="141"/>
              </a:xfrm>
              <a:prstGeom prst="rect">
                <a:avLst/>
              </a:prstGeom>
              <a:solidFill>
                <a:schemeClr val="bg1"/>
              </a:solidFill>
              <a:ln w="9525">
                <a:noFill/>
                <a:miter lim="800000"/>
                <a:headEnd/>
                <a:tailEnd/>
              </a:ln>
              <a:effectLst/>
            </p:spPr>
            <p:txBody>
              <a:bodyPr wrap="none" anchor="ctr"/>
              <a:lstStyle/>
              <a:p>
                <a:endParaRPr lang="zh-CN" altLang="en-US"/>
              </a:p>
            </p:txBody>
          </p:sp>
        </p:grpSp>
        <p:sp>
          <p:nvSpPr>
            <p:cNvPr id="95241" name="Rectangle 9"/>
            <p:cNvSpPr>
              <a:spLocks noChangeArrowheads="1"/>
            </p:cNvSpPr>
            <p:nvPr/>
          </p:nvSpPr>
          <p:spPr bwMode="auto">
            <a:xfrm>
              <a:off x="3192" y="2472"/>
              <a:ext cx="113" cy="227"/>
            </a:xfrm>
            <a:prstGeom prst="rect">
              <a:avLst/>
            </a:prstGeom>
            <a:solidFill>
              <a:schemeClr val="bg1"/>
            </a:solidFill>
            <a:ln w="9525">
              <a:noFill/>
              <a:miter lim="800000"/>
              <a:headEnd/>
              <a:tailEnd/>
            </a:ln>
            <a:effectLst/>
          </p:spPr>
          <p:txBody>
            <a:bodyPr wrap="none" anchor="ctr"/>
            <a:lstStyle/>
            <a:p>
              <a:endParaRPr lang="zh-CN" altLang="en-US"/>
            </a:p>
          </p:txBody>
        </p:sp>
      </p:grpSp>
      <p:sp>
        <p:nvSpPr>
          <p:cNvPr id="11" name="灯片编号占位符 5"/>
          <p:cNvSpPr>
            <a:spLocks noGrp="1"/>
          </p:cNvSpPr>
          <p:nvPr>
            <p:ph type="sldNum" sz="quarter" idx="12"/>
          </p:nvPr>
        </p:nvSpPr>
        <p:spPr/>
        <p:txBody>
          <a:bodyPr/>
          <a:lstStyle/>
          <a:p>
            <a:fld id="{3E78C19F-C1D6-4558-BC46-38333333ED07}" type="slidenum">
              <a:rPr lang="en-US" altLang="zh-CN"/>
              <a:pPr/>
              <a:t>91</a:t>
            </a:fld>
            <a:endParaRPr lang="en-US" altLang="zh-CN"/>
          </a:p>
        </p:txBody>
      </p:sp>
      <p:sp>
        <p:nvSpPr>
          <p:cNvPr id="95234" name="Rectangle 2"/>
          <p:cNvSpPr>
            <a:spLocks noGrp="1" noChangeArrowheads="1"/>
          </p:cNvSpPr>
          <p:nvPr>
            <p:ph type="title"/>
          </p:nvPr>
        </p:nvSpPr>
        <p:spPr/>
        <p:txBody>
          <a:bodyPr>
            <a:normAutofit fontScale="90000"/>
          </a:bodyPr>
          <a:lstStyle/>
          <a:p>
            <a:endParaRPr lang="zh-CN" altLang="en-US" sz="5400" b="1" dirty="0"/>
          </a:p>
        </p:txBody>
      </p:sp>
      <p:sp>
        <p:nvSpPr>
          <p:cNvPr id="95235" name="Rectangle 3"/>
          <p:cNvSpPr>
            <a:spLocks noGrp="1" noChangeArrowheads="1"/>
          </p:cNvSpPr>
          <p:nvPr>
            <p:ph type="body" idx="1"/>
          </p:nvPr>
        </p:nvSpPr>
        <p:spPr/>
        <p:txBody>
          <a:bodyPr>
            <a:normAutofit lnSpcReduction="10000"/>
          </a:bodyPr>
          <a:lstStyle/>
          <a:p>
            <a:r>
              <a:rPr lang="zh-CN" altLang="en-US" dirty="0"/>
              <a:t>功率谱密度和自相关函数曲线</a:t>
            </a:r>
          </a:p>
          <a:p>
            <a:pPr lvl="2"/>
            <a:endParaRPr lang="zh-CN" altLang="en-US" dirty="0"/>
          </a:p>
          <a:p>
            <a:pPr lvl="2"/>
            <a:endParaRPr lang="zh-CN" altLang="en-US" dirty="0"/>
          </a:p>
          <a:p>
            <a:pPr lvl="2"/>
            <a:endParaRPr lang="zh-CN" altLang="en-US" dirty="0"/>
          </a:p>
          <a:p>
            <a:pPr lvl="2"/>
            <a:endParaRPr lang="zh-CN" altLang="en-US" dirty="0"/>
          </a:p>
          <a:p>
            <a:pPr lvl="2"/>
            <a:endParaRPr lang="zh-CN" altLang="en-US" dirty="0"/>
          </a:p>
          <a:p>
            <a:pPr lvl="2"/>
            <a:endParaRPr lang="zh-CN" altLang="en-US" dirty="0"/>
          </a:p>
          <a:p>
            <a:pPr lvl="2"/>
            <a:endParaRPr lang="zh-CN" altLang="en-US" dirty="0"/>
          </a:p>
          <a:p>
            <a:r>
              <a:rPr lang="zh-CN" altLang="en-US" dirty="0"/>
              <a:t>由曲线看出，这种带限白噪声只有在</a:t>
            </a:r>
          </a:p>
          <a:p>
            <a:pPr lvl="2"/>
            <a:endParaRPr lang="en-US" altLang="zh-CN" dirty="0" smtClean="0"/>
          </a:p>
          <a:p>
            <a:pPr lvl="2"/>
            <a:endParaRPr lang="zh-CN" altLang="en-US" dirty="0"/>
          </a:p>
          <a:p>
            <a:pPr lvl="2">
              <a:buFont typeface="Wingdings" pitchFamily="2" charset="2"/>
              <a:buNone/>
            </a:pPr>
            <a:r>
              <a:rPr lang="zh-CN" altLang="en-US" dirty="0"/>
              <a:t>	</a:t>
            </a:r>
            <a:r>
              <a:rPr lang="zh-CN" altLang="en-US" sz="2800" dirty="0"/>
              <a:t>上得到的随机变量才不相关。 </a:t>
            </a:r>
          </a:p>
        </p:txBody>
      </p:sp>
      <p:sp>
        <p:nvSpPr>
          <p:cNvPr id="95238" name="Rectangle 6"/>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5237" name="Object 5"/>
          <p:cNvGraphicFramePr>
            <a:graphicFrameLocks noChangeAspect="1"/>
          </p:cNvGraphicFramePr>
          <p:nvPr>
            <p:extLst>
              <p:ext uri="{D42A27DB-BD31-4B8C-83A1-F6EECF244321}">
                <p14:modId xmlns:p14="http://schemas.microsoft.com/office/powerpoint/2010/main" val="454336275"/>
              </p:ext>
            </p:extLst>
          </p:nvPr>
        </p:nvGraphicFramePr>
        <p:xfrm>
          <a:off x="2267744" y="5085184"/>
          <a:ext cx="3902363" cy="550416"/>
        </p:xfrm>
        <a:graphic>
          <a:graphicData uri="http://schemas.openxmlformats.org/presentationml/2006/ole">
            <mc:AlternateContent xmlns:mc="http://schemas.openxmlformats.org/markup-compatibility/2006">
              <mc:Choice xmlns:v="urn:schemas-microsoft-com:vml" Requires="v">
                <p:oleObj spid="_x0000_s2521166" name="公式" r:id="rId4" imgW="1548728" imgH="215806" progId="Equation.3">
                  <p:embed/>
                </p:oleObj>
              </mc:Choice>
              <mc:Fallback>
                <p:oleObj name="公式" r:id="rId4" imgW="1548728" imgH="215806" progId="Equation.3">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5085184"/>
                        <a:ext cx="3902363" cy="550416"/>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5">
                                            <p:txEl>
                                              <p:pRg st="8" end="8"/>
                                            </p:txEl>
                                          </p:spTgt>
                                        </p:tgtEl>
                                        <p:attrNameLst>
                                          <p:attrName>style.visibility</p:attrName>
                                        </p:attrNameLst>
                                      </p:cBhvr>
                                      <p:to>
                                        <p:strVal val="visible"/>
                                      </p:to>
                                    </p:set>
                                    <p:anim calcmode="lin" valueType="num">
                                      <p:cBhvr additive="base">
                                        <p:cTn id="7" dur="500" fill="hold"/>
                                        <p:tgtEl>
                                          <p:spTgt spid="95235">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5237"/>
                                        </p:tgtEl>
                                        <p:attrNameLst>
                                          <p:attrName>style.visibility</p:attrName>
                                        </p:attrNameLst>
                                      </p:cBhvr>
                                      <p:to>
                                        <p:strVal val="visible"/>
                                      </p:to>
                                    </p:set>
                                    <p:anim calcmode="lin" valueType="num">
                                      <p:cBhvr additive="base">
                                        <p:cTn id="11" dur="500" fill="hold"/>
                                        <p:tgtEl>
                                          <p:spTgt spid="95237"/>
                                        </p:tgtEl>
                                        <p:attrNameLst>
                                          <p:attrName>ppt_x</p:attrName>
                                        </p:attrNameLst>
                                      </p:cBhvr>
                                      <p:tavLst>
                                        <p:tav tm="0">
                                          <p:val>
                                            <p:strVal val="#ppt_x"/>
                                          </p:val>
                                        </p:tav>
                                        <p:tav tm="100000">
                                          <p:val>
                                            <p:strVal val="#ppt_x"/>
                                          </p:val>
                                        </p:tav>
                                      </p:tavLst>
                                    </p:anim>
                                    <p:anim calcmode="lin" valueType="num">
                                      <p:cBhvr additive="base">
                                        <p:cTn id="12" dur="500" fill="hold"/>
                                        <p:tgtEl>
                                          <p:spTgt spid="9523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5235">
                                            <p:txEl>
                                              <p:pRg st="11" end="11"/>
                                            </p:txEl>
                                          </p:spTgt>
                                        </p:tgtEl>
                                        <p:attrNameLst>
                                          <p:attrName>style.visibility</p:attrName>
                                        </p:attrNameLst>
                                      </p:cBhvr>
                                      <p:to>
                                        <p:strVal val="visible"/>
                                      </p:to>
                                    </p:set>
                                    <p:anim calcmode="lin" valueType="num">
                                      <p:cBhvr additive="base">
                                        <p:cTn id="15" dur="500" fill="hold"/>
                                        <p:tgtEl>
                                          <p:spTgt spid="95235">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523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728BFE51-F40E-4EE7-A68E-CDBEC3AE873C}" type="slidenum">
              <a:rPr lang="en-US" altLang="zh-CN"/>
              <a:pPr/>
              <a:t>92</a:t>
            </a:fld>
            <a:endParaRPr lang="en-US" altLang="zh-CN"/>
          </a:p>
        </p:txBody>
      </p:sp>
      <p:sp>
        <p:nvSpPr>
          <p:cNvPr id="96258" name="Rectangle 2"/>
          <p:cNvSpPr>
            <a:spLocks noGrp="1" noChangeArrowheads="1"/>
          </p:cNvSpPr>
          <p:nvPr>
            <p:ph type="title"/>
          </p:nvPr>
        </p:nvSpPr>
        <p:spPr/>
        <p:txBody>
          <a:bodyPr>
            <a:normAutofit/>
          </a:bodyPr>
          <a:lstStyle/>
          <a:p>
            <a:r>
              <a:rPr lang="zh-CN" altLang="en-US" dirty="0"/>
              <a:t>带通</a:t>
            </a:r>
            <a:r>
              <a:rPr lang="zh-CN" altLang="en-US" dirty="0" smtClean="0"/>
              <a:t>白噪声</a:t>
            </a:r>
            <a:endParaRPr lang="zh-CN" altLang="en-US" b="1" dirty="0"/>
          </a:p>
        </p:txBody>
      </p:sp>
      <p:sp>
        <p:nvSpPr>
          <p:cNvPr id="96259" name="Rectangle 3"/>
          <p:cNvSpPr>
            <a:spLocks noGrp="1" noChangeArrowheads="1"/>
          </p:cNvSpPr>
          <p:nvPr>
            <p:ph type="body" idx="1"/>
          </p:nvPr>
        </p:nvSpPr>
        <p:spPr>
          <a:xfrm>
            <a:off x="611188" y="1223963"/>
            <a:ext cx="8358187" cy="5634037"/>
          </a:xfrm>
        </p:spPr>
        <p:txBody>
          <a:bodyPr/>
          <a:lstStyle/>
          <a:p>
            <a:r>
              <a:rPr lang="zh-CN" altLang="en-US" dirty="0" smtClean="0">
                <a:solidFill>
                  <a:srgbClr val="0000FF"/>
                </a:solidFill>
              </a:rPr>
              <a:t>定义</a:t>
            </a:r>
            <a:r>
              <a:rPr lang="zh-CN" altLang="en-US" dirty="0">
                <a:solidFill>
                  <a:srgbClr val="0000FF"/>
                </a:solidFill>
              </a:rPr>
              <a:t>：</a:t>
            </a:r>
            <a:r>
              <a:rPr lang="zh-CN" altLang="en-US" dirty="0"/>
              <a:t>如果白噪声通过理想矩形的带通滤波器或理想带通信道，则其输出的噪声称为</a:t>
            </a:r>
            <a:r>
              <a:rPr lang="zh-CN" altLang="en-US" dirty="0">
                <a:solidFill>
                  <a:schemeClr val="hlink"/>
                </a:solidFill>
              </a:rPr>
              <a:t>带通白噪声</a:t>
            </a:r>
            <a:r>
              <a:rPr lang="zh-CN" altLang="en-US" dirty="0"/>
              <a:t>。 </a:t>
            </a:r>
          </a:p>
          <a:p>
            <a:r>
              <a:rPr lang="zh-CN" altLang="en-US" dirty="0">
                <a:solidFill>
                  <a:srgbClr val="0000FF"/>
                </a:solidFill>
              </a:rPr>
              <a:t>功率谱密度</a:t>
            </a:r>
          </a:p>
          <a:p>
            <a:pPr lvl="1">
              <a:buFont typeface="Wingdings" pitchFamily="2" charset="2"/>
              <a:buNone/>
            </a:pPr>
            <a:r>
              <a:rPr lang="zh-CN" altLang="en-US" dirty="0"/>
              <a:t>	</a:t>
            </a:r>
            <a:r>
              <a:rPr lang="zh-CN" altLang="en-US" sz="2600" dirty="0"/>
              <a:t>设理想带通滤波器的传输特性为</a:t>
            </a:r>
          </a:p>
          <a:p>
            <a:pPr lvl="1">
              <a:buFont typeface="Wingdings" pitchFamily="2" charset="2"/>
              <a:buNone/>
            </a:pPr>
            <a:endParaRPr lang="zh-CN" altLang="en-US" sz="2600" dirty="0"/>
          </a:p>
          <a:p>
            <a:pPr lvl="1">
              <a:buFont typeface="Wingdings" pitchFamily="2" charset="2"/>
              <a:buNone/>
            </a:pPr>
            <a:endParaRPr lang="zh-CN" altLang="en-US" sz="2600" dirty="0"/>
          </a:p>
          <a:p>
            <a:pPr lvl="1">
              <a:buFont typeface="Wingdings" pitchFamily="2" charset="2"/>
              <a:buNone/>
            </a:pPr>
            <a:r>
              <a:rPr lang="zh-CN" altLang="en-US" sz="2600" dirty="0"/>
              <a:t>	式</a:t>
            </a:r>
            <a:r>
              <a:rPr lang="zh-CN" altLang="en-US" sz="2600" dirty="0" smtClean="0"/>
              <a:t>中</a:t>
            </a:r>
            <a:r>
              <a:rPr lang="en-US" altLang="zh-CN" sz="2600" i="1" dirty="0" smtClean="0"/>
              <a:t>f</a:t>
            </a:r>
            <a:r>
              <a:rPr lang="en-US" altLang="zh-CN" sz="2600" baseline="-25000" dirty="0" smtClean="0"/>
              <a:t>c</a:t>
            </a:r>
            <a:r>
              <a:rPr lang="en-US" altLang="zh-CN" sz="2600" dirty="0" smtClean="0"/>
              <a:t> </a:t>
            </a:r>
            <a:r>
              <a:rPr lang="zh-CN" altLang="en-US" sz="2600" dirty="0"/>
              <a:t>－ 中心频率，</a:t>
            </a:r>
            <a:r>
              <a:rPr lang="en-US" altLang="zh-CN" sz="2600" i="1" dirty="0"/>
              <a:t>B</a:t>
            </a:r>
            <a:r>
              <a:rPr lang="en-US" altLang="zh-CN" sz="2600" dirty="0"/>
              <a:t> </a:t>
            </a:r>
            <a:r>
              <a:rPr lang="zh-CN" altLang="en-US" sz="2600" dirty="0"/>
              <a:t>－ 通带宽度</a:t>
            </a:r>
          </a:p>
          <a:p>
            <a:pPr lvl="1">
              <a:lnSpc>
                <a:spcPct val="110000"/>
              </a:lnSpc>
              <a:buFont typeface="Wingdings" pitchFamily="2" charset="2"/>
              <a:buNone/>
            </a:pPr>
            <a:r>
              <a:rPr lang="zh-CN" altLang="en-US" sz="2600" dirty="0"/>
              <a:t>	则其输出噪声的功率谱密度为</a:t>
            </a:r>
          </a:p>
        </p:txBody>
      </p:sp>
      <p:sp>
        <p:nvSpPr>
          <p:cNvPr id="96261" name="Rectangle 5"/>
          <p:cNvSpPr>
            <a:spLocks noChangeArrowheads="1"/>
          </p:cNvSpPr>
          <p:nvPr/>
        </p:nvSpPr>
        <p:spPr bwMode="auto">
          <a:xfrm>
            <a:off x="0" y="31242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6260" name="Object 4"/>
          <p:cNvGraphicFramePr>
            <a:graphicFrameLocks noChangeAspect="1"/>
          </p:cNvGraphicFramePr>
          <p:nvPr>
            <p:extLst>
              <p:ext uri="{D42A27DB-BD31-4B8C-83A1-F6EECF244321}">
                <p14:modId xmlns:p14="http://schemas.microsoft.com/office/powerpoint/2010/main" val="4104770025"/>
              </p:ext>
            </p:extLst>
          </p:nvPr>
        </p:nvGraphicFramePr>
        <p:xfrm>
          <a:off x="2123728" y="3356992"/>
          <a:ext cx="4275137" cy="989013"/>
        </p:xfrm>
        <a:graphic>
          <a:graphicData uri="http://schemas.openxmlformats.org/presentationml/2006/ole">
            <mc:AlternateContent xmlns:mc="http://schemas.openxmlformats.org/markup-compatibility/2006">
              <mc:Choice xmlns:v="urn:schemas-microsoft-com:vml" Requires="v">
                <p:oleObj spid="_x0000_s2522266" name="公式" r:id="rId3" imgW="2451100" imgH="609600" progId="Equation.3">
                  <p:embed/>
                </p:oleObj>
              </mc:Choice>
              <mc:Fallback>
                <p:oleObj name="公式" r:id="rId3" imgW="2451100" imgH="6096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356992"/>
                        <a:ext cx="4275137"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3" name="Rectangle 7"/>
          <p:cNvSpPr>
            <a:spLocks noChangeArrowheads="1"/>
          </p:cNvSpPr>
          <p:nvPr/>
        </p:nvSpPr>
        <p:spPr bwMode="auto">
          <a:xfrm>
            <a:off x="0" y="31242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6262" name="Object 6"/>
          <p:cNvGraphicFramePr>
            <a:graphicFrameLocks noChangeAspect="1"/>
          </p:cNvGraphicFramePr>
          <p:nvPr>
            <p:extLst>
              <p:ext uri="{D42A27DB-BD31-4B8C-83A1-F6EECF244321}">
                <p14:modId xmlns:p14="http://schemas.microsoft.com/office/powerpoint/2010/main" val="166995315"/>
              </p:ext>
            </p:extLst>
          </p:nvPr>
        </p:nvGraphicFramePr>
        <p:xfrm>
          <a:off x="1691680" y="5445224"/>
          <a:ext cx="5566355" cy="1224136"/>
        </p:xfrm>
        <a:graphic>
          <a:graphicData uri="http://schemas.openxmlformats.org/presentationml/2006/ole">
            <mc:AlternateContent xmlns:mc="http://schemas.openxmlformats.org/markup-compatibility/2006">
              <mc:Choice xmlns:v="urn:schemas-microsoft-com:vml" Requires="v">
                <p:oleObj spid="_x0000_s2522267" name="公式" r:id="rId5" imgW="2768600" imgH="609600" progId="Equation.3">
                  <p:embed/>
                </p:oleObj>
              </mc:Choice>
              <mc:Fallback>
                <p:oleObj name="公式" r:id="rId5" imgW="2768600" imgH="609600"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5445224"/>
                        <a:ext cx="5566355" cy="1224136"/>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anim calcmode="lin" valueType="num">
                                      <p:cBhvr additive="base">
                                        <p:cTn id="7" dur="500" fill="hold"/>
                                        <p:tgtEl>
                                          <p:spTgt spid="962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anim calcmode="lin" valueType="num">
                                      <p:cBhvr additive="base">
                                        <p:cTn id="11" dur="500" fill="hold"/>
                                        <p:tgtEl>
                                          <p:spTgt spid="9625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625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6260"/>
                                        </p:tgtEl>
                                        <p:attrNameLst>
                                          <p:attrName>style.visibility</p:attrName>
                                        </p:attrNameLst>
                                      </p:cBhvr>
                                      <p:to>
                                        <p:strVal val="visible"/>
                                      </p:to>
                                    </p:set>
                                    <p:anim calcmode="lin" valueType="num">
                                      <p:cBhvr additive="base">
                                        <p:cTn id="15" dur="500" fill="hold"/>
                                        <p:tgtEl>
                                          <p:spTgt spid="96260"/>
                                        </p:tgtEl>
                                        <p:attrNameLst>
                                          <p:attrName>ppt_x</p:attrName>
                                        </p:attrNameLst>
                                      </p:cBhvr>
                                      <p:tavLst>
                                        <p:tav tm="0">
                                          <p:val>
                                            <p:strVal val="#ppt_x"/>
                                          </p:val>
                                        </p:tav>
                                        <p:tav tm="100000">
                                          <p:val>
                                            <p:strVal val="#ppt_x"/>
                                          </p:val>
                                        </p:tav>
                                      </p:tavLst>
                                    </p:anim>
                                    <p:anim calcmode="lin" valueType="num">
                                      <p:cBhvr additive="base">
                                        <p:cTn id="16" dur="500" fill="hold"/>
                                        <p:tgtEl>
                                          <p:spTgt spid="9626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6259">
                                            <p:txEl>
                                              <p:pRg st="5" end="5"/>
                                            </p:txEl>
                                          </p:spTgt>
                                        </p:tgtEl>
                                        <p:attrNameLst>
                                          <p:attrName>style.visibility</p:attrName>
                                        </p:attrNameLst>
                                      </p:cBhvr>
                                      <p:to>
                                        <p:strVal val="visible"/>
                                      </p:to>
                                    </p:set>
                                    <p:anim calcmode="lin" valueType="num">
                                      <p:cBhvr additive="base">
                                        <p:cTn id="19"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5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6259">
                                            <p:txEl>
                                              <p:pRg st="6" end="6"/>
                                            </p:txEl>
                                          </p:spTgt>
                                        </p:tgtEl>
                                        <p:attrNameLst>
                                          <p:attrName>style.visibility</p:attrName>
                                        </p:attrNameLst>
                                      </p:cBhvr>
                                      <p:to>
                                        <p:strVal val="visible"/>
                                      </p:to>
                                    </p:set>
                                    <p:anim calcmode="lin" valueType="num">
                                      <p:cBhvr additive="base">
                                        <p:cTn id="23" dur="500" fill="hold"/>
                                        <p:tgtEl>
                                          <p:spTgt spid="9625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6259">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6262"/>
                                        </p:tgtEl>
                                        <p:attrNameLst>
                                          <p:attrName>style.visibility</p:attrName>
                                        </p:attrNameLst>
                                      </p:cBhvr>
                                      <p:to>
                                        <p:strVal val="visible"/>
                                      </p:to>
                                    </p:set>
                                    <p:anim calcmode="lin" valueType="num">
                                      <p:cBhvr additive="base">
                                        <p:cTn id="27" dur="500" fill="hold"/>
                                        <p:tgtEl>
                                          <p:spTgt spid="96262"/>
                                        </p:tgtEl>
                                        <p:attrNameLst>
                                          <p:attrName>ppt_x</p:attrName>
                                        </p:attrNameLst>
                                      </p:cBhvr>
                                      <p:tavLst>
                                        <p:tav tm="0">
                                          <p:val>
                                            <p:strVal val="#ppt_x"/>
                                          </p:val>
                                        </p:tav>
                                        <p:tav tm="100000">
                                          <p:val>
                                            <p:strVal val="#ppt_x"/>
                                          </p:val>
                                        </p:tav>
                                      </p:tavLst>
                                    </p:anim>
                                    <p:anim calcmode="lin" valueType="num">
                                      <p:cBhvr additive="base">
                                        <p:cTn id="28" dur="500" fill="hold"/>
                                        <p:tgtEl>
                                          <p:spTgt spid="962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7F3F74B5-A60F-4376-A356-09F34CD6B9CA}" type="slidenum">
              <a:rPr lang="en-US" altLang="zh-CN"/>
              <a:pPr/>
              <a:t>93</a:t>
            </a:fld>
            <a:endParaRPr lang="en-US" altLang="zh-CN"/>
          </a:p>
        </p:txBody>
      </p:sp>
      <p:sp>
        <p:nvSpPr>
          <p:cNvPr id="97282" name="Rectangle 2"/>
          <p:cNvSpPr>
            <a:spLocks noGrp="1" noChangeArrowheads="1"/>
          </p:cNvSpPr>
          <p:nvPr>
            <p:ph type="title"/>
          </p:nvPr>
        </p:nvSpPr>
        <p:spPr/>
        <p:txBody>
          <a:bodyPr>
            <a:normAutofit fontScale="90000"/>
          </a:bodyPr>
          <a:lstStyle/>
          <a:p>
            <a:endParaRPr lang="zh-CN" altLang="en-US" sz="5400" b="1" dirty="0"/>
          </a:p>
        </p:txBody>
      </p:sp>
      <p:sp>
        <p:nvSpPr>
          <p:cNvPr id="97283" name="Rectangle 3"/>
          <p:cNvSpPr>
            <a:spLocks noGrp="1" noChangeArrowheads="1"/>
          </p:cNvSpPr>
          <p:nvPr>
            <p:ph type="body" idx="1"/>
          </p:nvPr>
        </p:nvSpPr>
        <p:spPr>
          <a:xfrm>
            <a:off x="431800" y="1223963"/>
            <a:ext cx="8537575" cy="5634037"/>
          </a:xfrm>
        </p:spPr>
        <p:txBody>
          <a:bodyPr/>
          <a:lstStyle/>
          <a:p>
            <a:r>
              <a:rPr lang="zh-CN" altLang="en-US" dirty="0">
                <a:solidFill>
                  <a:srgbClr val="0000FF"/>
                </a:solidFill>
              </a:rPr>
              <a:t>自相关函数</a:t>
            </a:r>
          </a:p>
        </p:txBody>
      </p:sp>
      <p:sp>
        <p:nvSpPr>
          <p:cNvPr id="97285" name="Rectangle 5"/>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97289" name="Rectangle 9"/>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10"/>
          <p:cNvGrpSpPr>
            <a:grpSpLocks/>
          </p:cNvGrpSpPr>
          <p:nvPr/>
        </p:nvGrpSpPr>
        <p:grpSpPr bwMode="auto">
          <a:xfrm>
            <a:off x="1187624" y="2276872"/>
            <a:ext cx="7075041" cy="2015232"/>
            <a:chOff x="924" y="1054"/>
            <a:chExt cx="4366" cy="1088"/>
          </a:xfrm>
        </p:grpSpPr>
        <p:graphicFrame>
          <p:nvGraphicFramePr>
            <p:cNvPr id="97284" name="Object 4"/>
            <p:cNvGraphicFramePr>
              <a:graphicFrameLocks noChangeAspect="1"/>
            </p:cNvGraphicFramePr>
            <p:nvPr/>
          </p:nvGraphicFramePr>
          <p:xfrm>
            <a:off x="924" y="1054"/>
            <a:ext cx="3090" cy="596"/>
          </p:xfrm>
          <a:graphic>
            <a:graphicData uri="http://schemas.openxmlformats.org/presentationml/2006/ole">
              <mc:AlternateContent xmlns:mc="http://schemas.openxmlformats.org/markup-compatibility/2006">
                <mc:Choice xmlns:v="urn:schemas-microsoft-com:vml" Requires="v">
                  <p:oleObj spid="_x0000_s2523366" name="公式" r:id="rId3" imgW="2857500" imgH="469900" progId="Equation.3">
                    <p:embed/>
                  </p:oleObj>
                </mc:Choice>
                <mc:Fallback>
                  <p:oleObj name="公式" r:id="rId3" imgW="2857500" imgH="469900" progId="Equation.3">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 y="1054"/>
                          <a:ext cx="3090" cy="5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6" name="Object 6"/>
            <p:cNvGraphicFramePr>
              <a:graphicFrameLocks noChangeAspect="1"/>
            </p:cNvGraphicFramePr>
            <p:nvPr/>
          </p:nvGraphicFramePr>
          <p:xfrm>
            <a:off x="4014" y="1083"/>
            <a:ext cx="1276" cy="550"/>
          </p:xfrm>
          <a:graphic>
            <a:graphicData uri="http://schemas.openxmlformats.org/presentationml/2006/ole">
              <mc:AlternateContent xmlns:mc="http://schemas.openxmlformats.org/markup-compatibility/2006">
                <mc:Choice xmlns:v="urn:schemas-microsoft-com:vml" Requires="v">
                  <p:oleObj spid="_x0000_s2523367" name="公式" r:id="rId5" imgW="1002865" imgH="469696" progId="Equation.3">
                    <p:embed/>
                  </p:oleObj>
                </mc:Choice>
                <mc:Fallback>
                  <p:oleObj name="公式" r:id="rId5" imgW="1002865" imgH="469696" progId="Equation.3">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4" y="1083"/>
                          <a:ext cx="1276" cy="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8" name="Object 8"/>
            <p:cNvGraphicFramePr>
              <a:graphicFrameLocks noChangeAspect="1"/>
            </p:cNvGraphicFramePr>
            <p:nvPr/>
          </p:nvGraphicFramePr>
          <p:xfrm>
            <a:off x="1264" y="1650"/>
            <a:ext cx="1871" cy="492"/>
          </p:xfrm>
          <a:graphic>
            <a:graphicData uri="http://schemas.openxmlformats.org/presentationml/2006/ole">
              <mc:AlternateContent xmlns:mc="http://schemas.openxmlformats.org/markup-compatibility/2006">
                <mc:Choice xmlns:v="urn:schemas-microsoft-com:vml" Requires="v">
                  <p:oleObj spid="_x0000_s2523368" name="公式" r:id="rId7" imgW="1485900" imgH="393700" progId="Equation.3">
                    <p:embed/>
                  </p:oleObj>
                </mc:Choice>
                <mc:Fallback>
                  <p:oleObj name="公式" r:id="rId7" imgW="1485900" imgH="393700" progId="Equation.3">
                    <p:embed/>
                    <p:pic>
                      <p:nvPicPr>
                        <p:cNvPr id="0" name="Picture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4" y="1650"/>
                          <a:ext cx="1871" cy="4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7292" name="Rectangle 12"/>
          <p:cNvSpPr>
            <a:spLocks noChangeArrowheads="1"/>
          </p:cNvSpPr>
          <p:nvPr/>
        </p:nvSpPr>
        <p:spPr bwMode="auto">
          <a:xfrm>
            <a:off x="0" y="2709863"/>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6E95F4A-AFE7-47DE-9C04-7000ABF2C519}" type="slidenum">
              <a:rPr lang="en-US" altLang="zh-CN"/>
              <a:pPr/>
              <a:t>94</a:t>
            </a:fld>
            <a:endParaRPr lang="en-US" altLang="zh-CN"/>
          </a:p>
        </p:txBody>
      </p:sp>
      <p:sp>
        <p:nvSpPr>
          <p:cNvPr id="98306" name="Rectangle 2"/>
          <p:cNvSpPr>
            <a:spLocks noGrp="1" noChangeArrowheads="1"/>
          </p:cNvSpPr>
          <p:nvPr>
            <p:ph type="title"/>
          </p:nvPr>
        </p:nvSpPr>
        <p:spPr/>
        <p:txBody>
          <a:bodyPr>
            <a:noAutofit/>
          </a:bodyPr>
          <a:lstStyle/>
          <a:p>
            <a:r>
              <a:rPr lang="zh-CN" altLang="en-US" sz="3200" dirty="0"/>
              <a:t>带通白噪声的功率谱和自相关函数</a:t>
            </a:r>
            <a:r>
              <a:rPr lang="zh-CN" altLang="en-US" sz="3200" dirty="0" smtClean="0"/>
              <a:t>曲线</a:t>
            </a:r>
            <a:endParaRPr lang="zh-CN" altLang="en-US" sz="4000" b="1" dirty="0"/>
          </a:p>
        </p:txBody>
      </p:sp>
      <p:sp>
        <p:nvSpPr>
          <p:cNvPr id="98307" name="Rectangle 3"/>
          <p:cNvSpPr>
            <a:spLocks noGrp="1" noChangeArrowheads="1"/>
          </p:cNvSpPr>
          <p:nvPr>
            <p:ph type="body" idx="1"/>
          </p:nvPr>
        </p:nvSpPr>
        <p:spPr/>
        <p:txBody>
          <a:bodyPr/>
          <a:lstStyle/>
          <a:p>
            <a:endParaRPr lang="zh-CN" altLang="en-US" dirty="0"/>
          </a:p>
        </p:txBody>
      </p:sp>
      <p:grpSp>
        <p:nvGrpSpPr>
          <p:cNvPr id="2" name="Group 7"/>
          <p:cNvGrpSpPr>
            <a:grpSpLocks/>
          </p:cNvGrpSpPr>
          <p:nvPr/>
        </p:nvGrpSpPr>
        <p:grpSpPr bwMode="auto">
          <a:xfrm>
            <a:off x="1835696" y="1268761"/>
            <a:ext cx="5436642" cy="5472608"/>
            <a:chOff x="1576" y="1083"/>
            <a:chExt cx="3005" cy="3090"/>
          </a:xfrm>
        </p:grpSpPr>
        <p:pic>
          <p:nvPicPr>
            <p:cNvPr id="98309" name="Picture 5" descr="2_6_5"/>
            <p:cNvPicPr>
              <a:picLocks noChangeAspect="1" noChangeArrowheads="1"/>
            </p:cNvPicPr>
            <p:nvPr/>
          </p:nvPicPr>
          <p:blipFill>
            <a:blip r:embed="rId2" cstate="print"/>
            <a:srcRect/>
            <a:stretch>
              <a:fillRect/>
            </a:stretch>
          </p:blipFill>
          <p:spPr bwMode="auto">
            <a:xfrm>
              <a:off x="1576" y="1083"/>
              <a:ext cx="3005" cy="3090"/>
            </a:xfrm>
            <a:prstGeom prst="rect">
              <a:avLst/>
            </a:prstGeom>
            <a:noFill/>
            <a:ln w="9525">
              <a:noFill/>
              <a:miter lim="800000"/>
              <a:headEnd/>
              <a:tailEnd/>
            </a:ln>
          </p:spPr>
        </p:pic>
        <p:sp>
          <p:nvSpPr>
            <p:cNvPr id="98310" name="Rectangle 6"/>
            <p:cNvSpPr>
              <a:spLocks noChangeArrowheads="1"/>
            </p:cNvSpPr>
            <p:nvPr/>
          </p:nvSpPr>
          <p:spPr bwMode="auto">
            <a:xfrm>
              <a:off x="1831" y="4003"/>
              <a:ext cx="2495" cy="170"/>
            </a:xfrm>
            <a:prstGeom prst="rect">
              <a:avLst/>
            </a:prstGeom>
            <a:solidFill>
              <a:schemeClr val="bg1"/>
            </a:solidFill>
            <a:ln w="9525">
              <a:noFill/>
              <a:miter lim="800000"/>
              <a:headEnd/>
              <a:tailEnd/>
            </a:ln>
            <a:effectLst/>
          </p:spPr>
          <p:txBody>
            <a:bodyPr wrap="none" anchor="ctr"/>
            <a:lstStyle/>
            <a:p>
              <a:endParaRPr lang="zh-CN" altLang="en-US"/>
            </a:p>
          </p:txBody>
        </p:sp>
      </p:gr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95461DC-D35D-4D09-9882-7D96698CED85}" type="slidenum">
              <a:rPr lang="en-US" altLang="zh-CN"/>
              <a:pPr/>
              <a:t>95</a:t>
            </a:fld>
            <a:endParaRPr lang="en-US" altLang="zh-CN"/>
          </a:p>
        </p:txBody>
      </p:sp>
      <p:sp>
        <p:nvSpPr>
          <p:cNvPr id="99330" name="Rectangle 2"/>
          <p:cNvSpPr>
            <a:spLocks noGrp="1" noChangeArrowheads="1"/>
          </p:cNvSpPr>
          <p:nvPr>
            <p:ph type="title"/>
          </p:nvPr>
        </p:nvSpPr>
        <p:spPr/>
        <p:txBody>
          <a:bodyPr>
            <a:normAutofit/>
          </a:bodyPr>
          <a:lstStyle/>
          <a:p>
            <a:r>
              <a:rPr lang="zh-CN" altLang="en-US" dirty="0"/>
              <a:t>窄带高斯</a:t>
            </a:r>
            <a:r>
              <a:rPr lang="zh-CN" altLang="en-US" dirty="0" smtClean="0"/>
              <a:t>白噪声</a:t>
            </a:r>
            <a:endParaRPr lang="zh-CN" altLang="en-US" b="1" dirty="0"/>
          </a:p>
        </p:txBody>
      </p:sp>
      <p:sp>
        <p:nvSpPr>
          <p:cNvPr id="99331" name="Rectangle 3"/>
          <p:cNvSpPr>
            <a:spLocks noGrp="1" noChangeArrowheads="1"/>
          </p:cNvSpPr>
          <p:nvPr>
            <p:ph type="body" idx="1"/>
          </p:nvPr>
        </p:nvSpPr>
        <p:spPr>
          <a:xfrm>
            <a:off x="566738" y="1223963"/>
            <a:ext cx="8402637" cy="5634037"/>
          </a:xfrm>
        </p:spPr>
        <p:txBody>
          <a:bodyPr/>
          <a:lstStyle/>
          <a:p>
            <a:r>
              <a:rPr lang="zh-CN" altLang="en-US" dirty="0" smtClean="0"/>
              <a:t>通常</a:t>
            </a:r>
            <a:r>
              <a:rPr lang="zh-CN" altLang="en-US" dirty="0"/>
              <a:t>，带通滤波器的 </a:t>
            </a:r>
            <a:r>
              <a:rPr lang="en-US" altLang="zh-CN" i="1" dirty="0"/>
              <a:t>B</a:t>
            </a:r>
            <a:r>
              <a:rPr lang="en-US" altLang="zh-CN" dirty="0"/>
              <a:t> &lt;&lt; </a:t>
            </a:r>
            <a:r>
              <a:rPr lang="en-US" altLang="zh-CN" i="1" dirty="0"/>
              <a:t>f</a:t>
            </a:r>
            <a:r>
              <a:rPr lang="en-US" altLang="zh-CN" baseline="-25000" dirty="0"/>
              <a:t>c </a:t>
            </a:r>
            <a:r>
              <a:rPr lang="zh-CN" altLang="en-US" dirty="0"/>
              <a:t>，因此称窄带滤波器，相应地把带通白高斯噪声称为</a:t>
            </a:r>
            <a:r>
              <a:rPr lang="zh-CN" altLang="en-US" dirty="0">
                <a:solidFill>
                  <a:schemeClr val="hlink"/>
                </a:solidFill>
              </a:rPr>
              <a:t>窄带高斯白噪声</a:t>
            </a:r>
            <a:r>
              <a:rPr lang="zh-CN" altLang="en-US" dirty="0"/>
              <a:t>。</a:t>
            </a:r>
          </a:p>
          <a:p>
            <a:r>
              <a:rPr lang="zh-CN" altLang="en-US" dirty="0"/>
              <a:t>窄带高斯白噪声的表达式和统计特性见</a:t>
            </a:r>
            <a:r>
              <a:rPr lang="en-US" altLang="zh-CN" dirty="0"/>
              <a:t>3.5</a:t>
            </a:r>
            <a:r>
              <a:rPr lang="zh-CN" altLang="en-US" dirty="0"/>
              <a:t>节。</a:t>
            </a:r>
          </a:p>
          <a:p>
            <a:r>
              <a:rPr lang="zh-CN" altLang="en-US" dirty="0"/>
              <a:t>平均功率</a:t>
            </a:r>
          </a:p>
          <a:p>
            <a:pPr lvl="1"/>
            <a:endParaRPr lang="zh-CN" altLang="en-US" dirty="0"/>
          </a:p>
          <a:p>
            <a:pPr lvl="1">
              <a:buFont typeface="Wingdings" pitchFamily="2" charset="2"/>
              <a:buNone/>
            </a:pPr>
            <a:r>
              <a:rPr lang="zh-CN" altLang="en-US" dirty="0"/>
              <a:t>	</a:t>
            </a:r>
          </a:p>
        </p:txBody>
      </p:sp>
      <p:sp>
        <p:nvSpPr>
          <p:cNvPr id="99333"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9332" name="Object 4"/>
          <p:cNvGraphicFramePr>
            <a:graphicFrameLocks noChangeAspect="1"/>
          </p:cNvGraphicFramePr>
          <p:nvPr>
            <p:extLst>
              <p:ext uri="{D42A27DB-BD31-4B8C-83A1-F6EECF244321}">
                <p14:modId xmlns:p14="http://schemas.microsoft.com/office/powerpoint/2010/main" val="615756940"/>
              </p:ext>
            </p:extLst>
          </p:nvPr>
        </p:nvGraphicFramePr>
        <p:xfrm>
          <a:off x="2987824" y="3331929"/>
          <a:ext cx="2039750" cy="815900"/>
        </p:xfrm>
        <a:graphic>
          <a:graphicData uri="http://schemas.openxmlformats.org/presentationml/2006/ole">
            <mc:AlternateContent xmlns:mc="http://schemas.openxmlformats.org/markup-compatibility/2006">
              <mc:Choice xmlns:v="urn:schemas-microsoft-com:vml" Requires="v">
                <p:oleObj spid="_x0000_s2524238" name="公式" r:id="rId3" imgW="571252" imgH="228501" progId="Equation.3">
                  <p:embed/>
                </p:oleObj>
              </mc:Choice>
              <mc:Fallback>
                <p:oleObj name="公式" r:id="rId3" imgW="571252" imgH="228501"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331929"/>
                        <a:ext cx="2039750" cy="815900"/>
                      </a:xfrm>
                      <a:prstGeom prst="rect">
                        <a:avLst/>
                      </a:prstGeom>
                      <a:noFill/>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anim calcmode="lin" valueType="num">
                                      <p:cBhvr additive="base">
                                        <p:cTn id="7" dur="500" fill="hold"/>
                                        <p:tgtEl>
                                          <p:spTgt spid="993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9331">
                                            <p:txEl>
                                              <p:pRg st="2" end="2"/>
                                            </p:txEl>
                                          </p:spTgt>
                                        </p:tgtEl>
                                        <p:attrNameLst>
                                          <p:attrName>style.visibility</p:attrName>
                                        </p:attrNameLst>
                                      </p:cBhvr>
                                      <p:to>
                                        <p:strVal val="visible"/>
                                      </p:to>
                                    </p:set>
                                    <p:anim calcmode="lin" valueType="num">
                                      <p:cBhvr additive="base">
                                        <p:cTn id="13" dur="500" fill="hold"/>
                                        <p:tgtEl>
                                          <p:spTgt spid="993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9332"/>
                                        </p:tgtEl>
                                        <p:attrNameLst>
                                          <p:attrName>style.visibility</p:attrName>
                                        </p:attrNameLst>
                                      </p:cBhvr>
                                      <p:to>
                                        <p:strVal val="visible"/>
                                      </p:to>
                                    </p:set>
                                    <p:anim calcmode="lin" valueType="num">
                                      <p:cBhvr additive="base">
                                        <p:cTn id="19" dur="500" fill="hold"/>
                                        <p:tgtEl>
                                          <p:spTgt spid="99332"/>
                                        </p:tgtEl>
                                        <p:attrNameLst>
                                          <p:attrName>ppt_x</p:attrName>
                                        </p:attrNameLst>
                                      </p:cBhvr>
                                      <p:tavLst>
                                        <p:tav tm="0">
                                          <p:val>
                                            <p:strVal val="#ppt_x"/>
                                          </p:val>
                                        </p:tav>
                                        <p:tav tm="100000">
                                          <p:val>
                                            <p:strVal val="#ppt_x"/>
                                          </p:val>
                                        </p:tav>
                                      </p:tavLst>
                                    </p:anim>
                                    <p:anim calcmode="lin" valueType="num">
                                      <p:cBhvr additive="base">
                                        <p:cTn id="20" dur="500" fill="hold"/>
                                        <p:tgtEl>
                                          <p:spTgt spid="99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Computer_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472324-6816-447D-A73C-4FA00160DF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 board design presentation (widescreen)</Template>
  <TotalTime>0</TotalTime>
  <Words>3666</Words>
  <Application>Microsoft Office PowerPoint</Application>
  <PresentationFormat>全屏显示(4:3)</PresentationFormat>
  <Paragraphs>742</Paragraphs>
  <Slides>95</Slides>
  <Notes>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95</vt:i4>
      </vt:variant>
    </vt:vector>
  </HeadingPairs>
  <TitlesOfParts>
    <vt:vector size="99" baseType="lpstr">
      <vt:lpstr>TechComputer_16x9</vt:lpstr>
      <vt:lpstr>Visio</vt:lpstr>
      <vt:lpstr>公式</vt:lpstr>
      <vt:lpstr>Equation</vt:lpstr>
      <vt:lpstr>通信原理</vt:lpstr>
      <vt:lpstr>第3章 随机过程</vt:lpstr>
      <vt:lpstr>第3章  随机过程</vt:lpstr>
      <vt:lpstr>需要熟悉</vt:lpstr>
      <vt:lpstr>第3章  随机过程</vt:lpstr>
      <vt:lpstr>复习部分</vt:lpstr>
      <vt:lpstr>第3章  随机过程</vt:lpstr>
      <vt:lpstr>3.1   随机过程的基本概念</vt:lpstr>
      <vt:lpstr>例：接收机的输出噪声</vt:lpstr>
      <vt:lpstr>PowerPoint 演示文稿</vt:lpstr>
      <vt:lpstr>3.1.1随机过程的分布函数</vt:lpstr>
      <vt:lpstr>PowerPoint 演示文稿</vt:lpstr>
      <vt:lpstr>3.1.2  随机过程的数字特征</vt:lpstr>
      <vt:lpstr>PowerPoint 演示文稿</vt:lpstr>
      <vt:lpstr>PowerPoint 演示文稿</vt:lpstr>
      <vt:lpstr>PowerPoint 演示文稿</vt:lpstr>
      <vt:lpstr>PowerPoint 演示文稿</vt:lpstr>
      <vt:lpstr>第3章  随机过程</vt:lpstr>
      <vt:lpstr>3.2.1  平稳随机过程的定义</vt:lpstr>
      <vt:lpstr>PowerPoint 演示文稿</vt:lpstr>
      <vt:lpstr>PowerPoint 演示文稿</vt:lpstr>
      <vt:lpstr>3.2.2   各态历经性</vt:lpstr>
      <vt:lpstr>PowerPoint 演示文稿</vt:lpstr>
      <vt:lpstr>PowerPoint 演示文稿</vt:lpstr>
      <vt:lpstr>例3-1</vt:lpstr>
      <vt:lpstr>PowerPoint 演示文稿</vt:lpstr>
      <vt:lpstr>PowerPoint 演示文稿</vt:lpstr>
      <vt:lpstr>3.2.3   平稳过程的自相关函数</vt:lpstr>
      <vt:lpstr>3.2.4  平稳过程的功率谱密度</vt:lpstr>
      <vt:lpstr>PowerPoint 演示文稿</vt:lpstr>
      <vt:lpstr>2. 功率谱密度的计算</vt:lpstr>
      <vt:lpstr>相关结论</vt:lpstr>
      <vt:lpstr>相关结论1</vt:lpstr>
      <vt:lpstr>相关结论2</vt:lpstr>
      <vt:lpstr>例3-2</vt:lpstr>
      <vt:lpstr>开始课程</vt:lpstr>
      <vt:lpstr>前述结论</vt:lpstr>
      <vt:lpstr>第3章  随机过程</vt:lpstr>
      <vt:lpstr>3.3.1  高斯随机过程定义</vt:lpstr>
      <vt:lpstr>PowerPoint 演示文稿</vt:lpstr>
      <vt:lpstr> 3.3.2  重要性质</vt:lpstr>
      <vt:lpstr>PowerPoint 演示文稿</vt:lpstr>
      <vt:lpstr> 3.3.3  高斯随机变量</vt:lpstr>
      <vt:lpstr>PowerPoint 演示文稿</vt:lpstr>
      <vt:lpstr>正态分布函数</vt:lpstr>
      <vt:lpstr>方法1：用误差函数表示正态分布函数</vt:lpstr>
      <vt:lpstr>方法2：用互补误差函数表示</vt:lpstr>
      <vt:lpstr>方法3：用Q函数表示正态分布函数：</vt:lpstr>
      <vt:lpstr>第3章  随机过程</vt:lpstr>
      <vt:lpstr>3.4  平稳随机过程通过线性系统</vt:lpstr>
      <vt:lpstr>1.输出过程o(t)的均值 </vt:lpstr>
      <vt:lpstr>2.输出过程o(t)的自相关函数</vt:lpstr>
      <vt:lpstr>3.输出过程o(t)的功率谱密度</vt:lpstr>
      <vt:lpstr>4. 输出过程o(t)的概率分布</vt:lpstr>
      <vt:lpstr>第3章  随机过程</vt:lpstr>
      <vt:lpstr>3.5 窄带随机过程 </vt:lpstr>
      <vt:lpstr>典型的窄带随机过程的谱密度和样本函数 </vt:lpstr>
      <vt:lpstr>PowerPoint 演示文稿</vt:lpstr>
      <vt:lpstr>PowerPoint 演示文稿</vt:lpstr>
      <vt:lpstr>3.5.1 c(t)和s(t)的统计特性</vt:lpstr>
      <vt:lpstr>2. 自相关函数</vt:lpstr>
      <vt:lpstr>分析：</vt:lpstr>
      <vt:lpstr>PowerPoint 演示文稿</vt:lpstr>
      <vt:lpstr>进一步分析</vt:lpstr>
      <vt:lpstr>PowerPoint 演示文稿</vt:lpstr>
      <vt:lpstr>PowerPoint 演示文稿</vt:lpstr>
      <vt:lpstr>PowerPoint 演示文稿</vt:lpstr>
      <vt:lpstr>总结</vt:lpstr>
      <vt:lpstr>3.5.2  a(t)和(t)的统计特性</vt:lpstr>
      <vt:lpstr>PowerPoint 演示文稿</vt:lpstr>
      <vt:lpstr>PowerPoint 演示文稿</vt:lpstr>
      <vt:lpstr>PowerPoint 演示文稿</vt:lpstr>
      <vt:lpstr>总结</vt:lpstr>
      <vt:lpstr>第3章  随机过程</vt:lpstr>
      <vt:lpstr>3.6 正弦波加窄带高斯噪声</vt:lpstr>
      <vt:lpstr>PowerPoint 演示文稿</vt:lpstr>
      <vt:lpstr>包络的统计特性</vt:lpstr>
      <vt:lpstr>PowerPoint 演示文稿</vt:lpstr>
      <vt:lpstr>PowerPoint 演示文稿</vt:lpstr>
      <vt:lpstr>PowerPoint 演示文稿</vt:lpstr>
      <vt:lpstr>PowerPoint 演示文稿</vt:lpstr>
      <vt:lpstr>PowerPoint 演示文稿</vt:lpstr>
      <vt:lpstr>PowerPoint 演示文稿</vt:lpstr>
      <vt:lpstr>第3章  随机过程</vt:lpstr>
      <vt:lpstr>3.7  高斯白噪声和带限白噪声</vt:lpstr>
      <vt:lpstr>白噪声n (t)</vt:lpstr>
      <vt:lpstr>PowerPoint 演示文稿</vt:lpstr>
      <vt:lpstr>白噪声的功率</vt:lpstr>
      <vt:lpstr>高斯白噪声</vt:lpstr>
      <vt:lpstr>低通白噪声</vt:lpstr>
      <vt:lpstr>PowerPoint 演示文稿</vt:lpstr>
      <vt:lpstr>带通白噪声</vt:lpstr>
      <vt:lpstr>PowerPoint 演示文稿</vt:lpstr>
      <vt:lpstr>带通白噪声的功率谱和自相关函数曲线</vt:lpstr>
      <vt:lpstr>窄带高斯白噪声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2012-07-22T06:18:58Z</dcterms:created>
  <dcterms:modified xsi:type="dcterms:W3CDTF">2014-02-25T03:52:15Z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