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97"/>
  </p:notesMasterIdLst>
  <p:handoutMasterIdLst>
    <p:handoutMasterId r:id="rId98"/>
  </p:handoutMasterIdLst>
  <p:sldIdLst>
    <p:sldId id="655" r:id="rId3"/>
    <p:sldId id="656" r:id="rId4"/>
    <p:sldId id="706" r:id="rId5"/>
    <p:sldId id="707" r:id="rId6"/>
    <p:sldId id="658" r:id="rId7"/>
    <p:sldId id="719" r:id="rId8"/>
    <p:sldId id="724" r:id="rId9"/>
    <p:sldId id="756" r:id="rId10"/>
    <p:sldId id="720" r:id="rId11"/>
    <p:sldId id="660" r:id="rId12"/>
    <p:sldId id="763" r:id="rId13"/>
    <p:sldId id="757" r:id="rId14"/>
    <p:sldId id="722" r:id="rId15"/>
    <p:sldId id="723" r:id="rId16"/>
    <p:sldId id="796" r:id="rId17"/>
    <p:sldId id="798" r:id="rId18"/>
    <p:sldId id="799" r:id="rId19"/>
    <p:sldId id="800" r:id="rId20"/>
    <p:sldId id="662" r:id="rId21"/>
    <p:sldId id="726" r:id="rId22"/>
    <p:sldId id="769" r:id="rId23"/>
    <p:sldId id="663" r:id="rId24"/>
    <p:sldId id="721" r:id="rId25"/>
    <p:sldId id="714" r:id="rId26"/>
    <p:sldId id="664" r:id="rId27"/>
    <p:sldId id="665" r:id="rId28"/>
    <p:sldId id="666" r:id="rId29"/>
    <p:sldId id="667" r:id="rId30"/>
    <p:sldId id="716" r:id="rId31"/>
    <p:sldId id="728" r:id="rId32"/>
    <p:sldId id="730" r:id="rId33"/>
    <p:sldId id="668" r:id="rId34"/>
    <p:sldId id="765" r:id="rId35"/>
    <p:sldId id="766" r:id="rId36"/>
    <p:sldId id="669" r:id="rId37"/>
    <p:sldId id="770" r:id="rId38"/>
    <p:sldId id="731" r:id="rId39"/>
    <p:sldId id="671" r:id="rId40"/>
    <p:sldId id="732" r:id="rId41"/>
    <p:sldId id="672" r:id="rId42"/>
    <p:sldId id="715" r:id="rId43"/>
    <p:sldId id="673" r:id="rId44"/>
    <p:sldId id="771" r:id="rId45"/>
    <p:sldId id="772" r:id="rId46"/>
    <p:sldId id="741" r:id="rId47"/>
    <p:sldId id="773" r:id="rId48"/>
    <p:sldId id="742" r:id="rId49"/>
    <p:sldId id="775" r:id="rId50"/>
    <p:sldId id="675" r:id="rId51"/>
    <p:sldId id="774" r:id="rId52"/>
    <p:sldId id="776" r:id="rId53"/>
    <p:sldId id="735" r:id="rId54"/>
    <p:sldId id="778" r:id="rId55"/>
    <p:sldId id="779" r:id="rId56"/>
    <p:sldId id="676" r:id="rId57"/>
    <p:sldId id="783" r:id="rId58"/>
    <p:sldId id="677" r:id="rId59"/>
    <p:sldId id="737" r:id="rId60"/>
    <p:sldId id="679" r:id="rId61"/>
    <p:sldId id="738" r:id="rId62"/>
    <p:sldId id="680" r:id="rId63"/>
    <p:sldId id="739" r:id="rId64"/>
    <p:sldId id="682" r:id="rId65"/>
    <p:sldId id="787" r:id="rId66"/>
    <p:sldId id="683" r:id="rId67"/>
    <p:sldId id="684" r:id="rId68"/>
    <p:sldId id="788" r:id="rId69"/>
    <p:sldId id="718" r:id="rId70"/>
    <p:sldId id="685" r:id="rId71"/>
    <p:sldId id="789" r:id="rId72"/>
    <p:sldId id="687" r:id="rId73"/>
    <p:sldId id="688" r:id="rId74"/>
    <p:sldId id="793" r:id="rId75"/>
    <p:sldId id="689" r:id="rId76"/>
    <p:sldId id="791" r:id="rId77"/>
    <p:sldId id="717" r:id="rId78"/>
    <p:sldId id="690" r:id="rId79"/>
    <p:sldId id="794" r:id="rId80"/>
    <p:sldId id="691" r:id="rId81"/>
    <p:sldId id="692" r:id="rId82"/>
    <p:sldId id="693" r:id="rId83"/>
    <p:sldId id="694" r:id="rId84"/>
    <p:sldId id="695" r:id="rId85"/>
    <p:sldId id="696" r:id="rId86"/>
    <p:sldId id="697" r:id="rId87"/>
    <p:sldId id="698" r:id="rId88"/>
    <p:sldId id="699" r:id="rId89"/>
    <p:sldId id="700" r:id="rId90"/>
    <p:sldId id="701" r:id="rId91"/>
    <p:sldId id="702" r:id="rId92"/>
    <p:sldId id="703" r:id="rId93"/>
    <p:sldId id="704" r:id="rId94"/>
    <p:sldId id="801" r:id="rId95"/>
    <p:sldId id="705"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00"/>
    <a:srgbClr val="0000CC"/>
    <a:srgbClr val="3333FF"/>
    <a:srgbClr val="FFCCFF"/>
    <a:srgbClr val="0066FF"/>
    <a:srgbClr val="A50021"/>
    <a:srgbClr val="CC3300"/>
    <a:srgbClr val="FFFFFF"/>
    <a:srgbClr val="01E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92" autoAdjust="0"/>
    <p:restoredTop sz="95396" autoAdjust="0"/>
  </p:normalViewPr>
  <p:slideViewPr>
    <p:cSldViewPr>
      <p:cViewPr varScale="1">
        <p:scale>
          <a:sx n="85" d="100"/>
          <a:sy n="85" d="100"/>
        </p:scale>
        <p:origin x="-264" y="-30"/>
      </p:cViewPr>
      <p:guideLst>
        <p:guide orient="horz" pos="2160"/>
        <p:guide pos="2880"/>
      </p:guideLst>
    </p:cSldViewPr>
  </p:slideViewPr>
  <p:outlineViewPr>
    <p:cViewPr>
      <p:scale>
        <a:sx n="33" d="100"/>
        <a:sy n="33" d="100"/>
      </p:scale>
      <p:origin x="0" y="17172"/>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FB29E-DC2D-43E8-ABE2-48A01DDEFDE0}" type="doc">
      <dgm:prSet loTypeId="urn:microsoft.com/office/officeart/2005/8/layout/hList1" loCatId="list" qsTypeId="urn:microsoft.com/office/officeart/2005/8/quickstyle/simple3" qsCatId="simple" csTypeId="urn:microsoft.com/office/officeart/2005/8/colors/accent5_2" csCatId="accent5" phldr="1"/>
      <dgm:spPr/>
      <dgm:t>
        <a:bodyPr/>
        <a:lstStyle/>
        <a:p>
          <a:endParaRPr lang="zh-CN" altLang="en-US"/>
        </a:p>
      </dgm:t>
    </dgm:pt>
    <dgm:pt modelId="{588C1674-46A4-4548-AE32-DC8F44FEA5B3}">
      <dgm:prSet custT="1"/>
      <dgm:spPr/>
      <dgm:t>
        <a:bodyPr/>
        <a:lstStyle/>
        <a:p>
          <a:pPr rtl="0"/>
          <a:r>
            <a:rPr lang="en-US" altLang="zh-CN" sz="2000" b="1" dirty="0" smtClean="0">
              <a:latin typeface="+mj-ea"/>
              <a:ea typeface="+mj-ea"/>
            </a:rPr>
            <a:t> </a:t>
          </a:r>
          <a:r>
            <a:rPr lang="zh-CN" altLang="en-US" sz="2000" b="1" dirty="0" smtClean="0">
              <a:latin typeface="+mj-ea"/>
              <a:ea typeface="+mj-ea"/>
            </a:rPr>
            <a:t>地球大气层的结构</a:t>
          </a:r>
          <a:endParaRPr lang="zh-CN" altLang="en-US" sz="2000" b="1" dirty="0">
            <a:latin typeface="+mj-ea"/>
            <a:ea typeface="+mj-ea"/>
          </a:endParaRPr>
        </a:p>
      </dgm:t>
    </dgm:pt>
    <dgm:pt modelId="{6692A872-4CEC-4FCA-A43C-543DAEFE2B02}" type="parTrans" cxnId="{6BD495E9-4481-47E7-99A3-71BC07DDBABC}">
      <dgm:prSet/>
      <dgm:spPr/>
      <dgm:t>
        <a:bodyPr/>
        <a:lstStyle/>
        <a:p>
          <a:endParaRPr lang="zh-CN" altLang="en-US" sz="3600" b="1">
            <a:latin typeface="+mj-ea"/>
            <a:ea typeface="+mj-ea"/>
          </a:endParaRPr>
        </a:p>
      </dgm:t>
    </dgm:pt>
    <dgm:pt modelId="{F094A45F-B4BF-44B0-B4EF-B6E676B9D213}" type="sibTrans" cxnId="{6BD495E9-4481-47E7-99A3-71BC07DDBABC}">
      <dgm:prSet/>
      <dgm:spPr/>
      <dgm:t>
        <a:bodyPr/>
        <a:lstStyle/>
        <a:p>
          <a:endParaRPr lang="zh-CN" altLang="en-US" sz="3600" b="1">
            <a:latin typeface="+mj-ea"/>
            <a:ea typeface="+mj-ea"/>
          </a:endParaRPr>
        </a:p>
      </dgm:t>
    </dgm:pt>
    <dgm:pt modelId="{2445176D-E806-4CD3-9A39-C0EBA6A0823D}">
      <dgm:prSet custT="1"/>
      <dgm:spPr/>
      <dgm:t>
        <a:bodyPr/>
        <a:lstStyle/>
        <a:p>
          <a:pPr rtl="0"/>
          <a:r>
            <a:rPr lang="zh-CN" sz="2000" b="1" dirty="0" smtClean="0">
              <a:latin typeface="+mj-ea"/>
              <a:ea typeface="+mj-ea"/>
            </a:rPr>
            <a:t>对流层：地面上 </a:t>
          </a:r>
          <a:r>
            <a:rPr lang="en-US" sz="2000" b="1" dirty="0" smtClean="0">
              <a:latin typeface="+mj-ea"/>
              <a:ea typeface="+mj-ea"/>
            </a:rPr>
            <a:t>0 ~ 10 km</a:t>
          </a:r>
          <a:endParaRPr lang="zh-CN" sz="2000" b="1" dirty="0">
            <a:latin typeface="+mj-ea"/>
            <a:ea typeface="+mj-ea"/>
          </a:endParaRPr>
        </a:p>
      </dgm:t>
    </dgm:pt>
    <dgm:pt modelId="{D75F9601-04F4-497C-AA36-457B97C83A3D}" type="parTrans" cxnId="{74B72F6B-3E79-4383-B035-433821D11A14}">
      <dgm:prSet/>
      <dgm:spPr/>
      <dgm:t>
        <a:bodyPr/>
        <a:lstStyle/>
        <a:p>
          <a:endParaRPr lang="zh-CN" altLang="en-US" sz="3600" b="1">
            <a:latin typeface="+mj-ea"/>
            <a:ea typeface="+mj-ea"/>
          </a:endParaRPr>
        </a:p>
      </dgm:t>
    </dgm:pt>
    <dgm:pt modelId="{623B509E-807E-4236-B21C-5F4589EF04D3}" type="sibTrans" cxnId="{74B72F6B-3E79-4383-B035-433821D11A14}">
      <dgm:prSet/>
      <dgm:spPr/>
      <dgm:t>
        <a:bodyPr/>
        <a:lstStyle/>
        <a:p>
          <a:endParaRPr lang="zh-CN" altLang="en-US" sz="3600" b="1">
            <a:latin typeface="+mj-ea"/>
            <a:ea typeface="+mj-ea"/>
          </a:endParaRPr>
        </a:p>
      </dgm:t>
    </dgm:pt>
    <dgm:pt modelId="{DE8D2853-8CAB-4D98-AEC5-1D701785E820}">
      <dgm:prSet custT="1"/>
      <dgm:spPr/>
      <dgm:t>
        <a:bodyPr/>
        <a:lstStyle/>
        <a:p>
          <a:pPr rtl="0"/>
          <a:r>
            <a:rPr lang="zh-CN" sz="2000" b="1" dirty="0" smtClean="0">
              <a:latin typeface="+mj-ea"/>
              <a:ea typeface="+mj-ea"/>
            </a:rPr>
            <a:t>平流层：约</a:t>
          </a:r>
          <a:r>
            <a:rPr lang="en-US" sz="2000" b="1" dirty="0" smtClean="0">
              <a:latin typeface="+mj-ea"/>
              <a:ea typeface="+mj-ea"/>
            </a:rPr>
            <a:t>10 </a:t>
          </a:r>
          <a:r>
            <a:rPr lang="zh-CN" sz="2000" b="1" dirty="0" smtClean="0">
              <a:latin typeface="+mj-ea"/>
              <a:ea typeface="+mj-ea"/>
            </a:rPr>
            <a:t>～ </a:t>
          </a:r>
          <a:r>
            <a:rPr lang="en-US" sz="2000" b="1" dirty="0" smtClean="0">
              <a:latin typeface="+mj-ea"/>
              <a:ea typeface="+mj-ea"/>
            </a:rPr>
            <a:t>60 km</a:t>
          </a:r>
          <a:endParaRPr lang="zh-CN" sz="2000" b="1" dirty="0">
            <a:latin typeface="+mj-ea"/>
            <a:ea typeface="+mj-ea"/>
          </a:endParaRPr>
        </a:p>
      </dgm:t>
    </dgm:pt>
    <dgm:pt modelId="{18F2E79F-8E34-45BF-A9DC-76D11DDE7C8F}" type="parTrans" cxnId="{11AE61C7-E8F4-4B7B-9525-4C596DC40AE7}">
      <dgm:prSet/>
      <dgm:spPr/>
      <dgm:t>
        <a:bodyPr/>
        <a:lstStyle/>
        <a:p>
          <a:endParaRPr lang="zh-CN" altLang="en-US" sz="3600" b="1">
            <a:latin typeface="+mj-ea"/>
            <a:ea typeface="+mj-ea"/>
          </a:endParaRPr>
        </a:p>
      </dgm:t>
    </dgm:pt>
    <dgm:pt modelId="{60187C4A-0768-4061-A7AB-1791F76BABAC}" type="sibTrans" cxnId="{11AE61C7-E8F4-4B7B-9525-4C596DC40AE7}">
      <dgm:prSet/>
      <dgm:spPr/>
      <dgm:t>
        <a:bodyPr/>
        <a:lstStyle/>
        <a:p>
          <a:endParaRPr lang="zh-CN" altLang="en-US" sz="3600" b="1">
            <a:latin typeface="+mj-ea"/>
            <a:ea typeface="+mj-ea"/>
          </a:endParaRPr>
        </a:p>
      </dgm:t>
    </dgm:pt>
    <dgm:pt modelId="{00730E79-C87C-432B-9EF9-FD68B38BC44D}">
      <dgm:prSet custT="1"/>
      <dgm:spPr/>
      <dgm:t>
        <a:bodyPr/>
        <a:lstStyle/>
        <a:p>
          <a:pPr rtl="0"/>
          <a:r>
            <a:rPr lang="zh-CN" sz="2000" b="1" dirty="0" smtClean="0">
              <a:latin typeface="+mj-ea"/>
              <a:ea typeface="+mj-ea"/>
            </a:rPr>
            <a:t>电离层：约</a:t>
          </a:r>
          <a:r>
            <a:rPr lang="en-US" sz="2000" b="1" dirty="0" smtClean="0">
              <a:latin typeface="+mj-ea"/>
              <a:ea typeface="+mj-ea"/>
            </a:rPr>
            <a:t>60 </a:t>
          </a:r>
          <a:r>
            <a:rPr lang="zh-CN" sz="2000" b="1" dirty="0" smtClean="0">
              <a:latin typeface="+mj-ea"/>
              <a:ea typeface="+mj-ea"/>
            </a:rPr>
            <a:t>～ </a:t>
          </a:r>
          <a:r>
            <a:rPr lang="en-US" sz="2000" b="1" dirty="0" smtClean="0">
              <a:latin typeface="+mj-ea"/>
              <a:ea typeface="+mj-ea"/>
            </a:rPr>
            <a:t>400 km</a:t>
          </a:r>
          <a:endParaRPr lang="zh-CN" sz="2000" b="1" dirty="0">
            <a:latin typeface="+mj-ea"/>
            <a:ea typeface="+mj-ea"/>
          </a:endParaRPr>
        </a:p>
      </dgm:t>
    </dgm:pt>
    <dgm:pt modelId="{D6D4EC68-FF1E-42A1-AB57-3726349E6BBB}" type="parTrans" cxnId="{316AEF98-39F2-41F7-AA69-19AE06455A4F}">
      <dgm:prSet/>
      <dgm:spPr/>
      <dgm:t>
        <a:bodyPr/>
        <a:lstStyle/>
        <a:p>
          <a:endParaRPr lang="zh-CN" altLang="en-US" sz="3600" b="1">
            <a:latin typeface="+mj-ea"/>
            <a:ea typeface="+mj-ea"/>
          </a:endParaRPr>
        </a:p>
      </dgm:t>
    </dgm:pt>
    <dgm:pt modelId="{D60BF4AB-1F6C-4FCE-B635-6C18D9E8ADF3}" type="sibTrans" cxnId="{316AEF98-39F2-41F7-AA69-19AE06455A4F}">
      <dgm:prSet/>
      <dgm:spPr/>
      <dgm:t>
        <a:bodyPr/>
        <a:lstStyle/>
        <a:p>
          <a:endParaRPr lang="zh-CN" altLang="en-US" sz="3600" b="1">
            <a:latin typeface="+mj-ea"/>
            <a:ea typeface="+mj-ea"/>
          </a:endParaRPr>
        </a:p>
      </dgm:t>
    </dgm:pt>
    <dgm:pt modelId="{A94132A1-D768-44FC-B014-CCB3E38743C2}" type="pres">
      <dgm:prSet presAssocID="{BB9FB29E-DC2D-43E8-ABE2-48A01DDEFDE0}" presName="Name0" presStyleCnt="0">
        <dgm:presLayoutVars>
          <dgm:dir/>
          <dgm:animLvl val="lvl"/>
          <dgm:resizeHandles val="exact"/>
        </dgm:presLayoutVars>
      </dgm:prSet>
      <dgm:spPr/>
      <dgm:t>
        <a:bodyPr/>
        <a:lstStyle/>
        <a:p>
          <a:endParaRPr lang="zh-CN" altLang="en-US"/>
        </a:p>
      </dgm:t>
    </dgm:pt>
    <dgm:pt modelId="{39205B2F-F857-4578-AADF-4D53064C09E0}" type="pres">
      <dgm:prSet presAssocID="{588C1674-46A4-4548-AE32-DC8F44FEA5B3}" presName="composite" presStyleCnt="0"/>
      <dgm:spPr/>
    </dgm:pt>
    <dgm:pt modelId="{5D29D414-6358-44FD-92D3-0EB31EB12EE3}" type="pres">
      <dgm:prSet presAssocID="{588C1674-46A4-4548-AE32-DC8F44FEA5B3}" presName="parTx" presStyleLbl="alignNode1" presStyleIdx="0" presStyleCnt="1" custLinFactNeighborX="-3636" custLinFactNeighborY="-334">
        <dgm:presLayoutVars>
          <dgm:chMax val="0"/>
          <dgm:chPref val="0"/>
          <dgm:bulletEnabled val="1"/>
        </dgm:presLayoutVars>
      </dgm:prSet>
      <dgm:spPr/>
      <dgm:t>
        <a:bodyPr/>
        <a:lstStyle/>
        <a:p>
          <a:endParaRPr lang="zh-CN" altLang="en-US"/>
        </a:p>
      </dgm:t>
    </dgm:pt>
    <dgm:pt modelId="{6CB1A3DE-A836-4609-B7B2-99DAAE2BA35E}" type="pres">
      <dgm:prSet presAssocID="{588C1674-46A4-4548-AE32-DC8F44FEA5B3}" presName="desTx" presStyleLbl="alignAccFollowNode1" presStyleIdx="0" presStyleCnt="1">
        <dgm:presLayoutVars>
          <dgm:bulletEnabled val="1"/>
        </dgm:presLayoutVars>
      </dgm:prSet>
      <dgm:spPr/>
      <dgm:t>
        <a:bodyPr/>
        <a:lstStyle/>
        <a:p>
          <a:endParaRPr lang="zh-CN" altLang="en-US"/>
        </a:p>
      </dgm:t>
    </dgm:pt>
  </dgm:ptLst>
  <dgm:cxnLst>
    <dgm:cxn modelId="{11AE61C7-E8F4-4B7B-9525-4C596DC40AE7}" srcId="{588C1674-46A4-4548-AE32-DC8F44FEA5B3}" destId="{DE8D2853-8CAB-4D98-AEC5-1D701785E820}" srcOrd="1" destOrd="0" parTransId="{18F2E79F-8E34-45BF-A9DC-76D11DDE7C8F}" sibTransId="{60187C4A-0768-4061-A7AB-1791F76BABAC}"/>
    <dgm:cxn modelId="{74B72F6B-3E79-4383-B035-433821D11A14}" srcId="{588C1674-46A4-4548-AE32-DC8F44FEA5B3}" destId="{2445176D-E806-4CD3-9A39-C0EBA6A0823D}" srcOrd="0" destOrd="0" parTransId="{D75F9601-04F4-497C-AA36-457B97C83A3D}" sibTransId="{623B509E-807E-4236-B21C-5F4589EF04D3}"/>
    <dgm:cxn modelId="{6BD495E9-4481-47E7-99A3-71BC07DDBABC}" srcId="{BB9FB29E-DC2D-43E8-ABE2-48A01DDEFDE0}" destId="{588C1674-46A4-4548-AE32-DC8F44FEA5B3}" srcOrd="0" destOrd="0" parTransId="{6692A872-4CEC-4FCA-A43C-543DAEFE2B02}" sibTransId="{F094A45F-B4BF-44B0-B4EF-B6E676B9D213}"/>
    <dgm:cxn modelId="{9C50C88B-F951-49E2-BF75-62BC44C5861A}" type="presOf" srcId="{00730E79-C87C-432B-9EF9-FD68B38BC44D}" destId="{6CB1A3DE-A836-4609-B7B2-99DAAE2BA35E}" srcOrd="0" destOrd="2" presId="urn:microsoft.com/office/officeart/2005/8/layout/hList1"/>
    <dgm:cxn modelId="{3CA47578-0159-4F85-89DF-62804E863D42}" type="presOf" srcId="{DE8D2853-8CAB-4D98-AEC5-1D701785E820}" destId="{6CB1A3DE-A836-4609-B7B2-99DAAE2BA35E}" srcOrd="0" destOrd="1" presId="urn:microsoft.com/office/officeart/2005/8/layout/hList1"/>
    <dgm:cxn modelId="{CF19E879-9F06-40E1-83B4-5B386DEACE0C}" type="presOf" srcId="{2445176D-E806-4CD3-9A39-C0EBA6A0823D}" destId="{6CB1A3DE-A836-4609-B7B2-99DAAE2BA35E}" srcOrd="0" destOrd="0" presId="urn:microsoft.com/office/officeart/2005/8/layout/hList1"/>
    <dgm:cxn modelId="{316AEF98-39F2-41F7-AA69-19AE06455A4F}" srcId="{588C1674-46A4-4548-AE32-DC8F44FEA5B3}" destId="{00730E79-C87C-432B-9EF9-FD68B38BC44D}" srcOrd="2" destOrd="0" parTransId="{D6D4EC68-FF1E-42A1-AB57-3726349E6BBB}" sibTransId="{D60BF4AB-1F6C-4FCE-B635-6C18D9E8ADF3}"/>
    <dgm:cxn modelId="{3254BD5F-AFE3-4337-8578-EA7CBFA06063}" type="presOf" srcId="{BB9FB29E-DC2D-43E8-ABE2-48A01DDEFDE0}" destId="{A94132A1-D768-44FC-B014-CCB3E38743C2}" srcOrd="0" destOrd="0" presId="urn:microsoft.com/office/officeart/2005/8/layout/hList1"/>
    <dgm:cxn modelId="{1B499B35-A386-40EC-8E29-AFD7D90760A1}" type="presOf" srcId="{588C1674-46A4-4548-AE32-DC8F44FEA5B3}" destId="{5D29D414-6358-44FD-92D3-0EB31EB12EE3}" srcOrd="0" destOrd="0" presId="urn:microsoft.com/office/officeart/2005/8/layout/hList1"/>
    <dgm:cxn modelId="{E5FCAFD0-8DC8-4E3D-9434-D5EFD044200C}" type="presParOf" srcId="{A94132A1-D768-44FC-B014-CCB3E38743C2}" destId="{39205B2F-F857-4578-AADF-4D53064C09E0}" srcOrd="0" destOrd="0" presId="urn:microsoft.com/office/officeart/2005/8/layout/hList1"/>
    <dgm:cxn modelId="{BC6D5B94-FEAE-4126-AB8C-616042FBBFED}" type="presParOf" srcId="{39205B2F-F857-4578-AADF-4D53064C09E0}" destId="{5D29D414-6358-44FD-92D3-0EB31EB12EE3}" srcOrd="0" destOrd="0" presId="urn:microsoft.com/office/officeart/2005/8/layout/hList1"/>
    <dgm:cxn modelId="{452324AB-C2D8-4521-B294-057F97F10DAD}" type="presParOf" srcId="{39205B2F-F857-4578-AADF-4D53064C09E0}" destId="{6CB1A3DE-A836-4609-B7B2-99DAAE2BA35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8E9E25-3B83-4A7F-ADB7-B1DD0DF679FC}" type="doc">
      <dgm:prSet loTypeId="urn:microsoft.com/office/officeart/2005/8/layout/hList1" loCatId="list" qsTypeId="urn:microsoft.com/office/officeart/2005/8/quickstyle/simple3" qsCatId="simple" csTypeId="urn:microsoft.com/office/officeart/2005/8/colors/colorful1#1" csCatId="colorful"/>
      <dgm:spPr/>
      <dgm:t>
        <a:bodyPr/>
        <a:lstStyle/>
        <a:p>
          <a:endParaRPr lang="zh-CN" altLang="en-US"/>
        </a:p>
      </dgm:t>
    </dgm:pt>
    <dgm:pt modelId="{89C3C909-9A5A-490F-98E9-51B79B9DF49F}">
      <dgm:prSet/>
      <dgm:spPr/>
      <dgm:t>
        <a:bodyPr/>
        <a:lstStyle/>
        <a:p>
          <a:pPr rtl="0"/>
          <a:r>
            <a:rPr lang="zh-CN" b="1" baseline="0" dirty="0" smtClean="0">
              <a:latin typeface="+mj-ea"/>
              <a:ea typeface="+mj-ea"/>
            </a:rPr>
            <a:t>电离层对于传播的影响</a:t>
          </a:r>
          <a:endParaRPr lang="zh-CN" b="1" dirty="0">
            <a:latin typeface="+mj-ea"/>
            <a:ea typeface="+mj-ea"/>
          </a:endParaRPr>
        </a:p>
      </dgm:t>
    </dgm:pt>
    <dgm:pt modelId="{BB54D5B7-795F-4D57-9A9D-DAB66DAA301A}" type="parTrans" cxnId="{9A14596D-4F08-454C-8BD9-3BEE1CA4F133}">
      <dgm:prSet/>
      <dgm:spPr/>
      <dgm:t>
        <a:bodyPr/>
        <a:lstStyle/>
        <a:p>
          <a:endParaRPr lang="zh-CN" altLang="en-US" b="1">
            <a:latin typeface="+mj-ea"/>
            <a:ea typeface="+mj-ea"/>
          </a:endParaRPr>
        </a:p>
      </dgm:t>
    </dgm:pt>
    <dgm:pt modelId="{4A199A17-ED1C-4015-A73E-3A56E6B29028}" type="sibTrans" cxnId="{9A14596D-4F08-454C-8BD9-3BEE1CA4F133}">
      <dgm:prSet/>
      <dgm:spPr/>
      <dgm:t>
        <a:bodyPr/>
        <a:lstStyle/>
        <a:p>
          <a:endParaRPr lang="zh-CN" altLang="en-US" b="1">
            <a:latin typeface="+mj-ea"/>
            <a:ea typeface="+mj-ea"/>
          </a:endParaRPr>
        </a:p>
      </dgm:t>
    </dgm:pt>
    <dgm:pt modelId="{B84DD281-255C-43CC-BB4A-EEEDEF9B6B2F}">
      <dgm:prSet/>
      <dgm:spPr/>
      <dgm:t>
        <a:bodyPr/>
        <a:lstStyle/>
        <a:p>
          <a:pPr rtl="0"/>
          <a:r>
            <a:rPr lang="zh-CN" b="1" baseline="0" dirty="0" smtClean="0">
              <a:latin typeface="+mj-ea"/>
              <a:ea typeface="+mj-ea"/>
            </a:rPr>
            <a:t>反射</a:t>
          </a:r>
          <a:endParaRPr lang="zh-CN" b="1" dirty="0">
            <a:latin typeface="+mj-ea"/>
            <a:ea typeface="+mj-ea"/>
          </a:endParaRPr>
        </a:p>
      </dgm:t>
    </dgm:pt>
    <dgm:pt modelId="{BAE4F1E2-A03A-4BB2-99D9-BE7FB51A8A48}" type="parTrans" cxnId="{4D14CC26-BE4E-439F-A70F-2B3F18AE65C2}">
      <dgm:prSet/>
      <dgm:spPr/>
      <dgm:t>
        <a:bodyPr/>
        <a:lstStyle/>
        <a:p>
          <a:endParaRPr lang="zh-CN" altLang="en-US" b="1">
            <a:latin typeface="+mj-ea"/>
            <a:ea typeface="+mj-ea"/>
          </a:endParaRPr>
        </a:p>
      </dgm:t>
    </dgm:pt>
    <dgm:pt modelId="{A6F05510-469C-4290-ABD5-31BA7B771FD8}" type="sibTrans" cxnId="{4D14CC26-BE4E-439F-A70F-2B3F18AE65C2}">
      <dgm:prSet/>
      <dgm:spPr/>
      <dgm:t>
        <a:bodyPr/>
        <a:lstStyle/>
        <a:p>
          <a:endParaRPr lang="zh-CN" altLang="en-US" b="1">
            <a:latin typeface="+mj-ea"/>
            <a:ea typeface="+mj-ea"/>
          </a:endParaRPr>
        </a:p>
      </dgm:t>
    </dgm:pt>
    <dgm:pt modelId="{AA2652EA-634E-497C-B5CA-A7DDC7967D89}">
      <dgm:prSet/>
      <dgm:spPr/>
      <dgm:t>
        <a:bodyPr/>
        <a:lstStyle/>
        <a:p>
          <a:pPr rtl="0"/>
          <a:r>
            <a:rPr lang="zh-CN" b="1" baseline="0" dirty="0" smtClean="0">
              <a:latin typeface="+mj-ea"/>
              <a:ea typeface="+mj-ea"/>
            </a:rPr>
            <a:t>散射</a:t>
          </a:r>
          <a:endParaRPr lang="zh-CN" b="1" dirty="0">
            <a:latin typeface="+mj-ea"/>
            <a:ea typeface="+mj-ea"/>
          </a:endParaRPr>
        </a:p>
      </dgm:t>
    </dgm:pt>
    <dgm:pt modelId="{E101C641-F62F-4F3F-BB36-177C784C6E06}" type="parTrans" cxnId="{2A21F4C6-D79D-4FFE-ABCB-E491B5266BCD}">
      <dgm:prSet/>
      <dgm:spPr/>
      <dgm:t>
        <a:bodyPr/>
        <a:lstStyle/>
        <a:p>
          <a:endParaRPr lang="zh-CN" altLang="en-US" b="1">
            <a:latin typeface="+mj-ea"/>
            <a:ea typeface="+mj-ea"/>
          </a:endParaRPr>
        </a:p>
      </dgm:t>
    </dgm:pt>
    <dgm:pt modelId="{A7A236B6-7C16-47DB-A28A-A97D89B098D8}" type="sibTrans" cxnId="{2A21F4C6-D79D-4FFE-ABCB-E491B5266BCD}">
      <dgm:prSet/>
      <dgm:spPr/>
      <dgm:t>
        <a:bodyPr/>
        <a:lstStyle/>
        <a:p>
          <a:endParaRPr lang="zh-CN" altLang="en-US" b="1">
            <a:latin typeface="+mj-ea"/>
            <a:ea typeface="+mj-ea"/>
          </a:endParaRPr>
        </a:p>
      </dgm:t>
    </dgm:pt>
    <dgm:pt modelId="{82CE4309-4FBB-4CDF-B4DB-1F0C82DC1F8D}">
      <dgm:prSet/>
      <dgm:spPr/>
      <dgm:t>
        <a:bodyPr/>
        <a:lstStyle/>
        <a:p>
          <a:pPr rtl="0"/>
          <a:r>
            <a:rPr lang="zh-CN" b="1" baseline="0" dirty="0" smtClean="0">
              <a:latin typeface="+mj-ea"/>
              <a:ea typeface="+mj-ea"/>
            </a:rPr>
            <a:t>大气层对于传播的影响</a:t>
          </a:r>
          <a:endParaRPr lang="zh-CN" b="1" dirty="0">
            <a:latin typeface="+mj-ea"/>
            <a:ea typeface="+mj-ea"/>
          </a:endParaRPr>
        </a:p>
      </dgm:t>
    </dgm:pt>
    <dgm:pt modelId="{F49F12D8-D3F8-49CA-A733-8C14418AE205}" type="parTrans" cxnId="{44208D1E-C4B4-4732-A4FF-00FA5225D33F}">
      <dgm:prSet/>
      <dgm:spPr/>
      <dgm:t>
        <a:bodyPr/>
        <a:lstStyle/>
        <a:p>
          <a:endParaRPr lang="zh-CN" altLang="en-US" b="1">
            <a:latin typeface="+mj-ea"/>
            <a:ea typeface="+mj-ea"/>
          </a:endParaRPr>
        </a:p>
      </dgm:t>
    </dgm:pt>
    <dgm:pt modelId="{8EB85461-6559-4BEE-8AC7-07991BE88D12}" type="sibTrans" cxnId="{44208D1E-C4B4-4732-A4FF-00FA5225D33F}">
      <dgm:prSet/>
      <dgm:spPr/>
      <dgm:t>
        <a:bodyPr/>
        <a:lstStyle/>
        <a:p>
          <a:endParaRPr lang="zh-CN" altLang="en-US" b="1">
            <a:latin typeface="+mj-ea"/>
            <a:ea typeface="+mj-ea"/>
          </a:endParaRPr>
        </a:p>
      </dgm:t>
    </dgm:pt>
    <dgm:pt modelId="{B823E21B-F29A-472B-99F2-CA6573950B6D}">
      <dgm:prSet/>
      <dgm:spPr/>
      <dgm:t>
        <a:bodyPr/>
        <a:lstStyle/>
        <a:p>
          <a:pPr rtl="0"/>
          <a:r>
            <a:rPr lang="zh-CN" b="1" baseline="0" dirty="0" smtClean="0">
              <a:latin typeface="+mj-ea"/>
              <a:ea typeface="+mj-ea"/>
            </a:rPr>
            <a:t>散射</a:t>
          </a:r>
          <a:endParaRPr lang="zh-CN" b="1" dirty="0">
            <a:latin typeface="+mj-ea"/>
            <a:ea typeface="+mj-ea"/>
          </a:endParaRPr>
        </a:p>
      </dgm:t>
    </dgm:pt>
    <dgm:pt modelId="{A6607089-7DF0-4F9D-A08E-E6AF7FC3F43F}" type="parTrans" cxnId="{5CC2A9AC-EB66-453E-8EBB-4CB58CF1C3CD}">
      <dgm:prSet/>
      <dgm:spPr/>
      <dgm:t>
        <a:bodyPr/>
        <a:lstStyle/>
        <a:p>
          <a:endParaRPr lang="zh-CN" altLang="en-US" b="1">
            <a:latin typeface="+mj-ea"/>
            <a:ea typeface="+mj-ea"/>
          </a:endParaRPr>
        </a:p>
      </dgm:t>
    </dgm:pt>
    <dgm:pt modelId="{6510379A-B1FD-4231-A928-1AE0C511A680}" type="sibTrans" cxnId="{5CC2A9AC-EB66-453E-8EBB-4CB58CF1C3CD}">
      <dgm:prSet/>
      <dgm:spPr/>
      <dgm:t>
        <a:bodyPr/>
        <a:lstStyle/>
        <a:p>
          <a:endParaRPr lang="zh-CN" altLang="en-US" b="1">
            <a:latin typeface="+mj-ea"/>
            <a:ea typeface="+mj-ea"/>
          </a:endParaRPr>
        </a:p>
      </dgm:t>
    </dgm:pt>
    <dgm:pt modelId="{07AE5037-9266-4984-8445-2C0FEBE2586D}">
      <dgm:prSet/>
      <dgm:spPr/>
      <dgm:t>
        <a:bodyPr/>
        <a:lstStyle/>
        <a:p>
          <a:pPr rtl="0"/>
          <a:r>
            <a:rPr lang="zh-CN" b="1" baseline="0" dirty="0" smtClean="0">
              <a:latin typeface="+mj-ea"/>
              <a:ea typeface="+mj-ea"/>
            </a:rPr>
            <a:t>吸收</a:t>
          </a:r>
          <a:endParaRPr lang="zh-CN" b="1" dirty="0">
            <a:latin typeface="+mj-ea"/>
            <a:ea typeface="+mj-ea"/>
          </a:endParaRPr>
        </a:p>
      </dgm:t>
    </dgm:pt>
    <dgm:pt modelId="{C6EB0F35-BF2F-47ED-81C2-CB7332DCAF76}" type="parTrans" cxnId="{477AEB6F-CE0A-44D7-91ED-4939E755C9B1}">
      <dgm:prSet/>
      <dgm:spPr/>
      <dgm:t>
        <a:bodyPr/>
        <a:lstStyle/>
        <a:p>
          <a:endParaRPr lang="zh-CN" altLang="en-US" b="1">
            <a:latin typeface="+mj-ea"/>
            <a:ea typeface="+mj-ea"/>
          </a:endParaRPr>
        </a:p>
      </dgm:t>
    </dgm:pt>
    <dgm:pt modelId="{E86DF070-8B6F-4BB2-A4C9-B8344549FE92}" type="sibTrans" cxnId="{477AEB6F-CE0A-44D7-91ED-4939E755C9B1}">
      <dgm:prSet/>
      <dgm:spPr/>
      <dgm:t>
        <a:bodyPr/>
        <a:lstStyle/>
        <a:p>
          <a:endParaRPr lang="zh-CN" altLang="en-US" b="1">
            <a:latin typeface="+mj-ea"/>
            <a:ea typeface="+mj-ea"/>
          </a:endParaRPr>
        </a:p>
      </dgm:t>
    </dgm:pt>
    <dgm:pt modelId="{352A0A47-855F-4756-8A9A-7B97A76A2FDB}" type="pres">
      <dgm:prSet presAssocID="{288E9E25-3B83-4A7F-ADB7-B1DD0DF679FC}" presName="Name0" presStyleCnt="0">
        <dgm:presLayoutVars>
          <dgm:dir/>
          <dgm:animLvl val="lvl"/>
          <dgm:resizeHandles val="exact"/>
        </dgm:presLayoutVars>
      </dgm:prSet>
      <dgm:spPr/>
      <dgm:t>
        <a:bodyPr/>
        <a:lstStyle/>
        <a:p>
          <a:endParaRPr lang="zh-CN" altLang="en-US"/>
        </a:p>
      </dgm:t>
    </dgm:pt>
    <dgm:pt modelId="{3CAF40EB-7E6B-498C-9EF9-E40AABC2D84E}" type="pres">
      <dgm:prSet presAssocID="{89C3C909-9A5A-490F-98E9-51B79B9DF49F}" presName="composite" presStyleCnt="0"/>
      <dgm:spPr/>
    </dgm:pt>
    <dgm:pt modelId="{3FCBAB4E-4BE8-460E-9BE2-AF1C247B52B6}" type="pres">
      <dgm:prSet presAssocID="{89C3C909-9A5A-490F-98E9-51B79B9DF49F}" presName="parTx" presStyleLbl="alignNode1" presStyleIdx="0" presStyleCnt="2">
        <dgm:presLayoutVars>
          <dgm:chMax val="0"/>
          <dgm:chPref val="0"/>
          <dgm:bulletEnabled val="1"/>
        </dgm:presLayoutVars>
      </dgm:prSet>
      <dgm:spPr/>
      <dgm:t>
        <a:bodyPr/>
        <a:lstStyle/>
        <a:p>
          <a:endParaRPr lang="zh-CN" altLang="en-US"/>
        </a:p>
      </dgm:t>
    </dgm:pt>
    <dgm:pt modelId="{60C50972-EF4C-442E-A4F2-CC06B6DDDDBC}" type="pres">
      <dgm:prSet presAssocID="{89C3C909-9A5A-490F-98E9-51B79B9DF49F}" presName="desTx" presStyleLbl="alignAccFollowNode1" presStyleIdx="0" presStyleCnt="2">
        <dgm:presLayoutVars>
          <dgm:bulletEnabled val="1"/>
        </dgm:presLayoutVars>
      </dgm:prSet>
      <dgm:spPr/>
      <dgm:t>
        <a:bodyPr/>
        <a:lstStyle/>
        <a:p>
          <a:endParaRPr lang="zh-CN" altLang="en-US"/>
        </a:p>
      </dgm:t>
    </dgm:pt>
    <dgm:pt modelId="{AE867539-9D98-4FFC-B763-94F553BC957D}" type="pres">
      <dgm:prSet presAssocID="{4A199A17-ED1C-4015-A73E-3A56E6B29028}" presName="space" presStyleCnt="0"/>
      <dgm:spPr/>
    </dgm:pt>
    <dgm:pt modelId="{CDAA3639-AE2F-4E5D-A2AD-6EA95C81FAA1}" type="pres">
      <dgm:prSet presAssocID="{82CE4309-4FBB-4CDF-B4DB-1F0C82DC1F8D}" presName="composite" presStyleCnt="0"/>
      <dgm:spPr/>
    </dgm:pt>
    <dgm:pt modelId="{12AD4A2B-8D59-43C0-BA89-7EE50718A9FB}" type="pres">
      <dgm:prSet presAssocID="{82CE4309-4FBB-4CDF-B4DB-1F0C82DC1F8D}" presName="parTx" presStyleLbl="alignNode1" presStyleIdx="1" presStyleCnt="2">
        <dgm:presLayoutVars>
          <dgm:chMax val="0"/>
          <dgm:chPref val="0"/>
          <dgm:bulletEnabled val="1"/>
        </dgm:presLayoutVars>
      </dgm:prSet>
      <dgm:spPr/>
      <dgm:t>
        <a:bodyPr/>
        <a:lstStyle/>
        <a:p>
          <a:endParaRPr lang="zh-CN" altLang="en-US"/>
        </a:p>
      </dgm:t>
    </dgm:pt>
    <dgm:pt modelId="{36E44D6E-D741-406C-BE4F-8AE6A527344E}" type="pres">
      <dgm:prSet presAssocID="{82CE4309-4FBB-4CDF-B4DB-1F0C82DC1F8D}" presName="desTx" presStyleLbl="alignAccFollowNode1" presStyleIdx="1" presStyleCnt="2">
        <dgm:presLayoutVars>
          <dgm:bulletEnabled val="1"/>
        </dgm:presLayoutVars>
      </dgm:prSet>
      <dgm:spPr/>
      <dgm:t>
        <a:bodyPr/>
        <a:lstStyle/>
        <a:p>
          <a:endParaRPr lang="zh-CN" altLang="en-US"/>
        </a:p>
      </dgm:t>
    </dgm:pt>
  </dgm:ptLst>
  <dgm:cxnLst>
    <dgm:cxn modelId="{FF672317-0746-4E16-916C-4A4E7BA7CB60}" type="presOf" srcId="{82CE4309-4FBB-4CDF-B4DB-1F0C82DC1F8D}" destId="{12AD4A2B-8D59-43C0-BA89-7EE50718A9FB}" srcOrd="0" destOrd="0" presId="urn:microsoft.com/office/officeart/2005/8/layout/hList1"/>
    <dgm:cxn modelId="{A749A37E-7DBA-4AC4-BC80-6469D75F59AE}" type="presOf" srcId="{AA2652EA-634E-497C-B5CA-A7DDC7967D89}" destId="{60C50972-EF4C-442E-A4F2-CC06B6DDDDBC}" srcOrd="0" destOrd="1" presId="urn:microsoft.com/office/officeart/2005/8/layout/hList1"/>
    <dgm:cxn modelId="{5CC2A9AC-EB66-453E-8EBB-4CB58CF1C3CD}" srcId="{82CE4309-4FBB-4CDF-B4DB-1F0C82DC1F8D}" destId="{B823E21B-F29A-472B-99F2-CA6573950B6D}" srcOrd="0" destOrd="0" parTransId="{A6607089-7DF0-4F9D-A08E-E6AF7FC3F43F}" sibTransId="{6510379A-B1FD-4231-A928-1AE0C511A680}"/>
    <dgm:cxn modelId="{17438FA4-9150-4339-8B03-2412AFF6A3C4}" type="presOf" srcId="{07AE5037-9266-4984-8445-2C0FEBE2586D}" destId="{36E44D6E-D741-406C-BE4F-8AE6A527344E}" srcOrd="0" destOrd="1" presId="urn:microsoft.com/office/officeart/2005/8/layout/hList1"/>
    <dgm:cxn modelId="{4F63B960-B7DF-49D2-BB6D-F907CC06A27B}" type="presOf" srcId="{288E9E25-3B83-4A7F-ADB7-B1DD0DF679FC}" destId="{352A0A47-855F-4756-8A9A-7B97A76A2FDB}" srcOrd="0" destOrd="0" presId="urn:microsoft.com/office/officeart/2005/8/layout/hList1"/>
    <dgm:cxn modelId="{44208D1E-C4B4-4732-A4FF-00FA5225D33F}" srcId="{288E9E25-3B83-4A7F-ADB7-B1DD0DF679FC}" destId="{82CE4309-4FBB-4CDF-B4DB-1F0C82DC1F8D}" srcOrd="1" destOrd="0" parTransId="{F49F12D8-D3F8-49CA-A733-8C14418AE205}" sibTransId="{8EB85461-6559-4BEE-8AC7-07991BE88D12}"/>
    <dgm:cxn modelId="{2A21F4C6-D79D-4FFE-ABCB-E491B5266BCD}" srcId="{89C3C909-9A5A-490F-98E9-51B79B9DF49F}" destId="{AA2652EA-634E-497C-B5CA-A7DDC7967D89}" srcOrd="1" destOrd="0" parTransId="{E101C641-F62F-4F3F-BB36-177C784C6E06}" sibTransId="{A7A236B6-7C16-47DB-A28A-A97D89B098D8}"/>
    <dgm:cxn modelId="{10E09878-9CB6-4A41-8D9A-606B7FC2BE1E}" type="presOf" srcId="{B823E21B-F29A-472B-99F2-CA6573950B6D}" destId="{36E44D6E-D741-406C-BE4F-8AE6A527344E}" srcOrd="0" destOrd="0" presId="urn:microsoft.com/office/officeart/2005/8/layout/hList1"/>
    <dgm:cxn modelId="{26D2FA20-88D5-4B14-A198-05CF4C7F3FFF}" type="presOf" srcId="{B84DD281-255C-43CC-BB4A-EEEDEF9B6B2F}" destId="{60C50972-EF4C-442E-A4F2-CC06B6DDDDBC}" srcOrd="0" destOrd="0" presId="urn:microsoft.com/office/officeart/2005/8/layout/hList1"/>
    <dgm:cxn modelId="{9A14596D-4F08-454C-8BD9-3BEE1CA4F133}" srcId="{288E9E25-3B83-4A7F-ADB7-B1DD0DF679FC}" destId="{89C3C909-9A5A-490F-98E9-51B79B9DF49F}" srcOrd="0" destOrd="0" parTransId="{BB54D5B7-795F-4D57-9A9D-DAB66DAA301A}" sibTransId="{4A199A17-ED1C-4015-A73E-3A56E6B29028}"/>
    <dgm:cxn modelId="{45521420-599F-40FD-911D-D46EC385ADFF}" type="presOf" srcId="{89C3C909-9A5A-490F-98E9-51B79B9DF49F}" destId="{3FCBAB4E-4BE8-460E-9BE2-AF1C247B52B6}" srcOrd="0" destOrd="0" presId="urn:microsoft.com/office/officeart/2005/8/layout/hList1"/>
    <dgm:cxn modelId="{477AEB6F-CE0A-44D7-91ED-4939E755C9B1}" srcId="{82CE4309-4FBB-4CDF-B4DB-1F0C82DC1F8D}" destId="{07AE5037-9266-4984-8445-2C0FEBE2586D}" srcOrd="1" destOrd="0" parTransId="{C6EB0F35-BF2F-47ED-81C2-CB7332DCAF76}" sibTransId="{E86DF070-8B6F-4BB2-A4C9-B8344549FE92}"/>
    <dgm:cxn modelId="{4D14CC26-BE4E-439F-A70F-2B3F18AE65C2}" srcId="{89C3C909-9A5A-490F-98E9-51B79B9DF49F}" destId="{B84DD281-255C-43CC-BB4A-EEEDEF9B6B2F}" srcOrd="0" destOrd="0" parTransId="{BAE4F1E2-A03A-4BB2-99D9-BE7FB51A8A48}" sibTransId="{A6F05510-469C-4290-ABD5-31BA7B771FD8}"/>
    <dgm:cxn modelId="{E887A342-5BD5-46D4-8903-61E6C048C526}" type="presParOf" srcId="{352A0A47-855F-4756-8A9A-7B97A76A2FDB}" destId="{3CAF40EB-7E6B-498C-9EF9-E40AABC2D84E}" srcOrd="0" destOrd="0" presId="urn:microsoft.com/office/officeart/2005/8/layout/hList1"/>
    <dgm:cxn modelId="{2A57F623-1693-4013-8C9B-E829F537419A}" type="presParOf" srcId="{3CAF40EB-7E6B-498C-9EF9-E40AABC2D84E}" destId="{3FCBAB4E-4BE8-460E-9BE2-AF1C247B52B6}" srcOrd="0" destOrd="0" presId="urn:microsoft.com/office/officeart/2005/8/layout/hList1"/>
    <dgm:cxn modelId="{A0F63706-FB37-4BE3-B80D-C950BD6B7459}" type="presParOf" srcId="{3CAF40EB-7E6B-498C-9EF9-E40AABC2D84E}" destId="{60C50972-EF4C-442E-A4F2-CC06B6DDDDBC}" srcOrd="1" destOrd="0" presId="urn:microsoft.com/office/officeart/2005/8/layout/hList1"/>
    <dgm:cxn modelId="{44F115DA-7D21-4534-A27F-9B0B6AB48B50}" type="presParOf" srcId="{352A0A47-855F-4756-8A9A-7B97A76A2FDB}" destId="{AE867539-9D98-4FFC-B763-94F553BC957D}" srcOrd="1" destOrd="0" presId="urn:microsoft.com/office/officeart/2005/8/layout/hList1"/>
    <dgm:cxn modelId="{20FA699B-BD2F-4C34-B16B-79138E9208EE}" type="presParOf" srcId="{352A0A47-855F-4756-8A9A-7B97A76A2FDB}" destId="{CDAA3639-AE2F-4E5D-A2AD-6EA95C81FAA1}" srcOrd="2" destOrd="0" presId="urn:microsoft.com/office/officeart/2005/8/layout/hList1"/>
    <dgm:cxn modelId="{F5855B52-253D-4C9E-A4B8-4D283C5908A7}" type="presParOf" srcId="{CDAA3639-AE2F-4E5D-A2AD-6EA95C81FAA1}" destId="{12AD4A2B-8D59-43C0-BA89-7EE50718A9FB}" srcOrd="0" destOrd="0" presId="urn:microsoft.com/office/officeart/2005/8/layout/hList1"/>
    <dgm:cxn modelId="{34DE7D70-C476-4C75-8E31-011ECB6AE8BA}" type="presParOf" srcId="{CDAA3639-AE2F-4E5D-A2AD-6EA95C81FAA1}" destId="{36E44D6E-D741-406C-BE4F-8AE6A527344E}"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A01318-DD92-4907-B8AD-100A92B4EE77}"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zh-CN" altLang="en-US"/>
        </a:p>
      </dgm:t>
    </dgm:pt>
    <dgm:pt modelId="{204950EE-7753-4BA6-9D5C-E87F6D2EAAE7}">
      <dgm:prSet custT="1"/>
      <dgm:spPr/>
      <dgm:t>
        <a:bodyPr/>
        <a:lstStyle/>
        <a:p>
          <a:pPr rtl="0"/>
          <a:r>
            <a:rPr lang="zh-CN" sz="2400" b="1" baseline="0" dirty="0" smtClean="0">
              <a:solidFill>
                <a:srgbClr val="0000FF"/>
              </a:solidFill>
              <a:latin typeface="+mj-ea"/>
              <a:ea typeface="+mj-ea"/>
            </a:rPr>
            <a:t>频率</a:t>
          </a:r>
          <a:r>
            <a:rPr lang="zh-CN" altLang="en-US" sz="2400" b="1" baseline="0" dirty="0" smtClean="0">
              <a:solidFill>
                <a:srgbClr val="0000FF"/>
              </a:solidFill>
              <a:latin typeface="+mj-ea"/>
              <a:ea typeface="+mj-ea"/>
            </a:rPr>
            <a:t>：</a:t>
          </a:r>
          <a:r>
            <a:rPr lang="zh-CN" sz="2400" b="1" baseline="0" dirty="0" smtClean="0">
              <a:latin typeface="+mj-ea"/>
              <a:ea typeface="+mj-ea"/>
            </a:rPr>
            <a:t> </a:t>
          </a:r>
          <a:r>
            <a:rPr lang="en-US" sz="2400" b="1" baseline="0" dirty="0" smtClean="0">
              <a:latin typeface="+mj-ea"/>
              <a:ea typeface="+mj-ea"/>
            </a:rPr>
            <a:t>&lt; 2 MHz</a:t>
          </a:r>
          <a:r>
            <a:rPr lang="zh-CN" altLang="en-US" sz="2400" b="1" baseline="0" dirty="0" smtClean="0">
              <a:latin typeface="+mj-ea"/>
              <a:ea typeface="+mj-ea"/>
            </a:rPr>
            <a:t>，低频和甚低频段</a:t>
          </a:r>
          <a:endParaRPr lang="zh-CN" sz="2400" dirty="0">
            <a:latin typeface="+mj-ea"/>
            <a:ea typeface="+mj-ea"/>
          </a:endParaRPr>
        </a:p>
      </dgm:t>
    </dgm:pt>
    <dgm:pt modelId="{7F43C73E-B395-4282-9910-C21C29E5E587}" type="parTrans" cxnId="{B98C165E-0AF3-4CC5-B407-7AE0F187EC62}">
      <dgm:prSet/>
      <dgm:spPr/>
      <dgm:t>
        <a:bodyPr/>
        <a:lstStyle/>
        <a:p>
          <a:endParaRPr lang="zh-CN" altLang="en-US">
            <a:latin typeface="+mj-ea"/>
            <a:ea typeface="+mj-ea"/>
          </a:endParaRPr>
        </a:p>
      </dgm:t>
    </dgm:pt>
    <dgm:pt modelId="{0E24233C-7502-4305-9213-E6BA58BD54B1}" type="sibTrans" cxnId="{B98C165E-0AF3-4CC5-B407-7AE0F187EC62}">
      <dgm:prSet/>
      <dgm:spPr/>
      <dgm:t>
        <a:bodyPr/>
        <a:lstStyle/>
        <a:p>
          <a:endParaRPr lang="zh-CN" altLang="en-US">
            <a:latin typeface="+mj-ea"/>
            <a:ea typeface="+mj-ea"/>
          </a:endParaRPr>
        </a:p>
      </dgm:t>
    </dgm:pt>
    <dgm:pt modelId="{CD169082-2366-4EC8-889A-93358688059C}">
      <dgm:prSet custT="1"/>
      <dgm:spPr/>
      <dgm:t>
        <a:bodyPr/>
        <a:lstStyle/>
        <a:p>
          <a:pPr rtl="0"/>
          <a:r>
            <a:rPr lang="zh-CN" altLang="en-US" sz="2400" b="1" baseline="0" dirty="0" smtClean="0">
              <a:solidFill>
                <a:srgbClr val="0000FF"/>
              </a:solidFill>
              <a:latin typeface="+mj-ea"/>
              <a:ea typeface="+mj-ea"/>
            </a:rPr>
            <a:t>传播特点：</a:t>
          </a:r>
          <a:r>
            <a:rPr lang="zh-CN" altLang="en-US" sz="2400" b="1" baseline="0" dirty="0" smtClean="0">
              <a:solidFill>
                <a:srgbClr val="FF0000"/>
              </a:solidFill>
              <a:latin typeface="+mj-ea"/>
              <a:ea typeface="+mj-ea"/>
            </a:rPr>
            <a:t>沿弯曲地球表面传播</a:t>
          </a:r>
          <a:r>
            <a:rPr lang="zh-CN" altLang="en-US" sz="2400" b="1" baseline="0" dirty="0" smtClean="0">
              <a:latin typeface="+mj-ea"/>
              <a:ea typeface="+mj-ea"/>
            </a:rPr>
            <a:t>，有</a:t>
          </a:r>
          <a:r>
            <a:rPr lang="zh-CN" altLang="en-US" sz="2400" b="1" baseline="0" dirty="0" smtClean="0">
              <a:solidFill>
                <a:srgbClr val="FF0000"/>
              </a:solidFill>
              <a:latin typeface="+mj-ea"/>
              <a:ea typeface="+mj-ea"/>
            </a:rPr>
            <a:t>绕射</a:t>
          </a:r>
          <a:r>
            <a:rPr lang="zh-CN" altLang="en-US" sz="2400" b="1" baseline="0" dirty="0" smtClean="0">
              <a:latin typeface="+mj-ea"/>
              <a:ea typeface="+mj-ea"/>
            </a:rPr>
            <a:t>能力</a:t>
          </a:r>
          <a:endParaRPr lang="zh-CN" altLang="en-US" sz="2400" dirty="0">
            <a:latin typeface="+mj-ea"/>
            <a:ea typeface="+mj-ea"/>
          </a:endParaRPr>
        </a:p>
      </dgm:t>
    </dgm:pt>
    <dgm:pt modelId="{6C23A6DB-36A0-4F42-82AC-732FF8DB6706}" type="parTrans" cxnId="{196D8196-408D-4D2B-B3AF-3EB78633479E}">
      <dgm:prSet/>
      <dgm:spPr/>
      <dgm:t>
        <a:bodyPr/>
        <a:lstStyle/>
        <a:p>
          <a:endParaRPr lang="zh-CN" altLang="en-US">
            <a:latin typeface="+mj-ea"/>
            <a:ea typeface="+mj-ea"/>
          </a:endParaRPr>
        </a:p>
      </dgm:t>
    </dgm:pt>
    <dgm:pt modelId="{38D8AFF6-1C68-4E75-A694-8859382649FB}" type="sibTrans" cxnId="{196D8196-408D-4D2B-B3AF-3EB78633479E}">
      <dgm:prSet/>
      <dgm:spPr/>
      <dgm:t>
        <a:bodyPr/>
        <a:lstStyle/>
        <a:p>
          <a:endParaRPr lang="zh-CN" altLang="en-US">
            <a:latin typeface="+mj-ea"/>
            <a:ea typeface="+mj-ea"/>
          </a:endParaRPr>
        </a:p>
      </dgm:t>
    </dgm:pt>
    <dgm:pt modelId="{F8B35106-C549-4B07-884C-27E053DF5D59}">
      <dgm:prSet custT="1"/>
      <dgm:spPr/>
      <dgm:t>
        <a:bodyPr/>
        <a:lstStyle/>
        <a:p>
          <a:pPr rtl="0"/>
          <a:r>
            <a:rPr lang="zh-CN" altLang="en-US" sz="2400" b="1" baseline="0" dirty="0" smtClean="0">
              <a:solidFill>
                <a:srgbClr val="0000FF"/>
              </a:solidFill>
              <a:latin typeface="+mj-ea"/>
              <a:ea typeface="+mj-ea"/>
            </a:rPr>
            <a:t>距离：</a:t>
          </a:r>
          <a:r>
            <a:rPr lang="zh-CN" altLang="en-US" sz="2400" b="1" baseline="0" dirty="0" smtClean="0">
              <a:latin typeface="+mj-ea"/>
              <a:ea typeface="+mj-ea"/>
            </a:rPr>
            <a:t>超过数百千米或数千千米 </a:t>
          </a:r>
          <a:endParaRPr lang="zh-CN" altLang="en-US" sz="2400" dirty="0">
            <a:latin typeface="+mj-ea"/>
            <a:ea typeface="+mj-ea"/>
          </a:endParaRPr>
        </a:p>
      </dgm:t>
    </dgm:pt>
    <dgm:pt modelId="{40F6BBA4-3E89-4711-9A8F-06431D7944EF}" type="parTrans" cxnId="{D9CA0F6B-CFD1-49EE-9195-AE2D1838A111}">
      <dgm:prSet/>
      <dgm:spPr/>
      <dgm:t>
        <a:bodyPr/>
        <a:lstStyle/>
        <a:p>
          <a:endParaRPr lang="zh-CN" altLang="en-US">
            <a:latin typeface="+mj-ea"/>
            <a:ea typeface="+mj-ea"/>
          </a:endParaRPr>
        </a:p>
      </dgm:t>
    </dgm:pt>
    <dgm:pt modelId="{9388B114-1E6A-4C0F-9BF8-03F9F053B855}" type="sibTrans" cxnId="{D9CA0F6B-CFD1-49EE-9195-AE2D1838A111}">
      <dgm:prSet/>
      <dgm:spPr/>
      <dgm:t>
        <a:bodyPr/>
        <a:lstStyle/>
        <a:p>
          <a:endParaRPr lang="zh-CN" altLang="en-US">
            <a:latin typeface="+mj-ea"/>
            <a:ea typeface="+mj-ea"/>
          </a:endParaRPr>
        </a:p>
      </dgm:t>
    </dgm:pt>
    <dgm:pt modelId="{B5221C1C-3391-4498-8036-9729B731FD09}">
      <dgm:prSet/>
      <dgm:spPr/>
      <dgm:t>
        <a:bodyPr/>
        <a:lstStyle/>
        <a:p>
          <a:pPr rtl="0"/>
          <a:r>
            <a:rPr lang="en-US" altLang="zh-CN" b="1" baseline="0" dirty="0" smtClean="0">
              <a:latin typeface="+mj-ea"/>
              <a:ea typeface="+mj-ea"/>
            </a:rPr>
            <a:t>1. </a:t>
          </a:r>
          <a:r>
            <a:rPr lang="zh-CN" b="1" baseline="0" dirty="0" smtClean="0">
              <a:latin typeface="+mj-ea"/>
              <a:ea typeface="+mj-ea"/>
            </a:rPr>
            <a:t>地波</a:t>
          </a:r>
          <a:endParaRPr lang="zh-CN" dirty="0">
            <a:latin typeface="+mj-ea"/>
            <a:ea typeface="+mj-ea"/>
          </a:endParaRPr>
        </a:p>
      </dgm:t>
    </dgm:pt>
    <dgm:pt modelId="{CFE11F21-EB76-450C-8704-99B77BBCB8FF}" type="sibTrans" cxnId="{40E67D04-9038-4E71-8C86-5BD8B48A3CBA}">
      <dgm:prSet/>
      <dgm:spPr/>
      <dgm:t>
        <a:bodyPr/>
        <a:lstStyle/>
        <a:p>
          <a:endParaRPr lang="zh-CN" altLang="en-US">
            <a:latin typeface="+mj-ea"/>
            <a:ea typeface="+mj-ea"/>
          </a:endParaRPr>
        </a:p>
      </dgm:t>
    </dgm:pt>
    <dgm:pt modelId="{163DC9C9-A7E3-4BFD-BE2F-ABBDD293A0C2}" type="parTrans" cxnId="{40E67D04-9038-4E71-8C86-5BD8B48A3CBA}">
      <dgm:prSet/>
      <dgm:spPr/>
      <dgm:t>
        <a:bodyPr/>
        <a:lstStyle/>
        <a:p>
          <a:endParaRPr lang="zh-CN" altLang="en-US">
            <a:latin typeface="+mj-ea"/>
            <a:ea typeface="+mj-ea"/>
          </a:endParaRPr>
        </a:p>
      </dgm:t>
    </dgm:pt>
    <dgm:pt modelId="{60175308-DFFD-4E89-B9F8-893EA01DC9C3}">
      <dgm:prSet custT="1"/>
      <dgm:spPr/>
      <dgm:t>
        <a:bodyPr/>
        <a:lstStyle/>
        <a:p>
          <a:pPr rtl="0"/>
          <a:r>
            <a:rPr lang="zh-CN" altLang="en-US" sz="2400" b="1" dirty="0" smtClean="0">
              <a:solidFill>
                <a:srgbClr val="0000FF"/>
              </a:solidFill>
              <a:latin typeface="+mj-ea"/>
              <a:ea typeface="+mj-ea"/>
            </a:rPr>
            <a:t>特点：</a:t>
          </a:r>
          <a:r>
            <a:rPr lang="zh-CN" altLang="en-US" sz="2400" b="1" dirty="0" smtClean="0">
              <a:latin typeface="+mj-ea"/>
              <a:ea typeface="+mj-ea"/>
            </a:rPr>
            <a:t>损耗小、受电离层扰动影响小、传输稳定、有穿透海水和土壤的能力。但是大气噪声电平高、工作频带窄</a:t>
          </a:r>
          <a:endParaRPr lang="zh-CN" altLang="en-US" sz="2400" b="1" dirty="0">
            <a:latin typeface="+mj-ea"/>
            <a:ea typeface="+mj-ea"/>
          </a:endParaRPr>
        </a:p>
      </dgm:t>
    </dgm:pt>
    <dgm:pt modelId="{6313323A-26BC-4EC7-AA68-FA3CC262F07C}" type="parTrans" cxnId="{8EEBC5F7-83A6-499C-BFAB-A43532EAF3F5}">
      <dgm:prSet/>
      <dgm:spPr/>
      <dgm:t>
        <a:bodyPr/>
        <a:lstStyle/>
        <a:p>
          <a:endParaRPr lang="zh-CN" altLang="en-US"/>
        </a:p>
      </dgm:t>
    </dgm:pt>
    <dgm:pt modelId="{7253AB6E-69E6-413E-B7D1-A9C220EDE60F}" type="sibTrans" cxnId="{8EEBC5F7-83A6-499C-BFAB-A43532EAF3F5}">
      <dgm:prSet/>
      <dgm:spPr/>
      <dgm:t>
        <a:bodyPr/>
        <a:lstStyle/>
        <a:p>
          <a:endParaRPr lang="zh-CN" altLang="en-US"/>
        </a:p>
      </dgm:t>
    </dgm:pt>
    <dgm:pt modelId="{FAE3C45F-A84A-4423-BD53-96EBB3FCF68D}" type="pres">
      <dgm:prSet presAssocID="{4AA01318-DD92-4907-B8AD-100A92B4EE77}" presName="linear" presStyleCnt="0">
        <dgm:presLayoutVars>
          <dgm:animLvl val="lvl"/>
          <dgm:resizeHandles val="exact"/>
        </dgm:presLayoutVars>
      </dgm:prSet>
      <dgm:spPr/>
      <dgm:t>
        <a:bodyPr/>
        <a:lstStyle/>
        <a:p>
          <a:endParaRPr lang="zh-CN" altLang="en-US"/>
        </a:p>
      </dgm:t>
    </dgm:pt>
    <dgm:pt modelId="{0BA63BAA-DA3B-46C5-B953-8F1567380516}" type="pres">
      <dgm:prSet presAssocID="{B5221C1C-3391-4498-8036-9729B731FD09}" presName="parentText" presStyleLbl="node1" presStyleIdx="0" presStyleCnt="1">
        <dgm:presLayoutVars>
          <dgm:chMax val="0"/>
          <dgm:bulletEnabled val="1"/>
        </dgm:presLayoutVars>
      </dgm:prSet>
      <dgm:spPr/>
      <dgm:t>
        <a:bodyPr/>
        <a:lstStyle/>
        <a:p>
          <a:endParaRPr lang="zh-CN" altLang="en-US"/>
        </a:p>
      </dgm:t>
    </dgm:pt>
    <dgm:pt modelId="{6E651836-2C73-43DF-A989-D1C52DA28EB3}" type="pres">
      <dgm:prSet presAssocID="{B5221C1C-3391-4498-8036-9729B731FD09}" presName="childText" presStyleLbl="revTx" presStyleIdx="0" presStyleCnt="1" custScaleY="106377">
        <dgm:presLayoutVars>
          <dgm:bulletEnabled val="1"/>
        </dgm:presLayoutVars>
      </dgm:prSet>
      <dgm:spPr/>
      <dgm:t>
        <a:bodyPr/>
        <a:lstStyle/>
        <a:p>
          <a:endParaRPr lang="zh-CN" altLang="en-US"/>
        </a:p>
      </dgm:t>
    </dgm:pt>
  </dgm:ptLst>
  <dgm:cxnLst>
    <dgm:cxn modelId="{40E67D04-9038-4E71-8C86-5BD8B48A3CBA}" srcId="{4AA01318-DD92-4907-B8AD-100A92B4EE77}" destId="{B5221C1C-3391-4498-8036-9729B731FD09}" srcOrd="0" destOrd="0" parTransId="{163DC9C9-A7E3-4BFD-BE2F-ABBDD293A0C2}" sibTransId="{CFE11F21-EB76-450C-8704-99B77BBCB8FF}"/>
    <dgm:cxn modelId="{8EEBC5F7-83A6-499C-BFAB-A43532EAF3F5}" srcId="{B5221C1C-3391-4498-8036-9729B731FD09}" destId="{60175308-DFFD-4E89-B9F8-893EA01DC9C3}" srcOrd="3" destOrd="0" parTransId="{6313323A-26BC-4EC7-AA68-FA3CC262F07C}" sibTransId="{7253AB6E-69E6-413E-B7D1-A9C220EDE60F}"/>
    <dgm:cxn modelId="{42BAB04C-7D6D-4C1A-B4BD-5E1D754AD785}" type="presOf" srcId="{204950EE-7753-4BA6-9D5C-E87F6D2EAAE7}" destId="{6E651836-2C73-43DF-A989-D1C52DA28EB3}" srcOrd="0" destOrd="0" presId="urn:microsoft.com/office/officeart/2005/8/layout/vList2"/>
    <dgm:cxn modelId="{196D8196-408D-4D2B-B3AF-3EB78633479E}" srcId="{B5221C1C-3391-4498-8036-9729B731FD09}" destId="{CD169082-2366-4EC8-889A-93358688059C}" srcOrd="1" destOrd="0" parTransId="{6C23A6DB-36A0-4F42-82AC-732FF8DB6706}" sibTransId="{38D8AFF6-1C68-4E75-A694-8859382649FB}"/>
    <dgm:cxn modelId="{CD258077-C9AC-43F5-9B92-0D9BAC377815}" type="presOf" srcId="{4AA01318-DD92-4907-B8AD-100A92B4EE77}" destId="{FAE3C45F-A84A-4423-BD53-96EBB3FCF68D}" srcOrd="0" destOrd="0" presId="urn:microsoft.com/office/officeart/2005/8/layout/vList2"/>
    <dgm:cxn modelId="{B947330D-DD35-487D-B4DA-3ED7FC4C8329}" type="presOf" srcId="{F8B35106-C549-4B07-884C-27E053DF5D59}" destId="{6E651836-2C73-43DF-A989-D1C52DA28EB3}" srcOrd="0" destOrd="2" presId="urn:microsoft.com/office/officeart/2005/8/layout/vList2"/>
    <dgm:cxn modelId="{E57166AB-6837-49CF-9F1C-53A28971E52C}" type="presOf" srcId="{CD169082-2366-4EC8-889A-93358688059C}" destId="{6E651836-2C73-43DF-A989-D1C52DA28EB3}" srcOrd="0" destOrd="1" presId="urn:microsoft.com/office/officeart/2005/8/layout/vList2"/>
    <dgm:cxn modelId="{B98C165E-0AF3-4CC5-B407-7AE0F187EC62}" srcId="{B5221C1C-3391-4498-8036-9729B731FD09}" destId="{204950EE-7753-4BA6-9D5C-E87F6D2EAAE7}" srcOrd="0" destOrd="0" parTransId="{7F43C73E-B395-4282-9910-C21C29E5E587}" sibTransId="{0E24233C-7502-4305-9213-E6BA58BD54B1}"/>
    <dgm:cxn modelId="{D9CA0F6B-CFD1-49EE-9195-AE2D1838A111}" srcId="{B5221C1C-3391-4498-8036-9729B731FD09}" destId="{F8B35106-C549-4B07-884C-27E053DF5D59}" srcOrd="2" destOrd="0" parTransId="{40F6BBA4-3E89-4711-9A8F-06431D7944EF}" sibTransId="{9388B114-1E6A-4C0F-9BF8-03F9F053B855}"/>
    <dgm:cxn modelId="{41630F27-ADC7-424E-AFA6-71B43790B0DA}" type="presOf" srcId="{60175308-DFFD-4E89-B9F8-893EA01DC9C3}" destId="{6E651836-2C73-43DF-A989-D1C52DA28EB3}" srcOrd="0" destOrd="3" presId="urn:microsoft.com/office/officeart/2005/8/layout/vList2"/>
    <dgm:cxn modelId="{356B5FDB-D603-4CB3-9159-469D04E9755B}" type="presOf" srcId="{B5221C1C-3391-4498-8036-9729B731FD09}" destId="{0BA63BAA-DA3B-46C5-B953-8F1567380516}" srcOrd="0" destOrd="0" presId="urn:microsoft.com/office/officeart/2005/8/layout/vList2"/>
    <dgm:cxn modelId="{E8B45CEB-C3FC-47F4-B24D-F9AF786E2DD3}" type="presParOf" srcId="{FAE3C45F-A84A-4423-BD53-96EBB3FCF68D}" destId="{0BA63BAA-DA3B-46C5-B953-8F1567380516}" srcOrd="0" destOrd="0" presId="urn:microsoft.com/office/officeart/2005/8/layout/vList2"/>
    <dgm:cxn modelId="{BB5F3A87-5BA9-46F5-8A90-9D0C59F2355E}" type="presParOf" srcId="{FAE3C45F-A84A-4423-BD53-96EBB3FCF68D}" destId="{6E651836-2C73-43DF-A989-D1C52DA28EB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A01318-DD92-4907-B8AD-100A92B4EE77}"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zh-CN" altLang="en-US"/>
        </a:p>
      </dgm:t>
    </dgm:pt>
    <dgm:pt modelId="{E4CA2AF6-4A80-428B-A746-AB2823C2A5D8}">
      <dgm:prSet custT="1"/>
      <dgm:spPr/>
      <dgm:t>
        <a:bodyPr/>
        <a:lstStyle/>
        <a:p>
          <a:pPr rtl="0"/>
          <a:r>
            <a:rPr lang="en-US" altLang="zh-CN" sz="3200" b="1" baseline="0" dirty="0" smtClean="0">
              <a:latin typeface="+mj-ea"/>
              <a:ea typeface="+mj-ea"/>
            </a:rPr>
            <a:t>2. </a:t>
          </a:r>
          <a:r>
            <a:rPr lang="zh-CN" sz="3200" b="1" baseline="0" dirty="0" smtClean="0">
              <a:latin typeface="+mj-ea"/>
              <a:ea typeface="+mj-ea"/>
            </a:rPr>
            <a:t>天波</a:t>
          </a:r>
          <a:endParaRPr lang="zh-CN" sz="3200" dirty="0">
            <a:latin typeface="+mj-ea"/>
            <a:ea typeface="+mj-ea"/>
          </a:endParaRPr>
        </a:p>
      </dgm:t>
    </dgm:pt>
    <dgm:pt modelId="{449D29A8-047C-48E9-B462-5E344BBCC277}" type="parTrans" cxnId="{3D0F442E-6F1B-4857-B85F-6292F4E4AFC8}">
      <dgm:prSet/>
      <dgm:spPr/>
      <dgm:t>
        <a:bodyPr/>
        <a:lstStyle/>
        <a:p>
          <a:endParaRPr lang="zh-CN" altLang="en-US">
            <a:latin typeface="+mj-ea"/>
            <a:ea typeface="+mj-ea"/>
          </a:endParaRPr>
        </a:p>
      </dgm:t>
    </dgm:pt>
    <dgm:pt modelId="{10C4FDDE-C448-4F69-8C1C-50866985FB69}" type="sibTrans" cxnId="{3D0F442E-6F1B-4857-B85F-6292F4E4AFC8}">
      <dgm:prSet/>
      <dgm:spPr/>
      <dgm:t>
        <a:bodyPr/>
        <a:lstStyle/>
        <a:p>
          <a:endParaRPr lang="zh-CN" altLang="en-US">
            <a:latin typeface="+mj-ea"/>
            <a:ea typeface="+mj-ea"/>
          </a:endParaRPr>
        </a:p>
      </dgm:t>
    </dgm:pt>
    <dgm:pt modelId="{C39D1040-4F83-4EDD-88F6-A850212BB4A4}">
      <dgm:prSet custT="1"/>
      <dgm:spPr/>
      <dgm:t>
        <a:bodyPr/>
        <a:lstStyle/>
        <a:p>
          <a:pPr rtl="0"/>
          <a:r>
            <a:rPr lang="zh-CN" sz="2400" b="1" baseline="0" dirty="0" smtClean="0">
              <a:solidFill>
                <a:srgbClr val="0000FF"/>
              </a:solidFill>
              <a:latin typeface="+mj-ea"/>
              <a:ea typeface="+mj-ea"/>
            </a:rPr>
            <a:t>频率：</a:t>
          </a:r>
          <a:r>
            <a:rPr lang="en-US" sz="2400" b="1" baseline="0" dirty="0" smtClean="0">
              <a:latin typeface="+mj-ea"/>
              <a:ea typeface="+mj-ea"/>
            </a:rPr>
            <a:t>2 ~ 30 MHz</a:t>
          </a:r>
          <a:r>
            <a:rPr lang="zh-CN" altLang="en-US" sz="2400" b="1" baseline="0" dirty="0" smtClean="0">
              <a:latin typeface="+mj-ea"/>
              <a:ea typeface="+mj-ea"/>
            </a:rPr>
            <a:t>，高频电磁波</a:t>
          </a:r>
          <a:endParaRPr lang="zh-CN" sz="2400" dirty="0">
            <a:latin typeface="+mj-ea"/>
            <a:ea typeface="+mj-ea"/>
          </a:endParaRPr>
        </a:p>
      </dgm:t>
    </dgm:pt>
    <dgm:pt modelId="{C8468DD1-E698-4D14-B341-629D0DC12F3E}" type="parTrans" cxnId="{1940D08A-1CA7-4994-AB00-7DF6F49B6656}">
      <dgm:prSet/>
      <dgm:spPr/>
      <dgm:t>
        <a:bodyPr/>
        <a:lstStyle/>
        <a:p>
          <a:endParaRPr lang="zh-CN" altLang="en-US">
            <a:latin typeface="+mj-ea"/>
            <a:ea typeface="+mj-ea"/>
          </a:endParaRPr>
        </a:p>
      </dgm:t>
    </dgm:pt>
    <dgm:pt modelId="{108B5EF0-0B11-452B-9FF0-6C672B955A17}" type="sibTrans" cxnId="{1940D08A-1CA7-4994-AB00-7DF6F49B6656}">
      <dgm:prSet/>
      <dgm:spPr/>
      <dgm:t>
        <a:bodyPr/>
        <a:lstStyle/>
        <a:p>
          <a:endParaRPr lang="zh-CN" altLang="en-US">
            <a:latin typeface="+mj-ea"/>
            <a:ea typeface="+mj-ea"/>
          </a:endParaRPr>
        </a:p>
      </dgm:t>
    </dgm:pt>
    <dgm:pt modelId="{4173B5B0-764B-4501-BDF1-AD9399D27608}">
      <dgm:prSet custT="1"/>
      <dgm:spPr/>
      <dgm:t>
        <a:bodyPr/>
        <a:lstStyle/>
        <a:p>
          <a:pPr rtl="0"/>
          <a:r>
            <a:rPr lang="zh-CN" altLang="en-US" sz="2400" b="1" baseline="0" dirty="0" smtClean="0">
              <a:solidFill>
                <a:srgbClr val="0000FF"/>
              </a:solidFill>
              <a:latin typeface="+mj-ea"/>
              <a:ea typeface="+mj-ea"/>
            </a:rPr>
            <a:t>产生机理：</a:t>
          </a:r>
          <a:endParaRPr lang="zh-CN" altLang="en-US" sz="2400" dirty="0">
            <a:latin typeface="+mj-ea"/>
            <a:ea typeface="+mj-ea"/>
          </a:endParaRPr>
        </a:p>
      </dgm:t>
    </dgm:pt>
    <dgm:pt modelId="{57A69045-78DB-4A90-98AF-7BFC2265F021}" type="parTrans" cxnId="{B434BAF3-ABA6-4DB7-AF3B-3D8D9D2EC2D6}">
      <dgm:prSet/>
      <dgm:spPr/>
      <dgm:t>
        <a:bodyPr/>
        <a:lstStyle/>
        <a:p>
          <a:endParaRPr lang="zh-CN" altLang="en-US">
            <a:latin typeface="+mj-ea"/>
            <a:ea typeface="+mj-ea"/>
          </a:endParaRPr>
        </a:p>
      </dgm:t>
    </dgm:pt>
    <dgm:pt modelId="{1002E15E-2AC3-49FD-BCF2-BE0C51DB8E7B}" type="sibTrans" cxnId="{B434BAF3-ABA6-4DB7-AF3B-3D8D9D2EC2D6}">
      <dgm:prSet/>
      <dgm:spPr/>
      <dgm:t>
        <a:bodyPr/>
        <a:lstStyle/>
        <a:p>
          <a:endParaRPr lang="zh-CN" altLang="en-US">
            <a:latin typeface="+mj-ea"/>
            <a:ea typeface="+mj-ea"/>
          </a:endParaRPr>
        </a:p>
      </dgm:t>
    </dgm:pt>
    <dgm:pt modelId="{22CBED98-F3D3-42C8-B72A-79F4FE678A60}">
      <dgm:prSet custT="1"/>
      <dgm:spPr/>
      <dgm:t>
        <a:bodyPr/>
        <a:lstStyle/>
        <a:p>
          <a:pPr rtl="0"/>
          <a:r>
            <a:rPr lang="zh-CN" altLang="en-US" sz="2000" b="1" baseline="0" dirty="0" smtClean="0">
              <a:latin typeface="+mj-ea"/>
              <a:ea typeface="+mj-ea"/>
            </a:rPr>
            <a:t>电离层，从低到高分</a:t>
          </a:r>
          <a:r>
            <a:rPr lang="en-US" altLang="zh-CN" sz="2000" b="1" baseline="0" dirty="0" smtClean="0">
              <a:latin typeface="+mj-ea"/>
              <a:ea typeface="+mj-ea"/>
            </a:rPr>
            <a:t>D</a:t>
          </a:r>
          <a:r>
            <a:rPr lang="zh-CN" altLang="en-US" sz="2000" b="1" baseline="0" dirty="0" smtClean="0">
              <a:latin typeface="+mj-ea"/>
              <a:ea typeface="+mj-ea"/>
            </a:rPr>
            <a:t>，</a:t>
          </a:r>
          <a:r>
            <a:rPr lang="en-US" altLang="zh-CN" sz="2000" b="1" baseline="0" dirty="0" smtClean="0">
              <a:latin typeface="+mj-ea"/>
              <a:ea typeface="+mj-ea"/>
            </a:rPr>
            <a:t>E</a:t>
          </a:r>
          <a:r>
            <a:rPr lang="zh-CN" altLang="en-US" sz="2000" b="1" baseline="0" dirty="0" smtClean="0">
              <a:latin typeface="+mj-ea"/>
              <a:ea typeface="+mj-ea"/>
            </a:rPr>
            <a:t>，</a:t>
          </a:r>
          <a:r>
            <a:rPr lang="en-US" altLang="zh-CN" sz="2000" b="1" baseline="0" dirty="0" smtClean="0">
              <a:latin typeface="+mj-ea"/>
              <a:ea typeface="+mj-ea"/>
            </a:rPr>
            <a:t>F1</a:t>
          </a:r>
          <a:r>
            <a:rPr lang="zh-CN" altLang="en-US" sz="2000" b="1" baseline="0" dirty="0" smtClean="0">
              <a:latin typeface="+mj-ea"/>
              <a:ea typeface="+mj-ea"/>
            </a:rPr>
            <a:t>，</a:t>
          </a:r>
          <a:r>
            <a:rPr lang="en-US" altLang="zh-CN" sz="2000" b="1" baseline="0" dirty="0" smtClean="0">
              <a:latin typeface="+mj-ea"/>
              <a:ea typeface="+mj-ea"/>
            </a:rPr>
            <a:t>F2</a:t>
          </a:r>
          <a:r>
            <a:rPr lang="zh-CN" altLang="en-US" sz="2000" b="1" baseline="0" dirty="0" smtClean="0">
              <a:latin typeface="+mj-ea"/>
              <a:ea typeface="+mj-ea"/>
            </a:rPr>
            <a:t>多个层，白天和夜晚会发生变化，反射高频电磁波的主要是</a:t>
          </a:r>
          <a:r>
            <a:rPr lang="en-US" altLang="zh-CN" sz="2000" b="1" baseline="0" dirty="0" smtClean="0">
              <a:latin typeface="+mj-ea"/>
              <a:ea typeface="+mj-ea"/>
            </a:rPr>
            <a:t>F</a:t>
          </a:r>
          <a:r>
            <a:rPr lang="zh-CN" altLang="en-US" sz="2000" b="1" baseline="0" dirty="0" smtClean="0">
              <a:latin typeface="+mj-ea"/>
              <a:ea typeface="+mj-ea"/>
            </a:rPr>
            <a:t>层</a:t>
          </a:r>
          <a:endParaRPr lang="zh-CN" sz="2000" b="1" baseline="0" dirty="0">
            <a:latin typeface="+mj-ea"/>
            <a:ea typeface="+mj-ea"/>
          </a:endParaRPr>
        </a:p>
      </dgm:t>
    </dgm:pt>
    <dgm:pt modelId="{0A9019B4-BA9F-4BE0-8CFA-D4BFC36ED23F}" type="parTrans" cxnId="{60398E1A-DB0A-4FD1-A52F-DA8E3433E2B9}">
      <dgm:prSet/>
      <dgm:spPr/>
      <dgm:t>
        <a:bodyPr/>
        <a:lstStyle/>
        <a:p>
          <a:endParaRPr lang="zh-CN" altLang="en-US"/>
        </a:p>
      </dgm:t>
    </dgm:pt>
    <dgm:pt modelId="{ACD2011D-8CED-4E4C-B328-66216DAF825E}" type="sibTrans" cxnId="{60398E1A-DB0A-4FD1-A52F-DA8E3433E2B9}">
      <dgm:prSet/>
      <dgm:spPr/>
      <dgm:t>
        <a:bodyPr/>
        <a:lstStyle/>
        <a:p>
          <a:endParaRPr lang="zh-CN" altLang="en-US"/>
        </a:p>
      </dgm:t>
    </dgm:pt>
    <dgm:pt modelId="{1F590EAA-78EB-4892-9036-917BA4B53106}">
      <dgm:prSet custT="1"/>
      <dgm:spPr/>
      <dgm:t>
        <a:bodyPr/>
        <a:lstStyle/>
        <a:p>
          <a:pPr rtl="0"/>
          <a:r>
            <a:rPr lang="zh-CN" altLang="en-US" sz="2000" b="1" baseline="0" dirty="0" smtClean="0">
              <a:latin typeface="+mj-ea"/>
              <a:ea typeface="+mj-ea"/>
            </a:rPr>
            <a:t>由于太阳辐射的紫外线和</a:t>
          </a:r>
          <a:r>
            <a:rPr lang="en-US" altLang="zh-CN" sz="2000" b="1" baseline="0" dirty="0" smtClean="0">
              <a:latin typeface="+mj-ea"/>
              <a:ea typeface="+mj-ea"/>
            </a:rPr>
            <a:t>X</a:t>
          </a:r>
          <a:r>
            <a:rPr lang="zh-CN" altLang="en-US" sz="2000" b="1" baseline="0" dirty="0" smtClean="0">
              <a:latin typeface="+mj-ea"/>
              <a:ea typeface="+mj-ea"/>
            </a:rPr>
            <a:t>射线，使离地面</a:t>
          </a:r>
          <a:r>
            <a:rPr lang="en-US" altLang="zh-CN" sz="2000" b="1" baseline="0" dirty="0" smtClean="0">
              <a:latin typeface="+mj-ea"/>
              <a:ea typeface="+mj-ea"/>
            </a:rPr>
            <a:t>60~600 km</a:t>
          </a:r>
          <a:r>
            <a:rPr lang="zh-CN" altLang="en-US" sz="2000" b="1" baseline="0" dirty="0" smtClean="0">
              <a:latin typeface="+mj-ea"/>
              <a:ea typeface="+mj-ea"/>
            </a:rPr>
            <a:t>的大气层成为电离层。电离层是由分子、原子、离子及自由电子组成。</a:t>
          </a:r>
          <a:endParaRPr lang="zh-CN" sz="2000" b="1" baseline="0" dirty="0">
            <a:latin typeface="+mj-ea"/>
            <a:ea typeface="+mj-ea"/>
          </a:endParaRPr>
        </a:p>
      </dgm:t>
    </dgm:pt>
    <dgm:pt modelId="{6B422E3E-5D3A-47A4-9295-8934E6A47448}" type="parTrans" cxnId="{B7F7718E-9CBB-4E18-8705-5750B894F300}">
      <dgm:prSet/>
      <dgm:spPr/>
      <dgm:t>
        <a:bodyPr/>
        <a:lstStyle/>
        <a:p>
          <a:endParaRPr lang="zh-CN" altLang="en-US"/>
        </a:p>
      </dgm:t>
    </dgm:pt>
    <dgm:pt modelId="{5EBF3D76-F20C-4E60-96E2-A98E18653587}" type="sibTrans" cxnId="{B7F7718E-9CBB-4E18-8705-5750B894F300}">
      <dgm:prSet/>
      <dgm:spPr/>
      <dgm:t>
        <a:bodyPr/>
        <a:lstStyle/>
        <a:p>
          <a:endParaRPr lang="zh-CN" altLang="en-US"/>
        </a:p>
      </dgm:t>
    </dgm:pt>
    <dgm:pt modelId="{61A600EE-697C-4EE0-8325-D1EA74E2C15D}">
      <dgm:prSet custT="1"/>
      <dgm:spPr/>
      <dgm:t>
        <a:bodyPr/>
        <a:lstStyle/>
        <a:p>
          <a:pPr rtl="0"/>
          <a:r>
            <a:rPr lang="zh-CN" altLang="en-US" sz="2000" b="1" baseline="0" dirty="0" smtClean="0">
              <a:latin typeface="+mj-ea"/>
              <a:ea typeface="+mj-ea"/>
            </a:rPr>
            <a:t>当频率范围为</a:t>
          </a:r>
          <a:r>
            <a:rPr lang="en-US" altLang="zh-CN" sz="2000" b="1" baseline="0" dirty="0" smtClean="0">
              <a:latin typeface="+mj-ea"/>
              <a:ea typeface="+mj-ea"/>
            </a:rPr>
            <a:t>3~30 MHz (</a:t>
          </a:r>
          <a:r>
            <a:rPr lang="zh-CN" altLang="en-US" sz="2000" b="1" baseline="0" dirty="0" smtClean="0">
              <a:latin typeface="+mj-ea"/>
              <a:ea typeface="+mj-ea"/>
            </a:rPr>
            <a:t>波长为</a:t>
          </a:r>
          <a:r>
            <a:rPr lang="en-US" altLang="zh-CN" sz="2000" b="1" baseline="0" dirty="0" smtClean="0">
              <a:latin typeface="+mj-ea"/>
              <a:ea typeface="+mj-ea"/>
            </a:rPr>
            <a:t>10~100m)</a:t>
          </a:r>
          <a:r>
            <a:rPr lang="zh-CN" altLang="en-US" sz="2000" b="1" baseline="0" dirty="0" smtClean="0">
              <a:latin typeface="+mj-ea"/>
              <a:ea typeface="+mj-ea"/>
            </a:rPr>
            <a:t>的短波</a:t>
          </a:r>
          <a:r>
            <a:rPr lang="en-US" altLang="zh-CN" sz="2000" b="1" baseline="0" dirty="0" smtClean="0">
              <a:latin typeface="+mj-ea"/>
              <a:ea typeface="+mj-ea"/>
            </a:rPr>
            <a:t>(</a:t>
          </a:r>
          <a:r>
            <a:rPr lang="zh-CN" altLang="en-US" sz="2000" b="1" baseline="0" dirty="0" smtClean="0">
              <a:latin typeface="+mj-ea"/>
              <a:ea typeface="+mj-ea"/>
            </a:rPr>
            <a:t>或称为高频</a:t>
          </a:r>
          <a:r>
            <a:rPr lang="en-US" altLang="zh-CN" sz="2000" b="1" baseline="0" dirty="0" smtClean="0">
              <a:latin typeface="+mj-ea"/>
              <a:ea typeface="+mj-ea"/>
            </a:rPr>
            <a:t>)</a:t>
          </a:r>
          <a:r>
            <a:rPr lang="zh-CN" altLang="en-US" sz="2000" b="1" baseline="0" dirty="0" smtClean="0">
              <a:latin typeface="+mj-ea"/>
              <a:ea typeface="+mj-ea"/>
            </a:rPr>
            <a:t>无线电波射入电离层时，由于折射现象会使电波发生反射，返回地面，从而形成</a:t>
          </a:r>
          <a:r>
            <a:rPr lang="zh-CN" altLang="en-US" sz="2000" b="1" baseline="0" dirty="0" smtClean="0">
              <a:solidFill>
                <a:srgbClr val="FF0000"/>
              </a:solidFill>
              <a:latin typeface="+mj-ea"/>
              <a:ea typeface="+mj-ea"/>
            </a:rPr>
            <a:t>短波电离层反射信道 </a:t>
          </a:r>
          <a:r>
            <a:rPr lang="zh-CN" sz="2000" b="1" baseline="0" dirty="0" smtClean="0">
              <a:latin typeface="+mj-ea"/>
              <a:ea typeface="+mj-ea"/>
            </a:rPr>
            <a:t>被电离层</a:t>
          </a:r>
          <a:r>
            <a:rPr lang="zh-CN" sz="2000" b="1" baseline="0" dirty="0" smtClean="0">
              <a:solidFill>
                <a:srgbClr val="FF0000"/>
              </a:solidFill>
              <a:latin typeface="+mj-ea"/>
              <a:ea typeface="+mj-ea"/>
            </a:rPr>
            <a:t>反射</a:t>
          </a:r>
          <a:endParaRPr lang="zh-CN" sz="2000" b="1" baseline="0" dirty="0">
            <a:solidFill>
              <a:srgbClr val="FF0000"/>
            </a:solidFill>
            <a:latin typeface="+mj-ea"/>
            <a:ea typeface="+mj-ea"/>
          </a:endParaRPr>
        </a:p>
      </dgm:t>
    </dgm:pt>
    <dgm:pt modelId="{D59B3E13-BCF9-4D48-BE09-27DB0450170E}" type="parTrans" cxnId="{0EC56CD1-FB87-4019-88DB-B458BF57E12A}">
      <dgm:prSet/>
      <dgm:spPr/>
      <dgm:t>
        <a:bodyPr/>
        <a:lstStyle/>
        <a:p>
          <a:endParaRPr lang="zh-CN" altLang="en-US"/>
        </a:p>
      </dgm:t>
    </dgm:pt>
    <dgm:pt modelId="{C3664AED-F6C5-4DF7-AC06-16E87D1DBAC7}" type="sibTrans" cxnId="{0EC56CD1-FB87-4019-88DB-B458BF57E12A}">
      <dgm:prSet/>
      <dgm:spPr/>
      <dgm:t>
        <a:bodyPr/>
        <a:lstStyle/>
        <a:p>
          <a:endParaRPr lang="zh-CN" altLang="en-US"/>
        </a:p>
      </dgm:t>
    </dgm:pt>
    <dgm:pt modelId="{F7A82AF8-EEF0-41F4-BB20-729376BCA940}" type="pres">
      <dgm:prSet presAssocID="{4AA01318-DD92-4907-B8AD-100A92B4EE77}" presName="linear" presStyleCnt="0">
        <dgm:presLayoutVars>
          <dgm:animLvl val="lvl"/>
          <dgm:resizeHandles val="exact"/>
        </dgm:presLayoutVars>
      </dgm:prSet>
      <dgm:spPr/>
      <dgm:t>
        <a:bodyPr/>
        <a:lstStyle/>
        <a:p>
          <a:endParaRPr lang="zh-CN" altLang="en-US"/>
        </a:p>
      </dgm:t>
    </dgm:pt>
    <dgm:pt modelId="{9D90F7CB-11D4-476B-8FCB-F40D605AF21D}" type="pres">
      <dgm:prSet presAssocID="{E4CA2AF6-4A80-428B-A746-AB2823C2A5D8}" presName="parentText" presStyleLbl="node1" presStyleIdx="0" presStyleCnt="1">
        <dgm:presLayoutVars>
          <dgm:chMax val="0"/>
          <dgm:bulletEnabled val="1"/>
        </dgm:presLayoutVars>
      </dgm:prSet>
      <dgm:spPr/>
      <dgm:t>
        <a:bodyPr/>
        <a:lstStyle/>
        <a:p>
          <a:endParaRPr lang="zh-CN" altLang="en-US"/>
        </a:p>
      </dgm:t>
    </dgm:pt>
    <dgm:pt modelId="{82E0342B-7EA7-44C7-BD99-AA11B63E08E9}" type="pres">
      <dgm:prSet presAssocID="{E4CA2AF6-4A80-428B-A746-AB2823C2A5D8}" presName="childText" presStyleLbl="revTx" presStyleIdx="0" presStyleCnt="1" custScaleY="137177">
        <dgm:presLayoutVars>
          <dgm:bulletEnabled val="1"/>
        </dgm:presLayoutVars>
      </dgm:prSet>
      <dgm:spPr/>
      <dgm:t>
        <a:bodyPr/>
        <a:lstStyle/>
        <a:p>
          <a:endParaRPr lang="zh-CN" altLang="en-US"/>
        </a:p>
      </dgm:t>
    </dgm:pt>
  </dgm:ptLst>
  <dgm:cxnLst>
    <dgm:cxn modelId="{B2C60E01-75EA-40C2-BA61-848357472952}" type="presOf" srcId="{4173B5B0-764B-4501-BDF1-AD9399D27608}" destId="{82E0342B-7EA7-44C7-BD99-AA11B63E08E9}" srcOrd="0" destOrd="1" presId="urn:microsoft.com/office/officeart/2005/8/layout/vList2"/>
    <dgm:cxn modelId="{0EC56CD1-FB87-4019-88DB-B458BF57E12A}" srcId="{4173B5B0-764B-4501-BDF1-AD9399D27608}" destId="{61A600EE-697C-4EE0-8325-D1EA74E2C15D}" srcOrd="1" destOrd="0" parTransId="{D59B3E13-BCF9-4D48-BE09-27DB0450170E}" sibTransId="{C3664AED-F6C5-4DF7-AC06-16E87D1DBAC7}"/>
    <dgm:cxn modelId="{43438E69-6872-4AB2-9564-C026B4107BF5}" type="presOf" srcId="{61A600EE-697C-4EE0-8325-D1EA74E2C15D}" destId="{82E0342B-7EA7-44C7-BD99-AA11B63E08E9}" srcOrd="0" destOrd="3" presId="urn:microsoft.com/office/officeart/2005/8/layout/vList2"/>
    <dgm:cxn modelId="{B434BAF3-ABA6-4DB7-AF3B-3D8D9D2EC2D6}" srcId="{E4CA2AF6-4A80-428B-A746-AB2823C2A5D8}" destId="{4173B5B0-764B-4501-BDF1-AD9399D27608}" srcOrd="1" destOrd="0" parTransId="{57A69045-78DB-4A90-98AF-7BFC2265F021}" sibTransId="{1002E15E-2AC3-49FD-BCF2-BE0C51DB8E7B}"/>
    <dgm:cxn modelId="{1940D08A-1CA7-4994-AB00-7DF6F49B6656}" srcId="{E4CA2AF6-4A80-428B-A746-AB2823C2A5D8}" destId="{C39D1040-4F83-4EDD-88F6-A850212BB4A4}" srcOrd="0" destOrd="0" parTransId="{C8468DD1-E698-4D14-B341-629D0DC12F3E}" sibTransId="{108B5EF0-0B11-452B-9FF0-6C672B955A17}"/>
    <dgm:cxn modelId="{71F9E150-756E-4859-AA72-E4695DD27625}" type="presOf" srcId="{1F590EAA-78EB-4892-9036-917BA4B53106}" destId="{82E0342B-7EA7-44C7-BD99-AA11B63E08E9}" srcOrd="0" destOrd="2" presId="urn:microsoft.com/office/officeart/2005/8/layout/vList2"/>
    <dgm:cxn modelId="{EFA01F95-9627-4D8A-94AC-6547F4B00D8D}" type="presOf" srcId="{C39D1040-4F83-4EDD-88F6-A850212BB4A4}" destId="{82E0342B-7EA7-44C7-BD99-AA11B63E08E9}" srcOrd="0" destOrd="0" presId="urn:microsoft.com/office/officeart/2005/8/layout/vList2"/>
    <dgm:cxn modelId="{B7F7718E-9CBB-4E18-8705-5750B894F300}" srcId="{4173B5B0-764B-4501-BDF1-AD9399D27608}" destId="{1F590EAA-78EB-4892-9036-917BA4B53106}" srcOrd="0" destOrd="0" parTransId="{6B422E3E-5D3A-47A4-9295-8934E6A47448}" sibTransId="{5EBF3D76-F20C-4E60-96E2-A98E18653587}"/>
    <dgm:cxn modelId="{4E62EEF2-0771-4D32-ACAE-C338597204F4}" type="presOf" srcId="{22CBED98-F3D3-42C8-B72A-79F4FE678A60}" destId="{82E0342B-7EA7-44C7-BD99-AA11B63E08E9}" srcOrd="0" destOrd="4" presId="urn:microsoft.com/office/officeart/2005/8/layout/vList2"/>
    <dgm:cxn modelId="{60398E1A-DB0A-4FD1-A52F-DA8E3433E2B9}" srcId="{4173B5B0-764B-4501-BDF1-AD9399D27608}" destId="{22CBED98-F3D3-42C8-B72A-79F4FE678A60}" srcOrd="2" destOrd="0" parTransId="{0A9019B4-BA9F-4BE0-8CFA-D4BFC36ED23F}" sibTransId="{ACD2011D-8CED-4E4C-B328-66216DAF825E}"/>
    <dgm:cxn modelId="{3C995EA8-AEF5-43EC-88D1-1222ADEF6816}" type="presOf" srcId="{E4CA2AF6-4A80-428B-A746-AB2823C2A5D8}" destId="{9D90F7CB-11D4-476B-8FCB-F40D605AF21D}" srcOrd="0" destOrd="0" presId="urn:microsoft.com/office/officeart/2005/8/layout/vList2"/>
    <dgm:cxn modelId="{3D0F442E-6F1B-4857-B85F-6292F4E4AFC8}" srcId="{4AA01318-DD92-4907-B8AD-100A92B4EE77}" destId="{E4CA2AF6-4A80-428B-A746-AB2823C2A5D8}" srcOrd="0" destOrd="0" parTransId="{449D29A8-047C-48E9-B462-5E344BBCC277}" sibTransId="{10C4FDDE-C448-4F69-8C1C-50866985FB69}"/>
    <dgm:cxn modelId="{999E79CC-6522-440A-B305-827F6DE530DF}" type="presOf" srcId="{4AA01318-DD92-4907-B8AD-100A92B4EE77}" destId="{F7A82AF8-EEF0-41F4-BB20-729376BCA940}" srcOrd="0" destOrd="0" presId="urn:microsoft.com/office/officeart/2005/8/layout/vList2"/>
    <dgm:cxn modelId="{AF9D2C72-A0C3-47A0-ADB2-B381F883754F}" type="presParOf" srcId="{F7A82AF8-EEF0-41F4-BB20-729376BCA940}" destId="{9D90F7CB-11D4-476B-8FCB-F40D605AF21D}" srcOrd="0" destOrd="0" presId="urn:microsoft.com/office/officeart/2005/8/layout/vList2"/>
    <dgm:cxn modelId="{D2D33594-8844-4E16-BC86-A21701122552}" type="presParOf" srcId="{F7A82AF8-EEF0-41F4-BB20-729376BCA940}" destId="{82E0342B-7EA7-44C7-BD99-AA11B63E08E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C5E169-8A47-4E84-943B-FEB7EB701418}" type="doc">
      <dgm:prSet loTypeId="urn:microsoft.com/office/officeart/2005/8/layout/vList2" loCatId="list" qsTypeId="urn:microsoft.com/office/officeart/2005/8/quickstyle/simple3" qsCatId="simple" csTypeId="urn:microsoft.com/office/officeart/2005/8/colors/accent4_2" csCatId="accent4" phldr="1"/>
      <dgm:spPr/>
      <dgm:t>
        <a:bodyPr/>
        <a:lstStyle/>
        <a:p>
          <a:endParaRPr lang="zh-CN" altLang="en-US"/>
        </a:p>
      </dgm:t>
    </dgm:pt>
    <dgm:pt modelId="{3844C534-D75D-4744-BB29-E75E6AD2A1F5}">
      <dgm:prSet/>
      <dgm:spPr/>
      <dgm:t>
        <a:bodyPr/>
        <a:lstStyle/>
        <a:p>
          <a:pPr rtl="0"/>
          <a:r>
            <a:rPr lang="en-US" altLang="zh-CN" b="1" baseline="0" dirty="0" smtClean="0">
              <a:latin typeface="+mj-ea"/>
              <a:ea typeface="+mj-ea"/>
            </a:rPr>
            <a:t>3. </a:t>
          </a:r>
          <a:r>
            <a:rPr lang="zh-CN" b="1" baseline="0" dirty="0" smtClean="0">
              <a:latin typeface="+mj-ea"/>
              <a:ea typeface="+mj-ea"/>
            </a:rPr>
            <a:t>视线传播：</a:t>
          </a:r>
          <a:endParaRPr lang="zh-CN" dirty="0">
            <a:latin typeface="+mj-ea"/>
            <a:ea typeface="+mj-ea"/>
          </a:endParaRPr>
        </a:p>
      </dgm:t>
    </dgm:pt>
    <dgm:pt modelId="{2BB19388-1B15-4990-9FEF-D0141518F08E}" type="parTrans" cxnId="{95599926-A646-42B7-A7BD-641DEB7E9787}">
      <dgm:prSet/>
      <dgm:spPr/>
      <dgm:t>
        <a:bodyPr/>
        <a:lstStyle/>
        <a:p>
          <a:endParaRPr lang="zh-CN" altLang="en-US">
            <a:latin typeface="+mj-ea"/>
            <a:ea typeface="+mj-ea"/>
          </a:endParaRPr>
        </a:p>
      </dgm:t>
    </dgm:pt>
    <dgm:pt modelId="{C639FC73-43DA-4D91-B93A-A63AC1E41E1A}" type="sibTrans" cxnId="{95599926-A646-42B7-A7BD-641DEB7E9787}">
      <dgm:prSet/>
      <dgm:spPr/>
      <dgm:t>
        <a:bodyPr/>
        <a:lstStyle/>
        <a:p>
          <a:endParaRPr lang="zh-CN" altLang="en-US">
            <a:latin typeface="+mj-ea"/>
            <a:ea typeface="+mj-ea"/>
          </a:endParaRPr>
        </a:p>
      </dgm:t>
    </dgm:pt>
    <dgm:pt modelId="{3424E071-580C-4C3E-9522-A7C278061C19}">
      <dgm:prSet/>
      <dgm:spPr/>
      <dgm:t>
        <a:bodyPr/>
        <a:lstStyle/>
        <a:p>
          <a:pPr rtl="0"/>
          <a:r>
            <a:rPr lang="zh-CN" b="1" baseline="0" dirty="0" smtClean="0">
              <a:solidFill>
                <a:srgbClr val="0000FF"/>
              </a:solidFill>
              <a:latin typeface="+mj-ea"/>
              <a:ea typeface="+mj-ea"/>
            </a:rPr>
            <a:t>频率</a:t>
          </a:r>
          <a:r>
            <a:rPr lang="zh-CN" b="1" baseline="0" dirty="0" smtClean="0">
              <a:latin typeface="+mj-ea"/>
              <a:ea typeface="+mj-ea"/>
            </a:rPr>
            <a:t> </a:t>
          </a:r>
          <a:r>
            <a:rPr lang="en-US" b="1" baseline="0" dirty="0" smtClean="0">
              <a:latin typeface="+mj-ea"/>
              <a:ea typeface="+mj-ea"/>
            </a:rPr>
            <a:t>&gt; 30 MHz</a:t>
          </a:r>
          <a:endParaRPr lang="zh-CN" dirty="0">
            <a:latin typeface="+mj-ea"/>
            <a:ea typeface="+mj-ea"/>
          </a:endParaRPr>
        </a:p>
      </dgm:t>
    </dgm:pt>
    <dgm:pt modelId="{704CA7C3-2272-43E5-8F80-57288C359BF6}" type="parTrans" cxnId="{81B3083D-03CB-4B5C-BEF8-A77E0D103079}">
      <dgm:prSet/>
      <dgm:spPr/>
      <dgm:t>
        <a:bodyPr/>
        <a:lstStyle/>
        <a:p>
          <a:endParaRPr lang="zh-CN" altLang="en-US">
            <a:latin typeface="+mj-ea"/>
            <a:ea typeface="+mj-ea"/>
          </a:endParaRPr>
        </a:p>
      </dgm:t>
    </dgm:pt>
    <dgm:pt modelId="{5DBF986F-6ACE-4469-BD91-4BCB29ABF163}" type="sibTrans" cxnId="{81B3083D-03CB-4B5C-BEF8-A77E0D103079}">
      <dgm:prSet/>
      <dgm:spPr/>
      <dgm:t>
        <a:bodyPr/>
        <a:lstStyle/>
        <a:p>
          <a:endParaRPr lang="zh-CN" altLang="en-US">
            <a:latin typeface="+mj-ea"/>
            <a:ea typeface="+mj-ea"/>
          </a:endParaRPr>
        </a:p>
      </dgm:t>
    </dgm:pt>
    <dgm:pt modelId="{75285141-A91E-4158-864D-040C6E3039C6}">
      <dgm:prSet/>
      <dgm:spPr/>
      <dgm:t>
        <a:bodyPr/>
        <a:lstStyle/>
        <a:p>
          <a:pPr rtl="0"/>
          <a:r>
            <a:rPr lang="zh-CN" b="1" baseline="0" dirty="0" smtClean="0">
              <a:solidFill>
                <a:srgbClr val="0000FF"/>
              </a:solidFill>
              <a:latin typeface="+mj-ea"/>
              <a:ea typeface="+mj-ea"/>
            </a:rPr>
            <a:t>距离</a:t>
          </a:r>
          <a:r>
            <a:rPr lang="en-US" b="1" baseline="0" dirty="0" smtClean="0">
              <a:latin typeface="+mj-ea"/>
              <a:ea typeface="+mj-ea"/>
            </a:rPr>
            <a:t>: </a:t>
          </a:r>
          <a:r>
            <a:rPr lang="zh-CN" b="1" baseline="0" dirty="0" smtClean="0">
              <a:latin typeface="+mj-ea"/>
              <a:ea typeface="+mj-ea"/>
            </a:rPr>
            <a:t>和天线高度有关</a:t>
          </a:r>
          <a:endParaRPr lang="zh-CN" dirty="0">
            <a:latin typeface="+mj-ea"/>
            <a:ea typeface="+mj-ea"/>
          </a:endParaRPr>
        </a:p>
      </dgm:t>
    </dgm:pt>
    <dgm:pt modelId="{E4BD01D4-2BBC-422C-9B48-33CC757B4C6D}" type="parTrans" cxnId="{11527A35-3E91-45B3-95A5-B61C79B2B8DC}">
      <dgm:prSet/>
      <dgm:spPr/>
      <dgm:t>
        <a:bodyPr/>
        <a:lstStyle/>
        <a:p>
          <a:endParaRPr lang="zh-CN" altLang="en-US">
            <a:latin typeface="+mj-ea"/>
            <a:ea typeface="+mj-ea"/>
          </a:endParaRPr>
        </a:p>
      </dgm:t>
    </dgm:pt>
    <dgm:pt modelId="{F81D3B82-3135-42BA-9D06-98842D943A03}" type="sibTrans" cxnId="{11527A35-3E91-45B3-95A5-B61C79B2B8DC}">
      <dgm:prSet/>
      <dgm:spPr/>
      <dgm:t>
        <a:bodyPr/>
        <a:lstStyle/>
        <a:p>
          <a:endParaRPr lang="zh-CN" altLang="en-US">
            <a:latin typeface="+mj-ea"/>
            <a:ea typeface="+mj-ea"/>
          </a:endParaRPr>
        </a:p>
      </dgm:t>
    </dgm:pt>
    <dgm:pt modelId="{4BAE456F-4CA6-4586-AE5B-B837DA12006D}">
      <dgm:prSet/>
      <dgm:spPr/>
      <dgm:t>
        <a:bodyPr/>
        <a:lstStyle/>
        <a:p>
          <a:pPr rtl="0"/>
          <a:endParaRPr lang="zh-CN" dirty="0">
            <a:latin typeface="+mj-ea"/>
            <a:ea typeface="+mj-ea"/>
          </a:endParaRPr>
        </a:p>
      </dgm:t>
    </dgm:pt>
    <dgm:pt modelId="{D40D3D1B-E2DA-4128-9DA5-D059E34279D2}" type="parTrans" cxnId="{A3BCB42F-D9C8-48AB-A3DB-7AB46CD30B83}">
      <dgm:prSet/>
      <dgm:spPr/>
      <dgm:t>
        <a:bodyPr/>
        <a:lstStyle/>
        <a:p>
          <a:endParaRPr lang="zh-CN" altLang="en-US">
            <a:latin typeface="+mj-ea"/>
            <a:ea typeface="+mj-ea"/>
          </a:endParaRPr>
        </a:p>
      </dgm:t>
    </dgm:pt>
    <dgm:pt modelId="{A7642905-B15B-4711-A6E5-BE9DC2508ADA}" type="sibTrans" cxnId="{A3BCB42F-D9C8-48AB-A3DB-7AB46CD30B83}">
      <dgm:prSet/>
      <dgm:spPr/>
      <dgm:t>
        <a:bodyPr/>
        <a:lstStyle/>
        <a:p>
          <a:endParaRPr lang="zh-CN" altLang="en-US">
            <a:latin typeface="+mj-ea"/>
            <a:ea typeface="+mj-ea"/>
          </a:endParaRPr>
        </a:p>
      </dgm:t>
    </dgm:pt>
    <dgm:pt modelId="{77C6CE2D-03B0-4A25-80D9-4531A9E732FF}">
      <dgm:prSet/>
      <dgm:spPr/>
      <dgm:t>
        <a:bodyPr/>
        <a:lstStyle/>
        <a:p>
          <a:pPr rtl="0"/>
          <a:r>
            <a:rPr lang="en-US" b="1" baseline="0" dirty="0" smtClean="0">
              <a:latin typeface="+mj-ea"/>
              <a:ea typeface="+mj-ea"/>
            </a:rPr>
            <a:t>                               (4.1-3)</a:t>
          </a:r>
          <a:endParaRPr lang="zh-CN" dirty="0">
            <a:latin typeface="+mj-ea"/>
            <a:ea typeface="+mj-ea"/>
          </a:endParaRPr>
        </a:p>
      </dgm:t>
    </dgm:pt>
    <dgm:pt modelId="{94821E2B-B49E-4974-97AC-4B4AFE5C9DE3}" type="parTrans" cxnId="{CCBE8812-1BC1-41B8-B952-D987063A37F4}">
      <dgm:prSet/>
      <dgm:spPr/>
      <dgm:t>
        <a:bodyPr/>
        <a:lstStyle/>
        <a:p>
          <a:endParaRPr lang="zh-CN" altLang="en-US">
            <a:latin typeface="+mj-ea"/>
            <a:ea typeface="+mj-ea"/>
          </a:endParaRPr>
        </a:p>
      </dgm:t>
    </dgm:pt>
    <dgm:pt modelId="{C378C2B5-D0EC-425D-AC9B-81195DEBE128}" type="sibTrans" cxnId="{CCBE8812-1BC1-41B8-B952-D987063A37F4}">
      <dgm:prSet/>
      <dgm:spPr/>
      <dgm:t>
        <a:bodyPr/>
        <a:lstStyle/>
        <a:p>
          <a:endParaRPr lang="zh-CN" altLang="en-US">
            <a:latin typeface="+mj-ea"/>
            <a:ea typeface="+mj-ea"/>
          </a:endParaRPr>
        </a:p>
      </dgm:t>
    </dgm:pt>
    <dgm:pt modelId="{15DDCFCC-0764-4041-A89B-BDEEB4ED9E14}">
      <dgm:prSet/>
      <dgm:spPr/>
      <dgm:t>
        <a:bodyPr/>
        <a:lstStyle/>
        <a:p>
          <a:pPr rtl="0"/>
          <a:r>
            <a:rPr lang="zh-CN" altLang="en-US" b="1" baseline="0" dirty="0" smtClean="0">
              <a:solidFill>
                <a:srgbClr val="0000FF"/>
              </a:solidFill>
              <a:latin typeface="+mj-ea"/>
              <a:ea typeface="+mj-ea"/>
            </a:rPr>
            <a:t>特点</a:t>
          </a:r>
          <a:r>
            <a:rPr lang="zh-CN" altLang="en-US" b="1" baseline="0" dirty="0" smtClean="0">
              <a:latin typeface="+mj-ea"/>
              <a:ea typeface="+mj-ea"/>
            </a:rPr>
            <a:t>：</a:t>
          </a:r>
          <a:endParaRPr lang="zh-CN" dirty="0">
            <a:latin typeface="+mj-ea"/>
            <a:ea typeface="+mj-ea"/>
          </a:endParaRPr>
        </a:p>
      </dgm:t>
    </dgm:pt>
    <dgm:pt modelId="{B9F4C041-D076-40B2-8B8B-CCE1F22616AB}" type="parTrans" cxnId="{D652A509-CB5F-40EB-B7C7-337E7C4DAAD6}">
      <dgm:prSet/>
      <dgm:spPr/>
      <dgm:t>
        <a:bodyPr/>
        <a:lstStyle/>
        <a:p>
          <a:endParaRPr lang="zh-CN" altLang="en-US"/>
        </a:p>
      </dgm:t>
    </dgm:pt>
    <dgm:pt modelId="{4E6F6B9E-6E2E-460F-B532-F70BCE3D1936}" type="sibTrans" cxnId="{D652A509-CB5F-40EB-B7C7-337E7C4DAAD6}">
      <dgm:prSet/>
      <dgm:spPr/>
      <dgm:t>
        <a:bodyPr/>
        <a:lstStyle/>
        <a:p>
          <a:endParaRPr lang="zh-CN" altLang="en-US"/>
        </a:p>
      </dgm:t>
    </dgm:pt>
    <dgm:pt modelId="{C925A3C5-122D-4DE4-9CB8-A423B0E69AB6}">
      <dgm:prSet/>
      <dgm:spPr/>
      <dgm:t>
        <a:bodyPr/>
        <a:lstStyle/>
        <a:p>
          <a:pPr rtl="0"/>
          <a:r>
            <a:rPr lang="zh-CN" altLang="en-US" b="1" baseline="0" dirty="0" smtClean="0">
              <a:latin typeface="+mj-ea"/>
              <a:ea typeface="+mj-ea"/>
            </a:rPr>
            <a:t>只能像光波一样视线传播</a:t>
          </a:r>
          <a:r>
            <a:rPr lang="en-US" altLang="zh-CN" b="1" baseline="0" dirty="0" smtClean="0">
              <a:latin typeface="+mj-ea"/>
              <a:ea typeface="+mj-ea"/>
            </a:rPr>
            <a:t> </a:t>
          </a:r>
          <a:endParaRPr lang="zh-CN" altLang="en-US" b="1" baseline="0" dirty="0">
            <a:latin typeface="+mj-ea"/>
            <a:ea typeface="+mj-ea"/>
          </a:endParaRPr>
        </a:p>
      </dgm:t>
    </dgm:pt>
    <dgm:pt modelId="{5F85A75B-2967-4699-9012-BB8E00D79377}" type="parTrans" cxnId="{2B16F00E-20A8-465B-B807-33107BB2A461}">
      <dgm:prSet/>
      <dgm:spPr/>
      <dgm:t>
        <a:bodyPr/>
        <a:lstStyle/>
        <a:p>
          <a:endParaRPr lang="zh-CN" altLang="en-US"/>
        </a:p>
      </dgm:t>
    </dgm:pt>
    <dgm:pt modelId="{3E16B1FE-E2E3-4AB1-BD93-5824CC02C7E8}" type="sibTrans" cxnId="{2B16F00E-20A8-465B-B807-33107BB2A461}">
      <dgm:prSet/>
      <dgm:spPr/>
      <dgm:t>
        <a:bodyPr/>
        <a:lstStyle/>
        <a:p>
          <a:endParaRPr lang="zh-CN" altLang="en-US"/>
        </a:p>
      </dgm:t>
    </dgm:pt>
    <dgm:pt modelId="{6D309E6D-C6F5-4CED-B2CE-3989CF3316AA}">
      <dgm:prSet/>
      <dgm:spPr/>
      <dgm:t>
        <a:bodyPr/>
        <a:lstStyle/>
        <a:p>
          <a:pPr rtl="0"/>
          <a:r>
            <a:rPr lang="zh-CN" altLang="en-US" b="1" baseline="0" dirty="0" smtClean="0">
              <a:latin typeface="+mj-ea"/>
              <a:ea typeface="+mj-ea"/>
            </a:rPr>
            <a:t>穿透电离层，不能反射，绕射能力也差</a:t>
          </a:r>
          <a:endParaRPr lang="zh-CN" dirty="0">
            <a:latin typeface="+mj-ea"/>
            <a:ea typeface="+mj-ea"/>
          </a:endParaRPr>
        </a:p>
      </dgm:t>
    </dgm:pt>
    <dgm:pt modelId="{6C289FFD-6B43-4F4E-BD78-74729E2D105C}" type="parTrans" cxnId="{A2115D1B-B5BA-4949-9CD3-2CC13F96CD86}">
      <dgm:prSet/>
      <dgm:spPr/>
      <dgm:t>
        <a:bodyPr/>
        <a:lstStyle/>
        <a:p>
          <a:endParaRPr lang="zh-CN" altLang="en-US"/>
        </a:p>
      </dgm:t>
    </dgm:pt>
    <dgm:pt modelId="{11953F0B-3F33-4B3A-BF9C-5238E1BACC40}" type="sibTrans" cxnId="{A2115D1B-B5BA-4949-9CD3-2CC13F96CD86}">
      <dgm:prSet/>
      <dgm:spPr/>
      <dgm:t>
        <a:bodyPr/>
        <a:lstStyle/>
        <a:p>
          <a:endParaRPr lang="zh-CN" altLang="en-US"/>
        </a:p>
      </dgm:t>
    </dgm:pt>
    <dgm:pt modelId="{6DF5BFCB-096F-4608-B0A4-9FE8E8BCFEF8}">
      <dgm:prSet/>
      <dgm:spPr/>
      <dgm:t>
        <a:bodyPr/>
        <a:lstStyle/>
        <a:p>
          <a:pPr rtl="0"/>
          <a:r>
            <a:rPr lang="zh-CN" b="1" baseline="0" dirty="0" smtClean="0">
              <a:latin typeface="+mj-ea"/>
              <a:ea typeface="+mj-ea"/>
            </a:rPr>
            <a:t>式中，</a:t>
          </a:r>
          <a:r>
            <a:rPr lang="en-US" b="1" baseline="0" dirty="0" smtClean="0">
              <a:latin typeface="+mj-ea"/>
              <a:ea typeface="+mj-ea"/>
            </a:rPr>
            <a:t>D – </a:t>
          </a:r>
          <a:r>
            <a:rPr lang="zh-CN" b="1" baseline="0" dirty="0" smtClean="0">
              <a:latin typeface="+mj-ea"/>
              <a:ea typeface="+mj-ea"/>
            </a:rPr>
            <a:t>收发天线间距离</a:t>
          </a:r>
          <a:r>
            <a:rPr lang="en-US" b="1" baseline="0" dirty="0" smtClean="0">
              <a:latin typeface="+mj-ea"/>
              <a:ea typeface="+mj-ea"/>
            </a:rPr>
            <a:t>(km)</a:t>
          </a:r>
          <a:r>
            <a:rPr lang="zh-CN" b="1" baseline="0" dirty="0" smtClean="0">
              <a:latin typeface="+mj-ea"/>
              <a:ea typeface="+mj-ea"/>
            </a:rPr>
            <a:t>。</a:t>
          </a:r>
          <a:endParaRPr lang="zh-CN" dirty="0">
            <a:latin typeface="+mj-ea"/>
            <a:ea typeface="+mj-ea"/>
          </a:endParaRPr>
        </a:p>
      </dgm:t>
    </dgm:pt>
    <dgm:pt modelId="{7C429CDA-C321-44B8-8F66-CEC9FB868376}" type="parTrans" cxnId="{A509025C-2A5F-4FFB-8FF9-2BAC13AFCD0D}">
      <dgm:prSet/>
      <dgm:spPr/>
      <dgm:t>
        <a:bodyPr/>
        <a:lstStyle/>
        <a:p>
          <a:endParaRPr lang="zh-CN" altLang="en-US"/>
        </a:p>
      </dgm:t>
    </dgm:pt>
    <dgm:pt modelId="{C80322F8-0C7B-4AFA-88EE-247CA0730362}" type="sibTrans" cxnId="{A509025C-2A5F-4FFB-8FF9-2BAC13AFCD0D}">
      <dgm:prSet/>
      <dgm:spPr/>
      <dgm:t>
        <a:bodyPr/>
        <a:lstStyle/>
        <a:p>
          <a:endParaRPr lang="zh-CN" altLang="en-US"/>
        </a:p>
      </dgm:t>
    </dgm:pt>
    <dgm:pt modelId="{AE44C9E5-BD29-4CAF-BCCF-30ED51ED53B4}" type="pres">
      <dgm:prSet presAssocID="{54C5E169-8A47-4E84-943B-FEB7EB701418}" presName="linear" presStyleCnt="0">
        <dgm:presLayoutVars>
          <dgm:animLvl val="lvl"/>
          <dgm:resizeHandles val="exact"/>
        </dgm:presLayoutVars>
      </dgm:prSet>
      <dgm:spPr/>
      <dgm:t>
        <a:bodyPr/>
        <a:lstStyle/>
        <a:p>
          <a:endParaRPr lang="zh-CN" altLang="en-US"/>
        </a:p>
      </dgm:t>
    </dgm:pt>
    <dgm:pt modelId="{884B55CF-FDE5-4C4F-94B6-D6F9FA7FBB1A}" type="pres">
      <dgm:prSet presAssocID="{3844C534-D75D-4744-BB29-E75E6AD2A1F5}" presName="parentText" presStyleLbl="node1" presStyleIdx="0" presStyleCnt="1">
        <dgm:presLayoutVars>
          <dgm:chMax val="0"/>
          <dgm:bulletEnabled val="1"/>
        </dgm:presLayoutVars>
      </dgm:prSet>
      <dgm:spPr/>
      <dgm:t>
        <a:bodyPr/>
        <a:lstStyle/>
        <a:p>
          <a:endParaRPr lang="zh-CN" altLang="en-US"/>
        </a:p>
      </dgm:t>
    </dgm:pt>
    <dgm:pt modelId="{0FCC898A-EF78-47BF-A4F9-E632A0ADD397}" type="pres">
      <dgm:prSet presAssocID="{3844C534-D75D-4744-BB29-E75E6AD2A1F5}" presName="childText" presStyleLbl="revTx" presStyleIdx="0" presStyleCnt="1">
        <dgm:presLayoutVars>
          <dgm:bulletEnabled val="1"/>
        </dgm:presLayoutVars>
      </dgm:prSet>
      <dgm:spPr/>
      <dgm:t>
        <a:bodyPr/>
        <a:lstStyle/>
        <a:p>
          <a:endParaRPr lang="zh-CN" altLang="en-US"/>
        </a:p>
      </dgm:t>
    </dgm:pt>
  </dgm:ptLst>
  <dgm:cxnLst>
    <dgm:cxn modelId="{1DB82933-5865-4CC7-8051-A34237263377}" type="presOf" srcId="{4BAE456F-4CA6-4586-AE5B-B837DA12006D}" destId="{0FCC898A-EF78-47BF-A4F9-E632A0ADD397}" srcOrd="0" destOrd="5" presId="urn:microsoft.com/office/officeart/2005/8/layout/vList2"/>
    <dgm:cxn modelId="{11527A35-3E91-45B3-95A5-B61C79B2B8DC}" srcId="{3844C534-D75D-4744-BB29-E75E6AD2A1F5}" destId="{75285141-A91E-4158-864D-040C6E3039C6}" srcOrd="2" destOrd="0" parTransId="{E4BD01D4-2BBC-422C-9B48-33CC757B4C6D}" sibTransId="{F81D3B82-3135-42BA-9D06-98842D943A03}"/>
    <dgm:cxn modelId="{DB1DB293-4160-4401-ADDE-706C41961125}" type="presOf" srcId="{54C5E169-8A47-4E84-943B-FEB7EB701418}" destId="{AE44C9E5-BD29-4CAF-BCCF-30ED51ED53B4}" srcOrd="0" destOrd="0" presId="urn:microsoft.com/office/officeart/2005/8/layout/vList2"/>
    <dgm:cxn modelId="{C53BAAE1-925A-4D46-A9D6-E4D5C057988A}" type="presOf" srcId="{3844C534-D75D-4744-BB29-E75E6AD2A1F5}" destId="{884B55CF-FDE5-4C4F-94B6-D6F9FA7FBB1A}" srcOrd="0" destOrd="0" presId="urn:microsoft.com/office/officeart/2005/8/layout/vList2"/>
    <dgm:cxn modelId="{A509025C-2A5F-4FFB-8FF9-2BAC13AFCD0D}" srcId="{3844C534-D75D-4744-BB29-E75E6AD2A1F5}" destId="{6DF5BFCB-096F-4608-B0A4-9FE8E8BCFEF8}" srcOrd="4" destOrd="0" parTransId="{7C429CDA-C321-44B8-8F66-CEC9FB868376}" sibTransId="{C80322F8-0C7B-4AFA-88EE-247CA0730362}"/>
    <dgm:cxn modelId="{2B16F00E-20A8-465B-B807-33107BB2A461}" srcId="{15DDCFCC-0764-4041-A89B-BDEEB4ED9E14}" destId="{C925A3C5-122D-4DE4-9CB8-A423B0E69AB6}" srcOrd="1" destOrd="0" parTransId="{5F85A75B-2967-4699-9012-BB8E00D79377}" sibTransId="{3E16B1FE-E2E3-4AB1-BD93-5824CC02C7E8}"/>
    <dgm:cxn modelId="{E4DB2556-0845-4310-89A7-D00D44009682}" type="presOf" srcId="{77C6CE2D-03B0-4A25-80D9-4531A9E732FF}" destId="{0FCC898A-EF78-47BF-A4F9-E632A0ADD397}" srcOrd="0" destOrd="6" presId="urn:microsoft.com/office/officeart/2005/8/layout/vList2"/>
    <dgm:cxn modelId="{95599926-A646-42B7-A7BD-641DEB7E9787}" srcId="{54C5E169-8A47-4E84-943B-FEB7EB701418}" destId="{3844C534-D75D-4744-BB29-E75E6AD2A1F5}" srcOrd="0" destOrd="0" parTransId="{2BB19388-1B15-4990-9FEF-D0141518F08E}" sibTransId="{C639FC73-43DA-4D91-B93A-A63AC1E41E1A}"/>
    <dgm:cxn modelId="{D652A509-CB5F-40EB-B7C7-337E7C4DAAD6}" srcId="{3844C534-D75D-4744-BB29-E75E6AD2A1F5}" destId="{15DDCFCC-0764-4041-A89B-BDEEB4ED9E14}" srcOrd="1" destOrd="0" parTransId="{B9F4C041-D076-40B2-8B8B-CCE1F22616AB}" sibTransId="{4E6F6B9E-6E2E-460F-B532-F70BCE3D1936}"/>
    <dgm:cxn modelId="{CC8A7654-0F70-41F3-AC20-8E3EDAF24171}" type="presOf" srcId="{6D309E6D-C6F5-4CED-B2CE-3989CF3316AA}" destId="{0FCC898A-EF78-47BF-A4F9-E632A0ADD397}" srcOrd="0" destOrd="2" presId="urn:microsoft.com/office/officeart/2005/8/layout/vList2"/>
    <dgm:cxn modelId="{5952665A-7837-414B-B187-2C5FBA243C2E}" type="presOf" srcId="{3424E071-580C-4C3E-9522-A7C278061C19}" destId="{0FCC898A-EF78-47BF-A4F9-E632A0ADD397}" srcOrd="0" destOrd="0" presId="urn:microsoft.com/office/officeart/2005/8/layout/vList2"/>
    <dgm:cxn modelId="{B2D9E42A-D5A4-4D66-AC37-FC902A2FEC86}" type="presOf" srcId="{15DDCFCC-0764-4041-A89B-BDEEB4ED9E14}" destId="{0FCC898A-EF78-47BF-A4F9-E632A0ADD397}" srcOrd="0" destOrd="1" presId="urn:microsoft.com/office/officeart/2005/8/layout/vList2"/>
    <dgm:cxn modelId="{57CA730B-D761-4D2A-BC1A-70B9C1B2B55D}" type="presOf" srcId="{6DF5BFCB-096F-4608-B0A4-9FE8E8BCFEF8}" destId="{0FCC898A-EF78-47BF-A4F9-E632A0ADD397}" srcOrd="0" destOrd="7" presId="urn:microsoft.com/office/officeart/2005/8/layout/vList2"/>
    <dgm:cxn modelId="{81B3083D-03CB-4B5C-BEF8-A77E0D103079}" srcId="{3844C534-D75D-4744-BB29-E75E6AD2A1F5}" destId="{3424E071-580C-4C3E-9522-A7C278061C19}" srcOrd="0" destOrd="0" parTransId="{704CA7C3-2272-43E5-8F80-57288C359BF6}" sibTransId="{5DBF986F-6ACE-4469-BD91-4BCB29ABF163}"/>
    <dgm:cxn modelId="{A2115D1B-B5BA-4949-9CD3-2CC13F96CD86}" srcId="{15DDCFCC-0764-4041-A89B-BDEEB4ED9E14}" destId="{6D309E6D-C6F5-4CED-B2CE-3989CF3316AA}" srcOrd="0" destOrd="0" parTransId="{6C289FFD-6B43-4F4E-BD78-74729E2D105C}" sibTransId="{11953F0B-3F33-4B3A-BF9C-5238E1BACC40}"/>
    <dgm:cxn modelId="{5697AF24-A3D3-4E75-A6C4-F18EC1DD2A2D}" type="presOf" srcId="{75285141-A91E-4158-864D-040C6E3039C6}" destId="{0FCC898A-EF78-47BF-A4F9-E632A0ADD397}" srcOrd="0" destOrd="4" presId="urn:microsoft.com/office/officeart/2005/8/layout/vList2"/>
    <dgm:cxn modelId="{CCBE8812-1BC1-41B8-B952-D987063A37F4}" srcId="{3844C534-D75D-4744-BB29-E75E6AD2A1F5}" destId="{77C6CE2D-03B0-4A25-80D9-4531A9E732FF}" srcOrd="3" destOrd="0" parTransId="{94821E2B-B49E-4974-97AC-4B4AFE5C9DE3}" sibTransId="{C378C2B5-D0EC-425D-AC9B-81195DEBE128}"/>
    <dgm:cxn modelId="{A3BCB42F-D9C8-48AB-A3DB-7AB46CD30B83}" srcId="{75285141-A91E-4158-864D-040C6E3039C6}" destId="{4BAE456F-4CA6-4586-AE5B-B837DA12006D}" srcOrd="0" destOrd="0" parTransId="{D40D3D1B-E2DA-4128-9DA5-D059E34279D2}" sibTransId="{A7642905-B15B-4711-A6E5-BE9DC2508ADA}"/>
    <dgm:cxn modelId="{167B6083-C6B1-480B-8642-4817973EC641}" type="presOf" srcId="{C925A3C5-122D-4DE4-9CB8-A423B0E69AB6}" destId="{0FCC898A-EF78-47BF-A4F9-E632A0ADD397}" srcOrd="0" destOrd="3" presId="urn:microsoft.com/office/officeart/2005/8/layout/vList2"/>
    <dgm:cxn modelId="{C5292160-9F0F-42CC-9C7F-4F44F7027CA6}" type="presParOf" srcId="{AE44C9E5-BD29-4CAF-BCCF-30ED51ED53B4}" destId="{884B55CF-FDE5-4C4F-94B6-D6F9FA7FBB1A}" srcOrd="0" destOrd="0" presId="urn:microsoft.com/office/officeart/2005/8/layout/vList2"/>
    <dgm:cxn modelId="{4C6A4FFF-7597-491A-8A2C-F80D14B9DDAE}" type="presParOf" srcId="{AE44C9E5-BD29-4CAF-BCCF-30ED51ED53B4}" destId="{0FCC898A-EF78-47BF-A4F9-E632A0ADD39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B4DAF3-5E5C-4CC0-B111-0E98146EDD54}"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zh-CN" altLang="en-US"/>
        </a:p>
      </dgm:t>
    </dgm:pt>
    <dgm:pt modelId="{ED095FDB-1031-4418-A0B0-56724BEC91D0}">
      <dgm:prSet/>
      <dgm:spPr/>
      <dgm:t>
        <a:bodyPr/>
        <a:lstStyle/>
        <a:p>
          <a:pPr rtl="0"/>
          <a:r>
            <a:rPr lang="zh-CN" b="1" baseline="0" dirty="0" smtClean="0">
              <a:latin typeface="+mj-ea"/>
              <a:ea typeface="+mj-ea"/>
            </a:rPr>
            <a:t>散射传播</a:t>
          </a:r>
          <a:endParaRPr lang="zh-CN" b="1" dirty="0">
            <a:latin typeface="+mj-ea"/>
            <a:ea typeface="+mj-ea"/>
          </a:endParaRPr>
        </a:p>
      </dgm:t>
    </dgm:pt>
    <dgm:pt modelId="{3D7CB378-3568-48D4-89D2-369477888E11}" type="parTrans" cxnId="{6700ECC1-AE8D-4D99-B93D-EB2460827DAC}">
      <dgm:prSet/>
      <dgm:spPr/>
      <dgm:t>
        <a:bodyPr/>
        <a:lstStyle/>
        <a:p>
          <a:endParaRPr lang="zh-CN" altLang="en-US" b="1">
            <a:latin typeface="+mj-ea"/>
            <a:ea typeface="+mj-ea"/>
          </a:endParaRPr>
        </a:p>
      </dgm:t>
    </dgm:pt>
    <dgm:pt modelId="{CE9936BA-DB95-4689-9DDC-2F60EA75E03D}" type="sibTrans" cxnId="{6700ECC1-AE8D-4D99-B93D-EB2460827DAC}">
      <dgm:prSet/>
      <dgm:spPr/>
      <dgm:t>
        <a:bodyPr/>
        <a:lstStyle/>
        <a:p>
          <a:endParaRPr lang="zh-CN" altLang="en-US" b="1">
            <a:latin typeface="+mj-ea"/>
            <a:ea typeface="+mj-ea"/>
          </a:endParaRPr>
        </a:p>
      </dgm:t>
    </dgm:pt>
    <dgm:pt modelId="{669FDE4C-4670-4D2E-8306-2EE4042568E7}">
      <dgm:prSet/>
      <dgm:spPr/>
      <dgm:t>
        <a:bodyPr/>
        <a:lstStyle/>
        <a:p>
          <a:pPr rtl="0"/>
          <a:r>
            <a:rPr lang="zh-CN" altLang="en-US" b="1" baseline="0" dirty="0" smtClean="0">
              <a:solidFill>
                <a:srgbClr val="0000FF"/>
              </a:solidFill>
              <a:latin typeface="+mj-ea"/>
              <a:ea typeface="+mj-ea"/>
            </a:rPr>
            <a:t>散射机理：</a:t>
          </a:r>
          <a:r>
            <a:rPr lang="zh-CN" altLang="en-US" b="1" baseline="0" dirty="0" smtClean="0">
              <a:solidFill>
                <a:schemeClr val="tx1"/>
              </a:solidFill>
              <a:latin typeface="+mj-ea"/>
              <a:ea typeface="+mj-ea"/>
            </a:rPr>
            <a:t>传播媒体的不均匀，电磁波的传播产生向许多方向折射</a:t>
          </a:r>
          <a:endParaRPr lang="zh-CN" b="1" dirty="0">
            <a:solidFill>
              <a:schemeClr val="tx1"/>
            </a:solidFill>
            <a:latin typeface="+mj-ea"/>
            <a:ea typeface="+mj-ea"/>
          </a:endParaRPr>
        </a:p>
      </dgm:t>
    </dgm:pt>
    <dgm:pt modelId="{9E2F17CF-0670-4264-BBEA-F010B9B2CF90}" type="parTrans" cxnId="{AF2D75C2-DA39-41A4-BB2B-D218D62AD77A}">
      <dgm:prSet/>
      <dgm:spPr/>
      <dgm:t>
        <a:bodyPr/>
        <a:lstStyle/>
        <a:p>
          <a:endParaRPr lang="zh-CN" altLang="en-US" b="1">
            <a:latin typeface="+mj-ea"/>
            <a:ea typeface="+mj-ea"/>
          </a:endParaRPr>
        </a:p>
      </dgm:t>
    </dgm:pt>
    <dgm:pt modelId="{8330013F-E46B-4E69-B04C-08BCD7FA7463}" type="sibTrans" cxnId="{AF2D75C2-DA39-41A4-BB2B-D218D62AD77A}">
      <dgm:prSet/>
      <dgm:spPr/>
      <dgm:t>
        <a:bodyPr/>
        <a:lstStyle/>
        <a:p>
          <a:endParaRPr lang="zh-CN" altLang="en-US" b="1">
            <a:latin typeface="+mj-ea"/>
            <a:ea typeface="+mj-ea"/>
          </a:endParaRPr>
        </a:p>
      </dgm:t>
    </dgm:pt>
    <dgm:pt modelId="{C1900354-156A-43C7-9052-17EC1FE8EAD3}">
      <dgm:prSet/>
      <dgm:spPr/>
      <dgm:t>
        <a:bodyPr/>
        <a:lstStyle/>
        <a:p>
          <a:pPr rtl="0"/>
          <a:r>
            <a:rPr lang="zh-CN" b="1" baseline="0" dirty="0" smtClean="0">
              <a:solidFill>
                <a:schemeClr val="tx1"/>
              </a:solidFill>
              <a:latin typeface="+mj-ea"/>
              <a:ea typeface="+mj-ea"/>
            </a:rPr>
            <a:t>对流层散射</a:t>
          </a:r>
          <a:endParaRPr lang="zh-CN" b="1" dirty="0">
            <a:solidFill>
              <a:schemeClr val="tx1"/>
            </a:solidFill>
            <a:latin typeface="+mj-ea"/>
            <a:ea typeface="+mj-ea"/>
          </a:endParaRPr>
        </a:p>
      </dgm:t>
    </dgm:pt>
    <dgm:pt modelId="{1D26A7AA-697B-4E1C-8893-011262872A99}" type="parTrans" cxnId="{3E2C993B-7468-45A1-A6BD-8591CDBC5579}">
      <dgm:prSet/>
      <dgm:spPr/>
      <dgm:t>
        <a:bodyPr/>
        <a:lstStyle/>
        <a:p>
          <a:endParaRPr lang="zh-CN" altLang="en-US" b="1">
            <a:latin typeface="+mj-ea"/>
            <a:ea typeface="+mj-ea"/>
          </a:endParaRPr>
        </a:p>
      </dgm:t>
    </dgm:pt>
    <dgm:pt modelId="{3C761CD7-BF35-4CAA-B1C1-11D13FFC53BC}" type="sibTrans" cxnId="{3E2C993B-7468-45A1-A6BD-8591CDBC5579}">
      <dgm:prSet/>
      <dgm:spPr/>
      <dgm:t>
        <a:bodyPr/>
        <a:lstStyle/>
        <a:p>
          <a:endParaRPr lang="zh-CN" altLang="en-US" b="1">
            <a:latin typeface="+mj-ea"/>
            <a:ea typeface="+mj-ea"/>
          </a:endParaRPr>
        </a:p>
      </dgm:t>
    </dgm:pt>
    <dgm:pt modelId="{6E889BFA-9580-4AA0-876B-74EB6FE88131}">
      <dgm:prSet/>
      <dgm:spPr/>
      <dgm:t>
        <a:bodyPr/>
        <a:lstStyle/>
        <a:p>
          <a:pPr rtl="0"/>
          <a:r>
            <a:rPr lang="zh-CN" altLang="en-US" b="1" baseline="0" dirty="0" smtClean="0">
              <a:solidFill>
                <a:srgbClr val="0000FF"/>
              </a:solidFill>
              <a:latin typeface="+mj-ea"/>
              <a:ea typeface="+mj-ea"/>
            </a:rPr>
            <a:t>特点：</a:t>
          </a:r>
          <a:endParaRPr lang="zh-CN" b="1" dirty="0">
            <a:solidFill>
              <a:srgbClr val="0000FF"/>
            </a:solidFill>
            <a:latin typeface="+mj-ea"/>
            <a:ea typeface="+mj-ea"/>
          </a:endParaRPr>
        </a:p>
      </dgm:t>
    </dgm:pt>
    <dgm:pt modelId="{CFADF9E2-EF7B-427B-A315-053ED8545A10}" type="parTrans" cxnId="{757886DE-FD6D-42D4-A8B7-C772757B59BD}">
      <dgm:prSet/>
      <dgm:spPr/>
      <dgm:t>
        <a:bodyPr/>
        <a:lstStyle/>
        <a:p>
          <a:endParaRPr lang="zh-CN" altLang="en-US"/>
        </a:p>
      </dgm:t>
    </dgm:pt>
    <dgm:pt modelId="{C53903BF-26A5-46DF-9238-26A83B399779}" type="sibTrans" cxnId="{757886DE-FD6D-42D4-A8B7-C772757B59BD}">
      <dgm:prSet/>
      <dgm:spPr/>
      <dgm:t>
        <a:bodyPr/>
        <a:lstStyle/>
        <a:p>
          <a:endParaRPr lang="zh-CN" altLang="en-US"/>
        </a:p>
      </dgm:t>
    </dgm:pt>
    <dgm:pt modelId="{46FCE460-29B3-4C2A-AF2E-00F79E62D4C0}">
      <dgm:prSet/>
      <dgm:spPr/>
      <dgm:t>
        <a:bodyPr/>
        <a:lstStyle/>
        <a:p>
          <a:pPr rtl="0"/>
          <a:r>
            <a:rPr lang="zh-CN" altLang="en-US" b="1" baseline="0" dirty="0" smtClean="0">
              <a:solidFill>
                <a:srgbClr val="0000FF"/>
              </a:solidFill>
              <a:latin typeface="+mj-ea"/>
              <a:ea typeface="+mj-ea"/>
            </a:rPr>
            <a:t>分类：</a:t>
          </a:r>
          <a:endParaRPr lang="zh-CN" b="1" dirty="0">
            <a:solidFill>
              <a:srgbClr val="0000FF"/>
            </a:solidFill>
            <a:latin typeface="+mj-ea"/>
            <a:ea typeface="+mj-ea"/>
          </a:endParaRPr>
        </a:p>
      </dgm:t>
    </dgm:pt>
    <dgm:pt modelId="{25FB2BAB-5BDE-40D8-91CF-BD17B1C6749C}" type="parTrans" cxnId="{B1EBB697-5DB2-4B01-B2AA-A0CC591ED446}">
      <dgm:prSet/>
      <dgm:spPr/>
      <dgm:t>
        <a:bodyPr/>
        <a:lstStyle/>
        <a:p>
          <a:endParaRPr lang="zh-CN" altLang="en-US"/>
        </a:p>
      </dgm:t>
    </dgm:pt>
    <dgm:pt modelId="{D34C8273-C84A-4C37-BB3D-B372AB72ABE6}" type="sibTrans" cxnId="{B1EBB697-5DB2-4B01-B2AA-A0CC591ED446}">
      <dgm:prSet/>
      <dgm:spPr/>
      <dgm:t>
        <a:bodyPr/>
        <a:lstStyle/>
        <a:p>
          <a:endParaRPr lang="zh-CN" altLang="en-US"/>
        </a:p>
      </dgm:t>
    </dgm:pt>
    <dgm:pt modelId="{ACDE7935-3472-4EDE-9EAB-FD12443EEE4A}">
      <dgm:prSet/>
      <dgm:spPr/>
      <dgm:t>
        <a:bodyPr/>
        <a:lstStyle/>
        <a:p>
          <a:pPr rtl="0"/>
          <a:r>
            <a:rPr lang="zh-CN" b="1" baseline="0" dirty="0" smtClean="0">
              <a:solidFill>
                <a:schemeClr val="tx1"/>
              </a:solidFill>
              <a:latin typeface="+mj-ea"/>
              <a:ea typeface="+mj-ea"/>
            </a:rPr>
            <a:t>电离层散射</a:t>
          </a:r>
          <a:endParaRPr lang="zh-CN" b="1" dirty="0">
            <a:solidFill>
              <a:schemeClr val="tx1"/>
            </a:solidFill>
            <a:latin typeface="+mj-ea"/>
            <a:ea typeface="+mj-ea"/>
          </a:endParaRPr>
        </a:p>
      </dgm:t>
    </dgm:pt>
    <dgm:pt modelId="{CF99A50F-854D-4224-8ECE-7055DB4DD9FF}" type="parTrans" cxnId="{5CABC860-4A87-4B01-B7C4-2CEF4498BF96}">
      <dgm:prSet/>
      <dgm:spPr/>
      <dgm:t>
        <a:bodyPr/>
        <a:lstStyle/>
        <a:p>
          <a:endParaRPr lang="zh-CN" altLang="en-US"/>
        </a:p>
      </dgm:t>
    </dgm:pt>
    <dgm:pt modelId="{34414252-2566-4308-924D-7EA0092024E7}" type="sibTrans" cxnId="{5CABC860-4A87-4B01-B7C4-2CEF4498BF96}">
      <dgm:prSet/>
      <dgm:spPr/>
      <dgm:t>
        <a:bodyPr/>
        <a:lstStyle/>
        <a:p>
          <a:endParaRPr lang="zh-CN" altLang="en-US"/>
        </a:p>
      </dgm:t>
    </dgm:pt>
    <dgm:pt modelId="{5E07CB3A-F109-4B1A-BB3B-595E4F26767C}">
      <dgm:prSet/>
      <dgm:spPr/>
      <dgm:t>
        <a:bodyPr/>
        <a:lstStyle/>
        <a:p>
          <a:pPr rtl="0"/>
          <a:r>
            <a:rPr lang="zh-CN" altLang="en-US" b="1" baseline="0" dirty="0" smtClean="0">
              <a:solidFill>
                <a:schemeClr val="tx1"/>
              </a:solidFill>
              <a:latin typeface="+mj-ea"/>
              <a:ea typeface="+mj-ea"/>
            </a:rPr>
            <a:t>强方向性，集中于前方，前向散射</a:t>
          </a:r>
          <a:endParaRPr lang="zh-CN" b="1" dirty="0">
            <a:solidFill>
              <a:schemeClr val="tx1"/>
            </a:solidFill>
            <a:latin typeface="+mj-ea"/>
            <a:ea typeface="+mj-ea"/>
          </a:endParaRPr>
        </a:p>
      </dgm:t>
    </dgm:pt>
    <dgm:pt modelId="{BB2D4B0B-46D6-473D-80ED-ECAE118C8099}" type="parTrans" cxnId="{BE237EE9-15C6-44B8-A72B-E72F26089C7C}">
      <dgm:prSet/>
      <dgm:spPr/>
      <dgm:t>
        <a:bodyPr/>
        <a:lstStyle/>
        <a:p>
          <a:endParaRPr lang="zh-CN" altLang="en-US"/>
        </a:p>
      </dgm:t>
    </dgm:pt>
    <dgm:pt modelId="{6619D3D7-BBAE-4289-A2B6-4F17CBF294E8}" type="sibTrans" cxnId="{BE237EE9-15C6-44B8-A72B-E72F26089C7C}">
      <dgm:prSet/>
      <dgm:spPr/>
      <dgm:t>
        <a:bodyPr/>
        <a:lstStyle/>
        <a:p>
          <a:endParaRPr lang="zh-CN" altLang="en-US"/>
        </a:p>
      </dgm:t>
    </dgm:pt>
    <dgm:pt modelId="{54E011A5-087B-478B-8069-1087F67DC8A0}">
      <dgm:prSet/>
      <dgm:spPr/>
      <dgm:t>
        <a:bodyPr/>
        <a:lstStyle/>
        <a:p>
          <a:pPr rtl="0"/>
          <a:r>
            <a:rPr lang="zh-CN" altLang="en-US" b="1" dirty="0" smtClean="0">
              <a:solidFill>
                <a:schemeClr val="tx1"/>
              </a:solidFill>
              <a:latin typeface="+mj-ea"/>
              <a:ea typeface="+mj-ea"/>
            </a:rPr>
            <a:t>接受点能量较弱</a:t>
          </a:r>
          <a:endParaRPr lang="zh-CN" b="1" dirty="0">
            <a:solidFill>
              <a:schemeClr val="tx1"/>
            </a:solidFill>
            <a:latin typeface="+mj-ea"/>
            <a:ea typeface="+mj-ea"/>
          </a:endParaRPr>
        </a:p>
      </dgm:t>
    </dgm:pt>
    <dgm:pt modelId="{3ED158ED-0196-4EC5-BC9F-5E465DAD0EB3}" type="parTrans" cxnId="{29A23DEE-44A5-487A-959A-FB08B2F0EAAB}">
      <dgm:prSet/>
      <dgm:spPr/>
      <dgm:t>
        <a:bodyPr/>
        <a:lstStyle/>
        <a:p>
          <a:endParaRPr lang="zh-CN" altLang="en-US"/>
        </a:p>
      </dgm:t>
    </dgm:pt>
    <dgm:pt modelId="{733579F5-6475-4C10-AC34-75FF4D7250AA}" type="sibTrans" cxnId="{29A23DEE-44A5-487A-959A-FB08B2F0EAAB}">
      <dgm:prSet/>
      <dgm:spPr/>
      <dgm:t>
        <a:bodyPr/>
        <a:lstStyle/>
        <a:p>
          <a:endParaRPr lang="zh-CN" altLang="en-US"/>
        </a:p>
      </dgm:t>
    </dgm:pt>
    <dgm:pt modelId="{06B8D1D9-92E3-4836-B50D-7A1654B22E34}">
      <dgm:prSet/>
      <dgm:spPr/>
      <dgm:t>
        <a:bodyPr/>
        <a:lstStyle/>
        <a:p>
          <a:pPr rtl="0"/>
          <a:r>
            <a:rPr lang="zh-CN" altLang="en-US" b="1" dirty="0" smtClean="0">
              <a:solidFill>
                <a:schemeClr val="tx1"/>
              </a:solidFill>
              <a:latin typeface="+mj-ea"/>
              <a:ea typeface="+mj-ea"/>
            </a:rPr>
            <a:t>流星余迹散射</a:t>
          </a:r>
          <a:endParaRPr lang="zh-CN" b="1" dirty="0">
            <a:solidFill>
              <a:schemeClr val="tx1"/>
            </a:solidFill>
            <a:latin typeface="+mj-ea"/>
            <a:ea typeface="+mj-ea"/>
          </a:endParaRPr>
        </a:p>
      </dgm:t>
    </dgm:pt>
    <dgm:pt modelId="{5AD544BA-4608-437C-902E-6F9654EBF3E8}" type="parTrans" cxnId="{235D5E80-247E-4292-AF1A-C0632163AA31}">
      <dgm:prSet/>
      <dgm:spPr/>
      <dgm:t>
        <a:bodyPr/>
        <a:lstStyle/>
        <a:p>
          <a:endParaRPr lang="zh-CN" altLang="en-US"/>
        </a:p>
      </dgm:t>
    </dgm:pt>
    <dgm:pt modelId="{CBFA82F9-A5D6-4851-81A8-F314D838982B}" type="sibTrans" cxnId="{235D5E80-247E-4292-AF1A-C0632163AA31}">
      <dgm:prSet/>
      <dgm:spPr/>
      <dgm:t>
        <a:bodyPr/>
        <a:lstStyle/>
        <a:p>
          <a:endParaRPr lang="zh-CN" altLang="en-US"/>
        </a:p>
      </dgm:t>
    </dgm:pt>
    <dgm:pt modelId="{522A3340-E919-4964-BF71-6FB769C855EF}" type="pres">
      <dgm:prSet presAssocID="{40B4DAF3-5E5C-4CC0-B111-0E98146EDD54}" presName="linear" presStyleCnt="0">
        <dgm:presLayoutVars>
          <dgm:animLvl val="lvl"/>
          <dgm:resizeHandles val="exact"/>
        </dgm:presLayoutVars>
      </dgm:prSet>
      <dgm:spPr/>
      <dgm:t>
        <a:bodyPr/>
        <a:lstStyle/>
        <a:p>
          <a:endParaRPr lang="zh-CN" altLang="en-US"/>
        </a:p>
      </dgm:t>
    </dgm:pt>
    <dgm:pt modelId="{AF7BE4BE-027B-454B-9D51-754628ADA6A7}" type="pres">
      <dgm:prSet presAssocID="{ED095FDB-1031-4418-A0B0-56724BEC91D0}" presName="parentText" presStyleLbl="node1" presStyleIdx="0" presStyleCnt="1">
        <dgm:presLayoutVars>
          <dgm:chMax val="0"/>
          <dgm:bulletEnabled val="1"/>
        </dgm:presLayoutVars>
      </dgm:prSet>
      <dgm:spPr/>
      <dgm:t>
        <a:bodyPr/>
        <a:lstStyle/>
        <a:p>
          <a:endParaRPr lang="zh-CN" altLang="en-US"/>
        </a:p>
      </dgm:t>
    </dgm:pt>
    <dgm:pt modelId="{D3D42747-723A-47F9-A759-7420F340506B}" type="pres">
      <dgm:prSet presAssocID="{ED095FDB-1031-4418-A0B0-56724BEC91D0}" presName="childText" presStyleLbl="revTx" presStyleIdx="0" presStyleCnt="1">
        <dgm:presLayoutVars>
          <dgm:bulletEnabled val="1"/>
        </dgm:presLayoutVars>
      </dgm:prSet>
      <dgm:spPr/>
      <dgm:t>
        <a:bodyPr/>
        <a:lstStyle/>
        <a:p>
          <a:endParaRPr lang="zh-CN" altLang="en-US"/>
        </a:p>
      </dgm:t>
    </dgm:pt>
  </dgm:ptLst>
  <dgm:cxnLst>
    <dgm:cxn modelId="{6700ECC1-AE8D-4D99-B93D-EB2460827DAC}" srcId="{40B4DAF3-5E5C-4CC0-B111-0E98146EDD54}" destId="{ED095FDB-1031-4418-A0B0-56724BEC91D0}" srcOrd="0" destOrd="0" parTransId="{3D7CB378-3568-48D4-89D2-369477888E11}" sibTransId="{CE9936BA-DB95-4689-9DDC-2F60EA75E03D}"/>
    <dgm:cxn modelId="{D5F7B5B9-9E1A-4CA7-AD31-155C84C175C2}" type="presOf" srcId="{6E889BFA-9580-4AA0-876B-74EB6FE88131}" destId="{D3D42747-723A-47F9-A759-7420F340506B}" srcOrd="0" destOrd="1" presId="urn:microsoft.com/office/officeart/2005/8/layout/vList2"/>
    <dgm:cxn modelId="{AF2D75C2-DA39-41A4-BB2B-D218D62AD77A}" srcId="{ED095FDB-1031-4418-A0B0-56724BEC91D0}" destId="{669FDE4C-4670-4D2E-8306-2EE4042568E7}" srcOrd="0" destOrd="0" parTransId="{9E2F17CF-0670-4264-BBEA-F010B9B2CF90}" sibTransId="{8330013F-E46B-4E69-B04C-08BCD7FA7463}"/>
    <dgm:cxn modelId="{AED0AB5C-EE14-4A34-9AC1-5A73F09BD891}" type="presOf" srcId="{40B4DAF3-5E5C-4CC0-B111-0E98146EDD54}" destId="{522A3340-E919-4964-BF71-6FB769C855EF}" srcOrd="0" destOrd="0" presId="urn:microsoft.com/office/officeart/2005/8/layout/vList2"/>
    <dgm:cxn modelId="{5AC5AA81-AAED-4F23-980D-1DA9AC9FB6E3}" type="presOf" srcId="{ED095FDB-1031-4418-A0B0-56724BEC91D0}" destId="{AF7BE4BE-027B-454B-9D51-754628ADA6A7}" srcOrd="0" destOrd="0" presId="urn:microsoft.com/office/officeart/2005/8/layout/vList2"/>
    <dgm:cxn modelId="{8A5BBAA2-A05E-46A4-A0C1-CC8F807DAC6D}" type="presOf" srcId="{ACDE7935-3472-4EDE-9EAB-FD12443EEE4A}" destId="{D3D42747-723A-47F9-A759-7420F340506B}" srcOrd="0" destOrd="5" presId="urn:microsoft.com/office/officeart/2005/8/layout/vList2"/>
    <dgm:cxn modelId="{3E2C993B-7468-45A1-A6BD-8591CDBC5579}" srcId="{46FCE460-29B3-4C2A-AF2E-00F79E62D4C0}" destId="{C1900354-156A-43C7-9052-17EC1FE8EAD3}" srcOrd="1" destOrd="0" parTransId="{1D26A7AA-697B-4E1C-8893-011262872A99}" sibTransId="{3C761CD7-BF35-4CAA-B1C1-11D13FFC53BC}"/>
    <dgm:cxn modelId="{40E94FAF-FF0A-4BBF-B868-861FFA59B135}" type="presOf" srcId="{54E011A5-087B-478B-8069-1087F67DC8A0}" destId="{D3D42747-723A-47F9-A759-7420F340506B}" srcOrd="0" destOrd="3" presId="urn:microsoft.com/office/officeart/2005/8/layout/vList2"/>
    <dgm:cxn modelId="{B1EBB697-5DB2-4B01-B2AA-A0CC591ED446}" srcId="{ED095FDB-1031-4418-A0B0-56724BEC91D0}" destId="{46FCE460-29B3-4C2A-AF2E-00F79E62D4C0}" srcOrd="2" destOrd="0" parTransId="{25FB2BAB-5BDE-40D8-91CF-BD17B1C6749C}" sibTransId="{D34C8273-C84A-4C37-BB3D-B372AB72ABE6}"/>
    <dgm:cxn modelId="{BE237EE9-15C6-44B8-A72B-E72F26089C7C}" srcId="{6E889BFA-9580-4AA0-876B-74EB6FE88131}" destId="{5E07CB3A-F109-4B1A-BB3B-595E4F26767C}" srcOrd="0" destOrd="0" parTransId="{BB2D4B0B-46D6-473D-80ED-ECAE118C8099}" sibTransId="{6619D3D7-BBAE-4289-A2B6-4F17CBF294E8}"/>
    <dgm:cxn modelId="{235D5E80-247E-4292-AF1A-C0632163AA31}" srcId="{46FCE460-29B3-4C2A-AF2E-00F79E62D4C0}" destId="{06B8D1D9-92E3-4836-B50D-7A1654B22E34}" srcOrd="2" destOrd="0" parTransId="{5AD544BA-4608-437C-902E-6F9654EBF3E8}" sibTransId="{CBFA82F9-A5D6-4851-81A8-F314D838982B}"/>
    <dgm:cxn modelId="{061ED14B-CF4F-4D4D-B4B9-CFFE71637468}" type="presOf" srcId="{5E07CB3A-F109-4B1A-BB3B-595E4F26767C}" destId="{D3D42747-723A-47F9-A759-7420F340506B}" srcOrd="0" destOrd="2" presId="urn:microsoft.com/office/officeart/2005/8/layout/vList2"/>
    <dgm:cxn modelId="{E130307D-5CE4-46C1-9E19-E8ABB6C65BCF}" type="presOf" srcId="{669FDE4C-4670-4D2E-8306-2EE4042568E7}" destId="{D3D42747-723A-47F9-A759-7420F340506B}" srcOrd="0" destOrd="0" presId="urn:microsoft.com/office/officeart/2005/8/layout/vList2"/>
    <dgm:cxn modelId="{29A23DEE-44A5-487A-959A-FB08B2F0EAAB}" srcId="{6E889BFA-9580-4AA0-876B-74EB6FE88131}" destId="{54E011A5-087B-478B-8069-1087F67DC8A0}" srcOrd="1" destOrd="0" parTransId="{3ED158ED-0196-4EC5-BC9F-5E465DAD0EB3}" sibTransId="{733579F5-6475-4C10-AC34-75FF4D7250AA}"/>
    <dgm:cxn modelId="{5CABC860-4A87-4B01-B7C4-2CEF4498BF96}" srcId="{46FCE460-29B3-4C2A-AF2E-00F79E62D4C0}" destId="{ACDE7935-3472-4EDE-9EAB-FD12443EEE4A}" srcOrd="0" destOrd="0" parTransId="{CF99A50F-854D-4224-8ECE-7055DB4DD9FF}" sibTransId="{34414252-2566-4308-924D-7EA0092024E7}"/>
    <dgm:cxn modelId="{757886DE-FD6D-42D4-A8B7-C772757B59BD}" srcId="{ED095FDB-1031-4418-A0B0-56724BEC91D0}" destId="{6E889BFA-9580-4AA0-876B-74EB6FE88131}" srcOrd="1" destOrd="0" parTransId="{CFADF9E2-EF7B-427B-A315-053ED8545A10}" sibTransId="{C53903BF-26A5-46DF-9238-26A83B399779}"/>
    <dgm:cxn modelId="{D1B85C54-02F5-4CD7-88C9-021FD243A446}" type="presOf" srcId="{46FCE460-29B3-4C2A-AF2E-00F79E62D4C0}" destId="{D3D42747-723A-47F9-A759-7420F340506B}" srcOrd="0" destOrd="4" presId="urn:microsoft.com/office/officeart/2005/8/layout/vList2"/>
    <dgm:cxn modelId="{7F7C4CD7-755D-4B54-AC48-0C9A10A8F652}" type="presOf" srcId="{06B8D1D9-92E3-4836-B50D-7A1654B22E34}" destId="{D3D42747-723A-47F9-A759-7420F340506B}" srcOrd="0" destOrd="7" presId="urn:microsoft.com/office/officeart/2005/8/layout/vList2"/>
    <dgm:cxn modelId="{CE4F9290-2112-4645-A9DC-88E856FA1EB5}" type="presOf" srcId="{C1900354-156A-43C7-9052-17EC1FE8EAD3}" destId="{D3D42747-723A-47F9-A759-7420F340506B}" srcOrd="0" destOrd="6" presId="urn:microsoft.com/office/officeart/2005/8/layout/vList2"/>
    <dgm:cxn modelId="{B7EC54CD-C3DA-49BB-B589-6F6CC985AB65}" type="presParOf" srcId="{522A3340-E919-4964-BF71-6FB769C855EF}" destId="{AF7BE4BE-027B-454B-9D51-754628ADA6A7}" srcOrd="0" destOrd="0" presId="urn:microsoft.com/office/officeart/2005/8/layout/vList2"/>
    <dgm:cxn modelId="{E14BA8C8-2BC3-42AF-86CB-45AA20FA335F}" type="presParOf" srcId="{522A3340-E919-4964-BF71-6FB769C855EF}" destId="{D3D42747-723A-47F9-A759-7420F340506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2D4F92-0743-49A4-8240-767BE46682CA}" type="doc">
      <dgm:prSet loTypeId="urn:microsoft.com/office/officeart/2005/8/layout/list1" loCatId="list" qsTypeId="urn:microsoft.com/office/officeart/2005/8/quickstyle/simple1" qsCatId="simple" csTypeId="urn:microsoft.com/office/officeart/2005/8/colors/colorful1#9" csCatId="colorful" phldr="1"/>
      <dgm:spPr/>
      <dgm:t>
        <a:bodyPr/>
        <a:lstStyle/>
        <a:p>
          <a:endParaRPr lang="zh-CN" altLang="en-US"/>
        </a:p>
      </dgm:t>
    </dgm:pt>
    <dgm:pt modelId="{928442BD-DD44-431A-98C3-D5B2C0445C17}">
      <dgm:prSet/>
      <dgm:spPr/>
      <dgm:t>
        <a:bodyPr/>
        <a:lstStyle/>
        <a:p>
          <a:pPr rtl="0"/>
          <a:r>
            <a:rPr lang="zh-CN" b="1" baseline="0" dirty="0" smtClean="0"/>
            <a:t>物理概念：</a:t>
          </a:r>
          <a:endParaRPr lang="zh-CN" dirty="0"/>
        </a:p>
      </dgm:t>
    </dgm:pt>
    <dgm:pt modelId="{9B4F0F25-6074-4BC7-9FBB-26FD49FA6555}" type="parTrans" cxnId="{753FEC4B-A004-4D7F-A8D3-C4413C7C1CF0}">
      <dgm:prSet/>
      <dgm:spPr/>
      <dgm:t>
        <a:bodyPr/>
        <a:lstStyle/>
        <a:p>
          <a:endParaRPr lang="zh-CN" altLang="en-US"/>
        </a:p>
      </dgm:t>
    </dgm:pt>
    <dgm:pt modelId="{DA42FEE2-24D5-44DD-B893-A9A2D5345244}" type="sibTrans" cxnId="{753FEC4B-A004-4D7F-A8D3-C4413C7C1CF0}">
      <dgm:prSet/>
      <dgm:spPr/>
      <dgm:t>
        <a:bodyPr/>
        <a:lstStyle/>
        <a:p>
          <a:endParaRPr lang="zh-CN" altLang="en-US"/>
        </a:p>
      </dgm:t>
    </dgm:pt>
    <dgm:pt modelId="{8D3DAB15-F792-4EAC-B633-ABEE0E2D05E2}">
      <dgm:prSet/>
      <dgm:spPr/>
      <dgm:t>
        <a:bodyPr/>
        <a:lstStyle/>
        <a:p>
          <a:pPr rtl="0"/>
          <a:r>
            <a:rPr lang="zh-CN" b="1" baseline="0" smtClean="0"/>
            <a:t>以此带宽作一矩形滤波特性，则通过此特性滤波器的噪声功率，等于通过实际滤波器的噪声功率。</a:t>
          </a:r>
          <a:endParaRPr lang="zh-CN"/>
        </a:p>
      </dgm:t>
    </dgm:pt>
    <dgm:pt modelId="{CCA71268-CC73-4C18-AF9E-D7AFF68B4F91}" type="parTrans" cxnId="{56D4A75B-656D-445E-BE4F-8358C70E0E14}">
      <dgm:prSet/>
      <dgm:spPr/>
      <dgm:t>
        <a:bodyPr/>
        <a:lstStyle/>
        <a:p>
          <a:endParaRPr lang="zh-CN" altLang="en-US"/>
        </a:p>
      </dgm:t>
    </dgm:pt>
    <dgm:pt modelId="{59B8FA25-523E-4623-AA51-5038E5E4C7EE}" type="sibTrans" cxnId="{56D4A75B-656D-445E-BE4F-8358C70E0E14}">
      <dgm:prSet/>
      <dgm:spPr/>
      <dgm:t>
        <a:bodyPr/>
        <a:lstStyle/>
        <a:p>
          <a:endParaRPr lang="zh-CN" altLang="en-US"/>
        </a:p>
      </dgm:t>
    </dgm:pt>
    <dgm:pt modelId="{FB132710-FEF6-43A5-B5E7-F9D80BBF007D}" type="pres">
      <dgm:prSet presAssocID="{E82D4F92-0743-49A4-8240-767BE46682CA}" presName="linear" presStyleCnt="0">
        <dgm:presLayoutVars>
          <dgm:dir/>
          <dgm:animLvl val="lvl"/>
          <dgm:resizeHandles val="exact"/>
        </dgm:presLayoutVars>
      </dgm:prSet>
      <dgm:spPr/>
      <dgm:t>
        <a:bodyPr/>
        <a:lstStyle/>
        <a:p>
          <a:endParaRPr lang="zh-CN" altLang="en-US"/>
        </a:p>
      </dgm:t>
    </dgm:pt>
    <dgm:pt modelId="{1BF1C187-C1E0-4A5F-8616-68E2C193F045}" type="pres">
      <dgm:prSet presAssocID="{928442BD-DD44-431A-98C3-D5B2C0445C17}" presName="parentLin" presStyleCnt="0"/>
      <dgm:spPr/>
    </dgm:pt>
    <dgm:pt modelId="{F30DFCDD-347C-428F-B2A2-338CDC174085}" type="pres">
      <dgm:prSet presAssocID="{928442BD-DD44-431A-98C3-D5B2C0445C17}" presName="parentLeftMargin" presStyleLbl="node1" presStyleIdx="0" presStyleCnt="1"/>
      <dgm:spPr/>
      <dgm:t>
        <a:bodyPr/>
        <a:lstStyle/>
        <a:p>
          <a:endParaRPr lang="zh-CN" altLang="en-US"/>
        </a:p>
      </dgm:t>
    </dgm:pt>
    <dgm:pt modelId="{AFA344B4-036E-490D-9EF7-B4C74751DEED}" type="pres">
      <dgm:prSet presAssocID="{928442BD-DD44-431A-98C3-D5B2C0445C17}" presName="parentText" presStyleLbl="node1" presStyleIdx="0" presStyleCnt="1">
        <dgm:presLayoutVars>
          <dgm:chMax val="0"/>
          <dgm:bulletEnabled val="1"/>
        </dgm:presLayoutVars>
      </dgm:prSet>
      <dgm:spPr/>
      <dgm:t>
        <a:bodyPr/>
        <a:lstStyle/>
        <a:p>
          <a:endParaRPr lang="zh-CN" altLang="en-US"/>
        </a:p>
      </dgm:t>
    </dgm:pt>
    <dgm:pt modelId="{F0B77429-51FF-42B1-8A17-377C840DA763}" type="pres">
      <dgm:prSet presAssocID="{928442BD-DD44-431A-98C3-D5B2C0445C17}" presName="negativeSpace" presStyleCnt="0"/>
      <dgm:spPr/>
    </dgm:pt>
    <dgm:pt modelId="{1AA8B904-C7D4-4936-AE3D-D49DB6C9C724}" type="pres">
      <dgm:prSet presAssocID="{928442BD-DD44-431A-98C3-D5B2C0445C17}" presName="childText" presStyleLbl="conFgAcc1" presStyleIdx="0" presStyleCnt="1">
        <dgm:presLayoutVars>
          <dgm:bulletEnabled val="1"/>
        </dgm:presLayoutVars>
      </dgm:prSet>
      <dgm:spPr/>
      <dgm:t>
        <a:bodyPr/>
        <a:lstStyle/>
        <a:p>
          <a:endParaRPr lang="zh-CN" altLang="en-US"/>
        </a:p>
      </dgm:t>
    </dgm:pt>
  </dgm:ptLst>
  <dgm:cxnLst>
    <dgm:cxn modelId="{F0079FE4-52DE-4CA2-B50B-9C40822A7C19}" type="presOf" srcId="{8D3DAB15-F792-4EAC-B633-ABEE0E2D05E2}" destId="{1AA8B904-C7D4-4936-AE3D-D49DB6C9C724}" srcOrd="0" destOrd="0" presId="urn:microsoft.com/office/officeart/2005/8/layout/list1"/>
    <dgm:cxn modelId="{8EAE973F-C04C-44EE-8DF2-A239259FF25D}" type="presOf" srcId="{E82D4F92-0743-49A4-8240-767BE46682CA}" destId="{FB132710-FEF6-43A5-B5E7-F9D80BBF007D}" srcOrd="0" destOrd="0" presId="urn:microsoft.com/office/officeart/2005/8/layout/list1"/>
    <dgm:cxn modelId="{589DAB2C-4303-43FC-8B5D-4BD8AC2CD2A8}" type="presOf" srcId="{928442BD-DD44-431A-98C3-D5B2C0445C17}" destId="{F30DFCDD-347C-428F-B2A2-338CDC174085}" srcOrd="0" destOrd="0" presId="urn:microsoft.com/office/officeart/2005/8/layout/list1"/>
    <dgm:cxn modelId="{56D4A75B-656D-445E-BE4F-8358C70E0E14}" srcId="{928442BD-DD44-431A-98C3-D5B2C0445C17}" destId="{8D3DAB15-F792-4EAC-B633-ABEE0E2D05E2}" srcOrd="0" destOrd="0" parTransId="{CCA71268-CC73-4C18-AF9E-D7AFF68B4F91}" sibTransId="{59B8FA25-523E-4623-AA51-5038E5E4C7EE}"/>
    <dgm:cxn modelId="{4F89B338-1A82-4E0C-BB98-4F8370824CA5}" type="presOf" srcId="{928442BD-DD44-431A-98C3-D5B2C0445C17}" destId="{AFA344B4-036E-490D-9EF7-B4C74751DEED}" srcOrd="1" destOrd="0" presId="urn:microsoft.com/office/officeart/2005/8/layout/list1"/>
    <dgm:cxn modelId="{753FEC4B-A004-4D7F-A8D3-C4413C7C1CF0}" srcId="{E82D4F92-0743-49A4-8240-767BE46682CA}" destId="{928442BD-DD44-431A-98C3-D5B2C0445C17}" srcOrd="0" destOrd="0" parTransId="{9B4F0F25-6074-4BC7-9FBB-26FD49FA6555}" sibTransId="{DA42FEE2-24D5-44DD-B893-A9A2D5345244}"/>
    <dgm:cxn modelId="{9145E284-D532-4AAE-9412-E3C3C0CE0414}" type="presParOf" srcId="{FB132710-FEF6-43A5-B5E7-F9D80BBF007D}" destId="{1BF1C187-C1E0-4A5F-8616-68E2C193F045}" srcOrd="0" destOrd="0" presId="urn:microsoft.com/office/officeart/2005/8/layout/list1"/>
    <dgm:cxn modelId="{810548E1-BB78-45EE-BA73-D78832F13837}" type="presParOf" srcId="{1BF1C187-C1E0-4A5F-8616-68E2C193F045}" destId="{F30DFCDD-347C-428F-B2A2-338CDC174085}" srcOrd="0" destOrd="0" presId="urn:microsoft.com/office/officeart/2005/8/layout/list1"/>
    <dgm:cxn modelId="{6B706EDB-9EEE-4D46-B0A6-7A9029CC5719}" type="presParOf" srcId="{1BF1C187-C1E0-4A5F-8616-68E2C193F045}" destId="{AFA344B4-036E-490D-9EF7-B4C74751DEED}" srcOrd="1" destOrd="0" presId="urn:microsoft.com/office/officeart/2005/8/layout/list1"/>
    <dgm:cxn modelId="{583572B1-ABBF-403F-9283-BAFC975A60AC}" type="presParOf" srcId="{FB132710-FEF6-43A5-B5E7-F9D80BBF007D}" destId="{F0B77429-51FF-42B1-8A17-377C840DA763}" srcOrd="1" destOrd="0" presId="urn:microsoft.com/office/officeart/2005/8/layout/list1"/>
    <dgm:cxn modelId="{F3C83225-849A-4F5F-A430-D985D8D40D3B}" type="presParOf" srcId="{FB132710-FEF6-43A5-B5E7-F9D80BBF007D}" destId="{1AA8B904-C7D4-4936-AE3D-D49DB6C9C724}"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9D414-6358-44FD-92D3-0EB31EB12EE3}">
      <dsp:nvSpPr>
        <dsp:cNvPr id="0" name=""/>
        <dsp:cNvSpPr/>
      </dsp:nvSpPr>
      <dsp:spPr>
        <a:xfrm>
          <a:off x="0" y="3239"/>
          <a:ext cx="3744416" cy="568841"/>
        </a:xfrm>
        <a:prstGeom prst="rect">
          <a:avLst/>
        </a:prstGeom>
        <a:gradFill rotWithShape="0">
          <a:gsLst>
            <a:gs pos="0">
              <a:schemeClr val="accent5">
                <a:hueOff val="0"/>
                <a:satOff val="0"/>
                <a:lumOff val="0"/>
                <a:alphaOff val="0"/>
                <a:tint val="70000"/>
                <a:satMod val="180000"/>
              </a:schemeClr>
            </a:gs>
            <a:gs pos="62000">
              <a:schemeClr val="accent5">
                <a:hueOff val="0"/>
                <a:satOff val="0"/>
                <a:lumOff val="0"/>
                <a:alphaOff val="0"/>
                <a:tint val="30000"/>
                <a:satMod val="180000"/>
              </a:schemeClr>
            </a:gs>
            <a:gs pos="100000">
              <a:schemeClr val="accent5">
                <a:hueOff val="0"/>
                <a:satOff val="0"/>
                <a:lumOff val="0"/>
                <a:alphaOff val="0"/>
                <a:tint val="22000"/>
                <a:satMod val="180000"/>
              </a:schemeClr>
            </a:gs>
          </a:gsLst>
          <a:lin ang="16200000" scaled="0"/>
        </a:gradFill>
        <a:ln w="9525" cap="flat" cmpd="sng" algn="ctr">
          <a:solidFill>
            <a:schemeClr val="accent5">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en-US" altLang="zh-CN" sz="2000" b="1" kern="1200" dirty="0" smtClean="0">
              <a:latin typeface="+mj-ea"/>
              <a:ea typeface="+mj-ea"/>
            </a:rPr>
            <a:t> </a:t>
          </a:r>
          <a:r>
            <a:rPr lang="zh-CN" altLang="en-US" sz="2000" b="1" kern="1200" dirty="0" smtClean="0">
              <a:latin typeface="+mj-ea"/>
              <a:ea typeface="+mj-ea"/>
            </a:rPr>
            <a:t>地球大气层的结构</a:t>
          </a:r>
          <a:endParaRPr lang="zh-CN" altLang="en-US" sz="2000" b="1" kern="1200" dirty="0">
            <a:latin typeface="+mj-ea"/>
            <a:ea typeface="+mj-ea"/>
          </a:endParaRPr>
        </a:p>
      </dsp:txBody>
      <dsp:txXfrm>
        <a:off x="0" y="3239"/>
        <a:ext cx="3744416" cy="568841"/>
      </dsp:txXfrm>
    </dsp:sp>
    <dsp:sp modelId="{6CB1A3DE-A836-4609-B7B2-99DAAE2BA35E}">
      <dsp:nvSpPr>
        <dsp:cNvPr id="0" name=""/>
        <dsp:cNvSpPr/>
      </dsp:nvSpPr>
      <dsp:spPr>
        <a:xfrm>
          <a:off x="0" y="573980"/>
          <a:ext cx="3744416" cy="1581120"/>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sz="2000" b="1" kern="1200" dirty="0" smtClean="0">
              <a:latin typeface="+mj-ea"/>
              <a:ea typeface="+mj-ea"/>
            </a:rPr>
            <a:t>对流层：地面上 </a:t>
          </a:r>
          <a:r>
            <a:rPr lang="en-US" sz="2000" b="1" kern="1200" dirty="0" smtClean="0">
              <a:latin typeface="+mj-ea"/>
              <a:ea typeface="+mj-ea"/>
            </a:rPr>
            <a:t>0 ~ 10 km</a:t>
          </a:r>
          <a:endParaRPr lang="zh-CN" sz="2000" b="1" kern="1200" dirty="0">
            <a:latin typeface="+mj-ea"/>
            <a:ea typeface="+mj-ea"/>
          </a:endParaRPr>
        </a:p>
        <a:p>
          <a:pPr marL="228600" lvl="1" indent="-228600" algn="l" defTabSz="889000" rtl="0">
            <a:lnSpc>
              <a:spcPct val="90000"/>
            </a:lnSpc>
            <a:spcBef>
              <a:spcPct val="0"/>
            </a:spcBef>
            <a:spcAft>
              <a:spcPct val="15000"/>
            </a:spcAft>
            <a:buChar char="••"/>
          </a:pPr>
          <a:r>
            <a:rPr lang="zh-CN" sz="2000" b="1" kern="1200" dirty="0" smtClean="0">
              <a:latin typeface="+mj-ea"/>
              <a:ea typeface="+mj-ea"/>
            </a:rPr>
            <a:t>平流层：约</a:t>
          </a:r>
          <a:r>
            <a:rPr lang="en-US" sz="2000" b="1" kern="1200" dirty="0" smtClean="0">
              <a:latin typeface="+mj-ea"/>
              <a:ea typeface="+mj-ea"/>
            </a:rPr>
            <a:t>10 </a:t>
          </a:r>
          <a:r>
            <a:rPr lang="zh-CN" sz="2000" b="1" kern="1200" dirty="0" smtClean="0">
              <a:latin typeface="+mj-ea"/>
              <a:ea typeface="+mj-ea"/>
            </a:rPr>
            <a:t>～ </a:t>
          </a:r>
          <a:r>
            <a:rPr lang="en-US" sz="2000" b="1" kern="1200" dirty="0" smtClean="0">
              <a:latin typeface="+mj-ea"/>
              <a:ea typeface="+mj-ea"/>
            </a:rPr>
            <a:t>60 km</a:t>
          </a:r>
          <a:endParaRPr lang="zh-CN" sz="2000" b="1" kern="1200" dirty="0">
            <a:latin typeface="+mj-ea"/>
            <a:ea typeface="+mj-ea"/>
          </a:endParaRPr>
        </a:p>
        <a:p>
          <a:pPr marL="228600" lvl="1" indent="-228600" algn="l" defTabSz="889000" rtl="0">
            <a:lnSpc>
              <a:spcPct val="90000"/>
            </a:lnSpc>
            <a:spcBef>
              <a:spcPct val="0"/>
            </a:spcBef>
            <a:spcAft>
              <a:spcPct val="15000"/>
            </a:spcAft>
            <a:buChar char="••"/>
          </a:pPr>
          <a:r>
            <a:rPr lang="zh-CN" sz="2000" b="1" kern="1200" dirty="0" smtClean="0">
              <a:latin typeface="+mj-ea"/>
              <a:ea typeface="+mj-ea"/>
            </a:rPr>
            <a:t>电离层：约</a:t>
          </a:r>
          <a:r>
            <a:rPr lang="en-US" sz="2000" b="1" kern="1200" dirty="0" smtClean="0">
              <a:latin typeface="+mj-ea"/>
              <a:ea typeface="+mj-ea"/>
            </a:rPr>
            <a:t>60 </a:t>
          </a:r>
          <a:r>
            <a:rPr lang="zh-CN" sz="2000" b="1" kern="1200" dirty="0" smtClean="0">
              <a:latin typeface="+mj-ea"/>
              <a:ea typeface="+mj-ea"/>
            </a:rPr>
            <a:t>～ </a:t>
          </a:r>
          <a:r>
            <a:rPr lang="en-US" sz="2000" b="1" kern="1200" dirty="0" smtClean="0">
              <a:latin typeface="+mj-ea"/>
              <a:ea typeface="+mj-ea"/>
            </a:rPr>
            <a:t>400 km</a:t>
          </a:r>
          <a:endParaRPr lang="zh-CN" sz="2000" b="1" kern="1200" dirty="0">
            <a:latin typeface="+mj-ea"/>
            <a:ea typeface="+mj-ea"/>
          </a:endParaRPr>
        </a:p>
      </dsp:txBody>
      <dsp:txXfrm>
        <a:off x="0" y="573980"/>
        <a:ext cx="3744416" cy="1581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BAB4E-4BE8-460E-9BE2-AF1C247B52B6}">
      <dsp:nvSpPr>
        <dsp:cNvPr id="0" name=""/>
        <dsp:cNvSpPr/>
      </dsp:nvSpPr>
      <dsp:spPr>
        <a:xfrm>
          <a:off x="35" y="2143"/>
          <a:ext cx="3432123" cy="691200"/>
        </a:xfrm>
        <a:prstGeom prst="rect">
          <a:avLst/>
        </a:prstGeom>
        <a:gradFill rotWithShape="0">
          <a:gsLst>
            <a:gs pos="0">
              <a:schemeClr val="accent2">
                <a:hueOff val="0"/>
                <a:satOff val="0"/>
                <a:lumOff val="0"/>
                <a:alphaOff val="0"/>
                <a:tint val="70000"/>
                <a:satMod val="180000"/>
              </a:schemeClr>
            </a:gs>
            <a:gs pos="62000">
              <a:schemeClr val="accent2">
                <a:hueOff val="0"/>
                <a:satOff val="0"/>
                <a:lumOff val="0"/>
                <a:alphaOff val="0"/>
                <a:tint val="30000"/>
                <a:satMod val="180000"/>
              </a:schemeClr>
            </a:gs>
            <a:gs pos="100000">
              <a:schemeClr val="accent2">
                <a:hueOff val="0"/>
                <a:satOff val="0"/>
                <a:lumOff val="0"/>
                <a:alphaOff val="0"/>
                <a:tint val="22000"/>
                <a:satMod val="180000"/>
              </a:schemeClr>
            </a:gs>
          </a:gsLst>
          <a:lin ang="16200000" scaled="0"/>
        </a:gradFill>
        <a:ln w="9525" cap="flat" cmpd="sng" algn="ctr">
          <a:solidFill>
            <a:schemeClr val="accent2">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zh-CN" sz="2400" b="1" kern="1200" baseline="0" dirty="0" smtClean="0">
              <a:latin typeface="+mj-ea"/>
              <a:ea typeface="+mj-ea"/>
            </a:rPr>
            <a:t>电离层对于传播的影响</a:t>
          </a:r>
          <a:endParaRPr lang="zh-CN" sz="2400" b="1" kern="1200" dirty="0">
            <a:latin typeface="+mj-ea"/>
            <a:ea typeface="+mj-ea"/>
          </a:endParaRPr>
        </a:p>
      </dsp:txBody>
      <dsp:txXfrm>
        <a:off x="35" y="2143"/>
        <a:ext cx="3432123" cy="691200"/>
      </dsp:txXfrm>
    </dsp:sp>
    <dsp:sp modelId="{60C50972-EF4C-442E-A4F2-CC06B6DDDDBC}">
      <dsp:nvSpPr>
        <dsp:cNvPr id="0" name=""/>
        <dsp:cNvSpPr/>
      </dsp:nvSpPr>
      <dsp:spPr>
        <a:xfrm>
          <a:off x="35" y="693343"/>
          <a:ext cx="3432123" cy="1392744"/>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b="1" kern="1200" baseline="0" dirty="0" smtClean="0">
              <a:latin typeface="+mj-ea"/>
              <a:ea typeface="+mj-ea"/>
            </a:rPr>
            <a:t>反射</a:t>
          </a:r>
          <a:endParaRPr lang="zh-CN" sz="2400" b="1" kern="1200" dirty="0">
            <a:latin typeface="+mj-ea"/>
            <a:ea typeface="+mj-ea"/>
          </a:endParaRPr>
        </a:p>
        <a:p>
          <a:pPr marL="228600" lvl="1" indent="-228600" algn="l" defTabSz="1066800" rtl="0">
            <a:lnSpc>
              <a:spcPct val="90000"/>
            </a:lnSpc>
            <a:spcBef>
              <a:spcPct val="0"/>
            </a:spcBef>
            <a:spcAft>
              <a:spcPct val="15000"/>
            </a:spcAft>
            <a:buChar char="••"/>
          </a:pPr>
          <a:r>
            <a:rPr lang="zh-CN" sz="2400" b="1" kern="1200" baseline="0" dirty="0" smtClean="0">
              <a:latin typeface="+mj-ea"/>
              <a:ea typeface="+mj-ea"/>
            </a:rPr>
            <a:t>散射</a:t>
          </a:r>
          <a:endParaRPr lang="zh-CN" sz="2400" b="1" kern="1200" dirty="0">
            <a:latin typeface="+mj-ea"/>
            <a:ea typeface="+mj-ea"/>
          </a:endParaRPr>
        </a:p>
      </dsp:txBody>
      <dsp:txXfrm>
        <a:off x="35" y="693343"/>
        <a:ext cx="3432123" cy="1392744"/>
      </dsp:txXfrm>
    </dsp:sp>
    <dsp:sp modelId="{12AD4A2B-8D59-43C0-BA89-7EE50718A9FB}">
      <dsp:nvSpPr>
        <dsp:cNvPr id="0" name=""/>
        <dsp:cNvSpPr/>
      </dsp:nvSpPr>
      <dsp:spPr>
        <a:xfrm>
          <a:off x="3912656" y="2143"/>
          <a:ext cx="3432123" cy="691200"/>
        </a:xfrm>
        <a:prstGeom prst="rec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w="9525" cap="flat" cmpd="sng" algn="ctr">
          <a:solidFill>
            <a:schemeClr val="accent3">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zh-CN" sz="2400" b="1" kern="1200" baseline="0" dirty="0" smtClean="0">
              <a:latin typeface="+mj-ea"/>
              <a:ea typeface="+mj-ea"/>
            </a:rPr>
            <a:t>大气层对于传播的影响</a:t>
          </a:r>
          <a:endParaRPr lang="zh-CN" sz="2400" b="1" kern="1200" dirty="0">
            <a:latin typeface="+mj-ea"/>
            <a:ea typeface="+mj-ea"/>
          </a:endParaRPr>
        </a:p>
      </dsp:txBody>
      <dsp:txXfrm>
        <a:off x="3912656" y="2143"/>
        <a:ext cx="3432123" cy="691200"/>
      </dsp:txXfrm>
    </dsp:sp>
    <dsp:sp modelId="{36E44D6E-D741-406C-BE4F-8AE6A527344E}">
      <dsp:nvSpPr>
        <dsp:cNvPr id="0" name=""/>
        <dsp:cNvSpPr/>
      </dsp:nvSpPr>
      <dsp:spPr>
        <a:xfrm>
          <a:off x="3912656" y="693343"/>
          <a:ext cx="3432123" cy="1392744"/>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b="1" kern="1200" baseline="0" dirty="0" smtClean="0">
              <a:latin typeface="+mj-ea"/>
              <a:ea typeface="+mj-ea"/>
            </a:rPr>
            <a:t>散射</a:t>
          </a:r>
          <a:endParaRPr lang="zh-CN" sz="2400" b="1" kern="1200" dirty="0">
            <a:latin typeface="+mj-ea"/>
            <a:ea typeface="+mj-ea"/>
          </a:endParaRPr>
        </a:p>
        <a:p>
          <a:pPr marL="228600" lvl="1" indent="-228600" algn="l" defTabSz="1066800" rtl="0">
            <a:lnSpc>
              <a:spcPct val="90000"/>
            </a:lnSpc>
            <a:spcBef>
              <a:spcPct val="0"/>
            </a:spcBef>
            <a:spcAft>
              <a:spcPct val="15000"/>
            </a:spcAft>
            <a:buChar char="••"/>
          </a:pPr>
          <a:r>
            <a:rPr lang="zh-CN" sz="2400" b="1" kern="1200" baseline="0" dirty="0" smtClean="0">
              <a:latin typeface="+mj-ea"/>
              <a:ea typeface="+mj-ea"/>
            </a:rPr>
            <a:t>吸收</a:t>
          </a:r>
          <a:endParaRPr lang="zh-CN" sz="2400" b="1" kern="1200" dirty="0">
            <a:latin typeface="+mj-ea"/>
            <a:ea typeface="+mj-ea"/>
          </a:endParaRPr>
        </a:p>
      </dsp:txBody>
      <dsp:txXfrm>
        <a:off x="3912656" y="693343"/>
        <a:ext cx="3432123" cy="13927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63BAA-DA3B-46C5-B953-8F1567380516}">
      <dsp:nvSpPr>
        <dsp:cNvPr id="0" name=""/>
        <dsp:cNvSpPr/>
      </dsp:nvSpPr>
      <dsp:spPr>
        <a:xfrm>
          <a:off x="0" y="17715"/>
          <a:ext cx="8064896" cy="943020"/>
        </a:xfrm>
        <a:prstGeom prst="roundRect">
          <a:avLst/>
        </a:prstGeom>
        <a:gradFill rotWithShape="0">
          <a:gsLst>
            <a:gs pos="0">
              <a:schemeClr val="accent5">
                <a:hueOff val="0"/>
                <a:satOff val="0"/>
                <a:lumOff val="0"/>
                <a:alphaOff val="0"/>
                <a:tint val="70000"/>
                <a:satMod val="180000"/>
              </a:schemeClr>
            </a:gs>
            <a:gs pos="62000">
              <a:schemeClr val="accent5">
                <a:hueOff val="0"/>
                <a:satOff val="0"/>
                <a:lumOff val="0"/>
                <a:alphaOff val="0"/>
                <a:tint val="30000"/>
                <a:satMod val="180000"/>
              </a:schemeClr>
            </a:gs>
            <a:gs pos="100000">
              <a:schemeClr val="accent5">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altLang="zh-CN" sz="3100" b="1" kern="1200" baseline="0" dirty="0" smtClean="0">
              <a:latin typeface="+mj-ea"/>
              <a:ea typeface="+mj-ea"/>
            </a:rPr>
            <a:t>1. </a:t>
          </a:r>
          <a:r>
            <a:rPr lang="zh-CN" sz="3100" b="1" kern="1200" baseline="0" dirty="0" smtClean="0">
              <a:latin typeface="+mj-ea"/>
              <a:ea typeface="+mj-ea"/>
            </a:rPr>
            <a:t>地波</a:t>
          </a:r>
          <a:endParaRPr lang="zh-CN" sz="3100" kern="1200" dirty="0">
            <a:latin typeface="+mj-ea"/>
            <a:ea typeface="+mj-ea"/>
          </a:endParaRPr>
        </a:p>
      </dsp:txBody>
      <dsp:txXfrm>
        <a:off x="46034" y="63749"/>
        <a:ext cx="7972828" cy="850952"/>
      </dsp:txXfrm>
    </dsp:sp>
    <dsp:sp modelId="{6E651836-2C73-43DF-A989-D1C52DA28EB3}">
      <dsp:nvSpPr>
        <dsp:cNvPr id="0" name=""/>
        <dsp:cNvSpPr/>
      </dsp:nvSpPr>
      <dsp:spPr>
        <a:xfrm>
          <a:off x="0" y="960735"/>
          <a:ext cx="8064896" cy="341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6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sz="2400" b="1" kern="1200" baseline="0" dirty="0" smtClean="0">
              <a:solidFill>
                <a:srgbClr val="0000FF"/>
              </a:solidFill>
              <a:latin typeface="+mj-ea"/>
              <a:ea typeface="+mj-ea"/>
            </a:rPr>
            <a:t>频率</a:t>
          </a:r>
          <a:r>
            <a:rPr lang="zh-CN" altLang="en-US" sz="2400" b="1" kern="1200" baseline="0" dirty="0" smtClean="0">
              <a:solidFill>
                <a:srgbClr val="0000FF"/>
              </a:solidFill>
              <a:latin typeface="+mj-ea"/>
              <a:ea typeface="+mj-ea"/>
            </a:rPr>
            <a:t>：</a:t>
          </a:r>
          <a:r>
            <a:rPr lang="zh-CN" sz="2400" b="1" kern="1200" baseline="0" dirty="0" smtClean="0">
              <a:latin typeface="+mj-ea"/>
              <a:ea typeface="+mj-ea"/>
            </a:rPr>
            <a:t> </a:t>
          </a:r>
          <a:r>
            <a:rPr lang="en-US" sz="2400" b="1" kern="1200" baseline="0" dirty="0" smtClean="0">
              <a:latin typeface="+mj-ea"/>
              <a:ea typeface="+mj-ea"/>
            </a:rPr>
            <a:t>&lt; 2 MHz</a:t>
          </a:r>
          <a:r>
            <a:rPr lang="zh-CN" altLang="en-US" sz="2400" b="1" kern="1200" baseline="0" dirty="0" smtClean="0">
              <a:latin typeface="+mj-ea"/>
              <a:ea typeface="+mj-ea"/>
            </a:rPr>
            <a:t>，低频和甚低频段</a:t>
          </a:r>
          <a:endParaRPr lang="zh-CN" sz="2400" kern="1200" dirty="0">
            <a:latin typeface="+mj-ea"/>
            <a:ea typeface="+mj-ea"/>
          </a:endParaRPr>
        </a:p>
        <a:p>
          <a:pPr marL="228600" lvl="1" indent="-228600" algn="l" defTabSz="1066800" rtl="0">
            <a:lnSpc>
              <a:spcPct val="90000"/>
            </a:lnSpc>
            <a:spcBef>
              <a:spcPct val="0"/>
            </a:spcBef>
            <a:spcAft>
              <a:spcPct val="20000"/>
            </a:spcAft>
            <a:buChar char="••"/>
          </a:pPr>
          <a:r>
            <a:rPr lang="zh-CN" altLang="en-US" sz="2400" b="1" kern="1200" baseline="0" dirty="0" smtClean="0">
              <a:solidFill>
                <a:srgbClr val="0000FF"/>
              </a:solidFill>
              <a:latin typeface="+mj-ea"/>
              <a:ea typeface="+mj-ea"/>
            </a:rPr>
            <a:t>传播特点：</a:t>
          </a:r>
          <a:r>
            <a:rPr lang="zh-CN" altLang="en-US" sz="2400" b="1" kern="1200" baseline="0" dirty="0" smtClean="0">
              <a:solidFill>
                <a:srgbClr val="FF0000"/>
              </a:solidFill>
              <a:latin typeface="+mj-ea"/>
              <a:ea typeface="+mj-ea"/>
            </a:rPr>
            <a:t>沿弯曲地球表面传播</a:t>
          </a:r>
          <a:r>
            <a:rPr lang="zh-CN" altLang="en-US" sz="2400" b="1" kern="1200" baseline="0" dirty="0" smtClean="0">
              <a:latin typeface="+mj-ea"/>
              <a:ea typeface="+mj-ea"/>
            </a:rPr>
            <a:t>，有</a:t>
          </a:r>
          <a:r>
            <a:rPr lang="zh-CN" altLang="en-US" sz="2400" b="1" kern="1200" baseline="0" dirty="0" smtClean="0">
              <a:solidFill>
                <a:srgbClr val="FF0000"/>
              </a:solidFill>
              <a:latin typeface="+mj-ea"/>
              <a:ea typeface="+mj-ea"/>
            </a:rPr>
            <a:t>绕射</a:t>
          </a:r>
          <a:r>
            <a:rPr lang="zh-CN" altLang="en-US" sz="2400" b="1" kern="1200" baseline="0" dirty="0" smtClean="0">
              <a:latin typeface="+mj-ea"/>
              <a:ea typeface="+mj-ea"/>
            </a:rPr>
            <a:t>能力</a:t>
          </a:r>
          <a:endParaRPr lang="zh-CN" altLang="en-US" sz="2400" kern="1200" dirty="0">
            <a:latin typeface="+mj-ea"/>
            <a:ea typeface="+mj-ea"/>
          </a:endParaRPr>
        </a:p>
        <a:p>
          <a:pPr marL="228600" lvl="1" indent="-228600" algn="l" defTabSz="1066800" rtl="0">
            <a:lnSpc>
              <a:spcPct val="90000"/>
            </a:lnSpc>
            <a:spcBef>
              <a:spcPct val="0"/>
            </a:spcBef>
            <a:spcAft>
              <a:spcPct val="20000"/>
            </a:spcAft>
            <a:buChar char="••"/>
          </a:pPr>
          <a:r>
            <a:rPr lang="zh-CN" altLang="en-US" sz="2400" b="1" kern="1200" baseline="0" dirty="0" smtClean="0">
              <a:solidFill>
                <a:srgbClr val="0000FF"/>
              </a:solidFill>
              <a:latin typeface="+mj-ea"/>
              <a:ea typeface="+mj-ea"/>
            </a:rPr>
            <a:t>距离：</a:t>
          </a:r>
          <a:r>
            <a:rPr lang="zh-CN" altLang="en-US" sz="2400" b="1" kern="1200" baseline="0" dirty="0" smtClean="0">
              <a:latin typeface="+mj-ea"/>
              <a:ea typeface="+mj-ea"/>
            </a:rPr>
            <a:t>超过数百千米或数千千米 </a:t>
          </a:r>
          <a:endParaRPr lang="zh-CN" altLang="en-US" sz="2400" kern="1200" dirty="0">
            <a:latin typeface="+mj-ea"/>
            <a:ea typeface="+mj-ea"/>
          </a:endParaRPr>
        </a:p>
        <a:p>
          <a:pPr marL="228600" lvl="1" indent="-228600" algn="l" defTabSz="1066800" rtl="0">
            <a:lnSpc>
              <a:spcPct val="90000"/>
            </a:lnSpc>
            <a:spcBef>
              <a:spcPct val="0"/>
            </a:spcBef>
            <a:spcAft>
              <a:spcPct val="20000"/>
            </a:spcAft>
            <a:buChar char="••"/>
          </a:pPr>
          <a:r>
            <a:rPr lang="zh-CN" altLang="en-US" sz="2400" b="1" kern="1200" dirty="0" smtClean="0">
              <a:solidFill>
                <a:srgbClr val="0000FF"/>
              </a:solidFill>
              <a:latin typeface="+mj-ea"/>
              <a:ea typeface="+mj-ea"/>
            </a:rPr>
            <a:t>特点：</a:t>
          </a:r>
          <a:r>
            <a:rPr lang="zh-CN" altLang="en-US" sz="2400" b="1" kern="1200" dirty="0" smtClean="0">
              <a:latin typeface="+mj-ea"/>
              <a:ea typeface="+mj-ea"/>
            </a:rPr>
            <a:t>损耗小、受电离层扰动影响小、传输稳定、有穿透海水和土壤的能力。但是大气噪声电平高、工作频带窄</a:t>
          </a:r>
          <a:endParaRPr lang="zh-CN" altLang="en-US" sz="2400" b="1" kern="1200" dirty="0">
            <a:latin typeface="+mj-ea"/>
            <a:ea typeface="+mj-ea"/>
          </a:endParaRPr>
        </a:p>
      </dsp:txBody>
      <dsp:txXfrm>
        <a:off x="0" y="960735"/>
        <a:ext cx="8064896" cy="34131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0F7CB-11D4-476B-8FCB-F40D605AF21D}">
      <dsp:nvSpPr>
        <dsp:cNvPr id="0" name=""/>
        <dsp:cNvSpPr/>
      </dsp:nvSpPr>
      <dsp:spPr>
        <a:xfrm>
          <a:off x="0" y="477"/>
          <a:ext cx="8280920" cy="955926"/>
        </a:xfrm>
        <a:prstGeom prst="roundRect">
          <a:avLst/>
        </a:prstGeom>
        <a:gradFill rotWithShape="0">
          <a:gsLst>
            <a:gs pos="0">
              <a:schemeClr val="accent6">
                <a:hueOff val="0"/>
                <a:satOff val="0"/>
                <a:lumOff val="0"/>
                <a:alphaOff val="0"/>
                <a:tint val="70000"/>
                <a:satMod val="180000"/>
              </a:schemeClr>
            </a:gs>
            <a:gs pos="62000">
              <a:schemeClr val="accent6">
                <a:hueOff val="0"/>
                <a:satOff val="0"/>
                <a:lumOff val="0"/>
                <a:alphaOff val="0"/>
                <a:tint val="30000"/>
                <a:satMod val="180000"/>
              </a:schemeClr>
            </a:gs>
            <a:gs pos="100000">
              <a:schemeClr val="accent6">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altLang="zh-CN" sz="3200" b="1" kern="1200" baseline="0" dirty="0" smtClean="0">
              <a:latin typeface="+mj-ea"/>
              <a:ea typeface="+mj-ea"/>
            </a:rPr>
            <a:t>2. </a:t>
          </a:r>
          <a:r>
            <a:rPr lang="zh-CN" sz="3200" b="1" kern="1200" baseline="0" dirty="0" smtClean="0">
              <a:latin typeface="+mj-ea"/>
              <a:ea typeface="+mj-ea"/>
            </a:rPr>
            <a:t>天波</a:t>
          </a:r>
          <a:endParaRPr lang="zh-CN" sz="3200" kern="1200" dirty="0">
            <a:latin typeface="+mj-ea"/>
            <a:ea typeface="+mj-ea"/>
          </a:endParaRPr>
        </a:p>
      </dsp:txBody>
      <dsp:txXfrm>
        <a:off x="46664" y="47141"/>
        <a:ext cx="8187592" cy="862598"/>
      </dsp:txXfrm>
    </dsp:sp>
    <dsp:sp modelId="{82E0342B-7EA7-44C7-BD99-AA11B63E08E9}">
      <dsp:nvSpPr>
        <dsp:cNvPr id="0" name=""/>
        <dsp:cNvSpPr/>
      </dsp:nvSpPr>
      <dsp:spPr>
        <a:xfrm>
          <a:off x="0" y="956403"/>
          <a:ext cx="8280920" cy="552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19"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sz="2400" b="1" kern="1200" baseline="0" dirty="0" smtClean="0">
              <a:solidFill>
                <a:srgbClr val="0000FF"/>
              </a:solidFill>
              <a:latin typeface="+mj-ea"/>
              <a:ea typeface="+mj-ea"/>
            </a:rPr>
            <a:t>频率：</a:t>
          </a:r>
          <a:r>
            <a:rPr lang="en-US" sz="2400" b="1" kern="1200" baseline="0" dirty="0" smtClean="0">
              <a:latin typeface="+mj-ea"/>
              <a:ea typeface="+mj-ea"/>
            </a:rPr>
            <a:t>2 ~ 30 MHz</a:t>
          </a:r>
          <a:r>
            <a:rPr lang="zh-CN" altLang="en-US" sz="2400" b="1" kern="1200" baseline="0" dirty="0" smtClean="0">
              <a:latin typeface="+mj-ea"/>
              <a:ea typeface="+mj-ea"/>
            </a:rPr>
            <a:t>，高频电磁波</a:t>
          </a:r>
          <a:endParaRPr lang="zh-CN" sz="2400" kern="1200" dirty="0">
            <a:latin typeface="+mj-ea"/>
            <a:ea typeface="+mj-ea"/>
          </a:endParaRPr>
        </a:p>
        <a:p>
          <a:pPr marL="228600" lvl="1" indent="-228600" algn="l" defTabSz="1066800" rtl="0">
            <a:lnSpc>
              <a:spcPct val="90000"/>
            </a:lnSpc>
            <a:spcBef>
              <a:spcPct val="0"/>
            </a:spcBef>
            <a:spcAft>
              <a:spcPct val="20000"/>
            </a:spcAft>
            <a:buChar char="••"/>
          </a:pPr>
          <a:r>
            <a:rPr lang="zh-CN" altLang="en-US" sz="2400" b="1" kern="1200" baseline="0" dirty="0" smtClean="0">
              <a:solidFill>
                <a:srgbClr val="0000FF"/>
              </a:solidFill>
              <a:latin typeface="+mj-ea"/>
              <a:ea typeface="+mj-ea"/>
            </a:rPr>
            <a:t>产生机理：</a:t>
          </a:r>
          <a:endParaRPr lang="zh-CN" altLang="en-US" sz="2400" kern="1200" dirty="0">
            <a:latin typeface="+mj-ea"/>
            <a:ea typeface="+mj-ea"/>
          </a:endParaRPr>
        </a:p>
        <a:p>
          <a:pPr marL="457200" lvl="2" indent="-228600" algn="l" defTabSz="889000" rtl="0">
            <a:lnSpc>
              <a:spcPct val="90000"/>
            </a:lnSpc>
            <a:spcBef>
              <a:spcPct val="0"/>
            </a:spcBef>
            <a:spcAft>
              <a:spcPct val="20000"/>
            </a:spcAft>
            <a:buChar char="••"/>
          </a:pPr>
          <a:r>
            <a:rPr lang="zh-CN" altLang="en-US" sz="2000" b="1" kern="1200" baseline="0" dirty="0" smtClean="0">
              <a:latin typeface="+mj-ea"/>
              <a:ea typeface="+mj-ea"/>
            </a:rPr>
            <a:t>由于太阳辐射的紫外线和</a:t>
          </a:r>
          <a:r>
            <a:rPr lang="en-US" altLang="zh-CN" sz="2000" b="1" kern="1200" baseline="0" dirty="0" smtClean="0">
              <a:latin typeface="+mj-ea"/>
              <a:ea typeface="+mj-ea"/>
            </a:rPr>
            <a:t>X</a:t>
          </a:r>
          <a:r>
            <a:rPr lang="zh-CN" altLang="en-US" sz="2000" b="1" kern="1200" baseline="0" dirty="0" smtClean="0">
              <a:latin typeface="+mj-ea"/>
              <a:ea typeface="+mj-ea"/>
            </a:rPr>
            <a:t>射线，使离地面</a:t>
          </a:r>
          <a:r>
            <a:rPr lang="en-US" altLang="zh-CN" sz="2000" b="1" kern="1200" baseline="0" dirty="0" smtClean="0">
              <a:latin typeface="+mj-ea"/>
              <a:ea typeface="+mj-ea"/>
            </a:rPr>
            <a:t>60~600 km</a:t>
          </a:r>
          <a:r>
            <a:rPr lang="zh-CN" altLang="en-US" sz="2000" b="1" kern="1200" baseline="0" dirty="0" smtClean="0">
              <a:latin typeface="+mj-ea"/>
              <a:ea typeface="+mj-ea"/>
            </a:rPr>
            <a:t>的大气层成为电离层。电离层是由分子、原子、离子及自由电子组成。</a:t>
          </a:r>
          <a:endParaRPr lang="zh-CN" sz="2000" b="1" kern="1200" baseline="0" dirty="0">
            <a:latin typeface="+mj-ea"/>
            <a:ea typeface="+mj-ea"/>
          </a:endParaRPr>
        </a:p>
        <a:p>
          <a:pPr marL="457200" lvl="2" indent="-228600" algn="l" defTabSz="889000" rtl="0">
            <a:lnSpc>
              <a:spcPct val="90000"/>
            </a:lnSpc>
            <a:spcBef>
              <a:spcPct val="0"/>
            </a:spcBef>
            <a:spcAft>
              <a:spcPct val="20000"/>
            </a:spcAft>
            <a:buChar char="••"/>
          </a:pPr>
          <a:r>
            <a:rPr lang="zh-CN" altLang="en-US" sz="2000" b="1" kern="1200" baseline="0" dirty="0" smtClean="0">
              <a:latin typeface="+mj-ea"/>
              <a:ea typeface="+mj-ea"/>
            </a:rPr>
            <a:t>当频率范围为</a:t>
          </a:r>
          <a:r>
            <a:rPr lang="en-US" altLang="zh-CN" sz="2000" b="1" kern="1200" baseline="0" dirty="0" smtClean="0">
              <a:latin typeface="+mj-ea"/>
              <a:ea typeface="+mj-ea"/>
            </a:rPr>
            <a:t>3~30 MHz (</a:t>
          </a:r>
          <a:r>
            <a:rPr lang="zh-CN" altLang="en-US" sz="2000" b="1" kern="1200" baseline="0" dirty="0" smtClean="0">
              <a:latin typeface="+mj-ea"/>
              <a:ea typeface="+mj-ea"/>
            </a:rPr>
            <a:t>波长为</a:t>
          </a:r>
          <a:r>
            <a:rPr lang="en-US" altLang="zh-CN" sz="2000" b="1" kern="1200" baseline="0" dirty="0" smtClean="0">
              <a:latin typeface="+mj-ea"/>
              <a:ea typeface="+mj-ea"/>
            </a:rPr>
            <a:t>10~100m)</a:t>
          </a:r>
          <a:r>
            <a:rPr lang="zh-CN" altLang="en-US" sz="2000" b="1" kern="1200" baseline="0" dirty="0" smtClean="0">
              <a:latin typeface="+mj-ea"/>
              <a:ea typeface="+mj-ea"/>
            </a:rPr>
            <a:t>的短波</a:t>
          </a:r>
          <a:r>
            <a:rPr lang="en-US" altLang="zh-CN" sz="2000" b="1" kern="1200" baseline="0" dirty="0" smtClean="0">
              <a:latin typeface="+mj-ea"/>
              <a:ea typeface="+mj-ea"/>
            </a:rPr>
            <a:t>(</a:t>
          </a:r>
          <a:r>
            <a:rPr lang="zh-CN" altLang="en-US" sz="2000" b="1" kern="1200" baseline="0" dirty="0" smtClean="0">
              <a:latin typeface="+mj-ea"/>
              <a:ea typeface="+mj-ea"/>
            </a:rPr>
            <a:t>或称为高频</a:t>
          </a:r>
          <a:r>
            <a:rPr lang="en-US" altLang="zh-CN" sz="2000" b="1" kern="1200" baseline="0" dirty="0" smtClean="0">
              <a:latin typeface="+mj-ea"/>
              <a:ea typeface="+mj-ea"/>
            </a:rPr>
            <a:t>)</a:t>
          </a:r>
          <a:r>
            <a:rPr lang="zh-CN" altLang="en-US" sz="2000" b="1" kern="1200" baseline="0" dirty="0" smtClean="0">
              <a:latin typeface="+mj-ea"/>
              <a:ea typeface="+mj-ea"/>
            </a:rPr>
            <a:t>无线电波射入电离层时，由于折射现象会使电波发生反射，返回地面，从而形成</a:t>
          </a:r>
          <a:r>
            <a:rPr lang="zh-CN" altLang="en-US" sz="2000" b="1" kern="1200" baseline="0" dirty="0" smtClean="0">
              <a:solidFill>
                <a:srgbClr val="FF0000"/>
              </a:solidFill>
              <a:latin typeface="+mj-ea"/>
              <a:ea typeface="+mj-ea"/>
            </a:rPr>
            <a:t>短波电离层反射信道 </a:t>
          </a:r>
          <a:r>
            <a:rPr lang="zh-CN" sz="2000" b="1" kern="1200" baseline="0" dirty="0" smtClean="0">
              <a:latin typeface="+mj-ea"/>
              <a:ea typeface="+mj-ea"/>
            </a:rPr>
            <a:t>被电离层</a:t>
          </a:r>
          <a:r>
            <a:rPr lang="zh-CN" sz="2000" b="1" kern="1200" baseline="0" dirty="0" smtClean="0">
              <a:solidFill>
                <a:srgbClr val="FF0000"/>
              </a:solidFill>
              <a:latin typeface="+mj-ea"/>
              <a:ea typeface="+mj-ea"/>
            </a:rPr>
            <a:t>反射</a:t>
          </a:r>
          <a:endParaRPr lang="zh-CN" sz="2000" b="1" kern="1200" baseline="0" dirty="0">
            <a:solidFill>
              <a:srgbClr val="FF0000"/>
            </a:solidFill>
            <a:latin typeface="+mj-ea"/>
            <a:ea typeface="+mj-ea"/>
          </a:endParaRPr>
        </a:p>
        <a:p>
          <a:pPr marL="457200" lvl="2" indent="-228600" algn="l" defTabSz="889000" rtl="0">
            <a:lnSpc>
              <a:spcPct val="90000"/>
            </a:lnSpc>
            <a:spcBef>
              <a:spcPct val="0"/>
            </a:spcBef>
            <a:spcAft>
              <a:spcPct val="20000"/>
            </a:spcAft>
            <a:buChar char="••"/>
          </a:pPr>
          <a:r>
            <a:rPr lang="zh-CN" altLang="en-US" sz="2000" b="1" kern="1200" baseline="0" dirty="0" smtClean="0">
              <a:latin typeface="+mj-ea"/>
              <a:ea typeface="+mj-ea"/>
            </a:rPr>
            <a:t>电离层，从低到高分</a:t>
          </a:r>
          <a:r>
            <a:rPr lang="en-US" altLang="zh-CN" sz="2000" b="1" kern="1200" baseline="0" dirty="0" smtClean="0">
              <a:latin typeface="+mj-ea"/>
              <a:ea typeface="+mj-ea"/>
            </a:rPr>
            <a:t>D</a:t>
          </a:r>
          <a:r>
            <a:rPr lang="zh-CN" altLang="en-US" sz="2000" b="1" kern="1200" baseline="0" dirty="0" smtClean="0">
              <a:latin typeface="+mj-ea"/>
              <a:ea typeface="+mj-ea"/>
            </a:rPr>
            <a:t>，</a:t>
          </a:r>
          <a:r>
            <a:rPr lang="en-US" altLang="zh-CN" sz="2000" b="1" kern="1200" baseline="0" dirty="0" smtClean="0">
              <a:latin typeface="+mj-ea"/>
              <a:ea typeface="+mj-ea"/>
            </a:rPr>
            <a:t>E</a:t>
          </a:r>
          <a:r>
            <a:rPr lang="zh-CN" altLang="en-US" sz="2000" b="1" kern="1200" baseline="0" dirty="0" smtClean="0">
              <a:latin typeface="+mj-ea"/>
              <a:ea typeface="+mj-ea"/>
            </a:rPr>
            <a:t>，</a:t>
          </a:r>
          <a:r>
            <a:rPr lang="en-US" altLang="zh-CN" sz="2000" b="1" kern="1200" baseline="0" dirty="0" smtClean="0">
              <a:latin typeface="+mj-ea"/>
              <a:ea typeface="+mj-ea"/>
            </a:rPr>
            <a:t>F1</a:t>
          </a:r>
          <a:r>
            <a:rPr lang="zh-CN" altLang="en-US" sz="2000" b="1" kern="1200" baseline="0" dirty="0" smtClean="0">
              <a:latin typeface="+mj-ea"/>
              <a:ea typeface="+mj-ea"/>
            </a:rPr>
            <a:t>，</a:t>
          </a:r>
          <a:r>
            <a:rPr lang="en-US" altLang="zh-CN" sz="2000" b="1" kern="1200" baseline="0" dirty="0" smtClean="0">
              <a:latin typeface="+mj-ea"/>
              <a:ea typeface="+mj-ea"/>
            </a:rPr>
            <a:t>F2</a:t>
          </a:r>
          <a:r>
            <a:rPr lang="zh-CN" altLang="en-US" sz="2000" b="1" kern="1200" baseline="0" dirty="0" smtClean="0">
              <a:latin typeface="+mj-ea"/>
              <a:ea typeface="+mj-ea"/>
            </a:rPr>
            <a:t>多个层，白天和夜晚会发生变化，反射高频电磁波的主要是</a:t>
          </a:r>
          <a:r>
            <a:rPr lang="en-US" altLang="zh-CN" sz="2000" b="1" kern="1200" baseline="0" dirty="0" smtClean="0">
              <a:latin typeface="+mj-ea"/>
              <a:ea typeface="+mj-ea"/>
            </a:rPr>
            <a:t>F</a:t>
          </a:r>
          <a:r>
            <a:rPr lang="zh-CN" altLang="en-US" sz="2000" b="1" kern="1200" baseline="0" dirty="0" smtClean="0">
              <a:latin typeface="+mj-ea"/>
              <a:ea typeface="+mj-ea"/>
            </a:rPr>
            <a:t>层</a:t>
          </a:r>
          <a:endParaRPr lang="zh-CN" sz="2000" b="1" kern="1200" baseline="0" dirty="0">
            <a:latin typeface="+mj-ea"/>
            <a:ea typeface="+mj-ea"/>
          </a:endParaRPr>
        </a:p>
      </dsp:txBody>
      <dsp:txXfrm>
        <a:off x="0" y="956403"/>
        <a:ext cx="8280920" cy="55238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B55CF-FDE5-4C4F-94B6-D6F9FA7FBB1A}">
      <dsp:nvSpPr>
        <dsp:cNvPr id="0" name=""/>
        <dsp:cNvSpPr/>
      </dsp:nvSpPr>
      <dsp:spPr>
        <a:xfrm>
          <a:off x="0" y="80407"/>
          <a:ext cx="8208912" cy="912600"/>
        </a:xfrm>
        <a:prstGeom prst="roundRect">
          <a:avLst/>
        </a:prstGeom>
        <a:gradFill rotWithShape="0">
          <a:gsLst>
            <a:gs pos="0">
              <a:schemeClr val="accent4">
                <a:hueOff val="0"/>
                <a:satOff val="0"/>
                <a:lumOff val="0"/>
                <a:alphaOff val="0"/>
                <a:tint val="70000"/>
                <a:satMod val="180000"/>
              </a:schemeClr>
            </a:gs>
            <a:gs pos="62000">
              <a:schemeClr val="accent4">
                <a:hueOff val="0"/>
                <a:satOff val="0"/>
                <a:lumOff val="0"/>
                <a:alphaOff val="0"/>
                <a:tint val="30000"/>
                <a:satMod val="180000"/>
              </a:schemeClr>
            </a:gs>
            <a:gs pos="100000">
              <a:schemeClr val="accent4">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altLang="zh-CN" sz="3000" b="1" kern="1200" baseline="0" dirty="0" smtClean="0">
              <a:latin typeface="+mj-ea"/>
              <a:ea typeface="+mj-ea"/>
            </a:rPr>
            <a:t>3. </a:t>
          </a:r>
          <a:r>
            <a:rPr lang="zh-CN" sz="3000" b="1" kern="1200" baseline="0" dirty="0" smtClean="0">
              <a:latin typeface="+mj-ea"/>
              <a:ea typeface="+mj-ea"/>
            </a:rPr>
            <a:t>视线传播：</a:t>
          </a:r>
          <a:endParaRPr lang="zh-CN" sz="3000" kern="1200" dirty="0">
            <a:latin typeface="+mj-ea"/>
            <a:ea typeface="+mj-ea"/>
          </a:endParaRPr>
        </a:p>
      </dsp:txBody>
      <dsp:txXfrm>
        <a:off x="44549" y="124956"/>
        <a:ext cx="8119814" cy="823502"/>
      </dsp:txXfrm>
    </dsp:sp>
    <dsp:sp modelId="{0FCC898A-EF78-47BF-A4F9-E632A0ADD397}">
      <dsp:nvSpPr>
        <dsp:cNvPr id="0" name=""/>
        <dsp:cNvSpPr/>
      </dsp:nvSpPr>
      <dsp:spPr>
        <a:xfrm>
          <a:off x="0" y="993007"/>
          <a:ext cx="8208912" cy="447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zh-CN" sz="2300" b="1" kern="1200" baseline="0" dirty="0" smtClean="0">
              <a:solidFill>
                <a:srgbClr val="0000FF"/>
              </a:solidFill>
              <a:latin typeface="+mj-ea"/>
              <a:ea typeface="+mj-ea"/>
            </a:rPr>
            <a:t>频率</a:t>
          </a:r>
          <a:r>
            <a:rPr lang="zh-CN" sz="2300" b="1" kern="1200" baseline="0" dirty="0" smtClean="0">
              <a:latin typeface="+mj-ea"/>
              <a:ea typeface="+mj-ea"/>
            </a:rPr>
            <a:t> </a:t>
          </a:r>
          <a:r>
            <a:rPr lang="en-US" sz="2300" b="1" kern="1200" baseline="0" dirty="0" smtClean="0">
              <a:latin typeface="+mj-ea"/>
              <a:ea typeface="+mj-ea"/>
            </a:rPr>
            <a:t>&gt; 30 MHz</a:t>
          </a:r>
          <a:endParaRPr lang="zh-CN" sz="2300" kern="1200" dirty="0">
            <a:latin typeface="+mj-ea"/>
            <a:ea typeface="+mj-ea"/>
          </a:endParaRPr>
        </a:p>
        <a:p>
          <a:pPr marL="228600" lvl="1" indent="-228600" algn="l" defTabSz="1022350" rtl="0">
            <a:lnSpc>
              <a:spcPct val="90000"/>
            </a:lnSpc>
            <a:spcBef>
              <a:spcPct val="0"/>
            </a:spcBef>
            <a:spcAft>
              <a:spcPct val="20000"/>
            </a:spcAft>
            <a:buChar char="••"/>
          </a:pPr>
          <a:r>
            <a:rPr lang="zh-CN" altLang="en-US" sz="2300" b="1" kern="1200" baseline="0" dirty="0" smtClean="0">
              <a:solidFill>
                <a:srgbClr val="0000FF"/>
              </a:solidFill>
              <a:latin typeface="+mj-ea"/>
              <a:ea typeface="+mj-ea"/>
            </a:rPr>
            <a:t>特点</a:t>
          </a:r>
          <a:r>
            <a:rPr lang="zh-CN" altLang="en-US" sz="2300" b="1" kern="1200" baseline="0" dirty="0" smtClean="0">
              <a:latin typeface="+mj-ea"/>
              <a:ea typeface="+mj-ea"/>
            </a:rPr>
            <a:t>：</a:t>
          </a:r>
          <a:endParaRPr lang="zh-CN" sz="2300" kern="1200" dirty="0">
            <a:latin typeface="+mj-ea"/>
            <a:ea typeface="+mj-ea"/>
          </a:endParaRPr>
        </a:p>
        <a:p>
          <a:pPr marL="457200" lvl="2" indent="-228600" algn="l" defTabSz="1022350" rtl="0">
            <a:lnSpc>
              <a:spcPct val="90000"/>
            </a:lnSpc>
            <a:spcBef>
              <a:spcPct val="0"/>
            </a:spcBef>
            <a:spcAft>
              <a:spcPct val="20000"/>
            </a:spcAft>
            <a:buChar char="••"/>
          </a:pPr>
          <a:r>
            <a:rPr lang="zh-CN" altLang="en-US" sz="2300" b="1" kern="1200" baseline="0" dirty="0" smtClean="0">
              <a:latin typeface="+mj-ea"/>
              <a:ea typeface="+mj-ea"/>
            </a:rPr>
            <a:t>穿透电离层，不能反射，绕射能力也差</a:t>
          </a:r>
          <a:endParaRPr lang="zh-CN" sz="2300" kern="1200" dirty="0">
            <a:latin typeface="+mj-ea"/>
            <a:ea typeface="+mj-ea"/>
          </a:endParaRPr>
        </a:p>
        <a:p>
          <a:pPr marL="457200" lvl="2" indent="-228600" algn="l" defTabSz="1022350" rtl="0">
            <a:lnSpc>
              <a:spcPct val="90000"/>
            </a:lnSpc>
            <a:spcBef>
              <a:spcPct val="0"/>
            </a:spcBef>
            <a:spcAft>
              <a:spcPct val="20000"/>
            </a:spcAft>
            <a:buChar char="••"/>
          </a:pPr>
          <a:r>
            <a:rPr lang="zh-CN" altLang="en-US" sz="2300" b="1" kern="1200" baseline="0" dirty="0" smtClean="0">
              <a:latin typeface="+mj-ea"/>
              <a:ea typeface="+mj-ea"/>
            </a:rPr>
            <a:t>只能像光波一样视线传播</a:t>
          </a:r>
          <a:r>
            <a:rPr lang="en-US" altLang="zh-CN" sz="2300" b="1" kern="1200" baseline="0" dirty="0" smtClean="0">
              <a:latin typeface="+mj-ea"/>
              <a:ea typeface="+mj-ea"/>
            </a:rPr>
            <a:t> </a:t>
          </a:r>
          <a:endParaRPr lang="zh-CN" altLang="en-US" sz="2300" b="1" kern="1200" baseline="0" dirty="0">
            <a:latin typeface="+mj-ea"/>
            <a:ea typeface="+mj-ea"/>
          </a:endParaRPr>
        </a:p>
        <a:p>
          <a:pPr marL="228600" lvl="1" indent="-228600" algn="l" defTabSz="1022350" rtl="0">
            <a:lnSpc>
              <a:spcPct val="90000"/>
            </a:lnSpc>
            <a:spcBef>
              <a:spcPct val="0"/>
            </a:spcBef>
            <a:spcAft>
              <a:spcPct val="20000"/>
            </a:spcAft>
            <a:buChar char="••"/>
          </a:pPr>
          <a:r>
            <a:rPr lang="zh-CN" sz="2300" b="1" kern="1200" baseline="0" dirty="0" smtClean="0">
              <a:solidFill>
                <a:srgbClr val="0000FF"/>
              </a:solidFill>
              <a:latin typeface="+mj-ea"/>
              <a:ea typeface="+mj-ea"/>
            </a:rPr>
            <a:t>距离</a:t>
          </a:r>
          <a:r>
            <a:rPr lang="en-US" sz="2300" b="1" kern="1200" baseline="0" dirty="0" smtClean="0">
              <a:latin typeface="+mj-ea"/>
              <a:ea typeface="+mj-ea"/>
            </a:rPr>
            <a:t>: </a:t>
          </a:r>
          <a:r>
            <a:rPr lang="zh-CN" sz="2300" b="1" kern="1200" baseline="0" dirty="0" smtClean="0">
              <a:latin typeface="+mj-ea"/>
              <a:ea typeface="+mj-ea"/>
            </a:rPr>
            <a:t>和天线高度有关</a:t>
          </a:r>
          <a:endParaRPr lang="zh-CN" sz="2300" kern="1200" dirty="0">
            <a:latin typeface="+mj-ea"/>
            <a:ea typeface="+mj-ea"/>
          </a:endParaRPr>
        </a:p>
        <a:p>
          <a:pPr marL="457200" lvl="2" indent="-228600" algn="l" defTabSz="1022350" rtl="0">
            <a:lnSpc>
              <a:spcPct val="90000"/>
            </a:lnSpc>
            <a:spcBef>
              <a:spcPct val="0"/>
            </a:spcBef>
            <a:spcAft>
              <a:spcPct val="20000"/>
            </a:spcAft>
            <a:buChar char="••"/>
          </a:pPr>
          <a:endParaRPr lang="zh-CN" sz="2300" kern="1200" dirty="0">
            <a:latin typeface="+mj-ea"/>
            <a:ea typeface="+mj-ea"/>
          </a:endParaRPr>
        </a:p>
        <a:p>
          <a:pPr marL="228600" lvl="1" indent="-228600" algn="l" defTabSz="1022350" rtl="0">
            <a:lnSpc>
              <a:spcPct val="90000"/>
            </a:lnSpc>
            <a:spcBef>
              <a:spcPct val="0"/>
            </a:spcBef>
            <a:spcAft>
              <a:spcPct val="20000"/>
            </a:spcAft>
            <a:buChar char="••"/>
          </a:pPr>
          <a:r>
            <a:rPr lang="en-US" sz="2300" b="1" kern="1200" baseline="0" dirty="0" smtClean="0">
              <a:latin typeface="+mj-ea"/>
              <a:ea typeface="+mj-ea"/>
            </a:rPr>
            <a:t>                               (4.1-3)</a:t>
          </a:r>
          <a:endParaRPr lang="zh-CN" sz="2300" kern="1200" dirty="0">
            <a:latin typeface="+mj-ea"/>
            <a:ea typeface="+mj-ea"/>
          </a:endParaRPr>
        </a:p>
        <a:p>
          <a:pPr marL="228600" lvl="1" indent="-228600" algn="l" defTabSz="1022350" rtl="0">
            <a:lnSpc>
              <a:spcPct val="90000"/>
            </a:lnSpc>
            <a:spcBef>
              <a:spcPct val="0"/>
            </a:spcBef>
            <a:spcAft>
              <a:spcPct val="20000"/>
            </a:spcAft>
            <a:buChar char="••"/>
          </a:pPr>
          <a:r>
            <a:rPr lang="zh-CN" sz="2300" b="1" kern="1200" baseline="0" dirty="0" smtClean="0">
              <a:latin typeface="+mj-ea"/>
              <a:ea typeface="+mj-ea"/>
            </a:rPr>
            <a:t>式中，</a:t>
          </a:r>
          <a:r>
            <a:rPr lang="en-US" sz="2300" b="1" kern="1200" baseline="0" dirty="0" smtClean="0">
              <a:latin typeface="+mj-ea"/>
              <a:ea typeface="+mj-ea"/>
            </a:rPr>
            <a:t>D – </a:t>
          </a:r>
          <a:r>
            <a:rPr lang="zh-CN" sz="2300" b="1" kern="1200" baseline="0" dirty="0" smtClean="0">
              <a:latin typeface="+mj-ea"/>
              <a:ea typeface="+mj-ea"/>
            </a:rPr>
            <a:t>收发天线间距离</a:t>
          </a:r>
          <a:r>
            <a:rPr lang="en-US" sz="2300" b="1" kern="1200" baseline="0" dirty="0" smtClean="0">
              <a:latin typeface="+mj-ea"/>
              <a:ea typeface="+mj-ea"/>
            </a:rPr>
            <a:t>(km)</a:t>
          </a:r>
          <a:r>
            <a:rPr lang="zh-CN" sz="2300" b="1" kern="1200" baseline="0" dirty="0" smtClean="0">
              <a:latin typeface="+mj-ea"/>
              <a:ea typeface="+mj-ea"/>
            </a:rPr>
            <a:t>。</a:t>
          </a:r>
          <a:endParaRPr lang="zh-CN" sz="2300" kern="1200" dirty="0">
            <a:latin typeface="+mj-ea"/>
            <a:ea typeface="+mj-ea"/>
          </a:endParaRPr>
        </a:p>
      </dsp:txBody>
      <dsp:txXfrm>
        <a:off x="0" y="993007"/>
        <a:ext cx="8208912" cy="4471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BE4BE-027B-454B-9D51-754628ADA6A7}">
      <dsp:nvSpPr>
        <dsp:cNvPr id="0" name=""/>
        <dsp:cNvSpPr/>
      </dsp:nvSpPr>
      <dsp:spPr>
        <a:xfrm>
          <a:off x="0" y="146135"/>
          <a:ext cx="8064896" cy="912600"/>
        </a:xfrm>
        <a:prstGeom prst="roundRec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baseline="0" dirty="0" smtClean="0">
              <a:latin typeface="+mj-ea"/>
              <a:ea typeface="+mj-ea"/>
            </a:rPr>
            <a:t>散射传播</a:t>
          </a:r>
          <a:endParaRPr lang="zh-CN" sz="3000" b="1" kern="1200" dirty="0">
            <a:latin typeface="+mj-ea"/>
            <a:ea typeface="+mj-ea"/>
          </a:endParaRPr>
        </a:p>
      </dsp:txBody>
      <dsp:txXfrm>
        <a:off x="44549" y="190684"/>
        <a:ext cx="7975798" cy="823502"/>
      </dsp:txXfrm>
    </dsp:sp>
    <dsp:sp modelId="{D3D42747-723A-47F9-A759-7420F340506B}">
      <dsp:nvSpPr>
        <dsp:cNvPr id="0" name=""/>
        <dsp:cNvSpPr/>
      </dsp:nvSpPr>
      <dsp:spPr>
        <a:xfrm>
          <a:off x="0" y="1058736"/>
          <a:ext cx="8064896" cy="484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6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zh-CN" altLang="en-US" sz="2300" b="1" kern="1200" baseline="0" dirty="0" smtClean="0">
              <a:solidFill>
                <a:srgbClr val="0000FF"/>
              </a:solidFill>
              <a:latin typeface="+mj-ea"/>
              <a:ea typeface="+mj-ea"/>
            </a:rPr>
            <a:t>散射机理：</a:t>
          </a:r>
          <a:r>
            <a:rPr lang="zh-CN" altLang="en-US" sz="2300" b="1" kern="1200" baseline="0" dirty="0" smtClean="0">
              <a:solidFill>
                <a:schemeClr val="tx1"/>
              </a:solidFill>
              <a:latin typeface="+mj-ea"/>
              <a:ea typeface="+mj-ea"/>
            </a:rPr>
            <a:t>传播媒体的不均匀，电磁波的传播产生向许多方向折射</a:t>
          </a:r>
          <a:endParaRPr lang="zh-CN" sz="2300" b="1" kern="1200" dirty="0">
            <a:solidFill>
              <a:schemeClr val="tx1"/>
            </a:solidFill>
            <a:latin typeface="+mj-ea"/>
            <a:ea typeface="+mj-ea"/>
          </a:endParaRPr>
        </a:p>
        <a:p>
          <a:pPr marL="228600" lvl="1" indent="-228600" algn="l" defTabSz="1022350" rtl="0">
            <a:lnSpc>
              <a:spcPct val="90000"/>
            </a:lnSpc>
            <a:spcBef>
              <a:spcPct val="0"/>
            </a:spcBef>
            <a:spcAft>
              <a:spcPct val="20000"/>
            </a:spcAft>
            <a:buChar char="••"/>
          </a:pPr>
          <a:r>
            <a:rPr lang="zh-CN" altLang="en-US" sz="2300" b="1" kern="1200" baseline="0" dirty="0" smtClean="0">
              <a:solidFill>
                <a:srgbClr val="0000FF"/>
              </a:solidFill>
              <a:latin typeface="+mj-ea"/>
              <a:ea typeface="+mj-ea"/>
            </a:rPr>
            <a:t>特点：</a:t>
          </a:r>
          <a:endParaRPr lang="zh-CN" sz="2300" b="1" kern="1200" dirty="0">
            <a:solidFill>
              <a:srgbClr val="0000FF"/>
            </a:solidFill>
            <a:latin typeface="+mj-ea"/>
            <a:ea typeface="+mj-ea"/>
          </a:endParaRPr>
        </a:p>
        <a:p>
          <a:pPr marL="457200" lvl="2" indent="-228600" algn="l" defTabSz="1022350" rtl="0">
            <a:lnSpc>
              <a:spcPct val="90000"/>
            </a:lnSpc>
            <a:spcBef>
              <a:spcPct val="0"/>
            </a:spcBef>
            <a:spcAft>
              <a:spcPct val="20000"/>
            </a:spcAft>
            <a:buChar char="••"/>
          </a:pPr>
          <a:r>
            <a:rPr lang="zh-CN" altLang="en-US" sz="2300" b="1" kern="1200" baseline="0" dirty="0" smtClean="0">
              <a:solidFill>
                <a:schemeClr val="tx1"/>
              </a:solidFill>
              <a:latin typeface="+mj-ea"/>
              <a:ea typeface="+mj-ea"/>
            </a:rPr>
            <a:t>强方向性，集中于前方，前向散射</a:t>
          </a:r>
          <a:endParaRPr lang="zh-CN" sz="2300" b="1" kern="1200" dirty="0">
            <a:solidFill>
              <a:schemeClr val="tx1"/>
            </a:solidFill>
            <a:latin typeface="+mj-ea"/>
            <a:ea typeface="+mj-ea"/>
          </a:endParaRPr>
        </a:p>
        <a:p>
          <a:pPr marL="457200" lvl="2" indent="-228600" algn="l" defTabSz="1022350" rtl="0">
            <a:lnSpc>
              <a:spcPct val="90000"/>
            </a:lnSpc>
            <a:spcBef>
              <a:spcPct val="0"/>
            </a:spcBef>
            <a:spcAft>
              <a:spcPct val="20000"/>
            </a:spcAft>
            <a:buChar char="••"/>
          </a:pPr>
          <a:r>
            <a:rPr lang="zh-CN" altLang="en-US" sz="2300" b="1" kern="1200" dirty="0" smtClean="0">
              <a:solidFill>
                <a:schemeClr val="tx1"/>
              </a:solidFill>
              <a:latin typeface="+mj-ea"/>
              <a:ea typeface="+mj-ea"/>
            </a:rPr>
            <a:t>接受点能量较弱</a:t>
          </a:r>
          <a:endParaRPr lang="zh-CN" sz="2300" b="1" kern="1200" dirty="0">
            <a:solidFill>
              <a:schemeClr val="tx1"/>
            </a:solidFill>
            <a:latin typeface="+mj-ea"/>
            <a:ea typeface="+mj-ea"/>
          </a:endParaRPr>
        </a:p>
        <a:p>
          <a:pPr marL="228600" lvl="1" indent="-228600" algn="l" defTabSz="1022350" rtl="0">
            <a:lnSpc>
              <a:spcPct val="90000"/>
            </a:lnSpc>
            <a:spcBef>
              <a:spcPct val="0"/>
            </a:spcBef>
            <a:spcAft>
              <a:spcPct val="20000"/>
            </a:spcAft>
            <a:buChar char="••"/>
          </a:pPr>
          <a:r>
            <a:rPr lang="zh-CN" altLang="en-US" sz="2300" b="1" kern="1200" baseline="0" dirty="0" smtClean="0">
              <a:solidFill>
                <a:srgbClr val="0000FF"/>
              </a:solidFill>
              <a:latin typeface="+mj-ea"/>
              <a:ea typeface="+mj-ea"/>
            </a:rPr>
            <a:t>分类：</a:t>
          </a:r>
          <a:endParaRPr lang="zh-CN" sz="2300" b="1" kern="1200" dirty="0">
            <a:solidFill>
              <a:srgbClr val="0000FF"/>
            </a:solidFill>
            <a:latin typeface="+mj-ea"/>
            <a:ea typeface="+mj-ea"/>
          </a:endParaRPr>
        </a:p>
        <a:p>
          <a:pPr marL="457200" lvl="2" indent="-228600" algn="l" defTabSz="1022350" rtl="0">
            <a:lnSpc>
              <a:spcPct val="90000"/>
            </a:lnSpc>
            <a:spcBef>
              <a:spcPct val="0"/>
            </a:spcBef>
            <a:spcAft>
              <a:spcPct val="20000"/>
            </a:spcAft>
            <a:buChar char="••"/>
          </a:pPr>
          <a:r>
            <a:rPr lang="zh-CN" sz="2300" b="1" kern="1200" baseline="0" dirty="0" smtClean="0">
              <a:solidFill>
                <a:schemeClr val="tx1"/>
              </a:solidFill>
              <a:latin typeface="+mj-ea"/>
              <a:ea typeface="+mj-ea"/>
            </a:rPr>
            <a:t>电离层散射</a:t>
          </a:r>
          <a:endParaRPr lang="zh-CN" sz="2300" b="1" kern="1200" dirty="0">
            <a:solidFill>
              <a:schemeClr val="tx1"/>
            </a:solidFill>
            <a:latin typeface="+mj-ea"/>
            <a:ea typeface="+mj-ea"/>
          </a:endParaRPr>
        </a:p>
        <a:p>
          <a:pPr marL="457200" lvl="2" indent="-228600" algn="l" defTabSz="1022350" rtl="0">
            <a:lnSpc>
              <a:spcPct val="90000"/>
            </a:lnSpc>
            <a:spcBef>
              <a:spcPct val="0"/>
            </a:spcBef>
            <a:spcAft>
              <a:spcPct val="20000"/>
            </a:spcAft>
            <a:buChar char="••"/>
          </a:pPr>
          <a:r>
            <a:rPr lang="zh-CN" sz="2300" b="1" kern="1200" baseline="0" dirty="0" smtClean="0">
              <a:solidFill>
                <a:schemeClr val="tx1"/>
              </a:solidFill>
              <a:latin typeface="+mj-ea"/>
              <a:ea typeface="+mj-ea"/>
            </a:rPr>
            <a:t>对流层散射</a:t>
          </a:r>
          <a:endParaRPr lang="zh-CN" sz="2300" b="1" kern="1200" dirty="0">
            <a:solidFill>
              <a:schemeClr val="tx1"/>
            </a:solidFill>
            <a:latin typeface="+mj-ea"/>
            <a:ea typeface="+mj-ea"/>
          </a:endParaRPr>
        </a:p>
        <a:p>
          <a:pPr marL="457200" lvl="2" indent="-228600" algn="l" defTabSz="1022350" rtl="0">
            <a:lnSpc>
              <a:spcPct val="90000"/>
            </a:lnSpc>
            <a:spcBef>
              <a:spcPct val="0"/>
            </a:spcBef>
            <a:spcAft>
              <a:spcPct val="20000"/>
            </a:spcAft>
            <a:buChar char="••"/>
          </a:pPr>
          <a:r>
            <a:rPr lang="zh-CN" altLang="en-US" sz="2300" b="1" kern="1200" dirty="0" smtClean="0">
              <a:solidFill>
                <a:schemeClr val="tx1"/>
              </a:solidFill>
              <a:latin typeface="+mj-ea"/>
              <a:ea typeface="+mj-ea"/>
            </a:rPr>
            <a:t>流星余迹散射</a:t>
          </a:r>
          <a:endParaRPr lang="zh-CN" sz="2300" b="1" kern="1200" dirty="0">
            <a:solidFill>
              <a:schemeClr val="tx1"/>
            </a:solidFill>
            <a:latin typeface="+mj-ea"/>
            <a:ea typeface="+mj-ea"/>
          </a:endParaRPr>
        </a:p>
      </dsp:txBody>
      <dsp:txXfrm>
        <a:off x="0" y="1058736"/>
        <a:ext cx="8064896" cy="4843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8B904-C7D4-4936-AE3D-D49DB6C9C724}">
      <dsp:nvSpPr>
        <dsp:cNvPr id="0" name=""/>
        <dsp:cNvSpPr/>
      </dsp:nvSpPr>
      <dsp:spPr>
        <a:xfrm>
          <a:off x="0" y="546218"/>
          <a:ext cx="3528392" cy="4365900"/>
        </a:xfrm>
        <a:prstGeom prst="rect">
          <a:avLst/>
        </a:prstGeom>
        <a:solidFill>
          <a:schemeClr val="lt1">
            <a:alpha val="90000"/>
            <a:hueOff val="0"/>
            <a:satOff val="0"/>
            <a:lumOff val="0"/>
            <a:alphaOff val="0"/>
          </a:schemeClr>
        </a:solidFill>
        <a:ln w="381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3842" tIns="687324" rIns="273842" bIns="234696" numCol="1" spcCol="1270" anchor="t" anchorCtr="0">
          <a:noAutofit/>
        </a:bodyPr>
        <a:lstStyle/>
        <a:p>
          <a:pPr marL="285750" lvl="1" indent="-285750" algn="l" defTabSz="1466850" rtl="0">
            <a:lnSpc>
              <a:spcPct val="90000"/>
            </a:lnSpc>
            <a:spcBef>
              <a:spcPct val="0"/>
            </a:spcBef>
            <a:spcAft>
              <a:spcPct val="15000"/>
            </a:spcAft>
            <a:buChar char="••"/>
          </a:pPr>
          <a:r>
            <a:rPr lang="zh-CN" sz="3300" b="1" kern="1200" baseline="0" smtClean="0"/>
            <a:t>以此带宽作一矩形滤波特性，则通过此特性滤波器的噪声功率，等于通过实际滤波器的噪声功率。</a:t>
          </a:r>
          <a:endParaRPr lang="zh-CN" sz="3300" kern="1200"/>
        </a:p>
      </dsp:txBody>
      <dsp:txXfrm>
        <a:off x="0" y="546218"/>
        <a:ext cx="3528392" cy="4365900"/>
      </dsp:txXfrm>
    </dsp:sp>
    <dsp:sp modelId="{AFA344B4-036E-490D-9EF7-B4C74751DEED}">
      <dsp:nvSpPr>
        <dsp:cNvPr id="0" name=""/>
        <dsp:cNvSpPr/>
      </dsp:nvSpPr>
      <dsp:spPr>
        <a:xfrm>
          <a:off x="176419" y="59138"/>
          <a:ext cx="2469874" cy="974160"/>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355" tIns="0" rIns="93355" bIns="0" numCol="1" spcCol="1270" anchor="ctr" anchorCtr="0">
          <a:noAutofit/>
        </a:bodyPr>
        <a:lstStyle/>
        <a:p>
          <a:pPr lvl="0" algn="l" defTabSz="1466850" rtl="0">
            <a:lnSpc>
              <a:spcPct val="90000"/>
            </a:lnSpc>
            <a:spcBef>
              <a:spcPct val="0"/>
            </a:spcBef>
            <a:spcAft>
              <a:spcPct val="35000"/>
            </a:spcAft>
          </a:pPr>
          <a:r>
            <a:rPr lang="zh-CN" sz="3300" b="1" kern="1200" baseline="0" dirty="0" smtClean="0"/>
            <a:t>物理概念：</a:t>
          </a:r>
          <a:endParaRPr lang="zh-CN" sz="3300" kern="1200" dirty="0"/>
        </a:p>
      </dsp:txBody>
      <dsp:txXfrm>
        <a:off x="223974" y="106693"/>
        <a:ext cx="2374764"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37.wmf"/><Relationship Id="rId5" Type="http://schemas.openxmlformats.org/officeDocument/2006/relationships/image" Target="../media/image45.wmf"/><Relationship Id="rId4"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9.wmf"/><Relationship Id="rId4" Type="http://schemas.openxmlformats.org/officeDocument/2006/relationships/image" Target="../media/image7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8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2014/2/24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2014/2/24</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2F0384-1AB8-480C-88F7-F0A4670DC2F2}" type="slidenum">
              <a:rPr lang="en-US" altLang="zh-CN"/>
              <a:pPr/>
              <a:t>5</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2F0384-1AB8-480C-88F7-F0A4670DC2F2}" type="slidenum">
              <a:rPr lang="en-US" altLang="zh-CN"/>
              <a:pPr/>
              <a:t>6</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EC70B1C7-8A8C-46A0-8042-8D7F12AACF86}" type="datetime1">
              <a:rPr lang="zh-CN" altLang="en-US" smtClean="0"/>
              <a:t>2014/2/24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19FADDB-82C2-463D-BF70-6181C30C4010}" type="datetime1">
              <a:rPr lang="zh-CN" altLang="en-US" smtClean="0"/>
              <a:t>2014/2/24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8229600" cy="21717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41529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C0D5BF34-F26A-4291-AA21-9574B7A1D0A8}" type="datetime1">
              <a:rPr lang="zh-CN" altLang="en-US" smtClean="0"/>
              <a:t>2014/2/24</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CF285480-69E1-4FBB-ADFD-10FF4D0268EA}" type="slidenum">
              <a:rPr lang="en-US" altLang="zh-CN"/>
              <a:pPr/>
              <a:t>‹#›</a:t>
            </a:fld>
            <a:endParaRPr lang="en-US" altLang="zh-CN"/>
          </a:p>
        </p:txBody>
      </p:sp>
    </p:spTree>
    <p:extLst>
      <p:ext uri="{BB962C8B-B14F-4D97-AF65-F5344CB8AC3E}">
        <p14:creationId xmlns:p14="http://schemas.microsoft.com/office/powerpoint/2010/main" val="2513869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CD4A7C4C-72B7-4BF4-B954-134A63689C0E}" type="datetime1">
              <a:rPr lang="zh-CN" altLang="en-US" smtClean="0"/>
              <a:t>2014/2/24</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9704CB3B-DB8E-4C92-A291-5A517B376942}" type="slidenum">
              <a:rPr lang="en-US" altLang="zh-CN"/>
              <a:pPr/>
              <a:t>‹#›</a:t>
            </a:fld>
            <a:endParaRPr lang="en-US" altLang="zh-CN"/>
          </a:p>
        </p:txBody>
      </p:sp>
    </p:spTree>
    <p:extLst>
      <p:ext uri="{BB962C8B-B14F-4D97-AF65-F5344CB8AC3E}">
        <p14:creationId xmlns:p14="http://schemas.microsoft.com/office/powerpoint/2010/main" val="336559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EA471F13-7C3E-4B48-A3C5-143F0FFC34FE}" type="datetime1">
              <a:rPr lang="zh-CN" altLang="en-US" smtClean="0"/>
              <a:t>2014/2/24</a:t>
            </a:fld>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CADA21AF-6EDC-4066-AE95-7A571A3B4D3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20713"/>
            <a:ext cx="7696200" cy="486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5671584C-A2D7-48A4-BAE5-7A214D8B6C13}" type="datetime1">
              <a:rPr lang="zh-CN" altLang="en-US" smtClean="0"/>
              <a:t>2014/2/24</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2D46637-8092-4437-BC39-121534909CFE}" type="slidenum">
              <a:rPr lang="en-US" altLang="zh-CN"/>
              <a:pPr>
                <a:defRPr/>
              </a:pPr>
              <a:t>‹#›</a:t>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defRPr sz="2800" b="1">
                <a:solidFill>
                  <a:schemeClr val="tx1"/>
                </a:solidFill>
              </a:defRPr>
            </a:lvl1pPr>
            <a:lvl2pPr>
              <a:lnSpc>
                <a:spcPct val="100000"/>
              </a:lnSpc>
              <a:defRPr sz="2400" b="1">
                <a:solidFill>
                  <a:schemeClr val="tx1"/>
                </a:solidFill>
              </a:defRPr>
            </a:lvl2pPr>
            <a:lvl3pPr>
              <a:lnSpc>
                <a:spcPct val="100000"/>
              </a:lnSpc>
              <a:defRPr sz="2000" b="1">
                <a:solidFill>
                  <a:schemeClr val="tx1"/>
                </a:solidFill>
              </a:defRPr>
            </a:lvl3pPr>
            <a:lvl4pPr>
              <a:lnSpc>
                <a:spcPct val="100000"/>
              </a:lnSpc>
              <a:defRPr sz="1800" b="1">
                <a:solidFill>
                  <a:schemeClr val="tx1"/>
                </a:solidFill>
              </a:defRPr>
            </a:lvl4pPr>
            <a:lvl5pPr>
              <a:lnSpc>
                <a:spcPct val="100000"/>
              </a:lnSpc>
              <a:defRPr sz="1800"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0D5EA7D3-0AB4-40D1-AEA2-57A4B8A30563}" type="datetime1">
              <a:rPr lang="zh-CN" altLang="en-US" smtClean="0"/>
              <a:t>2014/2/24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fld id="{5136EFAF-E6C3-4B35-AB65-063A03C3F4A8}" type="datetime1">
              <a:rPr lang="zh-CN" altLang="en-US" smtClean="0"/>
              <a:t>2014/2/24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fld id="{5B27611F-0CF6-4ECB-A761-7B66DB54799C}" type="datetime1">
              <a:rPr lang="zh-CN" altLang="en-US" smtClean="0"/>
              <a:t>2014/2/24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chemeClr val="tx1"/>
                </a:solidFill>
              </a:defRPr>
            </a:lvl1pPr>
          </a:lstStyle>
          <a:p>
            <a:r>
              <a:rPr lang="en-US" altLang="zh-CN" dirty="0" smtClean="0"/>
              <a:t>Click to edit Master title style</a:t>
            </a:r>
            <a:endParaRPr lang="en-US" dirty="0"/>
          </a:p>
        </p:txBody>
      </p: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Date Placeholder 2"/>
          <p:cNvSpPr>
            <a:spLocks noGrp="1"/>
          </p:cNvSpPr>
          <p:nvPr>
            <p:ph type="dt" sz="half" idx="10"/>
          </p:nvPr>
        </p:nvSpPr>
        <p:spPr/>
        <p:txBody>
          <a:bodyPr/>
          <a:lstStyle/>
          <a:p>
            <a:fld id="{8231E3CA-6936-452C-A88C-689EC5ABFF59}" type="datetime1">
              <a:rPr lang="zh-CN" altLang="en-US" smtClean="0"/>
              <a:t>2014/2/24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5EEDF-470A-40D9-84A4-F6A26644CE76}" type="datetime1">
              <a:rPr lang="zh-CN" altLang="en-US" smtClean="0"/>
              <a:t>2014/2/24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429BE40-82E6-4C59-8E68-19DC0BD7FB9D}" type="datetime1">
              <a:rPr lang="zh-CN" altLang="en-US" smtClean="0"/>
              <a:t>2014/2/24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dirty="0" smtClean="0"/>
              <a:t>Click to edit Master title style</a:t>
            </a:r>
            <a:endParaRPr lang="en-US" dirty="0"/>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4DF1F42-17AA-4B1F-A747-0B6DB27B46E1}" type="datetime1">
              <a:rPr lang="zh-CN" altLang="en-US" smtClean="0"/>
              <a:t>2014/2/24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fld id="{CE2B2643-C29B-49A9-89B9-9638E4573574}" type="datetime1">
              <a:rPr lang="zh-CN" altLang="en-US" smtClean="0"/>
              <a:t>2014/2/24</a:t>
            </a:fld>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20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Colors" Target="../diagrams/colors5.xml"/><Relationship Id="rId11" Type="http://schemas.openxmlformats.org/officeDocument/2006/relationships/image" Target="../media/image8.wmf"/><Relationship Id="rId5" Type="http://schemas.openxmlformats.org/officeDocument/2006/relationships/diagramQuickStyle" Target="../diagrams/quickStyle5.xml"/><Relationship Id="rId10" Type="http://schemas.openxmlformats.org/officeDocument/2006/relationships/oleObject" Target="../embeddings/oleObject3.bin"/><Relationship Id="rId4" Type="http://schemas.openxmlformats.org/officeDocument/2006/relationships/diagramLayout" Target="../diagrams/layout5.xml"/><Relationship Id="rId9"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1.wmf"/></Relationships>
</file>

<file path=ppt/slides/_rels/slide35.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0.bin"/><Relationship Id="rId14" Type="http://schemas.openxmlformats.org/officeDocument/2006/relationships/image" Target="../media/image2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9.jpeg"/><Relationship Id="rId4" Type="http://schemas.openxmlformats.org/officeDocument/2006/relationships/image" Target="../media/image2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4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4.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5.wmf"/></Relationships>
</file>

<file path=ppt/slides/_rels/slide5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7.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2.bin"/><Relationship Id="rId14" Type="http://schemas.openxmlformats.org/officeDocument/2006/relationships/image" Target="../media/image41.wmf"/></Relationships>
</file>

<file path=ppt/slides/_rels/slide5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2.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44.wmf"/><Relationship Id="rId4" Type="http://schemas.openxmlformats.org/officeDocument/2006/relationships/image" Target="../media/image37.wmf"/><Relationship Id="rId9" Type="http://schemas.openxmlformats.org/officeDocument/2006/relationships/oleObject" Target="../embeddings/oleObject28.bin"/></Relationships>
</file>

<file path=ppt/slides/_rels/slide5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8.wmf"/><Relationship Id="rId5" Type="http://schemas.openxmlformats.org/officeDocument/2006/relationships/oleObject" Target="../embeddings/oleObject31.bin"/><Relationship Id="rId4" Type="http://schemas.openxmlformats.org/officeDocument/2006/relationships/image" Target="../media/image47.wmf"/></Relationships>
</file>

<file path=ppt/slides/_rels/slide62.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1.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36.bin"/></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4.wmf"/><Relationship Id="rId4" Type="http://schemas.openxmlformats.org/officeDocument/2006/relationships/oleObject" Target="../embeddings/oleObject38.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6.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7.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8.wmf"/></Relationships>
</file>

<file path=ppt/slides/_rels/slide7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60.png"/><Relationship Id="rId7" Type="http://schemas.openxmlformats.org/officeDocument/2006/relationships/diagramColors" Target="../diagrams/colors7.xml"/><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openxmlformats.org/officeDocument/2006/relationships/image" Target="../media/image59.wmf"/><Relationship Id="rId4" Type="http://schemas.openxmlformats.org/officeDocument/2006/relationships/diagramData" Target="../diagrams/data7.xml"/><Relationship Id="rId9" Type="http://schemas.openxmlformats.org/officeDocument/2006/relationships/oleObject" Target="../embeddings/oleObject42.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22.vml"/><Relationship Id="rId4" Type="http://schemas.openxmlformats.org/officeDocument/2006/relationships/image" Target="../media/image61.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62.wmf"/></Relationships>
</file>

<file path=ppt/slides/_rels/slide81.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3.wmf"/><Relationship Id="rId5" Type="http://schemas.openxmlformats.org/officeDocument/2006/relationships/oleObject" Target="../embeddings/oleObject46.bin"/><Relationship Id="rId4" Type="http://schemas.openxmlformats.org/officeDocument/2006/relationships/image" Target="../media/image62.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66.jpeg"/><Relationship Id="rId4" Type="http://schemas.openxmlformats.org/officeDocument/2006/relationships/image" Target="../media/image65.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8.wmf"/><Relationship Id="rId5" Type="http://schemas.openxmlformats.org/officeDocument/2006/relationships/oleObject" Target="../embeddings/oleObject50.bin"/><Relationship Id="rId4" Type="http://schemas.openxmlformats.org/officeDocument/2006/relationships/image" Target="../media/image67.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0.wmf"/><Relationship Id="rId5" Type="http://schemas.openxmlformats.org/officeDocument/2006/relationships/oleObject" Target="../embeddings/oleObject52.bin"/><Relationship Id="rId4" Type="http://schemas.openxmlformats.org/officeDocument/2006/relationships/image" Target="../media/image69.wmf"/></Relationships>
</file>

<file path=ppt/slides/_rels/slide87.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2.wmf"/><Relationship Id="rId5" Type="http://schemas.openxmlformats.org/officeDocument/2006/relationships/oleObject" Target="../embeddings/oleObject54.bin"/><Relationship Id="rId4" Type="http://schemas.openxmlformats.org/officeDocument/2006/relationships/image" Target="../media/image71.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5.wmf"/><Relationship Id="rId5" Type="http://schemas.openxmlformats.org/officeDocument/2006/relationships/oleObject" Target="../embeddings/oleObject57.bin"/><Relationship Id="rId4" Type="http://schemas.openxmlformats.org/officeDocument/2006/relationships/image" Target="../media/image74.wmf"/></Relationships>
</file>

<file path=ppt/slides/_rels/slide89.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6.w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61.bin"/></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80.jpeg"/><Relationship Id="rId4" Type="http://schemas.openxmlformats.org/officeDocument/2006/relationships/image" Target="../media/image79.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75.wmf"/><Relationship Id="rId5" Type="http://schemas.openxmlformats.org/officeDocument/2006/relationships/oleObject" Target="../embeddings/oleObject65.bin"/><Relationship Id="rId4" Type="http://schemas.openxmlformats.org/officeDocument/2006/relationships/image" Target="../media/image81.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82.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ctrTitle"/>
          </p:nvPr>
        </p:nvSpPr>
        <p:spPr/>
        <p:txBody>
          <a:bodyPr/>
          <a:lstStyle/>
          <a:p>
            <a:r>
              <a:rPr lang="zh-CN" altLang="en-US" smtClean="0"/>
              <a:t>通信原理</a:t>
            </a:r>
            <a:endParaRPr lang="zh-CN" altLang="en-US"/>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03405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lvl="1" algn="l" rtl="0">
              <a:lnSpc>
                <a:spcPct val="90000"/>
              </a:lnSpc>
              <a:spcBef>
                <a:spcPct val="0"/>
              </a:spcBef>
            </a:pPr>
            <a:r>
              <a:rPr lang="zh-CN" altLang="en-US" sz="3400" b="1" dirty="0" smtClean="0">
                <a:latin typeface="+mj-ea"/>
                <a:ea typeface="+mj-ea"/>
              </a:rPr>
              <a:t>电磁波传播的分类：</a:t>
            </a:r>
            <a:endParaRPr lang="zh-CN" altLang="en-US" sz="3400" b="1" dirty="0">
              <a:latin typeface="+mj-ea"/>
              <a:ea typeface="+mj-ea"/>
            </a:endParaRPr>
          </a:p>
        </p:txBody>
      </p:sp>
      <p:graphicFrame>
        <p:nvGraphicFramePr>
          <p:cNvPr id="33" name="图示 32"/>
          <p:cNvGraphicFramePr/>
          <p:nvPr>
            <p:extLst>
              <p:ext uri="{D42A27DB-BD31-4B8C-83A1-F6EECF244321}">
                <p14:modId xmlns:p14="http://schemas.microsoft.com/office/powerpoint/2010/main" val="1483472864"/>
              </p:ext>
            </p:extLst>
          </p:nvPr>
        </p:nvGraphicFramePr>
        <p:xfrm>
          <a:off x="395536" y="260648"/>
          <a:ext cx="8280920" cy="6480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灯片编号占位符 5"/>
          <p:cNvSpPr>
            <a:spLocks noGrp="1"/>
          </p:cNvSpPr>
          <p:nvPr>
            <p:ph type="sldNum" sz="quarter" idx="12"/>
          </p:nvPr>
        </p:nvSpPr>
        <p:spPr/>
        <p:txBody>
          <a:bodyPr/>
          <a:lstStyle/>
          <a:p>
            <a:fld id="{7EB226B2-1452-47B2-93B4-48BEC4D46899}" type="slidenum">
              <a:rPr lang="en-US" altLang="zh-CN" smtClean="0"/>
              <a:pPr/>
              <a:t>10</a:t>
            </a:fld>
            <a:endParaRPr lang="en-US" altLang="zh-CN"/>
          </a:p>
        </p:txBody>
      </p:sp>
    </p:spTree>
    <p:extLst>
      <p:ext uri="{BB962C8B-B14F-4D97-AF65-F5344CB8AC3E}">
        <p14:creationId xmlns:p14="http://schemas.microsoft.com/office/powerpoint/2010/main" val="1065062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Text Box 2"/>
          <p:cNvSpPr txBox="1">
            <a:spLocks noChangeArrowheads="1"/>
          </p:cNvSpPr>
          <p:nvPr/>
        </p:nvSpPr>
        <p:spPr bwMode="auto">
          <a:xfrm>
            <a:off x="2339752" y="6237288"/>
            <a:ext cx="4321175" cy="457200"/>
          </a:xfrm>
          <a:prstGeom prst="rect">
            <a:avLst/>
          </a:prstGeom>
          <a:noFill/>
          <a:ln w="9525">
            <a:noFill/>
            <a:miter lim="800000"/>
            <a:headEnd/>
            <a:tailEnd/>
          </a:ln>
          <a:effectLst/>
        </p:spPr>
        <p:txBody>
          <a:bodyPr>
            <a:spAutoFit/>
          </a:bodyPr>
          <a:lstStyle/>
          <a:p>
            <a:pPr algn="ctr">
              <a:spcBef>
                <a:spcPct val="50000"/>
              </a:spcBef>
              <a:defRPr/>
            </a:pPr>
            <a:r>
              <a:rPr kumimoji="1" lang="zh-CN" altLang="en-US" sz="2400" b="1" dirty="0" smtClean="0">
                <a:solidFill>
                  <a:srgbClr val="0000FF"/>
                </a:solidFill>
                <a:latin typeface="+mj-ea"/>
                <a:ea typeface="+mj-ea"/>
              </a:rPr>
              <a:t>电离层</a:t>
            </a:r>
            <a:r>
              <a:rPr kumimoji="1" lang="zh-CN" altLang="en-US" sz="2400" b="1" dirty="0">
                <a:solidFill>
                  <a:srgbClr val="0000FF"/>
                </a:solidFill>
                <a:latin typeface="+mj-ea"/>
                <a:ea typeface="+mj-ea"/>
              </a:rPr>
              <a:t>结构示意图</a:t>
            </a:r>
            <a:r>
              <a:rPr kumimoji="1" lang="zh-CN" altLang="en-US" sz="2400" dirty="0">
                <a:solidFill>
                  <a:srgbClr val="0000FF"/>
                </a:solidFill>
                <a:latin typeface="+mj-ea"/>
                <a:ea typeface="+mj-ea"/>
              </a:rPr>
              <a:t> </a:t>
            </a:r>
          </a:p>
        </p:txBody>
      </p:sp>
      <p:graphicFrame>
        <p:nvGraphicFramePr>
          <p:cNvPr id="13314" name="Object 3"/>
          <p:cNvGraphicFramePr>
            <a:graphicFrameLocks noChangeAspect="1"/>
          </p:cNvGraphicFramePr>
          <p:nvPr>
            <p:extLst>
              <p:ext uri="{D42A27DB-BD31-4B8C-83A1-F6EECF244321}">
                <p14:modId xmlns:p14="http://schemas.microsoft.com/office/powerpoint/2010/main" val="2580005764"/>
              </p:ext>
            </p:extLst>
          </p:nvPr>
        </p:nvGraphicFramePr>
        <p:xfrm>
          <a:off x="395536" y="908720"/>
          <a:ext cx="8532440" cy="4904672"/>
        </p:xfrm>
        <a:graphic>
          <a:graphicData uri="http://schemas.openxmlformats.org/presentationml/2006/ole">
            <mc:AlternateContent xmlns:mc="http://schemas.openxmlformats.org/markup-compatibility/2006">
              <mc:Choice xmlns:v="urn:schemas-microsoft-com:vml" Requires="v">
                <p:oleObj spid="_x0000_s241784" name="VISIO" r:id="rId3" imgW="4739640" imgH="1417320" progId="Visio.Drawing.11">
                  <p:embed/>
                </p:oleObj>
              </mc:Choice>
              <mc:Fallback>
                <p:oleObj name="VISIO" r:id="rId3" imgW="4739640" imgH="1417320" progId="Visio.Drawing.11">
                  <p:embed/>
                  <p:pic>
                    <p:nvPicPr>
                      <p:cNvPr id="0" name="Picture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908720"/>
                        <a:ext cx="8532440" cy="4904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11</a:t>
            </a:fld>
            <a:endParaRPr lang="en-US"/>
          </a:p>
        </p:txBody>
      </p:sp>
    </p:spTree>
    <p:extLst>
      <p:ext uri="{BB962C8B-B14F-4D97-AF65-F5344CB8AC3E}">
        <p14:creationId xmlns:p14="http://schemas.microsoft.com/office/powerpoint/2010/main" val="2270140464"/>
      </p:ext>
    </p:extLst>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0"/>
            <a:r>
              <a:rPr lang="zh-CN" altLang="zh-CN" sz="2400" dirty="0">
                <a:solidFill>
                  <a:srgbClr val="0000FF"/>
                </a:solidFill>
                <a:latin typeface="+mj-ea"/>
                <a:ea typeface="+mj-ea"/>
              </a:rPr>
              <a:t>距离：</a:t>
            </a:r>
            <a:r>
              <a:rPr lang="zh-CN" altLang="en-US" sz="2400" dirty="0">
                <a:latin typeface="+mj-ea"/>
                <a:ea typeface="+mj-ea"/>
              </a:rPr>
              <a:t>可以算出</a:t>
            </a:r>
            <a:r>
              <a:rPr lang="zh-CN" altLang="zh-CN" sz="2400" dirty="0">
                <a:latin typeface="+mj-ea"/>
                <a:ea typeface="+mj-ea"/>
              </a:rPr>
              <a:t>一次反射</a:t>
            </a:r>
            <a:r>
              <a:rPr lang="en-US" altLang="zh-CN" sz="2400" dirty="0">
                <a:latin typeface="+mj-ea"/>
                <a:ea typeface="+mj-ea"/>
              </a:rPr>
              <a:t>&lt; 4000 km</a:t>
            </a:r>
            <a:endParaRPr lang="zh-CN" altLang="zh-CN" sz="2400" dirty="0">
              <a:latin typeface="+mj-ea"/>
              <a:ea typeface="+mj-ea"/>
            </a:endParaRPr>
          </a:p>
          <a:p>
            <a:pPr lvl="0"/>
            <a:r>
              <a:rPr lang="zh-CN" altLang="zh-CN" sz="2400" dirty="0">
                <a:solidFill>
                  <a:srgbClr val="0000FF"/>
                </a:solidFill>
                <a:latin typeface="+mj-ea"/>
                <a:ea typeface="+mj-ea"/>
              </a:rPr>
              <a:t>寂静区</a:t>
            </a:r>
            <a:r>
              <a:rPr lang="zh-CN" altLang="zh-CN" sz="2400" dirty="0">
                <a:latin typeface="+mj-ea"/>
                <a:ea typeface="+mj-ea"/>
              </a:rPr>
              <a:t>：</a:t>
            </a:r>
            <a:r>
              <a:rPr lang="zh-CN" altLang="en-US" sz="2400" dirty="0">
                <a:latin typeface="+mj-ea"/>
                <a:ea typeface="+mj-ea"/>
              </a:rPr>
              <a:t>电离层反射波到达地面的区域可能</a:t>
            </a:r>
            <a:r>
              <a:rPr lang="zh-CN" altLang="en-US" sz="2400" dirty="0" smtClean="0">
                <a:latin typeface="+mj-ea"/>
                <a:ea typeface="+mj-ea"/>
              </a:rPr>
              <a:t>不连续</a:t>
            </a:r>
            <a:endParaRPr lang="en-US" altLang="zh-CN" sz="2400" dirty="0" smtClean="0">
              <a:latin typeface="+mj-ea"/>
              <a:ea typeface="+mj-ea"/>
            </a:endParaRPr>
          </a:p>
          <a:p>
            <a:pPr lvl="0"/>
            <a:r>
              <a:rPr lang="zh-CN" altLang="en-US" sz="2400" dirty="0" smtClean="0">
                <a:solidFill>
                  <a:srgbClr val="0000FF"/>
                </a:solidFill>
                <a:latin typeface="+mj-ea"/>
                <a:ea typeface="+mj-ea"/>
              </a:rPr>
              <a:t>特点</a:t>
            </a:r>
            <a:r>
              <a:rPr lang="zh-CN" altLang="en-US" sz="2400" dirty="0">
                <a:solidFill>
                  <a:schemeClr val="tx2"/>
                </a:solidFill>
                <a:latin typeface="+mj-ea"/>
                <a:ea typeface="+mj-ea"/>
              </a:rPr>
              <a:t>：</a:t>
            </a:r>
            <a:r>
              <a:rPr lang="zh-CN" altLang="en-US" sz="2400" dirty="0">
                <a:latin typeface="+mj-ea"/>
                <a:ea typeface="+mj-ea"/>
              </a:rPr>
              <a:t>损耗小、衰落现象严重、受电离层扰动影响</a:t>
            </a:r>
            <a:r>
              <a:rPr lang="zh-CN" altLang="en-US" sz="2400" dirty="0" smtClean="0">
                <a:latin typeface="+mj-ea"/>
                <a:ea typeface="+mj-ea"/>
              </a:rPr>
              <a:t>大</a:t>
            </a:r>
            <a:endParaRPr lang="en-US" altLang="zh-CN" sz="2400" dirty="0" smtClean="0">
              <a:latin typeface="+mj-ea"/>
              <a:ea typeface="+mj-ea"/>
            </a:endParaRPr>
          </a:p>
          <a:p>
            <a:pPr lvl="0"/>
            <a:r>
              <a:rPr lang="zh-CN" altLang="en-US" sz="2400" dirty="0" smtClean="0">
                <a:solidFill>
                  <a:srgbClr val="0000FF"/>
                </a:solidFill>
                <a:latin typeface="+mj-ea"/>
                <a:ea typeface="+mj-ea"/>
              </a:rPr>
              <a:t>应用</a:t>
            </a:r>
            <a:r>
              <a:rPr lang="zh-CN" altLang="en-US" sz="2400" dirty="0">
                <a:solidFill>
                  <a:schemeClr val="tx2"/>
                </a:solidFill>
                <a:latin typeface="+mj-ea"/>
                <a:ea typeface="+mj-ea"/>
              </a:rPr>
              <a:t>：</a:t>
            </a:r>
            <a:r>
              <a:rPr lang="zh-CN" altLang="en-US" sz="2400" dirty="0">
                <a:latin typeface="+mj-ea"/>
                <a:ea typeface="+mj-ea"/>
              </a:rPr>
              <a:t>中短波远距离广播、通信、海上移动通信、航空通信等</a:t>
            </a:r>
          </a:p>
          <a:p>
            <a:endParaRPr lang="zh-CN" altLang="en-US" sz="2400" dirty="0">
              <a:latin typeface="+mj-ea"/>
              <a:ea typeface="+mj-ea"/>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12</a:t>
            </a:fld>
            <a:endParaRPr lang="en-US"/>
          </a:p>
        </p:txBody>
      </p:sp>
      <p:grpSp>
        <p:nvGrpSpPr>
          <p:cNvPr id="23" name="Group 32"/>
          <p:cNvGrpSpPr>
            <a:grpSpLocks/>
          </p:cNvGrpSpPr>
          <p:nvPr/>
        </p:nvGrpSpPr>
        <p:grpSpPr bwMode="auto">
          <a:xfrm>
            <a:off x="4119481" y="3681035"/>
            <a:ext cx="4552504" cy="2664420"/>
            <a:chOff x="3419" y="2273"/>
            <a:chExt cx="2184" cy="1106"/>
          </a:xfrm>
        </p:grpSpPr>
        <p:grpSp>
          <p:nvGrpSpPr>
            <p:cNvPr id="24" name="Group 31"/>
            <p:cNvGrpSpPr>
              <a:grpSpLocks/>
            </p:cNvGrpSpPr>
            <p:nvPr/>
          </p:nvGrpSpPr>
          <p:grpSpPr bwMode="auto">
            <a:xfrm>
              <a:off x="3419" y="2313"/>
              <a:ext cx="2184" cy="972"/>
              <a:chOff x="3419" y="2313"/>
              <a:chExt cx="2184" cy="972"/>
            </a:xfrm>
          </p:grpSpPr>
          <p:pic>
            <p:nvPicPr>
              <p:cNvPr id="28" name="Picture 15" descr="天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 y="2313"/>
                <a:ext cx="2184"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Line 17"/>
              <p:cNvSpPr>
                <a:spLocks noChangeShapeType="1"/>
              </p:cNvSpPr>
              <p:nvPr/>
            </p:nvSpPr>
            <p:spPr bwMode="auto">
              <a:xfrm flipV="1">
                <a:off x="3837" y="2634"/>
                <a:ext cx="72"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8"/>
              <p:cNvSpPr>
                <a:spLocks noChangeShapeType="1"/>
              </p:cNvSpPr>
              <p:nvPr/>
            </p:nvSpPr>
            <p:spPr bwMode="auto">
              <a:xfrm>
                <a:off x="3909" y="2634"/>
                <a:ext cx="320"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9"/>
              <p:cNvSpPr>
                <a:spLocks noChangeShapeType="1"/>
              </p:cNvSpPr>
              <p:nvPr/>
            </p:nvSpPr>
            <p:spPr bwMode="auto">
              <a:xfrm flipV="1">
                <a:off x="3837" y="2578"/>
                <a:ext cx="176"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0"/>
              <p:cNvSpPr>
                <a:spLocks noChangeShapeType="1"/>
              </p:cNvSpPr>
              <p:nvPr/>
            </p:nvSpPr>
            <p:spPr bwMode="auto">
              <a:xfrm>
                <a:off x="4013" y="2578"/>
                <a:ext cx="432"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1"/>
              <p:cNvSpPr>
                <a:spLocks noChangeShapeType="1"/>
              </p:cNvSpPr>
              <p:nvPr/>
            </p:nvSpPr>
            <p:spPr bwMode="auto">
              <a:xfrm flipV="1">
                <a:off x="4229" y="2466"/>
                <a:ext cx="144" cy="3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22"/>
              <p:cNvSpPr>
                <a:spLocks noChangeShapeType="1"/>
              </p:cNvSpPr>
              <p:nvPr/>
            </p:nvSpPr>
            <p:spPr bwMode="auto">
              <a:xfrm>
                <a:off x="4373" y="2465"/>
                <a:ext cx="272"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3"/>
              <p:cNvSpPr>
                <a:spLocks noChangeShapeType="1"/>
              </p:cNvSpPr>
              <p:nvPr/>
            </p:nvSpPr>
            <p:spPr bwMode="auto">
              <a:xfrm flipV="1">
                <a:off x="4437" y="2473"/>
                <a:ext cx="256"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4"/>
              <p:cNvSpPr>
                <a:spLocks noChangeShapeType="1"/>
              </p:cNvSpPr>
              <p:nvPr/>
            </p:nvSpPr>
            <p:spPr bwMode="auto">
              <a:xfrm>
                <a:off x="4701" y="2465"/>
                <a:ext cx="21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5"/>
              <p:cNvSpPr>
                <a:spLocks noChangeShapeType="1"/>
              </p:cNvSpPr>
              <p:nvPr/>
            </p:nvSpPr>
            <p:spPr bwMode="auto">
              <a:xfrm flipV="1">
                <a:off x="4635" y="2561"/>
                <a:ext cx="384"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6"/>
              <p:cNvSpPr>
                <a:spLocks noChangeShapeType="1"/>
              </p:cNvSpPr>
              <p:nvPr/>
            </p:nvSpPr>
            <p:spPr bwMode="auto">
              <a:xfrm>
                <a:off x="5019" y="2561"/>
                <a:ext cx="112" cy="4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7"/>
              <p:cNvSpPr>
                <a:spLocks noChangeShapeType="1"/>
              </p:cNvSpPr>
              <p:nvPr/>
            </p:nvSpPr>
            <p:spPr bwMode="auto">
              <a:xfrm flipV="1">
                <a:off x="4915" y="2753"/>
                <a:ext cx="392"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28"/>
              <p:cNvSpPr>
                <a:spLocks noChangeShapeType="1"/>
              </p:cNvSpPr>
              <p:nvPr/>
            </p:nvSpPr>
            <p:spPr bwMode="auto">
              <a:xfrm>
                <a:off x="5307" y="2753"/>
                <a:ext cx="48"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 name="Text Box 16"/>
            <p:cNvSpPr txBox="1">
              <a:spLocks noChangeArrowheads="1"/>
            </p:cNvSpPr>
            <p:nvPr/>
          </p:nvSpPr>
          <p:spPr bwMode="auto">
            <a:xfrm>
              <a:off x="4363" y="2777"/>
              <a:ext cx="44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地 面</a:t>
              </a:r>
              <a:endParaRPr lang="zh-CN" altLang="en-US" sz="2800"/>
            </a:p>
          </p:txBody>
        </p:sp>
        <p:sp>
          <p:nvSpPr>
            <p:cNvPr id="26" name="Text Box 29"/>
            <p:cNvSpPr txBox="1">
              <a:spLocks noChangeArrowheads="1"/>
            </p:cNvSpPr>
            <p:nvPr/>
          </p:nvSpPr>
          <p:spPr bwMode="auto">
            <a:xfrm>
              <a:off x="4723" y="2273"/>
              <a:ext cx="822" cy="1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信号传播路径</a:t>
              </a:r>
              <a:endParaRPr lang="zh-CN" altLang="en-US" sz="2800"/>
            </a:p>
          </p:txBody>
        </p:sp>
        <p:sp>
          <p:nvSpPr>
            <p:cNvPr id="27" name="Text Box 30"/>
            <p:cNvSpPr txBox="1">
              <a:spLocks noChangeArrowheads="1"/>
            </p:cNvSpPr>
            <p:nvPr/>
          </p:nvSpPr>
          <p:spPr bwMode="auto">
            <a:xfrm>
              <a:off x="3929" y="3163"/>
              <a:ext cx="121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a:latin typeface="Times New Roman" pitchFamily="18" charset="0"/>
                </a:rPr>
                <a:t>图 </a:t>
              </a:r>
              <a:r>
                <a:rPr lang="en-US" altLang="zh-CN">
                  <a:latin typeface="Times New Roman" pitchFamily="18" charset="0"/>
                </a:rPr>
                <a:t>4-2 </a:t>
              </a:r>
              <a:r>
                <a:rPr lang="zh-CN" altLang="en-US">
                  <a:latin typeface="Times New Roman" pitchFamily="18" charset="0"/>
                </a:rPr>
                <a:t>天波传播</a:t>
              </a:r>
            </a:p>
            <a:p>
              <a:pPr algn="ctr"/>
              <a:endParaRPr lang="en-US" altLang="zh-CN"/>
            </a:p>
          </p:txBody>
        </p:sp>
      </p:grpSp>
    </p:spTree>
    <p:extLst>
      <p:ext uri="{BB962C8B-B14F-4D97-AF65-F5344CB8AC3E}">
        <p14:creationId xmlns:p14="http://schemas.microsoft.com/office/powerpoint/2010/main" val="3961199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9552" y="-171400"/>
            <a:ext cx="8064896" cy="811560"/>
          </a:xfrm>
        </p:spPr>
        <p:txBody>
          <a:bodyPr/>
          <a:lstStyle/>
          <a:p>
            <a:endParaRPr lang="zh-CN" altLang="en-US" dirty="0"/>
          </a:p>
        </p:txBody>
      </p:sp>
      <p:graphicFrame>
        <p:nvGraphicFramePr>
          <p:cNvPr id="67" name="图示 66"/>
          <p:cNvGraphicFramePr/>
          <p:nvPr>
            <p:extLst>
              <p:ext uri="{D42A27DB-BD31-4B8C-83A1-F6EECF244321}">
                <p14:modId xmlns:p14="http://schemas.microsoft.com/office/powerpoint/2010/main" val="4201853977"/>
              </p:ext>
            </p:extLst>
          </p:nvPr>
        </p:nvGraphicFramePr>
        <p:xfrm>
          <a:off x="611560" y="116632"/>
          <a:ext cx="820891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灯片编号占位符 5"/>
          <p:cNvSpPr>
            <a:spLocks noGrp="1"/>
          </p:cNvSpPr>
          <p:nvPr>
            <p:ph type="sldNum" sz="quarter" idx="12"/>
          </p:nvPr>
        </p:nvSpPr>
        <p:spPr/>
        <p:txBody>
          <a:bodyPr/>
          <a:lstStyle/>
          <a:p>
            <a:fld id="{B29C8A39-E019-4F9E-9CE1-03A3A8FE415A}" type="slidenum">
              <a:rPr lang="en-US" altLang="zh-CN" smtClean="0"/>
              <a:pPr/>
              <a:t>13</a:t>
            </a:fld>
            <a:endParaRPr lang="en-US" altLang="zh-CN"/>
          </a:p>
        </p:txBody>
      </p:sp>
      <p:grpSp>
        <p:nvGrpSpPr>
          <p:cNvPr id="2" name="Group 4"/>
          <p:cNvGrpSpPr>
            <a:grpSpLocks/>
          </p:cNvGrpSpPr>
          <p:nvPr/>
        </p:nvGrpSpPr>
        <p:grpSpPr bwMode="auto">
          <a:xfrm>
            <a:off x="5031681" y="2564904"/>
            <a:ext cx="4112319" cy="3528392"/>
            <a:chOff x="3454" y="10308"/>
            <a:chExt cx="4706" cy="4620"/>
          </a:xfrm>
        </p:grpSpPr>
        <p:grpSp>
          <p:nvGrpSpPr>
            <p:cNvPr id="3" name="Group 5"/>
            <p:cNvGrpSpPr>
              <a:grpSpLocks/>
            </p:cNvGrpSpPr>
            <p:nvPr/>
          </p:nvGrpSpPr>
          <p:grpSpPr bwMode="auto">
            <a:xfrm>
              <a:off x="3454" y="10308"/>
              <a:ext cx="4706" cy="4620"/>
              <a:chOff x="3454" y="10308"/>
              <a:chExt cx="4706" cy="4620"/>
            </a:xfrm>
          </p:grpSpPr>
          <p:sp>
            <p:nvSpPr>
              <p:cNvPr id="26630" name="Line 6"/>
              <p:cNvSpPr>
                <a:spLocks noChangeShapeType="1"/>
              </p:cNvSpPr>
              <p:nvPr/>
            </p:nvSpPr>
            <p:spPr bwMode="auto">
              <a:xfrm>
                <a:off x="4471" y="10953"/>
                <a:ext cx="28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 name="Group 7"/>
              <p:cNvGrpSpPr>
                <a:grpSpLocks/>
              </p:cNvGrpSpPr>
              <p:nvPr/>
            </p:nvGrpSpPr>
            <p:grpSpPr bwMode="auto">
              <a:xfrm>
                <a:off x="3454" y="10308"/>
                <a:ext cx="4706" cy="4620"/>
                <a:chOff x="3454" y="10308"/>
                <a:chExt cx="4706" cy="4620"/>
              </a:xfrm>
            </p:grpSpPr>
            <p:sp>
              <p:nvSpPr>
                <p:cNvPr id="26632" name="Text Box 8"/>
                <p:cNvSpPr txBox="1">
                  <a:spLocks noChangeArrowheads="1"/>
                </p:cNvSpPr>
                <p:nvPr/>
              </p:nvSpPr>
              <p:spPr bwMode="auto">
                <a:xfrm>
                  <a:off x="6347" y="10578"/>
                  <a:ext cx="42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d</a:t>
                  </a:r>
                  <a:endParaRPr lang="en-US" altLang="zh-CN" sz="2800"/>
                </a:p>
              </p:txBody>
            </p:sp>
            <p:sp>
              <p:nvSpPr>
                <p:cNvPr id="26633" name="Text Box 9"/>
                <p:cNvSpPr txBox="1">
                  <a:spLocks noChangeArrowheads="1"/>
                </p:cNvSpPr>
                <p:nvPr/>
              </p:nvSpPr>
              <p:spPr bwMode="auto">
                <a:xfrm>
                  <a:off x="5057" y="10578"/>
                  <a:ext cx="42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d</a:t>
                  </a:r>
                  <a:endParaRPr lang="en-US" altLang="zh-CN" sz="2800"/>
                </a:p>
              </p:txBody>
            </p:sp>
            <p:grpSp>
              <p:nvGrpSpPr>
                <p:cNvPr id="5" name="Group 10"/>
                <p:cNvGrpSpPr>
                  <a:grpSpLocks/>
                </p:cNvGrpSpPr>
                <p:nvPr/>
              </p:nvGrpSpPr>
              <p:grpSpPr bwMode="auto">
                <a:xfrm>
                  <a:off x="3454" y="10308"/>
                  <a:ext cx="4706" cy="4620"/>
                  <a:chOff x="3454" y="10308"/>
                  <a:chExt cx="4706" cy="4620"/>
                </a:xfrm>
              </p:grpSpPr>
              <p:sp>
                <p:nvSpPr>
                  <p:cNvPr id="26635" name="Text Box 11"/>
                  <p:cNvSpPr txBox="1">
                    <a:spLocks noChangeArrowheads="1"/>
                  </p:cNvSpPr>
                  <p:nvPr/>
                </p:nvSpPr>
                <p:spPr bwMode="auto">
                  <a:xfrm>
                    <a:off x="4321" y="11043"/>
                    <a:ext cx="42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900" i="1">
                        <a:latin typeface="Times New Roman" pitchFamily="18" charset="0"/>
                      </a:rPr>
                      <a:t>h</a:t>
                    </a:r>
                    <a:endParaRPr lang="en-US" altLang="zh-CN"/>
                  </a:p>
                </p:txBody>
              </p:sp>
              <p:grpSp>
                <p:nvGrpSpPr>
                  <p:cNvPr id="6" name="Group 12"/>
                  <p:cNvGrpSpPr>
                    <a:grpSpLocks/>
                  </p:cNvGrpSpPr>
                  <p:nvPr/>
                </p:nvGrpSpPr>
                <p:grpSpPr bwMode="auto">
                  <a:xfrm>
                    <a:off x="3454" y="10308"/>
                    <a:ext cx="4706" cy="4620"/>
                    <a:chOff x="3454" y="10308"/>
                    <a:chExt cx="4706" cy="4620"/>
                  </a:xfrm>
                </p:grpSpPr>
                <p:grpSp>
                  <p:nvGrpSpPr>
                    <p:cNvPr id="7" name="Group 13"/>
                    <p:cNvGrpSpPr>
                      <a:grpSpLocks/>
                    </p:cNvGrpSpPr>
                    <p:nvPr/>
                  </p:nvGrpSpPr>
                  <p:grpSpPr bwMode="auto">
                    <a:xfrm>
                      <a:off x="3454" y="10308"/>
                      <a:ext cx="4706" cy="4620"/>
                      <a:chOff x="3454" y="10308"/>
                      <a:chExt cx="4706" cy="4620"/>
                    </a:xfrm>
                  </p:grpSpPr>
                  <p:grpSp>
                    <p:nvGrpSpPr>
                      <p:cNvPr id="8" name="Group 14"/>
                      <p:cNvGrpSpPr>
                        <a:grpSpLocks/>
                      </p:cNvGrpSpPr>
                      <p:nvPr/>
                    </p:nvGrpSpPr>
                    <p:grpSpPr bwMode="auto">
                      <a:xfrm>
                        <a:off x="3454" y="10308"/>
                        <a:ext cx="4706" cy="4620"/>
                        <a:chOff x="3454" y="10308"/>
                        <a:chExt cx="4706" cy="4620"/>
                      </a:xfrm>
                    </p:grpSpPr>
                    <p:sp>
                      <p:nvSpPr>
                        <p:cNvPr id="26639" name="Line 15"/>
                        <p:cNvSpPr>
                          <a:spLocks noChangeShapeType="1"/>
                        </p:cNvSpPr>
                        <p:nvPr/>
                      </p:nvSpPr>
                      <p:spPr bwMode="auto">
                        <a:xfrm flipV="1">
                          <a:off x="4471" y="10728"/>
                          <a:ext cx="0" cy="1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0" name="Line 16"/>
                        <p:cNvSpPr>
                          <a:spLocks noChangeShapeType="1"/>
                        </p:cNvSpPr>
                        <p:nvPr/>
                      </p:nvSpPr>
                      <p:spPr bwMode="auto">
                        <a:xfrm flipV="1">
                          <a:off x="7247" y="10728"/>
                          <a:ext cx="0" cy="1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Line 17"/>
                        <p:cNvSpPr>
                          <a:spLocks noChangeShapeType="1"/>
                        </p:cNvSpPr>
                        <p:nvPr/>
                      </p:nvSpPr>
                      <p:spPr bwMode="auto">
                        <a:xfrm flipV="1">
                          <a:off x="5941" y="10728"/>
                          <a:ext cx="0" cy="1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 name="Group 18"/>
                        <p:cNvGrpSpPr>
                          <a:grpSpLocks/>
                        </p:cNvGrpSpPr>
                        <p:nvPr/>
                      </p:nvGrpSpPr>
                      <p:grpSpPr bwMode="auto">
                        <a:xfrm>
                          <a:off x="3454" y="10308"/>
                          <a:ext cx="4706" cy="4620"/>
                          <a:chOff x="3454" y="10308"/>
                          <a:chExt cx="4706" cy="4620"/>
                        </a:xfrm>
                      </p:grpSpPr>
                      <p:sp>
                        <p:nvSpPr>
                          <p:cNvPr id="26643" name="Line 19"/>
                          <p:cNvSpPr>
                            <a:spLocks noChangeShapeType="1"/>
                          </p:cNvSpPr>
                          <p:nvPr/>
                        </p:nvSpPr>
                        <p:spPr bwMode="auto">
                          <a:xfrm flipH="1" flipV="1">
                            <a:off x="6675" y="10818"/>
                            <a:ext cx="556"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44" name="Oval 20"/>
                          <p:cNvSpPr>
                            <a:spLocks noChangeArrowheads="1"/>
                          </p:cNvSpPr>
                          <p:nvPr/>
                        </p:nvSpPr>
                        <p:spPr bwMode="auto">
                          <a:xfrm>
                            <a:off x="3963" y="10995"/>
                            <a:ext cx="3944" cy="3858"/>
                          </a:xfrm>
                          <a:prstGeom prst="ellipse">
                            <a:avLst/>
                          </a:prstGeom>
                          <a:solidFill>
                            <a:srgbClr val="FFFFFF"/>
                          </a:solidFill>
                          <a:ln w="9525">
                            <a:solidFill>
                              <a:srgbClr val="000000"/>
                            </a:solidFill>
                            <a:round/>
                            <a:headEnd/>
                            <a:tailEnd/>
                          </a:ln>
                        </p:spPr>
                        <p:txBody>
                          <a:bodyPr/>
                          <a:lstStyle/>
                          <a:p>
                            <a:endParaRPr lang="zh-CN" altLang="en-US"/>
                          </a:p>
                        </p:txBody>
                      </p:sp>
                      <p:grpSp>
                        <p:nvGrpSpPr>
                          <p:cNvPr id="10" name="Group 21"/>
                          <p:cNvGrpSpPr>
                            <a:grpSpLocks/>
                          </p:cNvGrpSpPr>
                          <p:nvPr/>
                        </p:nvGrpSpPr>
                        <p:grpSpPr bwMode="auto">
                          <a:xfrm>
                            <a:off x="3454" y="10308"/>
                            <a:ext cx="4706" cy="4620"/>
                            <a:chOff x="3454" y="10308"/>
                            <a:chExt cx="4706" cy="4620"/>
                          </a:xfrm>
                        </p:grpSpPr>
                        <p:grpSp>
                          <p:nvGrpSpPr>
                            <p:cNvPr id="11" name="Group 22"/>
                            <p:cNvGrpSpPr>
                              <a:grpSpLocks/>
                            </p:cNvGrpSpPr>
                            <p:nvPr/>
                          </p:nvGrpSpPr>
                          <p:grpSpPr bwMode="auto">
                            <a:xfrm flipH="1">
                              <a:off x="6932" y="10974"/>
                              <a:ext cx="330" cy="360"/>
                              <a:chOff x="4520" y="2704"/>
                              <a:chExt cx="360" cy="420"/>
                            </a:xfrm>
                          </p:grpSpPr>
                          <p:sp>
                            <p:nvSpPr>
                              <p:cNvPr id="26647" name="Line 23"/>
                              <p:cNvSpPr>
                                <a:spLocks noChangeShapeType="1"/>
                              </p:cNvSpPr>
                              <p:nvPr/>
                            </p:nvSpPr>
                            <p:spPr bwMode="auto">
                              <a:xfrm flipH="1" flipV="1">
                                <a:off x="4520" y="2704"/>
                                <a:ext cx="240" cy="4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24"/>
                              <p:cNvSpPr>
                                <a:spLocks noChangeShapeType="1"/>
                              </p:cNvSpPr>
                              <p:nvPr/>
                            </p:nvSpPr>
                            <p:spPr bwMode="auto">
                              <a:xfrm>
                                <a:off x="4520" y="2704"/>
                                <a:ext cx="36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49" name="Line 25"/>
                            <p:cNvSpPr>
                              <a:spLocks noChangeShapeType="1"/>
                            </p:cNvSpPr>
                            <p:nvPr/>
                          </p:nvSpPr>
                          <p:spPr bwMode="auto">
                            <a:xfrm flipH="1">
                              <a:off x="4826" y="11319"/>
                              <a:ext cx="1160" cy="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Line 26"/>
                            <p:cNvSpPr>
                              <a:spLocks noChangeShapeType="1"/>
                            </p:cNvSpPr>
                            <p:nvPr/>
                          </p:nvSpPr>
                          <p:spPr bwMode="auto">
                            <a:xfrm>
                              <a:off x="6410" y="11319"/>
                              <a:ext cx="5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27"/>
                            <p:cNvGrpSpPr>
                              <a:grpSpLocks/>
                            </p:cNvGrpSpPr>
                            <p:nvPr/>
                          </p:nvGrpSpPr>
                          <p:grpSpPr bwMode="auto">
                            <a:xfrm>
                              <a:off x="4472" y="10974"/>
                              <a:ext cx="360" cy="420"/>
                              <a:chOff x="4520" y="2704"/>
                              <a:chExt cx="360" cy="420"/>
                            </a:xfrm>
                          </p:grpSpPr>
                          <p:sp>
                            <p:nvSpPr>
                              <p:cNvPr id="26652" name="Line 28"/>
                              <p:cNvSpPr>
                                <a:spLocks noChangeShapeType="1"/>
                              </p:cNvSpPr>
                              <p:nvPr/>
                            </p:nvSpPr>
                            <p:spPr bwMode="auto">
                              <a:xfrm flipH="1" flipV="1">
                                <a:off x="4520" y="2704"/>
                                <a:ext cx="240" cy="4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Line 29"/>
                              <p:cNvSpPr>
                                <a:spLocks noChangeShapeType="1"/>
                              </p:cNvSpPr>
                              <p:nvPr/>
                            </p:nvSpPr>
                            <p:spPr bwMode="auto">
                              <a:xfrm>
                                <a:off x="4520" y="2704"/>
                                <a:ext cx="36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54" name="Text Box 30"/>
                            <p:cNvSpPr txBox="1">
                              <a:spLocks noChangeArrowheads="1"/>
                            </p:cNvSpPr>
                            <p:nvPr/>
                          </p:nvSpPr>
                          <p:spPr bwMode="auto">
                            <a:xfrm>
                              <a:off x="7142" y="10893"/>
                              <a:ext cx="101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200">
                                  <a:latin typeface="Times New Roman" pitchFamily="18" charset="0"/>
                                </a:rPr>
                                <a:t>接收天线</a:t>
                              </a:r>
                              <a:endParaRPr lang="zh-CN" altLang="en-US" sz="2400"/>
                            </a:p>
                          </p:txBody>
                        </p:sp>
                        <p:sp>
                          <p:nvSpPr>
                            <p:cNvPr id="26655" name="Text Box 31"/>
                            <p:cNvSpPr txBox="1">
                              <a:spLocks noChangeArrowheads="1"/>
                            </p:cNvSpPr>
                            <p:nvPr/>
                          </p:nvSpPr>
                          <p:spPr bwMode="auto">
                            <a:xfrm>
                              <a:off x="3454" y="10878"/>
                              <a:ext cx="101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200">
                                  <a:latin typeface="Times New Roman" pitchFamily="18" charset="0"/>
                                </a:rPr>
                                <a:t>发射天线</a:t>
                              </a:r>
                              <a:endParaRPr lang="zh-CN" altLang="en-US" sz="2400"/>
                            </a:p>
                          </p:txBody>
                        </p:sp>
                        <p:sp>
                          <p:nvSpPr>
                            <p:cNvPr id="26656" name="Text Box 32"/>
                            <p:cNvSpPr txBox="1">
                              <a:spLocks noChangeArrowheads="1"/>
                            </p:cNvSpPr>
                            <p:nvPr/>
                          </p:nvSpPr>
                          <p:spPr bwMode="auto">
                            <a:xfrm>
                              <a:off x="6720" y="10308"/>
                              <a:ext cx="101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200">
                                  <a:latin typeface="Times New Roman" pitchFamily="18" charset="0"/>
                                </a:rPr>
                                <a:t>传播途径</a:t>
                              </a:r>
                              <a:endParaRPr lang="zh-CN" altLang="en-US" sz="2400"/>
                            </a:p>
                          </p:txBody>
                        </p:sp>
                        <p:sp>
                          <p:nvSpPr>
                            <p:cNvPr id="26657" name="Text Box 33"/>
                            <p:cNvSpPr txBox="1">
                              <a:spLocks noChangeArrowheads="1"/>
                            </p:cNvSpPr>
                            <p:nvPr/>
                          </p:nvSpPr>
                          <p:spPr bwMode="auto">
                            <a:xfrm>
                              <a:off x="6018" y="11103"/>
                              <a:ext cx="42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D</a:t>
                              </a:r>
                              <a:endParaRPr lang="en-US" altLang="zh-CN" sz="2800"/>
                            </a:p>
                          </p:txBody>
                        </p:sp>
                        <p:sp>
                          <p:nvSpPr>
                            <p:cNvPr id="26658" name="Text Box 34"/>
                            <p:cNvSpPr txBox="1">
                              <a:spLocks noChangeArrowheads="1"/>
                            </p:cNvSpPr>
                            <p:nvPr/>
                          </p:nvSpPr>
                          <p:spPr bwMode="auto">
                            <a:xfrm>
                              <a:off x="6932" y="11973"/>
                              <a:ext cx="70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200">
                                  <a:latin typeface="Times New Roman" pitchFamily="18" charset="0"/>
                                </a:rPr>
                                <a:t>地面</a:t>
                              </a:r>
                              <a:endParaRPr lang="zh-CN" altLang="en-US" sz="2400"/>
                            </a:p>
                          </p:txBody>
                        </p:sp>
                        <p:sp>
                          <p:nvSpPr>
                            <p:cNvPr id="26659" name="Line 35"/>
                            <p:cNvSpPr>
                              <a:spLocks noChangeShapeType="1"/>
                            </p:cNvSpPr>
                            <p:nvPr/>
                          </p:nvSpPr>
                          <p:spPr bwMode="auto">
                            <a:xfrm flipH="1" flipV="1">
                              <a:off x="4502" y="10818"/>
                              <a:ext cx="5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0" name="Line 36"/>
                            <p:cNvSpPr>
                              <a:spLocks noChangeShapeType="1"/>
                            </p:cNvSpPr>
                            <p:nvPr/>
                          </p:nvSpPr>
                          <p:spPr bwMode="auto">
                            <a:xfrm flipH="1">
                              <a:off x="6752" y="10638"/>
                              <a:ext cx="39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1" name="Line 37"/>
                            <p:cNvSpPr>
                              <a:spLocks noChangeShapeType="1"/>
                            </p:cNvSpPr>
                            <p:nvPr/>
                          </p:nvSpPr>
                          <p:spPr bwMode="auto">
                            <a:xfrm flipH="1" flipV="1">
                              <a:off x="5958" y="10818"/>
                              <a:ext cx="4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2" name="Line 38"/>
                            <p:cNvSpPr>
                              <a:spLocks noChangeShapeType="1"/>
                            </p:cNvSpPr>
                            <p:nvPr/>
                          </p:nvSpPr>
                          <p:spPr bwMode="auto">
                            <a:xfrm flipV="1">
                              <a:off x="5418" y="10818"/>
                              <a:ext cx="4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3" name="Rectangle 39"/>
                            <p:cNvSpPr>
                              <a:spLocks noChangeArrowheads="1"/>
                            </p:cNvSpPr>
                            <p:nvPr/>
                          </p:nvSpPr>
                          <p:spPr bwMode="auto">
                            <a:xfrm>
                              <a:off x="3858" y="12783"/>
                              <a:ext cx="4138" cy="21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64" name="Text Box 40"/>
                            <p:cNvSpPr txBox="1">
                              <a:spLocks noChangeArrowheads="1"/>
                            </p:cNvSpPr>
                            <p:nvPr/>
                          </p:nvSpPr>
                          <p:spPr bwMode="auto">
                            <a:xfrm>
                              <a:off x="4995" y="11958"/>
                              <a:ext cx="42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r</a:t>
                              </a:r>
                              <a:endParaRPr lang="en-US" altLang="zh-CN" sz="2800"/>
                            </a:p>
                          </p:txBody>
                        </p:sp>
                      </p:grpSp>
                    </p:grpSp>
                  </p:grpSp>
                  <p:grpSp>
                    <p:nvGrpSpPr>
                      <p:cNvPr id="13" name="Group 41"/>
                      <p:cNvGrpSpPr>
                        <a:grpSpLocks/>
                      </p:cNvGrpSpPr>
                      <p:nvPr/>
                    </p:nvGrpSpPr>
                    <p:grpSpPr bwMode="auto">
                      <a:xfrm>
                        <a:off x="4770" y="11010"/>
                        <a:ext cx="1186" cy="1764"/>
                        <a:chOff x="4948" y="2172"/>
                        <a:chExt cx="1186" cy="2005"/>
                      </a:xfrm>
                    </p:grpSpPr>
                    <p:sp>
                      <p:nvSpPr>
                        <p:cNvPr id="26666" name="Line 42"/>
                        <p:cNvSpPr>
                          <a:spLocks noChangeShapeType="1"/>
                        </p:cNvSpPr>
                        <p:nvPr/>
                      </p:nvSpPr>
                      <p:spPr bwMode="auto">
                        <a:xfrm>
                          <a:off x="4948" y="2511"/>
                          <a:ext cx="1186" cy="166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67" name="Line 43"/>
                        <p:cNvSpPr>
                          <a:spLocks noChangeShapeType="1"/>
                        </p:cNvSpPr>
                        <p:nvPr/>
                      </p:nvSpPr>
                      <p:spPr bwMode="auto">
                        <a:xfrm flipV="1">
                          <a:off x="6134" y="2172"/>
                          <a:ext cx="0" cy="19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6668" name="Text Box 44"/>
                    <p:cNvSpPr txBox="1">
                      <a:spLocks noChangeArrowheads="1"/>
                    </p:cNvSpPr>
                    <p:nvPr/>
                  </p:nvSpPr>
                  <p:spPr bwMode="auto">
                    <a:xfrm>
                      <a:off x="5893" y="11823"/>
                      <a:ext cx="42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i="1">
                          <a:latin typeface="Times New Roman" pitchFamily="18" charset="0"/>
                        </a:rPr>
                        <a:t>r</a:t>
                      </a:r>
                      <a:endParaRPr lang="en-US" altLang="zh-CN" sz="3200"/>
                    </a:p>
                  </p:txBody>
                </p:sp>
              </p:grpSp>
            </p:grpSp>
          </p:grpSp>
        </p:grpSp>
        <p:sp>
          <p:nvSpPr>
            <p:cNvPr id="26669" name="Text Box 45"/>
            <p:cNvSpPr txBox="1">
              <a:spLocks noChangeArrowheads="1"/>
            </p:cNvSpPr>
            <p:nvPr/>
          </p:nvSpPr>
          <p:spPr bwMode="auto">
            <a:xfrm>
              <a:off x="4379" y="13554"/>
              <a:ext cx="333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latin typeface="Times New Roman" pitchFamily="18" charset="0"/>
                </a:rPr>
                <a:t>图 </a:t>
              </a:r>
              <a:r>
                <a:rPr lang="en-US" altLang="zh-CN" sz="1600">
                  <a:latin typeface="Times New Roman" pitchFamily="18" charset="0"/>
                </a:rPr>
                <a:t>4-3 </a:t>
              </a:r>
              <a:r>
                <a:rPr lang="zh-CN" altLang="en-US" sz="1600">
                  <a:latin typeface="Times New Roman" pitchFamily="18" charset="0"/>
                </a:rPr>
                <a:t>视线传播</a:t>
              </a:r>
              <a:endParaRPr lang="zh-CN" altLang="en-US" sz="2400"/>
            </a:p>
          </p:txBody>
        </p:sp>
      </p:grpSp>
      <p:sp>
        <p:nvSpPr>
          <p:cNvPr id="26671"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 name="Group 49"/>
          <p:cNvGrpSpPr>
            <a:grpSpLocks/>
          </p:cNvGrpSpPr>
          <p:nvPr/>
        </p:nvGrpSpPr>
        <p:grpSpPr bwMode="auto">
          <a:xfrm>
            <a:off x="1331640" y="4005064"/>
            <a:ext cx="2160178" cy="864096"/>
            <a:chOff x="1849" y="1685"/>
            <a:chExt cx="1201" cy="397"/>
          </a:xfrm>
        </p:grpSpPr>
        <p:graphicFrame>
          <p:nvGraphicFramePr>
            <p:cNvPr id="26670" name="Object 46"/>
            <p:cNvGraphicFramePr>
              <a:graphicFrameLocks noChangeAspect="1"/>
            </p:cNvGraphicFramePr>
            <p:nvPr/>
          </p:nvGraphicFramePr>
          <p:xfrm>
            <a:off x="1849" y="1685"/>
            <a:ext cx="921" cy="397"/>
          </p:xfrm>
          <a:graphic>
            <a:graphicData uri="http://schemas.openxmlformats.org/presentationml/2006/ole">
              <mc:AlternateContent xmlns:mc="http://schemas.openxmlformats.org/markup-compatibility/2006">
                <mc:Choice xmlns:v="urn:schemas-microsoft-com:vml" Requires="v">
                  <p:oleObj spid="_x0000_s130351" name="Equation" r:id="rId8" imgW="863225" imgH="418918" progId="Equation.DSMT4">
                    <p:embed/>
                  </p:oleObj>
                </mc:Choice>
                <mc:Fallback>
                  <p:oleObj name="Equation" r:id="rId8" imgW="863225" imgH="418918" progId="Equation.DSMT4">
                    <p:embed/>
                    <p:pic>
                      <p:nvPicPr>
                        <p:cNvPr id="0" name="Picture 2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9" y="1685"/>
                          <a:ext cx="921" cy="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72" name="Text Box 48"/>
            <p:cNvSpPr txBox="1">
              <a:spLocks noChangeArrowheads="1"/>
            </p:cNvSpPr>
            <p:nvPr/>
          </p:nvSpPr>
          <p:spPr bwMode="auto">
            <a:xfrm>
              <a:off x="2823" y="1791"/>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rPr>
                <a:t>m</a:t>
              </a:r>
            </a:p>
          </p:txBody>
        </p:sp>
      </p:grpSp>
      <p:sp>
        <p:nvSpPr>
          <p:cNvPr id="68" name="矩形 67"/>
          <p:cNvSpPr/>
          <p:nvPr/>
        </p:nvSpPr>
        <p:spPr>
          <a:xfrm>
            <a:off x="899592" y="5805264"/>
            <a:ext cx="3339376" cy="461665"/>
          </a:xfrm>
          <a:prstGeom prst="rect">
            <a:avLst/>
          </a:prstGeom>
        </p:spPr>
        <p:txBody>
          <a:bodyPr wrap="none">
            <a:spAutoFit/>
          </a:bodyPr>
          <a:lstStyle/>
          <a:p>
            <a:r>
              <a:rPr lang="zh-CN" altLang="en-US" sz="2400" b="1" dirty="0" smtClean="0">
                <a:latin typeface="+mj-ea"/>
                <a:ea typeface="+mj-ea"/>
              </a:rPr>
              <a:t>例：</a:t>
            </a:r>
            <a:r>
              <a:rPr lang="zh-CN" altLang="zh-CN" sz="2400" b="1" dirty="0" smtClean="0">
                <a:latin typeface="+mj-ea"/>
                <a:ea typeface="+mj-ea"/>
              </a:rPr>
              <a:t>若要求</a:t>
            </a:r>
            <a:r>
              <a:rPr lang="en-US" altLang="zh-CN" sz="2400" b="1" dirty="0" smtClean="0">
                <a:latin typeface="+mj-ea"/>
                <a:ea typeface="+mj-ea"/>
              </a:rPr>
              <a:t>D = 50 km</a:t>
            </a:r>
            <a:endParaRPr lang="zh-CN" altLang="en-US" sz="2400" b="1" dirty="0">
              <a:latin typeface="+mj-ea"/>
              <a:ea typeface="+mj-ea"/>
            </a:endParaRPr>
          </a:p>
        </p:txBody>
      </p:sp>
      <p:graphicFrame>
        <p:nvGraphicFramePr>
          <p:cNvPr id="130052" name="Object 4"/>
          <p:cNvGraphicFramePr>
            <a:graphicFrameLocks noChangeAspect="1"/>
          </p:cNvGraphicFramePr>
          <p:nvPr/>
        </p:nvGraphicFramePr>
        <p:xfrm>
          <a:off x="4499992" y="5661248"/>
          <a:ext cx="3149600" cy="765175"/>
        </p:xfrm>
        <a:graphic>
          <a:graphicData uri="http://schemas.openxmlformats.org/presentationml/2006/ole">
            <mc:AlternateContent xmlns:mc="http://schemas.openxmlformats.org/markup-compatibility/2006">
              <mc:Choice xmlns:v="urn:schemas-microsoft-com:vml" Requires="v">
                <p:oleObj spid="_x0000_s130352" name="Equation" r:id="rId10" imgW="2006600" imgH="419100" progId="Equation.DSMT4">
                  <p:embed/>
                </p:oleObj>
              </mc:Choice>
              <mc:Fallback>
                <p:oleObj name="Equation" r:id="rId10" imgW="2006600" imgH="419100" progId="Equation.DSMT4">
                  <p:embed/>
                  <p:pic>
                    <p:nvPicPr>
                      <p:cNvPr id="0" name="Picture 2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9992" y="5661248"/>
                        <a:ext cx="314960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712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052"/>
                                        </p:tgtEl>
                                        <p:attrNameLst>
                                          <p:attrName>style.visibility</p:attrName>
                                        </p:attrNameLst>
                                      </p:cBhvr>
                                      <p:to>
                                        <p:strVal val="visible"/>
                                      </p:to>
                                    </p:set>
                                    <p:anim calcmode="lin" valueType="num">
                                      <p:cBhvr additive="base">
                                        <p:cTn id="7" dur="500" fill="hold"/>
                                        <p:tgtEl>
                                          <p:spTgt spid="130052"/>
                                        </p:tgtEl>
                                        <p:attrNameLst>
                                          <p:attrName>ppt_x</p:attrName>
                                        </p:attrNameLst>
                                      </p:cBhvr>
                                      <p:tavLst>
                                        <p:tav tm="0">
                                          <p:val>
                                            <p:strVal val="#ppt_x"/>
                                          </p:val>
                                        </p:tav>
                                        <p:tav tm="100000">
                                          <p:val>
                                            <p:strVal val="#ppt_x"/>
                                          </p:val>
                                        </p:tav>
                                      </p:tavLst>
                                    </p:anim>
                                    <p:anim calcmode="lin" valueType="num">
                                      <p:cBhvr additive="base">
                                        <p:cTn id="8" dur="500" fill="hold"/>
                                        <p:tgtEl>
                                          <p:spTgt spid="13005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barn(inVertical)">
                                      <p:cBhvr>
                                        <p:cTn id="1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无线电中继</a:t>
            </a:r>
            <a:endParaRPr lang="zh-CN" altLang="en-US" dirty="0"/>
          </a:p>
        </p:txBody>
      </p:sp>
      <p:sp>
        <p:nvSpPr>
          <p:cNvPr id="3" name="内容占位符 2"/>
          <p:cNvSpPr>
            <a:spLocks noGrp="1"/>
          </p:cNvSpPr>
          <p:nvPr>
            <p:ph idx="1"/>
          </p:nvPr>
        </p:nvSpPr>
        <p:spPr/>
        <p:txBody>
          <a:bodyPr>
            <a:normAutofit fontScale="92500"/>
          </a:bodyPr>
          <a:lstStyle/>
          <a:p>
            <a:pPr lvl="0"/>
            <a:r>
              <a:rPr lang="zh-CN" altLang="en-US" dirty="0" smtClean="0">
                <a:latin typeface="+mj-ea"/>
              </a:rPr>
              <a:t>显然，视距传输距离有限</a:t>
            </a:r>
            <a:endParaRPr lang="en-US" altLang="zh-CN" dirty="0" smtClean="0">
              <a:latin typeface="+mj-ea"/>
            </a:endParaRPr>
          </a:p>
          <a:p>
            <a:pPr lvl="0"/>
            <a:r>
              <a:rPr lang="zh-CN" altLang="en-US" dirty="0" smtClean="0">
                <a:solidFill>
                  <a:srgbClr val="0000FF"/>
                </a:solidFill>
                <a:latin typeface="+mj-ea"/>
              </a:rPr>
              <a:t>无线电中继</a:t>
            </a:r>
            <a:r>
              <a:rPr lang="zh-CN" altLang="en-US" dirty="0" smtClean="0">
                <a:latin typeface="+mj-ea"/>
              </a:rPr>
              <a:t>：为达到远距离通信的目的</a:t>
            </a:r>
            <a:endParaRPr lang="en-US" altLang="zh-CN" dirty="0" smtClean="0">
              <a:latin typeface="+mj-ea"/>
            </a:endParaRPr>
          </a:p>
          <a:p>
            <a:pPr algn="just">
              <a:lnSpc>
                <a:spcPct val="120000"/>
              </a:lnSpc>
            </a:pPr>
            <a:endParaRPr lang="en-US" altLang="zh-CN" dirty="0" smtClean="0">
              <a:latin typeface="+mj-ea"/>
            </a:endParaRPr>
          </a:p>
          <a:p>
            <a:pPr algn="just">
              <a:lnSpc>
                <a:spcPct val="120000"/>
              </a:lnSpc>
            </a:pPr>
            <a:endParaRPr lang="en-US" altLang="zh-CN" dirty="0">
              <a:latin typeface="+mj-ea"/>
            </a:endParaRPr>
          </a:p>
          <a:p>
            <a:pPr algn="just">
              <a:lnSpc>
                <a:spcPct val="120000"/>
              </a:lnSpc>
            </a:pPr>
            <a:endParaRPr lang="en-US" altLang="zh-CN" dirty="0" smtClean="0">
              <a:latin typeface="+mj-ea"/>
            </a:endParaRPr>
          </a:p>
          <a:p>
            <a:pPr algn="just">
              <a:lnSpc>
                <a:spcPct val="120000"/>
              </a:lnSpc>
            </a:pPr>
            <a:r>
              <a:rPr lang="zh-CN" altLang="en-US" dirty="0" smtClean="0">
                <a:latin typeface="+mj-ea"/>
              </a:rPr>
              <a:t>微波</a:t>
            </a:r>
            <a:r>
              <a:rPr lang="zh-CN" altLang="en-US" dirty="0">
                <a:latin typeface="+mj-ea"/>
              </a:rPr>
              <a:t>中继信道具有传输容量大、长途传输质量稳定、节约有色金属、投资少、维护方便等优点。广泛用于传输多路电话及电视等，现已经被光纤取代 </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14</a:t>
            </a:fld>
            <a:endParaRPr lang="en-US"/>
          </a:p>
        </p:txBody>
      </p:sp>
      <p:grpSp>
        <p:nvGrpSpPr>
          <p:cNvPr id="5" name="Group 53"/>
          <p:cNvGrpSpPr>
            <a:grpSpLocks/>
          </p:cNvGrpSpPr>
          <p:nvPr/>
        </p:nvGrpSpPr>
        <p:grpSpPr bwMode="auto">
          <a:xfrm>
            <a:off x="1043608" y="2409667"/>
            <a:ext cx="4538889" cy="1872208"/>
            <a:chOff x="3465" y="1587"/>
            <a:chExt cx="4950" cy="1983"/>
          </a:xfrm>
        </p:grpSpPr>
        <p:grpSp>
          <p:nvGrpSpPr>
            <p:cNvPr id="6" name="Group 54"/>
            <p:cNvGrpSpPr>
              <a:grpSpLocks/>
            </p:cNvGrpSpPr>
            <p:nvPr/>
          </p:nvGrpSpPr>
          <p:grpSpPr bwMode="auto">
            <a:xfrm>
              <a:off x="3465" y="1587"/>
              <a:ext cx="4950" cy="1905"/>
              <a:chOff x="3540" y="12699"/>
              <a:chExt cx="4950" cy="1905"/>
            </a:xfrm>
          </p:grpSpPr>
          <p:pic>
            <p:nvPicPr>
              <p:cNvPr id="8" name="Picture 55" descr="中继通信"/>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0" y="12699"/>
                <a:ext cx="4950" cy="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56"/>
              <p:cNvGrpSpPr>
                <a:grpSpLocks/>
              </p:cNvGrpSpPr>
              <p:nvPr/>
            </p:nvGrpSpPr>
            <p:grpSpPr bwMode="auto">
              <a:xfrm>
                <a:off x="5373" y="13064"/>
                <a:ext cx="227" cy="336"/>
                <a:chOff x="5373" y="13064"/>
                <a:chExt cx="227" cy="336"/>
              </a:xfrm>
            </p:grpSpPr>
            <p:sp>
              <p:nvSpPr>
                <p:cNvPr id="15" name="Line 57"/>
                <p:cNvSpPr>
                  <a:spLocks noChangeShapeType="1"/>
                </p:cNvSpPr>
                <p:nvPr/>
              </p:nvSpPr>
              <p:spPr bwMode="auto">
                <a:xfrm flipH="1" flipV="1">
                  <a:off x="5520" y="13221"/>
                  <a:ext cx="80" cy="17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 name="Group 58"/>
                <p:cNvGrpSpPr>
                  <a:grpSpLocks/>
                </p:cNvGrpSpPr>
                <p:nvPr/>
              </p:nvGrpSpPr>
              <p:grpSpPr bwMode="auto">
                <a:xfrm>
                  <a:off x="5381" y="13073"/>
                  <a:ext cx="140" cy="140"/>
                  <a:chOff x="5360" y="13060"/>
                  <a:chExt cx="140" cy="140"/>
                </a:xfrm>
              </p:grpSpPr>
              <p:sp>
                <p:nvSpPr>
                  <p:cNvPr id="18" name="Line 59"/>
                  <p:cNvSpPr>
                    <a:spLocks noChangeShapeType="1"/>
                  </p:cNvSpPr>
                  <p:nvPr/>
                </p:nvSpPr>
                <p:spPr bwMode="auto">
                  <a:xfrm flipH="1" flipV="1">
                    <a:off x="5360" y="13120"/>
                    <a:ext cx="140"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60"/>
                  <p:cNvSpPr>
                    <a:spLocks noChangeShapeType="1"/>
                  </p:cNvSpPr>
                  <p:nvPr/>
                </p:nvSpPr>
                <p:spPr bwMode="auto">
                  <a:xfrm flipV="1">
                    <a:off x="5500" y="13060"/>
                    <a:ext cx="0" cy="1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 name="Line 61"/>
                <p:cNvSpPr>
                  <a:spLocks noChangeShapeType="1"/>
                </p:cNvSpPr>
                <p:nvPr/>
              </p:nvSpPr>
              <p:spPr bwMode="auto">
                <a:xfrm flipH="1">
                  <a:off x="5373" y="13064"/>
                  <a:ext cx="14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62"/>
              <p:cNvGrpSpPr>
                <a:grpSpLocks/>
              </p:cNvGrpSpPr>
              <p:nvPr/>
            </p:nvGrpSpPr>
            <p:grpSpPr bwMode="auto">
              <a:xfrm>
                <a:off x="6621" y="13080"/>
                <a:ext cx="180" cy="319"/>
                <a:chOff x="6621" y="13080"/>
                <a:chExt cx="180" cy="319"/>
              </a:xfrm>
            </p:grpSpPr>
            <p:sp>
              <p:nvSpPr>
                <p:cNvPr id="11" name="Line 63"/>
                <p:cNvSpPr>
                  <a:spLocks noChangeShapeType="1"/>
                </p:cNvSpPr>
                <p:nvPr/>
              </p:nvSpPr>
              <p:spPr bwMode="auto">
                <a:xfrm flipV="1">
                  <a:off x="6621" y="13219"/>
                  <a:ext cx="60" cy="1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64"/>
                <p:cNvSpPr>
                  <a:spLocks noChangeShapeType="1"/>
                </p:cNvSpPr>
                <p:nvPr/>
              </p:nvSpPr>
              <p:spPr bwMode="auto">
                <a:xfrm flipV="1">
                  <a:off x="6681" y="13140"/>
                  <a:ext cx="120"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5"/>
                <p:cNvSpPr>
                  <a:spLocks noChangeShapeType="1"/>
                </p:cNvSpPr>
                <p:nvPr/>
              </p:nvSpPr>
              <p:spPr bwMode="auto">
                <a:xfrm flipH="1" flipV="1">
                  <a:off x="6661" y="13080"/>
                  <a:ext cx="20" cy="1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66"/>
                <p:cNvSpPr>
                  <a:spLocks noChangeShapeType="1"/>
                </p:cNvSpPr>
                <p:nvPr/>
              </p:nvSpPr>
              <p:spPr bwMode="auto">
                <a:xfrm>
                  <a:off x="6661" y="13080"/>
                  <a:ext cx="135" cy="4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 name="Text Box 67"/>
            <p:cNvSpPr txBox="1">
              <a:spLocks noChangeArrowheads="1"/>
            </p:cNvSpPr>
            <p:nvPr/>
          </p:nvSpPr>
          <p:spPr bwMode="auto">
            <a:xfrm>
              <a:off x="4560" y="3120"/>
              <a:ext cx="289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a:latin typeface="Times New Roman" pitchFamily="18" charset="0"/>
                </a:rPr>
                <a:t>图</a:t>
              </a:r>
              <a:r>
                <a:rPr lang="en-US" altLang="zh-CN" sz="1400">
                  <a:latin typeface="Times New Roman" pitchFamily="18" charset="0"/>
                </a:rPr>
                <a:t>4-4 </a:t>
              </a:r>
              <a:r>
                <a:rPr lang="zh-CN" altLang="en-US" sz="1400">
                  <a:latin typeface="Times New Roman" pitchFamily="18" charset="0"/>
                </a:rPr>
                <a:t>无线电中继</a:t>
              </a:r>
            </a:p>
            <a:p>
              <a:endParaRPr lang="en-US" altLang="zh-CN"/>
            </a:p>
          </p:txBody>
        </p:sp>
      </p:grpSp>
      <p:sp>
        <p:nvSpPr>
          <p:cNvPr id="20" name="矩形 19"/>
          <p:cNvSpPr/>
          <p:nvPr/>
        </p:nvSpPr>
        <p:spPr>
          <a:xfrm>
            <a:off x="5582497" y="2396692"/>
            <a:ext cx="3381991" cy="18651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20000"/>
              </a:lnSpc>
            </a:pPr>
            <a:r>
              <a:rPr lang="zh-CN" altLang="en-US" sz="2400" b="1" dirty="0">
                <a:latin typeface="+mj-ea"/>
                <a:ea typeface="+mj-ea"/>
              </a:rPr>
              <a:t>相邻中继站间距离一般为</a:t>
            </a:r>
            <a:r>
              <a:rPr lang="en-US" altLang="zh-CN" sz="2400" b="1" dirty="0">
                <a:latin typeface="+mj-ea"/>
                <a:ea typeface="+mj-ea"/>
              </a:rPr>
              <a:t>40</a:t>
            </a:r>
            <a:r>
              <a:rPr lang="zh-CN" altLang="en-US" sz="2400" b="1" dirty="0">
                <a:latin typeface="+mj-ea"/>
                <a:ea typeface="+mj-ea"/>
              </a:rPr>
              <a:t>～</a:t>
            </a:r>
            <a:r>
              <a:rPr lang="en-US" altLang="zh-CN" sz="2400" b="1" dirty="0">
                <a:latin typeface="+mj-ea"/>
                <a:ea typeface="+mj-ea"/>
              </a:rPr>
              <a:t>50km</a:t>
            </a:r>
            <a:r>
              <a:rPr lang="zh-CN" altLang="en-US" sz="2400" b="1" dirty="0">
                <a:latin typeface="+mj-ea"/>
                <a:ea typeface="+mj-ea"/>
              </a:rPr>
              <a:t>，当进行长距离通信时，需要在中间建立多个</a:t>
            </a:r>
            <a:r>
              <a:rPr lang="zh-CN" altLang="en-US" sz="2400" b="1" dirty="0" smtClean="0">
                <a:latin typeface="+mj-ea"/>
                <a:ea typeface="+mj-ea"/>
              </a:rPr>
              <a:t>中继站</a:t>
            </a:r>
            <a:endParaRPr lang="zh-CN" altLang="en-US" sz="24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700"/>
                                        <p:tgtEl>
                                          <p:spTgt spid="3">
                                            <p:txEl>
                                              <p:pRg st="1" end="1"/>
                                            </p:txEl>
                                          </p:spTgt>
                                        </p:tgtEl>
                                      </p:cBhvr>
                                    </p:animEffect>
                                    <p:anim calcmode="lin" valueType="num">
                                      <p:cBhvr>
                                        <p:cTn id="12" dur="7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7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700"/>
                                        <p:tgtEl>
                                          <p:spTgt spid="3">
                                            <p:txEl>
                                              <p:pRg st="5" end="5"/>
                                            </p:txEl>
                                          </p:spTgt>
                                        </p:tgtEl>
                                      </p:cBhvr>
                                    </p:animEffect>
                                    <p:anim calcmode="lin" valueType="num">
                                      <p:cBhvr>
                                        <p:cTn id="24" dur="7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5" dur="7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solidFill>
                  <a:srgbClr val="0000FF"/>
                </a:solidFill>
                <a:latin typeface="+mj-ea"/>
              </a:rPr>
              <a:t>卫星</a:t>
            </a:r>
            <a:r>
              <a:rPr lang="zh-CN" altLang="en-US" dirty="0" smtClean="0">
                <a:solidFill>
                  <a:srgbClr val="0000FF"/>
                </a:solidFill>
                <a:latin typeface="+mj-ea"/>
              </a:rPr>
              <a:t>中继</a:t>
            </a:r>
            <a:r>
              <a:rPr lang="zh-CN" altLang="zh-CN" dirty="0" smtClean="0">
                <a:solidFill>
                  <a:srgbClr val="0000FF"/>
                </a:solidFill>
                <a:latin typeface="+mj-ea"/>
              </a:rPr>
              <a:t>通信</a:t>
            </a:r>
            <a:r>
              <a:rPr lang="zh-CN" altLang="zh-CN" dirty="0" smtClean="0">
                <a:latin typeface="+mj-ea"/>
              </a:rPr>
              <a:t>：</a:t>
            </a:r>
            <a:endParaRPr lang="en-US" altLang="zh-CN" dirty="0" smtClean="0">
              <a:latin typeface="+mj-ea"/>
            </a:endParaRPr>
          </a:p>
          <a:p>
            <a:pPr lvl="1"/>
            <a:r>
              <a:rPr lang="zh-CN" altLang="en-US" dirty="0" smtClean="0">
                <a:latin typeface="+mj-ea"/>
              </a:rPr>
              <a:t>传输距离和天线高度</a:t>
            </a:r>
            <a:r>
              <a:rPr lang="zh-CN" altLang="en-US" dirty="0">
                <a:latin typeface="+mj-ea"/>
              </a:rPr>
              <a:t>有关，利用人造卫星作为中继站构成的通信信道</a:t>
            </a:r>
            <a:endParaRPr lang="en-US" altLang="zh-CN" dirty="0">
              <a:latin typeface="+mj-ea"/>
            </a:endParaRPr>
          </a:p>
          <a:p>
            <a:pPr lvl="1"/>
            <a:r>
              <a:rPr lang="zh-CN" altLang="zh-CN" dirty="0" smtClean="0">
                <a:solidFill>
                  <a:srgbClr val="7030A0"/>
                </a:solidFill>
                <a:latin typeface="+mj-ea"/>
              </a:rPr>
              <a:t>静止卫星</a:t>
            </a:r>
            <a:endParaRPr lang="en-US" altLang="zh-CN" dirty="0" smtClean="0">
              <a:solidFill>
                <a:srgbClr val="7030A0"/>
              </a:solidFill>
              <a:latin typeface="+mj-ea"/>
            </a:endParaRPr>
          </a:p>
          <a:p>
            <a:pPr lvl="1"/>
            <a:r>
              <a:rPr lang="zh-CN" altLang="en-US" dirty="0">
                <a:latin typeface="+mj-ea"/>
              </a:rPr>
              <a:t>若以同步卫星作为中继站，采用三个相差</a:t>
            </a:r>
            <a:r>
              <a:rPr lang="en-US" altLang="zh-CN" dirty="0">
                <a:latin typeface="+mj-ea"/>
              </a:rPr>
              <a:t>120°</a:t>
            </a:r>
            <a:r>
              <a:rPr lang="zh-CN" altLang="en-US" dirty="0">
                <a:latin typeface="+mj-ea"/>
              </a:rPr>
              <a:t>的静止通信卫星就可以覆盖地球的绝大部分地域</a:t>
            </a:r>
            <a:r>
              <a:rPr lang="en-US" altLang="zh-CN" dirty="0">
                <a:latin typeface="+mj-ea"/>
              </a:rPr>
              <a:t>(</a:t>
            </a:r>
            <a:r>
              <a:rPr lang="zh-CN" altLang="en-US" dirty="0">
                <a:latin typeface="+mj-ea"/>
              </a:rPr>
              <a:t>两极盲区除外</a:t>
            </a:r>
            <a:r>
              <a:rPr lang="en-US" altLang="zh-CN" dirty="0">
                <a:latin typeface="+mj-ea"/>
              </a:rPr>
              <a:t>)</a:t>
            </a:r>
          </a:p>
          <a:p>
            <a:pPr lvl="1"/>
            <a:r>
              <a:rPr lang="zh-CN" altLang="zh-CN" dirty="0">
                <a:solidFill>
                  <a:srgbClr val="7030A0"/>
                </a:solidFill>
                <a:latin typeface="+mj-ea"/>
              </a:rPr>
              <a:t>移动卫星</a:t>
            </a:r>
            <a:endParaRPr lang="en-US" altLang="zh-CN" dirty="0">
              <a:solidFill>
                <a:srgbClr val="7030A0"/>
              </a:solidFill>
              <a:latin typeface="+mj-ea"/>
            </a:endParaRPr>
          </a:p>
          <a:p>
            <a:pPr lvl="1"/>
            <a:r>
              <a:rPr lang="zh-CN" altLang="en-US" dirty="0">
                <a:latin typeface="+mj-ea"/>
              </a:rPr>
              <a:t>若采用中、低轨道移动卫星，则需要多颗卫星覆盖地球。所需卫星的个数与卫星轨道高度有关，轨道越低所需卫星数越</a:t>
            </a:r>
            <a:r>
              <a:rPr lang="zh-CN" altLang="en-US" dirty="0" smtClean="0">
                <a:latin typeface="+mj-ea"/>
              </a:rPr>
              <a:t>多</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15</a:t>
            </a:fld>
            <a:endParaRPr lang="en-US"/>
          </a:p>
        </p:txBody>
      </p:sp>
    </p:spTree>
    <p:extLst>
      <p:ext uri="{BB962C8B-B14F-4D97-AF65-F5344CB8AC3E}">
        <p14:creationId xmlns:p14="http://schemas.microsoft.com/office/powerpoint/2010/main" val="3162714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同步卫星中继信道示意图</a:t>
            </a:r>
            <a:r>
              <a:rPr lang="zh-CN" altLang="en-US" dirty="0"/>
              <a:t> </a:t>
            </a:r>
          </a:p>
        </p:txBody>
      </p:sp>
      <p:graphicFrame>
        <p:nvGraphicFramePr>
          <p:cNvPr id="31747" name="Object 3"/>
          <p:cNvGraphicFramePr>
            <a:graphicFrameLocks noChangeAspect="1"/>
          </p:cNvGraphicFramePr>
          <p:nvPr>
            <p:extLst>
              <p:ext uri="{D42A27DB-BD31-4B8C-83A1-F6EECF244321}">
                <p14:modId xmlns:p14="http://schemas.microsoft.com/office/powerpoint/2010/main" val="1507600288"/>
              </p:ext>
            </p:extLst>
          </p:nvPr>
        </p:nvGraphicFramePr>
        <p:xfrm>
          <a:off x="1259632" y="1196752"/>
          <a:ext cx="6625431" cy="5277994"/>
        </p:xfrm>
        <a:graphic>
          <a:graphicData uri="http://schemas.openxmlformats.org/presentationml/2006/ole">
            <mc:AlternateContent xmlns:mc="http://schemas.openxmlformats.org/markup-compatibility/2006">
              <mc:Choice xmlns:v="urn:schemas-microsoft-com:vml" Requires="v">
                <p:oleObj spid="_x0000_s258101" name="VISIO" r:id="rId3" imgW="2651760" imgH="2240280" progId="Visio.Drawing.11">
                  <p:embed/>
                </p:oleObj>
              </mc:Choice>
              <mc:Fallback>
                <p:oleObj name="VISIO" r:id="rId3" imgW="2651760" imgH="2240280" progId="Visio.Drawing.11">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196752"/>
                        <a:ext cx="6625431" cy="52779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fld id="{E31375A4-56A4-47D6-9801-1991572033F7}" type="slidenum">
              <a:rPr lang="en-US" smtClean="0"/>
              <a:pPr/>
              <a:t>16</a:t>
            </a:fld>
            <a:endParaRPr lang="en-US"/>
          </a:p>
        </p:txBody>
      </p:sp>
    </p:spTree>
    <p:extLst>
      <p:ext uri="{BB962C8B-B14F-4D97-AF65-F5344CB8AC3E}">
        <p14:creationId xmlns:p14="http://schemas.microsoft.com/office/powerpoint/2010/main" val="1862360829"/>
      </p:ext>
    </p:extLst>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1476375" y="620713"/>
            <a:ext cx="73437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spcBef>
                <a:spcPct val="0"/>
              </a:spcBef>
            </a:pPr>
            <a:endParaRPr lang="zh-CN" altLang="en-US" sz="2800" b="1" dirty="0">
              <a:solidFill>
                <a:schemeClr val="tx2"/>
              </a:solidFill>
              <a:ea typeface="黑体" pitchFamily="2" charset="-122"/>
            </a:endParaRPr>
          </a:p>
        </p:txBody>
      </p:sp>
      <p:graphicFrame>
        <p:nvGraphicFramePr>
          <p:cNvPr id="739379" name="Group 51"/>
          <p:cNvGraphicFramePr>
            <a:graphicFrameLocks noGrp="1"/>
          </p:cNvGraphicFramePr>
          <p:nvPr>
            <p:extLst>
              <p:ext uri="{D42A27DB-BD31-4B8C-83A1-F6EECF244321}">
                <p14:modId xmlns:p14="http://schemas.microsoft.com/office/powerpoint/2010/main" val="461286340"/>
              </p:ext>
            </p:extLst>
          </p:nvPr>
        </p:nvGraphicFramePr>
        <p:xfrm>
          <a:off x="684213" y="1268760"/>
          <a:ext cx="7991475" cy="5121277"/>
        </p:xfrm>
        <a:graphic>
          <a:graphicData uri="http://schemas.openxmlformats.org/drawingml/2006/table">
            <a:tbl>
              <a:tblPr/>
              <a:tblGrid>
                <a:gridCol w="3311525"/>
                <a:gridCol w="1655762"/>
                <a:gridCol w="3024188"/>
              </a:tblGrid>
              <a:tr h="731611">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楷体_GB2312" pitchFamily="49" charset="-122"/>
                          <a:ea typeface="楷体_GB2312" pitchFamily="49" charset="-122"/>
                        </a:rPr>
                        <a:t>频 率 范 围</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使用区域</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分  区</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r>
              <a:tr h="731611">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0000FF"/>
                          </a:solidFill>
                          <a:effectLst/>
                          <a:latin typeface="Comic Sans MS" pitchFamily="66" charset="0"/>
                          <a:ea typeface="宋体" pitchFamily="2" charset="-122"/>
                        </a:rPr>
                        <a:t>620MHz~790MHz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omic Sans MS" pitchFamily="66" charset="0"/>
                          <a:ea typeface="楷体_GB2312" pitchFamily="49" charset="-122"/>
                        </a:rPr>
                        <a:t>全世界</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rowSpan="2">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mic Sans MS" pitchFamily="66" charset="0"/>
                          <a:ea typeface="楷体_GB2312" pitchFamily="49" charset="-122"/>
                        </a:rPr>
                        <a:t>1</a:t>
                      </a:r>
                      <a:r>
                        <a:rPr kumimoji="0" lang="zh-CN" altLang="en-US" sz="2400" b="0" i="0" u="none" strike="noStrike" cap="none" normalizeH="0" baseline="0" dirty="0" smtClean="0">
                          <a:ln>
                            <a:noFill/>
                          </a:ln>
                          <a:solidFill>
                            <a:schemeClr val="tx1"/>
                          </a:solidFill>
                          <a:effectLst/>
                          <a:latin typeface="Comic Sans MS" pitchFamily="66" charset="0"/>
                          <a:ea typeface="楷体_GB2312" pitchFamily="49" charset="-122"/>
                        </a:rPr>
                        <a:t>区：非洲、欧洲、前苏联、蒙古、伊朗</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731611">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0000FF"/>
                          </a:solidFill>
                          <a:effectLst/>
                          <a:latin typeface="Comic Sans MS" pitchFamily="66" charset="0"/>
                          <a:ea typeface="宋体" pitchFamily="2" charset="-122"/>
                        </a:rPr>
                        <a:t>2.5GHz~2.69GHz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omic Sans MS" pitchFamily="66" charset="0"/>
                          <a:ea typeface="楷体_GB2312" pitchFamily="49" charset="-122"/>
                        </a:rPr>
                        <a:t>全世界</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vMerge="1">
                  <a:txBody>
                    <a:bodyPr/>
                    <a:lstStyle/>
                    <a:p>
                      <a:endParaRPr lang="zh-CN" altLang="en-US"/>
                    </a:p>
                  </a:txBody>
                  <a:tcPr/>
                </a:tc>
              </a:tr>
              <a:tr h="731611">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zh-CN" sz="2800" b="0" i="0" u="none" strike="noStrike" cap="none" normalizeH="0" baseline="0" smtClean="0">
                          <a:ln>
                            <a:noFill/>
                          </a:ln>
                          <a:solidFill>
                            <a:srgbClr val="0000FF"/>
                          </a:solidFill>
                          <a:effectLst/>
                          <a:latin typeface="Comic Sans MS" pitchFamily="66" charset="0"/>
                          <a:ea typeface="宋体" pitchFamily="2" charset="-122"/>
                        </a:rPr>
                        <a:t>11.7GHz~12.2GHz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Comic Sans MS" pitchFamily="66" charset="0"/>
                          <a:ea typeface="楷体_GB2312" pitchFamily="49" charset="-122"/>
                        </a:rPr>
                        <a:t>2</a:t>
                      </a:r>
                      <a:r>
                        <a:rPr kumimoji="0" lang="zh-CN" altLang="en-US" sz="2800" b="0" i="0" u="none" strike="noStrike" cap="none" normalizeH="0" baseline="0" dirty="0" smtClean="0">
                          <a:ln>
                            <a:noFill/>
                          </a:ln>
                          <a:solidFill>
                            <a:schemeClr val="tx1"/>
                          </a:solidFill>
                          <a:effectLst/>
                          <a:latin typeface="Comic Sans MS" pitchFamily="66" charset="0"/>
                          <a:ea typeface="楷体_GB2312" pitchFamily="49" charset="-122"/>
                        </a:rPr>
                        <a:t>、</a:t>
                      </a:r>
                      <a:r>
                        <a:rPr kumimoji="0" lang="en-US" altLang="zh-CN" sz="2800" b="0" i="0" u="none" strike="noStrike" cap="none" normalizeH="0" baseline="0" dirty="0" smtClean="0">
                          <a:ln>
                            <a:noFill/>
                          </a:ln>
                          <a:solidFill>
                            <a:schemeClr val="tx1"/>
                          </a:solidFill>
                          <a:effectLst/>
                          <a:latin typeface="Comic Sans MS" pitchFamily="66" charset="0"/>
                          <a:ea typeface="楷体_GB2312" pitchFamily="49" charset="-122"/>
                        </a:rPr>
                        <a:t>3</a:t>
                      </a:r>
                      <a:r>
                        <a:rPr kumimoji="0" lang="zh-CN" altLang="en-US" sz="2800" b="0" i="0" u="none" strike="noStrike" cap="none" normalizeH="0" baseline="0" dirty="0" smtClean="0">
                          <a:ln>
                            <a:noFill/>
                          </a:ln>
                          <a:solidFill>
                            <a:schemeClr val="tx1"/>
                          </a:solidFill>
                          <a:effectLst/>
                          <a:latin typeface="Comic Sans MS" pitchFamily="66" charset="0"/>
                          <a:ea typeface="楷体_GB2312" pitchFamily="49" charset="-122"/>
                        </a:rPr>
                        <a:t>区</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rowSpan="2">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Comic Sans MS" pitchFamily="66" charset="0"/>
                          <a:ea typeface="楷体_GB2312" pitchFamily="49" charset="-122"/>
                        </a:rPr>
                        <a:t>2</a:t>
                      </a:r>
                      <a:r>
                        <a:rPr kumimoji="0" lang="zh-CN" altLang="en-US" sz="2800" b="0" i="0" u="none" strike="noStrike" cap="none" normalizeH="0" baseline="0" dirty="0" smtClean="0">
                          <a:ln>
                            <a:noFill/>
                          </a:ln>
                          <a:solidFill>
                            <a:schemeClr val="tx1"/>
                          </a:solidFill>
                          <a:effectLst/>
                          <a:latin typeface="Comic Sans MS" pitchFamily="66" charset="0"/>
                          <a:ea typeface="楷体_GB2312" pitchFamily="49" charset="-122"/>
                        </a:rPr>
                        <a:t>区：南、北美</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731611">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zh-CN" sz="2800" b="0" i="0" u="none" strike="noStrike" cap="none" normalizeH="0" baseline="0" smtClean="0">
                          <a:ln>
                            <a:noFill/>
                          </a:ln>
                          <a:solidFill>
                            <a:srgbClr val="009A00"/>
                          </a:solidFill>
                          <a:effectLst/>
                          <a:latin typeface="Comic Sans MS" pitchFamily="66" charset="0"/>
                          <a:ea typeface="宋体" pitchFamily="2" charset="-122"/>
                        </a:rPr>
                        <a:t>22.5GHz~23.0GHz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Comic Sans MS" pitchFamily="66" charset="0"/>
                          <a:ea typeface="楷体_GB2312" pitchFamily="49" charset="-122"/>
                        </a:rPr>
                        <a:t>3</a:t>
                      </a:r>
                      <a:r>
                        <a:rPr kumimoji="0" lang="zh-CN" altLang="en-US" sz="2800" b="0" i="0" u="none" strike="noStrike" cap="none" normalizeH="0" baseline="0" dirty="0" smtClean="0">
                          <a:ln>
                            <a:noFill/>
                          </a:ln>
                          <a:solidFill>
                            <a:schemeClr val="tx1"/>
                          </a:solidFill>
                          <a:effectLst/>
                          <a:latin typeface="Comic Sans MS" pitchFamily="66" charset="0"/>
                          <a:ea typeface="楷体_GB2312" pitchFamily="49" charset="-122"/>
                        </a:rPr>
                        <a:t>区</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vMerge="1">
                  <a:txBody>
                    <a:bodyPr/>
                    <a:lstStyle/>
                    <a:p>
                      <a:endParaRPr lang="zh-CN" altLang="en-US"/>
                    </a:p>
                  </a:txBody>
                  <a:tcPr/>
                </a:tc>
              </a:tr>
              <a:tr h="731611">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zh-CN" sz="2800" b="0" i="0" u="none" strike="noStrike" cap="none" normalizeH="0" baseline="0" smtClean="0">
                          <a:ln>
                            <a:noFill/>
                          </a:ln>
                          <a:solidFill>
                            <a:srgbClr val="009A00"/>
                          </a:solidFill>
                          <a:effectLst/>
                          <a:latin typeface="Comic Sans MS" pitchFamily="66" charset="0"/>
                          <a:ea typeface="宋体" pitchFamily="2" charset="-122"/>
                        </a:rPr>
                        <a:t>41GHz~43GHz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omic Sans MS" pitchFamily="66" charset="0"/>
                          <a:ea typeface="楷体_GB2312" pitchFamily="49" charset="-122"/>
                        </a:rPr>
                        <a:t>全世界</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rowSpan="2">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Comic Sans MS" pitchFamily="66" charset="0"/>
                          <a:ea typeface="楷体_GB2312" pitchFamily="49" charset="-122"/>
                        </a:rPr>
                        <a:t>3</a:t>
                      </a:r>
                      <a:r>
                        <a:rPr kumimoji="0" lang="zh-CN" altLang="en-US" sz="2800" b="0" i="0" u="none" strike="noStrike" cap="none" normalizeH="0" baseline="0" dirty="0" smtClean="0">
                          <a:ln>
                            <a:noFill/>
                          </a:ln>
                          <a:solidFill>
                            <a:schemeClr val="tx1"/>
                          </a:solidFill>
                          <a:effectLst/>
                          <a:latin typeface="Comic Sans MS" pitchFamily="66" charset="0"/>
                          <a:ea typeface="楷体_GB2312" pitchFamily="49" charset="-122"/>
                        </a:rPr>
                        <a:t>区：亚洲、大洋洲</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r>
              <a:tr h="731611">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zh-CN" sz="2800" b="0" i="0" u="none" strike="noStrike" cap="none" normalizeH="0" baseline="0" smtClean="0">
                          <a:ln>
                            <a:noFill/>
                          </a:ln>
                          <a:solidFill>
                            <a:srgbClr val="009A00"/>
                          </a:solidFill>
                          <a:effectLst/>
                          <a:latin typeface="Comic Sans MS" pitchFamily="66" charset="0"/>
                          <a:ea typeface="宋体" pitchFamily="2" charset="-122"/>
                        </a:rPr>
                        <a:t>84GHz~86GHz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Comic Sans MS" pitchFamily="66" charset="0"/>
                          <a:ea typeface="楷体_GB2312" pitchFamily="49" charset="-122"/>
                        </a:rPr>
                        <a:t>全世界</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vMerge="1">
                  <a:txBody>
                    <a:bodyPr/>
                    <a:lstStyle/>
                    <a:p>
                      <a:endParaRPr lang="zh-CN" altLang="en-US"/>
                    </a:p>
                  </a:txBody>
                  <a:tcPr/>
                </a:tc>
              </a:tr>
            </a:tbl>
          </a:graphicData>
        </a:graphic>
      </p:graphicFrame>
      <p:sp>
        <p:nvSpPr>
          <p:cNvPr id="4" name="标题 3"/>
          <p:cNvSpPr>
            <a:spLocks noGrp="1"/>
          </p:cNvSpPr>
          <p:nvPr>
            <p:ph type="title"/>
          </p:nvPr>
        </p:nvSpPr>
        <p:spPr/>
        <p:txBody>
          <a:bodyPr>
            <a:normAutofit/>
          </a:bodyPr>
          <a:lstStyle/>
          <a:p>
            <a:r>
              <a:rPr lang="zh-CN" altLang="en-US" dirty="0" smtClean="0"/>
              <a:t> 国际电信联盟的卫星广播业务频率分配</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17</a:t>
            </a:fld>
            <a:endParaRPr lang="en-US"/>
          </a:p>
        </p:txBody>
      </p:sp>
    </p:spTree>
    <p:extLst>
      <p:ext uri="{BB962C8B-B14F-4D97-AF65-F5344CB8AC3E}">
        <p14:creationId xmlns:p14="http://schemas.microsoft.com/office/powerpoint/2010/main" val="1972220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1547813" y="549275"/>
            <a:ext cx="28082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spcBef>
                <a:spcPct val="0"/>
              </a:spcBef>
            </a:pPr>
            <a:endParaRPr lang="zh-CN" altLang="en-US" sz="2800" b="1" dirty="0">
              <a:solidFill>
                <a:schemeClr val="tx2"/>
              </a:solidFill>
              <a:ea typeface="黑体" pitchFamily="2" charset="-122"/>
            </a:endParaRPr>
          </a:p>
        </p:txBody>
      </p:sp>
      <p:sp>
        <p:nvSpPr>
          <p:cNvPr id="33795" name="Rectangle 5"/>
          <p:cNvSpPr>
            <a:spLocks noChangeArrowheads="1"/>
          </p:cNvSpPr>
          <p:nvPr/>
        </p:nvSpPr>
        <p:spPr bwMode="auto">
          <a:xfrm>
            <a:off x="1979613" y="1844675"/>
            <a:ext cx="345598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endParaRPr lang="zh-CN" altLang="en-US" sz="2800" b="1" dirty="0">
              <a:solidFill>
                <a:schemeClr val="tx2"/>
              </a:solidFill>
              <a:ea typeface="黑体" pitchFamily="2" charset="-122"/>
            </a:endParaRPr>
          </a:p>
        </p:txBody>
      </p:sp>
      <p:sp>
        <p:nvSpPr>
          <p:cNvPr id="2" name="标题 1"/>
          <p:cNvSpPr>
            <a:spLocks noGrp="1"/>
          </p:cNvSpPr>
          <p:nvPr>
            <p:ph type="title"/>
          </p:nvPr>
        </p:nvSpPr>
        <p:spPr/>
        <p:txBody>
          <a:bodyPr/>
          <a:lstStyle/>
          <a:p>
            <a:endParaRPr lang="zh-CN" altLang="en-US" dirty="0"/>
          </a:p>
        </p:txBody>
      </p:sp>
      <p:sp>
        <p:nvSpPr>
          <p:cNvPr id="5" name="内容占位符 4"/>
          <p:cNvSpPr>
            <a:spLocks noGrp="1"/>
          </p:cNvSpPr>
          <p:nvPr>
            <p:ph idx="1"/>
          </p:nvPr>
        </p:nvSpPr>
        <p:spPr/>
        <p:txBody>
          <a:bodyPr>
            <a:normAutofit/>
          </a:bodyPr>
          <a:lstStyle/>
          <a:p>
            <a:r>
              <a:rPr lang="zh-CN" altLang="en-US" dirty="0"/>
              <a:t>卫星通信</a:t>
            </a:r>
            <a:r>
              <a:rPr lang="zh-CN" altLang="en-US" dirty="0" smtClean="0"/>
              <a:t>应用</a:t>
            </a:r>
            <a:endParaRPr lang="en-US" altLang="zh-CN" dirty="0" smtClean="0"/>
          </a:p>
          <a:p>
            <a:pPr lvl="1"/>
            <a:r>
              <a:rPr lang="zh-CN" altLang="en-US" dirty="0" smtClean="0"/>
              <a:t>广播电视：</a:t>
            </a:r>
          </a:p>
          <a:p>
            <a:pPr lvl="1"/>
            <a:r>
              <a:rPr lang="zh-CN" altLang="en-US" dirty="0" smtClean="0"/>
              <a:t>全球无线通信：</a:t>
            </a:r>
          </a:p>
          <a:p>
            <a:pPr lvl="1"/>
            <a:r>
              <a:rPr lang="zh-CN" altLang="en-US" dirty="0" smtClean="0"/>
              <a:t>导航：</a:t>
            </a:r>
          </a:p>
          <a:p>
            <a:pPr lvl="1"/>
            <a:r>
              <a:rPr lang="zh-CN" altLang="en-US" dirty="0" smtClean="0"/>
              <a:t>气象：</a:t>
            </a:r>
          </a:p>
          <a:p>
            <a:pPr lvl="1"/>
            <a:r>
              <a:rPr lang="zh-CN" altLang="en-US" dirty="0" smtClean="0"/>
              <a:t>资源：</a:t>
            </a:r>
          </a:p>
          <a:p>
            <a:pPr lvl="1"/>
            <a:r>
              <a:rPr lang="zh-CN" altLang="en-US" dirty="0" smtClean="0"/>
              <a:t>军事：</a:t>
            </a:r>
          </a:p>
          <a:p>
            <a:pPr lvl="1"/>
            <a:r>
              <a:rPr lang="zh-CN" altLang="en-US" dirty="0" smtClean="0"/>
              <a:t>科学：</a:t>
            </a:r>
          </a:p>
          <a:p>
            <a:r>
              <a:rPr lang="zh-CN" altLang="zh-CN" dirty="0">
                <a:solidFill>
                  <a:srgbClr val="0000FF"/>
                </a:solidFill>
                <a:latin typeface="+mj-ea"/>
              </a:rPr>
              <a:t>平流层通信</a:t>
            </a:r>
            <a:r>
              <a:rPr lang="zh-CN" altLang="zh-CN" dirty="0">
                <a:latin typeface="+mj-ea"/>
              </a:rPr>
              <a:t>：</a:t>
            </a:r>
            <a:r>
              <a:rPr lang="zh-CN" altLang="en-US" dirty="0">
                <a:latin typeface="+mj-ea"/>
              </a:rPr>
              <a:t>平流层的高空平台电台代替</a:t>
            </a:r>
            <a:r>
              <a:rPr lang="zh-CN" altLang="en-US" dirty="0" smtClean="0">
                <a:latin typeface="+mj-ea"/>
              </a:rPr>
              <a:t>卫星</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pPr/>
              <a:t>18</a:t>
            </a:fld>
            <a:endParaRPr lang="en-US"/>
          </a:p>
        </p:txBody>
      </p:sp>
    </p:spTree>
    <p:extLst>
      <p:ext uri="{BB962C8B-B14F-4D97-AF65-F5344CB8AC3E}">
        <p14:creationId xmlns:p14="http://schemas.microsoft.com/office/powerpoint/2010/main" val="2699690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Effect transition="in" filter="fade">
                                      <p:cBhvr>
                                        <p:cTn id="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endParaRPr lang="zh-CN" altLang="en-US" dirty="0"/>
          </a:p>
        </p:txBody>
      </p:sp>
      <p:graphicFrame>
        <p:nvGraphicFramePr>
          <p:cNvPr id="19" name="图示 18"/>
          <p:cNvGraphicFramePr/>
          <p:nvPr>
            <p:extLst>
              <p:ext uri="{D42A27DB-BD31-4B8C-83A1-F6EECF244321}">
                <p14:modId xmlns:p14="http://schemas.microsoft.com/office/powerpoint/2010/main" val="2460682413"/>
              </p:ext>
            </p:extLst>
          </p:nvPr>
        </p:nvGraphicFramePr>
        <p:xfrm>
          <a:off x="539552" y="188640"/>
          <a:ext cx="8064896"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灯片编号占位符 5"/>
          <p:cNvSpPr>
            <a:spLocks noGrp="1"/>
          </p:cNvSpPr>
          <p:nvPr>
            <p:ph type="sldNum" sz="quarter" idx="12"/>
          </p:nvPr>
        </p:nvSpPr>
        <p:spPr/>
        <p:txBody>
          <a:bodyPr/>
          <a:lstStyle/>
          <a:p>
            <a:fld id="{7D53C21E-6416-4AB7-B044-5D46F7AB6729}" type="slidenum">
              <a:rPr lang="en-US" altLang="zh-CN" smtClean="0"/>
              <a:pPr/>
              <a:t>19</a:t>
            </a:fld>
            <a:endParaRPr lang="en-US" altLang="zh-CN"/>
          </a:p>
        </p:txBody>
      </p:sp>
    </p:spTree>
    <p:extLst>
      <p:ext uri="{BB962C8B-B14F-4D97-AF65-F5344CB8AC3E}">
        <p14:creationId xmlns:p14="http://schemas.microsoft.com/office/powerpoint/2010/main" val="2221220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p:txBody>
          <a:bodyPr/>
          <a:lstStyle/>
          <a:p>
            <a:r>
              <a:rPr lang="zh-CN" altLang="en-US" dirty="0" smtClean="0"/>
              <a:t>第</a:t>
            </a:r>
            <a:r>
              <a:rPr lang="en-US" altLang="zh-CN" dirty="0" smtClean="0"/>
              <a:t>4</a:t>
            </a:r>
            <a:r>
              <a:rPr lang="zh-CN" altLang="en-US" dirty="0" smtClean="0"/>
              <a:t>章    信  道</a:t>
            </a:r>
            <a:endParaRPr lang="zh-CN" altLang="en-US" dirty="0"/>
          </a:p>
        </p:txBody>
      </p:sp>
      <p:sp>
        <p:nvSpPr>
          <p:cNvPr id="20485" name="Rectangle 5"/>
          <p:cNvSpPr>
            <a:spLocks noGrp="1" noChangeArrowheads="1"/>
          </p:cNvSpPr>
          <p:nvPr>
            <p:ph type="subTitle" idx="1"/>
          </p:nvPr>
        </p:nvSpPr>
        <p:spPr/>
        <p:txBody>
          <a:bodyPr>
            <a:normAutofit/>
          </a:bodyPr>
          <a:lstStyle/>
          <a:p>
            <a:endParaRPr lang="zh-CN" altLang="en-US" sz="2400" dirty="0"/>
          </a:p>
        </p:txBody>
      </p:sp>
    </p:spTree>
    <p:extLst>
      <p:ext uri="{BB962C8B-B14F-4D97-AF65-F5344CB8AC3E}">
        <p14:creationId xmlns:p14="http://schemas.microsoft.com/office/powerpoint/2010/main" val="995355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0"/>
            <a:r>
              <a:rPr lang="zh-CN" altLang="zh-CN" dirty="0">
                <a:solidFill>
                  <a:srgbClr val="7030A0"/>
                </a:solidFill>
                <a:latin typeface="+mj-ea"/>
              </a:rPr>
              <a:t>电离层散射</a:t>
            </a:r>
          </a:p>
          <a:p>
            <a:pPr lvl="1"/>
            <a:r>
              <a:rPr lang="zh-CN" altLang="zh-CN" dirty="0">
                <a:solidFill>
                  <a:srgbClr val="0000FF"/>
                </a:solidFill>
                <a:latin typeface="+mj-ea"/>
              </a:rPr>
              <a:t>机理</a:t>
            </a:r>
            <a:r>
              <a:rPr lang="zh-CN" altLang="zh-CN" dirty="0">
                <a:latin typeface="+mj-ea"/>
              </a:rPr>
              <a:t> － 由电离层不均匀性引起</a:t>
            </a:r>
          </a:p>
          <a:p>
            <a:pPr lvl="1"/>
            <a:r>
              <a:rPr lang="zh-CN" altLang="zh-CN" dirty="0">
                <a:solidFill>
                  <a:srgbClr val="0000FF"/>
                </a:solidFill>
                <a:latin typeface="+mj-ea"/>
              </a:rPr>
              <a:t>频率</a:t>
            </a:r>
            <a:r>
              <a:rPr lang="zh-CN" altLang="zh-CN" dirty="0">
                <a:latin typeface="+mj-ea"/>
              </a:rPr>
              <a:t> － </a:t>
            </a:r>
            <a:r>
              <a:rPr lang="en-US" altLang="zh-CN" dirty="0">
                <a:latin typeface="+mj-ea"/>
              </a:rPr>
              <a:t>30 ~ 60 MHz</a:t>
            </a:r>
            <a:endParaRPr lang="zh-CN" altLang="zh-CN" dirty="0">
              <a:latin typeface="+mj-ea"/>
            </a:endParaRPr>
          </a:p>
          <a:p>
            <a:pPr lvl="1"/>
            <a:r>
              <a:rPr lang="zh-CN" altLang="zh-CN" dirty="0">
                <a:solidFill>
                  <a:srgbClr val="0000FF"/>
                </a:solidFill>
                <a:latin typeface="+mj-ea"/>
              </a:rPr>
              <a:t>距离</a:t>
            </a:r>
            <a:r>
              <a:rPr lang="zh-CN" altLang="zh-CN" dirty="0">
                <a:latin typeface="+mj-ea"/>
              </a:rPr>
              <a:t> － </a:t>
            </a:r>
            <a:r>
              <a:rPr lang="en-US" altLang="zh-CN" dirty="0">
                <a:latin typeface="+mj-ea"/>
              </a:rPr>
              <a:t>1000 km</a:t>
            </a:r>
            <a:r>
              <a:rPr lang="zh-CN" altLang="zh-CN" dirty="0" smtClean="0">
                <a:latin typeface="+mj-ea"/>
              </a:rPr>
              <a:t>以上</a:t>
            </a:r>
            <a:endParaRPr lang="en-US" altLang="zh-CN" dirty="0" smtClean="0">
              <a:latin typeface="+mj-ea"/>
            </a:endParaRPr>
          </a:p>
          <a:p>
            <a:pPr lvl="1"/>
            <a:r>
              <a:rPr lang="zh-CN" altLang="en-US" dirty="0">
                <a:solidFill>
                  <a:srgbClr val="0000FF"/>
                </a:solidFill>
                <a:latin typeface="+mj-ea"/>
              </a:rPr>
              <a:t>特点</a:t>
            </a:r>
            <a:r>
              <a:rPr lang="zh-CN" altLang="en-US" dirty="0">
                <a:latin typeface="+mj-ea"/>
              </a:rPr>
              <a:t> </a:t>
            </a:r>
            <a:r>
              <a:rPr lang="zh-CN" altLang="zh-CN" dirty="0">
                <a:latin typeface="+mj-ea"/>
              </a:rPr>
              <a:t>－</a:t>
            </a:r>
            <a:r>
              <a:rPr lang="en-US" altLang="zh-CN" dirty="0" smtClean="0">
                <a:latin typeface="+mj-ea"/>
              </a:rPr>
              <a:t> </a:t>
            </a:r>
            <a:r>
              <a:rPr lang="zh-CN" altLang="en-US" dirty="0">
                <a:latin typeface="+mj-ea"/>
              </a:rPr>
              <a:t>与</a:t>
            </a:r>
            <a:r>
              <a:rPr lang="en-US" altLang="zh-CN" dirty="0">
                <a:latin typeface="+mj-ea"/>
              </a:rPr>
              <a:t>30M</a:t>
            </a:r>
            <a:r>
              <a:rPr lang="zh-CN" altLang="en-US" dirty="0">
                <a:latin typeface="+mj-ea"/>
              </a:rPr>
              <a:t>以下的反射信号比，强度小很多，但仍可</a:t>
            </a:r>
            <a:r>
              <a:rPr lang="zh-CN" altLang="en-US" dirty="0" smtClean="0">
                <a:latin typeface="+mj-ea"/>
              </a:rPr>
              <a:t>通信，</a:t>
            </a:r>
            <a:r>
              <a:rPr lang="zh-CN" altLang="en-US" sz="2400" dirty="0" smtClean="0">
                <a:latin typeface="+mj-ea"/>
              </a:rPr>
              <a:t>受</a:t>
            </a:r>
            <a:r>
              <a:rPr lang="zh-CN" altLang="en-US" sz="2400" dirty="0">
                <a:latin typeface="+mj-ea"/>
              </a:rPr>
              <a:t>电离层扰动影响小；损耗大、频带窄、衰落现象严重 </a:t>
            </a:r>
            <a:endParaRPr lang="en-US" altLang="zh-CN" sz="2400" dirty="0" smtClean="0">
              <a:latin typeface="+mj-ea"/>
            </a:endParaRPr>
          </a:p>
          <a:p>
            <a:pPr lvl="1"/>
            <a:r>
              <a:rPr lang="zh-CN" altLang="en-US" sz="2400" dirty="0" smtClean="0">
                <a:solidFill>
                  <a:srgbClr val="0000FF"/>
                </a:solidFill>
                <a:latin typeface="+mj-ea"/>
              </a:rPr>
              <a:t>应用</a:t>
            </a:r>
            <a:r>
              <a:rPr lang="zh-CN" altLang="zh-CN" dirty="0">
                <a:latin typeface="+mj-ea"/>
              </a:rPr>
              <a:t>－</a:t>
            </a:r>
            <a:r>
              <a:rPr lang="zh-CN" altLang="en-US" sz="2400" dirty="0" smtClean="0">
                <a:latin typeface="+mj-ea"/>
              </a:rPr>
              <a:t>中短波</a:t>
            </a:r>
            <a:r>
              <a:rPr lang="zh-CN" altLang="en-US" sz="2400" dirty="0">
                <a:latin typeface="+mj-ea"/>
              </a:rPr>
              <a:t>远距离广播、通信、海上移动通信、航空通信等</a:t>
            </a:r>
          </a:p>
          <a:p>
            <a:pPr lvl="1"/>
            <a:endParaRPr lang="zh-CN" altLang="zh-CN" dirty="0">
              <a:latin typeface="+mj-ea"/>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20</a:t>
            </a:fld>
            <a:endParaRPr lang="en-US"/>
          </a:p>
        </p:txBody>
      </p:sp>
    </p:spTree>
    <p:extLst>
      <p:ext uri="{BB962C8B-B14F-4D97-AF65-F5344CB8AC3E}">
        <p14:creationId xmlns:p14="http://schemas.microsoft.com/office/powerpoint/2010/main" val="1401669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smtClean="0">
                <a:solidFill>
                  <a:srgbClr val="7030A0"/>
                </a:solidFill>
                <a:latin typeface="+mj-ea"/>
              </a:rPr>
              <a:t>对流层散射</a:t>
            </a:r>
            <a:endParaRPr lang="zh-CN" altLang="zh-CN" dirty="0">
              <a:solidFill>
                <a:srgbClr val="7030A0"/>
              </a:solidFill>
              <a:latin typeface="+mj-ea"/>
            </a:endParaRPr>
          </a:p>
          <a:p>
            <a:pPr lvl="1"/>
            <a:r>
              <a:rPr lang="zh-CN" altLang="zh-CN" dirty="0">
                <a:solidFill>
                  <a:srgbClr val="0000FF"/>
                </a:solidFill>
                <a:latin typeface="+mj-ea"/>
              </a:rPr>
              <a:t>机理</a:t>
            </a:r>
            <a:r>
              <a:rPr lang="zh-CN" altLang="zh-CN" dirty="0">
                <a:latin typeface="+mj-ea"/>
              </a:rPr>
              <a:t> － 由对流层不均匀性（湍流）引起</a:t>
            </a:r>
          </a:p>
          <a:p>
            <a:pPr lvl="1"/>
            <a:r>
              <a:rPr lang="zh-CN" altLang="zh-CN" dirty="0">
                <a:solidFill>
                  <a:srgbClr val="0000FF"/>
                </a:solidFill>
                <a:latin typeface="+mj-ea"/>
              </a:rPr>
              <a:t>频率</a:t>
            </a:r>
            <a:r>
              <a:rPr lang="zh-CN" altLang="zh-CN" dirty="0">
                <a:latin typeface="+mj-ea"/>
              </a:rPr>
              <a:t> － </a:t>
            </a:r>
            <a:r>
              <a:rPr lang="en-US" altLang="zh-CN" dirty="0">
                <a:latin typeface="+mj-ea"/>
              </a:rPr>
              <a:t>100 ~ 4000 MHz</a:t>
            </a:r>
            <a:endParaRPr lang="zh-CN" altLang="zh-CN" dirty="0">
              <a:latin typeface="+mj-ea"/>
            </a:endParaRPr>
          </a:p>
          <a:p>
            <a:pPr lvl="1"/>
            <a:r>
              <a:rPr lang="zh-CN" altLang="zh-CN" dirty="0">
                <a:solidFill>
                  <a:srgbClr val="0000FF"/>
                </a:solidFill>
                <a:latin typeface="+mj-ea"/>
              </a:rPr>
              <a:t>最大距离 </a:t>
            </a:r>
            <a:r>
              <a:rPr lang="en-US" altLang="zh-CN" dirty="0">
                <a:latin typeface="+mj-ea"/>
              </a:rPr>
              <a:t>&lt; 600 </a:t>
            </a:r>
            <a:r>
              <a:rPr lang="en-US" altLang="zh-CN" dirty="0" smtClean="0">
                <a:latin typeface="+mj-ea"/>
              </a:rPr>
              <a:t>km</a:t>
            </a:r>
            <a:endParaRPr lang="en-US" altLang="zh-CN" dirty="0">
              <a:latin typeface="+mj-ea"/>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21</a:t>
            </a:fld>
            <a:endParaRPr lang="en-US"/>
          </a:p>
        </p:txBody>
      </p:sp>
      <p:grpSp>
        <p:nvGrpSpPr>
          <p:cNvPr id="5" name="Group 4"/>
          <p:cNvGrpSpPr>
            <a:grpSpLocks/>
          </p:cNvGrpSpPr>
          <p:nvPr/>
        </p:nvGrpSpPr>
        <p:grpSpPr bwMode="auto">
          <a:xfrm>
            <a:off x="1858823" y="3068960"/>
            <a:ext cx="5722960" cy="3285516"/>
            <a:chOff x="1308" y="5163"/>
            <a:chExt cx="4950" cy="2682"/>
          </a:xfrm>
        </p:grpSpPr>
        <p:pic>
          <p:nvPicPr>
            <p:cNvPr id="6" name="Picture 5" descr="散射"/>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8" y="5310"/>
              <a:ext cx="4950" cy="2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2418" y="5433"/>
              <a:ext cx="1965" cy="1117"/>
              <a:chOff x="4290" y="4335"/>
              <a:chExt cx="1965" cy="1335"/>
            </a:xfrm>
          </p:grpSpPr>
          <p:sp>
            <p:nvSpPr>
              <p:cNvPr id="17" name="Line 7"/>
              <p:cNvSpPr>
                <a:spLocks noChangeShapeType="1"/>
              </p:cNvSpPr>
              <p:nvPr/>
            </p:nvSpPr>
            <p:spPr bwMode="auto">
              <a:xfrm flipV="1">
                <a:off x="4290" y="4335"/>
                <a:ext cx="1710" cy="1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8"/>
              <p:cNvSpPr>
                <a:spLocks noChangeShapeType="1"/>
              </p:cNvSpPr>
              <p:nvPr/>
            </p:nvSpPr>
            <p:spPr bwMode="auto">
              <a:xfrm flipV="1">
                <a:off x="4290" y="4590"/>
                <a:ext cx="1965"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9"/>
            <p:cNvGrpSpPr>
              <a:grpSpLocks/>
            </p:cNvGrpSpPr>
            <p:nvPr/>
          </p:nvGrpSpPr>
          <p:grpSpPr bwMode="auto">
            <a:xfrm flipH="1">
              <a:off x="3348" y="5446"/>
              <a:ext cx="1965" cy="1117"/>
              <a:chOff x="4290" y="4335"/>
              <a:chExt cx="1965" cy="1335"/>
            </a:xfrm>
          </p:grpSpPr>
          <p:sp>
            <p:nvSpPr>
              <p:cNvPr id="15" name="Line 10"/>
              <p:cNvSpPr>
                <a:spLocks noChangeShapeType="1"/>
              </p:cNvSpPr>
              <p:nvPr/>
            </p:nvSpPr>
            <p:spPr bwMode="auto">
              <a:xfrm flipV="1">
                <a:off x="4290" y="4335"/>
                <a:ext cx="1710" cy="1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1"/>
              <p:cNvSpPr>
                <a:spLocks noChangeShapeType="1"/>
              </p:cNvSpPr>
              <p:nvPr/>
            </p:nvSpPr>
            <p:spPr bwMode="auto">
              <a:xfrm flipV="1">
                <a:off x="4290" y="4590"/>
                <a:ext cx="1965"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 name="Text Box 12"/>
            <p:cNvSpPr txBox="1">
              <a:spLocks noChangeArrowheads="1"/>
            </p:cNvSpPr>
            <p:nvPr/>
          </p:nvSpPr>
          <p:spPr bwMode="auto">
            <a:xfrm>
              <a:off x="2469" y="7230"/>
              <a:ext cx="3006"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latin typeface="Times New Roman" pitchFamily="18" charset="0"/>
                </a:rPr>
                <a:t>图</a:t>
              </a:r>
              <a:r>
                <a:rPr lang="en-US" altLang="zh-CN" sz="1600">
                  <a:latin typeface="Times New Roman" pitchFamily="18" charset="0"/>
                </a:rPr>
                <a:t>4-7 </a:t>
              </a:r>
              <a:r>
                <a:rPr lang="zh-CN" altLang="en-US" sz="1600">
                  <a:latin typeface="Times New Roman" pitchFamily="18" charset="0"/>
                </a:rPr>
                <a:t>对流层散射通信</a:t>
              </a:r>
              <a:endParaRPr lang="zh-CN" altLang="en-US" sz="2400"/>
            </a:p>
          </p:txBody>
        </p:sp>
        <p:sp>
          <p:nvSpPr>
            <p:cNvPr id="10" name="Text Box 13"/>
            <p:cNvSpPr txBox="1">
              <a:spLocks noChangeArrowheads="1"/>
            </p:cNvSpPr>
            <p:nvPr/>
          </p:nvSpPr>
          <p:spPr bwMode="auto">
            <a:xfrm>
              <a:off x="3543" y="6357"/>
              <a:ext cx="755" cy="400"/>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algn="just"/>
              <a:r>
                <a:rPr lang="zh-CN" altLang="en-US" sz="1400">
                  <a:latin typeface="Times New Roman" pitchFamily="18" charset="0"/>
                </a:rPr>
                <a:t>地球</a:t>
              </a:r>
              <a:endParaRPr lang="zh-CN" altLang="en-US" sz="2400"/>
            </a:p>
          </p:txBody>
        </p:sp>
        <p:grpSp>
          <p:nvGrpSpPr>
            <p:cNvPr id="11" name="Group 14"/>
            <p:cNvGrpSpPr>
              <a:grpSpLocks/>
            </p:cNvGrpSpPr>
            <p:nvPr/>
          </p:nvGrpSpPr>
          <p:grpSpPr bwMode="auto">
            <a:xfrm>
              <a:off x="3630" y="5163"/>
              <a:ext cx="2304" cy="726"/>
              <a:chOff x="3630" y="2667"/>
              <a:chExt cx="2304" cy="726"/>
            </a:xfrm>
          </p:grpSpPr>
          <p:sp>
            <p:nvSpPr>
              <p:cNvPr id="12" name="Text Box 15"/>
              <p:cNvSpPr txBox="1">
                <a:spLocks noChangeArrowheads="1"/>
              </p:cNvSpPr>
              <p:nvPr/>
            </p:nvSpPr>
            <p:spPr bwMode="auto">
              <a:xfrm>
                <a:off x="4557" y="2667"/>
                <a:ext cx="137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有效散射区域</a:t>
                </a:r>
                <a:endParaRPr lang="zh-CN" altLang="en-US" sz="2800"/>
              </a:p>
            </p:txBody>
          </p:sp>
          <p:sp>
            <p:nvSpPr>
              <p:cNvPr id="13" name="AutoShape 16" descr="10%"/>
              <p:cNvSpPr>
                <a:spLocks noChangeArrowheads="1"/>
              </p:cNvSpPr>
              <p:nvPr/>
            </p:nvSpPr>
            <p:spPr bwMode="auto">
              <a:xfrm>
                <a:off x="3630" y="3132"/>
                <a:ext cx="465" cy="261"/>
              </a:xfrm>
              <a:prstGeom prst="diamond">
                <a:avLst/>
              </a:prstGeom>
              <a:pattFill prst="pct10">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 name="Line 17"/>
              <p:cNvSpPr>
                <a:spLocks noChangeShapeType="1"/>
              </p:cNvSpPr>
              <p:nvPr/>
            </p:nvSpPr>
            <p:spPr bwMode="auto">
              <a:xfrm flipH="1">
                <a:off x="3831" y="2919"/>
                <a:ext cx="828" cy="34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3396009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endParaRPr lang="zh-CN" altLang="en-US"/>
          </a:p>
        </p:txBody>
      </p:sp>
      <p:sp>
        <p:nvSpPr>
          <p:cNvPr id="28675" name="Rectangle 3"/>
          <p:cNvSpPr>
            <a:spLocks noGrp="1" noChangeArrowheads="1"/>
          </p:cNvSpPr>
          <p:nvPr>
            <p:ph type="body" idx="1"/>
          </p:nvPr>
        </p:nvSpPr>
        <p:spPr>
          <a:xfrm>
            <a:off x="539552" y="1196752"/>
            <a:ext cx="8064896" cy="5400600"/>
          </a:xfrm>
        </p:spPr>
        <p:txBody>
          <a:bodyPr>
            <a:normAutofit/>
          </a:bodyPr>
          <a:lstStyle/>
          <a:p>
            <a:r>
              <a:rPr lang="zh-CN" altLang="en-US" dirty="0" smtClean="0">
                <a:solidFill>
                  <a:srgbClr val="7030A0"/>
                </a:solidFill>
              </a:rPr>
              <a:t>流星流星余迹散射</a:t>
            </a:r>
          </a:p>
          <a:p>
            <a:pPr lvl="3"/>
            <a:r>
              <a:rPr lang="zh-CN" altLang="en-US" dirty="0" smtClean="0"/>
              <a:t>	</a:t>
            </a:r>
          </a:p>
          <a:p>
            <a:pPr lvl="3"/>
            <a:endParaRPr lang="en-US" altLang="zh-CN" dirty="0" smtClean="0"/>
          </a:p>
          <a:p>
            <a:pPr lvl="3"/>
            <a:endParaRPr lang="zh-CN" altLang="en-US" dirty="0" smtClean="0"/>
          </a:p>
          <a:p>
            <a:pPr lvl="1"/>
            <a:r>
              <a:rPr lang="zh-CN" altLang="en-US" dirty="0" smtClean="0">
                <a:solidFill>
                  <a:srgbClr val="0000FF"/>
                </a:solidFill>
              </a:rPr>
              <a:t>机理</a:t>
            </a:r>
            <a:r>
              <a:rPr lang="zh-CN" altLang="en-US" dirty="0" smtClean="0"/>
              <a:t>：流星经大气层产生的强电离余迹使电磁波散射</a:t>
            </a:r>
            <a:endParaRPr lang="en-US" altLang="zh-CN" dirty="0" smtClean="0"/>
          </a:p>
          <a:p>
            <a:pPr lvl="1"/>
            <a:r>
              <a:rPr lang="zh-CN" altLang="en-US" dirty="0" smtClean="0">
                <a:solidFill>
                  <a:srgbClr val="0000FF"/>
                </a:solidFill>
              </a:rPr>
              <a:t>流星余迹特点</a:t>
            </a:r>
            <a:r>
              <a:rPr lang="zh-CN" altLang="en-US" dirty="0" smtClean="0"/>
              <a:t>： 高度</a:t>
            </a:r>
            <a:r>
              <a:rPr lang="en-US" altLang="zh-CN" dirty="0" smtClean="0"/>
              <a:t>80 ~ 120 km</a:t>
            </a:r>
            <a:r>
              <a:rPr lang="zh-CN" altLang="en-US" dirty="0" smtClean="0"/>
              <a:t>，长度</a:t>
            </a:r>
            <a:r>
              <a:rPr lang="en-US" altLang="zh-CN" dirty="0" smtClean="0"/>
              <a:t>15 ~ 40 km</a:t>
            </a:r>
          </a:p>
          <a:p>
            <a:pPr lvl="1"/>
            <a:r>
              <a:rPr lang="en-US" altLang="zh-CN" dirty="0" smtClean="0"/>
              <a:t>		</a:t>
            </a:r>
            <a:r>
              <a:rPr lang="en-US" altLang="zh-CN" dirty="0"/>
              <a:t> </a:t>
            </a:r>
            <a:r>
              <a:rPr lang="en-US" altLang="zh-CN" dirty="0" smtClean="0"/>
              <a:t>         </a:t>
            </a:r>
            <a:r>
              <a:rPr lang="zh-CN" altLang="en-US" dirty="0" smtClean="0"/>
              <a:t>存留时间：小于</a:t>
            </a:r>
            <a:r>
              <a:rPr lang="en-US" altLang="zh-CN" dirty="0" smtClean="0"/>
              <a:t>1</a:t>
            </a:r>
            <a:r>
              <a:rPr lang="zh-CN" altLang="en-US" dirty="0" smtClean="0"/>
              <a:t>秒至几分钟</a:t>
            </a:r>
          </a:p>
          <a:p>
            <a:pPr lvl="1"/>
            <a:r>
              <a:rPr lang="zh-CN" altLang="en-US" dirty="0" smtClean="0">
                <a:solidFill>
                  <a:srgbClr val="0000FF"/>
                </a:solidFill>
              </a:rPr>
              <a:t>频率</a:t>
            </a:r>
            <a:r>
              <a:rPr lang="zh-CN" altLang="en-US" dirty="0" smtClean="0"/>
              <a:t> － </a:t>
            </a:r>
            <a:r>
              <a:rPr lang="en-US" altLang="zh-CN" dirty="0" smtClean="0"/>
              <a:t>30 ~ 100 MHz</a:t>
            </a:r>
          </a:p>
          <a:p>
            <a:pPr lvl="1"/>
            <a:r>
              <a:rPr lang="zh-CN" altLang="en-US" dirty="0" smtClean="0">
                <a:solidFill>
                  <a:srgbClr val="0000FF"/>
                </a:solidFill>
              </a:rPr>
              <a:t>距离</a:t>
            </a:r>
            <a:r>
              <a:rPr lang="zh-CN" altLang="en-US" dirty="0" smtClean="0"/>
              <a:t> － </a:t>
            </a:r>
            <a:r>
              <a:rPr lang="en-US" altLang="zh-CN" dirty="0" smtClean="0"/>
              <a:t>1000 km</a:t>
            </a:r>
            <a:r>
              <a:rPr lang="zh-CN" altLang="en-US" dirty="0" smtClean="0"/>
              <a:t>以上</a:t>
            </a:r>
          </a:p>
          <a:p>
            <a:pPr lvl="1"/>
            <a:r>
              <a:rPr lang="zh-CN" altLang="en-US" dirty="0" smtClean="0">
                <a:solidFill>
                  <a:srgbClr val="0000FF"/>
                </a:solidFill>
              </a:rPr>
              <a:t>特点</a:t>
            </a:r>
            <a:r>
              <a:rPr lang="zh-CN" altLang="en-US" dirty="0" smtClean="0"/>
              <a:t> － 低速存储、高速突发、断续传输</a:t>
            </a:r>
            <a:endParaRPr lang="en-US" altLang="zh-CN" dirty="0" smtClean="0"/>
          </a:p>
          <a:p>
            <a:pPr lvl="1"/>
            <a:r>
              <a:rPr lang="zh-CN" altLang="en-US" dirty="0" smtClean="0">
                <a:solidFill>
                  <a:srgbClr val="0000FF"/>
                </a:solidFill>
                <a:latin typeface="+mj-ea"/>
                <a:ea typeface="+mj-ea"/>
              </a:rPr>
              <a:t>应用：</a:t>
            </a:r>
            <a:r>
              <a:rPr lang="zh-CN" altLang="en-US" dirty="0" smtClean="0">
                <a:latin typeface="+mj-ea"/>
                <a:ea typeface="+mj-ea"/>
              </a:rPr>
              <a:t>军事</a:t>
            </a:r>
            <a:r>
              <a:rPr lang="zh-CN" altLang="en-US" dirty="0">
                <a:latin typeface="+mj-ea"/>
                <a:ea typeface="+mj-ea"/>
              </a:rPr>
              <a:t>上用以实现</a:t>
            </a:r>
            <a:r>
              <a:rPr lang="en-US" altLang="zh-CN" dirty="0">
                <a:latin typeface="+mj-ea"/>
                <a:ea typeface="+mj-ea"/>
              </a:rPr>
              <a:t>2000KM</a:t>
            </a:r>
            <a:r>
              <a:rPr lang="zh-CN" altLang="en-US" dirty="0">
                <a:latin typeface="+mj-ea"/>
                <a:ea typeface="+mj-ea"/>
              </a:rPr>
              <a:t>以内的瞬间通信 </a:t>
            </a:r>
            <a:endParaRPr lang="zh-CN" altLang="en-US" dirty="0"/>
          </a:p>
        </p:txBody>
      </p:sp>
      <p:sp>
        <p:nvSpPr>
          <p:cNvPr id="18" name="灯片编号占位符 5"/>
          <p:cNvSpPr>
            <a:spLocks noGrp="1"/>
          </p:cNvSpPr>
          <p:nvPr>
            <p:ph type="sldNum" sz="quarter" idx="12"/>
          </p:nvPr>
        </p:nvSpPr>
        <p:spPr/>
        <p:txBody>
          <a:bodyPr/>
          <a:lstStyle/>
          <a:p>
            <a:fld id="{F35286D2-2CEC-4C32-BDDE-C62131F8C8EA}" type="slidenum">
              <a:rPr lang="en-US" altLang="zh-CN" smtClean="0"/>
              <a:pPr/>
              <a:t>22</a:t>
            </a:fld>
            <a:endParaRPr lang="en-US" altLang="zh-CN"/>
          </a:p>
        </p:txBody>
      </p:sp>
      <p:grpSp>
        <p:nvGrpSpPr>
          <p:cNvPr id="28691" name="Group 19"/>
          <p:cNvGrpSpPr>
            <a:grpSpLocks/>
          </p:cNvGrpSpPr>
          <p:nvPr/>
        </p:nvGrpSpPr>
        <p:grpSpPr bwMode="auto">
          <a:xfrm>
            <a:off x="3590751" y="713655"/>
            <a:ext cx="4365625" cy="4227513"/>
            <a:chOff x="1406" y="1962"/>
            <a:chExt cx="2750" cy="2663"/>
          </a:xfrm>
        </p:grpSpPr>
        <p:sp>
          <p:nvSpPr>
            <p:cNvPr id="28678" name="Text Box 6"/>
            <p:cNvSpPr txBox="1">
              <a:spLocks noChangeArrowheads="1"/>
            </p:cNvSpPr>
            <p:nvPr/>
          </p:nvSpPr>
          <p:spPr bwMode="auto">
            <a:xfrm>
              <a:off x="1559" y="3096"/>
              <a:ext cx="25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dirty="0">
                  <a:latin typeface="Times New Roman" pitchFamily="18" charset="0"/>
                </a:rPr>
                <a:t>图</a:t>
              </a:r>
              <a:r>
                <a:rPr lang="en-US" altLang="zh-CN" sz="1600" dirty="0">
                  <a:latin typeface="Times New Roman" pitchFamily="18" charset="0"/>
                </a:rPr>
                <a:t>4-8 </a:t>
              </a:r>
              <a:r>
                <a:rPr lang="zh-CN" altLang="en-US" sz="1600" dirty="0">
                  <a:latin typeface="Times New Roman" pitchFamily="18" charset="0"/>
                </a:rPr>
                <a:t>流星余迹散射通信</a:t>
              </a:r>
            </a:p>
            <a:p>
              <a:endParaRPr lang="en-US" altLang="zh-CN" sz="2400" dirty="0"/>
            </a:p>
          </p:txBody>
        </p:sp>
        <p:grpSp>
          <p:nvGrpSpPr>
            <p:cNvPr id="28679" name="Group 7"/>
            <p:cNvGrpSpPr>
              <a:grpSpLocks/>
            </p:cNvGrpSpPr>
            <p:nvPr/>
          </p:nvGrpSpPr>
          <p:grpSpPr bwMode="auto">
            <a:xfrm>
              <a:off x="1406" y="1962"/>
              <a:ext cx="2750" cy="1096"/>
              <a:chOff x="6654" y="5505"/>
              <a:chExt cx="3342" cy="2178"/>
            </a:xfrm>
          </p:grpSpPr>
          <p:grpSp>
            <p:nvGrpSpPr>
              <p:cNvPr id="28680" name="Group 8"/>
              <p:cNvGrpSpPr>
                <a:grpSpLocks/>
              </p:cNvGrpSpPr>
              <p:nvPr/>
            </p:nvGrpSpPr>
            <p:grpSpPr bwMode="auto">
              <a:xfrm>
                <a:off x="6654" y="5868"/>
                <a:ext cx="3342" cy="1815"/>
                <a:chOff x="6654" y="5868"/>
                <a:chExt cx="3342" cy="1815"/>
              </a:xfrm>
            </p:grpSpPr>
            <p:pic>
              <p:nvPicPr>
                <p:cNvPr id="28681" name="Picture 9" descr="流星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 y="6090"/>
                  <a:ext cx="88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82" name="Group 10"/>
                <p:cNvGrpSpPr>
                  <a:grpSpLocks/>
                </p:cNvGrpSpPr>
                <p:nvPr/>
              </p:nvGrpSpPr>
              <p:grpSpPr bwMode="auto">
                <a:xfrm>
                  <a:off x="6654" y="5868"/>
                  <a:ext cx="3342" cy="1815"/>
                  <a:chOff x="3606" y="6458"/>
                  <a:chExt cx="5910" cy="3301"/>
                </a:xfrm>
              </p:grpSpPr>
              <p:sp>
                <p:nvSpPr>
                  <p:cNvPr id="28683" name="Line 11"/>
                  <p:cNvSpPr>
                    <a:spLocks noChangeShapeType="1"/>
                  </p:cNvSpPr>
                  <p:nvPr/>
                </p:nvSpPr>
                <p:spPr bwMode="auto">
                  <a:xfrm flipV="1">
                    <a:off x="3606" y="7029"/>
                    <a:ext cx="3780" cy="273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nchor="ctr"/>
                  <a:lstStyle/>
                  <a:p>
                    <a:endParaRPr lang="zh-CN" altLang="en-US"/>
                  </a:p>
                </p:txBody>
              </p:sp>
              <p:sp>
                <p:nvSpPr>
                  <p:cNvPr id="28684" name="Line 12"/>
                  <p:cNvSpPr>
                    <a:spLocks noChangeShapeType="1"/>
                  </p:cNvSpPr>
                  <p:nvPr/>
                </p:nvSpPr>
                <p:spPr bwMode="auto">
                  <a:xfrm flipV="1">
                    <a:off x="3606" y="6519"/>
                    <a:ext cx="3240" cy="324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nchor="ctr"/>
                  <a:lstStyle/>
                  <a:p>
                    <a:endParaRPr lang="zh-CN" altLang="en-US"/>
                  </a:p>
                </p:txBody>
              </p:sp>
              <p:sp>
                <p:nvSpPr>
                  <p:cNvPr id="28685" name="Line 13"/>
                  <p:cNvSpPr>
                    <a:spLocks noChangeShapeType="1"/>
                  </p:cNvSpPr>
                  <p:nvPr/>
                </p:nvSpPr>
                <p:spPr bwMode="auto">
                  <a:xfrm flipH="1" flipV="1">
                    <a:off x="5796" y="6968"/>
                    <a:ext cx="3720" cy="273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nchor="ctr"/>
                  <a:lstStyle/>
                  <a:p>
                    <a:endParaRPr lang="zh-CN" altLang="en-US"/>
                  </a:p>
                </p:txBody>
              </p:sp>
              <p:sp>
                <p:nvSpPr>
                  <p:cNvPr id="28686" name="Line 14"/>
                  <p:cNvSpPr>
                    <a:spLocks noChangeShapeType="1"/>
                  </p:cNvSpPr>
                  <p:nvPr/>
                </p:nvSpPr>
                <p:spPr bwMode="auto">
                  <a:xfrm flipH="1" flipV="1">
                    <a:off x="6276" y="6458"/>
                    <a:ext cx="3240" cy="324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nchor="ctr"/>
                  <a:lstStyle/>
                  <a:p>
                    <a:endParaRPr lang="zh-CN" altLang="en-US"/>
                  </a:p>
                </p:txBody>
              </p:sp>
            </p:grpSp>
          </p:grpSp>
          <p:grpSp>
            <p:nvGrpSpPr>
              <p:cNvPr id="28687" name="Group 15"/>
              <p:cNvGrpSpPr>
                <a:grpSpLocks/>
              </p:cNvGrpSpPr>
              <p:nvPr/>
            </p:nvGrpSpPr>
            <p:grpSpPr bwMode="auto">
              <a:xfrm>
                <a:off x="8580" y="5505"/>
                <a:ext cx="1080" cy="585"/>
                <a:chOff x="8580" y="5505"/>
                <a:chExt cx="1080" cy="585"/>
              </a:xfrm>
            </p:grpSpPr>
            <p:sp>
              <p:nvSpPr>
                <p:cNvPr id="28688" name="Line 16"/>
                <p:cNvSpPr>
                  <a:spLocks noChangeShapeType="1"/>
                </p:cNvSpPr>
                <p:nvPr/>
              </p:nvSpPr>
              <p:spPr bwMode="auto">
                <a:xfrm flipV="1">
                  <a:off x="8640" y="5880"/>
                  <a:ext cx="30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Text Box 17"/>
                <p:cNvSpPr txBox="1">
                  <a:spLocks noChangeArrowheads="1"/>
                </p:cNvSpPr>
                <p:nvPr/>
              </p:nvSpPr>
              <p:spPr bwMode="auto">
                <a:xfrm>
                  <a:off x="8580" y="5505"/>
                  <a:ext cx="108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流星余迹</a:t>
                  </a:r>
                  <a:endParaRPr lang="zh-CN" altLang="en-US" sz="2800"/>
                </a:p>
              </p:txBody>
            </p:sp>
          </p:grpSp>
        </p:grpSp>
        <p:sp>
          <p:nvSpPr>
            <p:cNvPr id="28690" name="Arc 18"/>
            <p:cNvSpPr>
              <a:spLocks/>
            </p:cNvSpPr>
            <p:nvPr/>
          </p:nvSpPr>
          <p:spPr bwMode="auto">
            <a:xfrm rot="13456953" flipV="1">
              <a:off x="1576" y="2217"/>
              <a:ext cx="2544" cy="24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032695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无线信道应用</a:t>
            </a:r>
            <a:endParaRPr lang="zh-CN" altLang="en-US" dirty="0"/>
          </a:p>
        </p:txBody>
      </p:sp>
      <p:sp>
        <p:nvSpPr>
          <p:cNvPr id="3" name="内容占位符 2"/>
          <p:cNvSpPr>
            <a:spLocks noGrp="1"/>
          </p:cNvSpPr>
          <p:nvPr>
            <p:ph idx="1"/>
          </p:nvPr>
        </p:nvSpPr>
        <p:spPr/>
        <p:txBody>
          <a:bodyPr/>
          <a:lstStyle/>
          <a:p>
            <a:r>
              <a:rPr lang="zh-CN" altLang="en-US" dirty="0" smtClean="0"/>
              <a:t>民用无线通信中，应用最广的</a:t>
            </a:r>
            <a:endParaRPr lang="en-US" altLang="zh-CN" dirty="0" smtClean="0"/>
          </a:p>
          <a:p>
            <a:pPr lvl="1"/>
            <a:r>
              <a:rPr lang="zh-CN" altLang="en-US" dirty="0">
                <a:solidFill>
                  <a:srgbClr val="0000FF"/>
                </a:solidFill>
              </a:rPr>
              <a:t>蜂窝</a:t>
            </a:r>
            <a:r>
              <a:rPr lang="zh-CN" altLang="en-US" dirty="0" smtClean="0">
                <a:solidFill>
                  <a:srgbClr val="0000FF"/>
                </a:solidFill>
              </a:rPr>
              <a:t>网</a:t>
            </a:r>
            <a:r>
              <a:rPr lang="zh-CN" altLang="en-US" dirty="0" smtClean="0"/>
              <a:t>：特高频频段（</a:t>
            </a:r>
            <a:r>
              <a:rPr lang="en-US" altLang="zh-CN" dirty="0" smtClean="0"/>
              <a:t>UHF</a:t>
            </a:r>
            <a:r>
              <a:rPr lang="zh-CN" altLang="en-US" dirty="0" smtClean="0"/>
              <a:t>）</a:t>
            </a:r>
            <a:endParaRPr lang="en-US" altLang="zh-CN" dirty="0" smtClean="0"/>
          </a:p>
          <a:p>
            <a:pPr lvl="1"/>
            <a:r>
              <a:rPr lang="zh-CN" altLang="en-US" dirty="0" smtClean="0">
                <a:solidFill>
                  <a:srgbClr val="0000FF"/>
                </a:solidFill>
              </a:rPr>
              <a:t>卫星通信</a:t>
            </a:r>
            <a:r>
              <a:rPr lang="zh-CN" altLang="en-US" dirty="0" smtClean="0"/>
              <a:t>：特高频和超高频（</a:t>
            </a:r>
            <a:r>
              <a:rPr lang="en-US" altLang="zh-CN" dirty="0" smtClean="0"/>
              <a:t>SHF</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章    信  道</a:t>
            </a:r>
            <a:endParaRPr lang="zh-CN" altLang="en-US" dirty="0"/>
          </a:p>
        </p:txBody>
      </p:sp>
      <p:sp>
        <p:nvSpPr>
          <p:cNvPr id="3" name="内容占位符 2"/>
          <p:cNvSpPr>
            <a:spLocks noGrp="1"/>
          </p:cNvSpPr>
          <p:nvPr>
            <p:ph idx="1"/>
          </p:nvPr>
        </p:nvSpPr>
        <p:spPr/>
        <p:txBody>
          <a:bodyPr/>
          <a:lstStyle/>
          <a:p>
            <a:r>
              <a:rPr lang="en-US" altLang="zh-CN" dirty="0" smtClean="0"/>
              <a:t>4.1 </a:t>
            </a:r>
            <a:r>
              <a:rPr lang="zh-CN" altLang="en-US" dirty="0" smtClean="0"/>
              <a:t>无线信道</a:t>
            </a:r>
          </a:p>
          <a:p>
            <a:r>
              <a:rPr lang="en-US" altLang="zh-CN" dirty="0" smtClean="0">
                <a:solidFill>
                  <a:srgbClr val="FF0000"/>
                </a:solidFill>
              </a:rPr>
              <a:t>4.2 </a:t>
            </a:r>
            <a:r>
              <a:rPr lang="zh-CN" altLang="en-US" dirty="0" smtClean="0">
                <a:solidFill>
                  <a:srgbClr val="FF0000"/>
                </a:solidFill>
              </a:rPr>
              <a:t>有线信道</a:t>
            </a:r>
          </a:p>
          <a:p>
            <a:r>
              <a:rPr lang="en-US" altLang="zh-CN" dirty="0" smtClean="0"/>
              <a:t>4.3 </a:t>
            </a:r>
            <a:r>
              <a:rPr lang="zh-CN" altLang="en-US" dirty="0" smtClean="0"/>
              <a:t>信道的数学模型</a:t>
            </a:r>
          </a:p>
          <a:p>
            <a:r>
              <a:rPr lang="en-US" altLang="zh-CN" dirty="0" smtClean="0"/>
              <a:t>4.4 </a:t>
            </a:r>
            <a:r>
              <a:rPr lang="zh-CN" altLang="en-US" dirty="0" smtClean="0"/>
              <a:t>信道特性对信号传输的影响</a:t>
            </a:r>
          </a:p>
          <a:p>
            <a:r>
              <a:rPr lang="en-US" altLang="zh-CN" dirty="0" smtClean="0"/>
              <a:t>4.5 </a:t>
            </a:r>
            <a:r>
              <a:rPr lang="zh-CN" altLang="en-US" dirty="0" smtClean="0"/>
              <a:t>信道中的噪声</a:t>
            </a:r>
          </a:p>
          <a:p>
            <a:r>
              <a:rPr lang="en-US" altLang="zh-CN" dirty="0" smtClean="0"/>
              <a:t>4.6 </a:t>
            </a:r>
            <a:r>
              <a:rPr lang="zh-CN" altLang="en-US" dirty="0" smtClean="0"/>
              <a:t>信道容量</a:t>
            </a:r>
          </a:p>
          <a:p>
            <a:endParaRPr lang="zh-CN" altLang="en-US" b="0" dirty="0" smtClean="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24</a:t>
            </a:fld>
            <a:endParaRPr lang="en-US"/>
          </a:p>
        </p:txBody>
      </p:sp>
    </p:spTree>
    <p:extLst>
      <p:ext uri="{BB962C8B-B14F-4D97-AF65-F5344CB8AC3E}">
        <p14:creationId xmlns:p14="http://schemas.microsoft.com/office/powerpoint/2010/main" val="2094891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smtClean="0"/>
              <a:t>4.2 </a:t>
            </a:r>
            <a:r>
              <a:rPr lang="zh-CN" altLang="en-US" dirty="0" smtClean="0"/>
              <a:t>有线信道</a:t>
            </a:r>
            <a:endParaRPr lang="zh-CN" altLang="en-US" dirty="0"/>
          </a:p>
        </p:txBody>
      </p:sp>
      <p:sp>
        <p:nvSpPr>
          <p:cNvPr id="29699" name="Rectangle 3"/>
          <p:cNvSpPr>
            <a:spLocks noGrp="1" noChangeArrowheads="1"/>
          </p:cNvSpPr>
          <p:nvPr>
            <p:ph sz="half" idx="1"/>
          </p:nvPr>
        </p:nvSpPr>
        <p:spPr>
          <a:xfrm>
            <a:off x="611560" y="1412776"/>
            <a:ext cx="3788990" cy="5040560"/>
          </a:xfrm>
        </p:spPr>
        <p:txBody>
          <a:bodyPr>
            <a:normAutofit lnSpcReduction="10000"/>
          </a:bodyPr>
          <a:lstStyle/>
          <a:p>
            <a:r>
              <a:rPr lang="zh-CN" altLang="en-US" dirty="0" smtClean="0"/>
              <a:t>传输</a:t>
            </a:r>
            <a:r>
              <a:rPr lang="zh-CN" altLang="en-US" dirty="0" smtClean="0">
                <a:solidFill>
                  <a:srgbClr val="FF0000"/>
                </a:solidFill>
              </a:rPr>
              <a:t>电信号</a:t>
            </a:r>
            <a:r>
              <a:rPr lang="zh-CN" altLang="en-US" dirty="0" smtClean="0"/>
              <a:t>的有线信道主要有：</a:t>
            </a:r>
            <a:endParaRPr lang="en-US" altLang="zh-CN" dirty="0" smtClean="0"/>
          </a:p>
          <a:p>
            <a:pPr lvl="1"/>
            <a:r>
              <a:rPr lang="zh-CN" altLang="en-US" dirty="0" smtClean="0">
                <a:solidFill>
                  <a:srgbClr val="0000FF"/>
                </a:solidFill>
              </a:rPr>
              <a:t>明线</a:t>
            </a:r>
            <a:endParaRPr lang="en-US" altLang="zh-CN" dirty="0" smtClean="0">
              <a:solidFill>
                <a:srgbClr val="0000FF"/>
              </a:solidFill>
            </a:endParaRPr>
          </a:p>
          <a:p>
            <a:pPr lvl="1"/>
            <a:r>
              <a:rPr lang="zh-CN" altLang="en-US" dirty="0" smtClean="0">
                <a:solidFill>
                  <a:srgbClr val="0000FF"/>
                </a:solidFill>
              </a:rPr>
              <a:t>对称电缆</a:t>
            </a:r>
            <a:endParaRPr lang="en-US" altLang="zh-CN" dirty="0" smtClean="0">
              <a:solidFill>
                <a:srgbClr val="0000FF"/>
              </a:solidFill>
            </a:endParaRPr>
          </a:p>
          <a:p>
            <a:pPr lvl="1"/>
            <a:r>
              <a:rPr lang="zh-CN" altLang="en-US" dirty="0" smtClean="0">
                <a:solidFill>
                  <a:srgbClr val="0000FF"/>
                </a:solidFill>
              </a:rPr>
              <a:t>同轴电缆</a:t>
            </a:r>
            <a:endParaRPr lang="en-US" altLang="zh-CN" dirty="0" smtClean="0">
              <a:solidFill>
                <a:srgbClr val="0000FF"/>
              </a:solidFill>
            </a:endParaRPr>
          </a:p>
          <a:p>
            <a:pPr lvl="1"/>
            <a:endParaRPr lang="en-US" altLang="zh-CN" dirty="0" smtClean="0"/>
          </a:p>
          <a:p>
            <a:r>
              <a:rPr lang="zh-CN" altLang="en-US" dirty="0" smtClean="0">
                <a:solidFill>
                  <a:srgbClr val="0000FF"/>
                </a:solidFill>
              </a:rPr>
              <a:t>明线</a:t>
            </a:r>
            <a:r>
              <a:rPr lang="zh-CN" altLang="en-US" dirty="0" smtClean="0"/>
              <a:t>：平行架设在电线杆上的架空线路</a:t>
            </a:r>
            <a:endParaRPr lang="en-US" altLang="zh-CN" dirty="0" smtClean="0"/>
          </a:p>
          <a:p>
            <a:pPr lvl="1"/>
            <a:r>
              <a:rPr lang="zh-CN" altLang="en-US" dirty="0" smtClean="0"/>
              <a:t>受天气和环境影响，对噪声敏感</a:t>
            </a:r>
            <a:endParaRPr lang="en-US" altLang="zh-CN" dirty="0" smtClean="0"/>
          </a:p>
          <a:p>
            <a:pPr lvl="1"/>
            <a:r>
              <a:rPr lang="zh-CN" altLang="en-US" dirty="0" smtClean="0"/>
              <a:t>被电缆取代</a:t>
            </a:r>
            <a:endParaRPr lang="zh-CN" altLang="en-US" dirty="0"/>
          </a:p>
        </p:txBody>
      </p:sp>
      <p:sp>
        <p:nvSpPr>
          <p:cNvPr id="2" name="内容占位符 1"/>
          <p:cNvSpPr>
            <a:spLocks noGrp="1"/>
          </p:cNvSpPr>
          <p:nvPr>
            <p:ph sz="half" idx="2"/>
          </p:nvPr>
        </p:nvSpPr>
        <p:spPr/>
        <p:txBody>
          <a:bodyPr>
            <a:normAutofit lnSpcReduction="10000"/>
          </a:bodyPr>
          <a:lstStyle/>
          <a:p>
            <a:endParaRPr lang="zh-CN" altLang="en-US"/>
          </a:p>
        </p:txBody>
      </p:sp>
      <p:sp>
        <p:nvSpPr>
          <p:cNvPr id="5" name="灯片编号占位符 5"/>
          <p:cNvSpPr>
            <a:spLocks noGrp="1"/>
          </p:cNvSpPr>
          <p:nvPr>
            <p:ph type="sldNum" sz="quarter" idx="12"/>
          </p:nvPr>
        </p:nvSpPr>
        <p:spPr/>
        <p:txBody>
          <a:bodyPr/>
          <a:lstStyle/>
          <a:p>
            <a:fld id="{A2E69D32-A156-4249-88B0-6B379BF3823D}" type="slidenum">
              <a:rPr lang="en-US" altLang="zh-CN" smtClean="0"/>
              <a:pPr/>
              <a:t>25</a:t>
            </a:fld>
            <a:endParaRPr lang="en-US" altLang="zh-CN"/>
          </a:p>
        </p:txBody>
      </p:sp>
      <p:pic>
        <p:nvPicPr>
          <p:cNvPr id="29700" name="Picture 4" descr="1880年电话线"/>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6700" y="1179513"/>
            <a:ext cx="4464050" cy="544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19793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5" end="5"/>
                                            </p:txEl>
                                          </p:spTgt>
                                        </p:tgtEl>
                                        <p:attrNameLst>
                                          <p:attrName>style.visibility</p:attrName>
                                        </p:attrNameLst>
                                      </p:cBhvr>
                                      <p:to>
                                        <p:strVal val="visible"/>
                                      </p:to>
                                    </p:set>
                                    <p:anim calcmode="lin" valueType="num">
                                      <p:cBhvr additive="base">
                                        <p:cTn id="7"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6" end="6"/>
                                            </p:txEl>
                                          </p:spTgt>
                                        </p:tgtEl>
                                        <p:attrNameLst>
                                          <p:attrName>style.visibility</p:attrName>
                                        </p:attrNameLst>
                                      </p:cBhvr>
                                      <p:to>
                                        <p:strVal val="visible"/>
                                      </p:to>
                                    </p:set>
                                    <p:anim calcmode="lin" valueType="num">
                                      <p:cBhvr additive="base">
                                        <p:cTn id="1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pRg st="7" end="7"/>
                                            </p:txEl>
                                          </p:spTgt>
                                        </p:tgtEl>
                                        <p:attrNameLst>
                                          <p:attrName>style.visibility</p:attrName>
                                        </p:attrNameLst>
                                      </p:cBhvr>
                                      <p:to>
                                        <p:strVal val="visible"/>
                                      </p:to>
                                    </p:set>
                                    <p:anim calcmode="lin" valueType="num">
                                      <p:cBhvr additive="base">
                                        <p:cTn id="19"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9700"/>
                                        </p:tgtEl>
                                        <p:attrNameLst>
                                          <p:attrName>style.visibility</p:attrName>
                                        </p:attrNameLst>
                                      </p:cBhvr>
                                      <p:to>
                                        <p:strVal val="visible"/>
                                      </p:to>
                                    </p:set>
                                    <p:animEffect transition="in" filter="fade">
                                      <p:cBhvr>
                                        <p:cTn id="25"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p:txBody>
          <a:bodyPr/>
          <a:lstStyle/>
          <a:p>
            <a:r>
              <a:rPr lang="zh-CN" altLang="en-US" dirty="0" smtClean="0"/>
              <a:t>电缆</a:t>
            </a:r>
            <a:endParaRPr lang="zh-CN" altLang="en-US" dirty="0"/>
          </a:p>
        </p:txBody>
      </p:sp>
      <p:sp>
        <p:nvSpPr>
          <p:cNvPr id="32771" name="Rectangle 3"/>
          <p:cNvSpPr>
            <a:spLocks noGrp="1" noChangeArrowheads="1"/>
          </p:cNvSpPr>
          <p:nvPr>
            <p:ph sz="half" idx="1"/>
          </p:nvPr>
        </p:nvSpPr>
        <p:spPr>
          <a:xfrm>
            <a:off x="611560" y="1412777"/>
            <a:ext cx="3788990" cy="4895948"/>
          </a:xfrm>
        </p:spPr>
        <p:txBody>
          <a:bodyPr>
            <a:normAutofit lnSpcReduction="10000"/>
          </a:bodyPr>
          <a:lstStyle/>
          <a:p>
            <a:r>
              <a:rPr lang="zh-CN" altLang="en-US" dirty="0" smtClean="0">
                <a:solidFill>
                  <a:srgbClr val="0000FF"/>
                </a:solidFill>
              </a:rPr>
              <a:t>对称电缆</a:t>
            </a:r>
            <a:r>
              <a:rPr lang="zh-CN" altLang="en-US" dirty="0" smtClean="0"/>
              <a:t>：</a:t>
            </a:r>
            <a:endParaRPr lang="en-US" altLang="zh-CN" dirty="0" smtClean="0"/>
          </a:p>
          <a:p>
            <a:pPr lvl="1"/>
            <a:r>
              <a:rPr lang="zh-CN" altLang="en-US" dirty="0" smtClean="0"/>
              <a:t>由许多对双绞线组成</a:t>
            </a:r>
            <a:endParaRPr lang="en-US" altLang="zh-CN" dirty="0" smtClean="0"/>
          </a:p>
          <a:p>
            <a:pPr lvl="1"/>
            <a:r>
              <a:rPr lang="zh-CN" altLang="en-US" dirty="0" smtClean="0"/>
              <a:t>有线电话网中，用于用户接入电路</a:t>
            </a:r>
          </a:p>
          <a:p>
            <a:r>
              <a:rPr lang="zh-CN" altLang="en-US" dirty="0" smtClean="0">
                <a:solidFill>
                  <a:srgbClr val="0000FF"/>
                </a:solidFill>
              </a:rPr>
              <a:t>同轴电缆</a:t>
            </a:r>
            <a:endParaRPr lang="en-US" altLang="zh-CN" dirty="0" smtClean="0">
              <a:solidFill>
                <a:srgbClr val="0000FF"/>
              </a:solidFill>
            </a:endParaRPr>
          </a:p>
          <a:p>
            <a:pPr lvl="1"/>
            <a:r>
              <a:rPr lang="zh-CN" altLang="en-US" dirty="0" smtClean="0"/>
              <a:t>内外两根同心圆柱导体</a:t>
            </a:r>
            <a:endParaRPr lang="en-US" altLang="zh-CN" dirty="0" smtClean="0"/>
          </a:p>
          <a:p>
            <a:pPr lvl="1"/>
            <a:r>
              <a:rPr lang="zh-CN" altLang="en-US" dirty="0" smtClean="0"/>
              <a:t>有线电视广播网广泛应用</a:t>
            </a:r>
            <a:endParaRPr lang="en-US" altLang="zh-CN" dirty="0" smtClean="0"/>
          </a:p>
          <a:p>
            <a:pPr lvl="1"/>
            <a:r>
              <a:rPr lang="zh-CN" altLang="en-US" dirty="0"/>
              <a:t>远</a:t>
            </a:r>
            <a:r>
              <a:rPr lang="zh-CN" altLang="en-US" dirty="0" smtClean="0"/>
              <a:t>距离传输的干线被光纤代替</a:t>
            </a:r>
            <a:endParaRPr lang="zh-CN" altLang="en-US" dirty="0">
              <a:solidFill>
                <a:srgbClr val="0000FF"/>
              </a:solidFill>
            </a:endParaRPr>
          </a:p>
        </p:txBody>
      </p:sp>
      <p:sp>
        <p:nvSpPr>
          <p:cNvPr id="38" name="灯片编号占位符 5"/>
          <p:cNvSpPr>
            <a:spLocks noGrp="1"/>
          </p:cNvSpPr>
          <p:nvPr>
            <p:ph type="sldNum" sz="quarter" idx="12"/>
          </p:nvPr>
        </p:nvSpPr>
        <p:spPr/>
        <p:txBody>
          <a:bodyPr/>
          <a:lstStyle/>
          <a:p>
            <a:fld id="{42373635-48BF-4DBF-8D7E-43ACC1A3AE97}" type="slidenum">
              <a:rPr lang="en-US" altLang="zh-CN" smtClean="0"/>
              <a:pPr/>
              <a:t>26</a:t>
            </a:fld>
            <a:endParaRPr lang="en-US" altLang="zh-CN"/>
          </a:p>
        </p:txBody>
      </p:sp>
      <p:grpSp>
        <p:nvGrpSpPr>
          <p:cNvPr id="32772" name="Group 4"/>
          <p:cNvGrpSpPr>
            <a:grpSpLocks/>
          </p:cNvGrpSpPr>
          <p:nvPr/>
        </p:nvGrpSpPr>
        <p:grpSpPr bwMode="auto">
          <a:xfrm>
            <a:off x="5196546" y="1681935"/>
            <a:ext cx="3421062" cy="1800225"/>
            <a:chOff x="1953" y="1593"/>
            <a:chExt cx="3597" cy="1935"/>
          </a:xfrm>
        </p:grpSpPr>
        <p:sp>
          <p:nvSpPr>
            <p:cNvPr id="32773" name="Text Box 5"/>
            <p:cNvSpPr txBox="1">
              <a:spLocks noChangeArrowheads="1"/>
            </p:cNvSpPr>
            <p:nvPr/>
          </p:nvSpPr>
          <p:spPr bwMode="auto">
            <a:xfrm>
              <a:off x="2625" y="3063"/>
              <a:ext cx="288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latin typeface="Times New Roman" pitchFamily="18" charset="0"/>
                </a:rPr>
                <a:t>图</a:t>
              </a:r>
              <a:r>
                <a:rPr lang="en-US" altLang="zh-CN" sz="1600">
                  <a:latin typeface="Times New Roman" pitchFamily="18" charset="0"/>
                </a:rPr>
                <a:t>4-9 </a:t>
              </a:r>
              <a:r>
                <a:rPr lang="zh-CN" altLang="en-US" sz="1600">
                  <a:latin typeface="Times New Roman" pitchFamily="18" charset="0"/>
                </a:rPr>
                <a:t>双绞线</a:t>
              </a:r>
              <a:endParaRPr lang="zh-CN" altLang="en-US" sz="2400"/>
            </a:p>
          </p:txBody>
        </p:sp>
        <p:grpSp>
          <p:nvGrpSpPr>
            <p:cNvPr id="32774" name="Group 6"/>
            <p:cNvGrpSpPr>
              <a:grpSpLocks/>
            </p:cNvGrpSpPr>
            <p:nvPr/>
          </p:nvGrpSpPr>
          <p:grpSpPr bwMode="auto">
            <a:xfrm>
              <a:off x="1953" y="2202"/>
              <a:ext cx="3597" cy="822"/>
              <a:chOff x="1953" y="2202"/>
              <a:chExt cx="3597" cy="822"/>
            </a:xfrm>
          </p:grpSpPr>
          <p:pic>
            <p:nvPicPr>
              <p:cNvPr id="32775" name="Picture 7" descr="双绞线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3" y="2289"/>
                <a:ext cx="2325"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6" name="Group 8"/>
              <p:cNvGrpSpPr>
                <a:grpSpLocks/>
              </p:cNvGrpSpPr>
              <p:nvPr/>
            </p:nvGrpSpPr>
            <p:grpSpPr bwMode="auto">
              <a:xfrm>
                <a:off x="4170" y="2202"/>
                <a:ext cx="1380" cy="810"/>
                <a:chOff x="7275" y="3774"/>
                <a:chExt cx="1380" cy="810"/>
              </a:xfrm>
            </p:grpSpPr>
            <p:pic>
              <p:nvPicPr>
                <p:cNvPr id="32777" name="Picture 9" descr="双绞线2"/>
                <p:cNvPicPr>
                  <a:picLocks noChangeAspect="1" noChangeArrowheads="1"/>
                </p:cNvPicPr>
                <p:nvPr/>
              </p:nvPicPr>
              <p:blipFill>
                <a:blip r:embed="rId3" cstate="print">
                  <a:extLst>
                    <a:ext uri="{28A0092B-C50C-407E-A947-70E740481C1C}">
                      <a14:useLocalDpi xmlns:a14="http://schemas.microsoft.com/office/drawing/2010/main" val="0"/>
                    </a:ext>
                  </a:extLst>
                </a:blip>
                <a:srcRect r="69032" b="-2040"/>
                <a:stretch>
                  <a:fillRect/>
                </a:stretch>
              </p:blipFill>
              <p:spPr bwMode="auto">
                <a:xfrm>
                  <a:off x="7275" y="3834"/>
                  <a:ext cx="7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10" descr="双绞线2"/>
                <p:cNvPicPr>
                  <a:picLocks noChangeAspect="1" noChangeArrowheads="1"/>
                </p:cNvPicPr>
                <p:nvPr/>
              </p:nvPicPr>
              <p:blipFill>
                <a:blip r:embed="rId3" cstate="print">
                  <a:extLst>
                    <a:ext uri="{28A0092B-C50C-407E-A947-70E740481C1C}">
                      <a14:useLocalDpi xmlns:a14="http://schemas.microsoft.com/office/drawing/2010/main" val="0"/>
                    </a:ext>
                  </a:extLst>
                </a:blip>
                <a:srcRect r="69032" b="-2040"/>
                <a:stretch>
                  <a:fillRect/>
                </a:stretch>
              </p:blipFill>
              <p:spPr bwMode="auto">
                <a:xfrm rot="-10800000">
                  <a:off x="7935" y="3774"/>
                  <a:ext cx="7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2779" name="Line 11"/>
            <p:cNvSpPr>
              <a:spLocks noChangeShapeType="1"/>
            </p:cNvSpPr>
            <p:nvPr/>
          </p:nvSpPr>
          <p:spPr bwMode="auto">
            <a:xfrm flipV="1">
              <a:off x="2130" y="1938"/>
              <a:ext cx="270" cy="49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Line 12"/>
            <p:cNvSpPr>
              <a:spLocks noChangeShapeType="1"/>
            </p:cNvSpPr>
            <p:nvPr/>
          </p:nvSpPr>
          <p:spPr bwMode="auto">
            <a:xfrm flipV="1">
              <a:off x="2325" y="1968"/>
              <a:ext cx="75" cy="79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Text Box 13"/>
            <p:cNvSpPr txBox="1">
              <a:spLocks noChangeArrowheads="1"/>
            </p:cNvSpPr>
            <p:nvPr/>
          </p:nvSpPr>
          <p:spPr bwMode="auto">
            <a:xfrm>
              <a:off x="2025" y="1593"/>
              <a:ext cx="81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a:latin typeface="Times New Roman" pitchFamily="18" charset="0"/>
                </a:rPr>
                <a:t>导体</a:t>
              </a:r>
              <a:endParaRPr lang="zh-CN" altLang="en-US" sz="2400"/>
            </a:p>
          </p:txBody>
        </p:sp>
        <p:sp>
          <p:nvSpPr>
            <p:cNvPr id="32782" name="Line 14"/>
            <p:cNvSpPr>
              <a:spLocks noChangeShapeType="1"/>
            </p:cNvSpPr>
            <p:nvPr/>
          </p:nvSpPr>
          <p:spPr bwMode="auto">
            <a:xfrm flipH="1">
              <a:off x="3045" y="1953"/>
              <a:ext cx="270" cy="4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3" name="Text Box 15"/>
            <p:cNvSpPr txBox="1">
              <a:spLocks noChangeArrowheads="1"/>
            </p:cNvSpPr>
            <p:nvPr/>
          </p:nvSpPr>
          <p:spPr bwMode="auto">
            <a:xfrm>
              <a:off x="2805" y="1593"/>
              <a:ext cx="108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a:latin typeface="Times New Roman" pitchFamily="18" charset="0"/>
                </a:rPr>
                <a:t>绝缘层</a:t>
              </a:r>
              <a:endParaRPr lang="zh-CN" altLang="en-US" sz="2400"/>
            </a:p>
          </p:txBody>
        </p:sp>
      </p:grpSp>
      <p:grpSp>
        <p:nvGrpSpPr>
          <p:cNvPr id="32784" name="Group 16"/>
          <p:cNvGrpSpPr>
            <a:grpSpLocks/>
          </p:cNvGrpSpPr>
          <p:nvPr/>
        </p:nvGrpSpPr>
        <p:grpSpPr bwMode="auto">
          <a:xfrm>
            <a:off x="3851275" y="4194175"/>
            <a:ext cx="4321175" cy="2114550"/>
            <a:chOff x="6015" y="1500"/>
            <a:chExt cx="3975" cy="2250"/>
          </a:xfrm>
        </p:grpSpPr>
        <p:grpSp>
          <p:nvGrpSpPr>
            <p:cNvPr id="32785" name="Group 17"/>
            <p:cNvGrpSpPr>
              <a:grpSpLocks/>
            </p:cNvGrpSpPr>
            <p:nvPr/>
          </p:nvGrpSpPr>
          <p:grpSpPr bwMode="auto">
            <a:xfrm>
              <a:off x="6015" y="1500"/>
              <a:ext cx="3975" cy="1713"/>
              <a:chOff x="2730" y="3345"/>
              <a:chExt cx="3975" cy="1713"/>
            </a:xfrm>
          </p:grpSpPr>
          <p:grpSp>
            <p:nvGrpSpPr>
              <p:cNvPr id="32786" name="Group 18"/>
              <p:cNvGrpSpPr>
                <a:grpSpLocks/>
              </p:cNvGrpSpPr>
              <p:nvPr/>
            </p:nvGrpSpPr>
            <p:grpSpPr bwMode="auto">
              <a:xfrm>
                <a:off x="3120" y="4158"/>
                <a:ext cx="3585" cy="900"/>
                <a:chOff x="3120" y="4158"/>
                <a:chExt cx="3585" cy="900"/>
              </a:xfrm>
            </p:grpSpPr>
            <p:pic>
              <p:nvPicPr>
                <p:cNvPr id="32787" name="Picture 19" descr="同轴线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158"/>
                  <a:ext cx="3105"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8" name="Oval 20"/>
                <p:cNvSpPr>
                  <a:spLocks noChangeArrowheads="1"/>
                </p:cNvSpPr>
                <p:nvPr/>
              </p:nvSpPr>
              <p:spPr bwMode="auto">
                <a:xfrm>
                  <a:off x="3705" y="4305"/>
                  <a:ext cx="450" cy="64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2789" name="Group 21"/>
                <p:cNvGrpSpPr>
                  <a:grpSpLocks/>
                </p:cNvGrpSpPr>
                <p:nvPr/>
              </p:nvGrpSpPr>
              <p:grpSpPr bwMode="auto">
                <a:xfrm>
                  <a:off x="3120" y="4515"/>
                  <a:ext cx="882" cy="210"/>
                  <a:chOff x="5535" y="4275"/>
                  <a:chExt cx="882" cy="210"/>
                </a:xfrm>
              </p:grpSpPr>
              <p:sp>
                <p:nvSpPr>
                  <p:cNvPr id="32790" name="Oval 22"/>
                  <p:cNvSpPr>
                    <a:spLocks noChangeArrowheads="1"/>
                  </p:cNvSpPr>
                  <p:nvPr/>
                </p:nvSpPr>
                <p:spPr bwMode="auto">
                  <a:xfrm>
                    <a:off x="6270" y="4290"/>
                    <a:ext cx="147" cy="180"/>
                  </a:xfrm>
                  <a:prstGeom prst="ellipse">
                    <a:avLst/>
                  </a:prstGeom>
                  <a:solidFill>
                    <a:srgbClr val="FFFFFF"/>
                  </a:solidFill>
                  <a:ln w="19050">
                    <a:solidFill>
                      <a:srgbClr val="000000"/>
                    </a:solidFill>
                    <a:round/>
                    <a:headEnd/>
                    <a:tailEnd/>
                  </a:ln>
                </p:spPr>
                <p:txBody>
                  <a:bodyPr/>
                  <a:lstStyle/>
                  <a:p>
                    <a:endParaRPr lang="zh-CN" altLang="en-US"/>
                  </a:p>
                </p:txBody>
              </p:sp>
              <p:sp>
                <p:nvSpPr>
                  <p:cNvPr id="32791" name="Rectangle 23"/>
                  <p:cNvSpPr>
                    <a:spLocks noChangeArrowheads="1"/>
                  </p:cNvSpPr>
                  <p:nvPr/>
                </p:nvSpPr>
                <p:spPr bwMode="auto">
                  <a:xfrm>
                    <a:off x="6039" y="4275"/>
                    <a:ext cx="300" cy="21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grpSp>
                <p:nvGrpSpPr>
                  <p:cNvPr id="32792" name="Group 24"/>
                  <p:cNvGrpSpPr>
                    <a:grpSpLocks/>
                  </p:cNvGrpSpPr>
                  <p:nvPr/>
                </p:nvGrpSpPr>
                <p:grpSpPr bwMode="auto">
                  <a:xfrm>
                    <a:off x="5535" y="4290"/>
                    <a:ext cx="795" cy="180"/>
                    <a:chOff x="5535" y="4290"/>
                    <a:chExt cx="795" cy="180"/>
                  </a:xfrm>
                </p:grpSpPr>
                <p:sp>
                  <p:nvSpPr>
                    <p:cNvPr id="32793" name="Line 25"/>
                    <p:cNvSpPr>
                      <a:spLocks noChangeShapeType="1"/>
                    </p:cNvSpPr>
                    <p:nvPr/>
                  </p:nvSpPr>
                  <p:spPr bwMode="auto">
                    <a:xfrm flipV="1">
                      <a:off x="5596" y="4290"/>
                      <a:ext cx="73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Line 26"/>
                    <p:cNvSpPr>
                      <a:spLocks noChangeShapeType="1"/>
                    </p:cNvSpPr>
                    <p:nvPr/>
                  </p:nvSpPr>
                  <p:spPr bwMode="auto">
                    <a:xfrm flipV="1">
                      <a:off x="5596" y="4470"/>
                      <a:ext cx="73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5" name="Oval 27"/>
                    <p:cNvSpPr>
                      <a:spLocks noChangeArrowheads="1"/>
                    </p:cNvSpPr>
                    <p:nvPr/>
                  </p:nvSpPr>
                  <p:spPr bwMode="auto">
                    <a:xfrm>
                      <a:off x="5535" y="4290"/>
                      <a:ext cx="147" cy="180"/>
                    </a:xfrm>
                    <a:prstGeom prst="ellipse">
                      <a:avLst/>
                    </a:prstGeom>
                    <a:solidFill>
                      <a:srgbClr val="FFFFFF"/>
                    </a:solidFill>
                    <a:ln w="19050">
                      <a:solidFill>
                        <a:srgbClr val="000000"/>
                      </a:solidFill>
                      <a:round/>
                      <a:headEnd/>
                      <a:tailEnd/>
                    </a:ln>
                  </p:spPr>
                  <p:txBody>
                    <a:bodyPr/>
                    <a:lstStyle/>
                    <a:p>
                      <a:endParaRPr lang="zh-CN" altLang="en-US"/>
                    </a:p>
                  </p:txBody>
                </p:sp>
              </p:grpSp>
            </p:grpSp>
          </p:grpSp>
          <p:grpSp>
            <p:nvGrpSpPr>
              <p:cNvPr id="32796" name="Group 28"/>
              <p:cNvGrpSpPr>
                <a:grpSpLocks/>
              </p:cNvGrpSpPr>
              <p:nvPr/>
            </p:nvGrpSpPr>
            <p:grpSpPr bwMode="auto">
              <a:xfrm>
                <a:off x="2730" y="3345"/>
                <a:ext cx="3735" cy="1155"/>
                <a:chOff x="2730" y="3345"/>
                <a:chExt cx="3735" cy="1155"/>
              </a:xfrm>
            </p:grpSpPr>
            <p:sp>
              <p:nvSpPr>
                <p:cNvPr id="32797" name="Line 29"/>
                <p:cNvSpPr>
                  <a:spLocks noChangeShapeType="1"/>
                </p:cNvSpPr>
                <p:nvPr/>
              </p:nvSpPr>
              <p:spPr bwMode="auto">
                <a:xfrm>
                  <a:off x="3240" y="4230"/>
                  <a:ext cx="300" cy="2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8" name="Text Box 30"/>
                <p:cNvSpPr txBox="1">
                  <a:spLocks noChangeArrowheads="1"/>
                </p:cNvSpPr>
                <p:nvPr/>
              </p:nvSpPr>
              <p:spPr bwMode="auto">
                <a:xfrm>
                  <a:off x="2730" y="3900"/>
                  <a:ext cx="75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导体</a:t>
                  </a:r>
                  <a:endParaRPr lang="zh-CN" altLang="en-US" sz="2400"/>
                </a:p>
              </p:txBody>
            </p:sp>
            <p:sp>
              <p:nvSpPr>
                <p:cNvPr id="32799" name="Text Box 31"/>
                <p:cNvSpPr txBox="1">
                  <a:spLocks noChangeArrowheads="1"/>
                </p:cNvSpPr>
                <p:nvPr/>
              </p:nvSpPr>
              <p:spPr bwMode="auto">
                <a:xfrm>
                  <a:off x="3975" y="3345"/>
                  <a:ext cx="139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金属编织网</a:t>
                  </a:r>
                  <a:endParaRPr lang="zh-CN" altLang="en-US" sz="2400"/>
                </a:p>
              </p:txBody>
            </p:sp>
            <p:sp>
              <p:nvSpPr>
                <p:cNvPr id="32800" name="Text Box 32"/>
                <p:cNvSpPr txBox="1">
                  <a:spLocks noChangeArrowheads="1"/>
                </p:cNvSpPr>
                <p:nvPr/>
              </p:nvSpPr>
              <p:spPr bwMode="auto">
                <a:xfrm>
                  <a:off x="5490" y="3450"/>
                  <a:ext cx="97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保护层</a:t>
                  </a:r>
                  <a:endParaRPr lang="zh-CN" altLang="en-US" sz="2400"/>
                </a:p>
              </p:txBody>
            </p:sp>
            <p:sp>
              <p:nvSpPr>
                <p:cNvPr id="32801" name="Text Box 33"/>
                <p:cNvSpPr txBox="1">
                  <a:spLocks noChangeArrowheads="1"/>
                </p:cNvSpPr>
                <p:nvPr/>
              </p:nvSpPr>
              <p:spPr bwMode="auto">
                <a:xfrm>
                  <a:off x="3135" y="3600"/>
                  <a:ext cx="117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实心介质</a:t>
                  </a:r>
                  <a:endParaRPr lang="zh-CN" altLang="en-US" sz="2400"/>
                </a:p>
              </p:txBody>
            </p:sp>
            <p:sp>
              <p:nvSpPr>
                <p:cNvPr id="32802" name="Line 34"/>
                <p:cNvSpPr>
                  <a:spLocks noChangeShapeType="1"/>
                </p:cNvSpPr>
                <p:nvPr/>
              </p:nvSpPr>
              <p:spPr bwMode="auto">
                <a:xfrm>
                  <a:off x="3810" y="3945"/>
                  <a:ext cx="315" cy="3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03" name="Line 35"/>
                <p:cNvSpPr>
                  <a:spLocks noChangeShapeType="1"/>
                </p:cNvSpPr>
                <p:nvPr/>
              </p:nvSpPr>
              <p:spPr bwMode="auto">
                <a:xfrm>
                  <a:off x="4560" y="3720"/>
                  <a:ext cx="570" cy="5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04" name="Line 36"/>
                <p:cNvSpPr>
                  <a:spLocks noChangeShapeType="1"/>
                </p:cNvSpPr>
                <p:nvPr/>
              </p:nvSpPr>
              <p:spPr bwMode="auto">
                <a:xfrm>
                  <a:off x="5955" y="3825"/>
                  <a:ext cx="390" cy="3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2805" name="Text Box 37"/>
            <p:cNvSpPr txBox="1">
              <a:spLocks noChangeArrowheads="1"/>
            </p:cNvSpPr>
            <p:nvPr/>
          </p:nvSpPr>
          <p:spPr bwMode="auto">
            <a:xfrm>
              <a:off x="6960" y="3300"/>
              <a:ext cx="285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latin typeface="Times New Roman" pitchFamily="18" charset="0"/>
                </a:rPr>
                <a:t>图</a:t>
              </a:r>
              <a:r>
                <a:rPr lang="en-US" altLang="zh-CN" sz="1600">
                  <a:latin typeface="Times New Roman" pitchFamily="18" charset="0"/>
                </a:rPr>
                <a:t>4-10 </a:t>
              </a:r>
              <a:r>
                <a:rPr lang="zh-CN" altLang="en-US" sz="1600">
                  <a:latin typeface="Times New Roman" pitchFamily="18" charset="0"/>
                </a:rPr>
                <a:t>同轴线</a:t>
              </a:r>
              <a:endParaRPr lang="zh-CN" altLang="en-US" sz="2400"/>
            </a:p>
          </p:txBody>
        </p:sp>
      </p:grpSp>
    </p:spTree>
    <p:extLst>
      <p:ext uri="{BB962C8B-B14F-4D97-AF65-F5344CB8AC3E}">
        <p14:creationId xmlns:p14="http://schemas.microsoft.com/office/powerpoint/2010/main" val="190746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anim calcmode="lin" valueType="num">
                                      <p:cBhvr additive="base">
                                        <p:cTn id="11"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771">
                                            <p:txEl>
                                              <p:pRg st="1" end="1"/>
                                            </p:txEl>
                                          </p:spTgt>
                                        </p:tgtEl>
                                        <p:attrNameLst>
                                          <p:attrName>style.visibility</p:attrName>
                                        </p:attrNameLst>
                                      </p:cBhvr>
                                      <p:to>
                                        <p:strVal val="visible"/>
                                      </p:to>
                                    </p:set>
                                    <p:anim calcmode="lin" valueType="num">
                                      <p:cBhvr additive="base">
                                        <p:cTn id="1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771">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2772"/>
                                        </p:tgtEl>
                                        <p:attrNameLst>
                                          <p:attrName>style.visibility</p:attrName>
                                        </p:attrNameLst>
                                      </p:cBhvr>
                                      <p:to>
                                        <p:strVal val="visible"/>
                                      </p:to>
                                    </p:set>
                                    <p:anim calcmode="lin" valueType="num">
                                      <p:cBhvr additive="base">
                                        <p:cTn id="21" dur="500" fill="hold"/>
                                        <p:tgtEl>
                                          <p:spTgt spid="32772"/>
                                        </p:tgtEl>
                                        <p:attrNameLst>
                                          <p:attrName>ppt_x</p:attrName>
                                        </p:attrNameLst>
                                      </p:cBhvr>
                                      <p:tavLst>
                                        <p:tav tm="0">
                                          <p:val>
                                            <p:strVal val="#ppt_x"/>
                                          </p:val>
                                        </p:tav>
                                        <p:tav tm="100000">
                                          <p:val>
                                            <p:strVal val="#ppt_x"/>
                                          </p:val>
                                        </p:tav>
                                      </p:tavLst>
                                    </p:anim>
                                    <p:anim calcmode="lin" valueType="num">
                                      <p:cBhvr additive="base">
                                        <p:cTn id="22" dur="500" fill="hold"/>
                                        <p:tgtEl>
                                          <p:spTgt spid="3277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2771">
                                            <p:txEl>
                                              <p:pRg st="2" end="2"/>
                                            </p:txEl>
                                          </p:spTgt>
                                        </p:tgtEl>
                                        <p:attrNameLst>
                                          <p:attrName>style.visibility</p:attrName>
                                        </p:attrNameLst>
                                      </p:cBhvr>
                                      <p:to>
                                        <p:strVal val="visible"/>
                                      </p:to>
                                    </p:set>
                                    <p:anim calcmode="lin" valueType="num">
                                      <p:cBhvr additive="base">
                                        <p:cTn id="25"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71">
                                            <p:txEl>
                                              <p:pRg st="4" end="4"/>
                                            </p:txEl>
                                          </p:spTgt>
                                        </p:tgtEl>
                                        <p:attrNameLst>
                                          <p:attrName>style.visibility</p:attrName>
                                        </p:attrNameLst>
                                      </p:cBhvr>
                                      <p:to>
                                        <p:strVal val="visible"/>
                                      </p:to>
                                    </p:set>
                                    <p:anim calcmode="lin" valueType="num">
                                      <p:cBhvr additive="base">
                                        <p:cTn id="31"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2771">
                                            <p:txEl>
                                              <p:pRg st="5" end="5"/>
                                            </p:txEl>
                                          </p:spTgt>
                                        </p:tgtEl>
                                        <p:attrNameLst>
                                          <p:attrName>style.visibility</p:attrName>
                                        </p:attrNameLst>
                                      </p:cBhvr>
                                      <p:to>
                                        <p:strVal val="visible"/>
                                      </p:to>
                                    </p:set>
                                    <p:anim calcmode="lin" valueType="num">
                                      <p:cBhvr additive="base">
                                        <p:cTn id="35"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77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2771">
                                            <p:txEl>
                                              <p:pRg st="6" end="6"/>
                                            </p:txEl>
                                          </p:spTgt>
                                        </p:tgtEl>
                                        <p:attrNameLst>
                                          <p:attrName>style.visibility</p:attrName>
                                        </p:attrNameLst>
                                      </p:cBhvr>
                                      <p:to>
                                        <p:strVal val="visible"/>
                                      </p:to>
                                    </p:set>
                                    <p:anim calcmode="lin" valueType="num">
                                      <p:cBhvr additive="base">
                                        <p:cTn id="39"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2771">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2784"/>
                                        </p:tgtEl>
                                        <p:attrNameLst>
                                          <p:attrName>style.visibility</p:attrName>
                                        </p:attrNameLst>
                                      </p:cBhvr>
                                      <p:to>
                                        <p:strVal val="visible"/>
                                      </p:to>
                                    </p:set>
                                    <p:anim calcmode="lin" valueType="num">
                                      <p:cBhvr additive="base">
                                        <p:cTn id="43" dur="500" fill="hold"/>
                                        <p:tgtEl>
                                          <p:spTgt spid="32784"/>
                                        </p:tgtEl>
                                        <p:attrNameLst>
                                          <p:attrName>ppt_x</p:attrName>
                                        </p:attrNameLst>
                                      </p:cBhvr>
                                      <p:tavLst>
                                        <p:tav tm="0">
                                          <p:val>
                                            <p:strVal val="#ppt_x"/>
                                          </p:val>
                                        </p:tav>
                                        <p:tav tm="100000">
                                          <p:val>
                                            <p:strVal val="#ppt_x"/>
                                          </p:val>
                                        </p:tav>
                                      </p:tavLst>
                                    </p:anim>
                                    <p:anim calcmode="lin" valueType="num">
                                      <p:cBhvr additive="base">
                                        <p:cTn id="44" dur="500" fill="hold"/>
                                        <p:tgtEl>
                                          <p:spTgt spid="327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7" name="Group 5"/>
          <p:cNvGrpSpPr>
            <a:grpSpLocks/>
          </p:cNvGrpSpPr>
          <p:nvPr/>
        </p:nvGrpSpPr>
        <p:grpSpPr bwMode="auto">
          <a:xfrm>
            <a:off x="3851927" y="1179513"/>
            <a:ext cx="5738091" cy="5678487"/>
            <a:chOff x="1810" y="6828"/>
            <a:chExt cx="8400" cy="6537"/>
          </a:xfrm>
        </p:grpSpPr>
        <p:grpSp>
          <p:nvGrpSpPr>
            <p:cNvPr id="33798" name="Group 6"/>
            <p:cNvGrpSpPr>
              <a:grpSpLocks/>
            </p:cNvGrpSpPr>
            <p:nvPr/>
          </p:nvGrpSpPr>
          <p:grpSpPr bwMode="auto">
            <a:xfrm>
              <a:off x="1810" y="6828"/>
              <a:ext cx="8400" cy="6090"/>
              <a:chOff x="1690" y="6315"/>
              <a:chExt cx="8400" cy="6090"/>
            </a:xfrm>
          </p:grpSpPr>
          <p:grpSp>
            <p:nvGrpSpPr>
              <p:cNvPr id="33799" name="Group 7"/>
              <p:cNvGrpSpPr>
                <a:grpSpLocks/>
              </p:cNvGrpSpPr>
              <p:nvPr/>
            </p:nvGrpSpPr>
            <p:grpSpPr bwMode="auto">
              <a:xfrm>
                <a:off x="1795" y="6315"/>
                <a:ext cx="8295" cy="4115"/>
                <a:chOff x="1795" y="6315"/>
                <a:chExt cx="8295" cy="4115"/>
              </a:xfrm>
            </p:grpSpPr>
            <p:pic>
              <p:nvPicPr>
                <p:cNvPr id="33800" name="Picture 8" descr="光纤"/>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 y="6590"/>
                  <a:ext cx="8295" cy="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01" name="Group 9"/>
                <p:cNvGrpSpPr>
                  <a:grpSpLocks/>
                </p:cNvGrpSpPr>
                <p:nvPr/>
              </p:nvGrpSpPr>
              <p:grpSpPr bwMode="auto">
                <a:xfrm>
                  <a:off x="2256" y="6315"/>
                  <a:ext cx="1794" cy="3768"/>
                  <a:chOff x="2226" y="12255"/>
                  <a:chExt cx="1794" cy="3768"/>
                </a:xfrm>
              </p:grpSpPr>
              <p:grpSp>
                <p:nvGrpSpPr>
                  <p:cNvPr id="33802" name="Group 10"/>
                  <p:cNvGrpSpPr>
                    <a:grpSpLocks/>
                  </p:cNvGrpSpPr>
                  <p:nvPr/>
                </p:nvGrpSpPr>
                <p:grpSpPr bwMode="auto">
                  <a:xfrm>
                    <a:off x="2226" y="12255"/>
                    <a:ext cx="1794" cy="2028"/>
                    <a:chOff x="2361" y="5928"/>
                    <a:chExt cx="1794" cy="1953"/>
                  </a:xfrm>
                </p:grpSpPr>
                <p:grpSp>
                  <p:nvGrpSpPr>
                    <p:cNvPr id="33803" name="Group 11"/>
                    <p:cNvGrpSpPr>
                      <a:grpSpLocks/>
                    </p:cNvGrpSpPr>
                    <p:nvPr/>
                  </p:nvGrpSpPr>
                  <p:grpSpPr bwMode="auto">
                    <a:xfrm>
                      <a:off x="2361" y="6291"/>
                      <a:ext cx="1284" cy="1590"/>
                      <a:chOff x="2385" y="9810"/>
                      <a:chExt cx="1284" cy="1590"/>
                    </a:xfrm>
                  </p:grpSpPr>
                  <p:sp>
                    <p:nvSpPr>
                      <p:cNvPr id="33804" name="Line 12"/>
                      <p:cNvSpPr>
                        <a:spLocks noChangeShapeType="1"/>
                      </p:cNvSpPr>
                      <p:nvPr/>
                    </p:nvSpPr>
                    <p:spPr bwMode="auto">
                      <a:xfrm flipV="1">
                        <a:off x="2385" y="9810"/>
                        <a:ext cx="0" cy="159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Line 13"/>
                      <p:cNvSpPr>
                        <a:spLocks noChangeShapeType="1"/>
                      </p:cNvSpPr>
                      <p:nvPr/>
                    </p:nvSpPr>
                    <p:spPr bwMode="auto">
                      <a:xfrm>
                        <a:off x="2385" y="9810"/>
                        <a:ext cx="128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06" name="Text Box 14"/>
                    <p:cNvSpPr txBox="1">
                      <a:spLocks noChangeArrowheads="1"/>
                    </p:cNvSpPr>
                    <p:nvPr/>
                  </p:nvSpPr>
                  <p:spPr bwMode="auto">
                    <a:xfrm>
                      <a:off x="3291" y="5928"/>
                      <a:ext cx="864"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400">
                          <a:latin typeface="Times New Roman" pitchFamily="18" charset="0"/>
                        </a:rPr>
                        <a:t>折射率</a:t>
                      </a:r>
                      <a:endParaRPr lang="zh-CN" altLang="en-US" sz="3600"/>
                    </a:p>
                  </p:txBody>
                </p:sp>
                <p:grpSp>
                  <p:nvGrpSpPr>
                    <p:cNvPr id="33807" name="Group 15"/>
                    <p:cNvGrpSpPr>
                      <a:grpSpLocks/>
                    </p:cNvGrpSpPr>
                    <p:nvPr/>
                  </p:nvGrpSpPr>
                  <p:grpSpPr bwMode="auto">
                    <a:xfrm>
                      <a:off x="2553" y="5967"/>
                      <a:ext cx="783" cy="399"/>
                      <a:chOff x="2508" y="7716"/>
                      <a:chExt cx="783" cy="399"/>
                    </a:xfrm>
                  </p:grpSpPr>
                  <p:sp>
                    <p:nvSpPr>
                      <p:cNvPr id="33808" name="Text Box 16"/>
                      <p:cNvSpPr txBox="1">
                        <a:spLocks noChangeArrowheads="1"/>
                      </p:cNvSpPr>
                      <p:nvPr/>
                    </p:nvSpPr>
                    <p:spPr bwMode="auto">
                      <a:xfrm>
                        <a:off x="2790" y="7716"/>
                        <a:ext cx="501"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latin typeface="Times New Roman" pitchFamily="18" charset="0"/>
                          </a:rPr>
                          <a:t>n</a:t>
                        </a:r>
                        <a:r>
                          <a:rPr lang="en-US" altLang="zh-CN" sz="1600" baseline="-25000">
                            <a:latin typeface="Times New Roman" pitchFamily="18" charset="0"/>
                          </a:rPr>
                          <a:t>1</a:t>
                        </a:r>
                        <a:endParaRPr lang="en-US" altLang="zh-CN" sz="3200"/>
                      </a:p>
                    </p:txBody>
                  </p:sp>
                  <p:sp>
                    <p:nvSpPr>
                      <p:cNvPr id="33809" name="Text Box 17"/>
                      <p:cNvSpPr txBox="1">
                        <a:spLocks noChangeArrowheads="1"/>
                      </p:cNvSpPr>
                      <p:nvPr/>
                    </p:nvSpPr>
                    <p:spPr bwMode="auto">
                      <a:xfrm>
                        <a:off x="2508" y="7716"/>
                        <a:ext cx="486"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latin typeface="Times New Roman" pitchFamily="18" charset="0"/>
                          </a:rPr>
                          <a:t>n</a:t>
                        </a:r>
                        <a:r>
                          <a:rPr lang="en-US" altLang="zh-CN" sz="1600" baseline="-25000">
                            <a:latin typeface="Times New Roman" pitchFamily="18" charset="0"/>
                          </a:rPr>
                          <a:t>2</a:t>
                        </a:r>
                        <a:endParaRPr lang="en-US" altLang="zh-CN" sz="3200"/>
                      </a:p>
                    </p:txBody>
                  </p:sp>
                </p:grpSp>
              </p:grpSp>
              <p:grpSp>
                <p:nvGrpSpPr>
                  <p:cNvPr id="33810" name="Group 18"/>
                  <p:cNvGrpSpPr>
                    <a:grpSpLocks/>
                  </p:cNvGrpSpPr>
                  <p:nvPr/>
                </p:nvGrpSpPr>
                <p:grpSpPr bwMode="auto">
                  <a:xfrm>
                    <a:off x="2226" y="13995"/>
                    <a:ext cx="1794" cy="2028"/>
                    <a:chOff x="2361" y="5928"/>
                    <a:chExt cx="1794" cy="1953"/>
                  </a:xfrm>
                </p:grpSpPr>
                <p:grpSp>
                  <p:nvGrpSpPr>
                    <p:cNvPr id="33811" name="Group 19"/>
                    <p:cNvGrpSpPr>
                      <a:grpSpLocks/>
                    </p:cNvGrpSpPr>
                    <p:nvPr/>
                  </p:nvGrpSpPr>
                  <p:grpSpPr bwMode="auto">
                    <a:xfrm>
                      <a:off x="2361" y="6291"/>
                      <a:ext cx="1284" cy="1590"/>
                      <a:chOff x="2385" y="9810"/>
                      <a:chExt cx="1284" cy="1590"/>
                    </a:xfrm>
                  </p:grpSpPr>
                  <p:sp>
                    <p:nvSpPr>
                      <p:cNvPr id="33812" name="Line 20"/>
                      <p:cNvSpPr>
                        <a:spLocks noChangeShapeType="1"/>
                      </p:cNvSpPr>
                      <p:nvPr/>
                    </p:nvSpPr>
                    <p:spPr bwMode="auto">
                      <a:xfrm flipV="1">
                        <a:off x="2385" y="9810"/>
                        <a:ext cx="0" cy="159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Line 21"/>
                      <p:cNvSpPr>
                        <a:spLocks noChangeShapeType="1"/>
                      </p:cNvSpPr>
                      <p:nvPr/>
                    </p:nvSpPr>
                    <p:spPr bwMode="auto">
                      <a:xfrm>
                        <a:off x="2385" y="9810"/>
                        <a:ext cx="128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14" name="Text Box 22"/>
                    <p:cNvSpPr txBox="1">
                      <a:spLocks noChangeArrowheads="1"/>
                    </p:cNvSpPr>
                    <p:nvPr/>
                  </p:nvSpPr>
                  <p:spPr bwMode="auto">
                    <a:xfrm>
                      <a:off x="3291" y="5928"/>
                      <a:ext cx="864"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400">
                          <a:latin typeface="Times New Roman" pitchFamily="18" charset="0"/>
                        </a:rPr>
                        <a:t>折射率</a:t>
                      </a:r>
                      <a:endParaRPr lang="zh-CN" altLang="en-US" sz="3600"/>
                    </a:p>
                  </p:txBody>
                </p:sp>
                <p:grpSp>
                  <p:nvGrpSpPr>
                    <p:cNvPr id="33815" name="Group 23"/>
                    <p:cNvGrpSpPr>
                      <a:grpSpLocks/>
                    </p:cNvGrpSpPr>
                    <p:nvPr/>
                  </p:nvGrpSpPr>
                  <p:grpSpPr bwMode="auto">
                    <a:xfrm>
                      <a:off x="2553" y="5967"/>
                      <a:ext cx="783" cy="399"/>
                      <a:chOff x="2508" y="7716"/>
                      <a:chExt cx="783" cy="399"/>
                    </a:xfrm>
                  </p:grpSpPr>
                  <p:sp>
                    <p:nvSpPr>
                      <p:cNvPr id="33816" name="Text Box 24"/>
                      <p:cNvSpPr txBox="1">
                        <a:spLocks noChangeArrowheads="1"/>
                      </p:cNvSpPr>
                      <p:nvPr/>
                    </p:nvSpPr>
                    <p:spPr bwMode="auto">
                      <a:xfrm>
                        <a:off x="2790" y="7716"/>
                        <a:ext cx="501"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n</a:t>
                        </a:r>
                        <a:r>
                          <a:rPr lang="en-US" altLang="zh-CN" sz="1400" baseline="-25000">
                            <a:latin typeface="Times New Roman" pitchFamily="18" charset="0"/>
                          </a:rPr>
                          <a:t>1</a:t>
                        </a:r>
                        <a:endParaRPr lang="en-US" altLang="zh-CN" sz="2800"/>
                      </a:p>
                    </p:txBody>
                  </p:sp>
                  <p:sp>
                    <p:nvSpPr>
                      <p:cNvPr id="33817" name="Text Box 25"/>
                      <p:cNvSpPr txBox="1">
                        <a:spLocks noChangeArrowheads="1"/>
                      </p:cNvSpPr>
                      <p:nvPr/>
                    </p:nvSpPr>
                    <p:spPr bwMode="auto">
                      <a:xfrm>
                        <a:off x="2508" y="7716"/>
                        <a:ext cx="486"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latin typeface="Times New Roman" pitchFamily="18" charset="0"/>
                          </a:rPr>
                          <a:t>n</a:t>
                        </a:r>
                        <a:r>
                          <a:rPr lang="en-US" altLang="zh-CN" sz="1400" baseline="-25000">
                            <a:latin typeface="Times New Roman" pitchFamily="18" charset="0"/>
                          </a:rPr>
                          <a:t>2</a:t>
                        </a:r>
                        <a:endParaRPr lang="en-US" altLang="zh-CN" sz="2800"/>
                      </a:p>
                    </p:txBody>
                  </p:sp>
                </p:grpSp>
              </p:grpSp>
            </p:grpSp>
          </p:grpSp>
          <p:grpSp>
            <p:nvGrpSpPr>
              <p:cNvPr id="33818" name="Group 26"/>
              <p:cNvGrpSpPr>
                <a:grpSpLocks/>
              </p:cNvGrpSpPr>
              <p:nvPr/>
            </p:nvGrpSpPr>
            <p:grpSpPr bwMode="auto">
              <a:xfrm>
                <a:off x="1690" y="10140"/>
                <a:ext cx="8295" cy="2265"/>
                <a:chOff x="1690" y="10140"/>
                <a:chExt cx="8295" cy="2265"/>
              </a:xfrm>
            </p:grpSpPr>
            <p:grpSp>
              <p:nvGrpSpPr>
                <p:cNvPr id="33819" name="Group 27"/>
                <p:cNvGrpSpPr>
                  <a:grpSpLocks/>
                </p:cNvGrpSpPr>
                <p:nvPr/>
              </p:nvGrpSpPr>
              <p:grpSpPr bwMode="auto">
                <a:xfrm>
                  <a:off x="1690" y="10140"/>
                  <a:ext cx="8295" cy="2130"/>
                  <a:chOff x="1660" y="10350"/>
                  <a:chExt cx="8295" cy="2130"/>
                </a:xfrm>
              </p:grpSpPr>
              <p:grpSp>
                <p:nvGrpSpPr>
                  <p:cNvPr id="33820" name="Group 28"/>
                  <p:cNvGrpSpPr>
                    <a:grpSpLocks/>
                  </p:cNvGrpSpPr>
                  <p:nvPr/>
                </p:nvGrpSpPr>
                <p:grpSpPr bwMode="auto">
                  <a:xfrm>
                    <a:off x="1660" y="10710"/>
                    <a:ext cx="8295" cy="1770"/>
                    <a:chOff x="1660" y="10710"/>
                    <a:chExt cx="8295" cy="1770"/>
                  </a:xfrm>
                </p:grpSpPr>
                <p:grpSp>
                  <p:nvGrpSpPr>
                    <p:cNvPr id="33821" name="Group 29"/>
                    <p:cNvGrpSpPr>
                      <a:grpSpLocks/>
                    </p:cNvGrpSpPr>
                    <p:nvPr/>
                  </p:nvGrpSpPr>
                  <p:grpSpPr bwMode="auto">
                    <a:xfrm>
                      <a:off x="1660" y="10710"/>
                      <a:ext cx="8295" cy="1770"/>
                      <a:chOff x="1660" y="10710"/>
                      <a:chExt cx="8295" cy="1770"/>
                    </a:xfrm>
                  </p:grpSpPr>
                  <p:pic>
                    <p:nvPicPr>
                      <p:cNvPr id="33822" name="Picture 30" descr="单模光纤"/>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0" y="10710"/>
                        <a:ext cx="8295" cy="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3" name="Text Box 31"/>
                      <p:cNvSpPr txBox="1">
                        <a:spLocks noChangeArrowheads="1"/>
                      </p:cNvSpPr>
                      <p:nvPr/>
                    </p:nvSpPr>
                    <p:spPr bwMode="auto">
                      <a:xfrm>
                        <a:off x="8430" y="11292"/>
                        <a:ext cx="67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800">
                            <a:latin typeface="Times New Roman" pitchFamily="18" charset="0"/>
                          </a:rPr>
                          <a:t>7</a:t>
                        </a:r>
                        <a:r>
                          <a:rPr lang="zh-CN" altLang="en-US" sz="800">
                            <a:latin typeface="Times New Roman" pitchFamily="18" charset="0"/>
                          </a:rPr>
                          <a:t>～</a:t>
                        </a:r>
                        <a:r>
                          <a:rPr lang="en-US" altLang="zh-CN" sz="800">
                            <a:latin typeface="Times New Roman" pitchFamily="18" charset="0"/>
                          </a:rPr>
                          <a:t>10</a:t>
                        </a:r>
                        <a:endParaRPr lang="en-US" altLang="zh-CN" sz="2000"/>
                      </a:p>
                    </p:txBody>
                  </p:sp>
                  <p:sp>
                    <p:nvSpPr>
                      <p:cNvPr id="33824" name="Text Box 32"/>
                      <p:cNvSpPr txBox="1">
                        <a:spLocks noChangeArrowheads="1"/>
                      </p:cNvSpPr>
                      <p:nvPr/>
                    </p:nvSpPr>
                    <p:spPr bwMode="auto">
                      <a:xfrm>
                        <a:off x="8520" y="10842"/>
                        <a:ext cx="57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a:latin typeface="Times New Roman" pitchFamily="18" charset="0"/>
                          </a:rPr>
                          <a:t>125</a:t>
                        </a:r>
                        <a:endParaRPr lang="en-US" altLang="zh-CN" sz="2800"/>
                      </a:p>
                    </p:txBody>
                  </p:sp>
                  <p:grpSp>
                    <p:nvGrpSpPr>
                      <p:cNvPr id="33825" name="Group 33"/>
                      <p:cNvGrpSpPr>
                        <a:grpSpLocks/>
                      </p:cNvGrpSpPr>
                      <p:nvPr/>
                    </p:nvGrpSpPr>
                    <p:grpSpPr bwMode="auto">
                      <a:xfrm>
                        <a:off x="4320" y="11430"/>
                        <a:ext cx="4087" cy="240"/>
                        <a:chOff x="4440" y="2259"/>
                        <a:chExt cx="4087" cy="240"/>
                      </a:xfrm>
                    </p:grpSpPr>
                    <p:grpSp>
                      <p:nvGrpSpPr>
                        <p:cNvPr id="33826" name="Group 34"/>
                        <p:cNvGrpSpPr>
                          <a:grpSpLocks/>
                        </p:cNvGrpSpPr>
                        <p:nvPr/>
                      </p:nvGrpSpPr>
                      <p:grpSpPr bwMode="auto">
                        <a:xfrm>
                          <a:off x="4440" y="2259"/>
                          <a:ext cx="2925" cy="240"/>
                          <a:chOff x="4545" y="3450"/>
                          <a:chExt cx="2925" cy="240"/>
                        </a:xfrm>
                      </p:grpSpPr>
                      <p:grpSp>
                        <p:nvGrpSpPr>
                          <p:cNvPr id="33827" name="Group 35"/>
                          <p:cNvGrpSpPr>
                            <a:grpSpLocks/>
                          </p:cNvGrpSpPr>
                          <p:nvPr/>
                        </p:nvGrpSpPr>
                        <p:grpSpPr bwMode="auto">
                          <a:xfrm>
                            <a:off x="4545" y="3450"/>
                            <a:ext cx="2925" cy="240"/>
                            <a:chOff x="4545" y="3450"/>
                            <a:chExt cx="2925" cy="240"/>
                          </a:xfrm>
                        </p:grpSpPr>
                        <p:sp>
                          <p:nvSpPr>
                            <p:cNvPr id="33828" name="Oval 36"/>
                            <p:cNvSpPr>
                              <a:spLocks noChangeArrowheads="1"/>
                            </p:cNvSpPr>
                            <p:nvPr/>
                          </p:nvSpPr>
                          <p:spPr bwMode="auto">
                            <a:xfrm>
                              <a:off x="4545" y="3450"/>
                              <a:ext cx="135" cy="240"/>
                            </a:xfrm>
                            <a:prstGeom prst="ellipse">
                              <a:avLst/>
                            </a:prstGeom>
                            <a:solidFill>
                              <a:srgbClr val="FFFFFF"/>
                            </a:solidFill>
                            <a:ln w="19050">
                              <a:solidFill>
                                <a:srgbClr val="000000"/>
                              </a:solidFill>
                              <a:round/>
                              <a:headEnd/>
                              <a:tailEnd/>
                            </a:ln>
                          </p:spPr>
                          <p:txBody>
                            <a:bodyPr/>
                            <a:lstStyle/>
                            <a:p>
                              <a:endParaRPr lang="zh-CN" altLang="en-US"/>
                            </a:p>
                          </p:txBody>
                        </p:sp>
                        <p:sp>
                          <p:nvSpPr>
                            <p:cNvPr id="33829" name="Line 37"/>
                            <p:cNvSpPr>
                              <a:spLocks noChangeShapeType="1"/>
                            </p:cNvSpPr>
                            <p:nvPr/>
                          </p:nvSpPr>
                          <p:spPr bwMode="auto">
                            <a:xfrm>
                              <a:off x="4620" y="3450"/>
                              <a:ext cx="2760" cy="0"/>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0" name="Line 38"/>
                            <p:cNvSpPr>
                              <a:spLocks noChangeShapeType="1"/>
                            </p:cNvSpPr>
                            <p:nvPr/>
                          </p:nvSpPr>
                          <p:spPr bwMode="auto">
                            <a:xfrm>
                              <a:off x="4605" y="3690"/>
                              <a:ext cx="2865" cy="0"/>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31" name="Line 39"/>
                          <p:cNvSpPr>
                            <a:spLocks noChangeShapeType="1"/>
                          </p:cNvSpPr>
                          <p:nvPr/>
                        </p:nvSpPr>
                        <p:spPr bwMode="auto">
                          <a:xfrm>
                            <a:off x="4620" y="3570"/>
                            <a:ext cx="268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3832" name="Group 40"/>
                        <p:cNvGrpSpPr>
                          <a:grpSpLocks/>
                        </p:cNvGrpSpPr>
                        <p:nvPr/>
                      </p:nvGrpSpPr>
                      <p:grpSpPr bwMode="auto">
                        <a:xfrm>
                          <a:off x="8130" y="2259"/>
                          <a:ext cx="397" cy="240"/>
                          <a:chOff x="8130" y="2259"/>
                          <a:chExt cx="397" cy="240"/>
                        </a:xfrm>
                      </p:grpSpPr>
                      <p:sp>
                        <p:nvSpPr>
                          <p:cNvPr id="33833" name="Line 41"/>
                          <p:cNvSpPr>
                            <a:spLocks noChangeShapeType="1"/>
                          </p:cNvSpPr>
                          <p:nvPr/>
                        </p:nvSpPr>
                        <p:spPr bwMode="auto">
                          <a:xfrm>
                            <a:off x="8130" y="2259"/>
                            <a:ext cx="3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Line 42"/>
                          <p:cNvSpPr>
                            <a:spLocks noChangeShapeType="1"/>
                          </p:cNvSpPr>
                          <p:nvPr/>
                        </p:nvSpPr>
                        <p:spPr bwMode="auto">
                          <a:xfrm>
                            <a:off x="8130" y="2499"/>
                            <a:ext cx="3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3835" name="Group 43"/>
                      <p:cNvGrpSpPr>
                        <a:grpSpLocks/>
                      </p:cNvGrpSpPr>
                      <p:nvPr/>
                    </p:nvGrpSpPr>
                    <p:grpSpPr bwMode="auto">
                      <a:xfrm>
                        <a:off x="2550" y="10737"/>
                        <a:ext cx="270" cy="1260"/>
                        <a:chOff x="2595" y="7752"/>
                        <a:chExt cx="270" cy="1260"/>
                      </a:xfrm>
                    </p:grpSpPr>
                    <p:grpSp>
                      <p:nvGrpSpPr>
                        <p:cNvPr id="33836" name="Group 44"/>
                        <p:cNvGrpSpPr>
                          <a:grpSpLocks/>
                        </p:cNvGrpSpPr>
                        <p:nvPr/>
                      </p:nvGrpSpPr>
                      <p:grpSpPr bwMode="auto">
                        <a:xfrm>
                          <a:off x="2595" y="8097"/>
                          <a:ext cx="270" cy="915"/>
                          <a:chOff x="2670" y="1920"/>
                          <a:chExt cx="345" cy="915"/>
                        </a:xfrm>
                      </p:grpSpPr>
                      <p:grpSp>
                        <p:nvGrpSpPr>
                          <p:cNvPr id="33837" name="Group 45"/>
                          <p:cNvGrpSpPr>
                            <a:grpSpLocks/>
                          </p:cNvGrpSpPr>
                          <p:nvPr/>
                        </p:nvGrpSpPr>
                        <p:grpSpPr bwMode="auto">
                          <a:xfrm>
                            <a:off x="2670" y="2276"/>
                            <a:ext cx="345" cy="225"/>
                            <a:chOff x="2670" y="2276"/>
                            <a:chExt cx="345" cy="225"/>
                          </a:xfrm>
                        </p:grpSpPr>
                        <p:sp>
                          <p:nvSpPr>
                            <p:cNvPr id="33838" name="Line 46"/>
                            <p:cNvSpPr>
                              <a:spLocks noChangeShapeType="1"/>
                            </p:cNvSpPr>
                            <p:nvPr/>
                          </p:nvSpPr>
                          <p:spPr bwMode="auto">
                            <a:xfrm>
                              <a:off x="3015" y="2276"/>
                              <a:ext cx="0" cy="2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39" name="Group 47"/>
                            <p:cNvGrpSpPr>
                              <a:grpSpLocks/>
                            </p:cNvGrpSpPr>
                            <p:nvPr/>
                          </p:nvGrpSpPr>
                          <p:grpSpPr bwMode="auto">
                            <a:xfrm>
                              <a:off x="2670" y="2280"/>
                              <a:ext cx="345" cy="210"/>
                              <a:chOff x="2670" y="2280"/>
                              <a:chExt cx="345" cy="210"/>
                            </a:xfrm>
                          </p:grpSpPr>
                          <p:sp>
                            <p:nvSpPr>
                              <p:cNvPr id="33840" name="Line 48"/>
                              <p:cNvSpPr>
                                <a:spLocks noChangeShapeType="1"/>
                              </p:cNvSpPr>
                              <p:nvPr/>
                            </p:nvSpPr>
                            <p:spPr bwMode="auto">
                              <a:xfrm flipH="1">
                                <a:off x="2670" y="2280"/>
                                <a:ext cx="34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1" name="Line 49"/>
                              <p:cNvSpPr>
                                <a:spLocks noChangeShapeType="1"/>
                              </p:cNvSpPr>
                              <p:nvPr/>
                            </p:nvSpPr>
                            <p:spPr bwMode="auto">
                              <a:xfrm flipH="1">
                                <a:off x="2670" y="2490"/>
                                <a:ext cx="34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3842" name="Line 50"/>
                          <p:cNvSpPr>
                            <a:spLocks noChangeShapeType="1"/>
                          </p:cNvSpPr>
                          <p:nvPr/>
                        </p:nvSpPr>
                        <p:spPr bwMode="auto">
                          <a:xfrm>
                            <a:off x="2700" y="1920"/>
                            <a:ext cx="0"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3" name="Line 51"/>
                          <p:cNvSpPr>
                            <a:spLocks noChangeShapeType="1"/>
                          </p:cNvSpPr>
                          <p:nvPr/>
                        </p:nvSpPr>
                        <p:spPr bwMode="auto">
                          <a:xfrm>
                            <a:off x="2685" y="2475"/>
                            <a:ext cx="0" cy="3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44" name="Line 52"/>
                        <p:cNvSpPr>
                          <a:spLocks noChangeShapeType="1"/>
                        </p:cNvSpPr>
                        <p:nvPr/>
                      </p:nvSpPr>
                      <p:spPr bwMode="auto">
                        <a:xfrm flipV="1">
                          <a:off x="2835" y="7752"/>
                          <a:ext cx="0" cy="66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3845" name="Line 53"/>
                    <p:cNvSpPr>
                      <a:spLocks noChangeShapeType="1"/>
                    </p:cNvSpPr>
                    <p:nvPr/>
                  </p:nvSpPr>
                  <p:spPr bwMode="auto">
                    <a:xfrm flipV="1">
                      <a:off x="8280" y="11427"/>
                      <a:ext cx="0" cy="255"/>
                    </a:xfrm>
                    <a:prstGeom prst="line">
                      <a:avLst/>
                    </a:prstGeom>
                    <a:noFill/>
                    <a:ln w="12700">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3846" name="Group 54"/>
                  <p:cNvGrpSpPr>
                    <a:grpSpLocks/>
                  </p:cNvGrpSpPr>
                  <p:nvPr/>
                </p:nvGrpSpPr>
                <p:grpSpPr bwMode="auto">
                  <a:xfrm>
                    <a:off x="2226" y="10350"/>
                    <a:ext cx="1794" cy="2028"/>
                    <a:chOff x="2361" y="5928"/>
                    <a:chExt cx="1794" cy="1953"/>
                  </a:xfrm>
                </p:grpSpPr>
                <p:grpSp>
                  <p:nvGrpSpPr>
                    <p:cNvPr id="33847" name="Group 55"/>
                    <p:cNvGrpSpPr>
                      <a:grpSpLocks/>
                    </p:cNvGrpSpPr>
                    <p:nvPr/>
                  </p:nvGrpSpPr>
                  <p:grpSpPr bwMode="auto">
                    <a:xfrm>
                      <a:off x="2361" y="6291"/>
                      <a:ext cx="1284" cy="1590"/>
                      <a:chOff x="2385" y="9810"/>
                      <a:chExt cx="1284" cy="1590"/>
                    </a:xfrm>
                  </p:grpSpPr>
                  <p:sp>
                    <p:nvSpPr>
                      <p:cNvPr id="33848" name="Line 56"/>
                      <p:cNvSpPr>
                        <a:spLocks noChangeShapeType="1"/>
                      </p:cNvSpPr>
                      <p:nvPr/>
                    </p:nvSpPr>
                    <p:spPr bwMode="auto">
                      <a:xfrm flipV="1">
                        <a:off x="2385" y="9810"/>
                        <a:ext cx="0" cy="159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849" name="Line 57"/>
                      <p:cNvSpPr>
                        <a:spLocks noChangeShapeType="1"/>
                      </p:cNvSpPr>
                      <p:nvPr/>
                    </p:nvSpPr>
                    <p:spPr bwMode="auto">
                      <a:xfrm>
                        <a:off x="2385" y="9810"/>
                        <a:ext cx="128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50" name="Text Box 58"/>
                    <p:cNvSpPr txBox="1">
                      <a:spLocks noChangeArrowheads="1"/>
                    </p:cNvSpPr>
                    <p:nvPr/>
                  </p:nvSpPr>
                  <p:spPr bwMode="auto">
                    <a:xfrm>
                      <a:off x="3291" y="5928"/>
                      <a:ext cx="864"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400">
                          <a:latin typeface="Times New Roman" pitchFamily="18" charset="0"/>
                        </a:rPr>
                        <a:t>折射率</a:t>
                      </a:r>
                      <a:endParaRPr lang="zh-CN" altLang="en-US" sz="3600"/>
                    </a:p>
                  </p:txBody>
                </p:sp>
                <p:grpSp>
                  <p:nvGrpSpPr>
                    <p:cNvPr id="33851" name="Group 59"/>
                    <p:cNvGrpSpPr>
                      <a:grpSpLocks/>
                    </p:cNvGrpSpPr>
                    <p:nvPr/>
                  </p:nvGrpSpPr>
                  <p:grpSpPr bwMode="auto">
                    <a:xfrm>
                      <a:off x="2553" y="5967"/>
                      <a:ext cx="783" cy="399"/>
                      <a:chOff x="2508" y="7716"/>
                      <a:chExt cx="783" cy="399"/>
                    </a:xfrm>
                  </p:grpSpPr>
                  <p:sp>
                    <p:nvSpPr>
                      <p:cNvPr id="33852" name="Text Box 60"/>
                      <p:cNvSpPr txBox="1">
                        <a:spLocks noChangeArrowheads="1"/>
                      </p:cNvSpPr>
                      <p:nvPr/>
                    </p:nvSpPr>
                    <p:spPr bwMode="auto">
                      <a:xfrm>
                        <a:off x="2790" y="7716"/>
                        <a:ext cx="501"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latin typeface="Times New Roman" pitchFamily="18" charset="0"/>
                          </a:rPr>
                          <a:t>n</a:t>
                        </a:r>
                        <a:r>
                          <a:rPr lang="en-US" altLang="zh-CN" sz="1600" baseline="-25000">
                            <a:latin typeface="Times New Roman" pitchFamily="18" charset="0"/>
                          </a:rPr>
                          <a:t>1</a:t>
                        </a:r>
                        <a:endParaRPr lang="en-US" altLang="zh-CN" sz="3200"/>
                      </a:p>
                    </p:txBody>
                  </p:sp>
                  <p:sp>
                    <p:nvSpPr>
                      <p:cNvPr id="33853" name="Text Box 61"/>
                      <p:cNvSpPr txBox="1">
                        <a:spLocks noChangeArrowheads="1"/>
                      </p:cNvSpPr>
                      <p:nvPr/>
                    </p:nvSpPr>
                    <p:spPr bwMode="auto">
                      <a:xfrm>
                        <a:off x="2508" y="7716"/>
                        <a:ext cx="486"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latin typeface="Times New Roman" pitchFamily="18" charset="0"/>
                          </a:rPr>
                          <a:t>n</a:t>
                        </a:r>
                        <a:r>
                          <a:rPr lang="en-US" altLang="zh-CN" sz="1600" baseline="-25000">
                            <a:latin typeface="Times New Roman" pitchFamily="18" charset="0"/>
                          </a:rPr>
                          <a:t>2</a:t>
                        </a:r>
                        <a:endParaRPr lang="en-US" altLang="zh-CN" sz="3200"/>
                      </a:p>
                    </p:txBody>
                  </p:sp>
                </p:grpSp>
              </p:grpSp>
            </p:grpSp>
            <p:sp>
              <p:nvSpPr>
                <p:cNvPr id="33854" name="Text Box 62"/>
                <p:cNvSpPr txBox="1">
                  <a:spLocks noChangeArrowheads="1"/>
                </p:cNvSpPr>
                <p:nvPr/>
              </p:nvSpPr>
              <p:spPr bwMode="auto">
                <a:xfrm>
                  <a:off x="5160" y="11955"/>
                  <a:ext cx="174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700" b="1">
                      <a:latin typeface="Times New Roman" pitchFamily="18" charset="0"/>
                    </a:rPr>
                    <a:t>单模阶跃折射率光纤</a:t>
                  </a:r>
                  <a:endParaRPr lang="zh-CN" altLang="en-US"/>
                </a:p>
              </p:txBody>
            </p:sp>
          </p:grpSp>
        </p:grpSp>
        <p:sp>
          <p:nvSpPr>
            <p:cNvPr id="33855" name="Text Box 63"/>
            <p:cNvSpPr txBox="1">
              <a:spLocks noChangeArrowheads="1"/>
            </p:cNvSpPr>
            <p:nvPr/>
          </p:nvSpPr>
          <p:spPr bwMode="auto">
            <a:xfrm>
              <a:off x="3315" y="12915"/>
              <a:ext cx="562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a:latin typeface="Times New Roman" pitchFamily="18" charset="0"/>
                </a:rPr>
                <a:t>图</a:t>
              </a:r>
              <a:r>
                <a:rPr lang="en-US" altLang="zh-CN">
                  <a:latin typeface="Times New Roman" pitchFamily="18" charset="0"/>
                </a:rPr>
                <a:t>4-11 </a:t>
              </a:r>
              <a:r>
                <a:rPr lang="zh-CN" altLang="en-US">
                  <a:latin typeface="Times New Roman" pitchFamily="18" charset="0"/>
                </a:rPr>
                <a:t>光纤结构示意图</a:t>
              </a:r>
              <a:endParaRPr lang="zh-CN" altLang="en-US" sz="2800"/>
            </a:p>
          </p:txBody>
        </p:sp>
      </p:grpSp>
      <p:sp>
        <p:nvSpPr>
          <p:cNvPr id="33794" name="Rectangle 2"/>
          <p:cNvSpPr>
            <a:spLocks noGrp="1" noChangeArrowheads="1"/>
          </p:cNvSpPr>
          <p:nvPr>
            <p:ph type="title"/>
          </p:nvPr>
        </p:nvSpPr>
        <p:spPr/>
        <p:txBody>
          <a:bodyPr/>
          <a:lstStyle/>
          <a:p>
            <a:r>
              <a:rPr lang="zh-CN" altLang="en-US" dirty="0" smtClean="0"/>
              <a:t>光纤 </a:t>
            </a:r>
            <a:r>
              <a:rPr lang="en-US" altLang="zh-CN" dirty="0" smtClean="0"/>
              <a:t>--- </a:t>
            </a:r>
            <a:r>
              <a:rPr lang="zh-CN" altLang="en-US" dirty="0" smtClean="0"/>
              <a:t>传输光信号</a:t>
            </a:r>
            <a:endParaRPr lang="zh-CN" altLang="en-US" dirty="0"/>
          </a:p>
        </p:txBody>
      </p:sp>
      <p:sp>
        <p:nvSpPr>
          <p:cNvPr id="33795" name="Rectangle 3"/>
          <p:cNvSpPr>
            <a:spLocks noGrp="1" noChangeArrowheads="1"/>
          </p:cNvSpPr>
          <p:nvPr>
            <p:ph sz="half" idx="1"/>
          </p:nvPr>
        </p:nvSpPr>
        <p:spPr>
          <a:xfrm>
            <a:off x="611560" y="1214692"/>
            <a:ext cx="3788990" cy="5252407"/>
          </a:xfrm>
        </p:spPr>
        <p:txBody>
          <a:bodyPr>
            <a:normAutofit/>
          </a:bodyPr>
          <a:lstStyle/>
          <a:p>
            <a:r>
              <a:rPr lang="zh-CN" altLang="en-US" dirty="0" smtClean="0">
                <a:solidFill>
                  <a:srgbClr val="0000FF"/>
                </a:solidFill>
              </a:rPr>
              <a:t>结构：</a:t>
            </a:r>
            <a:endParaRPr lang="en-US" altLang="zh-CN" dirty="0" smtClean="0">
              <a:solidFill>
                <a:srgbClr val="0000FF"/>
              </a:solidFill>
            </a:endParaRPr>
          </a:p>
          <a:p>
            <a:pPr lvl="1"/>
            <a:r>
              <a:rPr lang="zh-CN" altLang="en-US" dirty="0" smtClean="0"/>
              <a:t>折射率不同的光介质</a:t>
            </a:r>
            <a:r>
              <a:rPr lang="en-US" altLang="zh-CN" dirty="0"/>
              <a:t>:</a:t>
            </a:r>
            <a:r>
              <a:rPr lang="zh-CN" altLang="en-US" dirty="0" smtClean="0"/>
              <a:t>纤芯</a:t>
            </a:r>
            <a:r>
              <a:rPr lang="en-US" altLang="zh-CN" dirty="0" err="1" smtClean="0"/>
              <a:t>vs</a:t>
            </a:r>
            <a:r>
              <a:rPr lang="zh-CN" altLang="en-US" dirty="0" smtClean="0"/>
              <a:t>包层</a:t>
            </a:r>
            <a:endParaRPr lang="en-US" altLang="zh-CN" dirty="0" smtClean="0"/>
          </a:p>
          <a:p>
            <a:r>
              <a:rPr lang="zh-CN" altLang="en-US" dirty="0" smtClean="0">
                <a:solidFill>
                  <a:srgbClr val="0000FF"/>
                </a:solidFill>
              </a:rPr>
              <a:t>按折射率分类</a:t>
            </a:r>
          </a:p>
          <a:p>
            <a:pPr lvl="1"/>
            <a:r>
              <a:rPr lang="zh-CN" altLang="en-US" dirty="0" smtClean="0"/>
              <a:t>阶跃型</a:t>
            </a:r>
          </a:p>
          <a:p>
            <a:pPr lvl="1"/>
            <a:r>
              <a:rPr lang="zh-CN" altLang="en-US" dirty="0" smtClean="0"/>
              <a:t>梯度型</a:t>
            </a:r>
          </a:p>
          <a:p>
            <a:r>
              <a:rPr lang="zh-CN" altLang="en-US" dirty="0" smtClean="0">
                <a:solidFill>
                  <a:srgbClr val="0000FF"/>
                </a:solidFill>
              </a:rPr>
              <a:t>按模式分类：</a:t>
            </a:r>
            <a:r>
              <a:rPr lang="zh-CN" altLang="en-US" dirty="0" smtClean="0"/>
              <a:t>光线传输路径</a:t>
            </a:r>
          </a:p>
          <a:p>
            <a:pPr lvl="1"/>
            <a:r>
              <a:rPr lang="zh-CN" altLang="en-US" dirty="0" smtClean="0"/>
              <a:t>多模光纤</a:t>
            </a:r>
          </a:p>
          <a:p>
            <a:pPr lvl="1"/>
            <a:r>
              <a:rPr lang="zh-CN" altLang="en-US" dirty="0" smtClean="0"/>
              <a:t>单模光纤</a:t>
            </a:r>
            <a:endParaRPr lang="zh-CN" altLang="en-US" dirty="0"/>
          </a:p>
        </p:txBody>
      </p:sp>
      <p:sp>
        <p:nvSpPr>
          <p:cNvPr id="2" name="内容占位符 1"/>
          <p:cNvSpPr>
            <a:spLocks noGrp="1"/>
          </p:cNvSpPr>
          <p:nvPr>
            <p:ph sz="half" idx="2"/>
          </p:nvPr>
        </p:nvSpPr>
        <p:spPr>
          <a:xfrm>
            <a:off x="4981883" y="1412777"/>
            <a:ext cx="3788990" cy="4683224"/>
          </a:xfrm>
        </p:spPr>
        <p:txBody>
          <a:bodyPr>
            <a:normAutofit/>
          </a:bodyPr>
          <a:lstStyle/>
          <a:p>
            <a:endParaRPr lang="zh-CN" altLang="en-US"/>
          </a:p>
        </p:txBody>
      </p:sp>
      <p:sp>
        <p:nvSpPr>
          <p:cNvPr id="67" name="灯片编号占位符 5"/>
          <p:cNvSpPr>
            <a:spLocks noGrp="1"/>
          </p:cNvSpPr>
          <p:nvPr>
            <p:ph type="sldNum" sz="quarter" idx="12"/>
          </p:nvPr>
        </p:nvSpPr>
        <p:spPr>
          <a:xfrm>
            <a:off x="8574271" y="6556200"/>
            <a:ext cx="628650" cy="257176"/>
          </a:xfrm>
        </p:spPr>
        <p:txBody>
          <a:bodyPr/>
          <a:lstStyle/>
          <a:p>
            <a:fld id="{8DDBF87F-E1D1-4729-B7F8-53FCE665A650}" type="slidenum">
              <a:rPr lang="en-US" altLang="zh-CN" smtClean="0"/>
              <a:pPr/>
              <a:t>27</a:t>
            </a:fld>
            <a:endParaRPr lang="en-US" altLang="zh-CN"/>
          </a:p>
        </p:txBody>
      </p:sp>
    </p:spTree>
    <p:extLst>
      <p:ext uri="{BB962C8B-B14F-4D97-AF65-F5344CB8AC3E}">
        <p14:creationId xmlns:p14="http://schemas.microsoft.com/office/powerpoint/2010/main" val="245753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795">
                                            <p:txEl>
                                              <p:pRg st="3" end="3"/>
                                            </p:txEl>
                                          </p:spTgt>
                                        </p:tgtEl>
                                        <p:attrNameLst>
                                          <p:attrName>style.visibility</p:attrName>
                                        </p:attrNameLst>
                                      </p:cBhvr>
                                      <p:to>
                                        <p:strVal val="visible"/>
                                      </p:to>
                                    </p:set>
                                    <p:anim calcmode="lin" valueType="num">
                                      <p:cBhvr additive="base">
                                        <p:cTn id="23"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 calcmode="lin" valueType="num">
                                      <p:cBhvr additive="base">
                                        <p:cTn id="27"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3795">
                                            <p:txEl>
                                              <p:pRg st="5" end="5"/>
                                            </p:txEl>
                                          </p:spTgt>
                                        </p:tgtEl>
                                        <p:attrNameLst>
                                          <p:attrName>style.visibility</p:attrName>
                                        </p:attrNameLst>
                                      </p:cBhvr>
                                      <p:to>
                                        <p:strVal val="visible"/>
                                      </p:to>
                                    </p:set>
                                    <p:anim calcmode="lin" valueType="num">
                                      <p:cBhvr additive="base">
                                        <p:cTn id="33"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795">
                                            <p:txEl>
                                              <p:pRg st="6" end="6"/>
                                            </p:txEl>
                                          </p:spTgt>
                                        </p:tgtEl>
                                        <p:attrNameLst>
                                          <p:attrName>style.visibility</p:attrName>
                                        </p:attrNameLst>
                                      </p:cBhvr>
                                      <p:to>
                                        <p:strVal val="visible"/>
                                      </p:to>
                                    </p:set>
                                    <p:anim calcmode="lin" valueType="num">
                                      <p:cBhvr additive="base">
                                        <p:cTn id="37" dur="500" fill="hold"/>
                                        <p:tgtEl>
                                          <p:spTgt spid="3379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795">
                                            <p:txEl>
                                              <p:pRg st="7" end="7"/>
                                            </p:txEl>
                                          </p:spTgt>
                                        </p:tgtEl>
                                        <p:attrNameLst>
                                          <p:attrName>style.visibility</p:attrName>
                                        </p:attrNameLst>
                                      </p:cBhvr>
                                      <p:to>
                                        <p:strVal val="visible"/>
                                      </p:to>
                                    </p:set>
                                    <p:anim calcmode="lin" valueType="num">
                                      <p:cBhvr additive="base">
                                        <p:cTn id="41" dur="500" fill="hold"/>
                                        <p:tgtEl>
                                          <p:spTgt spid="3379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37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endParaRPr lang="zh-CN" altLang="en-US" dirty="0"/>
          </a:p>
        </p:txBody>
      </p:sp>
      <p:sp>
        <p:nvSpPr>
          <p:cNvPr id="34819" name="Rectangle 3"/>
          <p:cNvSpPr>
            <a:spLocks noGrp="1" noChangeArrowheads="1"/>
          </p:cNvSpPr>
          <p:nvPr>
            <p:ph type="body" idx="1"/>
          </p:nvPr>
        </p:nvSpPr>
        <p:spPr>
          <a:xfrm>
            <a:off x="539552" y="1196752"/>
            <a:ext cx="8064896" cy="5256584"/>
          </a:xfrm>
        </p:spPr>
        <p:txBody>
          <a:bodyPr>
            <a:normAutofit/>
          </a:bodyPr>
          <a:lstStyle/>
          <a:p>
            <a:r>
              <a:rPr lang="zh-CN" altLang="en-US" dirty="0" smtClean="0">
                <a:solidFill>
                  <a:srgbClr val="0000FF"/>
                </a:solidFill>
              </a:rPr>
              <a:t>损耗与波长关系</a:t>
            </a:r>
          </a:p>
          <a:p>
            <a:pPr lvl="2"/>
            <a:endParaRPr lang="zh-CN" altLang="en-US" dirty="0" smtClean="0"/>
          </a:p>
          <a:p>
            <a:pPr lvl="2"/>
            <a:endParaRPr lang="zh-CN" altLang="en-US" dirty="0" smtClean="0"/>
          </a:p>
          <a:p>
            <a:pPr lvl="2"/>
            <a:endParaRPr lang="zh-CN" altLang="en-US" dirty="0" smtClean="0"/>
          </a:p>
          <a:p>
            <a:pPr lvl="2"/>
            <a:endParaRPr lang="zh-CN" altLang="en-US" dirty="0" smtClean="0"/>
          </a:p>
          <a:p>
            <a:pPr lvl="2"/>
            <a:endParaRPr lang="en-US" altLang="zh-CN" dirty="0" smtClean="0"/>
          </a:p>
          <a:p>
            <a:pPr lvl="2"/>
            <a:endParaRPr lang="zh-CN" altLang="en-US" dirty="0" smtClean="0"/>
          </a:p>
          <a:p>
            <a:pPr lvl="2"/>
            <a:endParaRPr lang="zh-CN" altLang="en-US" dirty="0" smtClean="0"/>
          </a:p>
          <a:p>
            <a:pPr lvl="2"/>
            <a:endParaRPr lang="zh-CN" altLang="en-US" dirty="0" smtClean="0"/>
          </a:p>
          <a:p>
            <a:pPr lvl="1"/>
            <a:r>
              <a:rPr lang="zh-CN" altLang="en-US" dirty="0" smtClean="0"/>
              <a:t>传输损耗小，传输距离远</a:t>
            </a:r>
            <a:endParaRPr lang="en-US" altLang="zh-CN" dirty="0" smtClean="0"/>
          </a:p>
          <a:p>
            <a:pPr lvl="1"/>
            <a:r>
              <a:rPr lang="zh-CN" altLang="en-US" dirty="0" smtClean="0"/>
              <a:t>波长损耗最小点：</a:t>
            </a:r>
            <a:r>
              <a:rPr lang="en-US" altLang="zh-CN" dirty="0" smtClean="0"/>
              <a:t>1.31</a:t>
            </a:r>
            <a:r>
              <a:rPr lang="zh-CN" altLang="en-US" dirty="0" smtClean="0"/>
              <a:t>与</a:t>
            </a:r>
            <a:r>
              <a:rPr lang="en-US" altLang="zh-CN" dirty="0" smtClean="0"/>
              <a:t>1.55  </a:t>
            </a:r>
            <a:r>
              <a:rPr lang="en-US" altLang="zh-CN" dirty="0" smtClean="0">
                <a:sym typeface="Symbol" pitchFamily="18" charset="2"/>
              </a:rPr>
              <a:t></a:t>
            </a:r>
            <a:r>
              <a:rPr lang="en-US" altLang="zh-CN" dirty="0" smtClean="0"/>
              <a:t>m</a:t>
            </a:r>
            <a:r>
              <a:rPr lang="zh-CN" altLang="en-US" dirty="0" smtClean="0"/>
              <a:t>，应用最广的两个波长</a:t>
            </a:r>
            <a:endParaRPr lang="en-US" altLang="zh-CN" dirty="0"/>
          </a:p>
        </p:txBody>
      </p:sp>
      <p:sp>
        <p:nvSpPr>
          <p:cNvPr id="11" name="灯片编号占位符 5"/>
          <p:cNvSpPr>
            <a:spLocks noGrp="1"/>
          </p:cNvSpPr>
          <p:nvPr>
            <p:ph type="sldNum" sz="quarter" idx="12"/>
          </p:nvPr>
        </p:nvSpPr>
        <p:spPr/>
        <p:txBody>
          <a:bodyPr/>
          <a:lstStyle/>
          <a:p>
            <a:fld id="{E56A9573-B865-4D07-851B-D0D0A4B403D0}" type="slidenum">
              <a:rPr lang="en-US" altLang="zh-CN" smtClean="0"/>
              <a:pPr/>
              <a:t>28</a:t>
            </a:fld>
            <a:endParaRPr lang="en-US" altLang="zh-CN"/>
          </a:p>
        </p:txBody>
      </p:sp>
      <p:grpSp>
        <p:nvGrpSpPr>
          <p:cNvPr id="34828" name="Group 12"/>
          <p:cNvGrpSpPr>
            <a:grpSpLocks/>
          </p:cNvGrpSpPr>
          <p:nvPr/>
        </p:nvGrpSpPr>
        <p:grpSpPr bwMode="auto">
          <a:xfrm>
            <a:off x="2051050" y="1771834"/>
            <a:ext cx="5292725" cy="3122612"/>
            <a:chOff x="2426" y="1111"/>
            <a:chExt cx="3334" cy="1967"/>
          </a:xfrm>
        </p:grpSpPr>
        <p:pic>
          <p:nvPicPr>
            <p:cNvPr id="34822" name="Picture 6" descr="光纤波长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6" y="1111"/>
              <a:ext cx="3334" cy="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6" name="Text Box 10"/>
            <p:cNvSpPr txBox="1">
              <a:spLocks noChangeArrowheads="1"/>
            </p:cNvSpPr>
            <p:nvPr/>
          </p:nvSpPr>
          <p:spPr bwMode="auto">
            <a:xfrm>
              <a:off x="2760" y="2500"/>
              <a:ext cx="300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0.7            </a:t>
              </a:r>
              <a:r>
                <a:rPr lang="en-US" altLang="zh-CN" sz="900">
                  <a:latin typeface="Times New Roman" pitchFamily="18" charset="0"/>
                </a:rPr>
                <a:t> </a:t>
              </a:r>
              <a:r>
                <a:rPr lang="en-US" altLang="zh-CN" sz="1400">
                  <a:latin typeface="Times New Roman" pitchFamily="18" charset="0"/>
                </a:rPr>
                <a:t>0.9</a:t>
              </a:r>
              <a:r>
                <a:rPr lang="en-US" altLang="zh-CN" sz="900">
                  <a:latin typeface="Times New Roman" pitchFamily="18" charset="0"/>
                </a:rPr>
                <a:t>             </a:t>
              </a:r>
              <a:r>
                <a:rPr lang="en-US" altLang="zh-CN" sz="1400">
                  <a:latin typeface="Times New Roman" pitchFamily="18" charset="0"/>
                </a:rPr>
                <a:t>     1.1              1.3             1.5</a:t>
              </a:r>
              <a:r>
                <a:rPr lang="en-US" altLang="zh-CN" sz="900">
                  <a:latin typeface="Times New Roman" pitchFamily="18" charset="0"/>
                </a:rPr>
                <a:t>	               </a:t>
              </a:r>
              <a:r>
                <a:rPr lang="en-US" altLang="zh-CN" sz="1400">
                  <a:latin typeface="Times New Roman" pitchFamily="18" charset="0"/>
                </a:rPr>
                <a:t>1.7</a:t>
              </a:r>
              <a:endParaRPr lang="en-US" altLang="zh-CN" sz="2800"/>
            </a:p>
          </p:txBody>
        </p:sp>
        <p:sp>
          <p:nvSpPr>
            <p:cNvPr id="34823" name="Text Box 7"/>
            <p:cNvSpPr txBox="1">
              <a:spLocks noChangeArrowheads="1"/>
            </p:cNvSpPr>
            <p:nvPr/>
          </p:nvSpPr>
          <p:spPr bwMode="auto">
            <a:xfrm>
              <a:off x="3844" y="2642"/>
              <a:ext cx="9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光波波长（</a:t>
              </a:r>
              <a:r>
                <a:rPr lang="zh-CN" altLang="en-US" sz="1400">
                  <a:latin typeface="Times New Roman" pitchFamily="18" charset="0"/>
                  <a:sym typeface="Symbol" pitchFamily="18" charset="2"/>
                </a:rPr>
                <a:t></a:t>
              </a:r>
              <a:r>
                <a:rPr lang="en-US" altLang="zh-CN" sz="1400">
                  <a:latin typeface="Times New Roman" pitchFamily="18" charset="0"/>
                </a:rPr>
                <a:t>m</a:t>
              </a:r>
              <a:r>
                <a:rPr lang="zh-CN" altLang="en-US" sz="1400">
                  <a:latin typeface="Times New Roman" pitchFamily="18" charset="0"/>
                </a:rPr>
                <a:t>）</a:t>
              </a:r>
              <a:endParaRPr lang="zh-CN" altLang="en-US" sz="2800"/>
            </a:p>
          </p:txBody>
        </p:sp>
        <p:sp>
          <p:nvSpPr>
            <p:cNvPr id="34824" name="Text Box 8"/>
            <p:cNvSpPr txBox="1">
              <a:spLocks noChangeArrowheads="1"/>
            </p:cNvSpPr>
            <p:nvPr/>
          </p:nvSpPr>
          <p:spPr bwMode="auto">
            <a:xfrm>
              <a:off x="4832" y="1210"/>
              <a:ext cx="50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1.55 </a:t>
              </a:r>
              <a:r>
                <a:rPr lang="en-US" altLang="zh-CN" sz="1400">
                  <a:latin typeface="Times New Roman" pitchFamily="18" charset="0"/>
                  <a:sym typeface="Symbol" pitchFamily="18" charset="2"/>
                </a:rPr>
                <a:t></a:t>
              </a:r>
              <a:r>
                <a:rPr lang="en-US" altLang="zh-CN" sz="1400">
                  <a:latin typeface="Times New Roman" pitchFamily="18" charset="0"/>
                </a:rPr>
                <a:t>m</a:t>
              </a:r>
              <a:endParaRPr lang="en-US" altLang="zh-CN" sz="2800"/>
            </a:p>
          </p:txBody>
        </p:sp>
        <p:sp>
          <p:nvSpPr>
            <p:cNvPr id="34825" name="Text Box 9"/>
            <p:cNvSpPr txBox="1">
              <a:spLocks noChangeArrowheads="1"/>
            </p:cNvSpPr>
            <p:nvPr/>
          </p:nvSpPr>
          <p:spPr bwMode="auto">
            <a:xfrm>
              <a:off x="4231" y="1193"/>
              <a:ext cx="50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1.31 </a:t>
              </a:r>
              <a:r>
                <a:rPr lang="en-US" altLang="zh-CN" sz="1400">
                  <a:latin typeface="Times New Roman" pitchFamily="18" charset="0"/>
                  <a:sym typeface="Symbol" pitchFamily="18" charset="2"/>
                </a:rPr>
                <a:t></a:t>
              </a:r>
              <a:r>
                <a:rPr lang="en-US" altLang="zh-CN" sz="1400">
                  <a:latin typeface="Times New Roman" pitchFamily="18" charset="0"/>
                </a:rPr>
                <a:t>m</a:t>
              </a:r>
              <a:endParaRPr lang="en-US" altLang="zh-CN" sz="2800"/>
            </a:p>
          </p:txBody>
        </p:sp>
        <p:sp>
          <p:nvSpPr>
            <p:cNvPr id="34827" name="Text Box 11"/>
            <p:cNvSpPr txBox="1">
              <a:spLocks noChangeArrowheads="1"/>
            </p:cNvSpPr>
            <p:nvPr/>
          </p:nvSpPr>
          <p:spPr bwMode="auto">
            <a:xfrm>
              <a:off x="3334" y="2840"/>
              <a:ext cx="194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zh-CN" altLang="en-US">
                  <a:latin typeface="Times New Roman" pitchFamily="18" charset="0"/>
                </a:rPr>
                <a:t>图</a:t>
              </a:r>
              <a:r>
                <a:rPr lang="en-US" altLang="zh-CN">
                  <a:latin typeface="Times New Roman" pitchFamily="18" charset="0"/>
                </a:rPr>
                <a:t>4-12</a:t>
              </a:r>
              <a:r>
                <a:rPr lang="zh-CN" altLang="en-US">
                  <a:latin typeface="Times New Roman" pitchFamily="18" charset="0"/>
                </a:rPr>
                <a:t>光纤损耗与波长的关系</a:t>
              </a:r>
              <a:endParaRPr lang="zh-CN" altLang="en-US" sz="2800"/>
            </a:p>
          </p:txBody>
        </p:sp>
      </p:grpSp>
    </p:spTree>
    <p:extLst>
      <p:ext uri="{BB962C8B-B14F-4D97-AF65-F5344CB8AC3E}">
        <p14:creationId xmlns:p14="http://schemas.microsoft.com/office/powerpoint/2010/main" val="3967047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章    信  道</a:t>
            </a:r>
            <a:endParaRPr lang="zh-CN" altLang="en-US" dirty="0"/>
          </a:p>
        </p:txBody>
      </p:sp>
      <p:sp>
        <p:nvSpPr>
          <p:cNvPr id="3" name="内容占位符 2"/>
          <p:cNvSpPr>
            <a:spLocks noGrp="1"/>
          </p:cNvSpPr>
          <p:nvPr>
            <p:ph idx="1"/>
          </p:nvPr>
        </p:nvSpPr>
        <p:spPr/>
        <p:txBody>
          <a:bodyPr/>
          <a:lstStyle/>
          <a:p>
            <a:r>
              <a:rPr lang="en-US" altLang="zh-CN" dirty="0" smtClean="0"/>
              <a:t>4.1 </a:t>
            </a:r>
            <a:r>
              <a:rPr lang="zh-CN" altLang="en-US" dirty="0" smtClean="0"/>
              <a:t>无线信道</a:t>
            </a:r>
          </a:p>
          <a:p>
            <a:r>
              <a:rPr lang="en-US" altLang="zh-CN" dirty="0" smtClean="0"/>
              <a:t>4.2 </a:t>
            </a:r>
            <a:r>
              <a:rPr lang="zh-CN" altLang="en-US" dirty="0" smtClean="0"/>
              <a:t>有线信道</a:t>
            </a:r>
          </a:p>
          <a:p>
            <a:r>
              <a:rPr lang="en-US" altLang="zh-CN" dirty="0" smtClean="0">
                <a:solidFill>
                  <a:srgbClr val="FF0000"/>
                </a:solidFill>
              </a:rPr>
              <a:t>4.3 </a:t>
            </a:r>
            <a:r>
              <a:rPr lang="zh-CN" altLang="en-US" dirty="0" smtClean="0">
                <a:solidFill>
                  <a:srgbClr val="FF0000"/>
                </a:solidFill>
              </a:rPr>
              <a:t>信道的数学模型</a:t>
            </a:r>
          </a:p>
          <a:p>
            <a:r>
              <a:rPr lang="en-US" altLang="zh-CN" dirty="0" smtClean="0"/>
              <a:t>4.4 </a:t>
            </a:r>
            <a:r>
              <a:rPr lang="zh-CN" altLang="en-US" dirty="0" smtClean="0"/>
              <a:t>信道特性对信号传输的影响</a:t>
            </a:r>
          </a:p>
          <a:p>
            <a:r>
              <a:rPr lang="en-US" altLang="zh-CN" dirty="0" smtClean="0"/>
              <a:t>4.5 </a:t>
            </a:r>
            <a:r>
              <a:rPr lang="zh-CN" altLang="en-US" dirty="0" smtClean="0"/>
              <a:t>信道中的噪声</a:t>
            </a:r>
          </a:p>
          <a:p>
            <a:r>
              <a:rPr lang="en-US" altLang="zh-CN" dirty="0" smtClean="0"/>
              <a:t>4.6 </a:t>
            </a:r>
            <a:r>
              <a:rPr lang="zh-CN" altLang="en-US" dirty="0" smtClean="0"/>
              <a:t>信道容量</a:t>
            </a:r>
          </a:p>
          <a:p>
            <a:endParaRPr lang="zh-CN" altLang="en-US" b="0" dirty="0" smtClean="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29</a:t>
            </a:fld>
            <a:endParaRPr lang="en-US"/>
          </a:p>
        </p:txBody>
      </p:sp>
    </p:spTree>
    <p:extLst>
      <p:ext uri="{BB962C8B-B14F-4D97-AF65-F5344CB8AC3E}">
        <p14:creationId xmlns:p14="http://schemas.microsoft.com/office/powerpoint/2010/main" val="2094891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章    信  道</a:t>
            </a:r>
            <a:endParaRPr lang="zh-CN" altLang="en-US" dirty="0"/>
          </a:p>
        </p:txBody>
      </p:sp>
      <p:sp>
        <p:nvSpPr>
          <p:cNvPr id="3" name="内容占位符 2"/>
          <p:cNvSpPr>
            <a:spLocks noGrp="1"/>
          </p:cNvSpPr>
          <p:nvPr>
            <p:ph idx="1"/>
          </p:nvPr>
        </p:nvSpPr>
        <p:spPr/>
        <p:txBody>
          <a:bodyPr/>
          <a:lstStyle/>
          <a:p>
            <a:r>
              <a:rPr lang="en-US" altLang="zh-CN" dirty="0" smtClean="0"/>
              <a:t>4.1 </a:t>
            </a:r>
            <a:r>
              <a:rPr lang="zh-CN" altLang="en-US" dirty="0" smtClean="0"/>
              <a:t>无线信道</a:t>
            </a:r>
          </a:p>
          <a:p>
            <a:r>
              <a:rPr lang="en-US" altLang="zh-CN" dirty="0" smtClean="0"/>
              <a:t>4.2 </a:t>
            </a:r>
            <a:r>
              <a:rPr lang="zh-CN" altLang="en-US" dirty="0" smtClean="0"/>
              <a:t>有线信道</a:t>
            </a:r>
          </a:p>
          <a:p>
            <a:r>
              <a:rPr lang="en-US" altLang="zh-CN" dirty="0" smtClean="0"/>
              <a:t>4.3 </a:t>
            </a:r>
            <a:r>
              <a:rPr lang="zh-CN" altLang="en-US" dirty="0" smtClean="0"/>
              <a:t>信道的数学模型</a:t>
            </a:r>
          </a:p>
          <a:p>
            <a:r>
              <a:rPr lang="en-US" altLang="zh-CN" dirty="0" smtClean="0"/>
              <a:t>4.4 </a:t>
            </a:r>
            <a:r>
              <a:rPr lang="zh-CN" altLang="en-US" dirty="0" smtClean="0"/>
              <a:t>信道特性对信号传输的影响</a:t>
            </a:r>
          </a:p>
          <a:p>
            <a:r>
              <a:rPr lang="en-US" altLang="zh-CN" dirty="0" smtClean="0"/>
              <a:t>4.5 </a:t>
            </a:r>
            <a:r>
              <a:rPr lang="zh-CN" altLang="en-US" dirty="0" smtClean="0"/>
              <a:t>信道中的噪声</a:t>
            </a:r>
          </a:p>
          <a:p>
            <a:r>
              <a:rPr lang="en-US" altLang="zh-CN" dirty="0" smtClean="0"/>
              <a:t>4.6 </a:t>
            </a:r>
            <a:r>
              <a:rPr lang="zh-CN" altLang="en-US" dirty="0" smtClean="0"/>
              <a:t>信道容量</a:t>
            </a:r>
          </a:p>
          <a:p>
            <a:endParaRPr lang="zh-CN" altLang="en-US" b="0" dirty="0" smtClean="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a:t>
            </a:fld>
            <a:endParaRPr lang="en-US"/>
          </a:p>
        </p:txBody>
      </p:sp>
    </p:spTree>
    <p:extLst>
      <p:ext uri="{BB962C8B-B14F-4D97-AF65-F5344CB8AC3E}">
        <p14:creationId xmlns:p14="http://schemas.microsoft.com/office/powerpoint/2010/main" val="2094891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引  言</a:t>
            </a:r>
            <a:endParaRPr lang="zh-CN" altLang="en-US" dirty="0" smtClean="0"/>
          </a:p>
        </p:txBody>
      </p:sp>
      <p:sp>
        <p:nvSpPr>
          <p:cNvPr id="3" name="内容占位符 2"/>
          <p:cNvSpPr>
            <a:spLocks noGrp="1"/>
          </p:cNvSpPr>
          <p:nvPr>
            <p:ph idx="1"/>
          </p:nvPr>
        </p:nvSpPr>
        <p:spPr>
          <a:xfrm>
            <a:off x="539552" y="1196752"/>
            <a:ext cx="8136904" cy="5256584"/>
          </a:xfrm>
        </p:spPr>
        <p:txBody>
          <a:bodyPr>
            <a:normAutofit/>
          </a:bodyPr>
          <a:lstStyle/>
          <a:p>
            <a:r>
              <a:rPr lang="zh-CN" altLang="en-US" dirty="0" smtClean="0">
                <a:solidFill>
                  <a:srgbClr val="0000FF"/>
                </a:solidFill>
              </a:rPr>
              <a:t>定义：</a:t>
            </a:r>
            <a:r>
              <a:rPr lang="zh-CN" altLang="en-US" dirty="0" smtClean="0"/>
              <a:t>信道是指以传输媒质为基础的信号通道</a:t>
            </a:r>
          </a:p>
          <a:p>
            <a:r>
              <a:rPr lang="zh-CN" altLang="en-US" dirty="0" smtClean="0">
                <a:solidFill>
                  <a:srgbClr val="0000FF"/>
                </a:solidFill>
              </a:rPr>
              <a:t>分类</a:t>
            </a:r>
            <a:r>
              <a:rPr lang="en-US" altLang="zh-CN" dirty="0" smtClean="0">
                <a:solidFill>
                  <a:srgbClr val="0000FF"/>
                </a:solidFill>
              </a:rPr>
              <a:t>1</a:t>
            </a:r>
            <a:r>
              <a:rPr lang="zh-CN" altLang="en-US" dirty="0">
                <a:solidFill>
                  <a:srgbClr val="0000FF"/>
                </a:solidFill>
              </a:rPr>
              <a:t>：广义信道、狭义信道</a:t>
            </a:r>
            <a:endParaRPr lang="en-US" altLang="zh-CN" dirty="0">
              <a:solidFill>
                <a:srgbClr val="0000FF"/>
              </a:solidFill>
            </a:endParaRPr>
          </a:p>
          <a:p>
            <a:pPr lvl="1">
              <a:spcAft>
                <a:spcPts val="1200"/>
              </a:spcAft>
            </a:pPr>
            <a:r>
              <a:rPr lang="zh-CN" altLang="en-US" dirty="0" smtClean="0">
                <a:solidFill>
                  <a:srgbClr val="FF0000"/>
                </a:solidFill>
              </a:rPr>
              <a:t>狭义信道：</a:t>
            </a:r>
            <a:r>
              <a:rPr lang="zh-CN" altLang="en-US" dirty="0" smtClean="0"/>
              <a:t>仅</a:t>
            </a:r>
            <a:r>
              <a:rPr lang="zh-CN" altLang="en-US" dirty="0"/>
              <a:t>是指信号的</a:t>
            </a:r>
            <a:r>
              <a:rPr lang="zh-CN" altLang="en-US" dirty="0" smtClean="0">
                <a:solidFill>
                  <a:srgbClr val="FF0000"/>
                </a:solidFill>
              </a:rPr>
              <a:t>传输媒质</a:t>
            </a:r>
            <a:r>
              <a:rPr lang="zh-CN" altLang="en-US" dirty="0" smtClean="0"/>
              <a:t>。</a:t>
            </a:r>
            <a:endParaRPr lang="en-US" altLang="zh-CN" dirty="0" smtClean="0"/>
          </a:p>
          <a:p>
            <a:pPr lvl="1">
              <a:spcAft>
                <a:spcPts val="1200"/>
              </a:spcAft>
            </a:pPr>
            <a:r>
              <a:rPr lang="zh-CN" altLang="en-US" dirty="0" smtClean="0"/>
              <a:t>分为</a:t>
            </a:r>
            <a:r>
              <a:rPr lang="zh-CN" altLang="en-US" dirty="0"/>
              <a:t>有线信道和无线信道两</a:t>
            </a:r>
            <a:r>
              <a:rPr lang="zh-CN" altLang="en-US" dirty="0" smtClean="0"/>
              <a:t>类：有线</a:t>
            </a:r>
            <a:r>
              <a:rPr lang="zh-CN" altLang="en-US" dirty="0"/>
              <a:t>信道：明线、对称电缆、同轴电缆及光纤</a:t>
            </a:r>
            <a:r>
              <a:rPr lang="zh-CN" altLang="en-US" dirty="0" smtClean="0"/>
              <a:t>等；无线</a:t>
            </a:r>
            <a:r>
              <a:rPr lang="zh-CN" altLang="en-US" dirty="0"/>
              <a:t>信道：地波传播、短波电离层反射、超短波或微波视距中继、人造卫星中继、散射及移动无线电信道</a:t>
            </a:r>
            <a:r>
              <a:rPr lang="zh-CN" altLang="en-US" dirty="0" smtClean="0"/>
              <a:t>等</a:t>
            </a:r>
            <a:endParaRPr lang="en-US" altLang="zh-CN" dirty="0" smtClean="0"/>
          </a:p>
          <a:p>
            <a:pPr lvl="1">
              <a:spcAft>
                <a:spcPts val="1200"/>
              </a:spcAft>
            </a:pPr>
            <a:r>
              <a:rPr lang="zh-CN" altLang="en-US" dirty="0" smtClean="0"/>
              <a:t>狭义</a:t>
            </a:r>
            <a:r>
              <a:rPr lang="zh-CN" altLang="en-US" dirty="0"/>
              <a:t>信道是广义信道十分重要的组成部分，通信效果的好坏，在很大程度上依赖于狭义信道的特性。因此，研究信道的一般特性时“传输媒质”仍是讨论的</a:t>
            </a:r>
            <a:r>
              <a:rPr lang="zh-CN" altLang="en-US" dirty="0" smtClean="0"/>
              <a:t>重点</a:t>
            </a:r>
            <a:endParaRPr lang="zh-CN" altLang="en-US" dirty="0"/>
          </a:p>
        </p:txBody>
      </p:sp>
      <p:sp>
        <p:nvSpPr>
          <p:cNvPr id="4" name="灯片编号占位符 3"/>
          <p:cNvSpPr>
            <a:spLocks noGrp="1"/>
          </p:cNvSpPr>
          <p:nvPr>
            <p:ph type="sldNum" sz="quarter" idx="12"/>
          </p:nvPr>
        </p:nvSpPr>
        <p:spPr>
          <a:xfrm>
            <a:off x="8407846" y="6556200"/>
            <a:ext cx="628650" cy="257176"/>
          </a:xfrm>
        </p:spPr>
        <p:txBody>
          <a:bodyPr/>
          <a:lstStyle/>
          <a:p>
            <a:fld id="{E31375A4-56A4-47D6-9801-1991572033F7}" type="slidenum">
              <a:rPr lang="en-US" smtClean="0"/>
              <a:pPr/>
              <a:t>30</a:t>
            </a:fld>
            <a:endParaRPr lang="en-US"/>
          </a:p>
        </p:txBody>
      </p:sp>
    </p:spTree>
    <p:extLst>
      <p:ext uri="{BB962C8B-B14F-4D97-AF65-F5344CB8AC3E}">
        <p14:creationId xmlns:p14="http://schemas.microsoft.com/office/powerpoint/2010/main" val="6733910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5058" name="Rectangle 3"/>
          <p:cNvSpPr>
            <a:spLocks noGrp="1" noChangeArrowheads="1"/>
          </p:cNvSpPr>
          <p:nvPr>
            <p:ph type="body" idx="1"/>
          </p:nvPr>
        </p:nvSpPr>
        <p:spPr/>
        <p:txBody>
          <a:bodyPr>
            <a:normAutofit/>
          </a:bodyPr>
          <a:lstStyle/>
          <a:p>
            <a:r>
              <a:rPr lang="zh-CN" altLang="en-US" dirty="0" smtClean="0">
                <a:solidFill>
                  <a:srgbClr val="FF0000"/>
                </a:solidFill>
              </a:rPr>
              <a:t>广义信道：</a:t>
            </a:r>
            <a:r>
              <a:rPr lang="zh-CN" altLang="en-US" dirty="0" smtClean="0"/>
              <a:t>  </a:t>
            </a:r>
            <a:endParaRPr lang="en-US" altLang="zh-CN" dirty="0" smtClean="0"/>
          </a:p>
          <a:p>
            <a:r>
              <a:rPr lang="zh-CN" altLang="en-US" dirty="0" smtClean="0"/>
              <a:t>不仅是传输媒质，而且包括通信系统中的一些</a:t>
            </a:r>
            <a:r>
              <a:rPr lang="zh-CN" altLang="en-US" dirty="0" smtClean="0">
                <a:solidFill>
                  <a:srgbClr val="FF0000"/>
                </a:solidFill>
              </a:rPr>
              <a:t>转换装置</a:t>
            </a:r>
            <a:r>
              <a:rPr lang="zh-CN" altLang="en-US" dirty="0" smtClean="0"/>
              <a:t>：发送设备、接收设备、馈线与天线、调制器、解调器等</a:t>
            </a:r>
          </a:p>
          <a:p>
            <a:r>
              <a:rPr lang="zh-CN" altLang="en-US" dirty="0" smtClean="0"/>
              <a:t>广义信道按照功能，可以分为</a:t>
            </a:r>
            <a:r>
              <a:rPr lang="zh-CN" altLang="en-US" dirty="0" smtClean="0">
                <a:solidFill>
                  <a:srgbClr val="0000FF"/>
                </a:solidFill>
              </a:rPr>
              <a:t>调制信道</a:t>
            </a:r>
            <a:r>
              <a:rPr lang="zh-CN" altLang="en-US" dirty="0" smtClean="0"/>
              <a:t>、</a:t>
            </a:r>
            <a:r>
              <a:rPr lang="zh-CN" altLang="en-US" dirty="0" smtClean="0">
                <a:solidFill>
                  <a:srgbClr val="0000FF"/>
                </a:solidFill>
              </a:rPr>
              <a:t>编码信道</a:t>
            </a:r>
            <a:r>
              <a:rPr lang="zh-CN" altLang="en-US" dirty="0" smtClean="0"/>
              <a:t>等。还可以定义其他形式的广义信道 </a:t>
            </a:r>
          </a:p>
          <a:p>
            <a:r>
              <a:rPr lang="zh-CN" altLang="en-US" dirty="0" smtClean="0"/>
              <a:t>   </a:t>
            </a:r>
            <a:r>
              <a:rPr lang="zh-CN" altLang="en-US" dirty="0" smtClean="0">
                <a:solidFill>
                  <a:srgbClr val="FF0000"/>
                </a:solidFill>
              </a:rPr>
              <a:t>常把广义信道简称为信道</a:t>
            </a:r>
            <a:r>
              <a:rPr lang="zh-CN" altLang="en-US" dirty="0" smtClean="0"/>
              <a:t>  </a:t>
            </a:r>
          </a:p>
        </p:txBody>
      </p:sp>
      <p:sp>
        <p:nvSpPr>
          <p:cNvPr id="4" name="灯片编号占位符 3"/>
          <p:cNvSpPr>
            <a:spLocks noGrp="1"/>
          </p:cNvSpPr>
          <p:nvPr>
            <p:ph type="sldNum" sz="quarter" idx="12"/>
          </p:nvPr>
        </p:nvSpPr>
        <p:spPr>
          <a:xfrm>
            <a:off x="8407846" y="6556200"/>
            <a:ext cx="628650" cy="257176"/>
          </a:xfrm>
        </p:spPr>
        <p:txBody>
          <a:bodyPr/>
          <a:lstStyle/>
          <a:p>
            <a:fld id="{E31375A4-56A4-47D6-9801-1991572033F7}" type="slidenum">
              <a:rPr lang="en-US" smtClean="0"/>
              <a:pPr/>
              <a:t>31</a:t>
            </a:fld>
            <a:endParaRPr lang="en-US"/>
          </a:p>
        </p:txBody>
      </p:sp>
    </p:spTree>
    <p:extLst>
      <p:ext uri="{BB962C8B-B14F-4D97-AF65-F5344CB8AC3E}">
        <p14:creationId xmlns:p14="http://schemas.microsoft.com/office/powerpoint/2010/main" val="20209997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58">
                                            <p:txEl>
                                              <p:pRg st="2" end="2"/>
                                            </p:txEl>
                                          </p:spTgt>
                                        </p:tgtEl>
                                        <p:attrNameLst>
                                          <p:attrName>style.visibility</p:attrName>
                                        </p:attrNameLst>
                                      </p:cBhvr>
                                      <p:to>
                                        <p:strVal val="visible"/>
                                      </p:to>
                                    </p:set>
                                    <p:animEffect transition="in" filter="fade">
                                      <p:cBhvr>
                                        <p:cTn id="7" dur="500"/>
                                        <p:tgtEl>
                                          <p:spTgt spid="4505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58">
                                            <p:txEl>
                                              <p:pRg st="3" end="3"/>
                                            </p:txEl>
                                          </p:spTgt>
                                        </p:tgtEl>
                                        <p:attrNameLst>
                                          <p:attrName>style.visibility</p:attrName>
                                        </p:attrNameLst>
                                      </p:cBhvr>
                                      <p:to>
                                        <p:strVal val="visible"/>
                                      </p:to>
                                    </p:set>
                                    <p:animEffect transition="in" filter="fade">
                                      <p:cBhvr>
                                        <p:cTn id="12" dur="500"/>
                                        <p:tgtEl>
                                          <p:spTgt spid="450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nvPr>
        </p:nvSpPr>
        <p:spPr/>
        <p:txBody>
          <a:bodyPr>
            <a:normAutofit/>
          </a:bodyPr>
          <a:lstStyle/>
          <a:p>
            <a:r>
              <a:rPr lang="zh-CN" altLang="en-US" dirty="0"/>
              <a:t>调制信道和编码信道</a:t>
            </a:r>
          </a:p>
        </p:txBody>
      </p:sp>
      <p:sp>
        <p:nvSpPr>
          <p:cNvPr id="35843" name="Rectangle 3"/>
          <p:cNvSpPr>
            <a:spLocks noGrp="1" noChangeArrowheads="1"/>
          </p:cNvSpPr>
          <p:nvPr>
            <p:ph type="body" idx="1"/>
          </p:nvPr>
        </p:nvSpPr>
        <p:spPr/>
        <p:txBody>
          <a:bodyPr/>
          <a:lstStyle/>
          <a:p>
            <a:r>
              <a:rPr lang="zh-CN" altLang="en-US" dirty="0">
                <a:solidFill>
                  <a:srgbClr val="0000FF"/>
                </a:solidFill>
              </a:rPr>
              <a:t>调制信道</a:t>
            </a:r>
            <a:r>
              <a:rPr lang="en-US" altLang="zh-CN" dirty="0"/>
              <a:t>--</a:t>
            </a:r>
            <a:r>
              <a:rPr lang="zh-CN" altLang="en-US" dirty="0"/>
              <a:t>用于研究调制与解调问题</a:t>
            </a:r>
            <a:br>
              <a:rPr lang="zh-CN" altLang="en-US" dirty="0"/>
            </a:br>
            <a:r>
              <a:rPr lang="zh-CN" altLang="en-US" dirty="0">
                <a:solidFill>
                  <a:srgbClr val="0000FF"/>
                </a:solidFill>
              </a:rPr>
              <a:t>编码信道</a:t>
            </a:r>
            <a:r>
              <a:rPr lang="en-US" altLang="zh-CN" dirty="0"/>
              <a:t>--</a:t>
            </a:r>
            <a:r>
              <a:rPr lang="zh-CN" altLang="en-US" dirty="0"/>
              <a:t>用于研究编码与译码问题</a:t>
            </a:r>
          </a:p>
        </p:txBody>
      </p:sp>
      <p:sp>
        <p:nvSpPr>
          <p:cNvPr id="19" name="灯片编号占位符 5"/>
          <p:cNvSpPr>
            <a:spLocks noGrp="1"/>
          </p:cNvSpPr>
          <p:nvPr>
            <p:ph type="sldNum" sz="quarter" idx="12"/>
          </p:nvPr>
        </p:nvSpPr>
        <p:spPr/>
        <p:txBody>
          <a:bodyPr/>
          <a:lstStyle/>
          <a:p>
            <a:fld id="{6CCF1F1E-0AE0-4653-B62C-20ACB3523DDF}" type="slidenum">
              <a:rPr lang="en-US" altLang="zh-CN" smtClean="0"/>
              <a:pPr/>
              <a:t>32</a:t>
            </a:fld>
            <a:endParaRPr lang="en-US" altLang="zh-CN"/>
          </a:p>
        </p:txBody>
      </p:sp>
      <p:sp>
        <p:nvSpPr>
          <p:cNvPr id="35845" name="Rectangle 5"/>
          <p:cNvSpPr>
            <a:spLocks noChangeArrowheads="1"/>
          </p:cNvSpPr>
          <p:nvPr/>
        </p:nvSpPr>
        <p:spPr bwMode="auto">
          <a:xfrm>
            <a:off x="0" y="2847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5858" name="Group 18"/>
          <p:cNvGrpSpPr>
            <a:grpSpLocks/>
          </p:cNvGrpSpPr>
          <p:nvPr/>
        </p:nvGrpSpPr>
        <p:grpSpPr bwMode="auto">
          <a:xfrm>
            <a:off x="67470" y="2643188"/>
            <a:ext cx="8731250" cy="2676525"/>
            <a:chOff x="102" y="2047"/>
            <a:chExt cx="5500" cy="1686"/>
          </a:xfrm>
        </p:grpSpPr>
        <p:graphicFrame>
          <p:nvGraphicFramePr>
            <p:cNvPr id="35844" name="Object 4"/>
            <p:cNvGraphicFramePr>
              <a:graphicFrameLocks noChangeAspect="1"/>
            </p:cNvGraphicFramePr>
            <p:nvPr/>
          </p:nvGraphicFramePr>
          <p:xfrm>
            <a:off x="102" y="2047"/>
            <a:ext cx="5500" cy="1219"/>
          </p:xfrm>
          <a:graphic>
            <a:graphicData uri="http://schemas.openxmlformats.org/presentationml/2006/ole">
              <mc:AlternateContent xmlns:mc="http://schemas.openxmlformats.org/markup-compatibility/2006">
                <mc:Choice xmlns:v="urn:schemas-microsoft-com:vml" Requires="v">
                  <p:oleObj spid="_x0000_s2201" name="Visio" r:id="rId3" imgW="2878531" imgH="637032" progId="Visio.Drawing.11">
                    <p:embed/>
                  </p:oleObj>
                </mc:Choice>
                <mc:Fallback>
                  <p:oleObj name="Visio" r:id="rId3" imgW="2878531" imgH="637032" progId="Visio.Drawing.11">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 y="2047"/>
                          <a:ext cx="5500" cy="1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5857" name="Group 17"/>
            <p:cNvGrpSpPr>
              <a:grpSpLocks/>
            </p:cNvGrpSpPr>
            <p:nvPr/>
          </p:nvGrpSpPr>
          <p:grpSpPr bwMode="auto">
            <a:xfrm>
              <a:off x="2001" y="3421"/>
              <a:ext cx="1758" cy="312"/>
              <a:chOff x="2001" y="3421"/>
              <a:chExt cx="1758" cy="312"/>
            </a:xfrm>
          </p:grpSpPr>
          <p:sp>
            <p:nvSpPr>
              <p:cNvPr id="35849" name="Text Box 9"/>
              <p:cNvSpPr txBox="1">
                <a:spLocks noChangeArrowheads="1"/>
              </p:cNvSpPr>
              <p:nvPr/>
            </p:nvSpPr>
            <p:spPr bwMode="auto">
              <a:xfrm>
                <a:off x="2540" y="3464"/>
                <a:ext cx="7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a:t>编码信道</a:t>
                </a:r>
              </a:p>
            </p:txBody>
          </p:sp>
          <p:sp>
            <p:nvSpPr>
              <p:cNvPr id="35850" name="Line 10"/>
              <p:cNvSpPr>
                <a:spLocks noChangeShapeType="1"/>
              </p:cNvSpPr>
              <p:nvPr/>
            </p:nvSpPr>
            <p:spPr bwMode="auto">
              <a:xfrm>
                <a:off x="2001" y="3422"/>
                <a:ext cx="0"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1" name="Line 11"/>
              <p:cNvSpPr>
                <a:spLocks noChangeShapeType="1"/>
              </p:cNvSpPr>
              <p:nvPr/>
            </p:nvSpPr>
            <p:spPr bwMode="auto">
              <a:xfrm>
                <a:off x="3759" y="3421"/>
                <a:ext cx="0"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2" name="Line 12"/>
              <p:cNvSpPr>
                <a:spLocks noChangeShapeType="1"/>
              </p:cNvSpPr>
              <p:nvPr/>
            </p:nvSpPr>
            <p:spPr bwMode="auto">
              <a:xfrm>
                <a:off x="3220" y="3577"/>
                <a:ext cx="53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3" name="Line 13"/>
              <p:cNvSpPr>
                <a:spLocks noChangeShapeType="1"/>
              </p:cNvSpPr>
              <p:nvPr/>
            </p:nvSpPr>
            <p:spPr bwMode="auto">
              <a:xfrm>
                <a:off x="2030" y="3577"/>
                <a:ext cx="539"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56" name="Group 16"/>
            <p:cNvGrpSpPr>
              <a:grpSpLocks/>
            </p:cNvGrpSpPr>
            <p:nvPr/>
          </p:nvGrpSpPr>
          <p:grpSpPr bwMode="auto">
            <a:xfrm>
              <a:off x="2171" y="3067"/>
              <a:ext cx="1418" cy="340"/>
              <a:chOff x="2171" y="3067"/>
              <a:chExt cx="1418" cy="340"/>
            </a:xfrm>
          </p:grpSpPr>
          <p:sp>
            <p:nvSpPr>
              <p:cNvPr id="35846" name="Text Box 6"/>
              <p:cNvSpPr txBox="1">
                <a:spLocks noChangeArrowheads="1"/>
              </p:cNvSpPr>
              <p:nvPr/>
            </p:nvSpPr>
            <p:spPr bwMode="auto">
              <a:xfrm>
                <a:off x="2540" y="3152"/>
                <a:ext cx="7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a:t>调制信道</a:t>
                </a:r>
              </a:p>
            </p:txBody>
          </p:sp>
          <p:sp>
            <p:nvSpPr>
              <p:cNvPr id="35847" name="Line 7"/>
              <p:cNvSpPr>
                <a:spLocks noChangeShapeType="1"/>
              </p:cNvSpPr>
              <p:nvPr/>
            </p:nvSpPr>
            <p:spPr bwMode="auto">
              <a:xfrm>
                <a:off x="2455" y="3096"/>
                <a:ext cx="0"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Line 8"/>
              <p:cNvSpPr>
                <a:spLocks noChangeShapeType="1"/>
              </p:cNvSpPr>
              <p:nvPr/>
            </p:nvSpPr>
            <p:spPr bwMode="auto">
              <a:xfrm>
                <a:off x="3305" y="3067"/>
                <a:ext cx="0"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a:off x="2171" y="3237"/>
                <a:ext cx="2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3305" y="3237"/>
                <a:ext cx="28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 name="矩形 1"/>
          <p:cNvSpPr/>
          <p:nvPr/>
        </p:nvSpPr>
        <p:spPr>
          <a:xfrm>
            <a:off x="1244229" y="5553812"/>
            <a:ext cx="6655542" cy="461665"/>
          </a:xfrm>
          <a:prstGeom prst="rect">
            <a:avLst/>
          </a:prstGeom>
        </p:spPr>
        <p:txBody>
          <a:bodyPr wrap="square">
            <a:spAutoFit/>
          </a:bodyPr>
          <a:lstStyle/>
          <a:p>
            <a:r>
              <a:rPr lang="zh-CN" altLang="en-US" sz="2400" b="1" dirty="0" smtClean="0">
                <a:solidFill>
                  <a:srgbClr val="0000FF"/>
                </a:solidFill>
                <a:latin typeface="+mj-ea"/>
                <a:ea typeface="+mj-ea"/>
              </a:rPr>
              <a:t>下面，分别给出调制信道和编码信道的模型</a:t>
            </a:r>
            <a:endParaRPr lang="zh-CN" altLang="en-US" sz="2400" b="1" dirty="0">
              <a:latin typeface="+mj-ea"/>
              <a:ea typeface="+mj-ea"/>
            </a:endParaRPr>
          </a:p>
        </p:txBody>
      </p:sp>
    </p:spTree>
    <p:extLst>
      <p:ext uri="{BB962C8B-B14F-4D97-AF65-F5344CB8AC3E}">
        <p14:creationId xmlns:p14="http://schemas.microsoft.com/office/powerpoint/2010/main" val="776226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4.3.1 </a:t>
            </a:r>
            <a:r>
              <a:rPr lang="zh-CN" altLang="en-US" dirty="0"/>
              <a:t>调制信道模型</a:t>
            </a:r>
            <a:endParaRPr lang="zh-CN" altLang="en-US" dirty="0" smtClean="0"/>
          </a:p>
        </p:txBody>
      </p:sp>
      <p:sp>
        <p:nvSpPr>
          <p:cNvPr id="46083" name="Rectangle 3"/>
          <p:cNvSpPr>
            <a:spLocks noGrp="1" noChangeArrowheads="1"/>
          </p:cNvSpPr>
          <p:nvPr>
            <p:ph type="body" idx="1"/>
          </p:nvPr>
        </p:nvSpPr>
        <p:spPr>
          <a:xfrm>
            <a:off x="539552" y="1196752"/>
            <a:ext cx="8064896" cy="5256584"/>
          </a:xfrm>
        </p:spPr>
        <p:txBody>
          <a:bodyPr>
            <a:normAutofit fontScale="85000" lnSpcReduction="20000"/>
          </a:bodyPr>
          <a:lstStyle/>
          <a:p>
            <a:pPr>
              <a:lnSpc>
                <a:spcPct val="110000"/>
              </a:lnSpc>
            </a:pPr>
            <a:r>
              <a:rPr lang="zh-CN" altLang="en-US" dirty="0" smtClean="0">
                <a:solidFill>
                  <a:srgbClr val="0000FF"/>
                </a:solidFill>
              </a:rPr>
              <a:t>调制信道</a:t>
            </a:r>
            <a:r>
              <a:rPr lang="zh-CN" altLang="en-US" dirty="0" smtClean="0"/>
              <a:t>：为研究调制、解调问题所建立一种广义信道</a:t>
            </a:r>
            <a:endParaRPr lang="en-US" altLang="zh-CN" dirty="0" smtClean="0"/>
          </a:p>
          <a:p>
            <a:pPr>
              <a:lnSpc>
                <a:spcPct val="110000"/>
              </a:lnSpc>
            </a:pPr>
            <a:r>
              <a:rPr lang="zh-CN" altLang="en-US" dirty="0" smtClean="0">
                <a:solidFill>
                  <a:srgbClr val="0000FF"/>
                </a:solidFill>
              </a:rPr>
              <a:t>调制信道关注</a:t>
            </a:r>
            <a:r>
              <a:rPr lang="zh-CN" altLang="en-US" dirty="0" smtClean="0"/>
              <a:t>：调制信道输入信号形式和已调信号通过调制信道后的最终结果。因此，调制信道可以</a:t>
            </a:r>
            <a:r>
              <a:rPr lang="zh-CN" altLang="en-US" dirty="0" smtClean="0">
                <a:solidFill>
                  <a:srgbClr val="FF0000"/>
                </a:solidFill>
              </a:rPr>
              <a:t>用具有一定输入、输出关系的方框</a:t>
            </a:r>
            <a:r>
              <a:rPr lang="zh-CN" altLang="en-US" dirty="0" smtClean="0"/>
              <a:t>来表示。</a:t>
            </a:r>
            <a:endParaRPr lang="en-US" altLang="zh-CN" dirty="0" smtClean="0"/>
          </a:p>
          <a:p>
            <a:pPr>
              <a:lnSpc>
                <a:spcPct val="110000"/>
              </a:lnSpc>
            </a:pPr>
            <a:r>
              <a:rPr lang="zh-CN" altLang="en-US" dirty="0" smtClean="0"/>
              <a:t>调制信道具有如下共性：</a:t>
            </a:r>
          </a:p>
          <a:p>
            <a:pPr>
              <a:lnSpc>
                <a:spcPct val="110000"/>
              </a:lnSpc>
            </a:pPr>
            <a:r>
              <a:rPr lang="en-US" altLang="zh-CN" dirty="0" smtClean="0"/>
              <a:t>(1) </a:t>
            </a:r>
            <a:r>
              <a:rPr lang="zh-CN" altLang="en-US" dirty="0" smtClean="0"/>
              <a:t>有一对</a:t>
            </a:r>
            <a:r>
              <a:rPr lang="en-US" altLang="zh-CN" dirty="0" smtClean="0"/>
              <a:t>(</a:t>
            </a:r>
            <a:r>
              <a:rPr lang="zh-CN" altLang="en-US" dirty="0" smtClean="0"/>
              <a:t>或多对</a:t>
            </a:r>
            <a:r>
              <a:rPr lang="en-US" altLang="zh-CN" dirty="0" smtClean="0"/>
              <a:t>)</a:t>
            </a:r>
            <a:r>
              <a:rPr lang="zh-CN" altLang="en-US" dirty="0" smtClean="0">
                <a:solidFill>
                  <a:srgbClr val="FF0000"/>
                </a:solidFill>
              </a:rPr>
              <a:t>输入端</a:t>
            </a:r>
            <a:r>
              <a:rPr lang="zh-CN" altLang="en-US" dirty="0" smtClean="0"/>
              <a:t>和一对</a:t>
            </a:r>
            <a:r>
              <a:rPr lang="en-US" altLang="zh-CN" dirty="0" smtClean="0"/>
              <a:t>(</a:t>
            </a:r>
            <a:r>
              <a:rPr lang="zh-CN" altLang="en-US" dirty="0" smtClean="0"/>
              <a:t>或多对</a:t>
            </a:r>
            <a:r>
              <a:rPr lang="en-US" altLang="zh-CN" dirty="0" smtClean="0"/>
              <a:t>)</a:t>
            </a:r>
            <a:r>
              <a:rPr lang="zh-CN" altLang="en-US" dirty="0" smtClean="0">
                <a:solidFill>
                  <a:srgbClr val="FF0000"/>
                </a:solidFill>
              </a:rPr>
              <a:t>输出端</a:t>
            </a:r>
          </a:p>
          <a:p>
            <a:pPr>
              <a:lnSpc>
                <a:spcPct val="110000"/>
              </a:lnSpc>
            </a:pPr>
            <a:r>
              <a:rPr lang="en-US" altLang="zh-CN" dirty="0" smtClean="0"/>
              <a:t>(2) </a:t>
            </a:r>
            <a:r>
              <a:rPr lang="zh-CN" altLang="en-US" dirty="0" smtClean="0"/>
              <a:t>绝大多数的信道都是线性的，即满足</a:t>
            </a:r>
            <a:r>
              <a:rPr lang="zh-CN" altLang="en-US" dirty="0" smtClean="0">
                <a:solidFill>
                  <a:srgbClr val="FF0000"/>
                </a:solidFill>
              </a:rPr>
              <a:t>线性叠加原理 </a:t>
            </a:r>
          </a:p>
          <a:p>
            <a:pPr>
              <a:lnSpc>
                <a:spcPct val="110000"/>
              </a:lnSpc>
            </a:pPr>
            <a:r>
              <a:rPr lang="en-US" altLang="zh-CN" dirty="0" smtClean="0"/>
              <a:t>(3) </a:t>
            </a:r>
            <a:r>
              <a:rPr lang="zh-CN" altLang="en-US" dirty="0" smtClean="0"/>
              <a:t>信号通过信道有一定的</a:t>
            </a:r>
            <a:r>
              <a:rPr lang="zh-CN" altLang="en-US" dirty="0" smtClean="0">
                <a:solidFill>
                  <a:srgbClr val="FF0000"/>
                </a:solidFill>
              </a:rPr>
              <a:t>延迟</a:t>
            </a:r>
            <a:r>
              <a:rPr lang="zh-CN" altLang="en-US" dirty="0" smtClean="0"/>
              <a:t>时间而且受到</a:t>
            </a:r>
            <a:r>
              <a:rPr lang="en-US" altLang="zh-CN" dirty="0" smtClean="0"/>
              <a:t>(</a:t>
            </a:r>
            <a:r>
              <a:rPr lang="zh-CN" altLang="en-US" dirty="0" smtClean="0"/>
              <a:t>固定的或时变的</a:t>
            </a:r>
            <a:r>
              <a:rPr lang="en-US" altLang="zh-CN" dirty="0" smtClean="0"/>
              <a:t>)</a:t>
            </a:r>
            <a:r>
              <a:rPr lang="zh-CN" altLang="en-US" dirty="0" smtClean="0">
                <a:solidFill>
                  <a:srgbClr val="FF0000"/>
                </a:solidFill>
              </a:rPr>
              <a:t>损耗</a:t>
            </a:r>
          </a:p>
          <a:p>
            <a:pPr>
              <a:lnSpc>
                <a:spcPct val="110000"/>
              </a:lnSpc>
            </a:pPr>
            <a:r>
              <a:rPr lang="en-US" altLang="zh-CN" dirty="0" smtClean="0"/>
              <a:t>(4) </a:t>
            </a:r>
            <a:r>
              <a:rPr lang="zh-CN" altLang="en-US" dirty="0" smtClean="0"/>
              <a:t>即使没有信号输入，在信道的输出端仍可能有一定的功率输出</a:t>
            </a:r>
            <a:r>
              <a:rPr lang="en-US" altLang="zh-CN" dirty="0" smtClean="0"/>
              <a:t>(</a:t>
            </a:r>
            <a:r>
              <a:rPr lang="zh-CN" altLang="en-US" dirty="0" smtClean="0">
                <a:solidFill>
                  <a:srgbClr val="FF0000"/>
                </a:solidFill>
              </a:rPr>
              <a:t>噪声</a:t>
            </a:r>
            <a:r>
              <a:rPr lang="en-US" altLang="zh-CN" dirty="0" smtClean="0"/>
              <a:t>) </a:t>
            </a:r>
          </a:p>
        </p:txBody>
      </p:sp>
      <p:sp>
        <p:nvSpPr>
          <p:cNvPr id="2" name="灯片编号占位符 1"/>
          <p:cNvSpPr>
            <a:spLocks noGrp="1"/>
          </p:cNvSpPr>
          <p:nvPr>
            <p:ph type="sldNum" sz="quarter" idx="12"/>
          </p:nvPr>
        </p:nvSpPr>
        <p:spPr/>
        <p:txBody>
          <a:bodyPr/>
          <a:lstStyle/>
          <a:p>
            <a:fld id="{E31375A4-56A4-47D6-9801-1991572033F7}" type="slidenum">
              <a:rPr lang="en-US" smtClean="0"/>
              <a:pPr/>
              <a:t>33</a:t>
            </a:fld>
            <a:endParaRPr lang="en-US"/>
          </a:p>
        </p:txBody>
      </p:sp>
    </p:spTree>
    <p:extLst>
      <p:ext uri="{BB962C8B-B14F-4D97-AF65-F5344CB8AC3E}">
        <p14:creationId xmlns:p14="http://schemas.microsoft.com/office/powerpoint/2010/main" val="2293270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fade">
                                      <p:cBhvr>
                                        <p:cTn id="7" dur="500"/>
                                        <p:tgtEl>
                                          <p:spTgt spid="46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fade">
                                      <p:cBhvr>
                                        <p:cTn id="12" dur="500"/>
                                        <p:tgtEl>
                                          <p:spTgt spid="4608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animEffect transition="in" filter="fade">
                                      <p:cBhvr>
                                        <p:cTn id="15" dur="500"/>
                                        <p:tgtEl>
                                          <p:spTgt spid="4608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083">
                                            <p:txEl>
                                              <p:pRg st="4" end="4"/>
                                            </p:txEl>
                                          </p:spTgt>
                                        </p:tgtEl>
                                        <p:attrNameLst>
                                          <p:attrName>style.visibility</p:attrName>
                                        </p:attrNameLst>
                                      </p:cBhvr>
                                      <p:to>
                                        <p:strVal val="visible"/>
                                      </p:to>
                                    </p:set>
                                    <p:animEffect transition="in" filter="fade">
                                      <p:cBhvr>
                                        <p:cTn id="20" dur="500"/>
                                        <p:tgtEl>
                                          <p:spTgt spid="4608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6083">
                                            <p:txEl>
                                              <p:pRg st="5" end="5"/>
                                            </p:txEl>
                                          </p:spTgt>
                                        </p:tgtEl>
                                        <p:attrNameLst>
                                          <p:attrName>style.visibility</p:attrName>
                                        </p:attrNameLst>
                                      </p:cBhvr>
                                      <p:to>
                                        <p:strVal val="visible"/>
                                      </p:to>
                                    </p:set>
                                    <p:animEffect transition="in" filter="fade">
                                      <p:cBhvr>
                                        <p:cTn id="25" dur="500"/>
                                        <p:tgtEl>
                                          <p:spTgt spid="4608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6083">
                                            <p:txEl>
                                              <p:pRg st="6" end="6"/>
                                            </p:txEl>
                                          </p:spTgt>
                                        </p:tgtEl>
                                        <p:attrNameLst>
                                          <p:attrName>style.visibility</p:attrName>
                                        </p:attrNameLst>
                                      </p:cBhvr>
                                      <p:to>
                                        <p:strVal val="visible"/>
                                      </p:to>
                                    </p:set>
                                    <p:animEffect transition="in" filter="fade">
                                      <p:cBhvr>
                                        <p:cTn id="30"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dirty="0" smtClean="0"/>
              <a:t>调制信道模型</a:t>
            </a:r>
          </a:p>
        </p:txBody>
      </p:sp>
      <p:sp>
        <p:nvSpPr>
          <p:cNvPr id="3" name="内容占位符 2"/>
          <p:cNvSpPr>
            <a:spLocks noGrp="1"/>
          </p:cNvSpPr>
          <p:nvPr>
            <p:ph idx="1"/>
          </p:nvPr>
        </p:nvSpPr>
        <p:spPr/>
        <p:txBody>
          <a:bodyPr/>
          <a:lstStyle/>
          <a:p>
            <a:r>
              <a:rPr lang="zh-CN" altLang="en-US" dirty="0" smtClean="0"/>
              <a:t>根据以上几条性质，调制信道可以用一个</a:t>
            </a:r>
            <a:r>
              <a:rPr lang="zh-CN" altLang="en-US" dirty="0" smtClean="0">
                <a:solidFill>
                  <a:srgbClr val="FF0000"/>
                </a:solidFill>
              </a:rPr>
              <a:t>二端口</a:t>
            </a:r>
            <a:r>
              <a:rPr lang="en-US" altLang="zh-CN" dirty="0" smtClean="0">
                <a:solidFill>
                  <a:srgbClr val="FF0000"/>
                </a:solidFill>
              </a:rPr>
              <a:t>(</a:t>
            </a:r>
            <a:r>
              <a:rPr lang="zh-CN" altLang="en-US" dirty="0" smtClean="0">
                <a:solidFill>
                  <a:srgbClr val="FF0000"/>
                </a:solidFill>
              </a:rPr>
              <a:t>或多端口</a:t>
            </a:r>
            <a:r>
              <a:rPr lang="en-US" altLang="zh-CN" dirty="0" smtClean="0">
                <a:solidFill>
                  <a:srgbClr val="FF0000"/>
                </a:solidFill>
              </a:rPr>
              <a:t>)</a:t>
            </a:r>
            <a:r>
              <a:rPr lang="zh-CN" altLang="en-US" dirty="0" smtClean="0">
                <a:solidFill>
                  <a:srgbClr val="FF0000"/>
                </a:solidFill>
              </a:rPr>
              <a:t>线性时变网络</a:t>
            </a:r>
            <a:r>
              <a:rPr lang="zh-CN" altLang="en-US" dirty="0" smtClean="0"/>
              <a:t>来表示，这个网络称为调制信道模型</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二</a:t>
            </a:r>
            <a:r>
              <a:rPr lang="zh-CN" altLang="en-US" dirty="0" smtClean="0"/>
              <a:t>端为例分析</a:t>
            </a:r>
            <a:endParaRPr lang="en-US" altLang="zh-CN" dirty="0"/>
          </a:p>
        </p:txBody>
      </p:sp>
      <p:graphicFrame>
        <p:nvGraphicFramePr>
          <p:cNvPr id="2050" name="Object 3"/>
          <p:cNvGraphicFramePr>
            <a:graphicFrameLocks noChangeAspect="1"/>
          </p:cNvGraphicFramePr>
          <p:nvPr>
            <p:extLst>
              <p:ext uri="{D42A27DB-BD31-4B8C-83A1-F6EECF244321}">
                <p14:modId xmlns:p14="http://schemas.microsoft.com/office/powerpoint/2010/main" val="3957748025"/>
              </p:ext>
            </p:extLst>
          </p:nvPr>
        </p:nvGraphicFramePr>
        <p:xfrm>
          <a:off x="1187624" y="2924944"/>
          <a:ext cx="6553200" cy="1893887"/>
        </p:xfrm>
        <a:graphic>
          <a:graphicData uri="http://schemas.openxmlformats.org/presentationml/2006/ole">
            <mc:AlternateContent xmlns:mc="http://schemas.openxmlformats.org/markup-compatibility/2006">
              <mc:Choice xmlns:v="urn:schemas-microsoft-com:vml" Requires="v">
                <p:oleObj spid="_x0000_s242807" name="VISIO" r:id="rId3" imgW="1905000" imgH="426720" progId="Visio.Drawing.11">
                  <p:embed/>
                </p:oleObj>
              </mc:Choice>
              <mc:Fallback>
                <p:oleObj name="VISIO" r:id="rId3" imgW="1905000" imgH="426720" progId="Visio.Drawing.11">
                  <p:embed/>
                  <p:pic>
                    <p:nvPicPr>
                      <p:cNvPr id="0" name="Picture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924944"/>
                        <a:ext cx="6553200" cy="189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34</a:t>
            </a:fld>
            <a:endParaRPr lang="en-US"/>
          </a:p>
        </p:txBody>
      </p:sp>
    </p:spTree>
    <p:extLst>
      <p:ext uri="{BB962C8B-B14F-4D97-AF65-F5344CB8AC3E}">
        <p14:creationId xmlns:p14="http://schemas.microsoft.com/office/powerpoint/2010/main" val="281251225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6"/>
          <p:cNvSpPr>
            <a:spLocks noGrp="1"/>
          </p:cNvSpPr>
          <p:nvPr>
            <p:ph type="title"/>
          </p:nvPr>
        </p:nvSpPr>
        <p:spPr/>
        <p:txBody>
          <a:bodyPr/>
          <a:lstStyle/>
          <a:p>
            <a:r>
              <a:rPr lang="en-US" altLang="zh-CN" dirty="0" smtClean="0"/>
              <a:t>4.3.1 </a:t>
            </a:r>
            <a:r>
              <a:rPr lang="zh-CN" altLang="en-US" dirty="0" smtClean="0"/>
              <a:t>调制信道模型</a:t>
            </a:r>
            <a:endParaRPr lang="zh-CN" altLang="en-US" dirty="0"/>
          </a:p>
        </p:txBody>
      </p:sp>
      <p:sp>
        <p:nvSpPr>
          <p:cNvPr id="36867" name="Rectangle 3"/>
          <p:cNvSpPr>
            <a:spLocks noGrp="1" noChangeArrowheads="1"/>
          </p:cNvSpPr>
          <p:nvPr>
            <p:ph type="body" idx="1"/>
          </p:nvPr>
        </p:nvSpPr>
        <p:spPr>
          <a:xfrm>
            <a:off x="539552" y="3717032"/>
            <a:ext cx="8064896" cy="3024336"/>
          </a:xfrm>
        </p:spPr>
        <p:txBody>
          <a:bodyPr>
            <a:normAutofit/>
          </a:bodyPr>
          <a:lstStyle/>
          <a:p>
            <a:pPr lvl="1"/>
            <a:r>
              <a:rPr lang="zh-CN" altLang="en-US" dirty="0" smtClean="0"/>
              <a:t>式中  		－ 信道输入端信号电压；</a:t>
            </a:r>
          </a:p>
          <a:p>
            <a:pPr lvl="1"/>
            <a:r>
              <a:rPr lang="zh-CN" altLang="en-US" dirty="0" smtClean="0"/>
              <a:t>		           － 信道输出端的信号电压；</a:t>
            </a:r>
          </a:p>
          <a:p>
            <a:pPr lvl="1"/>
            <a:r>
              <a:rPr lang="zh-CN" altLang="en-US" dirty="0" smtClean="0"/>
              <a:t>	  	           － 噪声电压。</a:t>
            </a:r>
            <a:endParaRPr lang="en-US" altLang="zh-CN" dirty="0" smtClean="0"/>
          </a:p>
          <a:p>
            <a:r>
              <a:rPr lang="zh-CN" altLang="en-US" dirty="0"/>
              <a:t>通常假设：</a:t>
            </a:r>
          </a:p>
          <a:p>
            <a:r>
              <a:rPr lang="zh-CN" altLang="en-US" dirty="0" smtClean="0"/>
              <a:t>上</a:t>
            </a:r>
            <a:r>
              <a:rPr lang="zh-CN" altLang="en-US" dirty="0"/>
              <a:t>式变为</a:t>
            </a:r>
            <a:r>
              <a:rPr lang="zh-CN" altLang="en-US" dirty="0" smtClean="0"/>
              <a:t>：                                   </a:t>
            </a:r>
            <a:r>
              <a:rPr lang="zh-CN" altLang="en-US" dirty="0" smtClean="0">
                <a:solidFill>
                  <a:srgbClr val="FF0000"/>
                </a:solidFill>
              </a:rPr>
              <a:t>信道数学模型</a:t>
            </a:r>
            <a:endParaRPr lang="zh-CN" altLang="en-US" dirty="0" smtClean="0"/>
          </a:p>
        </p:txBody>
      </p:sp>
      <p:sp>
        <p:nvSpPr>
          <p:cNvPr id="31" name="灯片编号占位符 5"/>
          <p:cNvSpPr>
            <a:spLocks noGrp="1"/>
          </p:cNvSpPr>
          <p:nvPr>
            <p:ph type="sldNum" sz="quarter" idx="12"/>
          </p:nvPr>
        </p:nvSpPr>
        <p:spPr/>
        <p:txBody>
          <a:bodyPr/>
          <a:lstStyle/>
          <a:p>
            <a:fld id="{795D3946-1B7C-460D-9EB4-2EEFF3B1F7F2}" type="slidenum">
              <a:rPr lang="en-US" altLang="zh-CN" smtClean="0"/>
              <a:pPr/>
              <a:t>35</a:t>
            </a:fld>
            <a:endParaRPr lang="en-US" altLang="zh-CN"/>
          </a:p>
        </p:txBody>
      </p:sp>
      <p:sp>
        <p:nvSpPr>
          <p:cNvPr id="3688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6890" name="Group 26"/>
          <p:cNvGrpSpPr>
            <a:grpSpLocks/>
          </p:cNvGrpSpPr>
          <p:nvPr/>
        </p:nvGrpSpPr>
        <p:grpSpPr bwMode="auto">
          <a:xfrm>
            <a:off x="2399408" y="1138053"/>
            <a:ext cx="4275138" cy="2424111"/>
            <a:chOff x="2880" y="1253"/>
            <a:chExt cx="2693" cy="1527"/>
          </a:xfrm>
        </p:grpSpPr>
        <p:grpSp>
          <p:nvGrpSpPr>
            <p:cNvPr id="36868" name="Group 4"/>
            <p:cNvGrpSpPr>
              <a:grpSpLocks/>
            </p:cNvGrpSpPr>
            <p:nvPr/>
          </p:nvGrpSpPr>
          <p:grpSpPr bwMode="auto">
            <a:xfrm>
              <a:off x="2880" y="1253"/>
              <a:ext cx="2693" cy="1021"/>
              <a:chOff x="5535" y="12525"/>
              <a:chExt cx="4020" cy="1485"/>
            </a:xfrm>
          </p:grpSpPr>
          <p:grpSp>
            <p:nvGrpSpPr>
              <p:cNvPr id="36869" name="Group 5"/>
              <p:cNvGrpSpPr>
                <a:grpSpLocks/>
              </p:cNvGrpSpPr>
              <p:nvPr/>
            </p:nvGrpSpPr>
            <p:grpSpPr bwMode="auto">
              <a:xfrm>
                <a:off x="5535" y="12525"/>
                <a:ext cx="4020" cy="1050"/>
                <a:chOff x="5535" y="12525"/>
                <a:chExt cx="4020" cy="1050"/>
              </a:xfrm>
            </p:grpSpPr>
            <p:grpSp>
              <p:nvGrpSpPr>
                <p:cNvPr id="36870" name="Group 6"/>
                <p:cNvGrpSpPr>
                  <a:grpSpLocks/>
                </p:cNvGrpSpPr>
                <p:nvPr/>
              </p:nvGrpSpPr>
              <p:grpSpPr bwMode="auto">
                <a:xfrm>
                  <a:off x="6150" y="12540"/>
                  <a:ext cx="2655" cy="450"/>
                  <a:chOff x="6150" y="12540"/>
                  <a:chExt cx="2655" cy="450"/>
                </a:xfrm>
              </p:grpSpPr>
              <p:sp>
                <p:nvSpPr>
                  <p:cNvPr id="36871" name="AutoShape 7"/>
                  <p:cNvSpPr>
                    <a:spLocks noChangeArrowheads="1"/>
                  </p:cNvSpPr>
                  <p:nvPr/>
                </p:nvSpPr>
                <p:spPr bwMode="auto">
                  <a:xfrm>
                    <a:off x="7980" y="12600"/>
                    <a:ext cx="345" cy="330"/>
                  </a:xfrm>
                  <a:prstGeom prst="flowChartOr">
                    <a:avLst/>
                  </a:prstGeom>
                  <a:solidFill>
                    <a:srgbClr val="FFFFFF"/>
                  </a:solidFill>
                  <a:ln w="9525">
                    <a:solidFill>
                      <a:srgbClr val="000000"/>
                    </a:solidFill>
                    <a:round/>
                    <a:headEnd/>
                    <a:tailEnd/>
                  </a:ln>
                </p:spPr>
                <p:txBody>
                  <a:bodyPr/>
                  <a:lstStyle/>
                  <a:p>
                    <a:endParaRPr lang="zh-CN" altLang="en-US"/>
                  </a:p>
                </p:txBody>
              </p:sp>
              <p:grpSp>
                <p:nvGrpSpPr>
                  <p:cNvPr id="36872" name="Group 8"/>
                  <p:cNvGrpSpPr>
                    <a:grpSpLocks/>
                  </p:cNvGrpSpPr>
                  <p:nvPr/>
                </p:nvGrpSpPr>
                <p:grpSpPr bwMode="auto">
                  <a:xfrm>
                    <a:off x="6150" y="12540"/>
                    <a:ext cx="1860" cy="450"/>
                    <a:chOff x="5985" y="12540"/>
                    <a:chExt cx="1860" cy="450"/>
                  </a:xfrm>
                </p:grpSpPr>
                <p:sp>
                  <p:nvSpPr>
                    <p:cNvPr id="36873" name="Text Box 9"/>
                    <p:cNvSpPr txBox="1">
                      <a:spLocks noChangeArrowheads="1"/>
                    </p:cNvSpPr>
                    <p:nvPr/>
                  </p:nvSpPr>
                  <p:spPr bwMode="auto">
                    <a:xfrm>
                      <a:off x="6510" y="12540"/>
                      <a:ext cx="795" cy="450"/>
                    </a:xfrm>
                    <a:prstGeom prst="rect">
                      <a:avLst/>
                    </a:prstGeom>
                    <a:solidFill>
                      <a:srgbClr val="FFFFFF"/>
                    </a:solidFill>
                    <a:ln w="9525">
                      <a:solidFill>
                        <a:srgbClr val="000000"/>
                      </a:solidFill>
                      <a:miter lim="800000"/>
                      <a:headEnd/>
                      <a:tailEnd/>
                    </a:ln>
                  </p:spPr>
                  <p:txBody>
                    <a:bodyPr/>
                    <a:lstStyle/>
                    <a:p>
                      <a:pPr algn="ctr"/>
                      <a:r>
                        <a:rPr lang="en-US" altLang="zh-CN" sz="2000" i="1" dirty="0">
                          <a:latin typeface="Times New Roman" pitchFamily="18" charset="0"/>
                        </a:rPr>
                        <a:t>f </a:t>
                      </a:r>
                      <a:r>
                        <a:rPr lang="en-US" altLang="zh-CN" sz="2000" dirty="0">
                          <a:latin typeface="Times New Roman" pitchFamily="18" charset="0"/>
                        </a:rPr>
                        <a:t>[</a:t>
                      </a:r>
                      <a:r>
                        <a:rPr lang="en-US" altLang="zh-CN" sz="2000" i="1" dirty="0" err="1">
                          <a:latin typeface="Times New Roman" pitchFamily="18" charset="0"/>
                        </a:rPr>
                        <a:t>e</a:t>
                      </a:r>
                      <a:r>
                        <a:rPr lang="en-US" altLang="zh-CN" sz="2000" i="1" baseline="-25000" dirty="0" err="1">
                          <a:latin typeface="Times New Roman" pitchFamily="18" charset="0"/>
                        </a:rPr>
                        <a:t>i</a:t>
                      </a:r>
                      <a:r>
                        <a:rPr lang="en-US" altLang="zh-CN" sz="2000" dirty="0">
                          <a:latin typeface="Times New Roman" pitchFamily="18" charset="0"/>
                        </a:rPr>
                        <a:t>(</a:t>
                      </a:r>
                      <a:r>
                        <a:rPr lang="en-US" altLang="zh-CN" sz="2000" i="1" dirty="0">
                          <a:latin typeface="Times New Roman" pitchFamily="18" charset="0"/>
                        </a:rPr>
                        <a:t>t</a:t>
                      </a:r>
                      <a:r>
                        <a:rPr lang="en-US" altLang="zh-CN" sz="2000" dirty="0">
                          <a:latin typeface="Times New Roman" pitchFamily="18" charset="0"/>
                        </a:rPr>
                        <a:t>)]</a:t>
                      </a:r>
                      <a:endParaRPr lang="en-US" altLang="zh-CN" sz="3600" dirty="0"/>
                    </a:p>
                  </p:txBody>
                </p:sp>
                <p:sp>
                  <p:nvSpPr>
                    <p:cNvPr id="36874" name="Line 10"/>
                    <p:cNvSpPr>
                      <a:spLocks noChangeShapeType="1"/>
                    </p:cNvSpPr>
                    <p:nvPr/>
                  </p:nvSpPr>
                  <p:spPr bwMode="auto">
                    <a:xfrm>
                      <a:off x="5985" y="12765"/>
                      <a:ext cx="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5" name="Line 11"/>
                    <p:cNvSpPr>
                      <a:spLocks noChangeShapeType="1"/>
                    </p:cNvSpPr>
                    <p:nvPr/>
                  </p:nvSpPr>
                  <p:spPr bwMode="auto">
                    <a:xfrm>
                      <a:off x="7320" y="12765"/>
                      <a:ext cx="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6876" name="Line 12"/>
                  <p:cNvSpPr>
                    <a:spLocks noChangeShapeType="1"/>
                  </p:cNvSpPr>
                  <p:nvPr/>
                </p:nvSpPr>
                <p:spPr bwMode="auto">
                  <a:xfrm>
                    <a:off x="8280" y="12765"/>
                    <a:ext cx="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6877" name="Line 13"/>
                <p:cNvSpPr>
                  <a:spLocks noChangeShapeType="1"/>
                </p:cNvSpPr>
                <p:nvPr/>
              </p:nvSpPr>
              <p:spPr bwMode="auto">
                <a:xfrm>
                  <a:off x="8145" y="12930"/>
                  <a:ext cx="0" cy="34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6878" name="Text Box 14"/>
                <p:cNvSpPr txBox="1">
                  <a:spLocks noChangeArrowheads="1"/>
                </p:cNvSpPr>
                <p:nvPr/>
              </p:nvSpPr>
              <p:spPr bwMode="auto">
                <a:xfrm>
                  <a:off x="8865" y="12525"/>
                  <a:ext cx="69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i="1">
                      <a:latin typeface="Times New Roman" pitchFamily="18" charset="0"/>
                    </a:rPr>
                    <a:t>e</a:t>
                  </a:r>
                  <a:r>
                    <a:rPr lang="en-US" altLang="zh-CN" sz="2000" baseline="-25000">
                      <a:latin typeface="Times New Roman" pitchFamily="18" charset="0"/>
                    </a:rPr>
                    <a:t>0</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endParaRPr lang="en-US" altLang="zh-CN" sz="3600"/>
                </a:p>
              </p:txBody>
            </p:sp>
            <p:sp>
              <p:nvSpPr>
                <p:cNvPr id="36879" name="Text Box 15"/>
                <p:cNvSpPr txBox="1">
                  <a:spLocks noChangeArrowheads="1"/>
                </p:cNvSpPr>
                <p:nvPr/>
              </p:nvSpPr>
              <p:spPr bwMode="auto">
                <a:xfrm>
                  <a:off x="5535" y="12540"/>
                  <a:ext cx="69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i="1">
                      <a:latin typeface="Times New Roman" pitchFamily="18" charset="0"/>
                    </a:rPr>
                    <a:t>e</a:t>
                  </a:r>
                  <a:r>
                    <a:rPr lang="en-US" altLang="zh-CN" sz="2000" i="1" baseline="-25000">
                      <a:latin typeface="Times New Roman" pitchFamily="18" charset="0"/>
                    </a:rPr>
                    <a:t>i</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endParaRPr lang="en-US" altLang="zh-CN" sz="3600"/>
                </a:p>
              </p:txBody>
            </p:sp>
            <p:sp>
              <p:nvSpPr>
                <p:cNvPr id="36880" name="Text Box 16"/>
                <p:cNvSpPr txBox="1">
                  <a:spLocks noChangeArrowheads="1"/>
                </p:cNvSpPr>
                <p:nvPr/>
              </p:nvSpPr>
              <p:spPr bwMode="auto">
                <a:xfrm>
                  <a:off x="7815" y="13170"/>
                  <a:ext cx="69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i="1">
                      <a:latin typeface="Times New Roman" pitchFamily="18" charset="0"/>
                    </a:rPr>
                    <a:t>n</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endParaRPr lang="en-US" altLang="zh-CN" sz="3600"/>
                </a:p>
              </p:txBody>
            </p:sp>
          </p:grpSp>
          <p:sp>
            <p:nvSpPr>
              <p:cNvPr id="36881" name="Text Box 17"/>
              <p:cNvSpPr txBox="1">
                <a:spLocks noChangeArrowheads="1"/>
              </p:cNvSpPr>
              <p:nvPr/>
            </p:nvSpPr>
            <p:spPr bwMode="auto">
              <a:xfrm>
                <a:off x="6135" y="13590"/>
                <a:ext cx="33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latin typeface="Times New Roman" pitchFamily="18" charset="0"/>
                  </a:rPr>
                  <a:t>图</a:t>
                </a:r>
                <a:r>
                  <a:rPr lang="en-US" altLang="zh-CN" sz="2000">
                    <a:latin typeface="Times New Roman" pitchFamily="18" charset="0"/>
                  </a:rPr>
                  <a:t>4-13   </a:t>
                </a:r>
                <a:r>
                  <a:rPr lang="zh-CN" altLang="en-US" sz="2000">
                    <a:latin typeface="Times New Roman" pitchFamily="18" charset="0"/>
                  </a:rPr>
                  <a:t>调制信道数学模型</a:t>
                </a:r>
                <a:endParaRPr lang="zh-CN" altLang="en-US" sz="3200"/>
              </a:p>
            </p:txBody>
          </p:sp>
        </p:grpSp>
        <p:graphicFrame>
          <p:nvGraphicFramePr>
            <p:cNvPr id="36882" name="Object 18"/>
            <p:cNvGraphicFramePr>
              <a:graphicFrameLocks noChangeAspect="1"/>
            </p:cNvGraphicFramePr>
            <p:nvPr>
              <p:extLst>
                <p:ext uri="{D42A27DB-BD31-4B8C-83A1-F6EECF244321}">
                  <p14:modId xmlns:p14="http://schemas.microsoft.com/office/powerpoint/2010/main" val="1871516360"/>
                </p:ext>
              </p:extLst>
            </p:nvPr>
          </p:nvGraphicFramePr>
          <p:xfrm>
            <a:off x="3118" y="2468"/>
            <a:ext cx="1815" cy="312"/>
          </p:xfrm>
          <a:graphic>
            <a:graphicData uri="http://schemas.openxmlformats.org/presentationml/2006/ole">
              <mc:AlternateContent xmlns:mc="http://schemas.openxmlformats.org/markup-compatibility/2006">
                <mc:Choice xmlns:v="urn:schemas-microsoft-com:vml" Requires="v">
                  <p:oleObj spid="_x0000_s3944" name="公式" r:id="rId3" imgW="1346200" imgH="228600" progId="Equation.3">
                    <p:embed/>
                  </p:oleObj>
                </mc:Choice>
                <mc:Fallback>
                  <p:oleObj name="公式" r:id="rId3" imgW="1346200" imgH="228600" progId="Equation.3">
                    <p:embed/>
                    <p:pic>
                      <p:nvPicPr>
                        <p:cNvPr id="0" name="Picture 6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8" y="2468"/>
                          <a:ext cx="1815"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88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84" name="Object 20"/>
          <p:cNvGraphicFramePr>
            <a:graphicFrameLocks noChangeAspect="1"/>
          </p:cNvGraphicFramePr>
          <p:nvPr>
            <p:extLst>
              <p:ext uri="{D42A27DB-BD31-4B8C-83A1-F6EECF244321}">
                <p14:modId xmlns:p14="http://schemas.microsoft.com/office/powerpoint/2010/main" val="2979086901"/>
              </p:ext>
            </p:extLst>
          </p:nvPr>
        </p:nvGraphicFramePr>
        <p:xfrm>
          <a:off x="2501592" y="3717032"/>
          <a:ext cx="631608" cy="459352"/>
        </p:xfrm>
        <a:graphic>
          <a:graphicData uri="http://schemas.openxmlformats.org/presentationml/2006/ole">
            <mc:AlternateContent xmlns:mc="http://schemas.openxmlformats.org/markup-compatibility/2006">
              <mc:Choice xmlns:v="urn:schemas-microsoft-com:vml" Requires="v">
                <p:oleObj spid="_x0000_s3945" name="公式" r:id="rId5" imgW="317362" imgH="228501" progId="Equation.3">
                  <p:embed/>
                </p:oleObj>
              </mc:Choice>
              <mc:Fallback>
                <p:oleObj name="公式" r:id="rId5" imgW="317362" imgH="228501" progId="Equation.3">
                  <p:embed/>
                  <p:pic>
                    <p:nvPicPr>
                      <p:cNvPr id="0" name="Picture 6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1592" y="3717032"/>
                        <a:ext cx="631608" cy="459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7"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86" name="Object 22"/>
          <p:cNvGraphicFramePr>
            <a:graphicFrameLocks noChangeAspect="1"/>
          </p:cNvGraphicFramePr>
          <p:nvPr>
            <p:extLst>
              <p:ext uri="{D42A27DB-BD31-4B8C-83A1-F6EECF244321}">
                <p14:modId xmlns:p14="http://schemas.microsoft.com/office/powerpoint/2010/main" val="3147621537"/>
              </p:ext>
            </p:extLst>
          </p:nvPr>
        </p:nvGraphicFramePr>
        <p:xfrm>
          <a:off x="2571554" y="4221088"/>
          <a:ext cx="647121" cy="432048"/>
        </p:xfrm>
        <a:graphic>
          <a:graphicData uri="http://schemas.openxmlformats.org/presentationml/2006/ole">
            <mc:AlternateContent xmlns:mc="http://schemas.openxmlformats.org/markup-compatibility/2006">
              <mc:Choice xmlns:v="urn:schemas-microsoft-com:vml" Requires="v">
                <p:oleObj spid="_x0000_s3946" name="公式" r:id="rId7" imgW="342751" imgH="228501" progId="Equation.3">
                  <p:embed/>
                </p:oleObj>
              </mc:Choice>
              <mc:Fallback>
                <p:oleObj name="公式" r:id="rId7" imgW="342751" imgH="228501" progId="Equation.3">
                  <p:embed/>
                  <p:pic>
                    <p:nvPicPr>
                      <p:cNvPr id="0" name="Picture 6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1554" y="4221088"/>
                        <a:ext cx="647121"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9"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88" name="Object 24"/>
          <p:cNvGraphicFramePr>
            <a:graphicFrameLocks noChangeAspect="1"/>
          </p:cNvGraphicFramePr>
          <p:nvPr>
            <p:extLst>
              <p:ext uri="{D42A27DB-BD31-4B8C-83A1-F6EECF244321}">
                <p14:modId xmlns:p14="http://schemas.microsoft.com/office/powerpoint/2010/main" val="2626068940"/>
              </p:ext>
            </p:extLst>
          </p:nvPr>
        </p:nvGraphicFramePr>
        <p:xfrm>
          <a:off x="2559728" y="4725144"/>
          <a:ext cx="573472" cy="414892"/>
        </p:xfrm>
        <a:graphic>
          <a:graphicData uri="http://schemas.openxmlformats.org/presentationml/2006/ole">
            <mc:AlternateContent xmlns:mc="http://schemas.openxmlformats.org/markup-compatibility/2006">
              <mc:Choice xmlns:v="urn:schemas-microsoft-com:vml" Requires="v">
                <p:oleObj spid="_x0000_s3947" name="公式" r:id="rId9" imgW="279279" imgH="203112" progId="Equation.3">
                  <p:embed/>
                </p:oleObj>
              </mc:Choice>
              <mc:Fallback>
                <p:oleObj name="公式" r:id="rId9" imgW="279279" imgH="203112" progId="Equation.3">
                  <p:embed/>
                  <p:pic>
                    <p:nvPicPr>
                      <p:cNvPr id="0" name="Picture 6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9728" y="4725144"/>
                        <a:ext cx="573472" cy="4148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9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94" name="Rectangle 3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矩形 1"/>
          <p:cNvSpPr/>
          <p:nvPr/>
        </p:nvSpPr>
        <p:spPr>
          <a:xfrm>
            <a:off x="5955139" y="1733907"/>
            <a:ext cx="3081357"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zh-CN" altLang="en-US" sz="2400" b="1" dirty="0">
                <a:solidFill>
                  <a:schemeClr val="tx1"/>
                </a:solidFill>
                <a:latin typeface="+mj-ea"/>
                <a:ea typeface="+mj-ea"/>
              </a:rPr>
              <a:t>叠加在信号上，无论有无信号，</a:t>
            </a:r>
            <a:r>
              <a:rPr lang="zh-CN" altLang="en-US" sz="2400" b="1" dirty="0" smtClean="0">
                <a:solidFill>
                  <a:schemeClr val="tx1"/>
                </a:solidFill>
                <a:latin typeface="+mj-ea"/>
                <a:ea typeface="+mj-ea"/>
              </a:rPr>
              <a:t>均存在</a:t>
            </a:r>
            <a:endParaRPr lang="en-US" altLang="zh-CN" sz="2400" b="1" dirty="0" smtClean="0">
              <a:solidFill>
                <a:schemeClr val="tx1"/>
              </a:solidFill>
              <a:latin typeface="+mj-ea"/>
              <a:ea typeface="+mj-ea"/>
            </a:endParaRPr>
          </a:p>
          <a:p>
            <a:pPr marL="0" lvl="1"/>
            <a:r>
              <a:rPr lang="zh-CN" altLang="en-US" sz="2400" b="1" dirty="0" smtClean="0">
                <a:solidFill>
                  <a:srgbClr val="0000FF"/>
                </a:solidFill>
                <a:latin typeface="+mj-ea"/>
                <a:ea typeface="+mj-ea"/>
              </a:rPr>
              <a:t>加性</a:t>
            </a:r>
            <a:r>
              <a:rPr lang="zh-CN" altLang="en-US" sz="2400" b="1" dirty="0" smtClean="0">
                <a:solidFill>
                  <a:schemeClr val="tx1"/>
                </a:solidFill>
                <a:latin typeface="+mj-ea"/>
                <a:ea typeface="+mj-ea"/>
              </a:rPr>
              <a:t>噪声</a:t>
            </a:r>
            <a:r>
              <a:rPr lang="en-US" altLang="zh-CN" sz="2400" b="1" dirty="0" smtClean="0">
                <a:solidFill>
                  <a:schemeClr val="tx1"/>
                </a:solidFill>
                <a:latin typeface="+mj-ea"/>
                <a:ea typeface="+mj-ea"/>
              </a:rPr>
              <a:t>/</a:t>
            </a:r>
            <a:r>
              <a:rPr lang="zh-CN" altLang="en-US" sz="2400" b="1" dirty="0" smtClean="0">
                <a:solidFill>
                  <a:srgbClr val="0000FF"/>
                </a:solidFill>
                <a:latin typeface="+mj-ea"/>
                <a:ea typeface="+mj-ea"/>
              </a:rPr>
              <a:t>加性</a:t>
            </a:r>
            <a:r>
              <a:rPr lang="zh-CN" altLang="en-US" sz="2400" b="1" dirty="0" smtClean="0">
                <a:solidFill>
                  <a:schemeClr val="tx1"/>
                </a:solidFill>
                <a:latin typeface="+mj-ea"/>
                <a:ea typeface="+mj-ea"/>
              </a:rPr>
              <a:t>干扰</a:t>
            </a:r>
            <a:endParaRPr lang="zh-CN" altLang="en-US" sz="2400" b="1" dirty="0">
              <a:solidFill>
                <a:schemeClr val="tx1"/>
              </a:solidFill>
              <a:latin typeface="+mj-ea"/>
              <a:ea typeface="+mj-ea"/>
            </a:endParaRPr>
          </a:p>
        </p:txBody>
      </p:sp>
      <p:cxnSp>
        <p:nvCxnSpPr>
          <p:cNvPr id="4" name="直接箭头连接符 3"/>
          <p:cNvCxnSpPr/>
          <p:nvPr/>
        </p:nvCxnSpPr>
        <p:spPr>
          <a:xfrm>
            <a:off x="5366481" y="2118007"/>
            <a:ext cx="68052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5" name="矩形 34"/>
          <p:cNvSpPr/>
          <p:nvPr/>
        </p:nvSpPr>
        <p:spPr>
          <a:xfrm>
            <a:off x="629441" y="2063075"/>
            <a:ext cx="2490705"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zh-CN" altLang="en-US" sz="2400" b="1" dirty="0" smtClean="0">
                <a:solidFill>
                  <a:schemeClr val="tx1"/>
                </a:solidFill>
                <a:latin typeface="+mj-ea"/>
                <a:ea typeface="+mj-ea"/>
              </a:rPr>
              <a:t>输入和输出电压间是函数关系</a:t>
            </a:r>
            <a:endParaRPr lang="zh-CN" altLang="en-US" sz="2400" b="1" dirty="0">
              <a:solidFill>
                <a:schemeClr val="tx1"/>
              </a:solidFill>
              <a:latin typeface="+mj-ea"/>
              <a:ea typeface="+mj-ea"/>
            </a:endParaRPr>
          </a:p>
        </p:txBody>
      </p:sp>
      <p:cxnSp>
        <p:nvCxnSpPr>
          <p:cNvPr id="36" name="直接箭头连接符 35"/>
          <p:cNvCxnSpPr/>
          <p:nvPr/>
        </p:nvCxnSpPr>
        <p:spPr>
          <a:xfrm flipH="1">
            <a:off x="3133200" y="1629995"/>
            <a:ext cx="840303" cy="4330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3" name="对象 2"/>
          <p:cNvGraphicFramePr>
            <a:graphicFrameLocks noChangeAspect="1"/>
          </p:cNvGraphicFramePr>
          <p:nvPr>
            <p:extLst>
              <p:ext uri="{D42A27DB-BD31-4B8C-83A1-F6EECF244321}">
                <p14:modId xmlns:p14="http://schemas.microsoft.com/office/powerpoint/2010/main" val="191313601"/>
              </p:ext>
            </p:extLst>
          </p:nvPr>
        </p:nvGraphicFramePr>
        <p:xfrm>
          <a:off x="2936018" y="5373216"/>
          <a:ext cx="2430463" cy="434975"/>
        </p:xfrm>
        <a:graphic>
          <a:graphicData uri="http://schemas.openxmlformats.org/presentationml/2006/ole">
            <mc:AlternateContent xmlns:mc="http://schemas.openxmlformats.org/markup-compatibility/2006">
              <mc:Choice xmlns:v="urn:schemas-microsoft-com:vml" Requires="v">
                <p:oleObj spid="_x0000_s3948" name="公式" r:id="rId11" imgW="1181100" imgH="228600" progId="Equation.3">
                  <p:embed/>
                </p:oleObj>
              </mc:Choice>
              <mc:Fallback>
                <p:oleObj name="公式" r:id="rId11" imgW="1181100" imgH="228600" progId="Equation.3">
                  <p:embed/>
                  <p:pic>
                    <p:nvPicPr>
                      <p:cNvPr id="0" name="Picture 6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6018" y="5373216"/>
                        <a:ext cx="243046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58737451"/>
              </p:ext>
            </p:extLst>
          </p:nvPr>
        </p:nvGraphicFramePr>
        <p:xfrm>
          <a:off x="2660330" y="6093296"/>
          <a:ext cx="3046412" cy="503237"/>
        </p:xfrm>
        <a:graphic>
          <a:graphicData uri="http://schemas.openxmlformats.org/presentationml/2006/ole">
            <mc:AlternateContent xmlns:mc="http://schemas.openxmlformats.org/markup-compatibility/2006">
              <mc:Choice xmlns:v="urn:schemas-microsoft-com:vml" Requires="v">
                <p:oleObj spid="_x0000_s3949" name="公式" r:id="rId13" imgW="1384300" imgH="228600" progId="Equation.3">
                  <p:embed/>
                </p:oleObj>
              </mc:Choice>
              <mc:Fallback>
                <p:oleObj name="公式" r:id="rId13" imgW="1384300" imgH="228600" progId="Equation.3">
                  <p:embed/>
                  <p:pic>
                    <p:nvPicPr>
                      <p:cNvPr id="0" name="Picture 6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0330" y="6093296"/>
                        <a:ext cx="3046412" cy="50323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54094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6867">
                                            <p:txEl>
                                              <p:pRg st="3" end="3"/>
                                            </p:txEl>
                                          </p:spTgt>
                                        </p:tgtEl>
                                        <p:attrNameLst>
                                          <p:attrName>style.visibility</p:attrName>
                                        </p:attrNameLst>
                                      </p:cBhvr>
                                      <p:to>
                                        <p:strVal val="visible"/>
                                      </p:to>
                                    </p:set>
                                    <p:animEffect transition="in" filter="fade">
                                      <p:cBhvr>
                                        <p:cTn id="23" dur="500"/>
                                        <p:tgtEl>
                                          <p:spTgt spid="36867">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Effect transition="in" filter="fade">
                                      <p:cBhvr>
                                        <p:cTn id="31" dur="500"/>
                                        <p:tgtEl>
                                          <p:spTgt spid="36867">
                                            <p:txEl>
                                              <p:pRg st="4" end="4"/>
                                            </p:txEl>
                                          </p:spTgt>
                                        </p:tgtEl>
                                      </p:cBhvr>
                                    </p:animEffect>
                                  </p:childTnLst>
                                </p:cTn>
                              </p:par>
                              <p:par>
                                <p:cTn id="32" presetID="2" presetClass="entr" presetSubtype="4"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539552" y="1196752"/>
            <a:ext cx="8064896" cy="4968552"/>
          </a:xfrm>
        </p:spPr>
        <p:txBody>
          <a:bodyPr>
            <a:normAutofit/>
          </a:bodyPr>
          <a:lstStyle/>
          <a:p>
            <a:pPr marL="0" indent="0">
              <a:lnSpc>
                <a:spcPct val="150000"/>
              </a:lnSpc>
              <a:spcBef>
                <a:spcPct val="0"/>
              </a:spcBef>
              <a:buNone/>
            </a:pPr>
            <a:r>
              <a:rPr lang="zh-CN" altLang="en-US" sz="2400" dirty="0" smtClean="0"/>
              <a:t>       总结：信道</a:t>
            </a:r>
            <a:r>
              <a:rPr lang="zh-CN" altLang="en-US" sz="2400" dirty="0"/>
              <a:t>对信号的影响可归结为两点：一是</a:t>
            </a:r>
            <a:r>
              <a:rPr lang="zh-CN" altLang="en-US" sz="2400" dirty="0">
                <a:solidFill>
                  <a:srgbClr val="0000FF"/>
                </a:solidFill>
              </a:rPr>
              <a:t>乘性干扰</a:t>
            </a:r>
            <a:r>
              <a:rPr lang="en-US" altLang="zh-CN" sz="2400" dirty="0">
                <a:solidFill>
                  <a:srgbClr val="0000FF"/>
                </a:solidFill>
              </a:rPr>
              <a:t>k(t)</a:t>
            </a:r>
            <a:r>
              <a:rPr lang="zh-CN" altLang="en-US" sz="2400" dirty="0"/>
              <a:t>，二是</a:t>
            </a:r>
            <a:r>
              <a:rPr lang="zh-CN" altLang="en-US" sz="2400" dirty="0">
                <a:solidFill>
                  <a:srgbClr val="FF0000"/>
                </a:solidFill>
              </a:rPr>
              <a:t>加性干扰</a:t>
            </a:r>
            <a:r>
              <a:rPr lang="en-US" altLang="zh-CN" sz="2400" dirty="0">
                <a:solidFill>
                  <a:srgbClr val="FF0000"/>
                </a:solidFill>
              </a:rPr>
              <a:t>n(t)</a:t>
            </a:r>
          </a:p>
          <a:p>
            <a:pPr marL="0" indent="0">
              <a:lnSpc>
                <a:spcPct val="150000"/>
              </a:lnSpc>
              <a:spcBef>
                <a:spcPct val="0"/>
              </a:spcBef>
              <a:buNone/>
            </a:pPr>
            <a:r>
              <a:rPr lang="en-US" altLang="zh-CN" sz="2400" dirty="0"/>
              <a:t>     </a:t>
            </a:r>
            <a:r>
              <a:rPr lang="zh-CN" altLang="en-US" sz="2400" dirty="0"/>
              <a:t>对于信号来说，如果了解</a:t>
            </a:r>
            <a:r>
              <a:rPr lang="en-US" altLang="zh-CN" sz="2400" dirty="0"/>
              <a:t>k(t)</a:t>
            </a:r>
            <a:r>
              <a:rPr lang="zh-CN" altLang="en-US" sz="2400" dirty="0"/>
              <a:t>与</a:t>
            </a:r>
            <a:r>
              <a:rPr lang="en-US" altLang="zh-CN" sz="2400" dirty="0"/>
              <a:t>n(t)</a:t>
            </a:r>
            <a:r>
              <a:rPr lang="zh-CN" altLang="en-US" sz="2400" dirty="0"/>
              <a:t>的特性，就能知道信道对信号的具体影响</a:t>
            </a:r>
          </a:p>
          <a:p>
            <a:pPr marL="0" indent="0">
              <a:lnSpc>
                <a:spcPct val="150000"/>
              </a:lnSpc>
              <a:spcBef>
                <a:spcPct val="0"/>
              </a:spcBef>
              <a:buNone/>
            </a:pPr>
            <a:r>
              <a:rPr lang="zh-CN" altLang="en-US" sz="2400" dirty="0"/>
              <a:t>      </a:t>
            </a:r>
            <a:r>
              <a:rPr lang="zh-CN" altLang="en-US" sz="2400" dirty="0" smtClean="0"/>
              <a:t>通常，信道</a:t>
            </a:r>
            <a:r>
              <a:rPr lang="zh-CN" altLang="en-US" sz="2400" dirty="0"/>
              <a:t>特性</a:t>
            </a:r>
            <a:r>
              <a:rPr lang="en-US" altLang="zh-CN" sz="2400" dirty="0"/>
              <a:t>k(t)</a:t>
            </a:r>
            <a:r>
              <a:rPr lang="zh-CN" altLang="en-US" sz="2400" dirty="0"/>
              <a:t>是一个复杂的函数，它可能包括各种线性失真、非线性失真、交调失真、衰落等</a:t>
            </a:r>
          </a:p>
          <a:p>
            <a:pPr marL="0" indent="0">
              <a:lnSpc>
                <a:spcPct val="150000"/>
              </a:lnSpc>
              <a:spcBef>
                <a:spcPct val="0"/>
              </a:spcBef>
              <a:buNone/>
            </a:pPr>
            <a:r>
              <a:rPr lang="zh-CN" altLang="en-US" sz="2400" dirty="0"/>
              <a:t>      同时由于信道的迟延特性和损耗特性随时间作</a:t>
            </a:r>
            <a:r>
              <a:rPr lang="zh-CN" altLang="en-US" sz="2400" dirty="0">
                <a:solidFill>
                  <a:srgbClr val="0000FF"/>
                </a:solidFill>
              </a:rPr>
              <a:t>随机</a:t>
            </a:r>
            <a:r>
              <a:rPr lang="zh-CN" altLang="en-US" sz="2400" dirty="0"/>
              <a:t>变化，故</a:t>
            </a:r>
            <a:r>
              <a:rPr lang="en-US" altLang="zh-CN" sz="2400" dirty="0">
                <a:solidFill>
                  <a:srgbClr val="0000FF"/>
                </a:solidFill>
              </a:rPr>
              <a:t>k(t)</a:t>
            </a:r>
            <a:r>
              <a:rPr lang="zh-CN" altLang="en-US" sz="2400" dirty="0">
                <a:solidFill>
                  <a:srgbClr val="0000FF"/>
                </a:solidFill>
              </a:rPr>
              <a:t>往往只能用随机过程来描述</a:t>
            </a:r>
          </a:p>
          <a:p>
            <a:pPr lvl="1"/>
            <a:endParaRPr lang="en-US" altLang="zh-CN" dirty="0" smtClean="0"/>
          </a:p>
        </p:txBody>
      </p:sp>
      <p:sp>
        <p:nvSpPr>
          <p:cNvPr id="31" name="灯片编号占位符 5"/>
          <p:cNvSpPr>
            <a:spLocks noGrp="1"/>
          </p:cNvSpPr>
          <p:nvPr>
            <p:ph type="sldNum" sz="quarter" idx="12"/>
          </p:nvPr>
        </p:nvSpPr>
        <p:spPr/>
        <p:txBody>
          <a:bodyPr/>
          <a:lstStyle/>
          <a:p>
            <a:fld id="{795D3946-1B7C-460D-9EB4-2EEFF3B1F7F2}" type="slidenum">
              <a:rPr lang="en-US" altLang="zh-CN" smtClean="0"/>
              <a:pPr/>
              <a:t>36</a:t>
            </a:fld>
            <a:endParaRPr lang="en-US" altLang="zh-CN"/>
          </a:p>
        </p:txBody>
      </p:sp>
      <p:sp>
        <p:nvSpPr>
          <p:cNvPr id="3688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7"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9"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94" name="Rectangle 3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93" name="Object 29"/>
          <p:cNvGraphicFramePr>
            <a:graphicFrameLocks noChangeAspect="1"/>
          </p:cNvGraphicFramePr>
          <p:nvPr>
            <p:extLst>
              <p:ext uri="{D42A27DB-BD31-4B8C-83A1-F6EECF244321}">
                <p14:modId xmlns:p14="http://schemas.microsoft.com/office/powerpoint/2010/main" val="2870295368"/>
              </p:ext>
            </p:extLst>
          </p:nvPr>
        </p:nvGraphicFramePr>
        <p:xfrm>
          <a:off x="2724678" y="404664"/>
          <a:ext cx="3694643" cy="611280"/>
        </p:xfrm>
        <a:graphic>
          <a:graphicData uri="http://schemas.openxmlformats.org/presentationml/2006/ole">
            <mc:AlternateContent xmlns:mc="http://schemas.openxmlformats.org/markup-compatibility/2006">
              <mc:Choice xmlns:v="urn:schemas-microsoft-com:vml" Requires="v">
                <p:oleObj spid="_x0000_s243829" name="公式" r:id="rId3" imgW="1384300" imgH="228600" progId="Equation.3">
                  <p:embed/>
                </p:oleObj>
              </mc:Choice>
              <mc:Fallback>
                <p:oleObj name="公式" r:id="rId3" imgW="1384300" imgH="228600" progId="Equation.3">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678" y="404664"/>
                        <a:ext cx="3694643" cy="6112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4849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 calcmode="lin" valueType="num">
                                      <p:cBhvr additive="base">
                                        <p:cTn id="17"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6"/>
          <p:cNvSpPr>
            <a:spLocks noGrp="1"/>
          </p:cNvSpPr>
          <p:nvPr>
            <p:ph type="title"/>
          </p:nvPr>
        </p:nvSpPr>
        <p:spPr/>
        <p:txBody>
          <a:bodyPr/>
          <a:lstStyle/>
          <a:p>
            <a:r>
              <a:rPr lang="zh-CN" altLang="en-US" sz="3600" dirty="0">
                <a:solidFill>
                  <a:srgbClr val="0000FF"/>
                </a:solidFill>
              </a:rPr>
              <a:t>乘性</a:t>
            </a:r>
            <a:r>
              <a:rPr lang="zh-CN" altLang="en-US" sz="3600" dirty="0" smtClean="0">
                <a:solidFill>
                  <a:srgbClr val="0000FF"/>
                </a:solidFill>
              </a:rPr>
              <a:t>干扰</a:t>
            </a:r>
            <a:r>
              <a:rPr lang="en-US" altLang="zh-CN" sz="3600" dirty="0" smtClean="0">
                <a:solidFill>
                  <a:srgbClr val="0000FF"/>
                </a:solidFill>
              </a:rPr>
              <a:t> </a:t>
            </a:r>
            <a:r>
              <a:rPr lang="en-US" altLang="zh-CN" sz="3600" i="1" dirty="0" smtClean="0">
                <a:solidFill>
                  <a:srgbClr val="0000FF"/>
                </a:solidFill>
              </a:rPr>
              <a:t>k</a:t>
            </a:r>
            <a:r>
              <a:rPr lang="en-US" altLang="zh-CN" sz="3600" dirty="0" smtClean="0">
                <a:solidFill>
                  <a:srgbClr val="0000FF"/>
                </a:solidFill>
              </a:rPr>
              <a:t>(</a:t>
            </a:r>
            <a:r>
              <a:rPr lang="en-US" altLang="zh-CN" sz="3600" i="1" dirty="0" smtClean="0">
                <a:solidFill>
                  <a:srgbClr val="0000FF"/>
                </a:solidFill>
              </a:rPr>
              <a:t>t</a:t>
            </a:r>
            <a:r>
              <a:rPr lang="en-US" altLang="zh-CN" sz="3600" dirty="0">
                <a:solidFill>
                  <a:srgbClr val="0000FF"/>
                </a:solidFill>
              </a:rPr>
              <a:t>)</a:t>
            </a:r>
            <a:endParaRPr lang="zh-CN" altLang="en-US" dirty="0">
              <a:solidFill>
                <a:srgbClr val="0000FF"/>
              </a:solidFill>
            </a:endParaRPr>
          </a:p>
        </p:txBody>
      </p:sp>
      <p:sp>
        <p:nvSpPr>
          <p:cNvPr id="36867" name="Rectangle 3"/>
          <p:cNvSpPr>
            <a:spLocks noGrp="1" noChangeArrowheads="1"/>
          </p:cNvSpPr>
          <p:nvPr>
            <p:ph type="body" idx="1"/>
          </p:nvPr>
        </p:nvSpPr>
        <p:spPr>
          <a:xfrm>
            <a:off x="539552" y="1196752"/>
            <a:ext cx="8064896" cy="5328592"/>
          </a:xfrm>
        </p:spPr>
        <p:txBody>
          <a:bodyPr>
            <a:normAutofit/>
          </a:bodyPr>
          <a:lstStyle/>
          <a:p>
            <a:r>
              <a:rPr lang="zh-CN" altLang="en-US" dirty="0" smtClean="0"/>
              <a:t>几点说明：</a:t>
            </a:r>
            <a:endParaRPr lang="en-US" altLang="zh-CN" dirty="0" smtClean="0"/>
          </a:p>
          <a:p>
            <a:pPr marL="365760" lvl="1" indent="0">
              <a:lnSpc>
                <a:spcPct val="120000"/>
              </a:lnSpc>
              <a:buNone/>
            </a:pPr>
            <a:r>
              <a:rPr lang="en-US" altLang="zh-CN" sz="2800" dirty="0" smtClean="0"/>
              <a:t>1. </a:t>
            </a:r>
            <a:r>
              <a:rPr lang="zh-CN" altLang="en-US" sz="2800" dirty="0" smtClean="0"/>
              <a:t>若</a:t>
            </a:r>
            <a:r>
              <a:rPr lang="en-US" altLang="zh-CN" sz="2800" i="1" dirty="0" smtClean="0"/>
              <a:t>k</a:t>
            </a:r>
            <a:r>
              <a:rPr lang="en-US" altLang="zh-CN" sz="2800" dirty="0" smtClean="0"/>
              <a:t>(</a:t>
            </a:r>
            <a:r>
              <a:rPr lang="en-US" altLang="zh-CN" sz="2800" i="1" dirty="0" smtClean="0"/>
              <a:t>t</a:t>
            </a:r>
            <a:r>
              <a:rPr lang="en-US" altLang="zh-CN" sz="2800" dirty="0"/>
              <a:t>)</a:t>
            </a:r>
            <a:r>
              <a:rPr lang="zh-CN" altLang="en-US" sz="2800" dirty="0"/>
              <a:t>随</a:t>
            </a:r>
            <a:r>
              <a:rPr lang="en-US" altLang="zh-CN" sz="2800" i="1" dirty="0"/>
              <a:t>t</a:t>
            </a:r>
            <a:r>
              <a:rPr lang="zh-CN" altLang="en-US" sz="2800" dirty="0"/>
              <a:t>变，故信道称为</a:t>
            </a:r>
            <a:r>
              <a:rPr lang="zh-CN" altLang="en-US" sz="2800" dirty="0">
                <a:solidFill>
                  <a:srgbClr val="0000FF"/>
                </a:solidFill>
              </a:rPr>
              <a:t>时变信道。</a:t>
            </a:r>
          </a:p>
          <a:p>
            <a:pPr marL="365760" lvl="1" indent="0">
              <a:lnSpc>
                <a:spcPct val="120000"/>
              </a:lnSpc>
              <a:buNone/>
            </a:pPr>
            <a:r>
              <a:rPr lang="en-US" altLang="zh-CN" sz="2800" dirty="0" smtClean="0"/>
              <a:t>2. </a:t>
            </a:r>
            <a:r>
              <a:rPr lang="zh-CN" altLang="en-US" sz="2800" dirty="0" smtClean="0"/>
              <a:t>若</a:t>
            </a:r>
            <a:r>
              <a:rPr lang="en-US" altLang="zh-CN" sz="2800" i="1" dirty="0" smtClean="0"/>
              <a:t>k</a:t>
            </a:r>
            <a:r>
              <a:rPr lang="en-US" altLang="zh-CN" sz="2800" dirty="0" smtClean="0"/>
              <a:t>(</a:t>
            </a:r>
            <a:r>
              <a:rPr lang="en-US" altLang="zh-CN" sz="2800" i="1" dirty="0" smtClean="0"/>
              <a:t>t</a:t>
            </a:r>
            <a:r>
              <a:rPr lang="en-US" altLang="zh-CN" sz="2800" dirty="0"/>
              <a:t>)</a:t>
            </a:r>
            <a:r>
              <a:rPr lang="zh-CN" altLang="en-US" sz="2800" dirty="0"/>
              <a:t>与</a:t>
            </a:r>
            <a:r>
              <a:rPr lang="en-US" altLang="zh-CN" sz="2800" i="1" dirty="0"/>
              <a:t>e </a:t>
            </a:r>
            <a:r>
              <a:rPr lang="en-US" altLang="zh-CN" sz="2800" baseline="-25000" dirty="0" err="1"/>
              <a:t>i</a:t>
            </a:r>
            <a:r>
              <a:rPr lang="en-US" altLang="zh-CN" sz="2800" baseline="-25000" dirty="0"/>
              <a:t> </a:t>
            </a:r>
            <a:r>
              <a:rPr lang="en-US" altLang="zh-CN" sz="2800" dirty="0"/>
              <a:t>(</a:t>
            </a:r>
            <a:r>
              <a:rPr lang="en-US" altLang="zh-CN" sz="2800" i="1" dirty="0"/>
              <a:t>t</a:t>
            </a:r>
            <a:r>
              <a:rPr lang="en-US" altLang="zh-CN" sz="2800" dirty="0"/>
              <a:t>)</a:t>
            </a:r>
            <a:r>
              <a:rPr lang="zh-CN" altLang="en-US" sz="2800" dirty="0"/>
              <a:t>相乘，故称其为</a:t>
            </a:r>
            <a:r>
              <a:rPr lang="zh-CN" altLang="en-US" sz="2800" dirty="0">
                <a:solidFill>
                  <a:schemeClr val="hlink"/>
                </a:solidFill>
              </a:rPr>
              <a:t>乘性干扰</a:t>
            </a:r>
            <a:r>
              <a:rPr lang="zh-CN" altLang="en-US" sz="2800" dirty="0"/>
              <a:t>。</a:t>
            </a:r>
          </a:p>
          <a:p>
            <a:pPr marL="365760" lvl="1" indent="0">
              <a:lnSpc>
                <a:spcPct val="120000"/>
              </a:lnSpc>
              <a:buNone/>
            </a:pPr>
            <a:r>
              <a:rPr lang="zh-CN" altLang="en-US" sz="2800" dirty="0" smtClean="0"/>
              <a:t>乘性</a:t>
            </a:r>
            <a:r>
              <a:rPr lang="zh-CN" altLang="en-US" sz="2800" dirty="0"/>
              <a:t>干扰特点：当没有信号时，没有乘性干扰</a:t>
            </a:r>
            <a:r>
              <a:rPr lang="zh-CN" altLang="en-US" sz="2800" dirty="0" smtClean="0"/>
              <a:t>。</a:t>
            </a:r>
            <a:endParaRPr lang="en-US" altLang="zh-CN" sz="2800" dirty="0" smtClean="0"/>
          </a:p>
          <a:p>
            <a:pPr marL="365760" lvl="1" indent="0">
              <a:lnSpc>
                <a:spcPct val="120000"/>
              </a:lnSpc>
              <a:buNone/>
            </a:pPr>
            <a:r>
              <a:rPr lang="zh-CN" altLang="en-US" sz="2800" dirty="0" smtClean="0"/>
              <a:t>如：线性和非线性失真，时延等</a:t>
            </a:r>
            <a:endParaRPr lang="en-US" altLang="zh-CN" sz="2800" dirty="0" smtClean="0"/>
          </a:p>
          <a:p>
            <a:pPr marL="365760" lvl="1" indent="0">
              <a:lnSpc>
                <a:spcPct val="120000"/>
              </a:lnSpc>
              <a:buNone/>
            </a:pPr>
            <a:r>
              <a:rPr lang="en-US" altLang="zh-CN" sz="2800" dirty="0" smtClean="0"/>
              <a:t>3. </a:t>
            </a:r>
            <a:r>
              <a:rPr lang="zh-CN" altLang="en-US" sz="2800" dirty="0" smtClean="0"/>
              <a:t>若</a:t>
            </a:r>
            <a:r>
              <a:rPr lang="en-US" altLang="zh-CN" sz="2800" i="1" dirty="0"/>
              <a:t>k</a:t>
            </a:r>
            <a:r>
              <a:rPr lang="en-US" altLang="zh-CN" sz="2800" dirty="0"/>
              <a:t>(</a:t>
            </a:r>
            <a:r>
              <a:rPr lang="en-US" altLang="zh-CN" sz="2800" i="1" dirty="0"/>
              <a:t>t</a:t>
            </a:r>
            <a:r>
              <a:rPr lang="en-US" altLang="zh-CN" sz="2800" dirty="0"/>
              <a:t>)</a:t>
            </a:r>
            <a:r>
              <a:rPr lang="zh-CN" altLang="en-US" sz="2800" dirty="0"/>
              <a:t>作随机变化，故又称信道为</a:t>
            </a:r>
            <a:r>
              <a:rPr lang="zh-CN" altLang="en-US" sz="2800" dirty="0">
                <a:solidFill>
                  <a:schemeClr val="hlink"/>
                </a:solidFill>
              </a:rPr>
              <a:t>随参信道</a:t>
            </a:r>
            <a:r>
              <a:rPr lang="zh-CN" altLang="en-US" sz="2800" dirty="0"/>
              <a:t>。</a:t>
            </a:r>
            <a:endParaRPr lang="zh-CN" altLang="en-US" sz="2800" dirty="0">
              <a:solidFill>
                <a:schemeClr val="hlink"/>
              </a:solidFill>
            </a:endParaRPr>
          </a:p>
          <a:p>
            <a:pPr marL="365760" lvl="1" indent="0">
              <a:lnSpc>
                <a:spcPct val="120000"/>
              </a:lnSpc>
              <a:buNone/>
            </a:pPr>
            <a:r>
              <a:rPr lang="en-US" altLang="zh-CN" sz="2800" dirty="0" smtClean="0"/>
              <a:t>4. </a:t>
            </a:r>
            <a:r>
              <a:rPr lang="zh-CN" altLang="en-US" sz="2800" dirty="0" smtClean="0"/>
              <a:t>若</a:t>
            </a:r>
            <a:r>
              <a:rPr lang="en-US" altLang="zh-CN" sz="2800" i="1" dirty="0"/>
              <a:t>k</a:t>
            </a:r>
            <a:r>
              <a:rPr lang="en-US" altLang="zh-CN" sz="2800" dirty="0"/>
              <a:t>(</a:t>
            </a:r>
            <a:r>
              <a:rPr lang="en-US" altLang="zh-CN" sz="2800" i="1" dirty="0"/>
              <a:t>t</a:t>
            </a:r>
            <a:r>
              <a:rPr lang="en-US" altLang="zh-CN" sz="2800" dirty="0"/>
              <a:t>)</a:t>
            </a:r>
            <a:r>
              <a:rPr lang="zh-CN" altLang="en-US" sz="2800" dirty="0"/>
              <a:t>变化很慢或很小，则称信道为</a:t>
            </a:r>
            <a:r>
              <a:rPr lang="zh-CN" altLang="en-US" sz="2800" dirty="0">
                <a:solidFill>
                  <a:schemeClr val="hlink"/>
                </a:solidFill>
              </a:rPr>
              <a:t>恒参信道</a:t>
            </a:r>
            <a:r>
              <a:rPr lang="zh-CN" altLang="en-US" sz="2800" dirty="0" smtClean="0"/>
              <a:t>。</a:t>
            </a:r>
            <a:endParaRPr lang="zh-CN" altLang="en-US" dirty="0"/>
          </a:p>
        </p:txBody>
      </p:sp>
      <p:sp>
        <p:nvSpPr>
          <p:cNvPr id="31" name="灯片编号占位符 5"/>
          <p:cNvSpPr>
            <a:spLocks noGrp="1"/>
          </p:cNvSpPr>
          <p:nvPr>
            <p:ph type="sldNum" sz="quarter" idx="12"/>
          </p:nvPr>
        </p:nvSpPr>
        <p:spPr/>
        <p:txBody>
          <a:bodyPr/>
          <a:lstStyle/>
          <a:p>
            <a:fld id="{795D3946-1B7C-460D-9EB4-2EEFF3B1F7F2}" type="slidenum">
              <a:rPr lang="en-US" altLang="zh-CN" smtClean="0"/>
              <a:pPr/>
              <a:t>37</a:t>
            </a:fld>
            <a:endParaRPr lang="en-US" altLang="zh-CN"/>
          </a:p>
        </p:txBody>
      </p:sp>
      <p:sp>
        <p:nvSpPr>
          <p:cNvPr id="3688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7"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9"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9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94" name="Rectangle 3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616399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 calcmode="lin" valueType="num">
                                      <p:cBhvr additive="base">
                                        <p:cTn id="17"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6867">
                                            <p:txEl>
                                              <p:pRg st="4" end="4"/>
                                            </p:txEl>
                                          </p:spTgt>
                                        </p:tgtEl>
                                        <p:attrNameLst>
                                          <p:attrName>style.visibility</p:attrName>
                                        </p:attrNameLst>
                                      </p:cBhvr>
                                      <p:to>
                                        <p:strVal val="visible"/>
                                      </p:to>
                                    </p:set>
                                    <p:anim calcmode="lin" valueType="num">
                                      <p:cBhvr additive="base">
                                        <p:cTn id="2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 calcmode="lin" valueType="num">
                                      <p:cBhvr additive="base">
                                        <p:cTn id="27"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6867">
                                            <p:txEl>
                                              <p:pRg st="6" end="6"/>
                                            </p:txEl>
                                          </p:spTgt>
                                        </p:tgtEl>
                                        <p:attrNameLst>
                                          <p:attrName>style.visibility</p:attrName>
                                        </p:attrNameLst>
                                      </p:cBhvr>
                                      <p:to>
                                        <p:strVal val="visible"/>
                                      </p:to>
                                    </p:set>
                                    <p:anim calcmode="lin" valueType="num">
                                      <p:cBhvr additive="base">
                                        <p:cTn id="33"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dirty="0" smtClean="0"/>
              <a:t>4.3.2 </a:t>
            </a:r>
            <a:r>
              <a:rPr lang="zh-CN" altLang="en-US" dirty="0" smtClean="0"/>
              <a:t>编码信道模型</a:t>
            </a:r>
            <a:endParaRPr lang="zh-CN" altLang="en-US" dirty="0"/>
          </a:p>
        </p:txBody>
      </p:sp>
      <p:sp>
        <p:nvSpPr>
          <p:cNvPr id="38915" name="Rectangle 3"/>
          <p:cNvSpPr>
            <a:spLocks noGrp="1" noChangeArrowheads="1"/>
          </p:cNvSpPr>
          <p:nvPr>
            <p:ph type="body" idx="1"/>
          </p:nvPr>
        </p:nvSpPr>
        <p:spPr/>
        <p:txBody>
          <a:bodyPr>
            <a:normAutofit/>
          </a:bodyPr>
          <a:lstStyle/>
          <a:p>
            <a:pPr>
              <a:lnSpc>
                <a:spcPct val="150000"/>
              </a:lnSpc>
            </a:pPr>
            <a:r>
              <a:rPr lang="zh-CN" altLang="en-US" dirty="0" smtClean="0">
                <a:solidFill>
                  <a:srgbClr val="0000FF"/>
                </a:solidFill>
              </a:rPr>
              <a:t>调制信道</a:t>
            </a:r>
            <a:r>
              <a:rPr lang="zh-CN" altLang="en-US" dirty="0" smtClean="0"/>
              <a:t>：关注信道对信号产生的影响是加性或者乘性干扰，</a:t>
            </a:r>
            <a:r>
              <a:rPr lang="zh-CN" altLang="en-US" dirty="0" smtClean="0">
                <a:solidFill>
                  <a:srgbClr val="FF0000"/>
                </a:solidFill>
              </a:rPr>
              <a:t>波形</a:t>
            </a:r>
            <a:r>
              <a:rPr lang="zh-CN" altLang="en-US" dirty="0" smtClean="0"/>
              <a:t>发生了什么样的失真</a:t>
            </a:r>
            <a:endParaRPr lang="en-US" altLang="zh-CN" dirty="0" smtClean="0"/>
          </a:p>
          <a:p>
            <a:pPr>
              <a:lnSpc>
                <a:spcPct val="150000"/>
              </a:lnSpc>
            </a:pPr>
            <a:r>
              <a:rPr lang="zh-CN" altLang="en-US" dirty="0" smtClean="0">
                <a:solidFill>
                  <a:srgbClr val="0000FF"/>
                </a:solidFill>
              </a:rPr>
              <a:t>编码信道</a:t>
            </a:r>
            <a:r>
              <a:rPr lang="zh-CN" altLang="en-US" dirty="0" smtClean="0"/>
              <a:t>：</a:t>
            </a:r>
            <a:r>
              <a:rPr lang="zh-CN" altLang="en-US" dirty="0" smtClean="0">
                <a:solidFill>
                  <a:srgbClr val="0000FF"/>
                </a:solidFill>
              </a:rPr>
              <a:t>不同</a:t>
            </a:r>
            <a:endParaRPr lang="en-US" altLang="zh-CN" dirty="0" smtClean="0">
              <a:solidFill>
                <a:srgbClr val="0000FF"/>
              </a:solidFill>
            </a:endParaRPr>
          </a:p>
          <a:p>
            <a:pPr lvl="1">
              <a:lnSpc>
                <a:spcPct val="150000"/>
              </a:lnSpc>
            </a:pPr>
            <a:r>
              <a:rPr lang="zh-CN" altLang="en-US" dirty="0" smtClean="0"/>
              <a:t>编码信道的输入输出均为数字序列，非波形</a:t>
            </a:r>
            <a:endParaRPr lang="en-US" altLang="zh-CN" dirty="0" smtClean="0"/>
          </a:p>
          <a:p>
            <a:pPr lvl="1">
              <a:lnSpc>
                <a:spcPct val="150000"/>
              </a:lnSpc>
            </a:pPr>
            <a:r>
              <a:rPr lang="zh-CN" altLang="en-US" dirty="0" smtClean="0"/>
              <a:t>信道对信号的影响：</a:t>
            </a:r>
            <a:r>
              <a:rPr lang="zh-CN" altLang="en-US" dirty="0" smtClean="0">
                <a:solidFill>
                  <a:srgbClr val="FF0000"/>
                </a:solidFill>
              </a:rPr>
              <a:t>数字序列</a:t>
            </a:r>
            <a:r>
              <a:rPr lang="zh-CN" altLang="en-US" dirty="0" smtClean="0"/>
              <a:t>发生了什么样的变化，即序列中数字发生什么样的错误。</a:t>
            </a:r>
            <a:endParaRPr lang="en-US" altLang="zh-CN" dirty="0" smtClean="0"/>
          </a:p>
          <a:p>
            <a:pPr lvl="1">
              <a:lnSpc>
                <a:spcPct val="150000"/>
              </a:lnSpc>
            </a:pPr>
            <a:r>
              <a:rPr lang="zh-CN" altLang="en-US" dirty="0" smtClean="0"/>
              <a:t>故编码信道模型：</a:t>
            </a:r>
            <a:r>
              <a:rPr lang="zh-CN" altLang="en-US" dirty="0" smtClean="0">
                <a:solidFill>
                  <a:srgbClr val="FF0000"/>
                </a:solidFill>
              </a:rPr>
              <a:t>错误概率</a:t>
            </a:r>
            <a:r>
              <a:rPr lang="zh-CN" altLang="en-US" dirty="0" smtClean="0"/>
              <a:t>来描述</a:t>
            </a:r>
          </a:p>
        </p:txBody>
      </p:sp>
      <p:sp>
        <p:nvSpPr>
          <p:cNvPr id="25" name="灯片编号占位符 5"/>
          <p:cNvSpPr>
            <a:spLocks noGrp="1"/>
          </p:cNvSpPr>
          <p:nvPr>
            <p:ph type="sldNum" sz="quarter" idx="12"/>
          </p:nvPr>
        </p:nvSpPr>
        <p:spPr/>
        <p:txBody>
          <a:bodyPr/>
          <a:lstStyle/>
          <a:p>
            <a:fld id="{1461FDAA-591D-4C96-B9B7-E54BDF58A879}" type="slidenum">
              <a:rPr lang="en-US" altLang="zh-CN" smtClean="0"/>
              <a:pPr/>
              <a:t>38</a:t>
            </a:fld>
            <a:endParaRPr lang="en-US" altLang="zh-CN"/>
          </a:p>
        </p:txBody>
      </p:sp>
    </p:spTree>
    <p:extLst>
      <p:ext uri="{BB962C8B-B14F-4D97-AF65-F5344CB8AC3E}">
        <p14:creationId xmlns:p14="http://schemas.microsoft.com/office/powerpoint/2010/main" val="1025866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15">
                                            <p:txEl>
                                              <p:pRg st="3" end="3"/>
                                            </p:txEl>
                                          </p:spTgt>
                                        </p:tgtEl>
                                        <p:attrNameLst>
                                          <p:attrName>style.visibility</p:attrName>
                                        </p:attrNameLst>
                                      </p:cBhvr>
                                      <p:to>
                                        <p:strVal val="visible"/>
                                      </p:to>
                                    </p:set>
                                    <p:anim calcmode="lin" valueType="num">
                                      <p:cBhvr additive="base">
                                        <p:cTn id="25"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8915">
                                            <p:txEl>
                                              <p:pRg st="4" end="4"/>
                                            </p:txEl>
                                          </p:spTgt>
                                        </p:tgtEl>
                                        <p:attrNameLst>
                                          <p:attrName>style.visibility</p:attrName>
                                        </p:attrNameLst>
                                      </p:cBhvr>
                                      <p:to>
                                        <p:strVal val="visible"/>
                                      </p:to>
                                    </p:set>
                                    <p:anim calcmode="lin" valueType="num">
                                      <p:cBhvr additive="base">
                                        <p:cTn id="31"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zh-CN" altLang="en-US" dirty="0"/>
          </a:p>
        </p:txBody>
      </p:sp>
      <p:sp>
        <p:nvSpPr>
          <p:cNvPr id="38915" name="Rectangle 3"/>
          <p:cNvSpPr>
            <a:spLocks noGrp="1" noChangeArrowheads="1"/>
          </p:cNvSpPr>
          <p:nvPr>
            <p:ph type="body" idx="1"/>
          </p:nvPr>
        </p:nvSpPr>
        <p:spPr/>
        <p:txBody>
          <a:bodyPr>
            <a:normAutofit/>
          </a:bodyPr>
          <a:lstStyle/>
          <a:p>
            <a:r>
              <a:rPr lang="zh-CN" altLang="en-US" dirty="0" smtClean="0"/>
              <a:t>二进制编码信道简单模型 － </a:t>
            </a:r>
            <a:r>
              <a:rPr lang="zh-CN" altLang="en-US" dirty="0" smtClean="0">
                <a:solidFill>
                  <a:srgbClr val="FF0000"/>
                </a:solidFill>
              </a:rPr>
              <a:t>无记忆</a:t>
            </a:r>
            <a:r>
              <a:rPr lang="zh-CN" altLang="en-US" dirty="0" smtClean="0"/>
              <a:t>信道模型</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3"/>
            <a:endParaRPr lang="zh-CN" altLang="en-US" dirty="0" smtClean="0"/>
          </a:p>
          <a:p>
            <a:pPr lvl="2"/>
            <a:r>
              <a:rPr lang="en-US" altLang="zh-CN" dirty="0" smtClean="0"/>
              <a:t>P(0 / 0)</a:t>
            </a:r>
            <a:r>
              <a:rPr lang="zh-CN" altLang="en-US" dirty="0" smtClean="0"/>
              <a:t>和</a:t>
            </a:r>
            <a:r>
              <a:rPr lang="en-US" altLang="zh-CN" dirty="0" smtClean="0"/>
              <a:t>P(1 / 1) </a:t>
            </a:r>
            <a:r>
              <a:rPr lang="zh-CN" altLang="en-US" dirty="0" smtClean="0"/>
              <a:t>－ 正确转移概率</a:t>
            </a:r>
          </a:p>
          <a:p>
            <a:pPr lvl="2"/>
            <a:r>
              <a:rPr lang="en-US" altLang="zh-CN" dirty="0" smtClean="0"/>
              <a:t>P(1/ 0)</a:t>
            </a:r>
            <a:r>
              <a:rPr lang="zh-CN" altLang="en-US" dirty="0" smtClean="0"/>
              <a:t>和</a:t>
            </a:r>
            <a:r>
              <a:rPr lang="en-US" altLang="zh-CN" dirty="0" smtClean="0"/>
              <a:t>P(0 / 1) </a:t>
            </a:r>
            <a:r>
              <a:rPr lang="zh-CN" altLang="en-US" dirty="0" smtClean="0"/>
              <a:t>－ 错误转移概率</a:t>
            </a:r>
          </a:p>
          <a:p>
            <a:pPr lvl="2"/>
            <a:r>
              <a:rPr lang="en-US" altLang="zh-CN" dirty="0" smtClean="0"/>
              <a:t>P(0 / 0) = 1 – P(1 / 0)</a:t>
            </a:r>
          </a:p>
          <a:p>
            <a:pPr lvl="2"/>
            <a:r>
              <a:rPr lang="en-US" altLang="zh-CN" dirty="0" smtClean="0"/>
              <a:t>P(1 / 1) = 1 – P(0 / 1) 	 </a:t>
            </a:r>
            <a:endParaRPr lang="en-US" altLang="zh-CN" dirty="0"/>
          </a:p>
        </p:txBody>
      </p:sp>
      <p:sp>
        <p:nvSpPr>
          <p:cNvPr id="25" name="灯片编号占位符 5"/>
          <p:cNvSpPr>
            <a:spLocks noGrp="1"/>
          </p:cNvSpPr>
          <p:nvPr>
            <p:ph type="sldNum" sz="quarter" idx="12"/>
          </p:nvPr>
        </p:nvSpPr>
        <p:spPr/>
        <p:txBody>
          <a:bodyPr/>
          <a:lstStyle/>
          <a:p>
            <a:fld id="{1461FDAA-591D-4C96-B9B7-E54BDF58A879}" type="slidenum">
              <a:rPr lang="en-US" altLang="zh-CN" smtClean="0"/>
              <a:pPr/>
              <a:t>39</a:t>
            </a:fld>
            <a:endParaRPr lang="en-US" altLang="zh-CN"/>
          </a:p>
        </p:txBody>
      </p:sp>
      <p:grpSp>
        <p:nvGrpSpPr>
          <p:cNvPr id="38922" name="Group 10"/>
          <p:cNvGrpSpPr>
            <a:grpSpLocks noChangeAspect="1"/>
          </p:cNvGrpSpPr>
          <p:nvPr/>
        </p:nvGrpSpPr>
        <p:grpSpPr bwMode="auto">
          <a:xfrm>
            <a:off x="1979712" y="1772816"/>
            <a:ext cx="4816475" cy="3044825"/>
            <a:chOff x="4042" y="2628"/>
            <a:chExt cx="3825" cy="2710"/>
          </a:xfrm>
        </p:grpSpPr>
        <p:sp>
          <p:nvSpPr>
            <p:cNvPr id="38923" name="AutoShape 11"/>
            <p:cNvSpPr>
              <a:spLocks noChangeAspect="1" noChangeArrowheads="1"/>
            </p:cNvSpPr>
            <p:nvPr/>
          </p:nvSpPr>
          <p:spPr bwMode="auto">
            <a:xfrm>
              <a:off x="4042" y="2628"/>
              <a:ext cx="3825" cy="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24" name="Text Box 12"/>
            <p:cNvSpPr txBox="1">
              <a:spLocks noChangeArrowheads="1"/>
            </p:cNvSpPr>
            <p:nvPr/>
          </p:nvSpPr>
          <p:spPr bwMode="auto">
            <a:xfrm>
              <a:off x="5292" y="3130"/>
              <a:ext cx="793"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P</a:t>
              </a:r>
              <a:r>
                <a:rPr lang="en-US" altLang="zh-CN" sz="1400">
                  <a:latin typeface="Times New Roman" pitchFamily="18" charset="0"/>
                </a:rPr>
                <a:t>(1 / 0)</a:t>
              </a:r>
              <a:endParaRPr lang="en-US" altLang="zh-CN" sz="2800"/>
            </a:p>
          </p:txBody>
        </p:sp>
        <p:sp>
          <p:nvSpPr>
            <p:cNvPr id="38925" name="Text Box 13"/>
            <p:cNvSpPr txBox="1">
              <a:spLocks noChangeArrowheads="1"/>
            </p:cNvSpPr>
            <p:nvPr/>
          </p:nvSpPr>
          <p:spPr bwMode="auto">
            <a:xfrm>
              <a:off x="4603" y="3624"/>
              <a:ext cx="793"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P</a:t>
              </a:r>
              <a:r>
                <a:rPr lang="en-US" altLang="zh-CN" sz="1400">
                  <a:latin typeface="Times New Roman" pitchFamily="18" charset="0"/>
                </a:rPr>
                <a:t>(0 / 1)</a:t>
              </a:r>
              <a:endParaRPr lang="en-US" altLang="zh-CN" sz="2800"/>
            </a:p>
          </p:txBody>
        </p:sp>
        <p:sp>
          <p:nvSpPr>
            <p:cNvPr id="38926" name="Text Box 14"/>
            <p:cNvSpPr txBox="1">
              <a:spLocks noChangeArrowheads="1"/>
            </p:cNvSpPr>
            <p:nvPr/>
          </p:nvSpPr>
          <p:spPr bwMode="auto">
            <a:xfrm>
              <a:off x="4174" y="2886"/>
              <a:ext cx="42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0</a:t>
              </a:r>
              <a:endParaRPr lang="en-US" altLang="zh-CN" sz="2800"/>
            </a:p>
          </p:txBody>
        </p:sp>
        <p:sp>
          <p:nvSpPr>
            <p:cNvPr id="38927" name="Text Box 15"/>
            <p:cNvSpPr txBox="1">
              <a:spLocks noChangeArrowheads="1"/>
            </p:cNvSpPr>
            <p:nvPr/>
          </p:nvSpPr>
          <p:spPr bwMode="auto">
            <a:xfrm>
              <a:off x="7438" y="2886"/>
              <a:ext cx="42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0</a:t>
              </a:r>
              <a:endParaRPr lang="en-US" altLang="zh-CN" sz="2800"/>
            </a:p>
          </p:txBody>
        </p:sp>
        <p:sp>
          <p:nvSpPr>
            <p:cNvPr id="38928" name="Text Box 16"/>
            <p:cNvSpPr txBox="1">
              <a:spLocks noChangeArrowheads="1"/>
            </p:cNvSpPr>
            <p:nvPr/>
          </p:nvSpPr>
          <p:spPr bwMode="auto">
            <a:xfrm>
              <a:off x="7412" y="3991"/>
              <a:ext cx="42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1</a:t>
              </a:r>
              <a:endParaRPr lang="en-US" altLang="zh-CN" sz="2800"/>
            </a:p>
          </p:txBody>
        </p:sp>
        <p:sp>
          <p:nvSpPr>
            <p:cNvPr id="38929" name="Text Box 17"/>
            <p:cNvSpPr txBox="1">
              <a:spLocks noChangeArrowheads="1"/>
            </p:cNvSpPr>
            <p:nvPr/>
          </p:nvSpPr>
          <p:spPr bwMode="auto">
            <a:xfrm>
              <a:off x="4135" y="3991"/>
              <a:ext cx="42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1</a:t>
              </a:r>
              <a:endParaRPr lang="en-US" altLang="zh-CN" sz="2800"/>
            </a:p>
          </p:txBody>
        </p:sp>
        <p:grpSp>
          <p:nvGrpSpPr>
            <p:cNvPr id="38930" name="Group 18"/>
            <p:cNvGrpSpPr>
              <a:grpSpLocks/>
            </p:cNvGrpSpPr>
            <p:nvPr/>
          </p:nvGrpSpPr>
          <p:grpSpPr bwMode="auto">
            <a:xfrm>
              <a:off x="5603" y="2662"/>
              <a:ext cx="807" cy="1935"/>
              <a:chOff x="5604" y="2662"/>
              <a:chExt cx="807" cy="1935"/>
            </a:xfrm>
          </p:grpSpPr>
          <p:sp>
            <p:nvSpPr>
              <p:cNvPr id="38931" name="Text Box 19"/>
              <p:cNvSpPr txBox="1">
                <a:spLocks noChangeArrowheads="1"/>
              </p:cNvSpPr>
              <p:nvPr/>
            </p:nvSpPr>
            <p:spPr bwMode="auto">
              <a:xfrm>
                <a:off x="5617" y="2662"/>
                <a:ext cx="79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P</a:t>
                </a:r>
                <a:r>
                  <a:rPr lang="en-US" altLang="zh-CN" sz="1400">
                    <a:latin typeface="Times New Roman" pitchFamily="18" charset="0"/>
                  </a:rPr>
                  <a:t>(0 / 0)</a:t>
                </a:r>
                <a:endParaRPr lang="en-US" altLang="zh-CN" sz="2800"/>
              </a:p>
            </p:txBody>
          </p:sp>
          <p:sp>
            <p:nvSpPr>
              <p:cNvPr id="38932" name="Text Box 20"/>
              <p:cNvSpPr txBox="1">
                <a:spLocks noChangeArrowheads="1"/>
              </p:cNvSpPr>
              <p:nvPr/>
            </p:nvSpPr>
            <p:spPr bwMode="auto">
              <a:xfrm>
                <a:off x="5604" y="4196"/>
                <a:ext cx="794"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P</a:t>
                </a:r>
                <a:r>
                  <a:rPr lang="en-US" altLang="zh-CN" sz="1400">
                    <a:latin typeface="Times New Roman" pitchFamily="18" charset="0"/>
                  </a:rPr>
                  <a:t>(1 / 1)</a:t>
                </a:r>
                <a:endParaRPr lang="en-US" altLang="zh-CN" sz="2800"/>
              </a:p>
            </p:txBody>
          </p:sp>
        </p:grpSp>
        <p:grpSp>
          <p:nvGrpSpPr>
            <p:cNvPr id="38933" name="Group 21"/>
            <p:cNvGrpSpPr>
              <a:grpSpLocks/>
            </p:cNvGrpSpPr>
            <p:nvPr/>
          </p:nvGrpSpPr>
          <p:grpSpPr bwMode="auto">
            <a:xfrm>
              <a:off x="4485" y="3068"/>
              <a:ext cx="2991" cy="1118"/>
              <a:chOff x="4486" y="3068"/>
              <a:chExt cx="2991" cy="1119"/>
            </a:xfrm>
          </p:grpSpPr>
          <p:grpSp>
            <p:nvGrpSpPr>
              <p:cNvPr id="38934" name="Group 22"/>
              <p:cNvGrpSpPr>
                <a:grpSpLocks/>
              </p:cNvGrpSpPr>
              <p:nvPr/>
            </p:nvGrpSpPr>
            <p:grpSpPr bwMode="auto">
              <a:xfrm>
                <a:off x="4486" y="3068"/>
                <a:ext cx="2991" cy="1119"/>
                <a:chOff x="4486" y="3068"/>
                <a:chExt cx="2991" cy="1119"/>
              </a:xfrm>
            </p:grpSpPr>
            <p:sp>
              <p:nvSpPr>
                <p:cNvPr id="38935" name="Line 23"/>
                <p:cNvSpPr>
                  <a:spLocks noChangeShapeType="1"/>
                </p:cNvSpPr>
                <p:nvPr/>
              </p:nvSpPr>
              <p:spPr bwMode="auto">
                <a:xfrm>
                  <a:off x="4486" y="3068"/>
                  <a:ext cx="299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6" name="Line 24"/>
                <p:cNvSpPr>
                  <a:spLocks noChangeShapeType="1"/>
                </p:cNvSpPr>
                <p:nvPr/>
              </p:nvSpPr>
              <p:spPr bwMode="auto">
                <a:xfrm>
                  <a:off x="4486" y="4186"/>
                  <a:ext cx="299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8937" name="Line 25"/>
              <p:cNvSpPr>
                <a:spLocks noChangeShapeType="1"/>
              </p:cNvSpPr>
              <p:nvPr/>
            </p:nvSpPr>
            <p:spPr bwMode="auto">
              <a:xfrm>
                <a:off x="4486" y="3068"/>
                <a:ext cx="2991" cy="11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8" name="Line 26"/>
              <p:cNvSpPr>
                <a:spLocks noChangeShapeType="1"/>
              </p:cNvSpPr>
              <p:nvPr/>
            </p:nvSpPr>
            <p:spPr bwMode="auto">
              <a:xfrm flipV="1">
                <a:off x="4486" y="3068"/>
                <a:ext cx="2965" cy="11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8939" name="Text Box 27"/>
            <p:cNvSpPr txBox="1">
              <a:spLocks noChangeArrowheads="1"/>
            </p:cNvSpPr>
            <p:nvPr/>
          </p:nvSpPr>
          <p:spPr bwMode="auto">
            <a:xfrm>
              <a:off x="4381" y="4677"/>
              <a:ext cx="3109"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a:latin typeface="Times New Roman" pitchFamily="18" charset="0"/>
                </a:rPr>
                <a:t>图</a:t>
              </a:r>
              <a:r>
                <a:rPr lang="en-US" altLang="zh-CN">
                  <a:latin typeface="Times New Roman" pitchFamily="18" charset="0"/>
                </a:rPr>
                <a:t>4-13 </a:t>
              </a:r>
              <a:r>
                <a:rPr lang="zh-CN" altLang="en-US">
                  <a:latin typeface="Times New Roman" pitchFamily="18" charset="0"/>
                </a:rPr>
                <a:t>二进制编码信道模型</a:t>
              </a:r>
              <a:endParaRPr lang="zh-CN" altLang="en-US" sz="2800"/>
            </a:p>
          </p:txBody>
        </p:sp>
        <p:grpSp>
          <p:nvGrpSpPr>
            <p:cNvPr id="38940" name="Group 28"/>
            <p:cNvGrpSpPr>
              <a:grpSpLocks/>
            </p:cNvGrpSpPr>
            <p:nvPr/>
          </p:nvGrpSpPr>
          <p:grpSpPr bwMode="auto">
            <a:xfrm>
              <a:off x="4042" y="3377"/>
              <a:ext cx="3824" cy="364"/>
              <a:chOff x="4043" y="3377"/>
              <a:chExt cx="3824" cy="364"/>
            </a:xfrm>
          </p:grpSpPr>
          <p:sp>
            <p:nvSpPr>
              <p:cNvPr id="38941" name="Text Box 29"/>
              <p:cNvSpPr txBox="1">
                <a:spLocks noChangeArrowheads="1"/>
              </p:cNvSpPr>
              <p:nvPr/>
            </p:nvSpPr>
            <p:spPr bwMode="auto">
              <a:xfrm>
                <a:off x="4043" y="3403"/>
                <a:ext cx="74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发送端</a:t>
                </a:r>
                <a:endParaRPr lang="zh-CN" altLang="en-US" sz="2800"/>
              </a:p>
            </p:txBody>
          </p:sp>
          <p:sp>
            <p:nvSpPr>
              <p:cNvPr id="38942" name="Text Box 30"/>
              <p:cNvSpPr txBox="1">
                <a:spLocks noChangeArrowheads="1"/>
              </p:cNvSpPr>
              <p:nvPr/>
            </p:nvSpPr>
            <p:spPr bwMode="auto">
              <a:xfrm>
                <a:off x="7126" y="3377"/>
                <a:ext cx="74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接收端</a:t>
                </a:r>
                <a:endParaRPr lang="zh-CN" altLang="en-US" sz="2800"/>
              </a:p>
            </p:txBody>
          </p:sp>
        </p:grpSp>
      </p:grpSp>
    </p:spTree>
    <p:extLst>
      <p:ext uri="{BB962C8B-B14F-4D97-AF65-F5344CB8AC3E}">
        <p14:creationId xmlns:p14="http://schemas.microsoft.com/office/powerpoint/2010/main" val="38192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章    信  道</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4.1 </a:t>
            </a:r>
            <a:r>
              <a:rPr lang="zh-CN" altLang="en-US" dirty="0" smtClean="0">
                <a:solidFill>
                  <a:srgbClr val="FF0000"/>
                </a:solidFill>
              </a:rPr>
              <a:t>无线信道</a:t>
            </a:r>
          </a:p>
          <a:p>
            <a:r>
              <a:rPr lang="en-US" altLang="zh-CN" dirty="0" smtClean="0"/>
              <a:t>4.2 </a:t>
            </a:r>
            <a:r>
              <a:rPr lang="zh-CN" altLang="en-US" dirty="0" smtClean="0"/>
              <a:t>有线信道</a:t>
            </a:r>
          </a:p>
          <a:p>
            <a:r>
              <a:rPr lang="en-US" altLang="zh-CN" dirty="0" smtClean="0"/>
              <a:t>4.3 </a:t>
            </a:r>
            <a:r>
              <a:rPr lang="zh-CN" altLang="en-US" dirty="0" smtClean="0"/>
              <a:t>信道的数学模型</a:t>
            </a:r>
          </a:p>
          <a:p>
            <a:r>
              <a:rPr lang="en-US" altLang="zh-CN" dirty="0" smtClean="0"/>
              <a:t>4.4 </a:t>
            </a:r>
            <a:r>
              <a:rPr lang="zh-CN" altLang="en-US" dirty="0" smtClean="0"/>
              <a:t>信道特性对信号传输的影响</a:t>
            </a:r>
          </a:p>
          <a:p>
            <a:r>
              <a:rPr lang="en-US" altLang="zh-CN" dirty="0" smtClean="0"/>
              <a:t>4.5 </a:t>
            </a:r>
            <a:r>
              <a:rPr lang="zh-CN" altLang="en-US" dirty="0" smtClean="0"/>
              <a:t>信道中的噪声</a:t>
            </a:r>
          </a:p>
          <a:p>
            <a:r>
              <a:rPr lang="en-US" altLang="zh-CN" dirty="0" smtClean="0"/>
              <a:t>4.6 </a:t>
            </a:r>
            <a:r>
              <a:rPr lang="zh-CN" altLang="en-US" dirty="0" smtClean="0"/>
              <a:t>信道容量</a:t>
            </a:r>
          </a:p>
          <a:p>
            <a:endParaRPr lang="zh-CN" altLang="en-US" b="0" dirty="0" smtClean="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a:t>
            </a:fld>
            <a:endParaRPr lang="en-US"/>
          </a:p>
        </p:txBody>
      </p:sp>
    </p:spTree>
    <p:extLst>
      <p:ext uri="{BB962C8B-B14F-4D97-AF65-F5344CB8AC3E}">
        <p14:creationId xmlns:p14="http://schemas.microsoft.com/office/powerpoint/2010/main" val="2094891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zh-CN" altLang="en-US" dirty="0"/>
          </a:p>
        </p:txBody>
      </p:sp>
      <p:sp>
        <p:nvSpPr>
          <p:cNvPr id="39939" name="Rectangle 3"/>
          <p:cNvSpPr>
            <a:spLocks noGrp="1" noChangeArrowheads="1"/>
          </p:cNvSpPr>
          <p:nvPr>
            <p:ph type="body" idx="1"/>
          </p:nvPr>
        </p:nvSpPr>
        <p:spPr/>
        <p:txBody>
          <a:bodyPr/>
          <a:lstStyle/>
          <a:p>
            <a:r>
              <a:rPr lang="zh-CN" altLang="en-US" dirty="0" smtClean="0"/>
              <a:t>四进制编码信道模型 </a:t>
            </a:r>
            <a:endParaRPr lang="zh-CN" altLang="en-US" dirty="0"/>
          </a:p>
        </p:txBody>
      </p:sp>
      <p:sp>
        <p:nvSpPr>
          <p:cNvPr id="49" name="灯片编号占位符 5"/>
          <p:cNvSpPr>
            <a:spLocks noGrp="1"/>
          </p:cNvSpPr>
          <p:nvPr>
            <p:ph type="sldNum" sz="quarter" idx="12"/>
          </p:nvPr>
        </p:nvSpPr>
        <p:spPr/>
        <p:txBody>
          <a:bodyPr/>
          <a:lstStyle/>
          <a:p>
            <a:fld id="{3D00EC96-8F5D-4EF3-B244-2BD347098D48}" type="slidenum">
              <a:rPr lang="en-US" altLang="zh-CN" smtClean="0"/>
              <a:pPr/>
              <a:t>40</a:t>
            </a:fld>
            <a:endParaRPr lang="en-US" altLang="zh-CN"/>
          </a:p>
        </p:txBody>
      </p:sp>
      <p:grpSp>
        <p:nvGrpSpPr>
          <p:cNvPr id="39941" name="Group 5"/>
          <p:cNvGrpSpPr>
            <a:grpSpLocks noChangeAspect="1"/>
          </p:cNvGrpSpPr>
          <p:nvPr/>
        </p:nvGrpSpPr>
        <p:grpSpPr bwMode="auto">
          <a:xfrm>
            <a:off x="845533" y="1700807"/>
            <a:ext cx="5727557" cy="5061265"/>
            <a:chOff x="2738" y="3910"/>
            <a:chExt cx="3420" cy="3020"/>
          </a:xfrm>
        </p:grpSpPr>
        <p:sp>
          <p:nvSpPr>
            <p:cNvPr id="39942" name="AutoShape 6"/>
            <p:cNvSpPr>
              <a:spLocks noChangeAspect="1" noChangeArrowheads="1"/>
            </p:cNvSpPr>
            <p:nvPr/>
          </p:nvSpPr>
          <p:spPr bwMode="auto">
            <a:xfrm>
              <a:off x="2738" y="3910"/>
              <a:ext cx="3420" cy="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9943" name="Group 7"/>
            <p:cNvGrpSpPr>
              <a:grpSpLocks/>
            </p:cNvGrpSpPr>
            <p:nvPr/>
          </p:nvGrpSpPr>
          <p:grpSpPr bwMode="auto">
            <a:xfrm>
              <a:off x="3302" y="4095"/>
              <a:ext cx="1743" cy="2238"/>
              <a:chOff x="3302" y="4095"/>
              <a:chExt cx="2185" cy="2238"/>
            </a:xfrm>
          </p:grpSpPr>
          <p:sp>
            <p:nvSpPr>
              <p:cNvPr id="39944" name="Line 8"/>
              <p:cNvSpPr>
                <a:spLocks noChangeShapeType="1"/>
              </p:cNvSpPr>
              <p:nvPr/>
            </p:nvSpPr>
            <p:spPr bwMode="auto">
              <a:xfrm>
                <a:off x="3302" y="4095"/>
                <a:ext cx="21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5" name="Line 9"/>
              <p:cNvSpPr>
                <a:spLocks noChangeShapeType="1"/>
              </p:cNvSpPr>
              <p:nvPr/>
            </p:nvSpPr>
            <p:spPr bwMode="auto">
              <a:xfrm>
                <a:off x="3302" y="4836"/>
                <a:ext cx="218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6" name="Line 10"/>
              <p:cNvSpPr>
                <a:spLocks noChangeShapeType="1"/>
              </p:cNvSpPr>
              <p:nvPr/>
            </p:nvSpPr>
            <p:spPr bwMode="auto">
              <a:xfrm>
                <a:off x="3302" y="5591"/>
                <a:ext cx="21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7" name="Line 11"/>
              <p:cNvSpPr>
                <a:spLocks noChangeShapeType="1"/>
              </p:cNvSpPr>
              <p:nvPr/>
            </p:nvSpPr>
            <p:spPr bwMode="auto">
              <a:xfrm>
                <a:off x="3302" y="6332"/>
                <a:ext cx="218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9948" name="Line 12"/>
            <p:cNvSpPr>
              <a:spLocks noChangeShapeType="1"/>
            </p:cNvSpPr>
            <p:nvPr/>
          </p:nvSpPr>
          <p:spPr bwMode="auto">
            <a:xfrm>
              <a:off x="3302" y="4095"/>
              <a:ext cx="1795"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9" name="Line 13"/>
            <p:cNvSpPr>
              <a:spLocks noChangeShapeType="1"/>
            </p:cNvSpPr>
            <p:nvPr/>
          </p:nvSpPr>
          <p:spPr bwMode="auto">
            <a:xfrm>
              <a:off x="3302" y="4095"/>
              <a:ext cx="1774" cy="12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0" name="Line 14"/>
            <p:cNvSpPr>
              <a:spLocks noChangeShapeType="1"/>
            </p:cNvSpPr>
            <p:nvPr/>
          </p:nvSpPr>
          <p:spPr bwMode="auto">
            <a:xfrm>
              <a:off x="3302" y="4095"/>
              <a:ext cx="1808" cy="18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1" name="Line 15"/>
            <p:cNvSpPr>
              <a:spLocks noChangeShapeType="1"/>
            </p:cNvSpPr>
            <p:nvPr/>
          </p:nvSpPr>
          <p:spPr bwMode="auto">
            <a:xfrm flipV="1">
              <a:off x="3302" y="4316"/>
              <a:ext cx="1535" cy="5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2" name="Line 16"/>
            <p:cNvSpPr>
              <a:spLocks noChangeShapeType="1"/>
            </p:cNvSpPr>
            <p:nvPr/>
          </p:nvSpPr>
          <p:spPr bwMode="auto">
            <a:xfrm>
              <a:off x="3302" y="4836"/>
              <a:ext cx="1691" cy="5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3" name="Line 17"/>
            <p:cNvSpPr>
              <a:spLocks noChangeShapeType="1"/>
            </p:cNvSpPr>
            <p:nvPr/>
          </p:nvSpPr>
          <p:spPr bwMode="auto">
            <a:xfrm>
              <a:off x="3302" y="4836"/>
              <a:ext cx="1800" cy="12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4" name="Line 18"/>
            <p:cNvSpPr>
              <a:spLocks noChangeShapeType="1"/>
            </p:cNvSpPr>
            <p:nvPr/>
          </p:nvSpPr>
          <p:spPr bwMode="auto">
            <a:xfrm flipV="1">
              <a:off x="3297" y="4457"/>
              <a:ext cx="1644" cy="11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5" name="Line 19"/>
            <p:cNvSpPr>
              <a:spLocks noChangeShapeType="1"/>
            </p:cNvSpPr>
            <p:nvPr/>
          </p:nvSpPr>
          <p:spPr bwMode="auto">
            <a:xfrm flipV="1">
              <a:off x="3297" y="4990"/>
              <a:ext cx="1753" cy="6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6" name="Line 20"/>
            <p:cNvSpPr>
              <a:spLocks noChangeShapeType="1"/>
            </p:cNvSpPr>
            <p:nvPr/>
          </p:nvSpPr>
          <p:spPr bwMode="auto">
            <a:xfrm>
              <a:off x="3297" y="5591"/>
              <a:ext cx="1592" cy="5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7" name="Line 21"/>
            <p:cNvSpPr>
              <a:spLocks noChangeShapeType="1"/>
            </p:cNvSpPr>
            <p:nvPr/>
          </p:nvSpPr>
          <p:spPr bwMode="auto">
            <a:xfrm flipV="1">
              <a:off x="3297" y="4464"/>
              <a:ext cx="1813" cy="18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8" name="Line 22"/>
            <p:cNvSpPr>
              <a:spLocks noChangeShapeType="1"/>
            </p:cNvSpPr>
            <p:nvPr/>
          </p:nvSpPr>
          <p:spPr bwMode="auto">
            <a:xfrm flipV="1">
              <a:off x="3297" y="5110"/>
              <a:ext cx="1784" cy="12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9" name="Line 23"/>
            <p:cNvSpPr>
              <a:spLocks noChangeShapeType="1"/>
            </p:cNvSpPr>
            <p:nvPr/>
          </p:nvSpPr>
          <p:spPr bwMode="auto">
            <a:xfrm flipV="1">
              <a:off x="3297" y="5721"/>
              <a:ext cx="1779" cy="6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0" name="Text Box 24"/>
            <p:cNvSpPr txBox="1">
              <a:spLocks noChangeArrowheads="1"/>
            </p:cNvSpPr>
            <p:nvPr/>
          </p:nvSpPr>
          <p:spPr bwMode="auto">
            <a:xfrm>
              <a:off x="3024" y="3910"/>
              <a:ext cx="34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0</a:t>
              </a:r>
              <a:endParaRPr lang="en-US" altLang="zh-CN" sz="3600"/>
            </a:p>
          </p:txBody>
        </p:sp>
        <p:sp>
          <p:nvSpPr>
            <p:cNvPr id="39961" name="Text Box 25"/>
            <p:cNvSpPr txBox="1">
              <a:spLocks noChangeArrowheads="1"/>
            </p:cNvSpPr>
            <p:nvPr/>
          </p:nvSpPr>
          <p:spPr bwMode="auto">
            <a:xfrm>
              <a:off x="3019" y="4665"/>
              <a:ext cx="34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1</a:t>
              </a:r>
              <a:endParaRPr lang="en-US" altLang="zh-CN" sz="3600"/>
            </a:p>
          </p:txBody>
        </p:sp>
        <p:sp>
          <p:nvSpPr>
            <p:cNvPr id="39962" name="Text Box 26"/>
            <p:cNvSpPr txBox="1">
              <a:spLocks noChangeArrowheads="1"/>
            </p:cNvSpPr>
            <p:nvPr/>
          </p:nvSpPr>
          <p:spPr bwMode="auto">
            <a:xfrm>
              <a:off x="2998" y="5380"/>
              <a:ext cx="34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2</a:t>
              </a:r>
              <a:endParaRPr lang="en-US" altLang="zh-CN" sz="3600"/>
            </a:p>
          </p:txBody>
        </p:sp>
        <p:sp>
          <p:nvSpPr>
            <p:cNvPr id="39963" name="Text Box 27"/>
            <p:cNvSpPr txBox="1">
              <a:spLocks noChangeArrowheads="1"/>
            </p:cNvSpPr>
            <p:nvPr/>
          </p:nvSpPr>
          <p:spPr bwMode="auto">
            <a:xfrm>
              <a:off x="3032" y="6121"/>
              <a:ext cx="34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3</a:t>
              </a:r>
              <a:endParaRPr lang="en-US" altLang="zh-CN" sz="3600"/>
            </a:p>
          </p:txBody>
        </p:sp>
        <p:sp>
          <p:nvSpPr>
            <p:cNvPr id="39964" name="Text Box 28"/>
            <p:cNvSpPr txBox="1">
              <a:spLocks noChangeArrowheads="1"/>
            </p:cNvSpPr>
            <p:nvPr/>
          </p:nvSpPr>
          <p:spPr bwMode="auto">
            <a:xfrm>
              <a:off x="5498" y="6126"/>
              <a:ext cx="34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3</a:t>
              </a:r>
              <a:endParaRPr lang="en-US" altLang="zh-CN" sz="3600"/>
            </a:p>
          </p:txBody>
        </p:sp>
        <p:sp>
          <p:nvSpPr>
            <p:cNvPr id="39965" name="Text Box 29"/>
            <p:cNvSpPr txBox="1">
              <a:spLocks noChangeArrowheads="1"/>
            </p:cNvSpPr>
            <p:nvPr/>
          </p:nvSpPr>
          <p:spPr bwMode="auto">
            <a:xfrm>
              <a:off x="5459" y="5404"/>
              <a:ext cx="34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2</a:t>
              </a:r>
              <a:endParaRPr lang="en-US" altLang="zh-CN" sz="3600"/>
            </a:p>
          </p:txBody>
        </p:sp>
        <p:sp>
          <p:nvSpPr>
            <p:cNvPr id="39966" name="Text Box 30"/>
            <p:cNvSpPr txBox="1">
              <a:spLocks noChangeArrowheads="1"/>
            </p:cNvSpPr>
            <p:nvPr/>
          </p:nvSpPr>
          <p:spPr bwMode="auto">
            <a:xfrm>
              <a:off x="5472" y="4665"/>
              <a:ext cx="34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1</a:t>
              </a:r>
              <a:endParaRPr lang="en-US" altLang="zh-CN" sz="3600"/>
            </a:p>
          </p:txBody>
        </p:sp>
        <p:sp>
          <p:nvSpPr>
            <p:cNvPr id="39967" name="Text Box 31"/>
            <p:cNvSpPr txBox="1">
              <a:spLocks noChangeArrowheads="1"/>
            </p:cNvSpPr>
            <p:nvPr/>
          </p:nvSpPr>
          <p:spPr bwMode="auto">
            <a:xfrm>
              <a:off x="5477" y="3921"/>
              <a:ext cx="34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0</a:t>
              </a:r>
              <a:endParaRPr lang="en-US" altLang="zh-CN" sz="3600"/>
            </a:p>
          </p:txBody>
        </p:sp>
        <p:sp>
          <p:nvSpPr>
            <p:cNvPr id="39968" name="Line 32"/>
            <p:cNvSpPr>
              <a:spLocks noChangeShapeType="1"/>
            </p:cNvSpPr>
            <p:nvPr/>
          </p:nvSpPr>
          <p:spPr bwMode="auto">
            <a:xfrm flipV="1">
              <a:off x="4837" y="4100"/>
              <a:ext cx="637"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Line 33"/>
            <p:cNvSpPr>
              <a:spLocks noChangeShapeType="1"/>
            </p:cNvSpPr>
            <p:nvPr/>
          </p:nvSpPr>
          <p:spPr bwMode="auto">
            <a:xfrm flipV="1">
              <a:off x="4941" y="4095"/>
              <a:ext cx="541" cy="3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Line 34"/>
            <p:cNvSpPr>
              <a:spLocks noChangeShapeType="1"/>
            </p:cNvSpPr>
            <p:nvPr/>
          </p:nvSpPr>
          <p:spPr bwMode="auto">
            <a:xfrm flipV="1">
              <a:off x="5110" y="4095"/>
              <a:ext cx="364"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1" name="Line 35"/>
            <p:cNvSpPr>
              <a:spLocks noChangeShapeType="1"/>
            </p:cNvSpPr>
            <p:nvPr/>
          </p:nvSpPr>
          <p:spPr bwMode="auto">
            <a:xfrm flipV="1">
              <a:off x="5045" y="4095"/>
              <a:ext cx="429"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2" name="Line 36"/>
            <p:cNvSpPr>
              <a:spLocks noChangeShapeType="1"/>
            </p:cNvSpPr>
            <p:nvPr/>
          </p:nvSpPr>
          <p:spPr bwMode="auto">
            <a:xfrm>
              <a:off x="5032" y="4836"/>
              <a:ext cx="4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3" name="Line 37"/>
            <p:cNvSpPr>
              <a:spLocks noChangeShapeType="1"/>
            </p:cNvSpPr>
            <p:nvPr/>
          </p:nvSpPr>
          <p:spPr bwMode="auto">
            <a:xfrm>
              <a:off x="5097" y="4719"/>
              <a:ext cx="372" cy="1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4" name="Line 38"/>
            <p:cNvSpPr>
              <a:spLocks noChangeShapeType="1"/>
            </p:cNvSpPr>
            <p:nvPr/>
          </p:nvSpPr>
          <p:spPr bwMode="auto">
            <a:xfrm flipV="1">
              <a:off x="5053" y="4842"/>
              <a:ext cx="421" cy="1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5" name="Line 39"/>
            <p:cNvSpPr>
              <a:spLocks noChangeShapeType="1"/>
            </p:cNvSpPr>
            <p:nvPr/>
          </p:nvSpPr>
          <p:spPr bwMode="auto">
            <a:xfrm flipV="1">
              <a:off x="5084" y="4842"/>
              <a:ext cx="398" cy="2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6" name="Line 40"/>
            <p:cNvSpPr>
              <a:spLocks noChangeShapeType="1"/>
            </p:cNvSpPr>
            <p:nvPr/>
          </p:nvSpPr>
          <p:spPr bwMode="auto">
            <a:xfrm>
              <a:off x="5079" y="5336"/>
              <a:ext cx="382"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7" name="Line 41"/>
            <p:cNvSpPr>
              <a:spLocks noChangeShapeType="1"/>
            </p:cNvSpPr>
            <p:nvPr/>
          </p:nvSpPr>
          <p:spPr bwMode="auto">
            <a:xfrm>
              <a:off x="4993" y="5422"/>
              <a:ext cx="476" cy="1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8" name="Line 42"/>
            <p:cNvSpPr>
              <a:spLocks noChangeShapeType="1"/>
            </p:cNvSpPr>
            <p:nvPr/>
          </p:nvSpPr>
          <p:spPr bwMode="auto">
            <a:xfrm>
              <a:off x="5027" y="5591"/>
              <a:ext cx="4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9" name="Line 43"/>
            <p:cNvSpPr>
              <a:spLocks noChangeShapeType="1"/>
            </p:cNvSpPr>
            <p:nvPr/>
          </p:nvSpPr>
          <p:spPr bwMode="auto">
            <a:xfrm flipV="1">
              <a:off x="5079" y="5596"/>
              <a:ext cx="408" cy="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0" name="Line 44"/>
            <p:cNvSpPr>
              <a:spLocks noChangeShapeType="1"/>
            </p:cNvSpPr>
            <p:nvPr/>
          </p:nvSpPr>
          <p:spPr bwMode="auto">
            <a:xfrm>
              <a:off x="5110" y="5973"/>
              <a:ext cx="364" cy="3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1" name="Line 45"/>
            <p:cNvSpPr>
              <a:spLocks noChangeShapeType="1"/>
            </p:cNvSpPr>
            <p:nvPr/>
          </p:nvSpPr>
          <p:spPr bwMode="auto">
            <a:xfrm>
              <a:off x="5105" y="6085"/>
              <a:ext cx="377" cy="2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2" name="Line 46"/>
            <p:cNvSpPr>
              <a:spLocks noChangeShapeType="1"/>
            </p:cNvSpPr>
            <p:nvPr/>
          </p:nvSpPr>
          <p:spPr bwMode="auto">
            <a:xfrm>
              <a:off x="4889" y="6137"/>
              <a:ext cx="593"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3" name="Line 47"/>
            <p:cNvSpPr>
              <a:spLocks noChangeShapeType="1"/>
            </p:cNvSpPr>
            <p:nvPr/>
          </p:nvSpPr>
          <p:spPr bwMode="auto">
            <a:xfrm>
              <a:off x="5027" y="6332"/>
              <a:ext cx="442"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4" name="Text Box 48"/>
            <p:cNvSpPr txBox="1">
              <a:spLocks noChangeArrowheads="1"/>
            </p:cNvSpPr>
            <p:nvPr/>
          </p:nvSpPr>
          <p:spPr bwMode="auto">
            <a:xfrm>
              <a:off x="5638" y="4956"/>
              <a:ext cx="520"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1400">
                  <a:latin typeface="Times New Roman" pitchFamily="18" charset="0"/>
                </a:rPr>
                <a:t>接收端</a:t>
              </a:r>
              <a:endParaRPr lang="zh-CN" altLang="en-US" sz="2800"/>
            </a:p>
          </p:txBody>
        </p:sp>
        <p:sp>
          <p:nvSpPr>
            <p:cNvPr id="39985" name="Text Box 49"/>
            <p:cNvSpPr txBox="1">
              <a:spLocks noChangeArrowheads="1"/>
            </p:cNvSpPr>
            <p:nvPr/>
          </p:nvSpPr>
          <p:spPr bwMode="auto">
            <a:xfrm>
              <a:off x="2738" y="4930"/>
              <a:ext cx="520"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1400">
                  <a:latin typeface="Times New Roman" pitchFamily="18" charset="0"/>
                </a:rPr>
                <a:t>发送端</a:t>
              </a:r>
              <a:endParaRPr lang="zh-CN" altLang="en-US" sz="2800"/>
            </a:p>
          </p:txBody>
        </p:sp>
      </p:grpSp>
      <p:sp>
        <p:nvSpPr>
          <p:cNvPr id="2" name="矩形 1"/>
          <p:cNvSpPr/>
          <p:nvPr/>
        </p:nvSpPr>
        <p:spPr>
          <a:xfrm>
            <a:off x="6573090" y="2348521"/>
            <a:ext cx="2088232"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800" b="1" dirty="0">
                <a:latin typeface="+mj-ea"/>
                <a:ea typeface="+mj-ea"/>
              </a:rPr>
              <a:t>编码</a:t>
            </a:r>
            <a:r>
              <a:rPr lang="zh-CN" altLang="en-US" sz="2800" b="1" dirty="0" smtClean="0">
                <a:latin typeface="+mj-ea"/>
                <a:ea typeface="+mj-ea"/>
              </a:rPr>
              <a:t>信道产生错误的原因：调制信道不理想</a:t>
            </a:r>
            <a:endParaRPr lang="zh-CN" altLang="en-US" sz="2800" b="1" dirty="0">
              <a:latin typeface="+mj-ea"/>
              <a:ea typeface="+mj-ea"/>
            </a:endParaRPr>
          </a:p>
        </p:txBody>
      </p:sp>
    </p:spTree>
    <p:extLst>
      <p:ext uri="{BB962C8B-B14F-4D97-AF65-F5344CB8AC3E}">
        <p14:creationId xmlns:p14="http://schemas.microsoft.com/office/powerpoint/2010/main" val="1970208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章    信  道</a:t>
            </a:r>
            <a:endParaRPr lang="zh-CN" altLang="en-US" dirty="0"/>
          </a:p>
        </p:txBody>
      </p:sp>
      <p:sp>
        <p:nvSpPr>
          <p:cNvPr id="3" name="内容占位符 2"/>
          <p:cNvSpPr>
            <a:spLocks noGrp="1"/>
          </p:cNvSpPr>
          <p:nvPr>
            <p:ph idx="1"/>
          </p:nvPr>
        </p:nvSpPr>
        <p:spPr/>
        <p:txBody>
          <a:bodyPr/>
          <a:lstStyle/>
          <a:p>
            <a:r>
              <a:rPr lang="en-US" altLang="zh-CN" dirty="0" smtClean="0"/>
              <a:t>4.1 </a:t>
            </a:r>
            <a:r>
              <a:rPr lang="zh-CN" altLang="en-US" dirty="0" smtClean="0"/>
              <a:t>无线信道</a:t>
            </a:r>
          </a:p>
          <a:p>
            <a:r>
              <a:rPr lang="en-US" altLang="zh-CN" dirty="0" smtClean="0"/>
              <a:t>4.2 </a:t>
            </a:r>
            <a:r>
              <a:rPr lang="zh-CN" altLang="en-US" dirty="0" smtClean="0"/>
              <a:t>有线信道</a:t>
            </a:r>
          </a:p>
          <a:p>
            <a:r>
              <a:rPr lang="en-US" altLang="zh-CN" dirty="0" smtClean="0"/>
              <a:t>4.3 </a:t>
            </a:r>
            <a:r>
              <a:rPr lang="zh-CN" altLang="en-US" dirty="0" smtClean="0"/>
              <a:t>信道的数学模型</a:t>
            </a:r>
          </a:p>
          <a:p>
            <a:r>
              <a:rPr lang="en-US" altLang="zh-CN" dirty="0" smtClean="0">
                <a:solidFill>
                  <a:srgbClr val="FF0000"/>
                </a:solidFill>
              </a:rPr>
              <a:t>4.4 </a:t>
            </a:r>
            <a:r>
              <a:rPr lang="zh-CN" altLang="en-US" dirty="0" smtClean="0">
                <a:solidFill>
                  <a:srgbClr val="FF0000"/>
                </a:solidFill>
              </a:rPr>
              <a:t>信道特性对信号传输的影响</a:t>
            </a:r>
          </a:p>
          <a:p>
            <a:r>
              <a:rPr lang="en-US" altLang="zh-CN" dirty="0" smtClean="0"/>
              <a:t>4.5 </a:t>
            </a:r>
            <a:r>
              <a:rPr lang="zh-CN" altLang="en-US" dirty="0" smtClean="0"/>
              <a:t>信道中的噪声</a:t>
            </a:r>
          </a:p>
          <a:p>
            <a:r>
              <a:rPr lang="en-US" altLang="zh-CN" dirty="0" smtClean="0"/>
              <a:t>4.6 </a:t>
            </a:r>
            <a:r>
              <a:rPr lang="zh-CN" altLang="en-US" dirty="0" smtClean="0"/>
              <a:t>信道容量</a:t>
            </a:r>
          </a:p>
          <a:p>
            <a:endParaRPr lang="zh-CN" altLang="en-US" b="0" dirty="0" smtClean="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41</a:t>
            </a:fld>
            <a:endParaRPr lang="en-US"/>
          </a:p>
        </p:txBody>
      </p:sp>
      <p:sp>
        <p:nvSpPr>
          <p:cNvPr id="5" name="矩形 4"/>
          <p:cNvSpPr/>
          <p:nvPr/>
        </p:nvSpPr>
        <p:spPr>
          <a:xfrm>
            <a:off x="5868144" y="2780928"/>
            <a:ext cx="2339102" cy="954107"/>
          </a:xfrm>
          <a:prstGeom prst="rect">
            <a:avLst/>
          </a:prstGeom>
        </p:spPr>
        <p:txBody>
          <a:bodyPr wrap="none">
            <a:spAutoFit/>
          </a:bodyPr>
          <a:lstStyle/>
          <a:p>
            <a:r>
              <a:rPr lang="zh-CN" altLang="en-US" sz="2800" b="1" dirty="0" smtClean="0">
                <a:solidFill>
                  <a:srgbClr val="0000FF"/>
                </a:solidFill>
                <a:latin typeface="+mj-ea"/>
                <a:ea typeface="+mj-ea"/>
              </a:rPr>
              <a:t>一、恒参信道</a:t>
            </a:r>
            <a:endParaRPr lang="en-US" altLang="zh-CN" sz="2800" b="1" dirty="0" smtClean="0">
              <a:solidFill>
                <a:srgbClr val="0000FF"/>
              </a:solidFill>
              <a:latin typeface="+mj-ea"/>
              <a:ea typeface="+mj-ea"/>
            </a:endParaRPr>
          </a:p>
          <a:p>
            <a:r>
              <a:rPr lang="zh-CN" altLang="en-US" sz="2800" b="1" dirty="0" smtClean="0">
                <a:solidFill>
                  <a:srgbClr val="0000FF"/>
                </a:solidFill>
                <a:latin typeface="+mj-ea"/>
                <a:ea typeface="+mj-ea"/>
              </a:rPr>
              <a:t>二、变参信道</a:t>
            </a:r>
            <a:endParaRPr lang="zh-CN" altLang="en-US" sz="2800" b="1" dirty="0">
              <a:solidFill>
                <a:srgbClr val="0000FF"/>
              </a:solidFill>
              <a:latin typeface="+mj-ea"/>
              <a:ea typeface="+mj-ea"/>
            </a:endParaRPr>
          </a:p>
        </p:txBody>
      </p:sp>
    </p:spTree>
    <p:extLst>
      <p:ext uri="{BB962C8B-B14F-4D97-AF65-F5344CB8AC3E}">
        <p14:creationId xmlns:p14="http://schemas.microsoft.com/office/powerpoint/2010/main" val="2094891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一</a:t>
            </a:r>
            <a:r>
              <a:rPr lang="en-US" altLang="zh-CN" dirty="0" smtClean="0"/>
              <a:t>. </a:t>
            </a:r>
            <a:r>
              <a:rPr lang="zh-CN" altLang="en-US" dirty="0" smtClean="0"/>
              <a:t>恒参信道的影响</a:t>
            </a:r>
          </a:p>
        </p:txBody>
      </p:sp>
      <p:sp>
        <p:nvSpPr>
          <p:cNvPr id="40963" name="Rectangle 3"/>
          <p:cNvSpPr>
            <a:spLocks noGrp="1" noChangeArrowheads="1"/>
          </p:cNvSpPr>
          <p:nvPr>
            <p:ph type="body" idx="1"/>
          </p:nvPr>
        </p:nvSpPr>
        <p:spPr/>
        <p:txBody>
          <a:bodyPr>
            <a:normAutofit/>
          </a:bodyPr>
          <a:lstStyle/>
          <a:p>
            <a:r>
              <a:rPr lang="zh-CN" altLang="en-US" dirty="0" smtClean="0">
                <a:solidFill>
                  <a:srgbClr val="0000FF"/>
                </a:solidFill>
              </a:rPr>
              <a:t>恒参信道</a:t>
            </a:r>
            <a:r>
              <a:rPr lang="zh-CN" altLang="en-US" dirty="0" smtClean="0"/>
              <a:t>：</a:t>
            </a:r>
            <a:endParaRPr lang="en-US" altLang="zh-CN" dirty="0" smtClean="0"/>
          </a:p>
          <a:p>
            <a:pPr lvl="1"/>
            <a:r>
              <a:rPr lang="zh-CN" altLang="en-US" dirty="0" smtClean="0"/>
              <a:t>信道特性变化很小，或者很慢，可视做恒定</a:t>
            </a:r>
            <a:endParaRPr lang="en-US" altLang="zh-CN" dirty="0" smtClean="0"/>
          </a:p>
          <a:p>
            <a:pPr lvl="1"/>
            <a:r>
              <a:rPr lang="zh-CN" altLang="en-US" dirty="0" smtClean="0"/>
              <a:t>举例：</a:t>
            </a:r>
            <a:endParaRPr lang="en-US" altLang="zh-CN" dirty="0" smtClean="0"/>
          </a:p>
          <a:p>
            <a:pPr marL="365760" lvl="1" indent="0">
              <a:buNone/>
            </a:pPr>
            <a:r>
              <a:rPr lang="zh-CN" altLang="en-US" dirty="0" smtClean="0"/>
              <a:t>各种</a:t>
            </a:r>
            <a:r>
              <a:rPr lang="zh-CN" altLang="en-US" dirty="0"/>
              <a:t>有线</a:t>
            </a:r>
            <a:r>
              <a:rPr lang="zh-CN" altLang="en-US" dirty="0" smtClean="0"/>
              <a:t>信道：如架空明线</a:t>
            </a:r>
            <a:r>
              <a:rPr lang="zh-CN" altLang="en-US" dirty="0"/>
              <a:t>、</a:t>
            </a:r>
            <a:r>
              <a:rPr lang="zh-CN" altLang="en-US" dirty="0" smtClean="0"/>
              <a:t>电缆、光纤等等</a:t>
            </a:r>
            <a:endParaRPr lang="en-US" altLang="zh-CN" dirty="0" smtClean="0"/>
          </a:p>
          <a:p>
            <a:pPr marL="365760" lvl="1" indent="0">
              <a:buNone/>
            </a:pPr>
            <a:r>
              <a:rPr lang="zh-CN" altLang="en-US" dirty="0" smtClean="0"/>
              <a:t>部分无线信道：中</a:t>
            </a:r>
            <a:r>
              <a:rPr lang="zh-CN" altLang="en-US" dirty="0"/>
              <a:t>长波地波传播</a:t>
            </a:r>
            <a:r>
              <a:rPr lang="zh-CN" altLang="en-US" dirty="0" smtClean="0"/>
              <a:t>、超短波</a:t>
            </a:r>
            <a:r>
              <a:rPr lang="zh-CN" altLang="en-US" dirty="0"/>
              <a:t>及微波视距传播、人造卫星中继</a:t>
            </a:r>
            <a:r>
              <a:rPr lang="zh-CN" altLang="en-US" dirty="0" smtClean="0"/>
              <a:t>、及</a:t>
            </a:r>
            <a:r>
              <a:rPr lang="zh-CN" altLang="en-US" dirty="0"/>
              <a:t>光波视距传播等传输媒质构成的广义信道</a:t>
            </a:r>
            <a:r>
              <a:rPr lang="en-US" altLang="zh-CN" dirty="0" smtClean="0"/>
              <a:t>…</a:t>
            </a:r>
          </a:p>
          <a:p>
            <a:pPr marL="365760" lvl="1" indent="0">
              <a:buNone/>
            </a:pPr>
            <a:endParaRPr lang="en-US" altLang="zh-CN" dirty="0"/>
          </a:p>
          <a:p>
            <a:r>
              <a:rPr lang="zh-CN" altLang="en-US" dirty="0" smtClean="0">
                <a:solidFill>
                  <a:srgbClr val="FF0000"/>
                </a:solidFill>
              </a:rPr>
              <a:t>问题：如何分析信号通过恒参信道时受到的影响？</a:t>
            </a:r>
            <a:endParaRPr lang="en-US" altLang="zh-CN" dirty="0" smtClean="0">
              <a:solidFill>
                <a:srgbClr val="FF0000"/>
              </a:solidFill>
            </a:endParaRPr>
          </a:p>
        </p:txBody>
      </p:sp>
      <p:sp>
        <p:nvSpPr>
          <p:cNvPr id="7" name="灯片编号占位符 5"/>
          <p:cNvSpPr>
            <a:spLocks noGrp="1"/>
          </p:cNvSpPr>
          <p:nvPr>
            <p:ph type="sldNum" sz="quarter" idx="12"/>
          </p:nvPr>
        </p:nvSpPr>
        <p:spPr/>
        <p:txBody>
          <a:bodyPr/>
          <a:lstStyle/>
          <a:p>
            <a:fld id="{DCCC8F8B-5859-486E-853D-5CED2BA205D3}" type="slidenum">
              <a:rPr lang="en-US" altLang="zh-CN" smtClean="0"/>
              <a:pPr/>
              <a:t>42</a:t>
            </a:fld>
            <a:endParaRPr lang="en-US" altLang="zh-CN"/>
          </a:p>
        </p:txBody>
      </p:sp>
    </p:spTree>
    <p:extLst>
      <p:ext uri="{BB962C8B-B14F-4D97-AF65-F5344CB8AC3E}">
        <p14:creationId xmlns:p14="http://schemas.microsoft.com/office/powerpoint/2010/main" val="4086932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Effect transition="in" filter="fade">
                                      <p:cBhvr>
                                        <p:cTn id="7" dur="500"/>
                                        <p:tgtEl>
                                          <p:spTgt spid="409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63">
                                            <p:txEl>
                                              <p:pRg st="3" end="3"/>
                                            </p:txEl>
                                          </p:spTgt>
                                        </p:tgtEl>
                                        <p:attrNameLst>
                                          <p:attrName>style.visibility</p:attrName>
                                        </p:attrNameLst>
                                      </p:cBhvr>
                                      <p:to>
                                        <p:strVal val="visible"/>
                                      </p:to>
                                    </p:set>
                                    <p:animEffect transition="in" filter="fade">
                                      <p:cBhvr>
                                        <p:cTn id="10" dur="500"/>
                                        <p:tgtEl>
                                          <p:spTgt spid="409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animEffect transition="in" filter="fade">
                                      <p:cBhvr>
                                        <p:cTn id="15" dur="500"/>
                                        <p:tgtEl>
                                          <p:spTgt spid="4096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0963">
                                            <p:txEl>
                                              <p:pRg st="6" end="6"/>
                                            </p:txEl>
                                          </p:spTgt>
                                        </p:tgtEl>
                                        <p:attrNameLst>
                                          <p:attrName>style.visibility</p:attrName>
                                        </p:attrNameLst>
                                      </p:cBhvr>
                                      <p:to>
                                        <p:strVal val="visible"/>
                                      </p:to>
                                    </p:set>
                                    <p:animEffect transition="in" filter="blinds(horizontal)">
                                      <p:cBhvr>
                                        <p:cTn id="20"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恒参信道的影响</a:t>
            </a:r>
          </a:p>
        </p:txBody>
      </p:sp>
      <p:sp>
        <p:nvSpPr>
          <p:cNvPr id="40963" name="Rectangle 3"/>
          <p:cNvSpPr>
            <a:spLocks noGrp="1" noChangeArrowheads="1"/>
          </p:cNvSpPr>
          <p:nvPr>
            <p:ph type="body" idx="1"/>
          </p:nvPr>
        </p:nvSpPr>
        <p:spPr/>
        <p:txBody>
          <a:bodyPr>
            <a:normAutofit/>
          </a:bodyPr>
          <a:lstStyle/>
          <a:p>
            <a:r>
              <a:rPr lang="zh-CN" altLang="en-US" dirty="0" smtClean="0">
                <a:solidFill>
                  <a:srgbClr val="FF0000"/>
                </a:solidFill>
              </a:rPr>
              <a:t>问题：如何分析信号通过恒参信道时受到的影响？</a:t>
            </a:r>
            <a:endParaRPr lang="en-US" altLang="zh-CN" dirty="0" smtClean="0">
              <a:solidFill>
                <a:srgbClr val="FF0000"/>
              </a:solidFill>
            </a:endParaRPr>
          </a:p>
          <a:p>
            <a:r>
              <a:rPr lang="zh-CN" altLang="en-US" dirty="0" smtClean="0">
                <a:solidFill>
                  <a:srgbClr val="0000FF"/>
                </a:solidFill>
              </a:rPr>
              <a:t>分析：</a:t>
            </a:r>
            <a:endParaRPr lang="en-US" altLang="zh-CN" dirty="0" smtClean="0">
              <a:solidFill>
                <a:srgbClr val="0000FF"/>
              </a:solidFill>
            </a:endParaRPr>
          </a:p>
          <a:p>
            <a:pPr marL="0" indent="0">
              <a:buNone/>
            </a:pPr>
            <a:r>
              <a:rPr lang="zh-CN" altLang="en-US" dirty="0" smtClean="0"/>
              <a:t>   恒参信道</a:t>
            </a:r>
            <a:r>
              <a:rPr lang="zh-CN" altLang="en-US" dirty="0" smtClean="0">
                <a:sym typeface="Symbol" pitchFamily="18" charset="2"/>
              </a:rPr>
              <a:t>的实质 </a:t>
            </a:r>
            <a:r>
              <a:rPr lang="zh-CN" altLang="en-US" dirty="0" smtClean="0"/>
              <a:t> 非时变线性网络 </a:t>
            </a:r>
            <a:endParaRPr lang="en-US" altLang="zh-CN" dirty="0" smtClean="0"/>
          </a:p>
          <a:p>
            <a:pPr marL="0" indent="0">
              <a:buNone/>
            </a:pPr>
            <a:r>
              <a:rPr lang="zh-CN" altLang="en-US" dirty="0" smtClean="0"/>
              <a:t>   因此，分析恒参信道的方法：</a:t>
            </a:r>
            <a:endParaRPr lang="en-US" altLang="zh-CN" dirty="0" smtClean="0"/>
          </a:p>
          <a:p>
            <a:pPr lvl="1">
              <a:buNone/>
            </a:pPr>
            <a:r>
              <a:rPr lang="en-US" altLang="zh-CN" dirty="0" smtClean="0">
                <a:sym typeface="Symbol" pitchFamily="18" charset="2"/>
              </a:rPr>
              <a:t>1. </a:t>
            </a:r>
            <a:r>
              <a:rPr lang="zh-CN" altLang="en-US" dirty="0" smtClean="0">
                <a:sym typeface="Symbol" pitchFamily="18" charset="2"/>
              </a:rPr>
              <a:t>确定恒参信道对应的非时变线性网络参数：</a:t>
            </a:r>
            <a:endParaRPr lang="en-US" altLang="zh-CN" dirty="0" smtClean="0">
              <a:solidFill>
                <a:srgbClr val="FF0000"/>
              </a:solidFill>
              <a:sym typeface="Symbol" pitchFamily="18" charset="2"/>
            </a:endParaRPr>
          </a:p>
          <a:p>
            <a:pPr lvl="2"/>
            <a:r>
              <a:rPr lang="zh-CN" altLang="en-US" sz="2400" dirty="0" smtClean="0">
                <a:solidFill>
                  <a:srgbClr val="7030A0"/>
                </a:solidFill>
                <a:sym typeface="Symbol" pitchFamily="18" charset="2"/>
              </a:rPr>
              <a:t>振幅</a:t>
            </a:r>
            <a:r>
              <a:rPr lang="en-US" altLang="zh-CN" sz="2400" dirty="0" smtClean="0">
                <a:solidFill>
                  <a:srgbClr val="7030A0"/>
                </a:solidFill>
                <a:sym typeface="Symbol" pitchFamily="18" charset="2"/>
              </a:rPr>
              <a:t>-</a:t>
            </a:r>
            <a:r>
              <a:rPr lang="zh-CN" altLang="en-US" sz="2400" dirty="0" smtClean="0">
                <a:solidFill>
                  <a:srgbClr val="7030A0"/>
                </a:solidFill>
                <a:sym typeface="Symbol" pitchFamily="18" charset="2"/>
              </a:rPr>
              <a:t>频率特性</a:t>
            </a:r>
            <a:endParaRPr lang="en-US" altLang="zh-CN" sz="2400" dirty="0" smtClean="0">
              <a:solidFill>
                <a:srgbClr val="7030A0"/>
              </a:solidFill>
              <a:sym typeface="Symbol" pitchFamily="18" charset="2"/>
            </a:endParaRPr>
          </a:p>
          <a:p>
            <a:pPr lvl="2"/>
            <a:r>
              <a:rPr lang="zh-CN" altLang="en-US" sz="2400" dirty="0" smtClean="0">
                <a:solidFill>
                  <a:srgbClr val="7030A0"/>
                </a:solidFill>
                <a:sym typeface="Symbol" pitchFamily="18" charset="2"/>
              </a:rPr>
              <a:t>相位</a:t>
            </a:r>
            <a:r>
              <a:rPr lang="en-US" altLang="zh-CN" sz="2400" dirty="0" smtClean="0">
                <a:solidFill>
                  <a:srgbClr val="7030A0"/>
                </a:solidFill>
                <a:sym typeface="Symbol" pitchFamily="18" charset="2"/>
              </a:rPr>
              <a:t>-</a:t>
            </a:r>
            <a:r>
              <a:rPr lang="zh-CN" altLang="en-US" sz="2400" dirty="0" smtClean="0">
                <a:solidFill>
                  <a:srgbClr val="7030A0"/>
                </a:solidFill>
                <a:sym typeface="Symbol" pitchFamily="18" charset="2"/>
              </a:rPr>
              <a:t>频率特性</a:t>
            </a:r>
            <a:endParaRPr lang="en-US" altLang="zh-CN" sz="2400" dirty="0" smtClean="0">
              <a:solidFill>
                <a:srgbClr val="7030A0"/>
              </a:solidFill>
              <a:sym typeface="Symbol" pitchFamily="18" charset="2"/>
            </a:endParaRPr>
          </a:p>
          <a:p>
            <a:pPr lvl="1">
              <a:buNone/>
            </a:pPr>
            <a:r>
              <a:rPr lang="en-US" altLang="zh-CN" dirty="0" smtClean="0"/>
              <a:t>2.</a:t>
            </a:r>
            <a:r>
              <a:rPr lang="zh-CN" altLang="en-US" dirty="0" smtClean="0"/>
              <a:t> </a:t>
            </a:r>
            <a:r>
              <a:rPr lang="zh-CN" altLang="en-US" dirty="0" smtClean="0">
                <a:solidFill>
                  <a:srgbClr val="FF0000"/>
                </a:solidFill>
              </a:rPr>
              <a:t>信号通过线性系统</a:t>
            </a:r>
            <a:r>
              <a:rPr lang="zh-CN" altLang="en-US" dirty="0" smtClean="0"/>
              <a:t>的分析方法。	</a:t>
            </a:r>
            <a:endParaRPr lang="zh-CN" altLang="en-US" dirty="0"/>
          </a:p>
        </p:txBody>
      </p:sp>
      <p:sp>
        <p:nvSpPr>
          <p:cNvPr id="7" name="灯片编号占位符 5"/>
          <p:cNvSpPr>
            <a:spLocks noGrp="1"/>
          </p:cNvSpPr>
          <p:nvPr>
            <p:ph type="sldNum" sz="quarter" idx="12"/>
          </p:nvPr>
        </p:nvSpPr>
        <p:spPr/>
        <p:txBody>
          <a:bodyPr/>
          <a:lstStyle/>
          <a:p>
            <a:fld id="{DCCC8F8B-5859-486E-853D-5CED2BA205D3}" type="slidenum">
              <a:rPr lang="en-US" altLang="zh-CN" smtClean="0"/>
              <a:pPr/>
              <a:t>43</a:t>
            </a:fld>
            <a:endParaRPr lang="en-US" altLang="zh-CN" dirty="0"/>
          </a:p>
        </p:txBody>
      </p:sp>
      <p:sp>
        <p:nvSpPr>
          <p:cNvPr id="8" name="矩形 7"/>
          <p:cNvSpPr/>
          <p:nvPr/>
        </p:nvSpPr>
        <p:spPr>
          <a:xfrm>
            <a:off x="4067944" y="4365104"/>
            <a:ext cx="2954655" cy="461665"/>
          </a:xfrm>
          <a:prstGeom prst="rect">
            <a:avLst/>
          </a:prstGeom>
        </p:spPr>
        <p:txBody>
          <a:bodyPr wrap="none">
            <a:spAutoFit/>
          </a:bodyPr>
          <a:lstStyle/>
          <a:p>
            <a:r>
              <a:rPr lang="zh-CN" altLang="en-US" sz="2400" b="1" dirty="0" smtClean="0">
                <a:solidFill>
                  <a:srgbClr val="FF0000"/>
                </a:solidFill>
                <a:latin typeface="+mj-ea"/>
                <a:ea typeface="+mj-ea"/>
                <a:sym typeface="Symbol" pitchFamily="18" charset="2"/>
              </a:rPr>
              <a:t>对应信道的传输特性</a:t>
            </a:r>
            <a:endParaRPr lang="zh-CN" altLang="en-US" sz="2400" b="1" dirty="0">
              <a:latin typeface="+mj-ea"/>
              <a:ea typeface="+mj-ea"/>
            </a:endParaRPr>
          </a:p>
        </p:txBody>
      </p:sp>
    </p:spTree>
    <p:extLst>
      <p:ext uri="{BB962C8B-B14F-4D97-AF65-F5344CB8AC3E}">
        <p14:creationId xmlns:p14="http://schemas.microsoft.com/office/powerpoint/2010/main" val="3814379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7" dur="500"/>
                                        <p:tgtEl>
                                          <p:spTgt spid="409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63">
                                            <p:txEl>
                                              <p:pRg st="3" end="3"/>
                                            </p:txEl>
                                          </p:spTgt>
                                        </p:tgtEl>
                                        <p:attrNameLst>
                                          <p:attrName>style.visibility</p:attrName>
                                        </p:attrNameLst>
                                      </p:cBhvr>
                                      <p:to>
                                        <p:strVal val="visible"/>
                                      </p:to>
                                    </p:set>
                                    <p:anim calcmode="lin" valueType="num">
                                      <p:cBhvr additive="base">
                                        <p:cTn id="12"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0963">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0963">
                                            <p:txEl>
                                              <p:pRg st="4" end="4"/>
                                            </p:txEl>
                                          </p:spTgt>
                                        </p:tgtEl>
                                        <p:attrNameLst>
                                          <p:attrName>style.visibility</p:attrName>
                                        </p:attrNameLst>
                                      </p:cBhvr>
                                      <p:to>
                                        <p:strVal val="visible"/>
                                      </p:to>
                                    </p:set>
                                    <p:anim calcmode="lin" valueType="num">
                                      <p:cBhvr additive="base">
                                        <p:cTn id="16"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0963">
                                            <p:txEl>
                                              <p:pRg st="5" end="5"/>
                                            </p:txEl>
                                          </p:spTgt>
                                        </p:tgtEl>
                                        <p:attrNameLst>
                                          <p:attrName>style.visibility</p:attrName>
                                        </p:attrNameLst>
                                      </p:cBhvr>
                                      <p:to>
                                        <p:strVal val="visible"/>
                                      </p:to>
                                    </p:set>
                                    <p:anim calcmode="lin" valueType="num">
                                      <p:cBhvr additive="base">
                                        <p:cTn id="22"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0963">
                                            <p:txEl>
                                              <p:pRg st="5" end="5"/>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0963">
                                            <p:txEl>
                                              <p:pRg st="6" end="6"/>
                                            </p:txEl>
                                          </p:spTgt>
                                        </p:tgtEl>
                                        <p:attrNameLst>
                                          <p:attrName>style.visibility</p:attrName>
                                        </p:attrNameLst>
                                      </p:cBhvr>
                                      <p:to>
                                        <p:strVal val="visible"/>
                                      </p:to>
                                    </p:set>
                                    <p:anim calcmode="lin" valueType="num">
                                      <p:cBhvr additive="base">
                                        <p:cTn id="26"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0963">
                                            <p:txEl>
                                              <p:pRg st="6" end="6"/>
                                            </p:txEl>
                                          </p:spTgt>
                                        </p:tgtEl>
                                        <p:attrNameLst>
                                          <p:attrName>ppt_y</p:attrName>
                                        </p:attrNameLst>
                                      </p:cBhvr>
                                      <p:tavLst>
                                        <p:tav tm="0">
                                          <p:val>
                                            <p:strVal val="1+#ppt_h/2"/>
                                          </p:val>
                                        </p:tav>
                                        <p:tav tm="100000">
                                          <p:val>
                                            <p:strVal val="#ppt_y"/>
                                          </p:val>
                                        </p:tav>
                                      </p:tavLst>
                                    </p:anim>
                                  </p:childTnLst>
                                </p:cTn>
                              </p:par>
                              <p:par>
                                <p:cTn id="28" presetID="3"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963">
                                            <p:txEl>
                                              <p:pRg st="7" end="7"/>
                                            </p:txEl>
                                          </p:spTgt>
                                        </p:tgtEl>
                                        <p:attrNameLst>
                                          <p:attrName>style.visibility</p:attrName>
                                        </p:attrNameLst>
                                      </p:cBhvr>
                                      <p:to>
                                        <p:strVal val="visible"/>
                                      </p:to>
                                    </p:set>
                                    <p:anim calcmode="lin" valueType="num">
                                      <p:cBhvr additive="base">
                                        <p:cTn id="35" dur="5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600" dirty="0">
                <a:solidFill>
                  <a:srgbClr val="0000FF"/>
                </a:solidFill>
                <a:latin typeface="+mj-ea"/>
              </a:rPr>
              <a:t>理想</a:t>
            </a:r>
            <a:r>
              <a:rPr lang="zh-CN" altLang="en-US" sz="3600" dirty="0">
                <a:latin typeface="+mj-ea"/>
              </a:rPr>
              <a:t>的信道传输</a:t>
            </a:r>
            <a:r>
              <a:rPr lang="zh-CN" altLang="en-US" sz="3600" dirty="0" smtClean="0">
                <a:latin typeface="+mj-ea"/>
              </a:rPr>
              <a:t>特性？</a:t>
            </a:r>
            <a:endParaRPr lang="zh-CN" altLang="en-US" sz="3600" dirty="0">
              <a:latin typeface="+mj-ea"/>
            </a:endParaRPr>
          </a:p>
        </p:txBody>
      </p:sp>
      <p:sp>
        <p:nvSpPr>
          <p:cNvPr id="40963" name="Rectangle 3"/>
          <p:cNvSpPr>
            <a:spLocks noGrp="1" noChangeArrowheads="1"/>
          </p:cNvSpPr>
          <p:nvPr>
            <p:ph idx="1"/>
          </p:nvPr>
        </p:nvSpPr>
        <p:spPr>
          <a:xfrm>
            <a:off x="539552" y="1196752"/>
            <a:ext cx="8064896" cy="5400600"/>
          </a:xfrm>
        </p:spPr>
        <p:txBody>
          <a:bodyPr>
            <a:normAutofit lnSpcReduction="10000"/>
          </a:bodyPr>
          <a:lstStyle/>
          <a:p>
            <a:pPr>
              <a:lnSpc>
                <a:spcPct val="120000"/>
              </a:lnSpc>
            </a:pPr>
            <a:r>
              <a:rPr kumimoji="1" lang="en-US" altLang="zh-CN" sz="3200" dirty="0">
                <a:latin typeface="Times New Roman" pitchFamily="18" charset="0"/>
              </a:rPr>
              <a:t> </a:t>
            </a:r>
            <a:r>
              <a:rPr kumimoji="1" lang="zh-CN" altLang="en-US" u="sng" dirty="0" smtClean="0">
                <a:solidFill>
                  <a:srgbClr val="FF0000"/>
                </a:solidFill>
                <a:latin typeface="+mj-ea"/>
                <a:ea typeface="+mj-ea"/>
              </a:rPr>
              <a:t>理想</a:t>
            </a:r>
            <a:r>
              <a:rPr kumimoji="1" lang="zh-CN" altLang="en-US" dirty="0" smtClean="0">
                <a:latin typeface="+mj-ea"/>
                <a:ea typeface="+mj-ea"/>
              </a:rPr>
              <a:t>恒</a:t>
            </a:r>
            <a:r>
              <a:rPr kumimoji="1" lang="zh-CN" altLang="en-US" dirty="0">
                <a:latin typeface="+mj-ea"/>
                <a:ea typeface="+mj-ea"/>
              </a:rPr>
              <a:t>参</a:t>
            </a:r>
            <a:r>
              <a:rPr kumimoji="1" lang="zh-CN" altLang="en-US" dirty="0" smtClean="0">
                <a:latin typeface="+mj-ea"/>
                <a:ea typeface="+mj-ea"/>
              </a:rPr>
              <a:t>信道等效</a:t>
            </a:r>
            <a:r>
              <a:rPr kumimoji="1" lang="zh-CN" altLang="en-US" dirty="0">
                <a:latin typeface="+mj-ea"/>
                <a:ea typeface="+mj-ea"/>
              </a:rPr>
              <a:t>的</a:t>
            </a:r>
            <a:r>
              <a:rPr kumimoji="1" lang="zh-CN" altLang="en-US" dirty="0">
                <a:solidFill>
                  <a:srgbClr val="0000FF"/>
                </a:solidFill>
                <a:latin typeface="+mj-ea"/>
                <a:ea typeface="+mj-ea"/>
              </a:rPr>
              <a:t>线性网络传输特性</a:t>
            </a:r>
            <a:r>
              <a:rPr kumimoji="1" lang="en-US" altLang="zh-CN" dirty="0">
                <a:latin typeface="+mj-ea"/>
                <a:ea typeface="+mj-ea"/>
              </a:rPr>
              <a:t>:</a:t>
            </a:r>
          </a:p>
          <a:p>
            <a:pPr>
              <a:lnSpc>
                <a:spcPct val="120000"/>
              </a:lnSpc>
            </a:pPr>
            <a:r>
              <a:rPr kumimoji="1" lang="en-US" altLang="zh-CN" sz="3800" dirty="0">
                <a:ea typeface="楷体_GB2312" pitchFamily="49" charset="-122"/>
              </a:rPr>
              <a:t>           </a:t>
            </a:r>
            <a:r>
              <a:rPr kumimoji="1" lang="en-US" altLang="zh-CN" sz="3800" i="1" dirty="0" smtClean="0">
                <a:solidFill>
                  <a:srgbClr val="FF0000"/>
                </a:solidFill>
              </a:rPr>
              <a:t>H(ω</a:t>
            </a:r>
            <a:r>
              <a:rPr kumimoji="1" lang="en-US" altLang="zh-CN" sz="3800" i="1" dirty="0">
                <a:solidFill>
                  <a:srgbClr val="FF0000"/>
                </a:solidFill>
              </a:rPr>
              <a:t>)=K</a:t>
            </a:r>
            <a:r>
              <a:rPr kumimoji="1" lang="en-US" altLang="zh-CN" sz="3800" i="1" baseline="-25000" dirty="0">
                <a:solidFill>
                  <a:srgbClr val="FF0000"/>
                </a:solidFill>
              </a:rPr>
              <a:t>0 </a:t>
            </a:r>
            <a:r>
              <a:rPr kumimoji="1" lang="en-US" altLang="zh-CN" sz="3800" i="1" dirty="0" err="1">
                <a:solidFill>
                  <a:srgbClr val="FF0000"/>
                </a:solidFill>
              </a:rPr>
              <a:t>e</a:t>
            </a:r>
            <a:r>
              <a:rPr kumimoji="1" lang="en-US" altLang="zh-CN" sz="3800" i="1" baseline="30000" dirty="0" err="1">
                <a:solidFill>
                  <a:srgbClr val="FF0000"/>
                </a:solidFill>
              </a:rPr>
              <a:t>jωtd</a:t>
            </a:r>
            <a:endParaRPr kumimoji="1" lang="en-US" altLang="zh-CN" sz="3800" i="1" dirty="0">
              <a:solidFill>
                <a:srgbClr val="FF0000"/>
              </a:solidFill>
              <a:ea typeface="楷体_GB2312" pitchFamily="49" charset="-122"/>
            </a:endParaRPr>
          </a:p>
          <a:p>
            <a:pPr>
              <a:lnSpc>
                <a:spcPct val="120000"/>
              </a:lnSpc>
            </a:pPr>
            <a:r>
              <a:rPr kumimoji="1" lang="en-US" altLang="zh-CN" dirty="0">
                <a:ea typeface="楷体_GB2312" pitchFamily="49" charset="-122"/>
              </a:rPr>
              <a:t> </a:t>
            </a:r>
            <a:r>
              <a:rPr lang="zh-CN" altLang="en-US" dirty="0" smtClean="0">
                <a:solidFill>
                  <a:srgbClr val="7030A0"/>
                </a:solidFill>
              </a:rPr>
              <a:t>振幅～频率特性</a:t>
            </a:r>
            <a:r>
              <a:rPr lang="zh-CN" altLang="en-US" dirty="0" smtClean="0"/>
              <a:t>：</a:t>
            </a:r>
            <a:endParaRPr lang="en-US" altLang="zh-CN" dirty="0" smtClean="0"/>
          </a:p>
          <a:p>
            <a:pPr lvl="1"/>
            <a:r>
              <a:rPr lang="zh-CN" altLang="en-US" dirty="0" smtClean="0"/>
              <a:t>为</a:t>
            </a:r>
            <a:r>
              <a:rPr lang="zh-CN" altLang="en-US" dirty="0" smtClean="0">
                <a:solidFill>
                  <a:srgbClr val="FF0000"/>
                </a:solidFill>
              </a:rPr>
              <a:t>水平直线，</a:t>
            </a:r>
            <a:r>
              <a:rPr lang="zh-CN" altLang="en-US" dirty="0" smtClean="0">
                <a:solidFill>
                  <a:srgbClr val="FF0000"/>
                </a:solidFill>
                <a:latin typeface="+mj-ea"/>
                <a:ea typeface="+mj-ea"/>
              </a:rPr>
              <a:t>即</a:t>
            </a:r>
            <a:r>
              <a:rPr kumimoji="1" lang="zh-CN" altLang="en-US" dirty="0" smtClean="0">
                <a:latin typeface="+mj-ea"/>
                <a:ea typeface="+mj-ea"/>
              </a:rPr>
              <a:t>式中传输系数</a:t>
            </a:r>
            <a:r>
              <a:rPr kumimoji="1" lang="en-US" altLang="zh-CN" sz="2000" i="1" dirty="0">
                <a:latin typeface="+mj-ea"/>
              </a:rPr>
              <a:t>K</a:t>
            </a:r>
            <a:r>
              <a:rPr kumimoji="1" lang="en-US" altLang="zh-CN" sz="2000" i="1" baseline="-25000" dirty="0">
                <a:latin typeface="+mj-ea"/>
              </a:rPr>
              <a:t>0 </a:t>
            </a:r>
            <a:r>
              <a:rPr kumimoji="1" lang="zh-CN" altLang="en-US" dirty="0" smtClean="0">
                <a:latin typeface="+mj-ea"/>
                <a:ea typeface="+mj-ea"/>
              </a:rPr>
              <a:t>为常数</a:t>
            </a:r>
            <a:endParaRPr lang="zh-CN" altLang="en-US" dirty="0" smtClean="0">
              <a:solidFill>
                <a:srgbClr val="FF0000"/>
              </a:solidFill>
            </a:endParaRPr>
          </a:p>
          <a:p>
            <a:r>
              <a:rPr lang="zh-CN" altLang="en-US" dirty="0" smtClean="0">
                <a:solidFill>
                  <a:srgbClr val="7030A0"/>
                </a:solidFill>
              </a:rPr>
              <a:t>相位～频率特性</a:t>
            </a:r>
            <a:r>
              <a:rPr lang="zh-CN" altLang="en-US" dirty="0" smtClean="0"/>
              <a:t>：</a:t>
            </a:r>
            <a:endParaRPr lang="en-US" altLang="zh-CN" dirty="0" smtClean="0"/>
          </a:p>
          <a:p>
            <a:pPr lvl="1"/>
            <a:r>
              <a:rPr lang="zh-CN" altLang="en-US" dirty="0" smtClean="0"/>
              <a:t>为</a:t>
            </a:r>
            <a:r>
              <a:rPr lang="zh-CN" altLang="en-US" dirty="0" smtClean="0">
                <a:solidFill>
                  <a:srgbClr val="FF0000"/>
                </a:solidFill>
              </a:rPr>
              <a:t>通过原点的直线</a:t>
            </a:r>
            <a:r>
              <a:rPr lang="zh-CN" altLang="en-US" dirty="0" smtClean="0"/>
              <a:t>，或者等效为群时延为常数</a:t>
            </a:r>
          </a:p>
          <a:p>
            <a:pPr lvl="1"/>
            <a:r>
              <a:rPr lang="zh-CN" altLang="en-US" dirty="0" smtClean="0"/>
              <a:t>群时延：</a:t>
            </a:r>
          </a:p>
          <a:p>
            <a:pPr lvl="1"/>
            <a:endParaRPr lang="en-US" altLang="zh-CN" dirty="0" smtClean="0"/>
          </a:p>
          <a:p>
            <a:pPr lvl="1"/>
            <a:r>
              <a:rPr kumimoji="1" lang="zh-CN" altLang="en-US" dirty="0" smtClean="0">
                <a:latin typeface="+mj-ea"/>
              </a:rPr>
              <a:t>如上式中</a:t>
            </a:r>
            <a:r>
              <a:rPr kumimoji="1" lang="en-US" altLang="zh-CN" i="1" dirty="0" smtClean="0">
                <a:latin typeface="+mj-ea"/>
              </a:rPr>
              <a:t>t</a:t>
            </a:r>
            <a:r>
              <a:rPr kumimoji="1" lang="en-US" altLang="zh-CN" i="1" baseline="-25000" dirty="0" smtClean="0">
                <a:latin typeface="+mj-ea"/>
              </a:rPr>
              <a:t>d</a:t>
            </a:r>
            <a:r>
              <a:rPr kumimoji="1" lang="zh-CN" altLang="en-US" dirty="0">
                <a:latin typeface="+mj-ea"/>
              </a:rPr>
              <a:t>为时间延迟</a:t>
            </a:r>
            <a:r>
              <a:rPr kumimoji="1" lang="zh-CN" altLang="en-US" dirty="0" smtClean="0">
                <a:latin typeface="+mj-ea"/>
              </a:rPr>
              <a:t>，为常数</a:t>
            </a:r>
            <a:endParaRPr lang="zh-CN" altLang="en-US" dirty="0"/>
          </a:p>
        </p:txBody>
      </p:sp>
      <p:graphicFrame>
        <p:nvGraphicFramePr>
          <p:cNvPr id="196610" name="Object 2"/>
          <p:cNvGraphicFramePr>
            <a:graphicFrameLocks noChangeAspect="1"/>
          </p:cNvGraphicFramePr>
          <p:nvPr>
            <p:extLst>
              <p:ext uri="{D42A27DB-BD31-4B8C-83A1-F6EECF244321}">
                <p14:modId xmlns:p14="http://schemas.microsoft.com/office/powerpoint/2010/main" val="1354040658"/>
              </p:ext>
            </p:extLst>
          </p:nvPr>
        </p:nvGraphicFramePr>
        <p:xfrm>
          <a:off x="2555776" y="5013176"/>
          <a:ext cx="1872208" cy="783715"/>
        </p:xfrm>
        <a:graphic>
          <a:graphicData uri="http://schemas.openxmlformats.org/presentationml/2006/ole">
            <mc:AlternateContent xmlns:mc="http://schemas.openxmlformats.org/markup-compatibility/2006">
              <mc:Choice xmlns:v="urn:schemas-microsoft-com:vml" Requires="v">
                <p:oleObj spid="_x0000_s244849" name="Equation" r:id="rId3" imgW="698197" imgH="393529" progId="Equation.DSMT4">
                  <p:embed/>
                </p:oleObj>
              </mc:Choice>
              <mc:Fallback>
                <p:oleObj name="Equation" r:id="rId3" imgW="698197" imgH="393529" progId="Equation.DSMT4">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5013176"/>
                        <a:ext cx="1872208" cy="783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5"/>
          <p:cNvSpPr>
            <a:spLocks noGrp="1"/>
          </p:cNvSpPr>
          <p:nvPr>
            <p:ph type="sldNum" sz="quarter" idx="12"/>
          </p:nvPr>
        </p:nvSpPr>
        <p:spPr>
          <a:xfrm>
            <a:off x="8407846" y="6556200"/>
            <a:ext cx="628650" cy="257176"/>
          </a:xfrm>
        </p:spPr>
        <p:txBody>
          <a:bodyPr/>
          <a:lstStyle/>
          <a:p>
            <a:fld id="{DCCC8F8B-5859-486E-853D-5CED2BA205D3}" type="slidenum">
              <a:rPr lang="en-US" altLang="zh-CN" smtClean="0"/>
              <a:pPr/>
              <a:t>44</a:t>
            </a:fld>
            <a:endParaRPr lang="en-US" altLang="zh-CN" dirty="0"/>
          </a:p>
        </p:txBody>
      </p:sp>
      <p:pic>
        <p:nvPicPr>
          <p:cNvPr id="244828" name="Picture 92" descr="http://ts3.mm.bing.net/th?id=H.4819177890251751&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55478"/>
            <a:ext cx="2353444" cy="949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82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anim calcmode="lin" valueType="num">
                                      <p:cBhvr additive="base">
                                        <p:cTn id="11"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 calcmode="lin" valueType="num">
                                      <p:cBhvr additive="base">
                                        <p:cTn id="17"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6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963">
                                            <p:txEl>
                                              <p:pRg st="3" end="3"/>
                                            </p:txEl>
                                          </p:spTgt>
                                        </p:tgtEl>
                                        <p:attrNameLst>
                                          <p:attrName>style.visibility</p:attrName>
                                        </p:attrNameLst>
                                      </p:cBhvr>
                                      <p:to>
                                        <p:strVal val="visible"/>
                                      </p:to>
                                    </p:set>
                                    <p:anim calcmode="lin" valueType="num">
                                      <p:cBhvr additive="base">
                                        <p:cTn id="21"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 calcmode="lin" valueType="num">
                                      <p:cBhvr additive="base">
                                        <p:cTn id="27"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6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0963">
                                            <p:txEl>
                                              <p:pRg st="5" end="5"/>
                                            </p:txEl>
                                          </p:spTgt>
                                        </p:tgtEl>
                                        <p:attrNameLst>
                                          <p:attrName>style.visibility</p:attrName>
                                        </p:attrNameLst>
                                      </p:cBhvr>
                                      <p:to>
                                        <p:strVal val="visible"/>
                                      </p:to>
                                    </p:set>
                                    <p:anim calcmode="lin" valueType="num">
                                      <p:cBhvr additive="base">
                                        <p:cTn id="31"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0963">
                                            <p:txEl>
                                              <p:pRg st="6" end="6"/>
                                            </p:txEl>
                                          </p:spTgt>
                                        </p:tgtEl>
                                        <p:attrNameLst>
                                          <p:attrName>style.visibility</p:attrName>
                                        </p:attrNameLst>
                                      </p:cBhvr>
                                      <p:to>
                                        <p:strVal val="visible"/>
                                      </p:to>
                                    </p:set>
                                    <p:anim calcmode="lin" valueType="num">
                                      <p:cBhvr additive="base">
                                        <p:cTn id="35"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963">
                                            <p:txEl>
                                              <p:pRg st="8" end="8"/>
                                            </p:txEl>
                                          </p:spTgt>
                                        </p:tgtEl>
                                        <p:attrNameLst>
                                          <p:attrName>style.visibility</p:attrName>
                                        </p:attrNameLst>
                                      </p:cBhvr>
                                      <p:to>
                                        <p:strVal val="visible"/>
                                      </p:to>
                                    </p:set>
                                    <p:anim calcmode="lin" valueType="num">
                                      <p:cBhvr additive="base">
                                        <p:cTn id="39" dur="5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6610"/>
                                        </p:tgtEl>
                                        <p:attrNameLst>
                                          <p:attrName>style.visibility</p:attrName>
                                        </p:attrNameLst>
                                      </p:cBhvr>
                                      <p:to>
                                        <p:strVal val="visible"/>
                                      </p:to>
                                    </p:set>
                                    <p:anim calcmode="lin" valueType="num">
                                      <p:cBhvr additive="base">
                                        <p:cTn id="43" dur="500" fill="hold"/>
                                        <p:tgtEl>
                                          <p:spTgt spid="196610"/>
                                        </p:tgtEl>
                                        <p:attrNameLst>
                                          <p:attrName>ppt_x</p:attrName>
                                        </p:attrNameLst>
                                      </p:cBhvr>
                                      <p:tavLst>
                                        <p:tav tm="0">
                                          <p:val>
                                            <p:strVal val="#ppt_x"/>
                                          </p:val>
                                        </p:tav>
                                        <p:tav tm="100000">
                                          <p:val>
                                            <p:strVal val="#ppt_x"/>
                                          </p:val>
                                        </p:tav>
                                      </p:tavLst>
                                    </p:anim>
                                    <p:anim calcmode="lin" valueType="num">
                                      <p:cBhvr additive="base">
                                        <p:cTn id="44" dur="500" fill="hold"/>
                                        <p:tgtEl>
                                          <p:spTgt spid="1966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Autofit/>
          </a:bodyPr>
          <a:lstStyle/>
          <a:p>
            <a:pPr algn="ctr" eaLnBrk="1" hangingPunct="1"/>
            <a:r>
              <a:rPr lang="zh-CN" altLang="en-US" sz="2400" dirty="0" smtClean="0">
                <a:solidFill>
                  <a:srgbClr val="0000FF"/>
                </a:solidFill>
              </a:rPr>
              <a:t>理想信道的幅频特性、相频特性和群迟延</a:t>
            </a:r>
            <a:r>
              <a:rPr lang="en-US" altLang="zh-CN" sz="2400" dirty="0" smtClean="0">
                <a:solidFill>
                  <a:srgbClr val="0000FF"/>
                </a:solidFill>
              </a:rPr>
              <a:t>-</a:t>
            </a:r>
            <a:r>
              <a:rPr lang="zh-CN" altLang="en-US" sz="2400" dirty="0" smtClean="0">
                <a:solidFill>
                  <a:srgbClr val="0000FF"/>
                </a:solidFill>
              </a:rPr>
              <a:t>频率特性 </a:t>
            </a:r>
          </a:p>
        </p:txBody>
      </p:sp>
      <p:sp>
        <p:nvSpPr>
          <p:cNvPr id="2" name="内容占位符 1"/>
          <p:cNvSpPr>
            <a:spLocks noGrp="1"/>
          </p:cNvSpPr>
          <p:nvPr>
            <p:ph idx="1"/>
          </p:nvPr>
        </p:nvSpPr>
        <p:spPr>
          <a:xfrm>
            <a:off x="539552" y="4293096"/>
            <a:ext cx="8064896" cy="2088232"/>
          </a:xfrm>
        </p:spPr>
        <p:txBody>
          <a:bodyPr>
            <a:normAutofit lnSpcReduction="10000"/>
          </a:bodyPr>
          <a:lstStyle/>
          <a:p>
            <a:pPr>
              <a:lnSpc>
                <a:spcPct val="120000"/>
              </a:lnSpc>
              <a:spcBef>
                <a:spcPct val="0"/>
              </a:spcBef>
            </a:pPr>
            <a:r>
              <a:rPr kumimoji="1" lang="zh-CN" altLang="en-US" dirty="0">
                <a:latin typeface="+mj-ea"/>
                <a:ea typeface="+mj-ea"/>
              </a:rPr>
              <a:t>理想恒参信道的冲激响应为：</a:t>
            </a:r>
          </a:p>
          <a:p>
            <a:pPr marL="0" indent="0">
              <a:lnSpc>
                <a:spcPct val="120000"/>
              </a:lnSpc>
              <a:spcBef>
                <a:spcPct val="0"/>
              </a:spcBef>
              <a:buNone/>
            </a:pPr>
            <a:r>
              <a:rPr kumimoji="1" lang="zh-CN" altLang="en-US" dirty="0" smtClean="0">
                <a:latin typeface="+mj-ea"/>
                <a:ea typeface="+mj-ea"/>
              </a:rPr>
              <a:t>               </a:t>
            </a:r>
            <a:r>
              <a:rPr kumimoji="1" lang="en-US" altLang="zh-CN" i="1" dirty="0" smtClean="0">
                <a:solidFill>
                  <a:srgbClr val="0000FF"/>
                </a:solidFill>
                <a:latin typeface="+mj-ea"/>
                <a:ea typeface="+mj-ea"/>
              </a:rPr>
              <a:t>h(t</a:t>
            </a:r>
            <a:r>
              <a:rPr kumimoji="1" lang="en-US" altLang="zh-CN" i="1" dirty="0">
                <a:solidFill>
                  <a:srgbClr val="0000FF"/>
                </a:solidFill>
                <a:latin typeface="+mj-ea"/>
                <a:ea typeface="+mj-ea"/>
              </a:rPr>
              <a:t>)=K</a:t>
            </a:r>
            <a:r>
              <a:rPr kumimoji="1" lang="en-US" altLang="zh-CN" i="1" baseline="-25000" dirty="0">
                <a:solidFill>
                  <a:srgbClr val="0000FF"/>
                </a:solidFill>
                <a:latin typeface="+mj-ea"/>
                <a:ea typeface="+mj-ea"/>
              </a:rPr>
              <a:t>0</a:t>
            </a:r>
            <a:r>
              <a:rPr kumimoji="1" lang="en-US" altLang="zh-CN" i="1" dirty="0">
                <a:solidFill>
                  <a:srgbClr val="0000FF"/>
                </a:solidFill>
                <a:latin typeface="+mj-ea"/>
                <a:ea typeface="+mj-ea"/>
              </a:rPr>
              <a:t>δ(t-t</a:t>
            </a:r>
            <a:r>
              <a:rPr kumimoji="1" lang="en-US" altLang="zh-CN" i="1" baseline="-25000" dirty="0">
                <a:solidFill>
                  <a:srgbClr val="0000FF"/>
                </a:solidFill>
                <a:latin typeface="+mj-ea"/>
                <a:ea typeface="+mj-ea"/>
              </a:rPr>
              <a:t>d</a:t>
            </a:r>
            <a:r>
              <a:rPr kumimoji="1" lang="en-US" altLang="zh-CN" i="1" dirty="0">
                <a:solidFill>
                  <a:srgbClr val="0000FF"/>
                </a:solidFill>
                <a:latin typeface="+mj-ea"/>
                <a:ea typeface="+mj-ea"/>
              </a:rPr>
              <a:t>)</a:t>
            </a:r>
          </a:p>
          <a:p>
            <a:pPr>
              <a:lnSpc>
                <a:spcPct val="120000"/>
              </a:lnSpc>
              <a:spcBef>
                <a:spcPct val="0"/>
              </a:spcBef>
            </a:pPr>
            <a:r>
              <a:rPr kumimoji="1" lang="zh-CN" altLang="en-US" dirty="0" smtClean="0">
                <a:latin typeface="+mj-ea"/>
                <a:ea typeface="+mj-ea"/>
              </a:rPr>
              <a:t>若</a:t>
            </a:r>
            <a:r>
              <a:rPr kumimoji="1" lang="zh-CN" altLang="en-US" dirty="0">
                <a:latin typeface="+mj-ea"/>
                <a:ea typeface="+mj-ea"/>
              </a:rPr>
              <a:t>输入信号为</a:t>
            </a:r>
            <a:r>
              <a:rPr kumimoji="1" lang="en-US" altLang="zh-CN" dirty="0">
                <a:latin typeface="+mj-ea"/>
                <a:ea typeface="+mj-ea"/>
              </a:rPr>
              <a:t>s(t)</a:t>
            </a:r>
            <a:r>
              <a:rPr kumimoji="1" lang="zh-CN" altLang="en-US" dirty="0">
                <a:latin typeface="+mj-ea"/>
                <a:ea typeface="+mj-ea"/>
              </a:rPr>
              <a:t>，则理想恒参信道的输出为：</a:t>
            </a:r>
          </a:p>
          <a:p>
            <a:pPr marL="0" indent="0">
              <a:lnSpc>
                <a:spcPct val="120000"/>
              </a:lnSpc>
              <a:spcBef>
                <a:spcPct val="0"/>
              </a:spcBef>
              <a:buNone/>
            </a:pPr>
            <a:r>
              <a:rPr kumimoji="1" lang="zh-CN" altLang="en-US" dirty="0" smtClean="0">
                <a:latin typeface="+mj-ea"/>
                <a:ea typeface="+mj-ea"/>
              </a:rPr>
              <a:t>           </a:t>
            </a:r>
            <a:r>
              <a:rPr kumimoji="1" lang="en-US" altLang="zh-CN" i="1" dirty="0">
                <a:solidFill>
                  <a:srgbClr val="0000FF"/>
                </a:solidFill>
                <a:latin typeface="+mj-ea"/>
                <a:ea typeface="+mj-ea"/>
              </a:rPr>
              <a:t>r(t)=K</a:t>
            </a:r>
            <a:r>
              <a:rPr kumimoji="1" lang="en-US" altLang="zh-CN" i="1" baseline="-25000" dirty="0">
                <a:solidFill>
                  <a:srgbClr val="0000FF"/>
                </a:solidFill>
                <a:latin typeface="+mj-ea"/>
                <a:ea typeface="+mj-ea"/>
              </a:rPr>
              <a:t>0</a:t>
            </a:r>
            <a:r>
              <a:rPr kumimoji="1" lang="en-US" altLang="zh-CN" i="1" dirty="0">
                <a:solidFill>
                  <a:srgbClr val="0000FF"/>
                </a:solidFill>
                <a:latin typeface="+mj-ea"/>
                <a:ea typeface="+mj-ea"/>
              </a:rPr>
              <a:t>s(t-t</a:t>
            </a:r>
            <a:r>
              <a:rPr kumimoji="1" lang="en-US" altLang="zh-CN" i="1" baseline="-25000" dirty="0">
                <a:solidFill>
                  <a:srgbClr val="0000FF"/>
                </a:solidFill>
                <a:latin typeface="+mj-ea"/>
                <a:ea typeface="+mj-ea"/>
              </a:rPr>
              <a:t>d</a:t>
            </a:r>
            <a:r>
              <a:rPr kumimoji="1" lang="en-US" altLang="zh-CN" i="1" dirty="0" smtClean="0">
                <a:solidFill>
                  <a:srgbClr val="0000FF"/>
                </a:solidFill>
                <a:latin typeface="+mj-ea"/>
                <a:ea typeface="+mj-ea"/>
              </a:rPr>
              <a:t>)</a:t>
            </a:r>
            <a:endParaRPr lang="zh-CN" altLang="en-US" dirty="0">
              <a:latin typeface="+mj-ea"/>
              <a:ea typeface="+mj-ea"/>
            </a:endParaRPr>
          </a:p>
        </p:txBody>
      </p:sp>
      <p:graphicFrame>
        <p:nvGraphicFramePr>
          <p:cNvPr id="10242" name="Object 3"/>
          <p:cNvGraphicFramePr>
            <a:graphicFrameLocks noChangeAspect="1"/>
          </p:cNvGraphicFramePr>
          <p:nvPr>
            <p:extLst>
              <p:ext uri="{D42A27DB-BD31-4B8C-83A1-F6EECF244321}">
                <p14:modId xmlns:p14="http://schemas.microsoft.com/office/powerpoint/2010/main" val="944041816"/>
              </p:ext>
            </p:extLst>
          </p:nvPr>
        </p:nvGraphicFramePr>
        <p:xfrm>
          <a:off x="0" y="1052736"/>
          <a:ext cx="9144000" cy="3168352"/>
        </p:xfrm>
        <a:graphic>
          <a:graphicData uri="http://schemas.openxmlformats.org/presentationml/2006/ole">
            <mc:AlternateContent xmlns:mc="http://schemas.openxmlformats.org/markup-compatibility/2006">
              <mc:Choice xmlns:v="urn:schemas-microsoft-com:vml" Requires="v">
                <p:oleObj spid="_x0000_s233596" name="VISIO" r:id="rId3" imgW="3383280" imgH="1028700" progId="Visio.Drawing.11">
                  <p:embed/>
                </p:oleObj>
              </mc:Choice>
              <mc:Fallback>
                <p:oleObj name="VISIO" r:id="rId3" imgW="3383280" imgH="1028700" progId="Visio.Drawing.11">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52736"/>
                        <a:ext cx="9144000" cy="3168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5"/>
          <p:cNvSpPr>
            <a:spLocks noGrp="1"/>
          </p:cNvSpPr>
          <p:nvPr>
            <p:ph type="sldNum" sz="quarter" idx="12"/>
          </p:nvPr>
        </p:nvSpPr>
        <p:spPr>
          <a:xfrm>
            <a:off x="8407846" y="6556200"/>
            <a:ext cx="628650" cy="257176"/>
          </a:xfrm>
        </p:spPr>
        <p:txBody>
          <a:bodyPr/>
          <a:lstStyle/>
          <a:p>
            <a:fld id="{DCCC8F8B-5859-486E-853D-5CED2BA205D3}" type="slidenum">
              <a:rPr lang="en-US" altLang="zh-CN" smtClean="0"/>
              <a:pPr/>
              <a:t>45</a:t>
            </a:fld>
            <a:endParaRPr lang="en-US" altLang="zh-CN"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r"/>
            <a:r>
              <a:rPr lang="zh-CN" altLang="en-US" dirty="0" smtClean="0">
                <a:solidFill>
                  <a:srgbClr val="FF0000"/>
                </a:solidFill>
              </a:rPr>
              <a:t>实际信道</a:t>
            </a:r>
          </a:p>
        </p:txBody>
      </p:sp>
      <p:sp>
        <p:nvSpPr>
          <p:cNvPr id="8" name="内容占位符 7"/>
          <p:cNvSpPr>
            <a:spLocks noGrp="1"/>
          </p:cNvSpPr>
          <p:nvPr>
            <p:ph sz="half" idx="2"/>
          </p:nvPr>
        </p:nvSpPr>
        <p:spPr/>
        <p:txBody>
          <a:bodyPr>
            <a:normAutofit lnSpcReduction="10000"/>
          </a:bodyPr>
          <a:lstStyle/>
          <a:p>
            <a:r>
              <a:rPr lang="zh-CN" altLang="en-US" dirty="0" smtClean="0">
                <a:solidFill>
                  <a:srgbClr val="FF0000"/>
                </a:solidFill>
              </a:rPr>
              <a:t>实际的信道无法满足！</a:t>
            </a:r>
            <a:endParaRPr lang="en-US" altLang="zh-CN" dirty="0" smtClean="0">
              <a:solidFill>
                <a:srgbClr val="FF0000"/>
              </a:solidFill>
            </a:endParaRPr>
          </a:p>
          <a:p>
            <a:r>
              <a:rPr lang="zh-CN" altLang="en-US" dirty="0" smtClean="0"/>
              <a:t>如：电话信道</a:t>
            </a:r>
            <a:endParaRPr lang="zh-CN" altLang="en-US" dirty="0"/>
          </a:p>
        </p:txBody>
      </p:sp>
      <p:sp>
        <p:nvSpPr>
          <p:cNvPr id="7" name="灯片编号占位符 5"/>
          <p:cNvSpPr>
            <a:spLocks noGrp="1"/>
          </p:cNvSpPr>
          <p:nvPr>
            <p:ph type="sldNum" sz="quarter" idx="12"/>
          </p:nvPr>
        </p:nvSpPr>
        <p:spPr/>
        <p:txBody>
          <a:bodyPr/>
          <a:lstStyle/>
          <a:p>
            <a:fld id="{DCCC8F8B-5859-486E-853D-5CED2BA205D3}" type="slidenum">
              <a:rPr lang="en-US" altLang="zh-CN" smtClean="0"/>
              <a:pPr/>
              <a:t>46</a:t>
            </a:fld>
            <a:endParaRPr lang="en-US" altLang="zh-CN"/>
          </a:p>
        </p:txBody>
      </p:sp>
      <p:grpSp>
        <p:nvGrpSpPr>
          <p:cNvPr id="2" name="Group 4"/>
          <p:cNvGrpSpPr>
            <a:grpSpLocks/>
          </p:cNvGrpSpPr>
          <p:nvPr/>
        </p:nvGrpSpPr>
        <p:grpSpPr bwMode="auto">
          <a:xfrm>
            <a:off x="5292080" y="2564904"/>
            <a:ext cx="3185617" cy="2088902"/>
            <a:chOff x="5205" y="6210"/>
            <a:chExt cx="4786" cy="2820"/>
          </a:xfrm>
        </p:grpSpPr>
        <p:pic>
          <p:nvPicPr>
            <p:cNvPr id="40965" name="Picture 5" descr="幅频特性"/>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5" y="6210"/>
              <a:ext cx="4786" cy="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6"/>
            <p:cNvSpPr txBox="1">
              <a:spLocks noChangeArrowheads="1"/>
            </p:cNvSpPr>
            <p:nvPr/>
          </p:nvSpPr>
          <p:spPr bwMode="auto">
            <a:xfrm>
              <a:off x="5970" y="8580"/>
              <a:ext cx="346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600">
                  <a:latin typeface="Times New Roman" pitchFamily="18" charset="0"/>
                </a:rPr>
                <a:t>(a) </a:t>
              </a:r>
              <a:r>
                <a:rPr lang="zh-CN" altLang="en-US" sz="1600">
                  <a:latin typeface="Times New Roman" pitchFamily="18" charset="0"/>
                </a:rPr>
                <a:t>插入损耗～频率特性</a:t>
              </a:r>
              <a:endParaRPr lang="zh-CN" altLang="en-US" sz="2800"/>
            </a:p>
          </p:txBody>
        </p:sp>
      </p:grpSp>
      <p:grpSp>
        <p:nvGrpSpPr>
          <p:cNvPr id="19" name="Group 4"/>
          <p:cNvGrpSpPr>
            <a:grpSpLocks/>
          </p:cNvGrpSpPr>
          <p:nvPr/>
        </p:nvGrpSpPr>
        <p:grpSpPr bwMode="auto">
          <a:xfrm>
            <a:off x="4877816" y="4725144"/>
            <a:ext cx="3582616" cy="1599134"/>
            <a:chOff x="4695" y="9258"/>
            <a:chExt cx="5265" cy="2622"/>
          </a:xfrm>
        </p:grpSpPr>
        <p:grpSp>
          <p:nvGrpSpPr>
            <p:cNvPr id="20" name="Group 5"/>
            <p:cNvGrpSpPr>
              <a:grpSpLocks/>
            </p:cNvGrpSpPr>
            <p:nvPr/>
          </p:nvGrpSpPr>
          <p:grpSpPr bwMode="auto">
            <a:xfrm>
              <a:off x="4695" y="9258"/>
              <a:ext cx="5265" cy="2382"/>
              <a:chOff x="4695" y="8778"/>
              <a:chExt cx="5265" cy="2382"/>
            </a:xfrm>
          </p:grpSpPr>
          <p:pic>
            <p:nvPicPr>
              <p:cNvPr id="22" name="Picture 6" descr="群延迟特性"/>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0" y="8778"/>
                <a:ext cx="4620" cy="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7050" y="10740"/>
                <a:ext cx="153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latin typeface="Times New Roman" pitchFamily="18" charset="0"/>
                  </a:rPr>
                  <a:t>频率</a:t>
                </a:r>
                <a:r>
                  <a:rPr lang="en-US" altLang="zh-CN" sz="1600">
                    <a:latin typeface="Times New Roman" pitchFamily="18" charset="0"/>
                  </a:rPr>
                  <a:t>(kHz)</a:t>
                </a:r>
                <a:endParaRPr lang="en-US" altLang="zh-CN" sz="3200"/>
              </a:p>
            </p:txBody>
          </p:sp>
          <p:sp>
            <p:nvSpPr>
              <p:cNvPr id="24" name="Text Box 8"/>
              <p:cNvSpPr txBox="1">
                <a:spLocks noChangeArrowheads="1"/>
              </p:cNvSpPr>
              <p:nvPr/>
            </p:nvSpPr>
            <p:spPr bwMode="auto">
              <a:xfrm>
                <a:off x="4695" y="9315"/>
                <a:ext cx="900"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a:latin typeface="Times New Roman" pitchFamily="18" charset="0"/>
                  </a:rPr>
                  <a:t>（</a:t>
                </a:r>
                <a:r>
                  <a:rPr lang="en-US" altLang="zh-CN">
                    <a:latin typeface="Times New Roman" pitchFamily="18" charset="0"/>
                  </a:rPr>
                  <a:t>ms</a:t>
                </a:r>
                <a:r>
                  <a:rPr lang="zh-CN" altLang="en-US">
                    <a:latin typeface="Times New Roman" pitchFamily="18" charset="0"/>
                  </a:rPr>
                  <a:t>）</a:t>
                </a:r>
              </a:p>
              <a:p>
                <a:pPr algn="just"/>
                <a:r>
                  <a:rPr lang="zh-CN" altLang="en-US" sz="1600">
                    <a:latin typeface="Times New Roman" pitchFamily="18" charset="0"/>
                  </a:rPr>
                  <a:t>群延迟</a:t>
                </a:r>
                <a:endParaRPr lang="zh-CN" altLang="en-US" sz="3200"/>
              </a:p>
            </p:txBody>
          </p:sp>
        </p:grpSp>
        <p:sp>
          <p:nvSpPr>
            <p:cNvPr id="21" name="Text Box 9"/>
            <p:cNvSpPr txBox="1">
              <a:spLocks noChangeArrowheads="1"/>
            </p:cNvSpPr>
            <p:nvPr/>
          </p:nvSpPr>
          <p:spPr bwMode="auto">
            <a:xfrm>
              <a:off x="6015" y="11460"/>
              <a:ext cx="346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latin typeface="Times New Roman" pitchFamily="18" charset="0"/>
                </a:rPr>
                <a:t>(b) </a:t>
              </a:r>
              <a:r>
                <a:rPr lang="zh-CN" altLang="en-US">
                  <a:latin typeface="Times New Roman" pitchFamily="18" charset="0"/>
                </a:rPr>
                <a:t>群延迟～频率特性</a:t>
              </a:r>
              <a:endParaRPr lang="zh-CN" altLang="en-US" sz="3200"/>
            </a:p>
          </p:txBody>
        </p:sp>
      </p:grpSp>
      <p:sp>
        <p:nvSpPr>
          <p:cNvPr id="25" name="矩形 24"/>
          <p:cNvSpPr/>
          <p:nvPr/>
        </p:nvSpPr>
        <p:spPr>
          <a:xfrm>
            <a:off x="4499992" y="3717032"/>
            <a:ext cx="4493538"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zh-CN" altLang="en-US" sz="2800" b="1" dirty="0" smtClean="0">
                <a:latin typeface="+mj-ea"/>
                <a:ea typeface="+mj-ea"/>
              </a:rPr>
              <a:t>后果：必然产生失真！！！</a:t>
            </a:r>
            <a:endParaRPr lang="zh-CN" altLang="en-US" sz="2800" b="1" dirty="0">
              <a:latin typeface="+mj-ea"/>
              <a:ea typeface="+mj-ea"/>
            </a:endParaRPr>
          </a:p>
        </p:txBody>
      </p:sp>
      <p:sp>
        <p:nvSpPr>
          <p:cNvPr id="4" name="内容占位符 3"/>
          <p:cNvSpPr>
            <a:spLocks noGrp="1"/>
          </p:cNvSpPr>
          <p:nvPr>
            <p:ph sz="half"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algn="just">
              <a:lnSpc>
                <a:spcPct val="120000"/>
              </a:lnSpc>
            </a:pPr>
            <a:r>
              <a:rPr kumimoji="1" lang="zh-CN" altLang="en-US" dirty="0" smtClean="0">
                <a:latin typeface="+mj-ea"/>
                <a:ea typeface="+mj-ea"/>
              </a:rPr>
              <a:t>理想</a:t>
            </a:r>
            <a:r>
              <a:rPr kumimoji="1" lang="zh-CN" altLang="en-US" dirty="0">
                <a:latin typeface="+mj-ea"/>
                <a:ea typeface="+mj-ea"/>
              </a:rPr>
              <a:t>恒参信道对信号传输的影响是：</a:t>
            </a:r>
          </a:p>
          <a:p>
            <a:pPr algn="just">
              <a:lnSpc>
                <a:spcPct val="120000"/>
              </a:lnSpc>
            </a:pPr>
            <a:r>
              <a:rPr kumimoji="1" lang="en-US" altLang="zh-CN" dirty="0">
                <a:latin typeface="+mj-ea"/>
                <a:ea typeface="+mj-ea"/>
              </a:rPr>
              <a:t>(1) </a:t>
            </a:r>
            <a:r>
              <a:rPr kumimoji="1" lang="zh-CN" altLang="en-US" dirty="0">
                <a:latin typeface="+mj-ea"/>
                <a:ea typeface="+mj-ea"/>
              </a:rPr>
              <a:t>对信号在幅度上产生</a:t>
            </a:r>
            <a:r>
              <a:rPr kumimoji="1" lang="zh-CN" altLang="en-US" dirty="0">
                <a:solidFill>
                  <a:srgbClr val="0000FF"/>
                </a:solidFill>
                <a:latin typeface="+mj-ea"/>
                <a:ea typeface="+mj-ea"/>
              </a:rPr>
              <a:t>固定的衰减 </a:t>
            </a:r>
          </a:p>
          <a:p>
            <a:pPr algn="just">
              <a:lnSpc>
                <a:spcPct val="120000"/>
              </a:lnSpc>
            </a:pPr>
            <a:r>
              <a:rPr kumimoji="1" lang="en-US" altLang="zh-CN" dirty="0">
                <a:latin typeface="+mj-ea"/>
                <a:ea typeface="+mj-ea"/>
              </a:rPr>
              <a:t>(2) </a:t>
            </a:r>
            <a:r>
              <a:rPr kumimoji="1" lang="zh-CN" altLang="en-US" dirty="0">
                <a:latin typeface="+mj-ea"/>
                <a:ea typeface="+mj-ea"/>
              </a:rPr>
              <a:t>对信号在时间上产生</a:t>
            </a:r>
            <a:r>
              <a:rPr kumimoji="1" lang="zh-CN" altLang="en-US" dirty="0">
                <a:solidFill>
                  <a:srgbClr val="0000FF"/>
                </a:solidFill>
                <a:latin typeface="+mj-ea"/>
                <a:ea typeface="+mj-ea"/>
              </a:rPr>
              <a:t>固定的</a:t>
            </a:r>
            <a:r>
              <a:rPr kumimoji="1" lang="zh-CN" altLang="en-US" dirty="0" smtClean="0">
                <a:solidFill>
                  <a:srgbClr val="0000FF"/>
                </a:solidFill>
                <a:latin typeface="+mj-ea"/>
                <a:ea typeface="+mj-ea"/>
              </a:rPr>
              <a:t>迟延</a:t>
            </a:r>
            <a:endParaRPr kumimoji="1" lang="zh-CN" altLang="en-US" dirty="0">
              <a:solidFill>
                <a:srgbClr val="0000FF"/>
              </a:solidFill>
              <a:latin typeface="+mj-ea"/>
              <a:ea typeface="+mj-ea"/>
            </a:endParaRPr>
          </a:p>
          <a:p>
            <a:pPr algn="just">
              <a:lnSpc>
                <a:spcPct val="120000"/>
              </a:lnSpc>
            </a:pPr>
            <a:r>
              <a:rPr kumimoji="1" lang="zh-CN" altLang="en-US" dirty="0">
                <a:latin typeface="+mj-ea"/>
                <a:ea typeface="+mj-ea"/>
              </a:rPr>
              <a:t>   这种情况也称信号是</a:t>
            </a:r>
            <a:r>
              <a:rPr kumimoji="1" lang="zh-CN" altLang="en-US" dirty="0">
                <a:solidFill>
                  <a:srgbClr val="FF0000"/>
                </a:solidFill>
                <a:latin typeface="+mj-ea"/>
                <a:ea typeface="+mj-ea"/>
              </a:rPr>
              <a:t>无失真传输 </a:t>
            </a:r>
            <a:endParaRPr lang="zh-CN" altLang="en-US" dirty="0">
              <a:latin typeface="+mj-ea"/>
              <a:ea typeface="+mj-ea"/>
            </a:endParaRPr>
          </a:p>
        </p:txBody>
      </p:sp>
      <p:sp>
        <p:nvSpPr>
          <p:cNvPr id="16" name="Rectangle 2"/>
          <p:cNvSpPr txBox="1">
            <a:spLocks noChangeArrowheads="1"/>
          </p:cNvSpPr>
          <p:nvPr/>
        </p:nvSpPr>
        <p:spPr>
          <a:xfrm>
            <a:off x="691952" y="188640"/>
            <a:ext cx="8064896" cy="8115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b="1" i="0" kern="1200" baseline="0">
                <a:solidFill>
                  <a:schemeClr val="tx1"/>
                </a:solidFill>
                <a:latin typeface="Century Schoolbook" pitchFamily="18" charset="0"/>
                <a:ea typeface="微软雅黑" pitchFamily="34" charset="-122"/>
                <a:cs typeface="+mj-cs"/>
              </a:defRPr>
            </a:lvl1pPr>
          </a:lstStyle>
          <a:p>
            <a:r>
              <a:rPr lang="zh-CN" altLang="en-US" dirty="0" smtClean="0">
                <a:solidFill>
                  <a:srgbClr val="00CC00"/>
                </a:solidFill>
              </a:rPr>
              <a:t>理想信道                                  </a:t>
            </a:r>
          </a:p>
        </p:txBody>
      </p:sp>
    </p:spTree>
    <p:extLst>
      <p:ext uri="{BB962C8B-B14F-4D97-AF65-F5344CB8AC3E}">
        <p14:creationId xmlns:p14="http://schemas.microsoft.com/office/powerpoint/2010/main" val="3705594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fade">
                                      <p:cBhvr>
                                        <p:cTn id="7" dur="500"/>
                                        <p:tgtEl>
                                          <p:spTgt spid="40962"/>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linds(horizontal)">
                                      <p:cBhvr>
                                        <p:cTn id="15" dur="500"/>
                                        <p:tgtEl>
                                          <p:spTgt spid="8">
                                            <p:txEl>
                                              <p:pRg st="1" end="1"/>
                                            </p:txEl>
                                          </p:spTgt>
                                        </p:tgtEl>
                                      </p:cBhvr>
                                    </p:animEffect>
                                  </p:childTnLst>
                                </p:cTn>
                              </p:par>
                              <p:par>
                                <p:cTn id="16" presetID="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amond(in)">
                                      <p:cBhvr>
                                        <p:cTn id="28"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2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solidFill>
                  <a:srgbClr val="0000FF"/>
                </a:solidFill>
              </a:rPr>
              <a:t>实际信道</a:t>
            </a:r>
            <a:r>
              <a:rPr lang="zh-CN" altLang="en-US" dirty="0" smtClean="0"/>
              <a:t>的失真</a:t>
            </a:r>
            <a:endParaRPr lang="zh-CN" altLang="en-US" dirty="0"/>
          </a:p>
        </p:txBody>
      </p:sp>
      <p:sp>
        <p:nvSpPr>
          <p:cNvPr id="3" name="内容占位符 2"/>
          <p:cNvSpPr>
            <a:spLocks noGrp="1"/>
          </p:cNvSpPr>
          <p:nvPr>
            <p:ph idx="1"/>
          </p:nvPr>
        </p:nvSpPr>
        <p:spPr/>
        <p:txBody>
          <a:bodyPr/>
          <a:lstStyle/>
          <a:p>
            <a:r>
              <a:rPr lang="zh-CN" altLang="en-US" dirty="0" smtClean="0"/>
              <a:t>在实际中，如果信道传输特性偏离了理想信道特性，就会产生</a:t>
            </a:r>
            <a:r>
              <a:rPr lang="zh-CN" altLang="en-US" dirty="0" smtClean="0">
                <a:solidFill>
                  <a:srgbClr val="FF0000"/>
                </a:solidFill>
              </a:rPr>
              <a:t>失真</a:t>
            </a:r>
            <a:r>
              <a:rPr lang="en-US" altLang="zh-CN" dirty="0" smtClean="0"/>
              <a:t>(</a:t>
            </a:r>
            <a:r>
              <a:rPr lang="zh-CN" altLang="en-US" dirty="0" smtClean="0"/>
              <a:t>或称为</a:t>
            </a:r>
            <a:r>
              <a:rPr lang="zh-CN" altLang="en-US" dirty="0" smtClean="0">
                <a:solidFill>
                  <a:srgbClr val="FF0000"/>
                </a:solidFill>
              </a:rPr>
              <a:t>畸变</a:t>
            </a:r>
            <a:r>
              <a:rPr lang="en-US" altLang="zh-CN" dirty="0" smtClean="0"/>
              <a:t>)</a:t>
            </a:r>
            <a:r>
              <a:rPr lang="zh-CN" altLang="en-US" dirty="0" smtClean="0"/>
              <a:t>。</a:t>
            </a:r>
            <a:endParaRPr lang="en-US" altLang="zh-CN" dirty="0" smtClean="0"/>
          </a:p>
          <a:p>
            <a:r>
              <a:rPr lang="zh-CN" altLang="en-US" dirty="0" smtClean="0"/>
              <a:t>如果信道的幅度</a:t>
            </a:r>
            <a:r>
              <a:rPr lang="en-US" altLang="zh-CN" dirty="0" smtClean="0"/>
              <a:t>-</a:t>
            </a:r>
            <a:r>
              <a:rPr lang="zh-CN" altLang="en-US" dirty="0" smtClean="0"/>
              <a:t>频率特性在信号频带范围之内不是常数，则会使信号产生</a:t>
            </a:r>
            <a:r>
              <a:rPr lang="zh-CN" altLang="en-US" dirty="0" smtClean="0">
                <a:solidFill>
                  <a:srgbClr val="0000FF"/>
                </a:solidFill>
              </a:rPr>
              <a:t>幅度</a:t>
            </a:r>
            <a:r>
              <a:rPr lang="en-US" altLang="zh-CN" dirty="0" smtClean="0">
                <a:solidFill>
                  <a:srgbClr val="0000FF"/>
                </a:solidFill>
              </a:rPr>
              <a:t>-</a:t>
            </a:r>
            <a:r>
              <a:rPr lang="zh-CN" altLang="en-US" dirty="0" smtClean="0">
                <a:solidFill>
                  <a:srgbClr val="0000FF"/>
                </a:solidFill>
              </a:rPr>
              <a:t>频率失真（频率失真）</a:t>
            </a:r>
            <a:r>
              <a:rPr lang="zh-CN" altLang="en-US" dirty="0" smtClean="0"/>
              <a:t>；</a:t>
            </a:r>
            <a:endParaRPr lang="en-US" altLang="zh-CN" dirty="0" smtClean="0"/>
          </a:p>
          <a:p>
            <a:r>
              <a:rPr lang="zh-CN" altLang="en-US" dirty="0" smtClean="0"/>
              <a:t>如果信道的相位</a:t>
            </a:r>
            <a:r>
              <a:rPr lang="en-US" altLang="zh-CN" dirty="0" smtClean="0"/>
              <a:t>-</a:t>
            </a:r>
            <a:r>
              <a:rPr lang="zh-CN" altLang="en-US" dirty="0" smtClean="0"/>
              <a:t>频率特性在信号频带范围之内不是</a:t>
            </a:r>
            <a:r>
              <a:rPr lang="en-US" altLang="zh-CN" dirty="0" smtClean="0"/>
              <a:t>ω</a:t>
            </a:r>
            <a:r>
              <a:rPr lang="zh-CN" altLang="en-US" dirty="0" smtClean="0"/>
              <a:t>的线性函数，则会使信号产生</a:t>
            </a:r>
            <a:r>
              <a:rPr lang="zh-CN" altLang="en-US" dirty="0" smtClean="0">
                <a:solidFill>
                  <a:srgbClr val="0000FF"/>
                </a:solidFill>
              </a:rPr>
              <a:t>相位</a:t>
            </a:r>
            <a:r>
              <a:rPr lang="en-US" altLang="zh-CN" dirty="0" smtClean="0">
                <a:solidFill>
                  <a:srgbClr val="0000FF"/>
                </a:solidFill>
              </a:rPr>
              <a:t>-</a:t>
            </a:r>
            <a:r>
              <a:rPr lang="zh-CN" altLang="en-US" dirty="0" smtClean="0">
                <a:solidFill>
                  <a:srgbClr val="0000FF"/>
                </a:solidFill>
              </a:rPr>
              <a:t>频率失真（相位失真） </a:t>
            </a:r>
          </a:p>
          <a:p>
            <a:endParaRPr lang="zh-CN" altLang="en-US" dirty="0"/>
          </a:p>
        </p:txBody>
      </p:sp>
      <p:sp>
        <p:nvSpPr>
          <p:cNvPr id="4" name="灯片编号占位符 5"/>
          <p:cNvSpPr>
            <a:spLocks noGrp="1"/>
          </p:cNvSpPr>
          <p:nvPr>
            <p:ph type="sldNum" sz="quarter" idx="12"/>
          </p:nvPr>
        </p:nvSpPr>
        <p:spPr>
          <a:xfrm>
            <a:off x="8407846" y="6556200"/>
            <a:ext cx="628650" cy="257176"/>
          </a:xfrm>
        </p:spPr>
        <p:txBody>
          <a:bodyPr/>
          <a:lstStyle/>
          <a:p>
            <a:fld id="{DCCC8F8B-5859-486E-853D-5CED2BA205D3}" type="slidenum">
              <a:rPr lang="en-US" altLang="zh-CN" smtClean="0"/>
              <a:pPr/>
              <a:t>47</a:t>
            </a:fld>
            <a:endParaRPr lang="en-US" altLang="zh-CN"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r>
              <a:rPr lang="zh-CN" altLang="en-US" dirty="0" smtClean="0"/>
              <a:t>频率失真</a:t>
            </a:r>
            <a:endParaRPr lang="zh-CN" altLang="en-US" dirty="0"/>
          </a:p>
        </p:txBody>
      </p:sp>
      <p:sp>
        <p:nvSpPr>
          <p:cNvPr id="43011" name="Rectangle 3"/>
          <p:cNvSpPr>
            <a:spLocks noGrp="1" noChangeArrowheads="1"/>
          </p:cNvSpPr>
          <p:nvPr>
            <p:ph type="body" idx="1"/>
          </p:nvPr>
        </p:nvSpPr>
        <p:spPr>
          <a:xfrm>
            <a:off x="539552" y="1196752"/>
            <a:ext cx="8064896" cy="5400600"/>
          </a:xfrm>
        </p:spPr>
        <p:txBody>
          <a:bodyPr>
            <a:normAutofit/>
          </a:bodyPr>
          <a:lstStyle/>
          <a:p>
            <a:r>
              <a:rPr lang="zh-CN" altLang="en-US" dirty="0" smtClean="0">
                <a:solidFill>
                  <a:srgbClr val="0000FF"/>
                </a:solidFill>
              </a:rPr>
              <a:t>频率失真</a:t>
            </a:r>
            <a:r>
              <a:rPr lang="zh-CN" altLang="en-US" dirty="0" smtClean="0"/>
              <a:t>：振幅～频率特性不良引起的</a:t>
            </a:r>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smtClean="0"/>
          </a:p>
          <a:p>
            <a:pPr lvl="1"/>
            <a:endParaRPr lang="zh-CN" altLang="en-US" dirty="0" smtClean="0"/>
          </a:p>
        </p:txBody>
      </p:sp>
      <p:sp>
        <p:nvSpPr>
          <p:cNvPr id="23" name="灯片编号占位符 5"/>
          <p:cNvSpPr>
            <a:spLocks noGrp="1"/>
          </p:cNvSpPr>
          <p:nvPr>
            <p:ph type="sldNum" sz="quarter" idx="12"/>
          </p:nvPr>
        </p:nvSpPr>
        <p:spPr/>
        <p:txBody>
          <a:bodyPr/>
          <a:lstStyle/>
          <a:p>
            <a:fld id="{A0C1261B-AC20-41A9-9F1E-7128909C62DB}" type="slidenum">
              <a:rPr lang="en-US" altLang="zh-CN" smtClean="0"/>
              <a:pPr/>
              <a:t>48</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3107642824"/>
              </p:ext>
            </p:extLst>
          </p:nvPr>
        </p:nvGraphicFramePr>
        <p:xfrm>
          <a:off x="395536" y="1680397"/>
          <a:ext cx="6768752" cy="3764827"/>
        </p:xfrm>
        <a:graphic>
          <a:graphicData uri="http://schemas.openxmlformats.org/presentationml/2006/ole">
            <mc:AlternateContent xmlns:mc="http://schemas.openxmlformats.org/markup-compatibility/2006">
              <mc:Choice xmlns:v="urn:schemas-microsoft-com:vml" Requires="v">
                <p:oleObj spid="_x0000_s247913" name="VISIO" r:id="rId3" imgW="5372100" imgH="2331720" progId="Visio.Drawing.11">
                  <p:embed/>
                </p:oleObj>
              </mc:Choice>
              <mc:Fallback>
                <p:oleObj name="VISIO" r:id="rId3" imgW="5372100" imgH="2331720" progId="Visio.Drawing.11">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680397"/>
                        <a:ext cx="6768752" cy="37648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txBox="1">
            <a:spLocks noChangeArrowheads="1"/>
          </p:cNvSpPr>
          <p:nvPr/>
        </p:nvSpPr>
        <p:spPr>
          <a:xfrm>
            <a:off x="1835993" y="5085184"/>
            <a:ext cx="6048375" cy="4937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b="1" i="0" kern="1200" baseline="0">
                <a:solidFill>
                  <a:schemeClr val="tx1"/>
                </a:solidFill>
                <a:latin typeface="Century Schoolbook" pitchFamily="18" charset="0"/>
                <a:ea typeface="微软雅黑" pitchFamily="34" charset="-122"/>
                <a:cs typeface="+mj-cs"/>
              </a:defRPr>
            </a:lvl1pPr>
          </a:lstStyle>
          <a:p>
            <a:r>
              <a:rPr lang="zh-CN" altLang="en-US" sz="2000" dirty="0">
                <a:solidFill>
                  <a:srgbClr val="0000FF"/>
                </a:solidFill>
              </a:rPr>
              <a:t>典型</a:t>
            </a:r>
            <a:r>
              <a:rPr lang="zh-CN" altLang="en-US" sz="2000" dirty="0" smtClean="0">
                <a:solidFill>
                  <a:srgbClr val="0000FF"/>
                </a:solidFill>
              </a:rPr>
              <a:t>音频电话信道的幅度衰减特性</a:t>
            </a:r>
          </a:p>
        </p:txBody>
      </p:sp>
      <p:sp>
        <p:nvSpPr>
          <p:cNvPr id="3" name="矩形 2"/>
          <p:cNvSpPr/>
          <p:nvPr/>
        </p:nvSpPr>
        <p:spPr>
          <a:xfrm>
            <a:off x="6514032" y="2131109"/>
            <a:ext cx="2555776" cy="31700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kumimoji="1" lang="en-US" altLang="zh-CN" sz="2000" b="1" dirty="0" smtClean="0">
                <a:latin typeface="+mj-ea"/>
                <a:ea typeface="+mj-ea"/>
              </a:rPr>
              <a:t>(a)</a:t>
            </a:r>
            <a:r>
              <a:rPr kumimoji="1" lang="zh-CN" altLang="en-US" sz="2000" b="1" dirty="0" smtClean="0">
                <a:latin typeface="+mj-ea"/>
                <a:ea typeface="+mj-ea"/>
              </a:rPr>
              <a:t>为</a:t>
            </a:r>
            <a:r>
              <a:rPr lang="zh-CN" altLang="en-US" sz="2000" b="1" dirty="0" smtClean="0">
                <a:latin typeface="+mj-ea"/>
                <a:ea typeface="+mj-ea"/>
              </a:rPr>
              <a:t>典型</a:t>
            </a:r>
            <a:r>
              <a:rPr lang="zh-CN" altLang="en-US" sz="2000" b="1" dirty="0">
                <a:latin typeface="+mj-ea"/>
                <a:ea typeface="+mj-ea"/>
              </a:rPr>
              <a:t>音频电话信道</a:t>
            </a:r>
            <a:r>
              <a:rPr kumimoji="1" lang="zh-CN" altLang="en-US" sz="2000" b="1" dirty="0" smtClean="0">
                <a:latin typeface="+mj-ea"/>
                <a:ea typeface="+mj-ea"/>
              </a:rPr>
              <a:t>衰减特性，在</a:t>
            </a:r>
            <a:r>
              <a:rPr kumimoji="1" lang="en-US" altLang="zh-CN" sz="2000" b="1" dirty="0">
                <a:latin typeface="+mj-ea"/>
                <a:ea typeface="+mj-ea"/>
              </a:rPr>
              <a:t>300</a:t>
            </a:r>
            <a:r>
              <a:rPr kumimoji="1" lang="zh-CN" altLang="en-US" sz="2000" b="1" dirty="0">
                <a:latin typeface="+mj-ea"/>
                <a:ea typeface="+mj-ea"/>
              </a:rPr>
              <a:t>～</a:t>
            </a:r>
            <a:r>
              <a:rPr kumimoji="1" lang="en-US" altLang="zh-CN" sz="2000" b="1" dirty="0">
                <a:latin typeface="+mj-ea"/>
                <a:ea typeface="+mj-ea"/>
              </a:rPr>
              <a:t>3000Hz</a:t>
            </a:r>
            <a:r>
              <a:rPr kumimoji="1" lang="zh-CN" altLang="en-US" sz="2000" b="1" dirty="0">
                <a:latin typeface="+mj-ea"/>
                <a:ea typeface="+mj-ea"/>
              </a:rPr>
              <a:t>频率范围内较平坦；</a:t>
            </a:r>
            <a:r>
              <a:rPr kumimoji="1" lang="en-US" altLang="zh-CN" sz="2000" b="1" dirty="0">
                <a:latin typeface="+mj-ea"/>
                <a:ea typeface="+mj-ea"/>
              </a:rPr>
              <a:t>300Hz</a:t>
            </a:r>
            <a:r>
              <a:rPr kumimoji="1" lang="zh-CN" altLang="en-US" sz="2000" b="1" dirty="0">
                <a:latin typeface="+mj-ea"/>
                <a:ea typeface="+mj-ea"/>
              </a:rPr>
              <a:t>以下和</a:t>
            </a:r>
            <a:r>
              <a:rPr kumimoji="1" lang="en-US" altLang="zh-CN" sz="2000" b="1" dirty="0">
                <a:latin typeface="+mj-ea"/>
                <a:ea typeface="+mj-ea"/>
              </a:rPr>
              <a:t>3000Hz</a:t>
            </a:r>
            <a:r>
              <a:rPr kumimoji="1" lang="zh-CN" altLang="en-US" sz="2000" b="1" dirty="0">
                <a:latin typeface="+mj-ea"/>
                <a:ea typeface="+mj-ea"/>
              </a:rPr>
              <a:t>以上衰耗增加很快</a:t>
            </a:r>
            <a:r>
              <a:rPr kumimoji="1" lang="zh-CN" altLang="en-US" sz="2000" b="1" dirty="0" smtClean="0">
                <a:latin typeface="+mj-ea"/>
                <a:ea typeface="+mj-ea"/>
              </a:rPr>
              <a:t>。</a:t>
            </a:r>
            <a:endParaRPr kumimoji="1" lang="en-US" altLang="zh-CN" sz="2000" b="1" dirty="0" smtClean="0">
              <a:latin typeface="+mj-ea"/>
              <a:ea typeface="+mj-ea"/>
            </a:endParaRPr>
          </a:p>
          <a:p>
            <a:r>
              <a:rPr kumimoji="1" lang="en-US" altLang="zh-CN" sz="2000" b="1" dirty="0" smtClean="0">
                <a:latin typeface="+mj-ea"/>
                <a:ea typeface="+mj-ea"/>
              </a:rPr>
              <a:t>(b)</a:t>
            </a:r>
            <a:r>
              <a:rPr kumimoji="1" lang="zh-CN" altLang="en-US" sz="2000" b="1" dirty="0" smtClean="0">
                <a:latin typeface="+mj-ea"/>
                <a:ea typeface="+mj-ea"/>
              </a:rPr>
              <a:t>为</a:t>
            </a:r>
            <a:r>
              <a:rPr kumimoji="1" lang="en-US" altLang="zh-CN" sz="2000" b="1" dirty="0" smtClean="0">
                <a:latin typeface="+mj-ea"/>
                <a:ea typeface="+mj-ea"/>
              </a:rPr>
              <a:t>CCITT M.1020</a:t>
            </a:r>
            <a:r>
              <a:rPr kumimoji="1" lang="zh-CN" altLang="en-US" sz="2000" b="1" dirty="0" smtClean="0">
                <a:latin typeface="+mj-ea"/>
                <a:ea typeface="+mj-ea"/>
              </a:rPr>
              <a:t>建议规定的衰减特性</a:t>
            </a:r>
            <a:endParaRPr lang="zh-CN" altLang="en-US" sz="2000" b="1" dirty="0">
              <a:latin typeface="+mj-ea"/>
              <a:ea typeface="+mj-ea"/>
            </a:endParaRPr>
          </a:p>
        </p:txBody>
      </p:sp>
      <p:sp>
        <p:nvSpPr>
          <p:cNvPr id="4" name="矩形 3"/>
          <p:cNvSpPr/>
          <p:nvPr/>
        </p:nvSpPr>
        <p:spPr>
          <a:xfrm>
            <a:off x="683568" y="5615085"/>
            <a:ext cx="7992888" cy="1040285"/>
          </a:xfrm>
          <a:prstGeom prst="rect">
            <a:avLst/>
          </a:prstGeom>
        </p:spPr>
        <p:txBody>
          <a:bodyPr wrap="square">
            <a:spAutoFit/>
          </a:bodyPr>
          <a:lstStyle/>
          <a:p>
            <a:pPr algn="just">
              <a:lnSpc>
                <a:spcPct val="110000"/>
              </a:lnSpc>
            </a:pPr>
            <a:r>
              <a:rPr kumimoji="1" lang="zh-CN" altLang="en-US" sz="2800" b="1" dirty="0">
                <a:solidFill>
                  <a:srgbClr val="0000FF"/>
                </a:solidFill>
                <a:latin typeface="+mj-ea"/>
                <a:ea typeface="+mj-ea"/>
              </a:rPr>
              <a:t>产生畸变的原因：</a:t>
            </a:r>
          </a:p>
          <a:p>
            <a:pPr algn="just">
              <a:lnSpc>
                <a:spcPct val="110000"/>
              </a:lnSpc>
            </a:pPr>
            <a:r>
              <a:rPr kumimoji="1" lang="zh-CN" altLang="en-US" sz="2400" b="1" dirty="0">
                <a:latin typeface="+mj-ea"/>
                <a:ea typeface="+mj-ea"/>
              </a:rPr>
              <a:t>    实际信道中存在分布电容、电感以及各种滤波器等</a:t>
            </a:r>
            <a:r>
              <a:rPr kumimoji="1" lang="zh-CN" altLang="en-US" sz="2800" b="1" dirty="0">
                <a:latin typeface="+mj-ea"/>
                <a:ea typeface="+mj-ea"/>
              </a:rPr>
              <a:t>   </a:t>
            </a:r>
          </a:p>
        </p:txBody>
      </p:sp>
    </p:spTree>
    <p:extLst>
      <p:ext uri="{BB962C8B-B14F-4D97-AF65-F5344CB8AC3E}">
        <p14:creationId xmlns:p14="http://schemas.microsoft.com/office/powerpoint/2010/main" val="3481747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r>
              <a:rPr lang="zh-CN" altLang="en-US" dirty="0" smtClean="0"/>
              <a:t>频率失真</a:t>
            </a:r>
            <a:endParaRPr lang="zh-CN" altLang="en-US" dirty="0"/>
          </a:p>
        </p:txBody>
      </p:sp>
      <p:sp>
        <p:nvSpPr>
          <p:cNvPr id="43011" name="Rectangle 3"/>
          <p:cNvSpPr>
            <a:spLocks noGrp="1" noChangeArrowheads="1"/>
          </p:cNvSpPr>
          <p:nvPr>
            <p:ph type="body" idx="1"/>
          </p:nvPr>
        </p:nvSpPr>
        <p:spPr>
          <a:xfrm>
            <a:off x="539552" y="1196752"/>
            <a:ext cx="8064896" cy="5400600"/>
          </a:xfrm>
        </p:spPr>
        <p:txBody>
          <a:bodyPr>
            <a:normAutofit/>
          </a:bodyPr>
          <a:lstStyle/>
          <a:p>
            <a:r>
              <a:rPr lang="zh-CN" altLang="en-US" dirty="0" smtClean="0">
                <a:solidFill>
                  <a:srgbClr val="0000FF"/>
                </a:solidFill>
              </a:rPr>
              <a:t>频率失真危害</a:t>
            </a:r>
            <a:r>
              <a:rPr lang="zh-CN" altLang="en-US" dirty="0" smtClean="0"/>
              <a:t>：</a:t>
            </a:r>
            <a:endParaRPr lang="en-US" altLang="zh-CN" dirty="0" smtClean="0"/>
          </a:p>
          <a:p>
            <a:pPr lvl="1"/>
            <a:r>
              <a:rPr lang="zh-CN" altLang="en-US" dirty="0" smtClean="0"/>
              <a:t>频率失真 </a:t>
            </a:r>
            <a:r>
              <a:rPr lang="zh-CN" altLang="en-US" dirty="0" smtClean="0">
                <a:sym typeface="Symbol" pitchFamily="18" charset="2"/>
              </a:rPr>
              <a:t></a:t>
            </a:r>
            <a:r>
              <a:rPr lang="zh-CN" altLang="en-US" dirty="0" smtClean="0"/>
              <a:t> 信号通过信道后波形畸变 </a:t>
            </a:r>
            <a:endParaRPr lang="en-US" altLang="zh-CN" dirty="0" smtClean="0"/>
          </a:p>
          <a:p>
            <a:pPr lvl="1"/>
            <a:r>
              <a:rPr lang="zh-CN" altLang="en-US" dirty="0" smtClean="0"/>
              <a:t>这样的信道传输数字信号，会导致</a:t>
            </a:r>
            <a:r>
              <a:rPr lang="zh-CN" altLang="en-US" dirty="0" smtClean="0">
                <a:solidFill>
                  <a:srgbClr val="FF0000"/>
                </a:solidFill>
              </a:rPr>
              <a:t>码间串扰</a:t>
            </a:r>
            <a:endParaRPr lang="en-US" altLang="zh-CN" dirty="0" smtClean="0">
              <a:solidFill>
                <a:srgbClr val="FF0000"/>
              </a:solidFill>
            </a:endParaRPr>
          </a:p>
          <a:p>
            <a:pPr lvl="1"/>
            <a:r>
              <a:rPr lang="zh-CN" altLang="en-US" dirty="0" smtClean="0">
                <a:solidFill>
                  <a:srgbClr val="FF0000"/>
                </a:solidFill>
              </a:rPr>
              <a:t>码间串扰</a:t>
            </a:r>
            <a:r>
              <a:rPr lang="zh-CN" altLang="en-US" dirty="0" smtClean="0"/>
              <a:t>：相邻码元波形之间，在时间上发生部分重叠，造成码间干扰</a:t>
            </a:r>
          </a:p>
          <a:p>
            <a:r>
              <a:rPr lang="zh-CN" altLang="en-US" dirty="0" smtClean="0">
                <a:solidFill>
                  <a:srgbClr val="0000FF"/>
                </a:solidFill>
              </a:rPr>
              <a:t>解决：</a:t>
            </a:r>
            <a:endParaRPr lang="en-US" altLang="zh-CN" dirty="0">
              <a:solidFill>
                <a:srgbClr val="0000FF"/>
              </a:solidFill>
            </a:endParaRPr>
          </a:p>
          <a:p>
            <a:pPr lvl="1" algn="just">
              <a:lnSpc>
                <a:spcPct val="120000"/>
              </a:lnSpc>
            </a:pPr>
            <a:r>
              <a:rPr lang="zh-CN" altLang="en-US" dirty="0"/>
              <a:t>改善信道滤波特性</a:t>
            </a:r>
            <a:r>
              <a:rPr lang="zh-CN" altLang="en-US" dirty="0" smtClean="0"/>
              <a:t>－减少</a:t>
            </a:r>
            <a:r>
              <a:rPr lang="zh-CN" altLang="en-US" dirty="0"/>
              <a:t>容性、感性</a:t>
            </a:r>
          </a:p>
          <a:p>
            <a:pPr lvl="1" algn="just">
              <a:lnSpc>
                <a:spcPct val="120000"/>
              </a:lnSpc>
            </a:pPr>
            <a:r>
              <a:rPr lang="zh-CN" altLang="en-US" dirty="0" smtClean="0"/>
              <a:t>采用</a:t>
            </a:r>
            <a:r>
              <a:rPr lang="zh-CN" altLang="en-US" dirty="0">
                <a:solidFill>
                  <a:srgbClr val="FF0000"/>
                </a:solidFill>
              </a:rPr>
              <a:t>均衡</a:t>
            </a:r>
            <a:r>
              <a:rPr lang="zh-CN" altLang="en-US" dirty="0"/>
              <a:t>技术</a:t>
            </a:r>
            <a:r>
              <a:rPr lang="zh-CN" altLang="en-US" dirty="0" smtClean="0"/>
              <a:t>－因是</a:t>
            </a:r>
            <a:r>
              <a:rPr lang="zh-CN" altLang="en-US" dirty="0">
                <a:solidFill>
                  <a:srgbClr val="FF0000"/>
                </a:solidFill>
              </a:rPr>
              <a:t>线性</a:t>
            </a:r>
            <a:r>
              <a:rPr lang="zh-CN" altLang="en-US" dirty="0"/>
              <a:t>失真</a:t>
            </a:r>
            <a:r>
              <a:rPr lang="zh-CN" altLang="en-US" dirty="0" smtClean="0"/>
              <a:t>，可通过</a:t>
            </a:r>
            <a:r>
              <a:rPr lang="zh-CN" altLang="en-US" dirty="0" smtClean="0">
                <a:solidFill>
                  <a:srgbClr val="0000FF"/>
                </a:solidFill>
              </a:rPr>
              <a:t>线性网络</a:t>
            </a:r>
            <a:r>
              <a:rPr lang="zh-CN" altLang="en-US" dirty="0">
                <a:solidFill>
                  <a:srgbClr val="0000FF"/>
                </a:solidFill>
              </a:rPr>
              <a:t>补偿</a:t>
            </a:r>
          </a:p>
          <a:p>
            <a:pPr lvl="1" algn="just">
              <a:lnSpc>
                <a:spcPct val="120000"/>
              </a:lnSpc>
            </a:pPr>
            <a:r>
              <a:rPr lang="zh-CN" altLang="en-US" dirty="0" smtClean="0"/>
              <a:t>预</a:t>
            </a:r>
            <a:r>
              <a:rPr lang="zh-CN" altLang="en-US" dirty="0"/>
              <a:t>加重与去加重技术</a:t>
            </a:r>
            <a:r>
              <a:rPr lang="zh-CN" altLang="en-US" dirty="0" smtClean="0"/>
              <a:t>－微分电路</a:t>
            </a:r>
            <a:r>
              <a:rPr lang="zh-CN" altLang="en-US" dirty="0"/>
              <a:t>、</a:t>
            </a:r>
            <a:r>
              <a:rPr lang="zh-CN" altLang="en-US" dirty="0" smtClean="0"/>
              <a:t>积分电路</a:t>
            </a:r>
            <a:endParaRPr lang="zh-CN" altLang="en-US" dirty="0"/>
          </a:p>
        </p:txBody>
      </p:sp>
      <p:sp>
        <p:nvSpPr>
          <p:cNvPr id="23" name="灯片编号占位符 5"/>
          <p:cNvSpPr>
            <a:spLocks noGrp="1"/>
          </p:cNvSpPr>
          <p:nvPr>
            <p:ph type="sldNum" sz="quarter" idx="12"/>
          </p:nvPr>
        </p:nvSpPr>
        <p:spPr/>
        <p:txBody>
          <a:bodyPr/>
          <a:lstStyle/>
          <a:p>
            <a:fld id="{A0C1261B-AC20-41A9-9F1E-7128909C62DB}" type="slidenum">
              <a:rPr lang="en-US" altLang="zh-CN" smtClean="0"/>
              <a:pPr/>
              <a:t>49</a:t>
            </a:fld>
            <a:endParaRPr lang="en-US" altLang="zh-CN"/>
          </a:p>
        </p:txBody>
      </p:sp>
    </p:spTree>
    <p:extLst>
      <p:ext uri="{BB962C8B-B14F-4D97-AF65-F5344CB8AC3E}">
        <p14:creationId xmlns:p14="http://schemas.microsoft.com/office/powerpoint/2010/main" val="3467136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 calcmode="lin" valueType="num">
                                      <p:cBhvr additive="base">
                                        <p:cTn id="7"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anim calcmode="lin" valueType="num">
                                      <p:cBhvr additive="base">
                                        <p:cTn id="13"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43011">
                                            <p:txEl>
                                              <p:pRg st="3" end="3"/>
                                            </p:txEl>
                                          </p:spTgt>
                                        </p:tgtEl>
                                        <p:attrNameLst>
                                          <p:attrName>style.visibility</p:attrName>
                                        </p:attrNameLst>
                                      </p:cBhvr>
                                      <p:to>
                                        <p:strVal val="visible"/>
                                      </p:to>
                                    </p:set>
                                    <p:anim calcmode="lin" valueType="num">
                                      <p:cBhvr additive="base">
                                        <p:cTn id="18"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3011">
                                            <p:txEl>
                                              <p:pRg st="4" end="4"/>
                                            </p:txEl>
                                          </p:spTgt>
                                        </p:tgtEl>
                                        <p:attrNameLst>
                                          <p:attrName>style.visibility</p:attrName>
                                        </p:attrNameLst>
                                      </p:cBhvr>
                                      <p:to>
                                        <p:strVal val="visible"/>
                                      </p:to>
                                    </p:set>
                                    <p:anim calcmode="lin" valueType="num">
                                      <p:cBhvr additive="base">
                                        <p:cTn id="24"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3011">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3011">
                                            <p:txEl>
                                              <p:pRg st="5" end="5"/>
                                            </p:txEl>
                                          </p:spTgt>
                                        </p:tgtEl>
                                        <p:attrNameLst>
                                          <p:attrName>style.visibility</p:attrName>
                                        </p:attrNameLst>
                                      </p:cBhvr>
                                      <p:to>
                                        <p:strVal val="visible"/>
                                      </p:to>
                                    </p:set>
                                    <p:anim calcmode="lin" valueType="num">
                                      <p:cBhvr additive="base">
                                        <p:cTn id="28"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3011">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3011">
                                            <p:txEl>
                                              <p:pRg st="6" end="6"/>
                                            </p:txEl>
                                          </p:spTgt>
                                        </p:tgtEl>
                                        <p:attrNameLst>
                                          <p:attrName>style.visibility</p:attrName>
                                        </p:attrNameLst>
                                      </p:cBhvr>
                                      <p:to>
                                        <p:strVal val="visible"/>
                                      </p:to>
                                    </p:set>
                                    <p:anim calcmode="lin" valueType="num">
                                      <p:cBhvr additive="base">
                                        <p:cTn id="32"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3011">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3011">
                                            <p:txEl>
                                              <p:pRg st="7" end="7"/>
                                            </p:txEl>
                                          </p:spTgt>
                                        </p:tgtEl>
                                        <p:attrNameLst>
                                          <p:attrName>style.visibility</p:attrName>
                                        </p:attrNameLst>
                                      </p:cBhvr>
                                      <p:to>
                                        <p:strVal val="visible"/>
                                      </p:to>
                                    </p:set>
                                    <p:anim calcmode="lin" valueType="num">
                                      <p:cBhvr additive="base">
                                        <p:cTn id="36" dur="500" fill="hold"/>
                                        <p:tgtEl>
                                          <p:spTgt spid="43011">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30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t>4.1 </a:t>
            </a:r>
            <a:r>
              <a:rPr lang="zh-CN" altLang="en-US" smtClean="0"/>
              <a:t>无线信道</a:t>
            </a:r>
            <a:endParaRPr lang="zh-CN" altLang="en-US" dirty="0" smtClean="0"/>
          </a:p>
        </p:txBody>
      </p:sp>
      <p:sp>
        <p:nvSpPr>
          <p:cNvPr id="22531" name="Rectangle 3"/>
          <p:cNvSpPr>
            <a:spLocks noGrp="1" noChangeArrowheads="1"/>
          </p:cNvSpPr>
          <p:nvPr>
            <p:ph type="body" idx="1"/>
          </p:nvPr>
        </p:nvSpPr>
        <p:spPr/>
        <p:txBody>
          <a:bodyPr/>
          <a:lstStyle/>
          <a:p>
            <a:r>
              <a:rPr lang="zh-CN" altLang="en-US" dirty="0" smtClean="0"/>
              <a:t>无线信道中，信号传输依赖</a:t>
            </a:r>
            <a:r>
              <a:rPr lang="zh-CN" altLang="en-US" dirty="0" smtClean="0">
                <a:solidFill>
                  <a:srgbClr val="FF0000"/>
                </a:solidFill>
              </a:rPr>
              <a:t>电磁波</a:t>
            </a:r>
            <a:r>
              <a:rPr lang="zh-CN" altLang="en-US" dirty="0" smtClean="0"/>
              <a:t>在空间传播</a:t>
            </a:r>
            <a:endParaRPr lang="en-US" altLang="zh-CN" dirty="0" smtClean="0"/>
          </a:p>
          <a:p>
            <a:r>
              <a:rPr lang="zh-CN" altLang="en-US" dirty="0" smtClean="0">
                <a:solidFill>
                  <a:srgbClr val="0000FF"/>
                </a:solidFill>
              </a:rPr>
              <a:t>问题：选择什么频率的电磁波呢？？</a:t>
            </a:r>
            <a:endParaRPr lang="en-US" altLang="zh-CN" dirty="0" smtClean="0">
              <a:solidFill>
                <a:srgbClr val="0000FF"/>
              </a:solidFill>
            </a:endParaRPr>
          </a:p>
          <a:p>
            <a:r>
              <a:rPr lang="zh-CN" altLang="en-US" dirty="0" smtClean="0">
                <a:solidFill>
                  <a:srgbClr val="0000FF"/>
                </a:solidFill>
              </a:rPr>
              <a:t>回答：</a:t>
            </a:r>
            <a:endParaRPr lang="en-US" altLang="zh-CN" dirty="0" smtClean="0">
              <a:solidFill>
                <a:srgbClr val="0000FF"/>
              </a:solidFill>
            </a:endParaRPr>
          </a:p>
          <a:p>
            <a:r>
              <a:rPr lang="zh-CN" altLang="en-US" dirty="0" smtClean="0"/>
              <a:t>无线信道电磁波的频率 － 受天线尺寸限制</a:t>
            </a:r>
            <a:endParaRPr lang="en-US" altLang="zh-CN" dirty="0" smtClean="0"/>
          </a:p>
          <a:p>
            <a:r>
              <a:rPr lang="zh-CN" altLang="en-US" dirty="0" smtClean="0"/>
              <a:t>有效发射和接收的要求：天线尺寸不小于电磁波波长的</a:t>
            </a:r>
            <a:r>
              <a:rPr lang="en-US" altLang="zh-CN" dirty="0" smtClean="0"/>
              <a:t>1/10</a:t>
            </a:r>
          </a:p>
          <a:p>
            <a:r>
              <a:rPr lang="zh-CN" altLang="en-US" dirty="0" smtClean="0"/>
              <a:t>通常，用于通信的电磁波频率都</a:t>
            </a:r>
            <a:r>
              <a:rPr lang="zh-CN" altLang="en-US" dirty="0" smtClean="0">
                <a:solidFill>
                  <a:srgbClr val="FF0000"/>
                </a:solidFill>
              </a:rPr>
              <a:t>比较高</a:t>
            </a:r>
          </a:p>
          <a:p>
            <a:pPr lvl="1"/>
            <a:endParaRPr lang="en-US" altLang="zh-CN" dirty="0" smtClean="0"/>
          </a:p>
          <a:p>
            <a:pPr lvl="1"/>
            <a:endParaRPr lang="en-US" altLang="zh-CN" dirty="0" smtClean="0"/>
          </a:p>
          <a:p>
            <a:pPr lvl="1"/>
            <a:endParaRPr lang="en-US" altLang="zh-CN" dirty="0" smtClean="0"/>
          </a:p>
          <a:p>
            <a:pPr lvl="1"/>
            <a:endParaRPr lang="en-US" altLang="zh-CN" dirty="0"/>
          </a:p>
        </p:txBody>
      </p:sp>
      <p:sp>
        <p:nvSpPr>
          <p:cNvPr id="17" name="灯片编号占位符 5"/>
          <p:cNvSpPr>
            <a:spLocks noGrp="1"/>
          </p:cNvSpPr>
          <p:nvPr>
            <p:ph type="sldNum" sz="quarter" idx="12"/>
          </p:nvPr>
        </p:nvSpPr>
        <p:spPr/>
        <p:txBody>
          <a:bodyPr/>
          <a:lstStyle/>
          <a:p>
            <a:fld id="{75FA03F3-B9D7-4893-8DE5-3279ADA6CBCD}" type="slidenum">
              <a:rPr lang="en-US" altLang="zh-CN" smtClean="0"/>
              <a:pPr/>
              <a:t>5</a:t>
            </a:fld>
            <a:endParaRPr lang="en-US" altLang="zh-CN"/>
          </a:p>
        </p:txBody>
      </p:sp>
      <p:pic>
        <p:nvPicPr>
          <p:cNvPr id="336898" name="Picture 2" descr="http://mylinkstolearning.com/StopThink.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224" y="1263364"/>
            <a:ext cx="1290695" cy="1738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87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additive="base">
                                        <p:cTn id="7"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1" end="1"/>
                                            </p:txEl>
                                          </p:spTgt>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36898"/>
                                        </p:tgtEl>
                                        <p:attrNameLst>
                                          <p:attrName>style.visibility</p:attrName>
                                        </p:attrNameLst>
                                      </p:cBhvr>
                                      <p:to>
                                        <p:strVal val="visible"/>
                                      </p:to>
                                    </p:set>
                                    <p:animEffect transition="in" filter="fade">
                                      <p:cBhvr>
                                        <p:cTn id="11" dur="500"/>
                                        <p:tgtEl>
                                          <p:spTgt spid="33689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2531">
                                            <p:txEl>
                                              <p:pRg st="2" end="2"/>
                                            </p:txEl>
                                          </p:spTgt>
                                        </p:tgtEl>
                                        <p:attrNameLst>
                                          <p:attrName>style.visibility</p:attrName>
                                        </p:attrNameLst>
                                      </p:cBhvr>
                                      <p:to>
                                        <p:strVal val="visible"/>
                                      </p:to>
                                    </p:set>
                                    <p:anim calcmode="lin" valueType="num">
                                      <p:cBhvr additive="base">
                                        <p:cTn id="16"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2531">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 calcmode="lin" valueType="num">
                                      <p:cBhvr additive="base">
                                        <p:cTn id="20"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2531">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531">
                                            <p:txEl>
                                              <p:pRg st="4" end="4"/>
                                            </p:txEl>
                                          </p:spTgt>
                                        </p:tgtEl>
                                        <p:attrNameLst>
                                          <p:attrName>style.visibility</p:attrName>
                                        </p:attrNameLst>
                                      </p:cBhvr>
                                      <p:to>
                                        <p:strVal val="visible"/>
                                      </p:to>
                                    </p:set>
                                    <p:anim calcmode="lin" valueType="num">
                                      <p:cBhvr additive="base">
                                        <p:cTn id="24"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2531">
                                            <p:txEl>
                                              <p:pRg st="5" end="5"/>
                                            </p:txEl>
                                          </p:spTgt>
                                        </p:tgtEl>
                                        <p:attrNameLst>
                                          <p:attrName>style.visibility</p:attrName>
                                        </p:attrNameLst>
                                      </p:cBhvr>
                                      <p:to>
                                        <p:strVal val="visible"/>
                                      </p:to>
                                    </p:set>
                                    <p:anim calcmode="lin" valueType="num">
                                      <p:cBhvr additive="base">
                                        <p:cTn id="30"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r>
              <a:rPr lang="zh-CN" altLang="en-US" dirty="0" smtClean="0"/>
              <a:t>相位失真</a:t>
            </a:r>
            <a:endParaRPr lang="zh-CN" altLang="en-US" dirty="0"/>
          </a:p>
        </p:txBody>
      </p:sp>
      <p:sp>
        <p:nvSpPr>
          <p:cNvPr id="43011" name="Rectangle 3"/>
          <p:cNvSpPr>
            <a:spLocks noGrp="1" noChangeArrowheads="1"/>
          </p:cNvSpPr>
          <p:nvPr>
            <p:ph type="body" idx="1"/>
          </p:nvPr>
        </p:nvSpPr>
        <p:spPr/>
        <p:txBody>
          <a:bodyPr>
            <a:normAutofit/>
          </a:bodyPr>
          <a:lstStyle/>
          <a:p>
            <a:r>
              <a:rPr lang="zh-CN" altLang="en-US" dirty="0" smtClean="0">
                <a:solidFill>
                  <a:srgbClr val="0000FF"/>
                </a:solidFill>
              </a:rPr>
              <a:t>相位失真定义</a:t>
            </a:r>
            <a:r>
              <a:rPr lang="zh-CN" altLang="en-US" dirty="0" smtClean="0"/>
              <a:t>：当</a:t>
            </a:r>
            <a:r>
              <a:rPr lang="zh-CN" altLang="en-US" dirty="0"/>
              <a:t>信道的相位</a:t>
            </a:r>
            <a:r>
              <a:rPr lang="en-US" altLang="zh-CN" dirty="0"/>
              <a:t>-</a:t>
            </a:r>
            <a:r>
              <a:rPr lang="zh-CN" altLang="en-US" dirty="0"/>
              <a:t>频率特性偏离线性关系时，使通过信道的信号产生相位</a:t>
            </a:r>
            <a:r>
              <a:rPr lang="en-US" altLang="zh-CN" dirty="0"/>
              <a:t>-</a:t>
            </a:r>
            <a:r>
              <a:rPr lang="zh-CN" altLang="en-US" dirty="0"/>
              <a:t>频率失真，相位</a:t>
            </a:r>
            <a:r>
              <a:rPr lang="en-US" altLang="zh-CN" dirty="0"/>
              <a:t>-</a:t>
            </a:r>
            <a:r>
              <a:rPr lang="zh-CN" altLang="en-US" dirty="0"/>
              <a:t>频率失真也是属于</a:t>
            </a:r>
            <a:r>
              <a:rPr lang="zh-CN" altLang="en-US" dirty="0" smtClean="0">
                <a:solidFill>
                  <a:srgbClr val="FF0000"/>
                </a:solidFill>
              </a:rPr>
              <a:t>线性</a:t>
            </a:r>
            <a:r>
              <a:rPr lang="zh-CN" altLang="en-US" dirty="0" smtClean="0"/>
              <a:t>失真</a:t>
            </a:r>
            <a:endParaRPr lang="zh-CN" altLang="en-US" dirty="0"/>
          </a:p>
        </p:txBody>
      </p:sp>
      <p:sp>
        <p:nvSpPr>
          <p:cNvPr id="23" name="灯片编号占位符 5"/>
          <p:cNvSpPr>
            <a:spLocks noGrp="1"/>
          </p:cNvSpPr>
          <p:nvPr>
            <p:ph type="sldNum" sz="quarter" idx="12"/>
          </p:nvPr>
        </p:nvSpPr>
        <p:spPr/>
        <p:txBody>
          <a:bodyPr/>
          <a:lstStyle/>
          <a:p>
            <a:fld id="{A0C1261B-AC20-41A9-9F1E-7128909C62DB}" type="slidenum">
              <a:rPr lang="en-US" altLang="zh-CN" smtClean="0"/>
              <a:pPr/>
              <a:t>50</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2737733165"/>
              </p:ext>
            </p:extLst>
          </p:nvPr>
        </p:nvGraphicFramePr>
        <p:xfrm>
          <a:off x="755576" y="2420888"/>
          <a:ext cx="6588224" cy="3268949"/>
        </p:xfrm>
        <a:graphic>
          <a:graphicData uri="http://schemas.openxmlformats.org/presentationml/2006/ole">
            <mc:AlternateContent xmlns:mc="http://schemas.openxmlformats.org/markup-compatibility/2006">
              <mc:Choice xmlns:v="urn:schemas-microsoft-com:vml" Requires="v">
                <p:oleObj spid="_x0000_s248930" name="VISIO" r:id="rId3" imgW="5120640" imgH="1615440" progId="Visio.Drawing.11">
                  <p:embed/>
                </p:oleObj>
              </mc:Choice>
              <mc:Fallback>
                <p:oleObj name="VISIO" r:id="rId3" imgW="5120640" imgH="1615440" progId="Visio.Drawing.11">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420888"/>
                        <a:ext cx="6588224" cy="32689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2"/>
          <p:cNvSpPr txBox="1">
            <a:spLocks noChangeArrowheads="1"/>
          </p:cNvSpPr>
          <p:nvPr/>
        </p:nvSpPr>
        <p:spPr bwMode="auto">
          <a:xfrm>
            <a:off x="323528" y="5805488"/>
            <a:ext cx="7685088" cy="861774"/>
          </a:xfrm>
          <a:prstGeom prst="rect">
            <a:avLst/>
          </a:prstGeom>
          <a:noFill/>
          <a:ln w="9525">
            <a:noFill/>
            <a:miter lim="800000"/>
            <a:headEnd/>
            <a:tailEnd/>
          </a:ln>
          <a:effectLst/>
        </p:spPr>
        <p:txBody>
          <a:bodyPr>
            <a:spAutoFit/>
          </a:bodyPr>
          <a:lstStyle/>
          <a:p>
            <a:pPr algn="ctr">
              <a:spcBef>
                <a:spcPct val="50000"/>
              </a:spcBef>
              <a:defRPr/>
            </a:pPr>
            <a:r>
              <a:rPr kumimoji="1" lang="zh-CN" altLang="en-US" sz="2000" b="1" dirty="0" smtClean="0">
                <a:solidFill>
                  <a:srgbClr val="0000FF"/>
                </a:solidFill>
                <a:latin typeface="+mj-ea"/>
                <a:ea typeface="+mj-ea"/>
              </a:rPr>
              <a:t>典型</a:t>
            </a:r>
            <a:r>
              <a:rPr kumimoji="1" lang="zh-CN" altLang="en-US" sz="2000" b="1" dirty="0">
                <a:solidFill>
                  <a:srgbClr val="0000FF"/>
                </a:solidFill>
                <a:latin typeface="+mj-ea"/>
                <a:ea typeface="+mj-ea"/>
              </a:rPr>
              <a:t>电话信道相频特性和群迟延频率特性</a:t>
            </a:r>
            <a:endParaRPr kumimoji="1" lang="en-US" altLang="zh-CN" sz="2000" b="1" dirty="0">
              <a:solidFill>
                <a:srgbClr val="0000FF"/>
              </a:solidFill>
              <a:latin typeface="+mj-ea"/>
              <a:ea typeface="+mj-ea"/>
            </a:endParaRPr>
          </a:p>
          <a:p>
            <a:pPr algn="ctr">
              <a:spcBef>
                <a:spcPct val="50000"/>
              </a:spcBef>
              <a:defRPr/>
            </a:pPr>
            <a:r>
              <a:rPr kumimoji="1" lang="zh-CN" altLang="en-US" sz="2000" b="1" dirty="0">
                <a:solidFill>
                  <a:srgbClr val="0000FF"/>
                </a:solidFill>
                <a:latin typeface="+mj-ea"/>
                <a:ea typeface="+mj-ea"/>
              </a:rPr>
              <a:t> </a:t>
            </a:r>
            <a:r>
              <a:rPr kumimoji="1" lang="en-US" altLang="zh-CN" sz="2000" b="1" dirty="0">
                <a:solidFill>
                  <a:srgbClr val="0000FF"/>
                </a:solidFill>
                <a:latin typeface="+mj-ea"/>
                <a:ea typeface="+mj-ea"/>
              </a:rPr>
              <a:t>(a) </a:t>
            </a:r>
            <a:r>
              <a:rPr kumimoji="1" lang="zh-CN" altLang="en-US" sz="2000" b="1" dirty="0">
                <a:solidFill>
                  <a:srgbClr val="0000FF"/>
                </a:solidFill>
                <a:latin typeface="+mj-ea"/>
                <a:ea typeface="+mj-ea"/>
              </a:rPr>
              <a:t>相频特性   </a:t>
            </a:r>
            <a:r>
              <a:rPr kumimoji="1" lang="en-US" altLang="zh-CN" sz="2000" b="1" dirty="0">
                <a:solidFill>
                  <a:srgbClr val="0000FF"/>
                </a:solidFill>
                <a:latin typeface="+mj-ea"/>
                <a:ea typeface="+mj-ea"/>
              </a:rPr>
              <a:t>(b) </a:t>
            </a:r>
            <a:r>
              <a:rPr kumimoji="1" lang="zh-CN" altLang="en-US" sz="2000" b="1" dirty="0">
                <a:solidFill>
                  <a:srgbClr val="0000FF"/>
                </a:solidFill>
                <a:latin typeface="+mj-ea"/>
                <a:ea typeface="+mj-ea"/>
              </a:rPr>
              <a:t>群迟延频率特性</a:t>
            </a:r>
          </a:p>
        </p:txBody>
      </p:sp>
      <p:sp>
        <p:nvSpPr>
          <p:cNvPr id="3" name="矩形 2"/>
          <p:cNvSpPr/>
          <p:nvPr/>
        </p:nvSpPr>
        <p:spPr>
          <a:xfrm>
            <a:off x="971600" y="5157192"/>
            <a:ext cx="7416824" cy="164352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20000"/>
              </a:lnSpc>
            </a:pPr>
            <a:r>
              <a:rPr kumimoji="1" lang="zh-CN" altLang="en-US" sz="2800" b="1" dirty="0" smtClean="0">
                <a:latin typeface="+mj-ea"/>
                <a:ea typeface="+mj-ea"/>
              </a:rPr>
              <a:t>    显然，相频特性</a:t>
            </a:r>
            <a:r>
              <a:rPr kumimoji="1" lang="zh-CN" altLang="en-US" sz="2800" b="1" dirty="0">
                <a:latin typeface="+mj-ea"/>
                <a:ea typeface="+mj-ea"/>
              </a:rPr>
              <a:t>和群迟延频率特性都偏离了理想特性的要求，因此会使信号产生严重</a:t>
            </a:r>
            <a:r>
              <a:rPr kumimoji="1" lang="zh-CN" altLang="en-US" sz="2800" b="1" dirty="0" smtClean="0">
                <a:latin typeface="+mj-ea"/>
                <a:ea typeface="+mj-ea"/>
              </a:rPr>
              <a:t>的</a:t>
            </a:r>
            <a:r>
              <a:rPr kumimoji="1" lang="zh-CN" altLang="en-US" sz="2800" b="1" dirty="0">
                <a:solidFill>
                  <a:srgbClr val="0000FF"/>
                </a:solidFill>
                <a:latin typeface="+mj-ea"/>
                <a:ea typeface="+mj-ea"/>
              </a:rPr>
              <a:t>相位</a:t>
            </a:r>
            <a:r>
              <a:rPr kumimoji="1" lang="zh-CN" altLang="en-US" sz="2800" b="1" dirty="0" smtClean="0">
                <a:solidFill>
                  <a:srgbClr val="0000FF"/>
                </a:solidFill>
                <a:latin typeface="+mj-ea"/>
                <a:ea typeface="+mj-ea"/>
              </a:rPr>
              <a:t>失真</a:t>
            </a:r>
            <a:r>
              <a:rPr kumimoji="1" lang="zh-CN" altLang="en-US" sz="2800" b="1" dirty="0">
                <a:latin typeface="+mj-ea"/>
                <a:ea typeface="+mj-ea"/>
              </a:rPr>
              <a:t>或</a:t>
            </a:r>
            <a:r>
              <a:rPr kumimoji="1" lang="zh-CN" altLang="en-US" sz="2800" b="1" dirty="0">
                <a:solidFill>
                  <a:srgbClr val="0000FF"/>
                </a:solidFill>
                <a:latin typeface="+mj-ea"/>
                <a:ea typeface="+mj-ea"/>
              </a:rPr>
              <a:t>群迟延失真</a:t>
            </a:r>
          </a:p>
        </p:txBody>
      </p:sp>
    </p:spTree>
    <p:extLst>
      <p:ext uri="{BB962C8B-B14F-4D97-AF65-F5344CB8AC3E}">
        <p14:creationId xmlns:p14="http://schemas.microsoft.com/office/powerpoint/2010/main" val="3066000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r>
              <a:rPr lang="zh-CN" altLang="en-US" dirty="0" smtClean="0"/>
              <a:t>相位失真</a:t>
            </a:r>
            <a:endParaRPr lang="zh-CN" altLang="en-US" dirty="0"/>
          </a:p>
        </p:txBody>
      </p:sp>
      <p:sp>
        <p:nvSpPr>
          <p:cNvPr id="43011" name="Rectangle 3"/>
          <p:cNvSpPr>
            <a:spLocks noGrp="1" noChangeArrowheads="1"/>
          </p:cNvSpPr>
          <p:nvPr>
            <p:ph type="body" idx="1"/>
          </p:nvPr>
        </p:nvSpPr>
        <p:spPr/>
        <p:txBody>
          <a:bodyPr>
            <a:normAutofit/>
          </a:bodyPr>
          <a:lstStyle/>
          <a:p>
            <a:r>
              <a:rPr lang="zh-CN" altLang="en-US" dirty="0">
                <a:solidFill>
                  <a:srgbClr val="0000FF"/>
                </a:solidFill>
              </a:rPr>
              <a:t>产生</a:t>
            </a:r>
            <a:r>
              <a:rPr lang="zh-CN" altLang="en-US" dirty="0" smtClean="0">
                <a:solidFill>
                  <a:srgbClr val="0000FF"/>
                </a:solidFill>
              </a:rPr>
              <a:t>原因：</a:t>
            </a:r>
            <a:endParaRPr lang="en-US" altLang="zh-CN" dirty="0" smtClean="0">
              <a:solidFill>
                <a:srgbClr val="0000FF"/>
              </a:solidFill>
            </a:endParaRPr>
          </a:p>
          <a:p>
            <a:pPr lvl="1"/>
            <a:r>
              <a:rPr lang="zh-CN" altLang="en-US" dirty="0"/>
              <a:t>实际信道中存在分布电容、电感以及各种滤波器等</a:t>
            </a:r>
          </a:p>
          <a:p>
            <a:r>
              <a:rPr lang="zh-CN" altLang="en-US" dirty="0">
                <a:solidFill>
                  <a:srgbClr val="0000FF"/>
                </a:solidFill>
              </a:rPr>
              <a:t>相位</a:t>
            </a:r>
            <a:r>
              <a:rPr lang="zh-CN" altLang="en-US" dirty="0" smtClean="0">
                <a:solidFill>
                  <a:srgbClr val="0000FF"/>
                </a:solidFill>
              </a:rPr>
              <a:t>失真危害</a:t>
            </a:r>
            <a:r>
              <a:rPr lang="zh-CN" altLang="en-US" dirty="0" smtClean="0"/>
              <a:t>：</a:t>
            </a:r>
            <a:endParaRPr lang="en-US" altLang="zh-CN" dirty="0" smtClean="0"/>
          </a:p>
          <a:p>
            <a:pPr lvl="1"/>
            <a:r>
              <a:rPr lang="zh-CN" altLang="en-US" dirty="0" smtClean="0"/>
              <a:t>对语音影响不大（人耳对波形的相位失真不敏感），对数字信号影响大（也会码间串扰）</a:t>
            </a:r>
          </a:p>
          <a:p>
            <a:r>
              <a:rPr lang="zh-CN" altLang="en-US" dirty="0" smtClean="0">
                <a:solidFill>
                  <a:srgbClr val="0000FF"/>
                </a:solidFill>
              </a:rPr>
              <a:t>解决方法</a:t>
            </a:r>
            <a:r>
              <a:rPr lang="zh-CN" altLang="en-US" dirty="0" smtClean="0"/>
              <a:t>：</a:t>
            </a:r>
            <a:endParaRPr lang="en-US" altLang="zh-CN" dirty="0" smtClean="0"/>
          </a:p>
          <a:p>
            <a:pPr lvl="1"/>
            <a:r>
              <a:rPr lang="zh-CN" altLang="en-US" dirty="0"/>
              <a:t>由于相频失真也是线性失真，因此同样可以采用</a:t>
            </a:r>
            <a:r>
              <a:rPr lang="zh-CN" altLang="en-US" dirty="0">
                <a:solidFill>
                  <a:srgbClr val="FF0000"/>
                </a:solidFill>
              </a:rPr>
              <a:t>均衡</a:t>
            </a:r>
            <a:r>
              <a:rPr lang="zh-CN" altLang="en-US" dirty="0"/>
              <a:t>器对相频特性进行补偿，移相网络、全通滤波器</a:t>
            </a:r>
          </a:p>
        </p:txBody>
      </p:sp>
      <p:sp>
        <p:nvSpPr>
          <p:cNvPr id="23" name="灯片编号占位符 5"/>
          <p:cNvSpPr>
            <a:spLocks noGrp="1"/>
          </p:cNvSpPr>
          <p:nvPr>
            <p:ph type="sldNum" sz="quarter" idx="12"/>
          </p:nvPr>
        </p:nvSpPr>
        <p:spPr/>
        <p:txBody>
          <a:bodyPr/>
          <a:lstStyle/>
          <a:p>
            <a:fld id="{A0C1261B-AC20-41A9-9F1E-7128909C62DB}" type="slidenum">
              <a:rPr lang="en-US" altLang="zh-CN" smtClean="0"/>
              <a:pPr/>
              <a:t>51</a:t>
            </a:fld>
            <a:endParaRPr lang="en-US" altLang="zh-CN"/>
          </a:p>
        </p:txBody>
      </p:sp>
    </p:spTree>
    <p:extLst>
      <p:ext uri="{BB962C8B-B14F-4D97-AF65-F5344CB8AC3E}">
        <p14:creationId xmlns:p14="http://schemas.microsoft.com/office/powerpoint/2010/main" val="277256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 calcmode="lin" valueType="num">
                                      <p:cBhvr additive="base">
                                        <p:cTn id="7"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anim calcmode="lin" valueType="num">
                                      <p:cBhvr additive="base">
                                        <p:cTn id="11"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anim calcmode="lin" valueType="num">
                                      <p:cBhvr additive="base">
                                        <p:cTn id="17"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011">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3011">
                                            <p:txEl>
                                              <p:pRg st="5" end="5"/>
                                            </p:txEl>
                                          </p:spTgt>
                                        </p:tgtEl>
                                        <p:attrNameLst>
                                          <p:attrName>style.visibility</p:attrName>
                                        </p:attrNameLst>
                                      </p:cBhvr>
                                      <p:to>
                                        <p:strVal val="visible"/>
                                      </p:to>
                                    </p:set>
                                    <p:animEffect transition="in" filter="fade">
                                      <p:cBhvr>
                                        <p:cTn id="22" dur="5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r>
              <a:rPr lang="zh-CN" altLang="en-US" dirty="0" smtClean="0"/>
              <a:t>其他失真</a:t>
            </a:r>
            <a:endParaRPr lang="zh-CN" altLang="en-US" dirty="0"/>
          </a:p>
        </p:txBody>
      </p:sp>
      <p:sp>
        <p:nvSpPr>
          <p:cNvPr id="43011" name="Rectangle 3"/>
          <p:cNvSpPr>
            <a:spLocks noGrp="1" noChangeArrowheads="1"/>
          </p:cNvSpPr>
          <p:nvPr>
            <p:ph sz="half" idx="1"/>
          </p:nvPr>
        </p:nvSpPr>
        <p:spPr>
          <a:xfrm>
            <a:off x="611560" y="1196752"/>
            <a:ext cx="4536504" cy="5184576"/>
          </a:xfrm>
        </p:spPr>
        <p:txBody>
          <a:bodyPr>
            <a:normAutofit lnSpcReduction="10000"/>
          </a:bodyPr>
          <a:lstStyle/>
          <a:p>
            <a:r>
              <a:rPr lang="zh-CN" altLang="en-US" dirty="0" smtClean="0">
                <a:solidFill>
                  <a:srgbClr val="0000FF"/>
                </a:solidFill>
              </a:rPr>
              <a:t>非线性失真</a:t>
            </a:r>
            <a:r>
              <a:rPr lang="zh-CN" altLang="en-US" dirty="0" smtClean="0"/>
              <a:t>：</a:t>
            </a:r>
          </a:p>
          <a:p>
            <a:pPr lvl="1"/>
            <a:r>
              <a:rPr lang="zh-CN" altLang="en-US" dirty="0" smtClean="0"/>
              <a:t>非线性：信道输入和输出的振幅关系不是直线。</a:t>
            </a:r>
            <a:endParaRPr lang="en-US" altLang="zh-CN" dirty="0" smtClean="0"/>
          </a:p>
          <a:p>
            <a:pPr lvl="1"/>
            <a:r>
              <a:rPr lang="zh-CN" altLang="en-US" dirty="0" smtClean="0"/>
              <a:t>后果：产生新的谐波</a:t>
            </a:r>
            <a:endParaRPr lang="en-US" altLang="zh-CN" dirty="0" smtClean="0"/>
          </a:p>
          <a:p>
            <a:pPr lvl="1"/>
            <a:r>
              <a:rPr lang="zh-CN" altLang="en-US" dirty="0" smtClean="0"/>
              <a:t>原因：信道中器件特性不理想</a:t>
            </a:r>
            <a:endParaRPr lang="en-US" altLang="zh-CN" dirty="0" smtClean="0"/>
          </a:p>
          <a:p>
            <a:r>
              <a:rPr lang="zh-CN" altLang="en-US" dirty="0" smtClean="0">
                <a:solidFill>
                  <a:srgbClr val="0000FF"/>
                </a:solidFill>
              </a:rPr>
              <a:t>频率偏移：</a:t>
            </a:r>
            <a:endParaRPr lang="en-US" altLang="zh-CN" dirty="0" smtClean="0">
              <a:solidFill>
                <a:srgbClr val="0000FF"/>
              </a:solidFill>
            </a:endParaRPr>
          </a:p>
          <a:p>
            <a:pPr lvl="1"/>
            <a:r>
              <a:rPr lang="zh-CN" altLang="en-US" dirty="0" smtClean="0"/>
              <a:t>信号频谱经信道后产生平移</a:t>
            </a:r>
            <a:endParaRPr lang="en-US" altLang="zh-CN" dirty="0" smtClean="0"/>
          </a:p>
          <a:p>
            <a:pPr lvl="1"/>
            <a:r>
              <a:rPr lang="zh-CN" altLang="en-US" dirty="0" smtClean="0"/>
              <a:t>原因：振荡器的频率不稳定</a:t>
            </a:r>
            <a:endParaRPr lang="en-US" altLang="zh-CN" dirty="0" smtClean="0"/>
          </a:p>
          <a:p>
            <a:r>
              <a:rPr lang="zh-CN" altLang="en-US" dirty="0" smtClean="0">
                <a:solidFill>
                  <a:srgbClr val="0000FF"/>
                </a:solidFill>
              </a:rPr>
              <a:t>相位抖动</a:t>
            </a:r>
            <a:endParaRPr lang="en-US" altLang="zh-CN" dirty="0" smtClean="0">
              <a:solidFill>
                <a:srgbClr val="0000FF"/>
              </a:solidFill>
            </a:endParaRPr>
          </a:p>
          <a:p>
            <a:pPr lvl="1"/>
            <a:r>
              <a:rPr lang="zh-CN" altLang="en-US" dirty="0" smtClean="0"/>
              <a:t>振荡器的频率不稳定</a:t>
            </a:r>
            <a:endParaRPr lang="en-US" altLang="zh-CN" dirty="0">
              <a:solidFill>
                <a:srgbClr val="0000FF"/>
              </a:solidFill>
            </a:endParaRPr>
          </a:p>
        </p:txBody>
      </p:sp>
      <p:sp>
        <p:nvSpPr>
          <p:cNvPr id="24" name="内容占位符 23"/>
          <p:cNvSpPr>
            <a:spLocks noGrp="1"/>
          </p:cNvSpPr>
          <p:nvPr>
            <p:ph sz="half" idx="2"/>
          </p:nvPr>
        </p:nvSpPr>
        <p:spPr>
          <a:xfrm>
            <a:off x="5580112" y="1412777"/>
            <a:ext cx="3024336" cy="4683224"/>
          </a:xfrm>
        </p:spPr>
        <p:txBody>
          <a:bodyPr>
            <a:normAutofit lnSpcReduction="10000"/>
          </a:bodyPr>
          <a:lstStyle/>
          <a:p>
            <a:endParaRPr lang="zh-CN" altLang="en-US" dirty="0"/>
          </a:p>
        </p:txBody>
      </p:sp>
      <p:sp>
        <p:nvSpPr>
          <p:cNvPr id="23" name="灯片编号占位符 5"/>
          <p:cNvSpPr>
            <a:spLocks noGrp="1"/>
          </p:cNvSpPr>
          <p:nvPr>
            <p:ph type="sldNum" sz="quarter" idx="12"/>
          </p:nvPr>
        </p:nvSpPr>
        <p:spPr/>
        <p:txBody>
          <a:bodyPr/>
          <a:lstStyle/>
          <a:p>
            <a:fld id="{A0C1261B-AC20-41A9-9F1E-7128909C62DB}" type="slidenum">
              <a:rPr lang="en-US" altLang="zh-CN" smtClean="0"/>
              <a:pPr/>
              <a:t>52</a:t>
            </a:fld>
            <a:endParaRPr lang="en-US" altLang="zh-CN"/>
          </a:p>
        </p:txBody>
      </p:sp>
      <p:grpSp>
        <p:nvGrpSpPr>
          <p:cNvPr id="2" name="Group 4"/>
          <p:cNvGrpSpPr>
            <a:grpSpLocks noChangeAspect="1"/>
          </p:cNvGrpSpPr>
          <p:nvPr/>
        </p:nvGrpSpPr>
        <p:grpSpPr bwMode="auto">
          <a:xfrm>
            <a:off x="4689350" y="1340768"/>
            <a:ext cx="4473824" cy="3242816"/>
            <a:chOff x="4837" y="7601"/>
            <a:chExt cx="3818" cy="3554"/>
          </a:xfrm>
        </p:grpSpPr>
        <p:sp>
          <p:nvSpPr>
            <p:cNvPr id="43013" name="AutoShape 5"/>
            <p:cNvSpPr>
              <a:spLocks noChangeAspect="1" noChangeArrowheads="1"/>
            </p:cNvSpPr>
            <p:nvPr/>
          </p:nvSpPr>
          <p:spPr bwMode="auto">
            <a:xfrm>
              <a:off x="4837" y="7601"/>
              <a:ext cx="3818" cy="3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 name="Group 6"/>
            <p:cNvGrpSpPr>
              <a:grpSpLocks/>
            </p:cNvGrpSpPr>
            <p:nvPr/>
          </p:nvGrpSpPr>
          <p:grpSpPr bwMode="auto">
            <a:xfrm>
              <a:off x="7061" y="8977"/>
              <a:ext cx="1157" cy="546"/>
              <a:chOff x="7061" y="8977"/>
              <a:chExt cx="1157" cy="546"/>
            </a:xfrm>
          </p:grpSpPr>
          <p:sp>
            <p:nvSpPr>
              <p:cNvPr id="43015" name="Text Box 7"/>
              <p:cNvSpPr txBox="1">
                <a:spLocks noChangeArrowheads="1"/>
              </p:cNvSpPr>
              <p:nvPr/>
            </p:nvSpPr>
            <p:spPr bwMode="auto">
              <a:xfrm>
                <a:off x="7061" y="9172"/>
                <a:ext cx="1157"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dirty="0">
                    <a:latin typeface="Times New Roman" pitchFamily="18" charset="0"/>
                  </a:rPr>
                  <a:t>非线性关系</a:t>
                </a:r>
                <a:endParaRPr lang="zh-CN" altLang="en-US" sz="2800" dirty="0"/>
              </a:p>
            </p:txBody>
          </p:sp>
          <p:sp>
            <p:nvSpPr>
              <p:cNvPr id="43016" name="Line 8"/>
              <p:cNvSpPr>
                <a:spLocks noChangeShapeType="1"/>
              </p:cNvSpPr>
              <p:nvPr/>
            </p:nvSpPr>
            <p:spPr bwMode="auto">
              <a:xfrm flipH="1" flipV="1">
                <a:off x="7334" y="8977"/>
                <a:ext cx="286" cy="24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3017" name="Line 9"/>
            <p:cNvSpPr>
              <a:spLocks noChangeShapeType="1"/>
            </p:cNvSpPr>
            <p:nvPr/>
          </p:nvSpPr>
          <p:spPr bwMode="auto">
            <a:xfrm>
              <a:off x="6476" y="9003"/>
              <a:ext cx="298" cy="1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 name="Group 10"/>
            <p:cNvGrpSpPr>
              <a:grpSpLocks/>
            </p:cNvGrpSpPr>
            <p:nvPr/>
          </p:nvGrpSpPr>
          <p:grpSpPr bwMode="auto">
            <a:xfrm>
              <a:off x="5071" y="7780"/>
              <a:ext cx="3329" cy="3375"/>
              <a:chOff x="5071" y="7780"/>
              <a:chExt cx="3329" cy="3375"/>
            </a:xfrm>
          </p:grpSpPr>
          <p:sp>
            <p:nvSpPr>
              <p:cNvPr id="43019" name="Text Box 11"/>
              <p:cNvSpPr txBox="1">
                <a:spLocks noChangeArrowheads="1"/>
              </p:cNvSpPr>
              <p:nvPr/>
            </p:nvSpPr>
            <p:spPr bwMode="auto">
              <a:xfrm>
                <a:off x="5994" y="8717"/>
                <a:ext cx="95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直线关系</a:t>
                </a:r>
                <a:endParaRPr lang="zh-CN" altLang="en-US" sz="2800"/>
              </a:p>
            </p:txBody>
          </p:sp>
          <p:grpSp>
            <p:nvGrpSpPr>
              <p:cNvPr id="5" name="Group 12"/>
              <p:cNvGrpSpPr>
                <a:grpSpLocks/>
              </p:cNvGrpSpPr>
              <p:nvPr/>
            </p:nvGrpSpPr>
            <p:grpSpPr bwMode="auto">
              <a:xfrm>
                <a:off x="5071" y="7780"/>
                <a:ext cx="3329" cy="3375"/>
                <a:chOff x="5071" y="7780"/>
                <a:chExt cx="3329" cy="3375"/>
              </a:xfrm>
            </p:grpSpPr>
            <p:sp>
              <p:nvSpPr>
                <p:cNvPr id="43021" name="Text Box 13"/>
                <p:cNvSpPr txBox="1">
                  <a:spLocks noChangeArrowheads="1"/>
                </p:cNvSpPr>
                <p:nvPr/>
              </p:nvSpPr>
              <p:spPr bwMode="auto">
                <a:xfrm>
                  <a:off x="5747" y="10662"/>
                  <a:ext cx="2174"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dirty="0">
                      <a:latin typeface="Times New Roman" pitchFamily="18" charset="0"/>
                    </a:rPr>
                    <a:t>图</a:t>
                  </a:r>
                  <a:r>
                    <a:rPr lang="en-US" altLang="zh-CN" dirty="0">
                      <a:latin typeface="Times New Roman" pitchFamily="18" charset="0"/>
                    </a:rPr>
                    <a:t>4-16 </a:t>
                  </a:r>
                  <a:r>
                    <a:rPr lang="zh-CN" altLang="en-US" dirty="0">
                      <a:latin typeface="Times New Roman" pitchFamily="18" charset="0"/>
                    </a:rPr>
                    <a:t>非线性特性</a:t>
                  </a:r>
                  <a:endParaRPr lang="zh-CN" altLang="en-US" sz="2800" dirty="0"/>
                </a:p>
              </p:txBody>
            </p:sp>
            <p:grpSp>
              <p:nvGrpSpPr>
                <p:cNvPr id="6" name="Group 14"/>
                <p:cNvGrpSpPr>
                  <a:grpSpLocks/>
                </p:cNvGrpSpPr>
                <p:nvPr/>
              </p:nvGrpSpPr>
              <p:grpSpPr bwMode="auto">
                <a:xfrm>
                  <a:off x="5071" y="7780"/>
                  <a:ext cx="3329" cy="2978"/>
                  <a:chOff x="5071" y="7780"/>
                  <a:chExt cx="3329" cy="2978"/>
                </a:xfrm>
              </p:grpSpPr>
              <p:grpSp>
                <p:nvGrpSpPr>
                  <p:cNvPr id="7" name="Group 15"/>
                  <p:cNvGrpSpPr>
                    <a:grpSpLocks/>
                  </p:cNvGrpSpPr>
                  <p:nvPr/>
                </p:nvGrpSpPr>
                <p:grpSpPr bwMode="auto">
                  <a:xfrm>
                    <a:off x="5461" y="7780"/>
                    <a:ext cx="2939" cy="2680"/>
                    <a:chOff x="5461" y="7780"/>
                    <a:chExt cx="2939" cy="2680"/>
                  </a:xfrm>
                </p:grpSpPr>
                <p:grpSp>
                  <p:nvGrpSpPr>
                    <p:cNvPr id="8" name="Group 16"/>
                    <p:cNvGrpSpPr>
                      <a:grpSpLocks/>
                    </p:cNvGrpSpPr>
                    <p:nvPr/>
                  </p:nvGrpSpPr>
                  <p:grpSpPr bwMode="auto">
                    <a:xfrm>
                      <a:off x="5474" y="7780"/>
                      <a:ext cx="2926" cy="2680"/>
                      <a:chOff x="4863" y="7781"/>
                      <a:chExt cx="3537" cy="2366"/>
                    </a:xfrm>
                  </p:grpSpPr>
                  <p:sp>
                    <p:nvSpPr>
                      <p:cNvPr id="43025" name="Line 17"/>
                      <p:cNvSpPr>
                        <a:spLocks noChangeShapeType="1"/>
                      </p:cNvSpPr>
                      <p:nvPr/>
                    </p:nvSpPr>
                    <p:spPr bwMode="auto">
                      <a:xfrm>
                        <a:off x="4863" y="7781"/>
                        <a:ext cx="0" cy="236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18"/>
                      <p:cNvSpPr>
                        <a:spLocks noChangeShapeType="1"/>
                      </p:cNvSpPr>
                      <p:nvPr/>
                    </p:nvSpPr>
                    <p:spPr bwMode="auto">
                      <a:xfrm>
                        <a:off x="4863" y="10147"/>
                        <a:ext cx="35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3027" name="Freeform 19"/>
                    <p:cNvSpPr>
                      <a:spLocks/>
                    </p:cNvSpPr>
                    <p:nvPr/>
                  </p:nvSpPr>
                  <p:spPr bwMode="auto">
                    <a:xfrm>
                      <a:off x="5474" y="8197"/>
                      <a:ext cx="2445" cy="2250"/>
                    </a:xfrm>
                    <a:custGeom>
                      <a:avLst/>
                      <a:gdLst>
                        <a:gd name="T0" fmla="*/ 0 w 3525"/>
                        <a:gd name="T1" fmla="*/ 2250 h 2250"/>
                        <a:gd name="T2" fmla="*/ 705 w 3525"/>
                        <a:gd name="T3" fmla="*/ 2040 h 2250"/>
                        <a:gd name="T4" fmla="*/ 1440 w 3525"/>
                        <a:gd name="T5" fmla="*/ 1740 h 2250"/>
                        <a:gd name="T6" fmla="*/ 2280 w 3525"/>
                        <a:gd name="T7" fmla="*/ 1110 h 2250"/>
                        <a:gd name="T8" fmla="*/ 3060 w 3525"/>
                        <a:gd name="T9" fmla="*/ 435 h 2250"/>
                        <a:gd name="T10" fmla="*/ 3525 w 3525"/>
                        <a:gd name="T11" fmla="*/ 0 h 2250"/>
                      </a:gdLst>
                      <a:ahLst/>
                      <a:cxnLst>
                        <a:cxn ang="0">
                          <a:pos x="T0" y="T1"/>
                        </a:cxn>
                        <a:cxn ang="0">
                          <a:pos x="T2" y="T3"/>
                        </a:cxn>
                        <a:cxn ang="0">
                          <a:pos x="T4" y="T5"/>
                        </a:cxn>
                        <a:cxn ang="0">
                          <a:pos x="T6" y="T7"/>
                        </a:cxn>
                        <a:cxn ang="0">
                          <a:pos x="T8" y="T9"/>
                        </a:cxn>
                        <a:cxn ang="0">
                          <a:pos x="T10" y="T11"/>
                        </a:cxn>
                      </a:cxnLst>
                      <a:rect l="0" t="0" r="r" b="b"/>
                      <a:pathLst>
                        <a:path w="3525" h="2250">
                          <a:moveTo>
                            <a:pt x="0" y="2250"/>
                          </a:moveTo>
                          <a:cubicBezTo>
                            <a:pt x="232" y="2187"/>
                            <a:pt x="465" y="2125"/>
                            <a:pt x="705" y="2040"/>
                          </a:cubicBezTo>
                          <a:cubicBezTo>
                            <a:pt x="945" y="1955"/>
                            <a:pt x="1177" y="1895"/>
                            <a:pt x="1440" y="1740"/>
                          </a:cubicBezTo>
                          <a:cubicBezTo>
                            <a:pt x="1703" y="1585"/>
                            <a:pt x="2010" y="1327"/>
                            <a:pt x="2280" y="1110"/>
                          </a:cubicBezTo>
                          <a:cubicBezTo>
                            <a:pt x="2550" y="893"/>
                            <a:pt x="2853" y="620"/>
                            <a:pt x="3060" y="435"/>
                          </a:cubicBezTo>
                          <a:cubicBezTo>
                            <a:pt x="3267" y="250"/>
                            <a:pt x="3438" y="83"/>
                            <a:pt x="3525"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8" name="Line 20"/>
                    <p:cNvSpPr>
                      <a:spLocks noChangeShapeType="1"/>
                    </p:cNvSpPr>
                    <p:nvPr/>
                  </p:nvSpPr>
                  <p:spPr bwMode="auto">
                    <a:xfrm flipV="1">
                      <a:off x="5461" y="8158"/>
                      <a:ext cx="2666" cy="2289"/>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29" name="Text Box 21"/>
                  <p:cNvSpPr txBox="1">
                    <a:spLocks noChangeArrowheads="1"/>
                  </p:cNvSpPr>
                  <p:nvPr/>
                </p:nvSpPr>
                <p:spPr bwMode="auto">
                  <a:xfrm>
                    <a:off x="7373" y="10408"/>
                    <a:ext cx="92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dirty="0">
                        <a:latin typeface="Times New Roman" pitchFamily="18" charset="0"/>
                      </a:rPr>
                      <a:t>输入电压</a:t>
                    </a:r>
                    <a:endParaRPr lang="zh-CN" altLang="en-US" sz="2800" dirty="0"/>
                  </a:p>
                </p:txBody>
              </p:sp>
              <p:sp>
                <p:nvSpPr>
                  <p:cNvPr id="43030" name="Text Box 22"/>
                  <p:cNvSpPr txBox="1">
                    <a:spLocks noChangeArrowheads="1"/>
                  </p:cNvSpPr>
                  <p:nvPr/>
                </p:nvSpPr>
                <p:spPr bwMode="auto">
                  <a:xfrm>
                    <a:off x="5071" y="8368"/>
                    <a:ext cx="507" cy="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1400" dirty="0">
                        <a:latin typeface="Times New Roman" pitchFamily="18" charset="0"/>
                      </a:rPr>
                      <a:t>输出电压</a:t>
                    </a:r>
                    <a:endParaRPr lang="zh-CN" altLang="en-US" sz="2800" dirty="0"/>
                  </a:p>
                </p:txBody>
              </p:sp>
            </p:grpSp>
          </p:grpSp>
        </p:grpSp>
      </p:grpSp>
    </p:spTree>
    <p:extLst>
      <p:ext uri="{BB962C8B-B14F-4D97-AF65-F5344CB8AC3E}">
        <p14:creationId xmlns:p14="http://schemas.microsoft.com/office/powerpoint/2010/main" val="3467136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4" end="4"/>
                                            </p:txEl>
                                          </p:spTgt>
                                        </p:tgtEl>
                                        <p:attrNameLst>
                                          <p:attrName>style.visibility</p:attrName>
                                        </p:attrNameLst>
                                      </p:cBhvr>
                                      <p:to>
                                        <p:strVal val="visible"/>
                                      </p:to>
                                    </p:set>
                                    <p:anim calcmode="lin" valueType="num">
                                      <p:cBhvr additive="base">
                                        <p:cTn id="7"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1">
                                            <p:txEl>
                                              <p:pRg st="5" end="5"/>
                                            </p:txEl>
                                          </p:spTgt>
                                        </p:tgtEl>
                                        <p:attrNameLst>
                                          <p:attrName>style.visibility</p:attrName>
                                        </p:attrNameLst>
                                      </p:cBhvr>
                                      <p:to>
                                        <p:strVal val="visible"/>
                                      </p:to>
                                    </p:set>
                                    <p:anim calcmode="lin" valueType="num">
                                      <p:cBhvr additive="base">
                                        <p:cTn id="11"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011">
                                            <p:txEl>
                                              <p:pRg st="6" end="6"/>
                                            </p:txEl>
                                          </p:spTgt>
                                        </p:tgtEl>
                                        <p:attrNameLst>
                                          <p:attrName>style.visibility</p:attrName>
                                        </p:attrNameLst>
                                      </p:cBhvr>
                                      <p:to>
                                        <p:strVal val="visible"/>
                                      </p:to>
                                    </p:set>
                                    <p:anim calcmode="lin" valueType="num">
                                      <p:cBhvr additive="base">
                                        <p:cTn id="15"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3011">
                                            <p:txEl>
                                              <p:pRg st="7" end="7"/>
                                            </p:txEl>
                                          </p:spTgt>
                                        </p:tgtEl>
                                        <p:attrNameLst>
                                          <p:attrName>style.visibility</p:attrName>
                                        </p:attrNameLst>
                                      </p:cBhvr>
                                      <p:to>
                                        <p:strVal val="visible"/>
                                      </p:to>
                                    </p:set>
                                    <p:anim calcmode="lin" valueType="num">
                                      <p:cBhvr additive="base">
                                        <p:cTn id="21" dur="500" fill="hold"/>
                                        <p:tgtEl>
                                          <p:spTgt spid="4301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011">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3011">
                                            <p:txEl>
                                              <p:pRg st="8" end="8"/>
                                            </p:txEl>
                                          </p:spTgt>
                                        </p:tgtEl>
                                        <p:attrNameLst>
                                          <p:attrName>style.visibility</p:attrName>
                                        </p:attrNameLst>
                                      </p:cBhvr>
                                      <p:to>
                                        <p:strVal val="visible"/>
                                      </p:to>
                                    </p:set>
                                    <p:anim calcmode="lin" valueType="num">
                                      <p:cBhvr additive="base">
                                        <p:cTn id="25" dur="5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a:bodyPr>
          <a:lstStyle/>
          <a:p>
            <a:r>
              <a:rPr lang="zh-CN" altLang="en-US" dirty="0" smtClean="0"/>
              <a:t>二</a:t>
            </a:r>
            <a:r>
              <a:rPr lang="en-US" altLang="zh-CN" dirty="0" smtClean="0"/>
              <a:t>. </a:t>
            </a:r>
            <a:r>
              <a:rPr lang="zh-CN" altLang="en-US" dirty="0" smtClean="0"/>
              <a:t>变参信道的影响</a:t>
            </a:r>
            <a:endParaRPr lang="zh-CN" altLang="en-US" dirty="0"/>
          </a:p>
        </p:txBody>
      </p:sp>
      <p:sp>
        <p:nvSpPr>
          <p:cNvPr id="44035" name="Rectangle 3"/>
          <p:cNvSpPr>
            <a:spLocks noGrp="1" noChangeArrowheads="1"/>
          </p:cNvSpPr>
          <p:nvPr>
            <p:ph type="body" idx="1"/>
          </p:nvPr>
        </p:nvSpPr>
        <p:spPr/>
        <p:txBody>
          <a:bodyPr>
            <a:normAutofit/>
          </a:bodyPr>
          <a:lstStyle/>
          <a:p>
            <a:r>
              <a:rPr lang="zh-CN" altLang="en-US" dirty="0" smtClean="0">
                <a:solidFill>
                  <a:srgbClr val="0000FF"/>
                </a:solidFill>
              </a:rPr>
              <a:t>变参信道</a:t>
            </a:r>
            <a:r>
              <a:rPr lang="zh-CN" altLang="en-US" dirty="0" smtClean="0"/>
              <a:t>：</a:t>
            </a:r>
            <a:endParaRPr lang="en-US" altLang="zh-CN" dirty="0" smtClean="0"/>
          </a:p>
          <a:p>
            <a:pPr lvl="1"/>
            <a:r>
              <a:rPr lang="zh-CN" altLang="en-US" dirty="0" smtClean="0"/>
              <a:t>又称时变信道，信道参数随时间而变。</a:t>
            </a:r>
          </a:p>
          <a:p>
            <a:r>
              <a:rPr lang="zh-CN" altLang="en-US" dirty="0" smtClean="0">
                <a:solidFill>
                  <a:srgbClr val="0000FF"/>
                </a:solidFill>
              </a:rPr>
              <a:t>变参信道举例</a:t>
            </a:r>
            <a:r>
              <a:rPr lang="zh-CN" altLang="en-US" dirty="0" smtClean="0"/>
              <a:t>：</a:t>
            </a:r>
            <a:endParaRPr lang="en-US" altLang="zh-CN" dirty="0" smtClean="0"/>
          </a:p>
          <a:p>
            <a:pPr marL="365760" lvl="1" indent="0">
              <a:buNone/>
            </a:pPr>
            <a:r>
              <a:rPr lang="en-US" altLang="zh-CN" dirty="0" smtClean="0">
                <a:solidFill>
                  <a:srgbClr val="7030A0"/>
                </a:solidFill>
              </a:rPr>
              <a:t>1. </a:t>
            </a:r>
            <a:r>
              <a:rPr lang="zh-CN" altLang="en-US" dirty="0" smtClean="0">
                <a:solidFill>
                  <a:srgbClr val="7030A0"/>
                </a:solidFill>
              </a:rPr>
              <a:t>天波</a:t>
            </a:r>
            <a:r>
              <a:rPr lang="zh-CN" altLang="en-US" dirty="0">
                <a:solidFill>
                  <a:srgbClr val="7030A0"/>
                </a:solidFill>
              </a:rPr>
              <a:t>传播</a:t>
            </a:r>
            <a:r>
              <a:rPr lang="zh-CN" altLang="en-US" dirty="0" smtClean="0"/>
              <a:t>：短波电离层反射信道</a:t>
            </a:r>
            <a:endParaRPr lang="en-US" altLang="zh-CN" dirty="0" smtClean="0"/>
          </a:p>
          <a:p>
            <a:pPr marL="365760" lvl="1" indent="0">
              <a:buNone/>
            </a:pPr>
            <a:r>
              <a:rPr lang="zh-CN" altLang="en-US" dirty="0" smtClean="0"/>
              <a:t>   由于</a:t>
            </a:r>
            <a:r>
              <a:rPr lang="zh-CN" altLang="en-US" dirty="0"/>
              <a:t>太阳辐射的变化，电离层的密度和厚度也随时间随机变化，因此短波电离层反射信道也是随参信道 </a:t>
            </a:r>
            <a:r>
              <a:rPr lang="zh-CN" altLang="en-US" dirty="0" smtClean="0"/>
              <a:t>。</a:t>
            </a:r>
            <a:endParaRPr lang="en-US" altLang="zh-CN" dirty="0" smtClean="0"/>
          </a:p>
          <a:p>
            <a:pPr lvl="1"/>
            <a:r>
              <a:rPr lang="zh-CN" altLang="en-US" dirty="0" smtClean="0">
                <a:solidFill>
                  <a:srgbClr val="FF0000"/>
                </a:solidFill>
                <a:latin typeface="+mj-ea"/>
                <a:ea typeface="+mj-ea"/>
              </a:rPr>
              <a:t>问题：为什么</a:t>
            </a:r>
            <a:r>
              <a:rPr lang="zh-CN" altLang="en-US" dirty="0">
                <a:solidFill>
                  <a:srgbClr val="FF0000"/>
                </a:solidFill>
                <a:latin typeface="+mj-ea"/>
                <a:ea typeface="+mj-ea"/>
              </a:rPr>
              <a:t>白天短波效果比晚上</a:t>
            </a:r>
            <a:r>
              <a:rPr lang="zh-CN" altLang="en-US" dirty="0" smtClean="0">
                <a:solidFill>
                  <a:srgbClr val="FF0000"/>
                </a:solidFill>
                <a:latin typeface="+mj-ea"/>
                <a:ea typeface="+mj-ea"/>
              </a:rPr>
              <a:t>差？</a:t>
            </a:r>
            <a:endParaRPr lang="zh-CN" altLang="en-US" dirty="0">
              <a:solidFill>
                <a:srgbClr val="FF0000"/>
              </a:solidFill>
              <a:latin typeface="+mj-ea"/>
              <a:ea typeface="+mj-ea"/>
            </a:endParaRPr>
          </a:p>
          <a:p>
            <a:pPr lvl="1"/>
            <a:r>
              <a:rPr lang="zh-CN" altLang="en-US" dirty="0" smtClean="0">
                <a:solidFill>
                  <a:srgbClr val="FF0000"/>
                </a:solidFill>
              </a:rPr>
              <a:t>分析</a:t>
            </a:r>
            <a:r>
              <a:rPr lang="zh-CN" altLang="en-US" dirty="0" smtClean="0"/>
              <a:t>：</a:t>
            </a:r>
            <a:endParaRPr lang="en-US" altLang="zh-CN" dirty="0" smtClean="0"/>
          </a:p>
          <a:p>
            <a:pPr lvl="1"/>
            <a:r>
              <a:rPr lang="zh-CN" altLang="en-US" dirty="0"/>
              <a:t>电离层厚度有数百千米，可分为</a:t>
            </a:r>
            <a:r>
              <a:rPr lang="en-US" altLang="zh-CN" dirty="0"/>
              <a:t>D</a:t>
            </a:r>
            <a:r>
              <a:rPr lang="zh-CN" altLang="en-US" dirty="0"/>
              <a:t>、</a:t>
            </a:r>
            <a:r>
              <a:rPr lang="en-US" altLang="zh-CN" dirty="0"/>
              <a:t>E</a:t>
            </a:r>
            <a:r>
              <a:rPr lang="zh-CN" altLang="en-US" dirty="0"/>
              <a:t>、</a:t>
            </a:r>
            <a:r>
              <a:rPr lang="en-US" altLang="zh-CN" dirty="0"/>
              <a:t>F1</a:t>
            </a:r>
            <a:r>
              <a:rPr lang="zh-CN" altLang="en-US" dirty="0"/>
              <a:t>和</a:t>
            </a:r>
            <a:r>
              <a:rPr lang="en-US" altLang="zh-CN" dirty="0"/>
              <a:t>F2</a:t>
            </a:r>
            <a:r>
              <a:rPr lang="zh-CN" altLang="en-US" dirty="0"/>
              <a:t>四</a:t>
            </a:r>
            <a:r>
              <a:rPr lang="zh-CN" altLang="en-US" dirty="0" smtClean="0"/>
              <a:t>层，特点是：</a:t>
            </a:r>
            <a:endParaRPr lang="en-US" altLang="zh-CN" dirty="0" smtClean="0"/>
          </a:p>
        </p:txBody>
      </p:sp>
      <p:sp>
        <p:nvSpPr>
          <p:cNvPr id="6" name="灯片编号占位符 5"/>
          <p:cNvSpPr>
            <a:spLocks noGrp="1"/>
          </p:cNvSpPr>
          <p:nvPr>
            <p:ph type="sldNum" sz="quarter" idx="12"/>
          </p:nvPr>
        </p:nvSpPr>
        <p:spPr/>
        <p:txBody>
          <a:bodyPr/>
          <a:lstStyle/>
          <a:p>
            <a:fld id="{667B9155-2361-4912-BFA1-ADCA86453B22}" type="slidenum">
              <a:rPr lang="en-US" altLang="zh-CN" smtClean="0"/>
              <a:pPr/>
              <a:t>53</a:t>
            </a:fld>
            <a:endParaRPr lang="en-US" altLang="zh-CN"/>
          </a:p>
        </p:txBody>
      </p:sp>
      <p:sp>
        <p:nvSpPr>
          <p:cNvPr id="4403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03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406506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anim calcmode="lin" valueType="num">
                                      <p:cBhvr additive="base">
                                        <p:cTn id="7"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5">
                                            <p:txEl>
                                              <p:pRg st="3" end="3"/>
                                            </p:txEl>
                                          </p:spTgt>
                                        </p:tgtEl>
                                        <p:attrNameLst>
                                          <p:attrName>style.visibility</p:attrName>
                                        </p:attrNameLst>
                                      </p:cBhvr>
                                      <p:to>
                                        <p:strVal val="visible"/>
                                      </p:to>
                                    </p:set>
                                    <p:anim calcmode="lin" valueType="num">
                                      <p:cBhvr additive="base">
                                        <p:cTn id="11"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anim calcmode="lin" valueType="num">
                                      <p:cBhvr additive="base">
                                        <p:cTn id="15"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035">
                                            <p:txEl>
                                              <p:pRg st="5" end="5"/>
                                            </p:txEl>
                                          </p:spTgt>
                                        </p:tgtEl>
                                        <p:attrNameLst>
                                          <p:attrName>style.visibility</p:attrName>
                                        </p:attrNameLst>
                                      </p:cBhvr>
                                      <p:to>
                                        <p:strVal val="visible"/>
                                      </p:to>
                                    </p:set>
                                    <p:anim calcmode="lin" valueType="num">
                                      <p:cBhvr additive="base">
                                        <p:cTn id="21"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4035">
                                            <p:txEl>
                                              <p:pRg st="6" end="6"/>
                                            </p:txEl>
                                          </p:spTgt>
                                        </p:tgtEl>
                                        <p:attrNameLst>
                                          <p:attrName>style.visibility</p:attrName>
                                        </p:attrNameLst>
                                      </p:cBhvr>
                                      <p:to>
                                        <p:strVal val="visible"/>
                                      </p:to>
                                    </p:set>
                                    <p:anim calcmode="lin" valueType="num">
                                      <p:cBhvr additive="base">
                                        <p:cTn id="27"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035">
                                            <p:txEl>
                                              <p:pRg st="7" end="7"/>
                                            </p:txEl>
                                          </p:spTgt>
                                        </p:tgtEl>
                                        <p:attrNameLst>
                                          <p:attrName>style.visibility</p:attrName>
                                        </p:attrNameLst>
                                      </p:cBhvr>
                                      <p:to>
                                        <p:strVal val="visible"/>
                                      </p:to>
                                    </p:set>
                                    <p:anim calcmode="lin" valueType="num">
                                      <p:cBhvr additive="base">
                                        <p:cTn id="31"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lvl="1" algn="just"/>
            <a:r>
              <a:rPr lang="en-US" altLang="zh-CN" dirty="0" smtClean="0"/>
              <a:t>(1)D</a:t>
            </a:r>
            <a:r>
              <a:rPr lang="zh-CN" altLang="en-US" dirty="0"/>
              <a:t>、</a:t>
            </a:r>
            <a:r>
              <a:rPr lang="en-US" altLang="zh-CN" dirty="0"/>
              <a:t>E</a:t>
            </a:r>
            <a:r>
              <a:rPr lang="zh-CN" altLang="en-US" dirty="0"/>
              <a:t>层电子密度小，不能形成反射条件，主要是吸收电波，</a:t>
            </a:r>
            <a:r>
              <a:rPr lang="zh-CN" altLang="en-US" dirty="0" smtClean="0"/>
              <a:t>使其能量损耗</a:t>
            </a:r>
            <a:r>
              <a:rPr lang="zh-CN" altLang="en-US" dirty="0"/>
              <a:t>；</a:t>
            </a:r>
            <a:r>
              <a:rPr lang="en-US" altLang="zh-CN" dirty="0"/>
              <a:t>F</a:t>
            </a:r>
            <a:r>
              <a:rPr lang="zh-CN" altLang="en-US" dirty="0"/>
              <a:t>层是反射层</a:t>
            </a:r>
          </a:p>
          <a:p>
            <a:pPr lvl="1" algn="just"/>
            <a:r>
              <a:rPr lang="en-US" altLang="zh-CN" dirty="0"/>
              <a:t>(2) </a:t>
            </a:r>
            <a:r>
              <a:rPr lang="zh-CN" altLang="en-US" dirty="0"/>
              <a:t>白天太阳辐射强，</a:t>
            </a:r>
            <a:r>
              <a:rPr lang="en-US" altLang="zh-CN" dirty="0"/>
              <a:t>D</a:t>
            </a:r>
            <a:r>
              <a:rPr lang="zh-CN" altLang="en-US" dirty="0"/>
              <a:t>、</a:t>
            </a:r>
            <a:r>
              <a:rPr lang="en-US" altLang="zh-CN" dirty="0"/>
              <a:t>E</a:t>
            </a:r>
            <a:r>
              <a:rPr lang="zh-CN" altLang="en-US" dirty="0"/>
              <a:t>、</a:t>
            </a:r>
            <a:r>
              <a:rPr lang="en-US" altLang="zh-CN" dirty="0"/>
              <a:t>F1</a:t>
            </a:r>
            <a:r>
              <a:rPr lang="zh-CN" altLang="en-US" dirty="0"/>
              <a:t>和</a:t>
            </a:r>
            <a:r>
              <a:rPr lang="en-US" altLang="zh-CN" dirty="0"/>
              <a:t>F2</a:t>
            </a:r>
            <a:r>
              <a:rPr lang="zh-CN" altLang="en-US" dirty="0"/>
              <a:t>四层都存在</a:t>
            </a:r>
          </a:p>
          <a:p>
            <a:pPr lvl="1" algn="just"/>
            <a:r>
              <a:rPr lang="en-US" altLang="zh-CN" dirty="0"/>
              <a:t>(3) </a:t>
            </a:r>
            <a:r>
              <a:rPr lang="zh-CN" altLang="en-US" dirty="0"/>
              <a:t>夜晚太阳辐射减弱，</a:t>
            </a:r>
            <a:r>
              <a:rPr lang="en-US" altLang="zh-CN" dirty="0"/>
              <a:t>D</a:t>
            </a:r>
            <a:r>
              <a:rPr lang="zh-CN" altLang="en-US" dirty="0"/>
              <a:t>层和</a:t>
            </a:r>
            <a:r>
              <a:rPr lang="en-US" altLang="zh-CN" dirty="0"/>
              <a:t>F1</a:t>
            </a:r>
            <a:r>
              <a:rPr lang="zh-CN" altLang="en-US" dirty="0"/>
              <a:t>层几乎完全消失，因此只有</a:t>
            </a:r>
            <a:r>
              <a:rPr lang="en-US" altLang="zh-CN" dirty="0"/>
              <a:t>E</a:t>
            </a:r>
            <a:r>
              <a:rPr lang="zh-CN" altLang="en-US" dirty="0"/>
              <a:t>层和</a:t>
            </a:r>
            <a:r>
              <a:rPr lang="en-US" altLang="zh-CN" dirty="0"/>
              <a:t>F2</a:t>
            </a:r>
            <a:r>
              <a:rPr lang="zh-CN" altLang="en-US" dirty="0"/>
              <a:t>层存在</a:t>
            </a:r>
          </a:p>
          <a:p>
            <a:r>
              <a:rPr lang="zh-CN" altLang="en-US" dirty="0" smtClean="0">
                <a:solidFill>
                  <a:srgbClr val="FF0000"/>
                </a:solidFill>
              </a:rPr>
              <a:t>回答：</a:t>
            </a:r>
            <a:endParaRPr lang="en-US" altLang="zh-CN" dirty="0" smtClean="0">
              <a:solidFill>
                <a:srgbClr val="FF0000"/>
              </a:solidFill>
            </a:endParaRPr>
          </a:p>
          <a:p>
            <a:pPr lvl="1"/>
            <a:r>
              <a:rPr lang="zh-CN" altLang="en-US" dirty="0" smtClean="0"/>
              <a:t>白天</a:t>
            </a:r>
            <a:r>
              <a:rPr lang="zh-CN" altLang="en-US" dirty="0"/>
              <a:t>太阳辐射较强，距地面较近的大气也被电离，它对短波有吸收作用。而夜间地面附近的电离层消失，高空中的电离层对短波吸收较少</a:t>
            </a:r>
            <a:r>
              <a:rPr lang="zh-CN" altLang="en-US" dirty="0" smtClean="0"/>
              <a:t>，把</a:t>
            </a:r>
            <a:r>
              <a:rPr lang="zh-CN" altLang="en-US" dirty="0"/>
              <a:t>短波反射到很远的地方，所以在夜间短波收的较多</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54</a:t>
            </a:fld>
            <a:endParaRPr lang="en-US"/>
          </a:p>
        </p:txBody>
      </p:sp>
    </p:spTree>
    <p:extLst>
      <p:ext uri="{BB962C8B-B14F-4D97-AF65-F5344CB8AC3E}">
        <p14:creationId xmlns:p14="http://schemas.microsoft.com/office/powerpoint/2010/main" val="813361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a:bodyPr>
          <a:lstStyle/>
          <a:p>
            <a:r>
              <a:rPr lang="zh-CN" altLang="en-US" dirty="0" smtClean="0"/>
              <a:t>变参信道的影响</a:t>
            </a:r>
            <a:endParaRPr lang="zh-CN" altLang="en-US" dirty="0"/>
          </a:p>
        </p:txBody>
      </p:sp>
      <p:sp>
        <p:nvSpPr>
          <p:cNvPr id="44035" name="Rectangle 3"/>
          <p:cNvSpPr>
            <a:spLocks noGrp="1" noChangeArrowheads="1"/>
          </p:cNvSpPr>
          <p:nvPr>
            <p:ph type="body" idx="1"/>
          </p:nvPr>
        </p:nvSpPr>
        <p:spPr/>
        <p:txBody>
          <a:bodyPr>
            <a:normAutofit fontScale="92500"/>
          </a:bodyPr>
          <a:lstStyle/>
          <a:p>
            <a:pPr lvl="1"/>
            <a:r>
              <a:rPr lang="zh-CN" altLang="en-US" dirty="0">
                <a:solidFill>
                  <a:srgbClr val="7030A0"/>
                </a:solidFill>
              </a:rPr>
              <a:t>对流层散射传播</a:t>
            </a:r>
            <a:r>
              <a:rPr lang="zh-CN" altLang="en-US" dirty="0"/>
              <a:t>：大气层随气候和天气的变化</a:t>
            </a:r>
            <a:endParaRPr lang="en-US" altLang="zh-CN" dirty="0"/>
          </a:p>
          <a:p>
            <a:pPr lvl="1"/>
            <a:r>
              <a:rPr lang="zh-CN" altLang="en-US" dirty="0">
                <a:solidFill>
                  <a:srgbClr val="7030A0"/>
                </a:solidFill>
              </a:rPr>
              <a:t>视距传播：</a:t>
            </a:r>
            <a:endParaRPr lang="en-US" altLang="zh-CN" dirty="0">
              <a:solidFill>
                <a:srgbClr val="7030A0"/>
              </a:solidFill>
            </a:endParaRPr>
          </a:p>
          <a:p>
            <a:pPr lvl="1">
              <a:buNone/>
            </a:pPr>
            <a:r>
              <a:rPr lang="zh-CN" altLang="en-US" dirty="0"/>
              <a:t>   移动通信中，移动台在运动，收发两点间的传输路径在变化，信道参量随之变化</a:t>
            </a:r>
            <a:endParaRPr lang="zh-CN" altLang="en-US" dirty="0">
              <a:solidFill>
                <a:srgbClr val="0000FF"/>
              </a:solidFill>
            </a:endParaRPr>
          </a:p>
          <a:p>
            <a:r>
              <a:rPr lang="zh-CN" altLang="en-US" dirty="0" smtClean="0">
                <a:solidFill>
                  <a:srgbClr val="0000FF"/>
                </a:solidFill>
              </a:rPr>
              <a:t>变参信道的特性</a:t>
            </a:r>
            <a:r>
              <a:rPr lang="zh-CN" altLang="en-US" dirty="0" smtClean="0"/>
              <a:t>：</a:t>
            </a:r>
          </a:p>
          <a:p>
            <a:pPr lvl="1"/>
            <a:r>
              <a:rPr lang="en-US" altLang="zh-CN" dirty="0" smtClean="0"/>
              <a:t>1. </a:t>
            </a:r>
            <a:r>
              <a:rPr lang="zh-CN" altLang="en-US" dirty="0" smtClean="0"/>
              <a:t>信号的传输衰减随时间变化</a:t>
            </a:r>
          </a:p>
          <a:p>
            <a:pPr lvl="1"/>
            <a:r>
              <a:rPr lang="en-US" altLang="zh-CN" dirty="0" smtClean="0"/>
              <a:t>2. </a:t>
            </a:r>
            <a:r>
              <a:rPr lang="zh-CN" altLang="en-US" dirty="0" smtClean="0"/>
              <a:t>信号的传输时延随时间变化</a:t>
            </a:r>
          </a:p>
          <a:p>
            <a:pPr lvl="1"/>
            <a:r>
              <a:rPr lang="en-US" altLang="zh-CN" dirty="0" smtClean="0"/>
              <a:t>3. </a:t>
            </a:r>
            <a:r>
              <a:rPr lang="zh-CN" altLang="en-US" dirty="0" smtClean="0">
                <a:solidFill>
                  <a:srgbClr val="FF0000"/>
                </a:solidFill>
              </a:rPr>
              <a:t>多径效应</a:t>
            </a:r>
            <a:r>
              <a:rPr lang="zh-CN" altLang="en-US" dirty="0" smtClean="0"/>
              <a:t>：信号经过几条路径到达接收端，而且每条路径的长度（时延）和衰减都随时间而变，即存在</a:t>
            </a:r>
            <a:r>
              <a:rPr lang="zh-CN" altLang="en-US" dirty="0" smtClean="0">
                <a:solidFill>
                  <a:srgbClr val="FF0000"/>
                </a:solidFill>
              </a:rPr>
              <a:t>多径传播</a:t>
            </a:r>
            <a:r>
              <a:rPr lang="zh-CN" altLang="en-US" dirty="0" smtClean="0"/>
              <a:t>现象。 </a:t>
            </a:r>
          </a:p>
          <a:p>
            <a:r>
              <a:rPr lang="zh-CN" altLang="en-US" dirty="0" smtClean="0"/>
              <a:t>下面重点分析</a:t>
            </a:r>
            <a:r>
              <a:rPr lang="zh-CN" altLang="en-US" dirty="0" smtClean="0">
                <a:solidFill>
                  <a:srgbClr val="0000FF"/>
                </a:solidFill>
              </a:rPr>
              <a:t>多径效应</a:t>
            </a:r>
            <a:r>
              <a:rPr lang="zh-CN" altLang="en-US" dirty="0" smtClean="0"/>
              <a:t>，对信号传输质量的影响很大</a:t>
            </a:r>
            <a:endParaRPr lang="zh-CN" altLang="en-US" dirty="0"/>
          </a:p>
        </p:txBody>
      </p:sp>
      <p:sp>
        <p:nvSpPr>
          <p:cNvPr id="6" name="灯片编号占位符 5"/>
          <p:cNvSpPr>
            <a:spLocks noGrp="1"/>
          </p:cNvSpPr>
          <p:nvPr>
            <p:ph type="sldNum" sz="quarter" idx="12"/>
          </p:nvPr>
        </p:nvSpPr>
        <p:spPr/>
        <p:txBody>
          <a:bodyPr/>
          <a:lstStyle/>
          <a:p>
            <a:fld id="{667B9155-2361-4912-BFA1-ADCA86453B22}" type="slidenum">
              <a:rPr lang="en-US" altLang="zh-CN" smtClean="0"/>
              <a:pPr/>
              <a:t>55</a:t>
            </a:fld>
            <a:endParaRPr lang="en-US" altLang="zh-CN"/>
          </a:p>
        </p:txBody>
      </p:sp>
      <p:sp>
        <p:nvSpPr>
          <p:cNvPr id="4403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03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658111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4" end="4"/>
                                            </p:txEl>
                                          </p:spTgt>
                                        </p:tgtEl>
                                        <p:attrNameLst>
                                          <p:attrName>style.visibility</p:attrName>
                                        </p:attrNameLst>
                                      </p:cBhvr>
                                      <p:to>
                                        <p:strVal val="visible"/>
                                      </p:to>
                                    </p:set>
                                    <p:anim calcmode="lin" valueType="num">
                                      <p:cBhvr additive="base">
                                        <p:cTn id="7"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4" end="4"/>
                                            </p:txEl>
                                          </p:spTgt>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44035">
                                            <p:txEl>
                                              <p:pRg st="3" end="3"/>
                                            </p:txEl>
                                          </p:spTgt>
                                        </p:tgtEl>
                                        <p:attrNameLst>
                                          <p:attrName>style.visibility</p:attrName>
                                        </p:attrNameLst>
                                      </p:cBhvr>
                                      <p:to>
                                        <p:strVal val="visible"/>
                                      </p:to>
                                    </p:set>
                                    <p:animEffect transition="in" filter="fade">
                                      <p:cBhvr>
                                        <p:cTn id="11" dur="500"/>
                                        <p:tgtEl>
                                          <p:spTgt spid="44035">
                                            <p:txEl>
                                              <p:pRg st="3" end="3"/>
                                            </p:txEl>
                                          </p:spTgt>
                                        </p:tgtEl>
                                      </p:cBhvr>
                                    </p:animEffect>
                                  </p:childTnLst>
                                </p:cTn>
                              </p:par>
                              <p:par>
                                <p:cTn id="12" presetID="2" presetClass="entr" presetSubtype="4" fill="hold" nodeType="withEffect">
                                  <p:stCondLst>
                                    <p:cond delay="0"/>
                                  </p:stCondLst>
                                  <p:childTnLst>
                                    <p:set>
                                      <p:cBhvr>
                                        <p:cTn id="13" dur="1" fill="hold">
                                          <p:stCondLst>
                                            <p:cond delay="0"/>
                                          </p:stCondLst>
                                        </p:cTn>
                                        <p:tgtEl>
                                          <p:spTgt spid="44035">
                                            <p:txEl>
                                              <p:pRg st="5" end="5"/>
                                            </p:txEl>
                                          </p:spTgt>
                                        </p:tgtEl>
                                        <p:attrNameLst>
                                          <p:attrName>style.visibility</p:attrName>
                                        </p:attrNameLst>
                                      </p:cBhvr>
                                      <p:to>
                                        <p:strVal val="visible"/>
                                      </p:to>
                                    </p:set>
                                    <p:anim calcmode="lin" valueType="num">
                                      <p:cBhvr additive="base">
                                        <p:cTn id="14"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4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4035">
                                            <p:txEl>
                                              <p:pRg st="6" end="6"/>
                                            </p:txEl>
                                          </p:spTgt>
                                        </p:tgtEl>
                                        <p:attrNameLst>
                                          <p:attrName>style.visibility</p:attrName>
                                        </p:attrNameLst>
                                      </p:cBhvr>
                                      <p:to>
                                        <p:strVal val="visible"/>
                                      </p:to>
                                    </p:set>
                                    <p:anim calcmode="lin" valueType="num">
                                      <p:cBhvr additive="base">
                                        <p:cTn id="20"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4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44035">
                                            <p:txEl>
                                              <p:pRg st="7" end="7"/>
                                            </p:txEl>
                                          </p:spTgt>
                                        </p:tgtEl>
                                        <p:attrNameLst>
                                          <p:attrName>style.visibility</p:attrName>
                                        </p:attrNameLst>
                                      </p:cBhvr>
                                      <p:to>
                                        <p:strVal val="visible"/>
                                      </p:to>
                                    </p:set>
                                    <p:anim calcmode="lin" valueType="num">
                                      <p:cBhvr additive="base">
                                        <p:cTn id="26"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40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多径传播</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rgbClr val="0000FF"/>
                </a:solidFill>
              </a:rPr>
              <a:t>定义</a:t>
            </a:r>
            <a:r>
              <a:rPr lang="zh-CN" altLang="en-US" dirty="0" smtClean="0"/>
              <a:t>： 电磁波经过多条路径到达接收点的过程</a:t>
            </a:r>
          </a:p>
          <a:p>
            <a:r>
              <a:rPr lang="zh-CN" altLang="en-US" dirty="0" smtClean="0">
                <a:solidFill>
                  <a:srgbClr val="0000FF"/>
                </a:solidFill>
              </a:rPr>
              <a:t>产生的原因</a:t>
            </a:r>
            <a:r>
              <a:rPr lang="zh-CN" altLang="en-US" dirty="0" smtClean="0"/>
              <a:t>： </a:t>
            </a:r>
            <a:endParaRPr lang="en-US" altLang="zh-CN" dirty="0" smtClean="0"/>
          </a:p>
        </p:txBody>
      </p:sp>
      <p:sp>
        <p:nvSpPr>
          <p:cNvPr id="4" name="灯片编号占位符 3"/>
          <p:cNvSpPr>
            <a:spLocks noGrp="1"/>
          </p:cNvSpPr>
          <p:nvPr>
            <p:ph type="sldNum" sz="quarter" idx="12"/>
          </p:nvPr>
        </p:nvSpPr>
        <p:spPr/>
        <p:txBody>
          <a:bodyPr/>
          <a:lstStyle/>
          <a:p>
            <a:fld id="{E31375A4-56A4-47D6-9801-1991572033F7}" type="slidenum">
              <a:rPr lang="en-US" smtClean="0"/>
              <a:pPr/>
              <a:t>56</a:t>
            </a:fld>
            <a:endParaRPr lang="en-US"/>
          </a:p>
        </p:txBody>
      </p:sp>
      <p:graphicFrame>
        <p:nvGraphicFramePr>
          <p:cNvPr id="8" name="对象 7"/>
          <p:cNvGraphicFramePr>
            <a:graphicFrameLocks noChangeAspect="1"/>
          </p:cNvGraphicFramePr>
          <p:nvPr>
            <p:extLst>
              <p:ext uri="{D42A27DB-BD31-4B8C-83A1-F6EECF244321}">
                <p14:modId xmlns:p14="http://schemas.microsoft.com/office/powerpoint/2010/main" val="1603992922"/>
              </p:ext>
            </p:extLst>
          </p:nvPr>
        </p:nvGraphicFramePr>
        <p:xfrm>
          <a:off x="395536" y="2198686"/>
          <a:ext cx="8568952" cy="4452582"/>
        </p:xfrm>
        <a:graphic>
          <a:graphicData uri="http://schemas.openxmlformats.org/presentationml/2006/ole">
            <mc:AlternateContent xmlns:mc="http://schemas.openxmlformats.org/markup-compatibility/2006">
              <mc:Choice xmlns:v="urn:schemas-microsoft-com:vml" Requires="v">
                <p:oleObj spid="_x0000_s251991" name="VISIO" r:id="rId3" imgW="3459480" imgH="2468880" progId="Visio.Drawing.11">
                  <p:embed/>
                </p:oleObj>
              </mc:Choice>
              <mc:Fallback>
                <p:oleObj name="VISIO" r:id="rId3" imgW="3459480" imgH="2468880" progId="Visio.Drawing.11">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198686"/>
                        <a:ext cx="8568952" cy="4452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4979224" y="6165304"/>
            <a:ext cx="3841248"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000" b="1" dirty="0" smtClean="0">
                <a:solidFill>
                  <a:srgbClr val="0000FF"/>
                </a:solidFill>
                <a:latin typeface="+mj-ea"/>
                <a:ea typeface="+mj-ea"/>
              </a:rPr>
              <a:t>电离层</a:t>
            </a:r>
            <a:r>
              <a:rPr lang="zh-CN" altLang="en-US" sz="2000" b="1" dirty="0">
                <a:solidFill>
                  <a:srgbClr val="0000FF"/>
                </a:solidFill>
                <a:latin typeface="+mj-ea"/>
                <a:ea typeface="+mj-ea"/>
              </a:rPr>
              <a:t>不均匀性引起的漫射</a:t>
            </a:r>
            <a:r>
              <a:rPr lang="zh-CN" altLang="en-US" sz="2000" b="1" dirty="0" smtClean="0">
                <a:solidFill>
                  <a:srgbClr val="0000FF"/>
                </a:solidFill>
                <a:latin typeface="+mj-ea"/>
                <a:ea typeface="+mj-ea"/>
              </a:rPr>
              <a:t>现象</a:t>
            </a:r>
            <a:endParaRPr lang="zh-CN" altLang="en-US" sz="2000" b="1" dirty="0">
              <a:solidFill>
                <a:srgbClr val="0000FF"/>
              </a:solidFill>
              <a:latin typeface="+mj-ea"/>
              <a:ea typeface="+mj-ea"/>
            </a:endParaRPr>
          </a:p>
        </p:txBody>
      </p:sp>
      <p:sp>
        <p:nvSpPr>
          <p:cNvPr id="10" name="矩形 9"/>
          <p:cNvSpPr/>
          <p:nvPr/>
        </p:nvSpPr>
        <p:spPr>
          <a:xfrm>
            <a:off x="206702" y="4005064"/>
            <a:ext cx="4365298"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000" b="1" dirty="0" smtClean="0">
                <a:solidFill>
                  <a:srgbClr val="0000FF"/>
                </a:solidFill>
                <a:latin typeface="+mj-ea"/>
                <a:ea typeface="+mj-ea"/>
              </a:rPr>
              <a:t>电波</a:t>
            </a:r>
            <a:r>
              <a:rPr lang="zh-CN" altLang="en-US" sz="2000" b="1" dirty="0">
                <a:solidFill>
                  <a:srgbClr val="0000FF"/>
                </a:solidFill>
                <a:latin typeface="+mj-ea"/>
                <a:ea typeface="+mj-ea"/>
              </a:rPr>
              <a:t>经电离层的一次反射和多次反射 </a:t>
            </a:r>
          </a:p>
        </p:txBody>
      </p:sp>
      <p:sp>
        <p:nvSpPr>
          <p:cNvPr id="11" name="矩形 10"/>
          <p:cNvSpPr/>
          <p:nvPr/>
        </p:nvSpPr>
        <p:spPr>
          <a:xfrm>
            <a:off x="5271611" y="4005064"/>
            <a:ext cx="2826415"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000" b="1" dirty="0" smtClean="0">
                <a:solidFill>
                  <a:srgbClr val="0000FF"/>
                </a:solidFill>
                <a:latin typeface="+mj-ea"/>
                <a:ea typeface="+mj-ea"/>
              </a:rPr>
              <a:t>几</a:t>
            </a:r>
            <a:r>
              <a:rPr lang="zh-CN" altLang="en-US" sz="2000" b="1" dirty="0">
                <a:solidFill>
                  <a:srgbClr val="0000FF"/>
                </a:solidFill>
                <a:latin typeface="+mj-ea"/>
                <a:ea typeface="+mj-ea"/>
              </a:rPr>
              <a:t>个反射层高度不同 </a:t>
            </a:r>
          </a:p>
        </p:txBody>
      </p:sp>
      <p:sp>
        <p:nvSpPr>
          <p:cNvPr id="12" name="矩形 11"/>
          <p:cNvSpPr/>
          <p:nvPr/>
        </p:nvSpPr>
        <p:spPr>
          <a:xfrm>
            <a:off x="224290" y="6021288"/>
            <a:ext cx="4572000" cy="70788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zh-CN" altLang="en-US" sz="2000" b="1" dirty="0" smtClean="0">
                <a:solidFill>
                  <a:srgbClr val="0000FF"/>
                </a:solidFill>
                <a:latin typeface="+mj-ea"/>
                <a:ea typeface="+mj-ea"/>
              </a:rPr>
              <a:t>地球</a:t>
            </a:r>
            <a:r>
              <a:rPr lang="zh-CN" altLang="en-US" sz="2000" b="1" dirty="0">
                <a:solidFill>
                  <a:srgbClr val="0000FF"/>
                </a:solidFill>
                <a:latin typeface="+mj-ea"/>
                <a:ea typeface="+mj-ea"/>
              </a:rPr>
              <a:t>磁场引起的电磁波束分裂成寻常波和非寻常波  </a:t>
            </a:r>
          </a:p>
        </p:txBody>
      </p:sp>
    </p:spTree>
    <p:extLst>
      <p:ext uri="{BB962C8B-B14F-4D97-AF65-F5344CB8AC3E}">
        <p14:creationId xmlns:p14="http://schemas.microsoft.com/office/powerpoint/2010/main" val="3748969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lang="zh-CN" altLang="en-US" dirty="0" smtClean="0"/>
              <a:t>多径效应分析</a:t>
            </a:r>
            <a:endParaRPr lang="zh-CN" altLang="en-US" dirty="0"/>
          </a:p>
        </p:txBody>
      </p:sp>
      <p:sp>
        <p:nvSpPr>
          <p:cNvPr id="45059" name="Rectangle 3"/>
          <p:cNvSpPr>
            <a:spLocks noGrp="1" noChangeArrowheads="1"/>
          </p:cNvSpPr>
          <p:nvPr>
            <p:ph type="body" idx="1"/>
          </p:nvPr>
        </p:nvSpPr>
        <p:spPr>
          <a:xfrm>
            <a:off x="539552" y="1196752"/>
            <a:ext cx="8064896" cy="4248472"/>
          </a:xfrm>
        </p:spPr>
        <p:txBody>
          <a:bodyPr>
            <a:normAutofit/>
          </a:bodyPr>
          <a:lstStyle/>
          <a:p>
            <a:r>
              <a:rPr lang="zh-CN" altLang="en-US" sz="2400" dirty="0" smtClean="0"/>
              <a:t>设 发射信号为               ，接收信号为</a:t>
            </a:r>
          </a:p>
          <a:p>
            <a:r>
              <a:rPr lang="zh-CN" altLang="en-US" sz="2400" dirty="0" smtClean="0"/>
              <a:t>							    </a:t>
            </a:r>
            <a:r>
              <a:rPr lang="en-US" altLang="zh-CN" sz="2400" dirty="0" smtClean="0"/>
              <a:t>(4.4-1)</a:t>
            </a:r>
          </a:p>
          <a:p>
            <a:r>
              <a:rPr lang="zh-CN" altLang="en-US" sz="2400" dirty="0" smtClean="0"/>
              <a:t>式中，	    － 由第</a:t>
            </a:r>
            <a:r>
              <a:rPr lang="en-US" altLang="zh-CN" sz="2400" dirty="0" err="1" smtClean="0"/>
              <a:t>i</a:t>
            </a:r>
            <a:r>
              <a:rPr lang="zh-CN" altLang="en-US" sz="2400" dirty="0" smtClean="0"/>
              <a:t>条路径到达的接收信号振幅；</a:t>
            </a:r>
          </a:p>
          <a:p>
            <a:r>
              <a:rPr lang="zh-CN" altLang="en-US" sz="2400" dirty="0" smtClean="0"/>
              <a:t>	   	  － 由第</a:t>
            </a:r>
            <a:r>
              <a:rPr lang="en-US" altLang="zh-CN" sz="2400" dirty="0" err="1" smtClean="0"/>
              <a:t>i</a:t>
            </a:r>
            <a:r>
              <a:rPr lang="zh-CN" altLang="en-US" sz="2400" dirty="0" smtClean="0"/>
              <a:t>条路径达到的信号的时延；</a:t>
            </a:r>
          </a:p>
          <a:p>
            <a:r>
              <a:rPr lang="zh-CN" altLang="en-US" sz="2400" dirty="0" smtClean="0"/>
              <a:t>上式中的                  </a:t>
            </a:r>
          </a:p>
          <a:p>
            <a:r>
              <a:rPr lang="zh-CN" altLang="en-US" sz="2400" dirty="0" smtClean="0"/>
              <a:t>	                        都是</a:t>
            </a:r>
            <a:r>
              <a:rPr lang="zh-CN" altLang="en-US" sz="2400" dirty="0" smtClean="0">
                <a:solidFill>
                  <a:srgbClr val="FF0000"/>
                </a:solidFill>
              </a:rPr>
              <a:t>随机</a:t>
            </a:r>
            <a:r>
              <a:rPr lang="zh-CN" altLang="en-US" sz="2400" dirty="0" smtClean="0"/>
              <a:t>变化的。</a:t>
            </a:r>
            <a:endParaRPr lang="zh-CN" altLang="en-US" sz="2400" dirty="0"/>
          </a:p>
        </p:txBody>
      </p:sp>
      <p:sp>
        <p:nvSpPr>
          <p:cNvPr id="11" name="灯片编号占位符 5"/>
          <p:cNvSpPr>
            <a:spLocks noGrp="1"/>
          </p:cNvSpPr>
          <p:nvPr>
            <p:ph type="sldNum" sz="quarter" idx="12"/>
          </p:nvPr>
        </p:nvSpPr>
        <p:spPr/>
        <p:txBody>
          <a:bodyPr/>
          <a:lstStyle/>
          <a:p>
            <a:fld id="{2C54686D-07B2-4653-AFBF-0D5163869F66}" type="slidenum">
              <a:rPr lang="en-US" altLang="zh-CN" smtClean="0"/>
              <a:pPr/>
              <a:t>57</a:t>
            </a:fld>
            <a:endParaRPr lang="en-US" altLang="zh-CN"/>
          </a:p>
        </p:txBody>
      </p:sp>
      <p:graphicFrame>
        <p:nvGraphicFramePr>
          <p:cNvPr id="45060" name="Object 4"/>
          <p:cNvGraphicFramePr>
            <a:graphicFrameLocks noChangeAspect="1"/>
          </p:cNvGraphicFramePr>
          <p:nvPr>
            <p:extLst>
              <p:ext uri="{D42A27DB-BD31-4B8C-83A1-F6EECF244321}">
                <p14:modId xmlns:p14="http://schemas.microsoft.com/office/powerpoint/2010/main" val="1983559959"/>
              </p:ext>
            </p:extLst>
          </p:nvPr>
        </p:nvGraphicFramePr>
        <p:xfrm>
          <a:off x="2843808" y="1196752"/>
          <a:ext cx="1224136" cy="466252"/>
        </p:xfrm>
        <a:graphic>
          <a:graphicData uri="http://schemas.openxmlformats.org/presentationml/2006/ole">
            <mc:AlternateContent xmlns:mc="http://schemas.openxmlformats.org/markup-compatibility/2006">
              <mc:Choice xmlns:v="urn:schemas-microsoft-com:vml" Requires="v">
                <p:oleObj spid="_x0000_s7052" name="公式" r:id="rId3" imgW="596900" imgH="228600" progId="Equation.3">
                  <p:embed/>
                </p:oleObj>
              </mc:Choice>
              <mc:Fallback>
                <p:oleObj name="公式" r:id="rId3" imgW="596900" imgH="228600" progId="Equation.3">
                  <p:embed/>
                  <p:pic>
                    <p:nvPicPr>
                      <p:cNvPr id="0" name="Picture 6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196752"/>
                        <a:ext cx="1224136" cy="466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1" name="Object 5"/>
          <p:cNvGraphicFramePr>
            <a:graphicFrameLocks noChangeAspect="1"/>
          </p:cNvGraphicFramePr>
          <p:nvPr>
            <p:extLst>
              <p:ext uri="{D42A27DB-BD31-4B8C-83A1-F6EECF244321}">
                <p14:modId xmlns:p14="http://schemas.microsoft.com/office/powerpoint/2010/main" val="957712173"/>
              </p:ext>
            </p:extLst>
          </p:nvPr>
        </p:nvGraphicFramePr>
        <p:xfrm>
          <a:off x="658036" y="1556792"/>
          <a:ext cx="6531784" cy="797496"/>
        </p:xfrm>
        <a:graphic>
          <a:graphicData uri="http://schemas.openxmlformats.org/presentationml/2006/ole">
            <mc:AlternateContent xmlns:mc="http://schemas.openxmlformats.org/markup-compatibility/2006">
              <mc:Choice xmlns:v="urn:schemas-microsoft-com:vml" Requires="v">
                <p:oleObj spid="_x0000_s7053" name="公式" r:id="rId5" imgW="3517900" imgH="431800" progId="Equation.3">
                  <p:embed/>
                </p:oleObj>
              </mc:Choice>
              <mc:Fallback>
                <p:oleObj name="公式" r:id="rId5" imgW="3517900" imgH="431800" progId="Equation.3">
                  <p:embed/>
                  <p:pic>
                    <p:nvPicPr>
                      <p:cNvPr id="0" name="Picture 6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036" y="1556792"/>
                        <a:ext cx="6531784" cy="797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62" name="Object 6"/>
          <p:cNvGraphicFramePr>
            <a:graphicFrameLocks noChangeAspect="1"/>
          </p:cNvGraphicFramePr>
          <p:nvPr>
            <p:extLst>
              <p:ext uri="{D42A27DB-BD31-4B8C-83A1-F6EECF244321}">
                <p14:modId xmlns:p14="http://schemas.microsoft.com/office/powerpoint/2010/main" val="2247094432"/>
              </p:ext>
            </p:extLst>
          </p:nvPr>
        </p:nvGraphicFramePr>
        <p:xfrm>
          <a:off x="1742702" y="2312876"/>
          <a:ext cx="873605" cy="565274"/>
        </p:xfrm>
        <a:graphic>
          <a:graphicData uri="http://schemas.openxmlformats.org/presentationml/2006/ole">
            <mc:AlternateContent xmlns:mc="http://schemas.openxmlformats.org/markup-compatibility/2006">
              <mc:Choice xmlns:v="urn:schemas-microsoft-com:vml" Requires="v">
                <p:oleObj spid="_x0000_s7054" name="公式" r:id="rId7" imgW="355446" imgH="228501" progId="Equation.3">
                  <p:embed/>
                </p:oleObj>
              </mc:Choice>
              <mc:Fallback>
                <p:oleObj name="公式" r:id="rId7" imgW="355446" imgH="228501" progId="Equation.3">
                  <p:embed/>
                  <p:pic>
                    <p:nvPicPr>
                      <p:cNvPr id="0" name="Picture 6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2702" y="2312876"/>
                        <a:ext cx="873605" cy="565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4" name="Object 8"/>
          <p:cNvGraphicFramePr>
            <a:graphicFrameLocks noChangeAspect="1"/>
          </p:cNvGraphicFramePr>
          <p:nvPr>
            <p:extLst>
              <p:ext uri="{D42A27DB-BD31-4B8C-83A1-F6EECF244321}">
                <p14:modId xmlns:p14="http://schemas.microsoft.com/office/powerpoint/2010/main" val="3431698943"/>
              </p:ext>
            </p:extLst>
          </p:nvPr>
        </p:nvGraphicFramePr>
        <p:xfrm>
          <a:off x="1666962" y="2816770"/>
          <a:ext cx="792213" cy="576387"/>
        </p:xfrm>
        <a:graphic>
          <a:graphicData uri="http://schemas.openxmlformats.org/presentationml/2006/ole">
            <mc:AlternateContent xmlns:mc="http://schemas.openxmlformats.org/markup-compatibility/2006">
              <mc:Choice xmlns:v="urn:schemas-microsoft-com:vml" Requires="v">
                <p:oleObj spid="_x0000_s7055" name="公式" r:id="rId9" imgW="317362" imgH="228501" progId="Equation.3">
                  <p:embed/>
                </p:oleObj>
              </mc:Choice>
              <mc:Fallback>
                <p:oleObj name="公式" r:id="rId9" imgW="317362" imgH="228501" progId="Equation.3">
                  <p:embed/>
                  <p:pic>
                    <p:nvPicPr>
                      <p:cNvPr id="0" name="Picture 6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6962" y="2816770"/>
                        <a:ext cx="792213" cy="57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6" name="Object 10"/>
          <p:cNvGraphicFramePr>
            <a:graphicFrameLocks noChangeAspect="1"/>
          </p:cNvGraphicFramePr>
          <p:nvPr>
            <p:extLst>
              <p:ext uri="{D42A27DB-BD31-4B8C-83A1-F6EECF244321}">
                <p14:modId xmlns:p14="http://schemas.microsoft.com/office/powerpoint/2010/main" val="2912620394"/>
              </p:ext>
            </p:extLst>
          </p:nvPr>
        </p:nvGraphicFramePr>
        <p:xfrm>
          <a:off x="2333678" y="3464842"/>
          <a:ext cx="2268592" cy="504379"/>
        </p:xfrm>
        <a:graphic>
          <a:graphicData uri="http://schemas.openxmlformats.org/presentationml/2006/ole">
            <mc:AlternateContent xmlns:mc="http://schemas.openxmlformats.org/markup-compatibility/2006">
              <mc:Choice xmlns:v="urn:schemas-microsoft-com:vml" Requires="v">
                <p:oleObj spid="_x0000_s7056" name="公式" r:id="rId11" imgW="1028700" imgH="228600" progId="Equation.3">
                  <p:embed/>
                </p:oleObj>
              </mc:Choice>
              <mc:Fallback>
                <p:oleObj name="公式" r:id="rId11" imgW="1028700" imgH="228600" progId="Equation.3">
                  <p:embed/>
                  <p:pic>
                    <p:nvPicPr>
                      <p:cNvPr id="0" name="Picture 6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3678" y="3464842"/>
                        <a:ext cx="2268592" cy="504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8" name="Object 12"/>
          <p:cNvGraphicFramePr>
            <a:graphicFrameLocks noChangeAspect="1"/>
          </p:cNvGraphicFramePr>
          <p:nvPr>
            <p:extLst>
              <p:ext uri="{D42A27DB-BD31-4B8C-83A1-F6EECF244321}">
                <p14:modId xmlns:p14="http://schemas.microsoft.com/office/powerpoint/2010/main" val="1489199697"/>
              </p:ext>
            </p:extLst>
          </p:nvPr>
        </p:nvGraphicFramePr>
        <p:xfrm>
          <a:off x="755576" y="4149080"/>
          <a:ext cx="2897400" cy="504378"/>
        </p:xfrm>
        <a:graphic>
          <a:graphicData uri="http://schemas.openxmlformats.org/presentationml/2006/ole">
            <mc:AlternateContent xmlns:mc="http://schemas.openxmlformats.org/markup-compatibility/2006">
              <mc:Choice xmlns:v="urn:schemas-microsoft-com:vml" Requires="v">
                <p:oleObj spid="_x0000_s7057" name="公式" r:id="rId13" imgW="1206500" imgH="228600" progId="Equation.3">
                  <p:embed/>
                </p:oleObj>
              </mc:Choice>
              <mc:Fallback>
                <p:oleObj name="公式" r:id="rId13" imgW="1206500" imgH="228600" progId="Equation.3">
                  <p:embed/>
                  <p:pic>
                    <p:nvPicPr>
                      <p:cNvPr id="0" name="Picture 6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576" y="4149080"/>
                        <a:ext cx="2897400" cy="504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直接箭头连接符 12"/>
          <p:cNvCxnSpPr/>
          <p:nvPr/>
        </p:nvCxnSpPr>
        <p:spPr>
          <a:xfrm flipV="1">
            <a:off x="2143501" y="2132856"/>
            <a:ext cx="3600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直接箭头连接符 15"/>
          <p:cNvCxnSpPr/>
          <p:nvPr/>
        </p:nvCxnSpPr>
        <p:spPr>
          <a:xfrm flipV="1">
            <a:off x="2417945" y="2132856"/>
            <a:ext cx="1361967" cy="97526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p:nvPr/>
        </p:nvCxnSpPr>
        <p:spPr>
          <a:xfrm flipV="1">
            <a:off x="3023828" y="2132856"/>
            <a:ext cx="3780420" cy="16016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 name="矩形 1"/>
          <p:cNvSpPr/>
          <p:nvPr/>
        </p:nvSpPr>
        <p:spPr>
          <a:xfrm>
            <a:off x="539552" y="4941168"/>
            <a:ext cx="7992888" cy="14219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20000"/>
              </a:lnSpc>
            </a:pPr>
            <a:r>
              <a:rPr kumimoji="1" lang="zh-CN" altLang="en-US" sz="2400" b="1" dirty="0" smtClean="0">
                <a:solidFill>
                  <a:srgbClr val="0000FF"/>
                </a:solidFill>
                <a:latin typeface="+mj-ea"/>
                <a:ea typeface="+mj-ea"/>
              </a:rPr>
              <a:t>说明</a:t>
            </a:r>
            <a:r>
              <a:rPr kumimoji="1" lang="zh-CN" altLang="en-US" sz="2400" b="1" dirty="0" smtClean="0">
                <a:latin typeface="+mj-ea"/>
                <a:ea typeface="+mj-ea"/>
              </a:rPr>
              <a:t>：多径传播</a:t>
            </a:r>
            <a:r>
              <a:rPr kumimoji="1" lang="zh-CN" altLang="en-US" sz="2400" b="1" dirty="0">
                <a:latin typeface="+mj-ea"/>
                <a:ea typeface="+mj-ea"/>
              </a:rPr>
              <a:t>的随参信道中，就每条路径的信号而言，它的衰耗和时延都是随机变化的。因此，多径传播后的接收信号将是衰减和时延都将随时间变化的各路径的合成</a:t>
            </a:r>
          </a:p>
        </p:txBody>
      </p:sp>
    </p:spTree>
    <p:extLst>
      <p:ext uri="{BB962C8B-B14F-4D97-AF65-F5344CB8AC3E}">
        <p14:creationId xmlns:p14="http://schemas.microsoft.com/office/powerpoint/2010/main" val="3414493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61"/>
                                        </p:tgtEl>
                                        <p:attrNameLst>
                                          <p:attrName>style.visibility</p:attrName>
                                        </p:attrNameLst>
                                      </p:cBhvr>
                                      <p:to>
                                        <p:strVal val="visible"/>
                                      </p:to>
                                    </p:set>
                                    <p:anim calcmode="lin" valueType="num">
                                      <p:cBhvr additive="base">
                                        <p:cTn id="7" dur="500" fill="hold"/>
                                        <p:tgtEl>
                                          <p:spTgt spid="45061"/>
                                        </p:tgtEl>
                                        <p:attrNameLst>
                                          <p:attrName>ppt_x</p:attrName>
                                        </p:attrNameLst>
                                      </p:cBhvr>
                                      <p:tavLst>
                                        <p:tav tm="0">
                                          <p:val>
                                            <p:strVal val="#ppt_x"/>
                                          </p:val>
                                        </p:tav>
                                        <p:tav tm="100000">
                                          <p:val>
                                            <p:strVal val="#ppt_x"/>
                                          </p:val>
                                        </p:tav>
                                      </p:tavLst>
                                    </p:anim>
                                    <p:anim calcmode="lin" valueType="num">
                                      <p:cBhvr additive="base">
                                        <p:cTn id="8" dur="500" fill="hold"/>
                                        <p:tgtEl>
                                          <p:spTgt spid="4506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anim calcmode="lin" valueType="num">
                                      <p:cBhvr additive="base">
                                        <p:cTn id="11"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 calcmode="lin" valueType="num">
                                      <p:cBhvr additive="base">
                                        <p:cTn id="17"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5062"/>
                                        </p:tgtEl>
                                        <p:attrNameLst>
                                          <p:attrName>style.visibility</p:attrName>
                                        </p:attrNameLst>
                                      </p:cBhvr>
                                      <p:to>
                                        <p:strVal val="visible"/>
                                      </p:to>
                                    </p:set>
                                    <p:anim calcmode="lin" valueType="num">
                                      <p:cBhvr additive="base">
                                        <p:cTn id="21" dur="500" fill="hold"/>
                                        <p:tgtEl>
                                          <p:spTgt spid="45062"/>
                                        </p:tgtEl>
                                        <p:attrNameLst>
                                          <p:attrName>ppt_x</p:attrName>
                                        </p:attrNameLst>
                                      </p:cBhvr>
                                      <p:tavLst>
                                        <p:tav tm="0">
                                          <p:val>
                                            <p:strVal val="#ppt_x"/>
                                          </p:val>
                                        </p:tav>
                                        <p:tav tm="100000">
                                          <p:val>
                                            <p:strVal val="#ppt_x"/>
                                          </p:val>
                                        </p:tav>
                                      </p:tavLst>
                                    </p:anim>
                                    <p:anim calcmode="lin" valueType="num">
                                      <p:cBhvr additive="base">
                                        <p:cTn id="22" dur="500" fill="hold"/>
                                        <p:tgtEl>
                                          <p:spTgt spid="45062"/>
                                        </p:tgtEl>
                                        <p:attrNameLst>
                                          <p:attrName>ppt_y</p:attrName>
                                        </p:attrNameLst>
                                      </p:cBhvr>
                                      <p:tavLst>
                                        <p:tav tm="0">
                                          <p:val>
                                            <p:strVal val="1+#ppt_h/2"/>
                                          </p:val>
                                        </p:tav>
                                        <p:tav tm="100000">
                                          <p:val>
                                            <p:strVal val="#ppt_y"/>
                                          </p:val>
                                        </p:tav>
                                      </p:tavLst>
                                    </p:anim>
                                  </p:childTnLst>
                                </p:cTn>
                              </p:par>
                              <p:par>
                                <p:cTn id="23" presetID="4" presetClass="entr" presetSubtype="16"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ox(in)">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5064"/>
                                        </p:tgtEl>
                                        <p:attrNameLst>
                                          <p:attrName>style.visibility</p:attrName>
                                        </p:attrNameLst>
                                      </p:cBhvr>
                                      <p:to>
                                        <p:strVal val="visible"/>
                                      </p:to>
                                    </p:set>
                                    <p:anim calcmode="lin" valueType="num">
                                      <p:cBhvr additive="base">
                                        <p:cTn id="30" dur="500" fill="hold"/>
                                        <p:tgtEl>
                                          <p:spTgt spid="45064"/>
                                        </p:tgtEl>
                                        <p:attrNameLst>
                                          <p:attrName>ppt_x</p:attrName>
                                        </p:attrNameLst>
                                      </p:cBhvr>
                                      <p:tavLst>
                                        <p:tav tm="0">
                                          <p:val>
                                            <p:strVal val="#ppt_x"/>
                                          </p:val>
                                        </p:tav>
                                        <p:tav tm="100000">
                                          <p:val>
                                            <p:strVal val="#ppt_x"/>
                                          </p:val>
                                        </p:tav>
                                      </p:tavLst>
                                    </p:anim>
                                    <p:anim calcmode="lin" valueType="num">
                                      <p:cBhvr additive="base">
                                        <p:cTn id="31" dur="500" fill="hold"/>
                                        <p:tgtEl>
                                          <p:spTgt spid="4506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5059">
                                            <p:txEl>
                                              <p:pRg st="3" end="3"/>
                                            </p:txEl>
                                          </p:spTgt>
                                        </p:tgtEl>
                                        <p:attrNameLst>
                                          <p:attrName>style.visibility</p:attrName>
                                        </p:attrNameLst>
                                      </p:cBhvr>
                                      <p:to>
                                        <p:strVal val="visible"/>
                                      </p:to>
                                    </p:set>
                                    <p:anim calcmode="lin" valueType="num">
                                      <p:cBhvr additive="base">
                                        <p:cTn id="34"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5059">
                                            <p:txEl>
                                              <p:pRg st="3" end="3"/>
                                            </p:txEl>
                                          </p:spTgt>
                                        </p:tgtEl>
                                        <p:attrNameLst>
                                          <p:attrName>ppt_y</p:attrName>
                                        </p:attrNameLst>
                                      </p:cBhvr>
                                      <p:tavLst>
                                        <p:tav tm="0">
                                          <p:val>
                                            <p:strVal val="1+#ppt_h/2"/>
                                          </p:val>
                                        </p:tav>
                                        <p:tav tm="100000">
                                          <p:val>
                                            <p:strVal val="#ppt_y"/>
                                          </p:val>
                                        </p:tav>
                                      </p:tavLst>
                                    </p:anim>
                                  </p:childTnLst>
                                </p:cTn>
                              </p:par>
                              <p:par>
                                <p:cTn id="36" presetID="4" presetClass="entr" presetSubtype="16"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ox(in)">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5066"/>
                                        </p:tgtEl>
                                        <p:attrNameLst>
                                          <p:attrName>style.visibility</p:attrName>
                                        </p:attrNameLst>
                                      </p:cBhvr>
                                      <p:to>
                                        <p:strVal val="visible"/>
                                      </p:to>
                                    </p:set>
                                    <p:anim calcmode="lin" valueType="num">
                                      <p:cBhvr additive="base">
                                        <p:cTn id="43" dur="500" fill="hold"/>
                                        <p:tgtEl>
                                          <p:spTgt spid="45066"/>
                                        </p:tgtEl>
                                        <p:attrNameLst>
                                          <p:attrName>ppt_x</p:attrName>
                                        </p:attrNameLst>
                                      </p:cBhvr>
                                      <p:tavLst>
                                        <p:tav tm="0">
                                          <p:val>
                                            <p:strVal val="#ppt_x"/>
                                          </p:val>
                                        </p:tav>
                                        <p:tav tm="100000">
                                          <p:val>
                                            <p:strVal val="#ppt_x"/>
                                          </p:val>
                                        </p:tav>
                                      </p:tavLst>
                                    </p:anim>
                                    <p:anim calcmode="lin" valueType="num">
                                      <p:cBhvr additive="base">
                                        <p:cTn id="44" dur="500" fill="hold"/>
                                        <p:tgtEl>
                                          <p:spTgt spid="4506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059">
                                            <p:txEl>
                                              <p:pRg st="4" end="4"/>
                                            </p:txEl>
                                          </p:spTgt>
                                        </p:tgtEl>
                                        <p:attrNameLst>
                                          <p:attrName>style.visibility</p:attrName>
                                        </p:attrNameLst>
                                      </p:cBhvr>
                                      <p:to>
                                        <p:strVal val="visible"/>
                                      </p:to>
                                    </p:set>
                                    <p:anim calcmode="lin" valueType="num">
                                      <p:cBhvr additive="base">
                                        <p:cTn id="47"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5059">
                                            <p:txEl>
                                              <p:pRg st="4" end="4"/>
                                            </p:txEl>
                                          </p:spTgt>
                                        </p:tgtEl>
                                        <p:attrNameLst>
                                          <p:attrName>ppt_y</p:attrName>
                                        </p:attrNameLst>
                                      </p:cBhvr>
                                      <p:tavLst>
                                        <p:tav tm="0">
                                          <p:val>
                                            <p:strVal val="1+#ppt_h/2"/>
                                          </p:val>
                                        </p:tav>
                                        <p:tav tm="100000">
                                          <p:val>
                                            <p:strVal val="#ppt_y"/>
                                          </p:val>
                                        </p:tav>
                                      </p:tavLst>
                                    </p:anim>
                                  </p:childTnLst>
                                </p:cTn>
                              </p:par>
                              <p:par>
                                <p:cTn id="49" presetID="4" presetClass="entr" presetSubtype="16"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ox(in)">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45068"/>
                                        </p:tgtEl>
                                        <p:attrNameLst>
                                          <p:attrName>style.visibility</p:attrName>
                                        </p:attrNameLst>
                                      </p:cBhvr>
                                      <p:to>
                                        <p:strVal val="visible"/>
                                      </p:to>
                                    </p:set>
                                    <p:anim calcmode="lin" valueType="num">
                                      <p:cBhvr additive="base">
                                        <p:cTn id="56" dur="500" fill="hold"/>
                                        <p:tgtEl>
                                          <p:spTgt spid="45068"/>
                                        </p:tgtEl>
                                        <p:attrNameLst>
                                          <p:attrName>ppt_x</p:attrName>
                                        </p:attrNameLst>
                                      </p:cBhvr>
                                      <p:tavLst>
                                        <p:tav tm="0">
                                          <p:val>
                                            <p:strVal val="#ppt_x"/>
                                          </p:val>
                                        </p:tav>
                                        <p:tav tm="100000">
                                          <p:val>
                                            <p:strVal val="#ppt_x"/>
                                          </p:val>
                                        </p:tav>
                                      </p:tavLst>
                                    </p:anim>
                                    <p:anim calcmode="lin" valueType="num">
                                      <p:cBhvr additive="base">
                                        <p:cTn id="57" dur="500" fill="hold"/>
                                        <p:tgtEl>
                                          <p:spTgt spid="45068"/>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45059">
                                            <p:txEl>
                                              <p:pRg st="5" end="5"/>
                                            </p:txEl>
                                          </p:spTgt>
                                        </p:tgtEl>
                                        <p:attrNameLst>
                                          <p:attrName>style.visibility</p:attrName>
                                        </p:attrNameLst>
                                      </p:cBhvr>
                                      <p:to>
                                        <p:strVal val="visible"/>
                                      </p:to>
                                    </p:set>
                                    <p:anim calcmode="lin" valueType="num">
                                      <p:cBhvr additive="base">
                                        <p:cTn id="60"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1000"/>
                                        <p:tgtEl>
                                          <p:spTgt spid="2"/>
                                        </p:tgtEl>
                                      </p:cBhvr>
                                    </p:animEffect>
                                    <p:anim calcmode="lin" valueType="num">
                                      <p:cBhvr>
                                        <p:cTn id="67" dur="1000" fill="hold"/>
                                        <p:tgtEl>
                                          <p:spTgt spid="2"/>
                                        </p:tgtEl>
                                        <p:attrNameLst>
                                          <p:attrName>ppt_x</p:attrName>
                                        </p:attrNameLst>
                                      </p:cBhvr>
                                      <p:tavLst>
                                        <p:tav tm="0">
                                          <p:val>
                                            <p:strVal val="#ppt_x"/>
                                          </p:val>
                                        </p:tav>
                                        <p:tav tm="100000">
                                          <p:val>
                                            <p:strVal val="#ppt_x"/>
                                          </p:val>
                                        </p:tav>
                                      </p:tavLst>
                                    </p:anim>
                                    <p:anim calcmode="lin" valueType="num">
                                      <p:cBhvr>
                                        <p:cTn id="6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p:txBody>
          <a:bodyPr>
            <a:normAutofit fontScale="92500"/>
          </a:bodyPr>
          <a:lstStyle/>
          <a:p>
            <a:r>
              <a:rPr lang="zh-CN" altLang="en-US" dirty="0" smtClean="0"/>
              <a:t>应用三角公式改写： </a:t>
            </a:r>
          </a:p>
          <a:p>
            <a:pPr lvl="2"/>
            <a:r>
              <a:rPr lang="zh-CN" altLang="en-US" dirty="0" smtClean="0"/>
              <a:t>								</a:t>
            </a:r>
            <a:endParaRPr lang="en-US" altLang="zh-CN" dirty="0" smtClean="0"/>
          </a:p>
          <a:p>
            <a:pPr lvl="2"/>
            <a:r>
              <a:rPr lang="en-US" altLang="zh-CN" dirty="0" smtClean="0"/>
              <a:t>	</a:t>
            </a:r>
          </a:p>
          <a:p>
            <a:pPr lvl="2"/>
            <a:r>
              <a:rPr lang="en-US" altLang="zh-CN" dirty="0" smtClean="0"/>
              <a:t>	</a:t>
            </a:r>
          </a:p>
          <a:p>
            <a:r>
              <a:rPr lang="zh-CN" altLang="en-US" dirty="0" smtClean="0"/>
              <a:t>上式中的</a:t>
            </a:r>
            <a:r>
              <a:rPr lang="en-US" altLang="zh-CN" dirty="0" smtClean="0"/>
              <a:t>R(t)</a:t>
            </a:r>
            <a:r>
              <a:rPr lang="zh-CN" altLang="en-US" dirty="0" smtClean="0"/>
              <a:t>可以看成是由互相正交的两个分量组成的。这两个分量的振幅分别是缓慢随机变化的。</a:t>
            </a:r>
          </a:p>
          <a:p>
            <a:r>
              <a:rPr lang="zh-CN" altLang="en-US" dirty="0" smtClean="0"/>
              <a:t>式中</a:t>
            </a:r>
          </a:p>
          <a:p>
            <a:r>
              <a:rPr lang="zh-CN" altLang="en-US" dirty="0" smtClean="0"/>
              <a:t>				     － 接收信号的包络 </a:t>
            </a:r>
          </a:p>
          <a:p>
            <a:r>
              <a:rPr lang="zh-CN" altLang="en-US" dirty="0" smtClean="0"/>
              <a:t>				     －接收信号的相位 </a:t>
            </a:r>
            <a:endParaRPr lang="zh-CN" altLang="en-US" dirty="0"/>
          </a:p>
        </p:txBody>
      </p:sp>
      <p:sp>
        <p:nvSpPr>
          <p:cNvPr id="19" name="灯片编号占位符 5"/>
          <p:cNvSpPr>
            <a:spLocks noGrp="1"/>
          </p:cNvSpPr>
          <p:nvPr>
            <p:ph type="sldNum" sz="quarter" idx="12"/>
          </p:nvPr>
        </p:nvSpPr>
        <p:spPr/>
        <p:txBody>
          <a:bodyPr/>
          <a:lstStyle/>
          <a:p>
            <a:fld id="{981D2138-2FBC-4E5B-B292-721140AA7F40}" type="slidenum">
              <a:rPr lang="en-US" altLang="zh-CN" smtClean="0"/>
              <a:pPr/>
              <a:t>58</a:t>
            </a:fld>
            <a:endParaRPr lang="en-US" altLang="zh-CN"/>
          </a:p>
        </p:txBody>
      </p:sp>
      <p:graphicFrame>
        <p:nvGraphicFramePr>
          <p:cNvPr id="47108" name="Object 4"/>
          <p:cNvGraphicFramePr>
            <a:graphicFrameLocks noChangeAspect="1"/>
          </p:cNvGraphicFramePr>
          <p:nvPr/>
        </p:nvGraphicFramePr>
        <p:xfrm>
          <a:off x="1259632" y="188640"/>
          <a:ext cx="5957547" cy="837183"/>
        </p:xfrm>
        <a:graphic>
          <a:graphicData uri="http://schemas.openxmlformats.org/presentationml/2006/ole">
            <mc:AlternateContent xmlns:mc="http://schemas.openxmlformats.org/markup-compatibility/2006">
              <mc:Choice xmlns:v="urn:schemas-microsoft-com:vml" Requires="v">
                <p:oleObj spid="_x0000_s218724" name="公式" r:id="rId3" imgW="3517900" imgH="431800" progId="Equation.3">
                  <p:embed/>
                </p:oleObj>
              </mc:Choice>
              <mc:Fallback>
                <p:oleObj name="公式" r:id="rId3" imgW="3517900" imgH="431800" progId="Equation.3">
                  <p:embed/>
                  <p:pic>
                    <p:nvPicPr>
                      <p:cNvPr id="0" name="Picture 4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88640"/>
                        <a:ext cx="5957547" cy="837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14" name="AutoShape 10"/>
          <p:cNvSpPr>
            <a:spLocks noChangeArrowheads="1"/>
          </p:cNvSpPr>
          <p:nvPr/>
        </p:nvSpPr>
        <p:spPr bwMode="auto">
          <a:xfrm flipV="1">
            <a:off x="251520" y="2420888"/>
            <a:ext cx="1512168" cy="1008112"/>
          </a:xfrm>
          <a:prstGeom prst="wedgeRoundRectCallout">
            <a:avLst>
              <a:gd name="adj1" fmla="val 111886"/>
              <a:gd name="adj2" fmla="val 13776"/>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rot="10800000"/>
          <a:lstStyle/>
          <a:p>
            <a:pPr algn="ctr"/>
            <a:r>
              <a:rPr lang="zh-CN" altLang="en-US" sz="2400" b="1">
                <a:latin typeface="+mj-ea"/>
                <a:ea typeface="+mj-ea"/>
              </a:rPr>
              <a:t>缓慢随机变化振幅</a:t>
            </a:r>
          </a:p>
        </p:txBody>
      </p:sp>
      <p:sp>
        <p:nvSpPr>
          <p:cNvPr id="47115" name="AutoShape 11"/>
          <p:cNvSpPr>
            <a:spLocks noChangeArrowheads="1"/>
          </p:cNvSpPr>
          <p:nvPr/>
        </p:nvSpPr>
        <p:spPr bwMode="auto">
          <a:xfrm flipV="1">
            <a:off x="7308304" y="2564904"/>
            <a:ext cx="1835696" cy="864096"/>
          </a:xfrm>
          <a:prstGeom prst="wedgeRoundRectCallout">
            <a:avLst>
              <a:gd name="adj1" fmla="val -104110"/>
              <a:gd name="adj2" fmla="val 19091"/>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rot="10800000"/>
          <a:lstStyle/>
          <a:p>
            <a:pPr algn="ctr"/>
            <a:r>
              <a:rPr lang="zh-CN" altLang="en-US" sz="2400" b="1">
                <a:latin typeface="+mj-ea"/>
                <a:ea typeface="+mj-ea"/>
              </a:rPr>
              <a:t>缓慢随机变化振幅</a:t>
            </a:r>
          </a:p>
        </p:txBody>
      </p:sp>
      <p:sp>
        <p:nvSpPr>
          <p:cNvPr id="4711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116" name="Object 12"/>
          <p:cNvGraphicFramePr>
            <a:graphicFrameLocks noChangeAspect="1"/>
          </p:cNvGraphicFramePr>
          <p:nvPr/>
        </p:nvGraphicFramePr>
        <p:xfrm>
          <a:off x="1547664" y="1484784"/>
          <a:ext cx="6075363" cy="819150"/>
        </p:xfrm>
        <a:graphic>
          <a:graphicData uri="http://schemas.openxmlformats.org/presentationml/2006/ole">
            <mc:AlternateContent xmlns:mc="http://schemas.openxmlformats.org/markup-compatibility/2006">
              <mc:Choice xmlns:v="urn:schemas-microsoft-com:vml" Requires="v">
                <p:oleObj spid="_x0000_s218725" name="公式" r:id="rId5" imgW="3416300" imgH="431800" progId="Equation.3">
                  <p:embed/>
                </p:oleObj>
              </mc:Choice>
              <mc:Fallback>
                <p:oleObj name="公式" r:id="rId5" imgW="3416300" imgH="431800" progId="Equation.3">
                  <p:embed/>
                  <p:pic>
                    <p:nvPicPr>
                      <p:cNvPr id="0" name="Picture 4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1484784"/>
                        <a:ext cx="6075363"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8" name="Object 14"/>
          <p:cNvGraphicFramePr>
            <a:graphicFrameLocks noChangeAspect="1"/>
          </p:cNvGraphicFramePr>
          <p:nvPr/>
        </p:nvGraphicFramePr>
        <p:xfrm>
          <a:off x="1691680" y="2492896"/>
          <a:ext cx="5626100" cy="763588"/>
        </p:xfrm>
        <a:graphic>
          <a:graphicData uri="http://schemas.openxmlformats.org/presentationml/2006/ole">
            <mc:AlternateContent xmlns:mc="http://schemas.openxmlformats.org/markup-compatibility/2006">
              <mc:Choice xmlns:v="urn:schemas-microsoft-com:vml" Requires="v">
                <p:oleObj spid="_x0000_s218726" name="公式" r:id="rId7" imgW="2705100" imgH="457200" progId="Equation.3">
                  <p:embed/>
                </p:oleObj>
              </mc:Choice>
              <mc:Fallback>
                <p:oleObj name="公式" r:id="rId7" imgW="2705100" imgH="457200" progId="Equation.3">
                  <p:embed/>
                  <p:pic>
                    <p:nvPicPr>
                      <p:cNvPr id="0" name="Picture 4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2492896"/>
                        <a:ext cx="5626100"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20" name="AutoShape 16"/>
          <p:cNvSpPr>
            <a:spLocks/>
          </p:cNvSpPr>
          <p:nvPr/>
        </p:nvSpPr>
        <p:spPr bwMode="auto">
          <a:xfrm rot="-5400000">
            <a:off x="2986882" y="1485727"/>
            <a:ext cx="315913" cy="1754188"/>
          </a:xfrm>
          <a:prstGeom prst="leftBrace">
            <a:avLst>
              <a:gd name="adj1" fmla="val 46273"/>
              <a:gd name="adj2" fmla="val 50000"/>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2"/>
          </a:lnRef>
          <a:fillRef idx="0">
            <a:schemeClr val="accent2"/>
          </a:fillRef>
          <a:effectRef idx="2">
            <a:schemeClr val="accent2"/>
          </a:effectRef>
          <a:fontRef idx="minor">
            <a:schemeClr val="tx1"/>
          </a:fontRef>
        </p:style>
        <p:txBody>
          <a:bodyPr wrap="none" anchor="ctr"/>
          <a:lstStyle/>
          <a:p>
            <a:endParaRPr lang="zh-CN" altLang="en-US"/>
          </a:p>
        </p:txBody>
      </p:sp>
      <p:sp>
        <p:nvSpPr>
          <p:cNvPr id="47121" name="AutoShape 17"/>
          <p:cNvSpPr>
            <a:spLocks/>
          </p:cNvSpPr>
          <p:nvPr/>
        </p:nvSpPr>
        <p:spPr bwMode="auto">
          <a:xfrm rot="-5400000">
            <a:off x="5867201" y="1485727"/>
            <a:ext cx="315913" cy="1754187"/>
          </a:xfrm>
          <a:prstGeom prst="leftBrace">
            <a:avLst>
              <a:gd name="adj1" fmla="val 46273"/>
              <a:gd name="adj2" fmla="val 50000"/>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graphicFrame>
        <p:nvGraphicFramePr>
          <p:cNvPr id="47122" name="Object 18"/>
          <p:cNvGraphicFramePr>
            <a:graphicFrameLocks noChangeAspect="1"/>
          </p:cNvGraphicFramePr>
          <p:nvPr/>
        </p:nvGraphicFramePr>
        <p:xfrm>
          <a:off x="1619672" y="4941168"/>
          <a:ext cx="2909398" cy="594866"/>
        </p:xfrm>
        <a:graphic>
          <a:graphicData uri="http://schemas.openxmlformats.org/presentationml/2006/ole">
            <mc:AlternateContent xmlns:mc="http://schemas.openxmlformats.org/markup-compatibility/2006">
              <mc:Choice xmlns:v="urn:schemas-microsoft-com:vml" Requires="v">
                <p:oleObj spid="_x0000_s218727" name="公式" r:id="rId9" imgW="1447172" imgH="291973" progId="Equation.3">
                  <p:embed/>
                </p:oleObj>
              </mc:Choice>
              <mc:Fallback>
                <p:oleObj name="公式" r:id="rId9" imgW="1447172" imgH="291973" progId="Equation.3">
                  <p:embed/>
                  <p:pic>
                    <p:nvPicPr>
                      <p:cNvPr id="0" name="Picture 4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672" y="4941168"/>
                        <a:ext cx="2909398" cy="5948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24" name="Object 20"/>
          <p:cNvGraphicFramePr>
            <a:graphicFrameLocks noChangeAspect="1"/>
          </p:cNvGraphicFramePr>
          <p:nvPr/>
        </p:nvGraphicFramePr>
        <p:xfrm>
          <a:off x="1835696" y="5589240"/>
          <a:ext cx="2160240" cy="839717"/>
        </p:xfrm>
        <a:graphic>
          <a:graphicData uri="http://schemas.openxmlformats.org/presentationml/2006/ole">
            <mc:AlternateContent xmlns:mc="http://schemas.openxmlformats.org/markup-compatibility/2006">
              <mc:Choice xmlns:v="urn:schemas-microsoft-com:vml" Requires="v">
                <p:oleObj spid="_x0000_s218728" name="公式" r:id="rId11" imgW="1155199" imgH="444307" progId="Equation.3">
                  <p:embed/>
                </p:oleObj>
              </mc:Choice>
              <mc:Fallback>
                <p:oleObj name="公式" r:id="rId11" imgW="1155199" imgH="444307" progId="Equation.3">
                  <p:embed/>
                  <p:pic>
                    <p:nvPicPr>
                      <p:cNvPr id="0" name="Picture 4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696" y="5589240"/>
                        <a:ext cx="2160240" cy="839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058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16"/>
                                        </p:tgtEl>
                                        <p:attrNameLst>
                                          <p:attrName>style.visibility</p:attrName>
                                        </p:attrNameLst>
                                      </p:cBhvr>
                                      <p:to>
                                        <p:strVal val="visible"/>
                                      </p:to>
                                    </p:set>
                                    <p:anim calcmode="lin" valueType="num">
                                      <p:cBhvr additive="base">
                                        <p:cTn id="11" dur="500" fill="hold"/>
                                        <p:tgtEl>
                                          <p:spTgt spid="47116"/>
                                        </p:tgtEl>
                                        <p:attrNameLst>
                                          <p:attrName>ppt_x</p:attrName>
                                        </p:attrNameLst>
                                      </p:cBhvr>
                                      <p:tavLst>
                                        <p:tav tm="0">
                                          <p:val>
                                            <p:strVal val="#ppt_x"/>
                                          </p:val>
                                        </p:tav>
                                        <p:tav tm="100000">
                                          <p:val>
                                            <p:strVal val="#ppt_x"/>
                                          </p:val>
                                        </p:tav>
                                      </p:tavLst>
                                    </p:anim>
                                    <p:anim calcmode="lin" valueType="num">
                                      <p:cBhvr additive="base">
                                        <p:cTn id="12" dur="500" fill="hold"/>
                                        <p:tgtEl>
                                          <p:spTgt spid="4711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7118"/>
                                        </p:tgtEl>
                                        <p:attrNameLst>
                                          <p:attrName>style.visibility</p:attrName>
                                        </p:attrNameLst>
                                      </p:cBhvr>
                                      <p:to>
                                        <p:strVal val="visible"/>
                                      </p:to>
                                    </p:set>
                                    <p:anim calcmode="lin" valueType="num">
                                      <p:cBhvr additive="base">
                                        <p:cTn id="17" dur="500" fill="hold"/>
                                        <p:tgtEl>
                                          <p:spTgt spid="47118"/>
                                        </p:tgtEl>
                                        <p:attrNameLst>
                                          <p:attrName>ppt_x</p:attrName>
                                        </p:attrNameLst>
                                      </p:cBhvr>
                                      <p:tavLst>
                                        <p:tav tm="0">
                                          <p:val>
                                            <p:strVal val="#ppt_x"/>
                                          </p:val>
                                        </p:tav>
                                        <p:tav tm="100000">
                                          <p:val>
                                            <p:strVal val="#ppt_x"/>
                                          </p:val>
                                        </p:tav>
                                      </p:tavLst>
                                    </p:anim>
                                    <p:anim calcmode="lin" valueType="num">
                                      <p:cBhvr additive="base">
                                        <p:cTn id="18" dur="500" fill="hold"/>
                                        <p:tgtEl>
                                          <p:spTgt spid="471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7120"/>
                                        </p:tgtEl>
                                        <p:attrNameLst>
                                          <p:attrName>style.visibility</p:attrName>
                                        </p:attrNameLst>
                                      </p:cBhvr>
                                      <p:to>
                                        <p:strVal val="visible"/>
                                      </p:to>
                                    </p:set>
                                    <p:anim calcmode="lin" valueType="num">
                                      <p:cBhvr additive="base">
                                        <p:cTn id="21" dur="500" fill="hold"/>
                                        <p:tgtEl>
                                          <p:spTgt spid="47120"/>
                                        </p:tgtEl>
                                        <p:attrNameLst>
                                          <p:attrName>ppt_x</p:attrName>
                                        </p:attrNameLst>
                                      </p:cBhvr>
                                      <p:tavLst>
                                        <p:tav tm="0">
                                          <p:val>
                                            <p:strVal val="#ppt_x"/>
                                          </p:val>
                                        </p:tav>
                                        <p:tav tm="100000">
                                          <p:val>
                                            <p:strVal val="#ppt_x"/>
                                          </p:val>
                                        </p:tav>
                                      </p:tavLst>
                                    </p:anim>
                                    <p:anim calcmode="lin" valueType="num">
                                      <p:cBhvr additive="base">
                                        <p:cTn id="22" dur="500" fill="hold"/>
                                        <p:tgtEl>
                                          <p:spTgt spid="4712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7121"/>
                                        </p:tgtEl>
                                        <p:attrNameLst>
                                          <p:attrName>style.visibility</p:attrName>
                                        </p:attrNameLst>
                                      </p:cBhvr>
                                      <p:to>
                                        <p:strVal val="visible"/>
                                      </p:to>
                                    </p:set>
                                    <p:anim calcmode="lin" valueType="num">
                                      <p:cBhvr additive="base">
                                        <p:cTn id="25" dur="500" fill="hold"/>
                                        <p:tgtEl>
                                          <p:spTgt spid="47121"/>
                                        </p:tgtEl>
                                        <p:attrNameLst>
                                          <p:attrName>ppt_x</p:attrName>
                                        </p:attrNameLst>
                                      </p:cBhvr>
                                      <p:tavLst>
                                        <p:tav tm="0">
                                          <p:val>
                                            <p:strVal val="#ppt_x"/>
                                          </p:val>
                                        </p:tav>
                                        <p:tav tm="100000">
                                          <p:val>
                                            <p:strVal val="#ppt_x"/>
                                          </p:val>
                                        </p:tav>
                                      </p:tavLst>
                                    </p:anim>
                                    <p:anim calcmode="lin" valueType="num">
                                      <p:cBhvr additive="base">
                                        <p:cTn id="26" dur="500" fill="hold"/>
                                        <p:tgtEl>
                                          <p:spTgt spid="4712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14"/>
                                        </p:tgtEl>
                                        <p:attrNameLst>
                                          <p:attrName>style.visibility</p:attrName>
                                        </p:attrNameLst>
                                      </p:cBhvr>
                                      <p:to>
                                        <p:strVal val="visible"/>
                                      </p:to>
                                    </p:set>
                                    <p:anim calcmode="lin" valueType="num">
                                      <p:cBhvr additive="base">
                                        <p:cTn id="31" dur="500" fill="hold"/>
                                        <p:tgtEl>
                                          <p:spTgt spid="47114"/>
                                        </p:tgtEl>
                                        <p:attrNameLst>
                                          <p:attrName>ppt_x</p:attrName>
                                        </p:attrNameLst>
                                      </p:cBhvr>
                                      <p:tavLst>
                                        <p:tav tm="0">
                                          <p:val>
                                            <p:strVal val="#ppt_x"/>
                                          </p:val>
                                        </p:tav>
                                        <p:tav tm="100000">
                                          <p:val>
                                            <p:strVal val="#ppt_x"/>
                                          </p:val>
                                        </p:tav>
                                      </p:tavLst>
                                    </p:anim>
                                    <p:anim calcmode="lin" valueType="num">
                                      <p:cBhvr additive="base">
                                        <p:cTn id="32" dur="500" fill="hold"/>
                                        <p:tgtEl>
                                          <p:spTgt spid="471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7115"/>
                                        </p:tgtEl>
                                        <p:attrNameLst>
                                          <p:attrName>style.visibility</p:attrName>
                                        </p:attrNameLst>
                                      </p:cBhvr>
                                      <p:to>
                                        <p:strVal val="visible"/>
                                      </p:to>
                                    </p:set>
                                    <p:anim calcmode="lin" valueType="num">
                                      <p:cBhvr additive="base">
                                        <p:cTn id="35" dur="500" fill="hold"/>
                                        <p:tgtEl>
                                          <p:spTgt spid="47115"/>
                                        </p:tgtEl>
                                        <p:attrNameLst>
                                          <p:attrName>ppt_x</p:attrName>
                                        </p:attrNameLst>
                                      </p:cBhvr>
                                      <p:tavLst>
                                        <p:tav tm="0">
                                          <p:val>
                                            <p:strVal val="#ppt_x"/>
                                          </p:val>
                                        </p:tav>
                                        <p:tav tm="100000">
                                          <p:val>
                                            <p:strVal val="#ppt_x"/>
                                          </p:val>
                                        </p:tav>
                                      </p:tavLst>
                                    </p:anim>
                                    <p:anim calcmode="lin" valueType="num">
                                      <p:cBhvr additive="base">
                                        <p:cTn id="36" dur="500" fill="hold"/>
                                        <p:tgtEl>
                                          <p:spTgt spid="4711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47107">
                                            <p:txEl>
                                              <p:pRg st="4" end="4"/>
                                            </p:txEl>
                                          </p:spTgt>
                                        </p:tgtEl>
                                        <p:attrNameLst>
                                          <p:attrName>style.visibility</p:attrName>
                                        </p:attrNameLst>
                                      </p:cBhvr>
                                      <p:to>
                                        <p:strVal val="visible"/>
                                      </p:to>
                                    </p:set>
                                    <p:anim calcmode="lin" valueType="num">
                                      <p:cBhvr additive="base">
                                        <p:cTn id="41"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7107">
                                            <p:txEl>
                                              <p:pRg st="5" end="5"/>
                                            </p:txEl>
                                          </p:spTgt>
                                        </p:tgtEl>
                                        <p:attrNameLst>
                                          <p:attrName>style.visibility</p:attrName>
                                        </p:attrNameLst>
                                      </p:cBhvr>
                                      <p:to>
                                        <p:strVal val="visible"/>
                                      </p:to>
                                    </p:set>
                                    <p:anim calcmode="lin" valueType="num">
                                      <p:cBhvr additive="base">
                                        <p:cTn id="47"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7107">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7122"/>
                                        </p:tgtEl>
                                        <p:attrNameLst>
                                          <p:attrName>style.visibility</p:attrName>
                                        </p:attrNameLst>
                                      </p:cBhvr>
                                      <p:to>
                                        <p:strVal val="visible"/>
                                      </p:to>
                                    </p:set>
                                    <p:anim calcmode="lin" valueType="num">
                                      <p:cBhvr additive="base">
                                        <p:cTn id="51" dur="500" fill="hold"/>
                                        <p:tgtEl>
                                          <p:spTgt spid="47122"/>
                                        </p:tgtEl>
                                        <p:attrNameLst>
                                          <p:attrName>ppt_x</p:attrName>
                                        </p:attrNameLst>
                                      </p:cBhvr>
                                      <p:tavLst>
                                        <p:tav tm="0">
                                          <p:val>
                                            <p:strVal val="#ppt_x"/>
                                          </p:val>
                                        </p:tav>
                                        <p:tav tm="100000">
                                          <p:val>
                                            <p:strVal val="#ppt_x"/>
                                          </p:val>
                                        </p:tav>
                                      </p:tavLst>
                                    </p:anim>
                                    <p:anim calcmode="lin" valueType="num">
                                      <p:cBhvr additive="base">
                                        <p:cTn id="52" dur="500" fill="hold"/>
                                        <p:tgtEl>
                                          <p:spTgt spid="4712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7107">
                                            <p:txEl>
                                              <p:pRg st="6" end="6"/>
                                            </p:txEl>
                                          </p:spTgt>
                                        </p:tgtEl>
                                        <p:attrNameLst>
                                          <p:attrName>style.visibility</p:attrName>
                                        </p:attrNameLst>
                                      </p:cBhvr>
                                      <p:to>
                                        <p:strVal val="visible"/>
                                      </p:to>
                                    </p:set>
                                    <p:anim calcmode="lin" valueType="num">
                                      <p:cBhvr additive="base">
                                        <p:cTn id="55"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7107">
                                            <p:txEl>
                                              <p:pRg st="6" end="6"/>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7124"/>
                                        </p:tgtEl>
                                        <p:attrNameLst>
                                          <p:attrName>style.visibility</p:attrName>
                                        </p:attrNameLst>
                                      </p:cBhvr>
                                      <p:to>
                                        <p:strVal val="visible"/>
                                      </p:to>
                                    </p:set>
                                    <p:anim calcmode="lin" valueType="num">
                                      <p:cBhvr additive="base">
                                        <p:cTn id="59" dur="500" fill="hold"/>
                                        <p:tgtEl>
                                          <p:spTgt spid="47124"/>
                                        </p:tgtEl>
                                        <p:attrNameLst>
                                          <p:attrName>ppt_x</p:attrName>
                                        </p:attrNameLst>
                                      </p:cBhvr>
                                      <p:tavLst>
                                        <p:tav tm="0">
                                          <p:val>
                                            <p:strVal val="#ppt_x"/>
                                          </p:val>
                                        </p:tav>
                                        <p:tav tm="100000">
                                          <p:val>
                                            <p:strVal val="#ppt_x"/>
                                          </p:val>
                                        </p:tav>
                                      </p:tavLst>
                                    </p:anim>
                                    <p:anim calcmode="lin" valueType="num">
                                      <p:cBhvr additive="base">
                                        <p:cTn id="60" dur="500" fill="hold"/>
                                        <p:tgtEl>
                                          <p:spTgt spid="4712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7107">
                                            <p:txEl>
                                              <p:pRg st="7" end="7"/>
                                            </p:txEl>
                                          </p:spTgt>
                                        </p:tgtEl>
                                        <p:attrNameLst>
                                          <p:attrName>style.visibility</p:attrName>
                                        </p:attrNameLst>
                                      </p:cBhvr>
                                      <p:to>
                                        <p:strVal val="visible"/>
                                      </p:to>
                                    </p:set>
                                    <p:anim calcmode="lin" valueType="num">
                                      <p:cBhvr additive="base">
                                        <p:cTn id="63"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71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4" grpId="0" animBg="1"/>
      <p:bldP spid="47115" grpId="0" animBg="1"/>
      <p:bldP spid="47120" grpId="0" animBg="1"/>
      <p:bldP spid="4712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4" descr="窄带信号波形"/>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628800"/>
            <a:ext cx="5580062"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title"/>
          </p:nvPr>
        </p:nvSpPr>
        <p:spPr/>
        <p:txBody>
          <a:bodyPr/>
          <a:lstStyle/>
          <a:p>
            <a:endParaRPr lang="zh-CN" altLang="en-US"/>
          </a:p>
        </p:txBody>
      </p:sp>
      <p:sp>
        <p:nvSpPr>
          <p:cNvPr id="48131" name="Rectangle 3"/>
          <p:cNvSpPr>
            <a:spLocks noGrp="1" noChangeArrowheads="1"/>
          </p:cNvSpPr>
          <p:nvPr>
            <p:ph type="body" idx="1"/>
          </p:nvPr>
        </p:nvSpPr>
        <p:spPr/>
        <p:txBody>
          <a:bodyPr>
            <a:normAutofit fontScale="92500" lnSpcReduction="10000"/>
          </a:bodyPr>
          <a:lstStyle/>
          <a:p>
            <a:r>
              <a:rPr lang="zh-CN" altLang="en-US" dirty="0" smtClean="0"/>
              <a:t>所以，接收信号可以看作是一个包络和相位随机缓慢变化的</a:t>
            </a:r>
            <a:r>
              <a:rPr lang="zh-CN" altLang="en-US" dirty="0" smtClean="0">
                <a:solidFill>
                  <a:srgbClr val="FF0000"/>
                </a:solidFill>
              </a:rPr>
              <a:t>窄带信号</a:t>
            </a:r>
            <a:r>
              <a:rPr lang="zh-CN" altLang="en-US" dirty="0" smtClean="0"/>
              <a:t>：</a:t>
            </a:r>
          </a:p>
          <a:p>
            <a:pPr lvl="2"/>
            <a:endParaRPr lang="zh-CN" altLang="en-US" dirty="0" smtClean="0"/>
          </a:p>
          <a:p>
            <a:pPr lvl="2"/>
            <a:endParaRPr lang="zh-CN" altLang="en-US" dirty="0" smtClean="0"/>
          </a:p>
          <a:p>
            <a:pPr lvl="2"/>
            <a:endParaRPr lang="zh-CN" altLang="en-US" dirty="0" smtClean="0"/>
          </a:p>
          <a:p>
            <a:pPr lvl="2"/>
            <a:endParaRPr lang="zh-CN" altLang="en-US" dirty="0" smtClean="0"/>
          </a:p>
          <a:p>
            <a:pPr lvl="2"/>
            <a:endParaRPr lang="zh-CN" altLang="en-US" dirty="0" smtClean="0"/>
          </a:p>
          <a:p>
            <a:r>
              <a:rPr lang="zh-CN" altLang="en-US" dirty="0" smtClean="0">
                <a:solidFill>
                  <a:srgbClr val="0000FF"/>
                </a:solidFill>
              </a:rPr>
              <a:t>结论</a:t>
            </a:r>
            <a:r>
              <a:rPr lang="zh-CN" altLang="en-US" dirty="0" smtClean="0"/>
              <a:t>：发射信号为单频恒幅正弦波时，接收信号因多径效应变成包络起伏的窄带信号：</a:t>
            </a:r>
            <a:endParaRPr lang="en-US" altLang="zh-CN" dirty="0" smtClean="0"/>
          </a:p>
          <a:p>
            <a:pPr lvl="1"/>
            <a:r>
              <a:rPr lang="zh-CN" altLang="en-US" sz="2600" dirty="0" smtClean="0">
                <a:solidFill>
                  <a:srgbClr val="7030A0"/>
                </a:solidFill>
              </a:rPr>
              <a:t>发射信号：</a:t>
            </a:r>
            <a:r>
              <a:rPr lang="zh-CN" altLang="en-US" sz="2600" dirty="0" smtClean="0"/>
              <a:t>振幅恒定，单一频率</a:t>
            </a:r>
            <a:endParaRPr lang="en-US" altLang="zh-CN" sz="2600" dirty="0" smtClean="0"/>
          </a:p>
          <a:p>
            <a:pPr lvl="1"/>
            <a:r>
              <a:rPr lang="zh-CN" altLang="en-US" sz="2600" dirty="0" smtClean="0">
                <a:solidFill>
                  <a:srgbClr val="7030A0"/>
                </a:solidFill>
              </a:rPr>
              <a:t>接收信号：</a:t>
            </a:r>
            <a:r>
              <a:rPr lang="zh-CN" altLang="en-US" sz="2600" dirty="0" smtClean="0"/>
              <a:t>包络有起伏，频率非单频，而是有了扩展	</a:t>
            </a:r>
            <a:r>
              <a:rPr lang="zh-CN" altLang="en-US" dirty="0" smtClean="0"/>
              <a:t>	</a:t>
            </a:r>
            <a:endParaRPr lang="zh-CN" altLang="en-US" dirty="0"/>
          </a:p>
        </p:txBody>
      </p:sp>
      <p:sp>
        <p:nvSpPr>
          <p:cNvPr id="5" name="灯片编号占位符 5"/>
          <p:cNvSpPr>
            <a:spLocks noGrp="1"/>
          </p:cNvSpPr>
          <p:nvPr>
            <p:ph type="sldNum" sz="quarter" idx="12"/>
          </p:nvPr>
        </p:nvSpPr>
        <p:spPr/>
        <p:txBody>
          <a:bodyPr/>
          <a:lstStyle/>
          <a:p>
            <a:fld id="{5067A55A-558D-451F-BFCC-D8FE8B9271CF}" type="slidenum">
              <a:rPr lang="en-US" altLang="zh-CN" smtClean="0"/>
              <a:pPr/>
              <a:t>59</a:t>
            </a:fld>
            <a:endParaRPr lang="en-US" altLang="zh-CN"/>
          </a:p>
        </p:txBody>
      </p:sp>
    </p:spTree>
    <p:extLst>
      <p:ext uri="{BB962C8B-B14F-4D97-AF65-F5344CB8AC3E}">
        <p14:creationId xmlns:p14="http://schemas.microsoft.com/office/powerpoint/2010/main" val="3688793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6" end="6"/>
                                            </p:txEl>
                                          </p:spTgt>
                                        </p:tgtEl>
                                        <p:attrNameLst>
                                          <p:attrName>style.visibility</p:attrName>
                                        </p:attrNameLst>
                                      </p:cBhvr>
                                      <p:to>
                                        <p:strVal val="visible"/>
                                      </p:to>
                                    </p:set>
                                    <p:anim calcmode="lin" valueType="num">
                                      <p:cBhvr additive="base">
                                        <p:cTn id="7"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1">
                                            <p:txEl>
                                              <p:pRg st="7" end="7"/>
                                            </p:txEl>
                                          </p:spTgt>
                                        </p:tgtEl>
                                        <p:attrNameLst>
                                          <p:attrName>style.visibility</p:attrName>
                                        </p:attrNameLst>
                                      </p:cBhvr>
                                      <p:to>
                                        <p:strVal val="visible"/>
                                      </p:to>
                                    </p:set>
                                    <p:anim calcmode="lin" valueType="num">
                                      <p:cBhvr additive="base">
                                        <p:cTn id="13"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pRg st="8" end="8"/>
                                            </p:txEl>
                                          </p:spTgt>
                                        </p:tgtEl>
                                        <p:attrNameLst>
                                          <p:attrName>style.visibility</p:attrName>
                                        </p:attrNameLst>
                                      </p:cBhvr>
                                      <p:to>
                                        <p:strVal val="visible"/>
                                      </p:to>
                                    </p:set>
                                    <p:anim calcmode="lin" valueType="num">
                                      <p:cBhvr additive="base">
                                        <p:cTn id="19" dur="500" fill="hold"/>
                                        <p:tgtEl>
                                          <p:spTgt spid="4813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t>4.1 </a:t>
            </a:r>
            <a:r>
              <a:rPr lang="zh-CN" altLang="en-US" smtClean="0"/>
              <a:t>无线信道</a:t>
            </a:r>
            <a:endParaRPr lang="zh-CN" altLang="en-US" dirty="0" smtClean="0"/>
          </a:p>
        </p:txBody>
      </p:sp>
      <p:sp>
        <p:nvSpPr>
          <p:cNvPr id="22531" name="Rectangle 3"/>
          <p:cNvSpPr>
            <a:spLocks noGrp="1" noChangeArrowheads="1"/>
          </p:cNvSpPr>
          <p:nvPr>
            <p:ph type="body" idx="1"/>
          </p:nvPr>
        </p:nvSpPr>
        <p:spPr/>
        <p:txBody>
          <a:bodyPr/>
          <a:lstStyle/>
          <a:p>
            <a:r>
              <a:rPr lang="zh-CN" altLang="en-US" dirty="0" smtClean="0"/>
              <a:t>除自由空间外，电磁波在空间的传输受到地面和大气层的影响</a:t>
            </a:r>
            <a:r>
              <a:rPr lang="en-US" altLang="zh-CN" dirty="0" smtClean="0"/>
              <a:t>.</a:t>
            </a:r>
          </a:p>
          <a:p>
            <a:pPr lvl="1"/>
            <a:endParaRPr lang="en-US" altLang="zh-CN" dirty="0" smtClean="0"/>
          </a:p>
          <a:p>
            <a:pPr lvl="1"/>
            <a:endParaRPr lang="en-US" altLang="zh-CN" dirty="0" smtClean="0"/>
          </a:p>
          <a:p>
            <a:pPr lvl="1"/>
            <a:endParaRPr lang="en-US" altLang="zh-CN" dirty="0" smtClean="0"/>
          </a:p>
          <a:p>
            <a:pPr lvl="1"/>
            <a:endParaRPr lang="en-US" altLang="zh-CN" dirty="0"/>
          </a:p>
        </p:txBody>
      </p:sp>
      <p:sp>
        <p:nvSpPr>
          <p:cNvPr id="17" name="灯片编号占位符 5"/>
          <p:cNvSpPr>
            <a:spLocks noGrp="1"/>
          </p:cNvSpPr>
          <p:nvPr>
            <p:ph type="sldNum" sz="quarter" idx="12"/>
          </p:nvPr>
        </p:nvSpPr>
        <p:spPr/>
        <p:txBody>
          <a:bodyPr/>
          <a:lstStyle/>
          <a:p>
            <a:fld id="{75FA03F3-B9D7-4893-8DE5-3279ADA6CBCD}" type="slidenum">
              <a:rPr lang="en-US" altLang="zh-CN" smtClean="0"/>
              <a:pPr/>
              <a:t>6</a:t>
            </a:fld>
            <a:endParaRPr lang="en-US" altLang="zh-CN"/>
          </a:p>
        </p:txBody>
      </p:sp>
      <p:grpSp>
        <p:nvGrpSpPr>
          <p:cNvPr id="2" name="Group 44"/>
          <p:cNvGrpSpPr>
            <a:grpSpLocks/>
          </p:cNvGrpSpPr>
          <p:nvPr/>
        </p:nvGrpSpPr>
        <p:grpSpPr bwMode="auto">
          <a:xfrm>
            <a:off x="4283968" y="1556793"/>
            <a:ext cx="3816424" cy="3312368"/>
            <a:chOff x="2795" y="1910"/>
            <a:chExt cx="2587" cy="2410"/>
          </a:xfrm>
        </p:grpSpPr>
        <p:grpSp>
          <p:nvGrpSpPr>
            <p:cNvPr id="3" name="Group 40"/>
            <p:cNvGrpSpPr>
              <a:grpSpLocks/>
            </p:cNvGrpSpPr>
            <p:nvPr/>
          </p:nvGrpSpPr>
          <p:grpSpPr bwMode="auto">
            <a:xfrm>
              <a:off x="3589" y="1910"/>
              <a:ext cx="1793" cy="2410"/>
              <a:chOff x="3589" y="1650"/>
              <a:chExt cx="1793" cy="2410"/>
            </a:xfrm>
          </p:grpSpPr>
          <p:grpSp>
            <p:nvGrpSpPr>
              <p:cNvPr id="4" name="Group 35"/>
              <p:cNvGrpSpPr>
                <a:grpSpLocks/>
              </p:cNvGrpSpPr>
              <p:nvPr/>
            </p:nvGrpSpPr>
            <p:grpSpPr bwMode="auto">
              <a:xfrm>
                <a:off x="3589" y="1650"/>
                <a:ext cx="1793" cy="2410"/>
                <a:chOff x="3589" y="1650"/>
                <a:chExt cx="1793" cy="2410"/>
              </a:xfrm>
            </p:grpSpPr>
            <p:sp>
              <p:nvSpPr>
                <p:cNvPr id="22559" name="Arc 31"/>
                <p:cNvSpPr>
                  <a:spLocks/>
                </p:cNvSpPr>
                <p:nvPr/>
              </p:nvSpPr>
              <p:spPr bwMode="auto">
                <a:xfrm rot="13580692" flipV="1">
                  <a:off x="3614" y="1625"/>
                  <a:ext cx="1743" cy="179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0" name="Arc 32"/>
                <p:cNvSpPr>
                  <a:spLocks/>
                </p:cNvSpPr>
                <p:nvPr/>
              </p:nvSpPr>
              <p:spPr bwMode="auto">
                <a:xfrm rot="13580692" flipV="1">
                  <a:off x="3785" y="2295"/>
                  <a:ext cx="1520" cy="155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2" name="Arc 34"/>
                <p:cNvSpPr>
                  <a:spLocks/>
                </p:cNvSpPr>
                <p:nvPr/>
              </p:nvSpPr>
              <p:spPr bwMode="auto">
                <a:xfrm rot="13580692" flipV="1">
                  <a:off x="3886" y="2713"/>
                  <a:ext cx="1333" cy="13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zh-CN" altLang="zh-CN"/>
                </a:p>
              </p:txBody>
            </p:sp>
          </p:grpSp>
          <p:sp>
            <p:nvSpPr>
              <p:cNvPr id="22564" name="Text Box 36"/>
              <p:cNvSpPr txBox="1">
                <a:spLocks noChangeArrowheads="1"/>
              </p:cNvSpPr>
              <p:nvPr/>
            </p:nvSpPr>
            <p:spPr bwMode="auto">
              <a:xfrm>
                <a:off x="4127" y="3010"/>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地  面</a:t>
                </a:r>
              </a:p>
            </p:txBody>
          </p:sp>
          <p:sp>
            <p:nvSpPr>
              <p:cNvPr id="22565" name="Text Box 37"/>
              <p:cNvSpPr txBox="1">
                <a:spLocks noChangeArrowheads="1"/>
              </p:cNvSpPr>
              <p:nvPr/>
            </p:nvSpPr>
            <p:spPr bwMode="auto">
              <a:xfrm>
                <a:off x="4099" y="2727"/>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对流层</a:t>
                </a:r>
              </a:p>
            </p:txBody>
          </p:sp>
          <p:sp>
            <p:nvSpPr>
              <p:cNvPr id="22566" name="Text Box 38"/>
              <p:cNvSpPr txBox="1">
                <a:spLocks noChangeArrowheads="1"/>
              </p:cNvSpPr>
              <p:nvPr/>
            </p:nvSpPr>
            <p:spPr bwMode="auto">
              <a:xfrm>
                <a:off x="4071" y="2245"/>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平流层</a:t>
                </a:r>
              </a:p>
            </p:txBody>
          </p:sp>
          <p:sp>
            <p:nvSpPr>
              <p:cNvPr id="22567" name="Text Box 39"/>
              <p:cNvSpPr txBox="1">
                <a:spLocks noChangeArrowheads="1"/>
              </p:cNvSpPr>
              <p:nvPr/>
            </p:nvSpPr>
            <p:spPr bwMode="auto">
              <a:xfrm>
                <a:off x="4071" y="1706"/>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电离层</a:t>
                </a:r>
              </a:p>
            </p:txBody>
          </p:sp>
        </p:grpSp>
        <p:sp>
          <p:nvSpPr>
            <p:cNvPr id="22569" name="Text Box 41"/>
            <p:cNvSpPr txBox="1">
              <a:spLocks noChangeArrowheads="1"/>
            </p:cNvSpPr>
            <p:nvPr/>
          </p:nvSpPr>
          <p:spPr bwMode="auto">
            <a:xfrm>
              <a:off x="3022" y="3237"/>
              <a:ext cx="5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10 km</a:t>
              </a:r>
            </a:p>
          </p:txBody>
        </p:sp>
        <p:sp>
          <p:nvSpPr>
            <p:cNvPr id="22570" name="Text Box 42"/>
            <p:cNvSpPr txBox="1">
              <a:spLocks noChangeArrowheads="1"/>
            </p:cNvSpPr>
            <p:nvPr/>
          </p:nvSpPr>
          <p:spPr bwMode="auto">
            <a:xfrm>
              <a:off x="2795" y="2699"/>
              <a:ext cx="5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60 km</a:t>
              </a:r>
            </a:p>
          </p:txBody>
        </p:sp>
        <p:sp>
          <p:nvSpPr>
            <p:cNvPr id="22571" name="Text Box 43"/>
            <p:cNvSpPr txBox="1">
              <a:spLocks noChangeArrowheads="1"/>
            </p:cNvSpPr>
            <p:nvPr/>
          </p:nvSpPr>
          <p:spPr bwMode="auto">
            <a:xfrm>
              <a:off x="3249" y="3606"/>
              <a:ext cx="5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 km</a:t>
              </a:r>
            </a:p>
          </p:txBody>
        </p:sp>
      </p:grpSp>
      <p:graphicFrame>
        <p:nvGraphicFramePr>
          <p:cNvPr id="23" name="图示 22"/>
          <p:cNvGraphicFramePr/>
          <p:nvPr/>
        </p:nvGraphicFramePr>
        <p:xfrm>
          <a:off x="539552" y="2204864"/>
          <a:ext cx="3744416" cy="2160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图示 18"/>
          <p:cNvGraphicFramePr/>
          <p:nvPr/>
        </p:nvGraphicFramePr>
        <p:xfrm>
          <a:off x="611560" y="4509120"/>
          <a:ext cx="7344816" cy="20882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8687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Graphic spid="19"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衰落</a:t>
            </a:r>
            <a:endParaRPr lang="zh-CN" altLang="en-US" dirty="0"/>
          </a:p>
        </p:txBody>
      </p:sp>
      <p:sp>
        <p:nvSpPr>
          <p:cNvPr id="48131" name="Rectangle 3"/>
          <p:cNvSpPr>
            <a:spLocks noGrp="1" noChangeArrowheads="1"/>
          </p:cNvSpPr>
          <p:nvPr>
            <p:ph type="body" idx="1"/>
          </p:nvPr>
        </p:nvSpPr>
        <p:spPr>
          <a:xfrm>
            <a:off x="539552" y="1196752"/>
            <a:ext cx="8064896" cy="5184576"/>
          </a:xfrm>
        </p:spPr>
        <p:txBody>
          <a:bodyPr>
            <a:normAutofit lnSpcReduction="10000"/>
          </a:bodyPr>
          <a:lstStyle/>
          <a:p>
            <a:r>
              <a:rPr lang="zh-CN" altLang="en-US" dirty="0" smtClean="0">
                <a:solidFill>
                  <a:srgbClr val="0000FF"/>
                </a:solidFill>
              </a:rPr>
              <a:t>衰落定义：</a:t>
            </a:r>
            <a:endParaRPr lang="en-US" altLang="zh-CN" dirty="0" smtClean="0">
              <a:solidFill>
                <a:srgbClr val="0000FF"/>
              </a:solidFill>
            </a:endParaRPr>
          </a:p>
          <a:p>
            <a:pPr lvl="1"/>
            <a:r>
              <a:rPr lang="zh-CN" altLang="en-US" dirty="0" smtClean="0"/>
              <a:t>信号包络因传播有了起伏的现象。</a:t>
            </a:r>
          </a:p>
          <a:p>
            <a:r>
              <a:rPr lang="zh-CN" altLang="en-US" dirty="0" smtClean="0">
                <a:solidFill>
                  <a:srgbClr val="0000FF"/>
                </a:solidFill>
              </a:rPr>
              <a:t>衰落分类：</a:t>
            </a:r>
            <a:endParaRPr lang="en-US" altLang="zh-CN" dirty="0" smtClean="0">
              <a:solidFill>
                <a:srgbClr val="0000FF"/>
              </a:solidFill>
            </a:endParaRPr>
          </a:p>
          <a:p>
            <a:pPr lvl="1"/>
            <a:r>
              <a:rPr lang="zh-CN" altLang="en-US" dirty="0" smtClean="0">
                <a:solidFill>
                  <a:srgbClr val="7030A0"/>
                </a:solidFill>
              </a:rPr>
              <a:t>快衰落</a:t>
            </a:r>
            <a:r>
              <a:rPr lang="zh-CN" altLang="en-US" dirty="0" smtClean="0"/>
              <a:t>：	</a:t>
            </a:r>
            <a:endParaRPr lang="en-US" altLang="zh-CN" dirty="0" smtClean="0"/>
          </a:p>
          <a:p>
            <a:pPr lvl="1">
              <a:buNone/>
            </a:pPr>
            <a:r>
              <a:rPr lang="en-US" altLang="zh-CN" dirty="0" smtClean="0"/>
              <a:t>   </a:t>
            </a:r>
            <a:r>
              <a:rPr lang="zh-CN" altLang="en-US" dirty="0" smtClean="0"/>
              <a:t>多径传播使信号包络产生的起伏虽然比信号的周期缓慢，但仍是秒或秒以下的数量级，衰落周期和码元周期可以相比。</a:t>
            </a:r>
          </a:p>
          <a:p>
            <a:pPr lvl="1"/>
            <a:r>
              <a:rPr lang="zh-CN" altLang="en-US" dirty="0" smtClean="0">
                <a:solidFill>
                  <a:srgbClr val="7030A0"/>
                </a:solidFill>
              </a:rPr>
              <a:t>慢衰落 </a:t>
            </a:r>
            <a:r>
              <a:rPr lang="zh-CN" altLang="en-US" dirty="0" smtClean="0"/>
              <a:t>：</a:t>
            </a:r>
            <a:endParaRPr lang="en-US" altLang="zh-CN" dirty="0" smtClean="0"/>
          </a:p>
          <a:p>
            <a:pPr lvl="1">
              <a:buNone/>
            </a:pPr>
            <a:r>
              <a:rPr lang="zh-CN" altLang="en-US" dirty="0" smtClean="0"/>
              <a:t>   起伏周期可能较长，甚至若干天或若干小时</a:t>
            </a:r>
            <a:endParaRPr lang="en-US" altLang="zh-CN" dirty="0" smtClean="0"/>
          </a:p>
          <a:p>
            <a:pPr lvl="1">
              <a:buNone/>
            </a:pPr>
            <a:r>
              <a:rPr lang="en-US" altLang="zh-CN" dirty="0" smtClean="0"/>
              <a:t>  </a:t>
            </a:r>
            <a:r>
              <a:rPr lang="zh-CN" altLang="en-US" dirty="0" smtClean="0"/>
              <a:t> 由传播条件引起的，即便仅一条路径，路径上季节，日夜天气的变化造成。  </a:t>
            </a:r>
            <a:endParaRPr lang="zh-CN" altLang="en-US" dirty="0"/>
          </a:p>
        </p:txBody>
      </p:sp>
      <p:sp>
        <p:nvSpPr>
          <p:cNvPr id="5" name="灯片编号占位符 5"/>
          <p:cNvSpPr>
            <a:spLocks noGrp="1"/>
          </p:cNvSpPr>
          <p:nvPr>
            <p:ph type="sldNum" sz="quarter" idx="12"/>
          </p:nvPr>
        </p:nvSpPr>
        <p:spPr/>
        <p:txBody>
          <a:bodyPr/>
          <a:lstStyle/>
          <a:p>
            <a:fld id="{5067A55A-558D-451F-BFCC-D8FE8B9271CF}" type="slidenum">
              <a:rPr lang="en-US" altLang="zh-CN" smtClean="0"/>
              <a:pPr/>
              <a:t>60</a:t>
            </a:fld>
            <a:endParaRPr lang="en-US" altLang="zh-CN"/>
          </a:p>
        </p:txBody>
      </p:sp>
    </p:spTree>
    <p:extLst>
      <p:ext uri="{BB962C8B-B14F-4D97-AF65-F5344CB8AC3E}">
        <p14:creationId xmlns:p14="http://schemas.microsoft.com/office/powerpoint/2010/main" val="3688793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 calcmode="lin" valueType="num">
                                      <p:cBhvr additive="base">
                                        <p:cTn id="7"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anim calcmode="lin" valueType="num">
                                      <p:cBhvr additive="base">
                                        <p:cTn id="11"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131">
                                            <p:txEl>
                                              <p:pRg st="5" end="5"/>
                                            </p:txEl>
                                          </p:spTgt>
                                        </p:tgtEl>
                                        <p:attrNameLst>
                                          <p:attrName>style.visibility</p:attrName>
                                        </p:attrNameLst>
                                      </p:cBhvr>
                                      <p:to>
                                        <p:strVal val="visible"/>
                                      </p:to>
                                    </p:set>
                                    <p:anim calcmode="lin" valueType="num">
                                      <p:cBhvr additive="base">
                                        <p:cTn id="15"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1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8131">
                                            <p:txEl>
                                              <p:pRg st="4" end="4"/>
                                            </p:txEl>
                                          </p:spTgt>
                                        </p:tgtEl>
                                        <p:attrNameLst>
                                          <p:attrName>style.visibility</p:attrName>
                                        </p:attrNameLst>
                                      </p:cBhvr>
                                      <p:to>
                                        <p:strVal val="visible"/>
                                      </p:to>
                                    </p:set>
                                    <p:anim calcmode="lin" valueType="num">
                                      <p:cBhvr additive="base">
                                        <p:cTn id="21"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8131">
                                            <p:txEl>
                                              <p:pRg st="6" end="6"/>
                                            </p:txEl>
                                          </p:spTgt>
                                        </p:tgtEl>
                                        <p:attrNameLst>
                                          <p:attrName>style.visibility</p:attrName>
                                        </p:attrNameLst>
                                      </p:cBhvr>
                                      <p:to>
                                        <p:strVal val="visible"/>
                                      </p:to>
                                    </p:set>
                                    <p:anim calcmode="lin" valueType="num">
                                      <p:cBhvr additive="base">
                                        <p:cTn id="27"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13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8131">
                                            <p:txEl>
                                              <p:pRg st="7" end="7"/>
                                            </p:txEl>
                                          </p:spTgt>
                                        </p:tgtEl>
                                        <p:attrNameLst>
                                          <p:attrName>style.visibility</p:attrName>
                                        </p:attrNameLst>
                                      </p:cBhvr>
                                      <p:to>
                                        <p:strVal val="visible"/>
                                      </p:to>
                                    </p:set>
                                    <p:anim calcmode="lin" valueType="num">
                                      <p:cBhvr additive="base">
                                        <p:cTn id="31"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DDC2FE6-3F8B-453D-85AE-5696F90A26EC}" type="slidenum">
              <a:rPr lang="en-US" altLang="zh-CN"/>
              <a:pPr/>
              <a:t>61</a:t>
            </a:fld>
            <a:endParaRPr lang="en-US" altLang="zh-CN"/>
          </a:p>
        </p:txBody>
      </p:sp>
      <p:sp>
        <p:nvSpPr>
          <p:cNvPr id="49154" name="Rectangle 2"/>
          <p:cNvSpPr>
            <a:spLocks noGrp="1" noChangeArrowheads="1"/>
          </p:cNvSpPr>
          <p:nvPr>
            <p:ph type="title"/>
          </p:nvPr>
        </p:nvSpPr>
        <p:spPr/>
        <p:txBody>
          <a:bodyPr>
            <a:normAutofit/>
          </a:bodyPr>
          <a:lstStyle/>
          <a:p>
            <a:r>
              <a:rPr lang="zh-CN" altLang="en-US" b="1" dirty="0" smtClean="0"/>
              <a:t>多径效应分析</a:t>
            </a:r>
            <a:endParaRPr lang="zh-CN" altLang="en-US" b="1" dirty="0"/>
          </a:p>
        </p:txBody>
      </p:sp>
      <p:sp>
        <p:nvSpPr>
          <p:cNvPr id="49155" name="Rectangle 3"/>
          <p:cNvSpPr>
            <a:spLocks noGrp="1" noChangeArrowheads="1"/>
          </p:cNvSpPr>
          <p:nvPr>
            <p:ph type="body" idx="1"/>
          </p:nvPr>
        </p:nvSpPr>
        <p:spPr>
          <a:xfrm>
            <a:off x="539552" y="1196752"/>
            <a:ext cx="8429823" cy="5661248"/>
          </a:xfrm>
        </p:spPr>
        <p:txBody>
          <a:bodyPr>
            <a:normAutofit/>
          </a:bodyPr>
          <a:lstStyle/>
          <a:p>
            <a:pPr>
              <a:spcBef>
                <a:spcPts val="600"/>
              </a:spcBef>
            </a:pPr>
            <a:r>
              <a:rPr lang="zh-CN" altLang="en-US" dirty="0" smtClean="0">
                <a:solidFill>
                  <a:schemeClr val="hlink"/>
                </a:solidFill>
              </a:rPr>
              <a:t>设</a:t>
            </a:r>
            <a:r>
              <a:rPr lang="zh-CN" altLang="en-US" dirty="0" smtClean="0"/>
              <a:t>发射</a:t>
            </a:r>
            <a:r>
              <a:rPr lang="zh-CN" altLang="en-US" dirty="0"/>
              <a:t>信号为：</a:t>
            </a:r>
            <a:r>
              <a:rPr lang="en-US" altLang="zh-CN" i="1" dirty="0"/>
              <a:t>f</a:t>
            </a:r>
            <a:r>
              <a:rPr lang="en-US" altLang="zh-CN" dirty="0"/>
              <a:t>(</a:t>
            </a:r>
            <a:r>
              <a:rPr lang="en-US" altLang="zh-CN" i="1" dirty="0"/>
              <a:t>t</a:t>
            </a:r>
            <a:r>
              <a:rPr lang="en-US" altLang="zh-CN" dirty="0" smtClean="0"/>
              <a:t>)</a:t>
            </a:r>
            <a:r>
              <a:rPr lang="zh-CN" altLang="en-US" dirty="0" smtClean="0"/>
              <a:t>，仅</a:t>
            </a:r>
            <a:r>
              <a:rPr lang="zh-CN" altLang="en-US" dirty="0"/>
              <a:t>有两条路径，路径衰减相同，时延</a:t>
            </a:r>
            <a:r>
              <a:rPr lang="zh-CN" altLang="en-US" dirty="0" smtClean="0"/>
              <a:t>不同。</a:t>
            </a:r>
            <a:endParaRPr lang="en-US" altLang="zh-CN" dirty="0" smtClean="0"/>
          </a:p>
          <a:p>
            <a:pPr>
              <a:spcBef>
                <a:spcPts val="600"/>
              </a:spcBef>
            </a:pPr>
            <a:r>
              <a:rPr lang="zh-CN" altLang="en-US" dirty="0" smtClean="0"/>
              <a:t>两接收信号为：</a:t>
            </a:r>
            <a:r>
              <a:rPr lang="en-US" altLang="zh-CN" i="1" dirty="0"/>
              <a:t>A f</a:t>
            </a:r>
            <a:r>
              <a:rPr lang="en-US" altLang="zh-CN" dirty="0"/>
              <a:t>(</a:t>
            </a:r>
            <a:r>
              <a:rPr lang="en-US" altLang="zh-CN" i="1" dirty="0"/>
              <a:t>t</a:t>
            </a:r>
            <a:r>
              <a:rPr lang="en-US" altLang="zh-CN" dirty="0"/>
              <a:t> - </a:t>
            </a:r>
            <a:r>
              <a:rPr lang="en-US" altLang="zh-CN" i="1" dirty="0">
                <a:sym typeface="Symbol" pitchFamily="18" charset="2"/>
              </a:rPr>
              <a:t></a:t>
            </a:r>
            <a:r>
              <a:rPr lang="en-US" altLang="zh-CN" baseline="-25000" dirty="0"/>
              <a:t>0</a:t>
            </a:r>
            <a:r>
              <a:rPr lang="en-US" altLang="zh-CN" dirty="0"/>
              <a:t>) </a:t>
            </a:r>
            <a:r>
              <a:rPr lang="zh-CN" altLang="en-US" dirty="0"/>
              <a:t>和 </a:t>
            </a:r>
            <a:r>
              <a:rPr lang="en-US" altLang="zh-CN" i="1" dirty="0"/>
              <a:t>A f</a:t>
            </a:r>
            <a:r>
              <a:rPr lang="en-US" altLang="zh-CN" dirty="0"/>
              <a:t>(</a:t>
            </a:r>
            <a:r>
              <a:rPr lang="en-US" altLang="zh-CN" i="1" dirty="0"/>
              <a:t>t</a:t>
            </a:r>
            <a:r>
              <a:rPr lang="en-US" altLang="zh-CN" dirty="0"/>
              <a:t> - </a:t>
            </a:r>
            <a:r>
              <a:rPr lang="en-US" altLang="zh-CN" i="1" dirty="0">
                <a:sym typeface="Symbol" pitchFamily="18" charset="2"/>
              </a:rPr>
              <a:t></a:t>
            </a:r>
            <a:r>
              <a:rPr lang="en-US" altLang="zh-CN" baseline="-25000" dirty="0"/>
              <a:t>0</a:t>
            </a:r>
            <a:r>
              <a:rPr lang="en-US" altLang="zh-CN" dirty="0"/>
              <a:t> - </a:t>
            </a:r>
            <a:r>
              <a:rPr lang="en-US" altLang="zh-CN" i="1" dirty="0">
                <a:sym typeface="Symbol" pitchFamily="18" charset="2"/>
              </a:rPr>
              <a:t></a:t>
            </a:r>
            <a:r>
              <a:rPr lang="en-US" altLang="zh-CN" dirty="0"/>
              <a:t>) </a:t>
            </a:r>
            <a:r>
              <a:rPr lang="zh-CN" altLang="en-US" dirty="0" smtClean="0"/>
              <a:t>，</a:t>
            </a:r>
            <a:endParaRPr lang="en-US" altLang="zh-CN" dirty="0" smtClean="0"/>
          </a:p>
          <a:p>
            <a:pPr lvl="1">
              <a:spcBef>
                <a:spcPts val="600"/>
              </a:spcBef>
            </a:pPr>
            <a:r>
              <a:rPr lang="zh-CN" altLang="en-US" dirty="0" smtClean="0"/>
              <a:t>其中</a:t>
            </a:r>
            <a:r>
              <a:rPr lang="zh-CN" altLang="en-US" dirty="0"/>
              <a:t>：</a:t>
            </a:r>
            <a:r>
              <a:rPr lang="en-US" altLang="zh-CN" i="1" dirty="0" smtClean="0"/>
              <a:t>A</a:t>
            </a:r>
            <a:r>
              <a:rPr lang="zh-CN" altLang="en-US" dirty="0" smtClean="0"/>
              <a:t>－传播</a:t>
            </a:r>
            <a:r>
              <a:rPr lang="zh-CN" altLang="en-US" dirty="0"/>
              <a:t>衰减</a:t>
            </a:r>
            <a:r>
              <a:rPr lang="zh-CN" altLang="en-US" dirty="0" smtClean="0"/>
              <a:t>，</a:t>
            </a:r>
            <a:r>
              <a:rPr lang="zh-CN" altLang="en-US" i="1" dirty="0" smtClean="0">
                <a:sym typeface="Symbol" pitchFamily="18" charset="2"/>
              </a:rPr>
              <a:t></a:t>
            </a:r>
            <a:r>
              <a:rPr lang="en-US" altLang="zh-CN" baseline="-25000" dirty="0" smtClean="0"/>
              <a:t>0</a:t>
            </a:r>
            <a:r>
              <a:rPr lang="zh-CN" altLang="en-US" dirty="0" smtClean="0"/>
              <a:t>－第一条路径时延，</a:t>
            </a:r>
            <a:r>
              <a:rPr lang="en-US" altLang="zh-CN" i="1" dirty="0" smtClean="0">
                <a:sym typeface="Symbol" pitchFamily="18" charset="2"/>
              </a:rPr>
              <a:t></a:t>
            </a:r>
            <a:r>
              <a:rPr lang="zh-CN" altLang="en-US" dirty="0" smtClean="0">
                <a:sym typeface="Symbol" pitchFamily="18" charset="2"/>
              </a:rPr>
              <a:t>－</a:t>
            </a:r>
            <a:r>
              <a:rPr lang="zh-CN" altLang="en-US" i="1" dirty="0" smtClean="0">
                <a:sym typeface="Symbol" pitchFamily="18" charset="2"/>
              </a:rPr>
              <a:t> </a:t>
            </a:r>
            <a:r>
              <a:rPr lang="zh-CN" altLang="en-US" dirty="0" smtClean="0"/>
              <a:t>两路径时延差。</a:t>
            </a:r>
          </a:p>
          <a:p>
            <a:pPr>
              <a:spcBef>
                <a:spcPts val="600"/>
              </a:spcBef>
            </a:pPr>
            <a:r>
              <a:rPr lang="zh-CN" altLang="en-US" dirty="0" smtClean="0">
                <a:solidFill>
                  <a:schemeClr val="hlink"/>
                </a:solidFill>
              </a:rPr>
              <a:t>求</a:t>
            </a:r>
            <a:r>
              <a:rPr lang="zh-CN" altLang="en-US" dirty="0"/>
              <a:t>：此多径信道的传输函数</a:t>
            </a:r>
          </a:p>
          <a:p>
            <a:pPr>
              <a:spcBef>
                <a:spcPts val="600"/>
              </a:spcBef>
            </a:pPr>
            <a:r>
              <a:rPr lang="zh-CN" altLang="en-US" dirty="0"/>
              <a:t> 设</a:t>
            </a:r>
            <a:r>
              <a:rPr lang="en-US" altLang="zh-CN" i="1" dirty="0"/>
              <a:t>f </a:t>
            </a:r>
            <a:r>
              <a:rPr lang="en-US" altLang="zh-CN" dirty="0"/>
              <a:t>(</a:t>
            </a:r>
            <a:r>
              <a:rPr lang="en-US" altLang="zh-CN" i="1" dirty="0"/>
              <a:t>t</a:t>
            </a:r>
            <a:r>
              <a:rPr lang="en-US" altLang="zh-CN" dirty="0"/>
              <a:t>)</a:t>
            </a:r>
            <a:r>
              <a:rPr lang="zh-CN" altLang="en-US" dirty="0"/>
              <a:t>的傅里叶变换（即其频谱）为</a:t>
            </a:r>
            <a:r>
              <a:rPr lang="en-US" altLang="zh-CN" i="1" dirty="0"/>
              <a:t>F</a:t>
            </a:r>
            <a:r>
              <a:rPr lang="en-US" altLang="zh-CN" dirty="0"/>
              <a:t>(</a:t>
            </a:r>
            <a:r>
              <a:rPr lang="en-US" altLang="zh-CN" i="1" dirty="0">
                <a:sym typeface="Symbol" pitchFamily="18" charset="2"/>
              </a:rPr>
              <a:t></a:t>
            </a:r>
            <a:r>
              <a:rPr lang="en-US" altLang="zh-CN" dirty="0"/>
              <a:t>)</a:t>
            </a:r>
            <a:r>
              <a:rPr lang="zh-CN" altLang="en-US" dirty="0" smtClean="0"/>
              <a:t>：</a:t>
            </a:r>
            <a:endParaRPr lang="en-US" altLang="zh-CN" dirty="0" smtClean="0"/>
          </a:p>
          <a:p>
            <a:pPr marL="0" indent="0">
              <a:buNone/>
            </a:pPr>
            <a:endParaRPr lang="zh-CN" altLang="en-US" dirty="0"/>
          </a:p>
          <a:p>
            <a:pPr lvl="1" algn="ctr">
              <a:buFont typeface="Wingdings" pitchFamily="2" charset="2"/>
              <a:buNone/>
            </a:pPr>
            <a:r>
              <a:rPr lang="zh-CN" altLang="en-US" dirty="0"/>
              <a:t> </a:t>
            </a:r>
          </a:p>
        </p:txBody>
      </p:sp>
      <p:sp>
        <p:nvSpPr>
          <p:cNvPr id="4915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9156" name="Object 4"/>
          <p:cNvGraphicFramePr>
            <a:graphicFrameLocks noChangeAspect="1"/>
          </p:cNvGraphicFramePr>
          <p:nvPr>
            <p:extLst>
              <p:ext uri="{D42A27DB-BD31-4B8C-83A1-F6EECF244321}">
                <p14:modId xmlns:p14="http://schemas.microsoft.com/office/powerpoint/2010/main" val="4270190457"/>
              </p:ext>
            </p:extLst>
          </p:nvPr>
        </p:nvGraphicFramePr>
        <p:xfrm>
          <a:off x="2843808" y="4581128"/>
          <a:ext cx="2267261" cy="504056"/>
        </p:xfrm>
        <a:graphic>
          <a:graphicData uri="http://schemas.openxmlformats.org/presentationml/2006/ole">
            <mc:AlternateContent xmlns:mc="http://schemas.openxmlformats.org/markup-compatibility/2006">
              <mc:Choice xmlns:v="urn:schemas-microsoft-com:vml" Requires="v">
                <p:oleObj spid="_x0000_s8508" name="公式" r:id="rId3" imgW="876300" imgH="203200" progId="Equation.3">
                  <p:embed/>
                </p:oleObj>
              </mc:Choice>
              <mc:Fallback>
                <p:oleObj name="公式" r:id="rId3" imgW="876300" imgH="203200" progId="Equation.3">
                  <p:embed/>
                  <p:pic>
                    <p:nvPicPr>
                      <p:cNvPr id="0" name="Picture 1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4581128"/>
                        <a:ext cx="2267261"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连接符 7"/>
          <p:cNvCxnSpPr/>
          <p:nvPr/>
        </p:nvCxnSpPr>
        <p:spPr>
          <a:xfrm>
            <a:off x="683568" y="4005064"/>
            <a:ext cx="7992888" cy="0"/>
          </a:xfrm>
          <a:prstGeom prst="line">
            <a:avLst/>
          </a:prstGeom>
        </p:spPr>
        <p:style>
          <a:lnRef idx="3">
            <a:schemeClr val="accent3"/>
          </a:lnRef>
          <a:fillRef idx="0">
            <a:schemeClr val="accent3"/>
          </a:fillRef>
          <a:effectRef idx="2">
            <a:schemeClr val="accent3"/>
          </a:effectRef>
          <a:fontRef idx="minor">
            <a:schemeClr val="tx1"/>
          </a:fontRef>
        </p:style>
      </p:cxnSp>
      <p:graphicFrame>
        <p:nvGraphicFramePr>
          <p:cNvPr id="2" name="对象 1"/>
          <p:cNvGraphicFramePr>
            <a:graphicFrameLocks noChangeAspect="1"/>
          </p:cNvGraphicFramePr>
          <p:nvPr>
            <p:extLst>
              <p:ext uri="{D42A27DB-BD31-4B8C-83A1-F6EECF244321}">
                <p14:modId xmlns:p14="http://schemas.microsoft.com/office/powerpoint/2010/main" val="3823325556"/>
              </p:ext>
            </p:extLst>
          </p:nvPr>
        </p:nvGraphicFramePr>
        <p:xfrm>
          <a:off x="2411760" y="5178078"/>
          <a:ext cx="3888395" cy="555178"/>
        </p:xfrm>
        <a:graphic>
          <a:graphicData uri="http://schemas.openxmlformats.org/presentationml/2006/ole">
            <mc:AlternateContent xmlns:mc="http://schemas.openxmlformats.org/markup-compatibility/2006">
              <mc:Choice xmlns:v="urn:schemas-microsoft-com:vml" Requires="v">
                <p:oleObj spid="_x0000_s8509" name="公式" r:id="rId5" imgW="1663700" imgH="241300" progId="Equation.3">
                  <p:embed/>
                </p:oleObj>
              </mc:Choice>
              <mc:Fallback>
                <p:oleObj name="公式" r:id="rId5" imgW="1663700" imgH="241300" progId="Equation.3">
                  <p:embed/>
                  <p:pic>
                    <p:nvPicPr>
                      <p:cNvPr id="0" name="Picture 1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5178078"/>
                        <a:ext cx="3888395" cy="5551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664825853"/>
              </p:ext>
            </p:extLst>
          </p:nvPr>
        </p:nvGraphicFramePr>
        <p:xfrm>
          <a:off x="2123728" y="5827737"/>
          <a:ext cx="4787061" cy="553591"/>
        </p:xfrm>
        <a:graphic>
          <a:graphicData uri="http://schemas.openxmlformats.org/presentationml/2006/ole">
            <mc:AlternateContent xmlns:mc="http://schemas.openxmlformats.org/markup-compatibility/2006">
              <mc:Choice xmlns:v="urn:schemas-microsoft-com:vml" Requires="v">
                <p:oleObj spid="_x0000_s8510" name="公式" r:id="rId7" imgW="2057400" imgH="241300" progId="Equation.3">
                  <p:embed/>
                </p:oleObj>
              </mc:Choice>
              <mc:Fallback>
                <p:oleObj name="公式" r:id="rId7" imgW="2057400" imgH="241300" progId="Equation.3">
                  <p:embed/>
                  <p:pic>
                    <p:nvPicPr>
                      <p:cNvPr id="0" name="Picture 1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5827737"/>
                        <a:ext cx="4787061" cy="5535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42386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fade">
                                      <p:cBhvr>
                                        <p:cTn id="7" dur="500"/>
                                        <p:tgtEl>
                                          <p:spTgt spid="4915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9155">
                                            <p:txEl>
                                              <p:pRg st="2" end="2"/>
                                            </p:txEl>
                                          </p:spTgt>
                                        </p:tgtEl>
                                        <p:attrNameLst>
                                          <p:attrName>style.visibility</p:attrName>
                                        </p:attrNameLst>
                                      </p:cBhvr>
                                      <p:to>
                                        <p:strVal val="visible"/>
                                      </p:to>
                                    </p:set>
                                    <p:animEffect transition="in" filter="fade">
                                      <p:cBhvr>
                                        <p:cTn id="10" dur="500"/>
                                        <p:tgtEl>
                                          <p:spTgt spid="4915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 calcmode="lin" valueType="num">
                                      <p:cBhvr additive="base">
                                        <p:cTn id="15"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5">
                                            <p:txEl>
                                              <p:pRg st="3" end="3"/>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9155">
                                            <p:txEl>
                                              <p:pRg st="4" end="4"/>
                                            </p:txEl>
                                          </p:spTgt>
                                        </p:tgtEl>
                                        <p:attrNameLst>
                                          <p:attrName>style.visibility</p:attrName>
                                        </p:attrNameLst>
                                      </p:cBhvr>
                                      <p:to>
                                        <p:strVal val="visible"/>
                                      </p:to>
                                    </p:set>
                                    <p:anim calcmode="lin" valueType="num">
                                      <p:cBhvr additive="base">
                                        <p:cTn id="25"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9155">
                                            <p:txEl>
                                              <p:pRg st="6" end="6"/>
                                            </p:txEl>
                                          </p:spTgt>
                                        </p:tgtEl>
                                        <p:attrNameLst>
                                          <p:attrName>style.visibility</p:attrName>
                                        </p:attrNameLst>
                                      </p:cBhvr>
                                      <p:to>
                                        <p:strVal val="visible"/>
                                      </p:to>
                                    </p:set>
                                    <p:anim calcmode="lin" valueType="num">
                                      <p:cBhvr additive="base">
                                        <p:cTn id="31" dur="5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5">
                                            <p:txEl>
                                              <p:pRg st="6" end="6"/>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49156"/>
                                        </p:tgtEl>
                                        <p:attrNameLst>
                                          <p:attrName>style.visibility</p:attrName>
                                        </p:attrNameLst>
                                      </p:cBhvr>
                                      <p:to>
                                        <p:strVal val="visible"/>
                                      </p:to>
                                    </p:set>
                                    <p:animEffect transition="in" filter="fade">
                                      <p:cBhvr>
                                        <p:cTn id="36" dur="500"/>
                                        <p:tgtEl>
                                          <p:spTgt spid="4915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p:txBody>
          <a:bodyPr>
            <a:normAutofit/>
          </a:bodyPr>
          <a:lstStyle/>
          <a:p>
            <a:r>
              <a:rPr lang="zh-CN" altLang="en-US" dirty="0" smtClean="0"/>
              <a:t>则有</a:t>
            </a:r>
          </a:p>
          <a:p>
            <a:r>
              <a:rPr lang="zh-CN" altLang="en-US" dirty="0" smtClean="0"/>
              <a:t>上式两端分别是接收信号的时间函数和频谱函数 ，</a:t>
            </a:r>
          </a:p>
          <a:p>
            <a:r>
              <a:rPr lang="zh-CN" altLang="en-US" dirty="0" smtClean="0"/>
              <a:t>故得出此多径信道的传输函数为</a:t>
            </a:r>
          </a:p>
          <a:p>
            <a:pPr lvl="2"/>
            <a:endParaRPr lang="zh-CN" altLang="en-US" dirty="0" smtClean="0"/>
          </a:p>
          <a:p>
            <a:pPr lvl="2"/>
            <a:endParaRPr lang="zh-CN" altLang="en-US" dirty="0" smtClean="0"/>
          </a:p>
          <a:p>
            <a:pPr lvl="1"/>
            <a:r>
              <a:rPr lang="zh-CN" altLang="en-US" dirty="0" smtClean="0"/>
              <a:t>其中，</a:t>
            </a:r>
            <a:r>
              <a:rPr lang="en-US" altLang="zh-CN" dirty="0" smtClean="0"/>
              <a:t>A </a:t>
            </a:r>
            <a:r>
              <a:rPr lang="zh-CN" altLang="en-US" dirty="0" smtClean="0"/>
              <a:t>－ 常数衰减因子，</a:t>
            </a:r>
          </a:p>
          <a:p>
            <a:pPr lvl="1"/>
            <a:r>
              <a:rPr lang="zh-CN" altLang="en-US" dirty="0" smtClean="0"/>
              <a:t>		－ 确定的传输时延，</a:t>
            </a:r>
          </a:p>
          <a:p>
            <a:pPr lvl="1"/>
            <a:r>
              <a:rPr lang="zh-CN" altLang="en-US" dirty="0" smtClean="0"/>
              <a:t>		 － 和信号频率</a:t>
            </a:r>
            <a:r>
              <a:rPr lang="zh-CN" altLang="en-US" dirty="0" smtClean="0">
                <a:sym typeface="Symbol" pitchFamily="18" charset="2"/>
              </a:rPr>
              <a:t></a:t>
            </a:r>
            <a:r>
              <a:rPr lang="zh-CN" altLang="en-US" dirty="0" smtClean="0"/>
              <a:t>有关的复因子，其模为</a:t>
            </a:r>
            <a:endParaRPr lang="zh-CN" altLang="en-US" dirty="0"/>
          </a:p>
        </p:txBody>
      </p:sp>
      <p:sp>
        <p:nvSpPr>
          <p:cNvPr id="14" name="灯片编号占位符 5"/>
          <p:cNvSpPr>
            <a:spLocks noGrp="1"/>
          </p:cNvSpPr>
          <p:nvPr>
            <p:ph type="sldNum" sz="quarter" idx="12"/>
          </p:nvPr>
        </p:nvSpPr>
        <p:spPr/>
        <p:txBody>
          <a:bodyPr/>
          <a:lstStyle/>
          <a:p>
            <a:fld id="{384F6E34-54DA-4910-B725-4082391C12AB}" type="slidenum">
              <a:rPr lang="en-US" altLang="zh-CN" smtClean="0"/>
              <a:pPr/>
              <a:t>62</a:t>
            </a:fld>
            <a:endParaRPr lang="en-US" altLang="zh-CN"/>
          </a:p>
        </p:txBody>
      </p:sp>
      <p:graphicFrame>
        <p:nvGraphicFramePr>
          <p:cNvPr id="50186" name="Object 10"/>
          <p:cNvGraphicFramePr>
            <a:graphicFrameLocks noChangeAspect="1"/>
          </p:cNvGraphicFramePr>
          <p:nvPr>
            <p:extLst>
              <p:ext uri="{D42A27DB-BD31-4B8C-83A1-F6EECF244321}">
                <p14:modId xmlns:p14="http://schemas.microsoft.com/office/powerpoint/2010/main" val="2918892573"/>
              </p:ext>
            </p:extLst>
          </p:nvPr>
        </p:nvGraphicFramePr>
        <p:xfrm>
          <a:off x="1619672" y="1196752"/>
          <a:ext cx="6942850" cy="504056"/>
        </p:xfrm>
        <a:graphic>
          <a:graphicData uri="http://schemas.openxmlformats.org/presentationml/2006/ole">
            <mc:AlternateContent xmlns:mc="http://schemas.openxmlformats.org/markup-compatibility/2006">
              <mc:Choice xmlns:v="urn:schemas-microsoft-com:vml" Requires="v">
                <p:oleObj spid="_x0000_s219918" name="公式" r:id="rId3" imgW="3276600" imgH="241300" progId="Equation.3">
                  <p:embed/>
                </p:oleObj>
              </mc:Choice>
              <mc:Fallback>
                <p:oleObj name="公式" r:id="rId3" imgW="3276600" imgH="241300" progId="Equation.3">
                  <p:embed/>
                  <p:pic>
                    <p:nvPicPr>
                      <p:cNvPr id="0" name="Picture 5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196752"/>
                        <a:ext cx="6942850" cy="50405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8" name="Object 12"/>
          <p:cNvGraphicFramePr>
            <a:graphicFrameLocks noChangeAspect="1"/>
          </p:cNvGraphicFramePr>
          <p:nvPr>
            <p:extLst>
              <p:ext uri="{D42A27DB-BD31-4B8C-83A1-F6EECF244321}">
                <p14:modId xmlns:p14="http://schemas.microsoft.com/office/powerpoint/2010/main" val="1762944653"/>
              </p:ext>
            </p:extLst>
          </p:nvPr>
        </p:nvGraphicFramePr>
        <p:xfrm>
          <a:off x="1318138" y="2996952"/>
          <a:ext cx="6507724" cy="908973"/>
        </p:xfrm>
        <a:graphic>
          <a:graphicData uri="http://schemas.openxmlformats.org/presentationml/2006/ole">
            <mc:AlternateContent xmlns:mc="http://schemas.openxmlformats.org/markup-compatibility/2006">
              <mc:Choice xmlns:v="urn:schemas-microsoft-com:vml" Requires="v">
                <p:oleObj spid="_x0000_s219919" name="公式" r:id="rId5" imgW="3200400" imgH="444500" progId="Equation.3">
                  <p:embed/>
                </p:oleObj>
              </mc:Choice>
              <mc:Fallback>
                <p:oleObj name="公式" r:id="rId5" imgW="3200400" imgH="444500" progId="Equation.3">
                  <p:embed/>
                  <p:pic>
                    <p:nvPicPr>
                      <p:cNvPr id="0" name="Picture 5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8138" y="2996952"/>
                        <a:ext cx="6507724" cy="9089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9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93" name="Object 17"/>
          <p:cNvGraphicFramePr>
            <a:graphicFrameLocks noChangeAspect="1"/>
          </p:cNvGraphicFramePr>
          <p:nvPr>
            <p:extLst>
              <p:ext uri="{D42A27DB-BD31-4B8C-83A1-F6EECF244321}">
                <p14:modId xmlns:p14="http://schemas.microsoft.com/office/powerpoint/2010/main" val="2123409711"/>
              </p:ext>
            </p:extLst>
          </p:nvPr>
        </p:nvGraphicFramePr>
        <p:xfrm>
          <a:off x="1331639" y="4365104"/>
          <a:ext cx="949159" cy="498030"/>
        </p:xfrm>
        <a:graphic>
          <a:graphicData uri="http://schemas.openxmlformats.org/presentationml/2006/ole">
            <mc:AlternateContent xmlns:mc="http://schemas.openxmlformats.org/markup-compatibility/2006">
              <mc:Choice xmlns:v="urn:schemas-microsoft-com:vml" Requires="v">
                <p:oleObj spid="_x0000_s219920" name="公式" r:id="rId7" imgW="380835" imgH="203112" progId="Equation.3">
                  <p:embed/>
                </p:oleObj>
              </mc:Choice>
              <mc:Fallback>
                <p:oleObj name="公式" r:id="rId7" imgW="380835" imgH="203112" progId="Equation.3">
                  <p:embed/>
                  <p:pic>
                    <p:nvPicPr>
                      <p:cNvPr id="0" name="Picture 5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39" y="4365104"/>
                        <a:ext cx="949159" cy="498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95" name="Object 19"/>
          <p:cNvGraphicFramePr>
            <a:graphicFrameLocks noChangeAspect="1"/>
          </p:cNvGraphicFramePr>
          <p:nvPr>
            <p:extLst>
              <p:ext uri="{D42A27DB-BD31-4B8C-83A1-F6EECF244321}">
                <p14:modId xmlns:p14="http://schemas.microsoft.com/office/powerpoint/2010/main" val="2468582908"/>
              </p:ext>
            </p:extLst>
          </p:nvPr>
        </p:nvGraphicFramePr>
        <p:xfrm>
          <a:off x="1187624" y="4869160"/>
          <a:ext cx="1327064" cy="470470"/>
        </p:xfrm>
        <a:graphic>
          <a:graphicData uri="http://schemas.openxmlformats.org/presentationml/2006/ole">
            <mc:AlternateContent xmlns:mc="http://schemas.openxmlformats.org/markup-compatibility/2006">
              <mc:Choice xmlns:v="urn:schemas-microsoft-com:vml" Requires="v">
                <p:oleObj spid="_x0000_s219921" name="公式" r:id="rId9" imgW="634725" imgH="228501" progId="Equation.3">
                  <p:embed/>
                </p:oleObj>
              </mc:Choice>
              <mc:Fallback>
                <p:oleObj name="公式" r:id="rId9" imgW="634725" imgH="228501" progId="Equation.3">
                  <p:embed/>
                  <p:pic>
                    <p:nvPicPr>
                      <p:cNvPr id="0" name="Picture 5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624" y="4869160"/>
                        <a:ext cx="1327064" cy="470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97" name="Rectangle 2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96" name="Object 20"/>
          <p:cNvGraphicFramePr>
            <a:graphicFrameLocks noChangeAspect="1"/>
          </p:cNvGraphicFramePr>
          <p:nvPr>
            <p:extLst>
              <p:ext uri="{D42A27DB-BD31-4B8C-83A1-F6EECF244321}">
                <p14:modId xmlns:p14="http://schemas.microsoft.com/office/powerpoint/2010/main" val="2233012039"/>
              </p:ext>
            </p:extLst>
          </p:nvPr>
        </p:nvGraphicFramePr>
        <p:xfrm>
          <a:off x="102638" y="5445224"/>
          <a:ext cx="8938723" cy="864096"/>
        </p:xfrm>
        <a:graphic>
          <a:graphicData uri="http://schemas.openxmlformats.org/presentationml/2006/ole">
            <mc:AlternateContent xmlns:mc="http://schemas.openxmlformats.org/markup-compatibility/2006">
              <mc:Choice xmlns:v="urn:schemas-microsoft-com:vml" Requires="v">
                <p:oleObj spid="_x0000_s219922" name="公式" r:id="rId11" imgW="4432300" imgH="431800" progId="Equation.3">
                  <p:embed/>
                </p:oleObj>
              </mc:Choice>
              <mc:Fallback>
                <p:oleObj name="公式" r:id="rId11" imgW="4432300" imgH="431800" progId="Equation.3">
                  <p:embed/>
                  <p:pic>
                    <p:nvPicPr>
                      <p:cNvPr id="0" name="Picture 5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638" y="5445224"/>
                        <a:ext cx="8938723"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5921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86"/>
                                        </p:tgtEl>
                                        <p:attrNameLst>
                                          <p:attrName>style.visibility</p:attrName>
                                        </p:attrNameLst>
                                      </p:cBhvr>
                                      <p:to>
                                        <p:strVal val="visible"/>
                                      </p:to>
                                    </p:set>
                                    <p:anim calcmode="lin" valueType="num">
                                      <p:cBhvr additive="base">
                                        <p:cTn id="11" dur="500" fill="hold"/>
                                        <p:tgtEl>
                                          <p:spTgt spid="50186"/>
                                        </p:tgtEl>
                                        <p:attrNameLst>
                                          <p:attrName>ppt_x</p:attrName>
                                        </p:attrNameLst>
                                      </p:cBhvr>
                                      <p:tavLst>
                                        <p:tav tm="0">
                                          <p:val>
                                            <p:strVal val="#ppt_x"/>
                                          </p:val>
                                        </p:tav>
                                        <p:tav tm="100000">
                                          <p:val>
                                            <p:strVal val="#ppt_x"/>
                                          </p:val>
                                        </p:tav>
                                      </p:tavLst>
                                    </p:anim>
                                    <p:anim calcmode="lin" valueType="num">
                                      <p:cBhvr additive="base">
                                        <p:cTn id="12" dur="500" fill="hold"/>
                                        <p:tgtEl>
                                          <p:spTgt spid="5018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0179">
                                            <p:txEl>
                                              <p:pRg st="1" end="1"/>
                                            </p:txEl>
                                          </p:spTgt>
                                        </p:tgtEl>
                                        <p:attrNameLst>
                                          <p:attrName>style.visibility</p:attrName>
                                        </p:attrNameLst>
                                      </p:cBhvr>
                                      <p:to>
                                        <p:strVal val="visible"/>
                                      </p:to>
                                    </p:set>
                                    <p:anim calcmode="lin" valueType="num">
                                      <p:cBhvr additive="base">
                                        <p:cTn id="17"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0179">
                                            <p:txEl>
                                              <p:pRg st="2" end="2"/>
                                            </p:txEl>
                                          </p:spTgt>
                                        </p:tgtEl>
                                        <p:attrNameLst>
                                          <p:attrName>style.visibility</p:attrName>
                                        </p:attrNameLst>
                                      </p:cBhvr>
                                      <p:to>
                                        <p:strVal val="visible"/>
                                      </p:to>
                                    </p:set>
                                    <p:anim calcmode="lin" valueType="num">
                                      <p:cBhvr additive="base">
                                        <p:cTn id="23"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188"/>
                                        </p:tgtEl>
                                        <p:attrNameLst>
                                          <p:attrName>style.visibility</p:attrName>
                                        </p:attrNameLst>
                                      </p:cBhvr>
                                      <p:to>
                                        <p:strVal val="visible"/>
                                      </p:to>
                                    </p:set>
                                    <p:anim calcmode="lin" valueType="num">
                                      <p:cBhvr additive="base">
                                        <p:cTn id="27" dur="500" fill="hold"/>
                                        <p:tgtEl>
                                          <p:spTgt spid="50188"/>
                                        </p:tgtEl>
                                        <p:attrNameLst>
                                          <p:attrName>ppt_x</p:attrName>
                                        </p:attrNameLst>
                                      </p:cBhvr>
                                      <p:tavLst>
                                        <p:tav tm="0">
                                          <p:val>
                                            <p:strVal val="#ppt_x"/>
                                          </p:val>
                                        </p:tav>
                                        <p:tav tm="100000">
                                          <p:val>
                                            <p:strVal val="#ppt_x"/>
                                          </p:val>
                                        </p:tav>
                                      </p:tavLst>
                                    </p:anim>
                                    <p:anim calcmode="lin" valueType="num">
                                      <p:cBhvr additive="base">
                                        <p:cTn id="28" dur="500" fill="hold"/>
                                        <p:tgtEl>
                                          <p:spTgt spid="5018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0179">
                                            <p:txEl>
                                              <p:pRg st="5" end="5"/>
                                            </p:txEl>
                                          </p:spTgt>
                                        </p:tgtEl>
                                        <p:attrNameLst>
                                          <p:attrName>style.visibility</p:attrName>
                                        </p:attrNameLst>
                                      </p:cBhvr>
                                      <p:to>
                                        <p:strVal val="visible"/>
                                      </p:to>
                                    </p:set>
                                    <p:anim calcmode="lin" valueType="num">
                                      <p:cBhvr additive="base">
                                        <p:cTn id="33"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0179">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0193"/>
                                        </p:tgtEl>
                                        <p:attrNameLst>
                                          <p:attrName>style.visibility</p:attrName>
                                        </p:attrNameLst>
                                      </p:cBhvr>
                                      <p:to>
                                        <p:strVal val="visible"/>
                                      </p:to>
                                    </p:set>
                                    <p:anim calcmode="lin" valueType="num">
                                      <p:cBhvr additive="base">
                                        <p:cTn id="37" dur="500" fill="hold"/>
                                        <p:tgtEl>
                                          <p:spTgt spid="50193"/>
                                        </p:tgtEl>
                                        <p:attrNameLst>
                                          <p:attrName>ppt_x</p:attrName>
                                        </p:attrNameLst>
                                      </p:cBhvr>
                                      <p:tavLst>
                                        <p:tav tm="0">
                                          <p:val>
                                            <p:strVal val="#ppt_x"/>
                                          </p:val>
                                        </p:tav>
                                        <p:tav tm="100000">
                                          <p:val>
                                            <p:strVal val="#ppt_x"/>
                                          </p:val>
                                        </p:tav>
                                      </p:tavLst>
                                    </p:anim>
                                    <p:anim calcmode="lin" valueType="num">
                                      <p:cBhvr additive="base">
                                        <p:cTn id="38" dur="500" fill="hold"/>
                                        <p:tgtEl>
                                          <p:spTgt spid="5019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0179">
                                            <p:txEl>
                                              <p:pRg st="6" end="6"/>
                                            </p:txEl>
                                          </p:spTgt>
                                        </p:tgtEl>
                                        <p:attrNameLst>
                                          <p:attrName>style.visibility</p:attrName>
                                        </p:attrNameLst>
                                      </p:cBhvr>
                                      <p:to>
                                        <p:strVal val="visible"/>
                                      </p:to>
                                    </p:set>
                                    <p:anim calcmode="lin" valueType="num">
                                      <p:cBhvr additive="base">
                                        <p:cTn id="41" dur="5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0179">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0195"/>
                                        </p:tgtEl>
                                        <p:attrNameLst>
                                          <p:attrName>style.visibility</p:attrName>
                                        </p:attrNameLst>
                                      </p:cBhvr>
                                      <p:to>
                                        <p:strVal val="visible"/>
                                      </p:to>
                                    </p:set>
                                    <p:anim calcmode="lin" valueType="num">
                                      <p:cBhvr additive="base">
                                        <p:cTn id="45" dur="500" fill="hold"/>
                                        <p:tgtEl>
                                          <p:spTgt spid="50195"/>
                                        </p:tgtEl>
                                        <p:attrNameLst>
                                          <p:attrName>ppt_x</p:attrName>
                                        </p:attrNameLst>
                                      </p:cBhvr>
                                      <p:tavLst>
                                        <p:tav tm="0">
                                          <p:val>
                                            <p:strVal val="#ppt_x"/>
                                          </p:val>
                                        </p:tav>
                                        <p:tav tm="100000">
                                          <p:val>
                                            <p:strVal val="#ppt_x"/>
                                          </p:val>
                                        </p:tav>
                                      </p:tavLst>
                                    </p:anim>
                                    <p:anim calcmode="lin" valueType="num">
                                      <p:cBhvr additive="base">
                                        <p:cTn id="46" dur="500" fill="hold"/>
                                        <p:tgtEl>
                                          <p:spTgt spid="5019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0179">
                                            <p:txEl>
                                              <p:pRg st="7" end="7"/>
                                            </p:txEl>
                                          </p:spTgt>
                                        </p:tgtEl>
                                        <p:attrNameLst>
                                          <p:attrName>style.visibility</p:attrName>
                                        </p:attrNameLst>
                                      </p:cBhvr>
                                      <p:to>
                                        <p:strVal val="visible"/>
                                      </p:to>
                                    </p:set>
                                    <p:anim calcmode="lin" valueType="num">
                                      <p:cBhvr additive="base">
                                        <p:cTn id="49" dur="500" fill="hold"/>
                                        <p:tgtEl>
                                          <p:spTgt spid="501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0179">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0196"/>
                                        </p:tgtEl>
                                        <p:attrNameLst>
                                          <p:attrName>style.visibility</p:attrName>
                                        </p:attrNameLst>
                                      </p:cBhvr>
                                      <p:to>
                                        <p:strVal val="visible"/>
                                      </p:to>
                                    </p:set>
                                    <p:anim calcmode="lin" valueType="num">
                                      <p:cBhvr additive="base">
                                        <p:cTn id="53" dur="500" fill="hold"/>
                                        <p:tgtEl>
                                          <p:spTgt spid="50196"/>
                                        </p:tgtEl>
                                        <p:attrNameLst>
                                          <p:attrName>ppt_x</p:attrName>
                                        </p:attrNameLst>
                                      </p:cBhvr>
                                      <p:tavLst>
                                        <p:tav tm="0">
                                          <p:val>
                                            <p:strVal val="#ppt_x"/>
                                          </p:val>
                                        </p:tav>
                                        <p:tav tm="100000">
                                          <p:val>
                                            <p:strVal val="#ppt_x"/>
                                          </p:val>
                                        </p:tav>
                                      </p:tavLst>
                                    </p:anim>
                                    <p:anim calcmode="lin" valueType="num">
                                      <p:cBhvr additive="base">
                                        <p:cTn id="54" dur="500" fill="hold"/>
                                        <p:tgtEl>
                                          <p:spTgt spid="50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6" name="Picture 6" descr="选择性衰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1556793"/>
            <a:ext cx="5328592" cy="2212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noChangeArrowheads="1"/>
          </p:cNvSpPr>
          <p:nvPr>
            <p:ph type="body" idx="1"/>
          </p:nvPr>
        </p:nvSpPr>
        <p:spPr>
          <a:xfrm>
            <a:off x="539552" y="1196752"/>
            <a:ext cx="8064896" cy="5256584"/>
          </a:xfrm>
        </p:spPr>
        <p:txBody>
          <a:bodyPr>
            <a:normAutofit fontScale="92500" lnSpcReduction="10000"/>
          </a:bodyPr>
          <a:lstStyle/>
          <a:p>
            <a:r>
              <a:rPr lang="zh-CN" altLang="en-US" dirty="0" smtClean="0"/>
              <a:t>按照上式画出的模与角频率</a:t>
            </a:r>
            <a:r>
              <a:rPr lang="zh-CN" altLang="en-US" dirty="0" smtClean="0">
                <a:sym typeface="Symbol" pitchFamily="18" charset="2"/>
              </a:rPr>
              <a:t></a:t>
            </a:r>
            <a:r>
              <a:rPr lang="zh-CN" altLang="en-US" dirty="0" smtClean="0"/>
              <a:t>关系曲线： </a:t>
            </a:r>
          </a:p>
          <a:p>
            <a:pPr lvl="2"/>
            <a:endParaRPr lang="zh-CN" altLang="en-US" dirty="0" smtClean="0"/>
          </a:p>
          <a:p>
            <a:pPr lvl="2"/>
            <a:endParaRPr lang="zh-CN" altLang="en-US" dirty="0" smtClean="0"/>
          </a:p>
          <a:p>
            <a:pPr lvl="2"/>
            <a:endParaRPr lang="zh-CN" altLang="en-US" dirty="0" smtClean="0"/>
          </a:p>
          <a:p>
            <a:pPr lvl="2"/>
            <a:endParaRPr lang="en-US" altLang="zh-CN" dirty="0" smtClean="0"/>
          </a:p>
          <a:p>
            <a:pPr lvl="2"/>
            <a:endParaRPr lang="en-US" altLang="zh-CN" dirty="0"/>
          </a:p>
          <a:p>
            <a:r>
              <a:rPr lang="zh-CN" altLang="en-US" dirty="0" smtClean="0">
                <a:solidFill>
                  <a:srgbClr val="0000FF"/>
                </a:solidFill>
              </a:rPr>
              <a:t>说明：</a:t>
            </a:r>
            <a:endParaRPr lang="en-US" altLang="zh-CN" dirty="0" smtClean="0">
              <a:solidFill>
                <a:srgbClr val="0000FF"/>
              </a:solidFill>
            </a:endParaRPr>
          </a:p>
          <a:p>
            <a:r>
              <a:rPr lang="zh-CN" altLang="en-US" dirty="0" smtClean="0"/>
              <a:t>曲线最大和最小值位置决定于两路径的</a:t>
            </a:r>
            <a:r>
              <a:rPr lang="zh-CN" altLang="en-US" dirty="0" smtClean="0">
                <a:solidFill>
                  <a:srgbClr val="FF0000"/>
                </a:solidFill>
              </a:rPr>
              <a:t>相对时延差</a:t>
            </a:r>
            <a:r>
              <a:rPr lang="zh-CN" altLang="en-US" dirty="0" smtClean="0">
                <a:solidFill>
                  <a:srgbClr val="FF0000"/>
                </a:solidFill>
                <a:sym typeface="Symbol" pitchFamily="18" charset="2"/>
              </a:rPr>
              <a:t></a:t>
            </a:r>
            <a:r>
              <a:rPr lang="zh-CN" altLang="en-US" dirty="0" smtClean="0"/>
              <a:t>。</a:t>
            </a:r>
            <a:endParaRPr lang="en-US" altLang="zh-CN" dirty="0" smtClean="0"/>
          </a:p>
          <a:p>
            <a:r>
              <a:rPr lang="zh-CN" altLang="en-US" dirty="0" smtClean="0">
                <a:sym typeface="Symbol" pitchFamily="18" charset="2"/>
              </a:rPr>
              <a:t> </a:t>
            </a:r>
            <a:r>
              <a:rPr lang="zh-CN" altLang="en-US" dirty="0" smtClean="0"/>
              <a:t>随时间变化，所以对于给定频率信号，信号强度随时间而变，这种现象称为</a:t>
            </a:r>
            <a:r>
              <a:rPr lang="zh-CN" altLang="en-US" dirty="0" smtClean="0">
                <a:solidFill>
                  <a:srgbClr val="FF0000"/>
                </a:solidFill>
              </a:rPr>
              <a:t>衰落现象</a:t>
            </a:r>
            <a:r>
              <a:rPr lang="zh-CN" altLang="en-US" dirty="0" smtClean="0"/>
              <a:t>。</a:t>
            </a:r>
            <a:endParaRPr lang="en-US" altLang="zh-CN" dirty="0" smtClean="0"/>
          </a:p>
          <a:p>
            <a:r>
              <a:rPr lang="zh-CN" altLang="en-US" dirty="0" smtClean="0"/>
              <a:t>这种衰落和频率有关，故常称其为</a:t>
            </a:r>
            <a:r>
              <a:rPr lang="zh-CN" altLang="en-US" dirty="0" smtClean="0">
                <a:solidFill>
                  <a:srgbClr val="FF0000"/>
                </a:solidFill>
              </a:rPr>
              <a:t>频率选择性衰落</a:t>
            </a:r>
            <a:r>
              <a:rPr lang="zh-CN" altLang="en-US" dirty="0" smtClean="0"/>
              <a:t>。</a:t>
            </a:r>
          </a:p>
        </p:txBody>
      </p:sp>
      <p:sp>
        <p:nvSpPr>
          <p:cNvPr id="8" name="灯片编号占位符 5"/>
          <p:cNvSpPr>
            <a:spLocks noGrp="1"/>
          </p:cNvSpPr>
          <p:nvPr>
            <p:ph type="sldNum" sz="quarter" idx="12"/>
          </p:nvPr>
        </p:nvSpPr>
        <p:spPr/>
        <p:txBody>
          <a:bodyPr/>
          <a:lstStyle/>
          <a:p>
            <a:fld id="{9A8051B6-556B-432D-A9A2-2677402EE72B}" type="slidenum">
              <a:rPr lang="en-US" altLang="zh-CN" smtClean="0"/>
              <a:pPr/>
              <a:t>63</a:t>
            </a:fld>
            <a:endParaRPr lang="en-US" altLang="zh-CN"/>
          </a:p>
        </p:txBody>
      </p:sp>
      <p:graphicFrame>
        <p:nvGraphicFramePr>
          <p:cNvPr id="51208" name="Object 8"/>
          <p:cNvGraphicFramePr>
            <a:graphicFrameLocks noChangeAspect="1"/>
          </p:cNvGraphicFramePr>
          <p:nvPr>
            <p:extLst>
              <p:ext uri="{D42A27DB-BD31-4B8C-83A1-F6EECF244321}">
                <p14:modId xmlns:p14="http://schemas.microsoft.com/office/powerpoint/2010/main" val="950405418"/>
              </p:ext>
            </p:extLst>
          </p:nvPr>
        </p:nvGraphicFramePr>
        <p:xfrm>
          <a:off x="251520" y="188640"/>
          <a:ext cx="8781176" cy="848866"/>
        </p:xfrm>
        <a:graphic>
          <a:graphicData uri="http://schemas.openxmlformats.org/presentationml/2006/ole">
            <mc:AlternateContent xmlns:mc="http://schemas.openxmlformats.org/markup-compatibility/2006">
              <mc:Choice xmlns:v="urn:schemas-microsoft-com:vml" Requires="v">
                <p:oleObj spid="_x0000_s10393" name="公式" r:id="rId4" imgW="4432300" imgH="431800" progId="Equation.3">
                  <p:embed/>
                </p:oleObj>
              </mc:Choice>
              <mc:Fallback>
                <p:oleObj name="公式" r:id="rId4" imgW="4432300" imgH="431800" progId="Equation.3">
                  <p:embed/>
                  <p:pic>
                    <p:nvPicPr>
                      <p:cNvPr id="0" name="Picture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188640"/>
                        <a:ext cx="8781176" cy="8488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8607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pRg st="6" end="6"/>
                                            </p:txEl>
                                          </p:spTgt>
                                        </p:tgtEl>
                                        <p:attrNameLst>
                                          <p:attrName>style.visibility</p:attrName>
                                        </p:attrNameLst>
                                      </p:cBhvr>
                                      <p:to>
                                        <p:strVal val="visible"/>
                                      </p:to>
                                    </p:set>
                                    <p:anim calcmode="lin" valueType="num">
                                      <p:cBhvr additive="base">
                                        <p:cTn id="13" dur="500" fill="hold"/>
                                        <p:tgtEl>
                                          <p:spTgt spid="5120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03">
                                            <p:txEl>
                                              <p:pRg st="7" end="7"/>
                                            </p:txEl>
                                          </p:spTgt>
                                        </p:tgtEl>
                                        <p:attrNameLst>
                                          <p:attrName>style.visibility</p:attrName>
                                        </p:attrNameLst>
                                      </p:cBhvr>
                                      <p:to>
                                        <p:strVal val="visible"/>
                                      </p:to>
                                    </p:set>
                                    <p:anim calcmode="lin" valueType="num">
                                      <p:cBhvr additive="base">
                                        <p:cTn id="17" dur="500" fill="hold"/>
                                        <p:tgtEl>
                                          <p:spTgt spid="5120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1203">
                                            <p:txEl>
                                              <p:pRg st="8" end="8"/>
                                            </p:txEl>
                                          </p:spTgt>
                                        </p:tgtEl>
                                        <p:attrNameLst>
                                          <p:attrName>style.visibility</p:attrName>
                                        </p:attrNameLst>
                                      </p:cBhvr>
                                      <p:to>
                                        <p:strVal val="visible"/>
                                      </p:to>
                                    </p:set>
                                    <p:anim calcmode="lin" valueType="num">
                                      <p:cBhvr additive="base">
                                        <p:cTn id="23" dur="500" fill="hold"/>
                                        <p:tgtEl>
                                          <p:spTgt spid="5120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1203">
                                            <p:txEl>
                                              <p:pRg st="9" end="9"/>
                                            </p:txEl>
                                          </p:spTgt>
                                        </p:tgtEl>
                                        <p:attrNameLst>
                                          <p:attrName>style.visibility</p:attrName>
                                        </p:attrNameLst>
                                      </p:cBhvr>
                                      <p:to>
                                        <p:strVal val="visible"/>
                                      </p:to>
                                    </p:set>
                                    <p:anim calcmode="lin" valueType="num">
                                      <p:cBhvr additive="base">
                                        <p:cTn id="29" dur="500" fill="hold"/>
                                        <p:tgtEl>
                                          <p:spTgt spid="5120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相关带宽</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0000FF"/>
                </a:solidFill>
              </a:rPr>
              <a:t>定义</a:t>
            </a:r>
            <a:r>
              <a:rPr lang="zh-CN" altLang="en-US" dirty="0"/>
              <a:t>：</a:t>
            </a:r>
            <a:r>
              <a:rPr lang="zh-CN" altLang="en-US" dirty="0">
                <a:solidFill>
                  <a:srgbClr val="FF0000"/>
                </a:solidFill>
              </a:rPr>
              <a:t>相关带宽＝</a:t>
            </a:r>
            <a:r>
              <a:rPr lang="en-US" altLang="zh-CN" dirty="0">
                <a:solidFill>
                  <a:srgbClr val="FF0000"/>
                </a:solidFill>
              </a:rPr>
              <a:t>1/</a:t>
            </a:r>
            <a:r>
              <a:rPr lang="en-US" altLang="zh-CN" i="1" dirty="0">
                <a:solidFill>
                  <a:srgbClr val="FF0000"/>
                </a:solidFill>
                <a:sym typeface="Symbol" pitchFamily="18" charset="2"/>
              </a:rPr>
              <a:t></a:t>
            </a:r>
            <a:endParaRPr lang="en-US" altLang="zh-CN" dirty="0">
              <a:solidFill>
                <a:srgbClr val="FF0000"/>
              </a:solidFill>
            </a:endParaRPr>
          </a:p>
          <a:p>
            <a:r>
              <a:rPr lang="zh-CN" altLang="en-US" dirty="0" smtClean="0">
                <a:solidFill>
                  <a:srgbClr val="0000FF"/>
                </a:solidFill>
              </a:rPr>
              <a:t>说明</a:t>
            </a:r>
            <a:r>
              <a:rPr lang="zh-CN" altLang="en-US" dirty="0" smtClean="0"/>
              <a:t>：若信号带宽 </a:t>
            </a:r>
            <a:r>
              <a:rPr lang="en-US" altLang="zh-CN" dirty="0" smtClean="0"/>
              <a:t>&gt; </a:t>
            </a:r>
            <a:r>
              <a:rPr lang="zh-CN" altLang="en-US" dirty="0" smtClean="0"/>
              <a:t>相关带宽</a:t>
            </a:r>
            <a:r>
              <a:rPr lang="en-US" altLang="zh-CN" dirty="0">
                <a:solidFill>
                  <a:srgbClr val="FF0000"/>
                </a:solidFill>
              </a:rPr>
              <a:t>1/</a:t>
            </a:r>
            <a:r>
              <a:rPr lang="en-US" altLang="zh-CN" i="1" dirty="0" smtClean="0">
                <a:solidFill>
                  <a:srgbClr val="FF0000"/>
                </a:solidFill>
                <a:sym typeface="Symbol" pitchFamily="18" charset="2"/>
              </a:rPr>
              <a:t></a:t>
            </a:r>
            <a:r>
              <a:rPr lang="zh-CN" altLang="en-US" i="1" dirty="0" smtClean="0">
                <a:solidFill>
                  <a:srgbClr val="0000FF"/>
                </a:solidFill>
                <a:sym typeface="Symbol" pitchFamily="18" charset="2"/>
              </a:rPr>
              <a:t>，</a:t>
            </a:r>
            <a:r>
              <a:rPr lang="zh-CN" altLang="en-US" dirty="0">
                <a:sym typeface="Symbol" pitchFamily="18" charset="2"/>
              </a:rPr>
              <a:t>则信号中不同频率分量的幅度之间必然出现强烈的差异</a:t>
            </a:r>
            <a:r>
              <a:rPr lang="zh-CN" altLang="en-US" dirty="0" smtClean="0">
                <a:sym typeface="Symbol" pitchFamily="18" charset="2"/>
              </a:rPr>
              <a:t>。</a:t>
            </a:r>
            <a:endParaRPr lang="en-US" altLang="zh-CN" dirty="0" smtClean="0">
              <a:sym typeface="Symbol" pitchFamily="18" charset="2"/>
            </a:endParaRPr>
          </a:p>
          <a:p>
            <a:r>
              <a:rPr lang="zh-CN" altLang="en-US" dirty="0">
                <a:solidFill>
                  <a:srgbClr val="0000FF"/>
                </a:solidFill>
              </a:rPr>
              <a:t>实际情况：有多条</a:t>
            </a:r>
            <a:r>
              <a:rPr lang="zh-CN" altLang="en-US" dirty="0" smtClean="0">
                <a:solidFill>
                  <a:srgbClr val="0000FF"/>
                </a:solidFill>
              </a:rPr>
              <a:t>路径时</a:t>
            </a:r>
            <a:endParaRPr lang="en-US" altLang="zh-CN" dirty="0">
              <a:solidFill>
                <a:srgbClr val="0000FF"/>
              </a:solidFill>
              <a:sym typeface="Symbol" pitchFamily="18" charset="2"/>
            </a:endParaRPr>
          </a:p>
          <a:p>
            <a:pPr lvl="1"/>
            <a:r>
              <a:rPr lang="zh-CN" altLang="en-US" dirty="0"/>
              <a:t>对于一般多径传播，信道传输特性将比两条路径信道传输特性复杂得多，但</a:t>
            </a:r>
            <a:r>
              <a:rPr lang="zh-CN" altLang="en-US" dirty="0">
                <a:solidFill>
                  <a:srgbClr val="0000FF"/>
                </a:solidFill>
              </a:rPr>
              <a:t>同样存在频率选择性衰落</a:t>
            </a:r>
            <a:r>
              <a:rPr lang="zh-CN" altLang="en-US" dirty="0" smtClean="0"/>
              <a:t>现象：虽不会出现零点，但接收信号包络也会出现随机起伏</a:t>
            </a:r>
            <a:endParaRPr lang="en-US" altLang="zh-CN" dirty="0"/>
          </a:p>
          <a:p>
            <a:pPr lvl="1"/>
            <a:r>
              <a:rPr lang="zh-CN" altLang="en-US" dirty="0" smtClean="0"/>
              <a:t>设</a:t>
            </a:r>
            <a:r>
              <a:rPr lang="zh-CN" altLang="en-US" i="1" dirty="0">
                <a:sym typeface="Symbol" pitchFamily="18" charset="2"/>
              </a:rPr>
              <a:t></a:t>
            </a:r>
            <a:r>
              <a:rPr lang="en-US" altLang="zh-CN" i="1" baseline="-25000" dirty="0"/>
              <a:t>m</a:t>
            </a:r>
            <a:r>
              <a:rPr lang="en-US" altLang="zh-CN" dirty="0"/>
              <a:t> </a:t>
            </a:r>
            <a:r>
              <a:rPr lang="zh-CN" altLang="en-US" dirty="0"/>
              <a:t>－ 多径中最大的相对时延差，则定义多径传播信道的相关带宽为： </a:t>
            </a:r>
            <a:endParaRPr lang="en-US" altLang="zh-CN" dirty="0" smtClean="0"/>
          </a:p>
          <a:p>
            <a:pPr marL="365760" lvl="1" indent="0">
              <a:buNone/>
            </a:pPr>
            <a:r>
              <a:rPr lang="en-US" altLang="zh-CN" dirty="0"/>
              <a:t> </a:t>
            </a:r>
            <a:r>
              <a:rPr lang="en-US" altLang="zh-CN" dirty="0" smtClean="0"/>
              <a:t> </a:t>
            </a:r>
            <a:r>
              <a:rPr lang="zh-CN" altLang="en-US" dirty="0" smtClean="0"/>
              <a:t> </a:t>
            </a:r>
            <a:r>
              <a:rPr lang="zh-CN" altLang="en-US" dirty="0">
                <a:solidFill>
                  <a:srgbClr val="0000FF"/>
                </a:solidFill>
              </a:rPr>
              <a:t>相关带宽＝</a:t>
            </a:r>
            <a:r>
              <a:rPr lang="en-US" altLang="zh-CN" dirty="0">
                <a:solidFill>
                  <a:srgbClr val="0000FF"/>
                </a:solidFill>
              </a:rPr>
              <a:t>1/</a:t>
            </a:r>
            <a:r>
              <a:rPr lang="en-US" altLang="zh-CN" i="1" dirty="0">
                <a:solidFill>
                  <a:srgbClr val="0000FF"/>
                </a:solidFill>
                <a:sym typeface="Symbol" pitchFamily="18" charset="2"/>
              </a:rPr>
              <a:t></a:t>
            </a:r>
            <a:r>
              <a:rPr lang="en-US" altLang="zh-CN" baseline="-25000" dirty="0" smtClean="0">
                <a:solidFill>
                  <a:srgbClr val="0000FF"/>
                </a:solidFill>
                <a:sym typeface="Symbol" pitchFamily="18" charset="2"/>
              </a:rPr>
              <a:t>m</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64</a:t>
            </a:fld>
            <a:endParaRPr lang="en-US"/>
          </a:p>
        </p:txBody>
      </p:sp>
    </p:spTree>
    <p:extLst>
      <p:ext uri="{BB962C8B-B14F-4D97-AF65-F5344CB8AC3E}">
        <p14:creationId xmlns:p14="http://schemas.microsoft.com/office/powerpoint/2010/main" val="867560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D516B78-F642-4672-8B71-7262737E7DB4}" type="slidenum">
              <a:rPr lang="en-US" altLang="zh-CN"/>
              <a:pPr/>
              <a:t>65</a:t>
            </a:fld>
            <a:endParaRPr lang="en-US" altLang="zh-CN"/>
          </a:p>
        </p:txBody>
      </p:sp>
      <p:sp>
        <p:nvSpPr>
          <p:cNvPr id="52226" name="Rectangle 2"/>
          <p:cNvSpPr>
            <a:spLocks noGrp="1" noChangeArrowheads="1"/>
          </p:cNvSpPr>
          <p:nvPr>
            <p:ph type="title"/>
          </p:nvPr>
        </p:nvSpPr>
        <p:spPr/>
        <p:txBody>
          <a:bodyPr>
            <a:normAutofit/>
          </a:bodyPr>
          <a:lstStyle/>
          <a:p>
            <a:r>
              <a:rPr lang="zh-CN" altLang="en-US" dirty="0">
                <a:sym typeface="Symbol" pitchFamily="18" charset="2"/>
              </a:rPr>
              <a:t>多径效应的影响</a:t>
            </a:r>
            <a:endParaRPr lang="zh-CN" altLang="en-US" b="1" dirty="0"/>
          </a:p>
        </p:txBody>
      </p:sp>
      <p:sp>
        <p:nvSpPr>
          <p:cNvPr id="52227" name="Rectangle 3"/>
          <p:cNvSpPr>
            <a:spLocks noGrp="1" noChangeArrowheads="1"/>
          </p:cNvSpPr>
          <p:nvPr>
            <p:ph type="body" idx="1"/>
          </p:nvPr>
        </p:nvSpPr>
        <p:spPr>
          <a:xfrm>
            <a:off x="296863" y="1314450"/>
            <a:ext cx="8466137" cy="5175250"/>
          </a:xfrm>
        </p:spPr>
        <p:txBody>
          <a:bodyPr>
            <a:normAutofit/>
          </a:bodyPr>
          <a:lstStyle/>
          <a:p>
            <a:r>
              <a:rPr lang="zh-CN" altLang="en-US" dirty="0" smtClean="0">
                <a:solidFill>
                  <a:srgbClr val="0000FF"/>
                </a:solidFill>
                <a:sym typeface="Symbol" pitchFamily="18" charset="2"/>
              </a:rPr>
              <a:t>多径效应</a:t>
            </a:r>
            <a:r>
              <a:rPr lang="zh-CN" altLang="en-US" dirty="0">
                <a:solidFill>
                  <a:srgbClr val="0000FF"/>
                </a:solidFill>
                <a:sym typeface="Symbol" pitchFamily="18" charset="2"/>
              </a:rPr>
              <a:t>的影响</a:t>
            </a:r>
            <a:r>
              <a:rPr lang="zh-CN" altLang="en-US" dirty="0">
                <a:sym typeface="Symbol" pitchFamily="18" charset="2"/>
              </a:rPr>
              <a:t>：</a:t>
            </a:r>
          </a:p>
          <a:p>
            <a:pPr marL="0" indent="0">
              <a:buNone/>
            </a:pPr>
            <a:r>
              <a:rPr lang="zh-CN" altLang="en-US" dirty="0">
                <a:sym typeface="Symbol" pitchFamily="18" charset="2"/>
              </a:rPr>
              <a:t> </a:t>
            </a:r>
            <a:r>
              <a:rPr lang="zh-CN" altLang="en-US" dirty="0" smtClean="0">
                <a:sym typeface="Symbol" pitchFamily="18" charset="2"/>
              </a:rPr>
              <a:t>     多径效应</a:t>
            </a:r>
            <a:r>
              <a:rPr lang="zh-CN" altLang="en-US" dirty="0">
                <a:sym typeface="Symbol" pitchFamily="18" charset="2"/>
              </a:rPr>
              <a:t>会使数字信号的码间串扰增大。为了减小码间串扰的影响，通常要降低码元传输速率</a:t>
            </a:r>
            <a:r>
              <a:rPr lang="zh-CN" altLang="en-US" dirty="0" smtClean="0">
                <a:sym typeface="Symbol" pitchFamily="18" charset="2"/>
              </a:rPr>
              <a:t>。</a:t>
            </a:r>
            <a:endParaRPr lang="en-US" altLang="zh-CN" dirty="0" smtClean="0">
              <a:sym typeface="Symbol" pitchFamily="18" charset="2"/>
            </a:endParaRPr>
          </a:p>
          <a:p>
            <a:pPr marL="0" indent="0">
              <a:buNone/>
            </a:pPr>
            <a:r>
              <a:rPr lang="en-US" altLang="zh-CN" dirty="0">
                <a:sym typeface="Symbol" pitchFamily="18" charset="2"/>
              </a:rPr>
              <a:t> </a:t>
            </a:r>
            <a:r>
              <a:rPr lang="en-US" altLang="zh-CN" dirty="0" smtClean="0">
                <a:sym typeface="Symbol" pitchFamily="18" charset="2"/>
              </a:rPr>
              <a:t>      </a:t>
            </a:r>
            <a:r>
              <a:rPr lang="zh-CN" altLang="en-US" dirty="0" smtClean="0">
                <a:sym typeface="Symbol" pitchFamily="18" charset="2"/>
              </a:rPr>
              <a:t>因为</a:t>
            </a:r>
            <a:r>
              <a:rPr lang="zh-CN" altLang="en-US" dirty="0">
                <a:sym typeface="Symbol" pitchFamily="18" charset="2"/>
              </a:rPr>
              <a:t>，若码元速率降低，则信号带宽也将随之减小，多径效应的影响也随之减轻。</a:t>
            </a:r>
          </a:p>
        </p:txBody>
      </p:sp>
    </p:spTree>
    <p:extLst>
      <p:ext uri="{BB962C8B-B14F-4D97-AF65-F5344CB8AC3E}">
        <p14:creationId xmlns:p14="http://schemas.microsoft.com/office/powerpoint/2010/main" val="399767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2738115-0E64-4A0E-ABD2-40EB88F71AF1}" type="slidenum">
              <a:rPr lang="en-US" altLang="zh-CN"/>
              <a:pPr/>
              <a:t>66</a:t>
            </a:fld>
            <a:endParaRPr lang="en-US" altLang="zh-CN"/>
          </a:p>
        </p:txBody>
      </p:sp>
      <p:sp>
        <p:nvSpPr>
          <p:cNvPr id="53250" name="Rectangle 2"/>
          <p:cNvSpPr>
            <a:spLocks noGrp="1" noChangeArrowheads="1"/>
          </p:cNvSpPr>
          <p:nvPr>
            <p:ph type="title"/>
          </p:nvPr>
        </p:nvSpPr>
        <p:spPr/>
        <p:txBody>
          <a:bodyPr>
            <a:normAutofit fontScale="90000"/>
          </a:bodyPr>
          <a:lstStyle/>
          <a:p>
            <a:endParaRPr lang="zh-CN" altLang="en-US" sz="5400" b="1" dirty="0"/>
          </a:p>
        </p:txBody>
      </p:sp>
      <p:sp>
        <p:nvSpPr>
          <p:cNvPr id="53251" name="Rectangle 3"/>
          <p:cNvSpPr>
            <a:spLocks noGrp="1" noChangeArrowheads="1"/>
          </p:cNvSpPr>
          <p:nvPr>
            <p:ph type="body" idx="1"/>
          </p:nvPr>
        </p:nvSpPr>
        <p:spPr>
          <a:xfrm>
            <a:off x="522288" y="1314450"/>
            <a:ext cx="8447087" cy="5175250"/>
          </a:xfrm>
        </p:spPr>
        <p:txBody>
          <a:bodyPr/>
          <a:lstStyle/>
          <a:p>
            <a:r>
              <a:rPr lang="zh-CN" altLang="en-US" dirty="0" smtClean="0"/>
              <a:t>经过信道后的接收</a:t>
            </a:r>
            <a:r>
              <a:rPr lang="zh-CN" altLang="en-US" dirty="0"/>
              <a:t>信号的分类</a:t>
            </a:r>
          </a:p>
          <a:p>
            <a:pPr lvl="1"/>
            <a:r>
              <a:rPr lang="zh-CN" altLang="en-US" dirty="0">
                <a:solidFill>
                  <a:schemeClr val="hlink"/>
                </a:solidFill>
              </a:rPr>
              <a:t>确知信号</a:t>
            </a:r>
            <a:r>
              <a:rPr lang="zh-CN" altLang="en-US" dirty="0"/>
              <a:t>：接收端能够准确知道其码元波形的</a:t>
            </a:r>
            <a:r>
              <a:rPr lang="zh-CN" altLang="en-US" dirty="0" smtClean="0"/>
              <a:t>信号，是理想情况。 </a:t>
            </a:r>
            <a:endParaRPr lang="zh-CN" altLang="en-US" dirty="0"/>
          </a:p>
          <a:p>
            <a:pPr lvl="1"/>
            <a:r>
              <a:rPr lang="zh-CN" altLang="en-US" dirty="0">
                <a:solidFill>
                  <a:schemeClr val="hlink"/>
                </a:solidFill>
              </a:rPr>
              <a:t>随相信号</a:t>
            </a:r>
            <a:r>
              <a:rPr lang="zh-CN" altLang="en-US" dirty="0"/>
              <a:t>：接收码元的相位随机变化 </a:t>
            </a:r>
            <a:r>
              <a:rPr lang="zh-CN" altLang="en-US" dirty="0" smtClean="0"/>
              <a:t>，传输时延的不确定性导致。即便经过恒参信道传输，大多数也属于这种情况</a:t>
            </a:r>
            <a:endParaRPr lang="zh-CN" altLang="en-US" dirty="0"/>
          </a:p>
          <a:p>
            <a:pPr lvl="1">
              <a:lnSpc>
                <a:spcPct val="110000"/>
              </a:lnSpc>
            </a:pPr>
            <a:r>
              <a:rPr lang="zh-CN" altLang="en-US" dirty="0">
                <a:solidFill>
                  <a:schemeClr val="hlink"/>
                </a:solidFill>
              </a:rPr>
              <a:t>起伏信号</a:t>
            </a:r>
            <a:r>
              <a:rPr lang="zh-CN" altLang="en-US" dirty="0"/>
              <a:t>：接收信号的包络随机起伏、相位也随机变化。 通过多径信道传输的信号都具有这种特性 </a:t>
            </a:r>
          </a:p>
        </p:txBody>
      </p:sp>
    </p:spTree>
    <p:extLst>
      <p:ext uri="{BB962C8B-B14F-4D97-AF65-F5344CB8AC3E}">
        <p14:creationId xmlns:p14="http://schemas.microsoft.com/office/powerpoint/2010/main" val="3264433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 calcmode="lin" valueType="num">
                                      <p:cBhvr additive="base">
                                        <p:cTn id="7"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anim calcmode="lin" valueType="num">
                                      <p:cBhvr additive="base">
                                        <p:cTn id="13"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anim calcmode="lin" valueType="num">
                                      <p:cBhvr additive="base">
                                        <p:cTn id="19"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变参信道对信号传输影响总结</a:t>
            </a:r>
            <a:endParaRPr lang="zh-CN" altLang="en-US" dirty="0"/>
          </a:p>
        </p:txBody>
      </p:sp>
      <p:sp>
        <p:nvSpPr>
          <p:cNvPr id="77826" name="Rectangle 3"/>
          <p:cNvSpPr>
            <a:spLocks noGrp="1" noChangeArrowheads="1"/>
          </p:cNvSpPr>
          <p:nvPr>
            <p:ph type="body" idx="1"/>
          </p:nvPr>
        </p:nvSpPr>
        <p:spPr/>
        <p:txBody>
          <a:bodyPr>
            <a:normAutofit lnSpcReduction="10000"/>
          </a:bodyPr>
          <a:lstStyle/>
          <a:p>
            <a:r>
              <a:rPr lang="en-US" altLang="zh-CN" dirty="0" smtClean="0">
                <a:solidFill>
                  <a:srgbClr val="0000FF"/>
                </a:solidFill>
              </a:rPr>
              <a:t>(1) </a:t>
            </a:r>
            <a:r>
              <a:rPr lang="zh-CN" altLang="en-US" dirty="0" smtClean="0">
                <a:solidFill>
                  <a:srgbClr val="0000FF"/>
                </a:solidFill>
              </a:rPr>
              <a:t>从波形上看</a:t>
            </a:r>
          </a:p>
          <a:p>
            <a:r>
              <a:rPr lang="zh-CN" altLang="en-US" dirty="0" smtClean="0"/>
              <a:t>      使确定的载波信号变成了包络和相位受到调制的窄带信号</a:t>
            </a:r>
            <a:r>
              <a:rPr lang="en-US" altLang="zh-CN" dirty="0" smtClean="0"/>
              <a:t>--</a:t>
            </a:r>
            <a:r>
              <a:rPr lang="zh-CN" altLang="en-US" dirty="0" smtClean="0">
                <a:solidFill>
                  <a:srgbClr val="FF0000"/>
                </a:solidFill>
              </a:rPr>
              <a:t>衰落</a:t>
            </a:r>
            <a:r>
              <a:rPr lang="zh-CN" altLang="en-US" dirty="0" smtClean="0"/>
              <a:t>信号</a:t>
            </a:r>
          </a:p>
          <a:p>
            <a:r>
              <a:rPr lang="en-US" altLang="zh-CN" dirty="0" smtClean="0">
                <a:solidFill>
                  <a:srgbClr val="0000FF"/>
                </a:solidFill>
              </a:rPr>
              <a:t>(2) </a:t>
            </a:r>
            <a:r>
              <a:rPr lang="zh-CN" altLang="en-US" dirty="0" smtClean="0">
                <a:solidFill>
                  <a:srgbClr val="0000FF"/>
                </a:solidFill>
              </a:rPr>
              <a:t>从频谱上看</a:t>
            </a:r>
          </a:p>
          <a:p>
            <a:r>
              <a:rPr lang="zh-CN" altLang="en-US" dirty="0" smtClean="0"/>
              <a:t>      引起频率弥散，即有单个频率变成一个</a:t>
            </a:r>
            <a:r>
              <a:rPr lang="zh-CN" altLang="en-US" dirty="0" smtClean="0">
                <a:solidFill>
                  <a:srgbClr val="FF0000"/>
                </a:solidFill>
              </a:rPr>
              <a:t>窄带</a:t>
            </a:r>
            <a:r>
              <a:rPr lang="zh-CN" altLang="en-US" dirty="0" smtClean="0"/>
              <a:t>频谱</a:t>
            </a:r>
          </a:p>
          <a:p>
            <a:r>
              <a:rPr lang="en-US" altLang="zh-CN" dirty="0" smtClean="0">
                <a:solidFill>
                  <a:srgbClr val="0000FF"/>
                </a:solidFill>
              </a:rPr>
              <a:t>(3) </a:t>
            </a:r>
            <a:r>
              <a:rPr lang="zh-CN" altLang="en-US" dirty="0" smtClean="0">
                <a:solidFill>
                  <a:srgbClr val="0000FF"/>
                </a:solidFill>
              </a:rPr>
              <a:t>造成频率选择性衰落</a:t>
            </a:r>
          </a:p>
          <a:p>
            <a:r>
              <a:rPr lang="zh-CN" altLang="en-US" dirty="0" smtClean="0"/>
              <a:t>      信号频谱中某些分量出现衰落的一种衰落现象。</a:t>
            </a:r>
            <a:r>
              <a:rPr lang="zh-CN" altLang="en-US" dirty="0" smtClean="0">
                <a:solidFill>
                  <a:srgbClr val="FF0000"/>
                </a:solidFill>
              </a:rPr>
              <a:t>不同频率</a:t>
            </a:r>
            <a:r>
              <a:rPr lang="zh-CN" altLang="en-US" dirty="0" smtClean="0"/>
              <a:t>不同路径传播的结果有不同的衰落</a:t>
            </a:r>
          </a:p>
        </p:txBody>
      </p:sp>
      <p:sp>
        <p:nvSpPr>
          <p:cNvPr id="2" name="灯片编号占位符 1"/>
          <p:cNvSpPr>
            <a:spLocks noGrp="1"/>
          </p:cNvSpPr>
          <p:nvPr>
            <p:ph type="sldNum" sz="quarter" idx="12"/>
          </p:nvPr>
        </p:nvSpPr>
        <p:spPr/>
        <p:txBody>
          <a:bodyPr/>
          <a:lstStyle/>
          <a:p>
            <a:fld id="{E31375A4-56A4-47D6-9801-1991572033F7}" type="slidenum">
              <a:rPr lang="en-US" smtClean="0"/>
              <a:pPr/>
              <a:t>67</a:t>
            </a:fld>
            <a:endParaRPr lang="en-US"/>
          </a:p>
        </p:txBody>
      </p:sp>
    </p:spTree>
    <p:extLst>
      <p:ext uri="{BB962C8B-B14F-4D97-AF65-F5344CB8AC3E}">
        <p14:creationId xmlns:p14="http://schemas.microsoft.com/office/powerpoint/2010/main" val="390712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fade">
                                      <p:cBhvr>
                                        <p:cTn id="7" dur="1000"/>
                                        <p:tgtEl>
                                          <p:spTgt spid="77826">
                                            <p:txEl>
                                              <p:pRg st="0" end="0"/>
                                            </p:txEl>
                                          </p:spTgt>
                                        </p:tgtEl>
                                      </p:cBhvr>
                                    </p:animEffect>
                                    <p:anim calcmode="lin" valueType="num">
                                      <p:cBhvr>
                                        <p:cTn id="8" dur="1000" fill="hold"/>
                                        <p:tgtEl>
                                          <p:spTgt spid="778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782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fade">
                                      <p:cBhvr>
                                        <p:cTn id="12" dur="1000"/>
                                        <p:tgtEl>
                                          <p:spTgt spid="77826">
                                            <p:txEl>
                                              <p:pRg st="1" end="1"/>
                                            </p:txEl>
                                          </p:spTgt>
                                        </p:tgtEl>
                                      </p:cBhvr>
                                    </p:animEffect>
                                    <p:anim calcmode="lin" valueType="num">
                                      <p:cBhvr>
                                        <p:cTn id="13" dur="1000" fill="hold"/>
                                        <p:tgtEl>
                                          <p:spTgt spid="7782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78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7826">
                                            <p:txEl>
                                              <p:pRg st="2" end="2"/>
                                            </p:txEl>
                                          </p:spTgt>
                                        </p:tgtEl>
                                        <p:attrNameLst>
                                          <p:attrName>style.visibility</p:attrName>
                                        </p:attrNameLst>
                                      </p:cBhvr>
                                      <p:to>
                                        <p:strVal val="visible"/>
                                      </p:to>
                                    </p:set>
                                    <p:animEffect transition="in" filter="fade">
                                      <p:cBhvr>
                                        <p:cTn id="19" dur="1000"/>
                                        <p:tgtEl>
                                          <p:spTgt spid="77826">
                                            <p:txEl>
                                              <p:pRg st="2" end="2"/>
                                            </p:txEl>
                                          </p:spTgt>
                                        </p:tgtEl>
                                      </p:cBhvr>
                                    </p:animEffect>
                                    <p:anim calcmode="lin" valueType="num">
                                      <p:cBhvr>
                                        <p:cTn id="20" dur="1000" fill="hold"/>
                                        <p:tgtEl>
                                          <p:spTgt spid="7782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782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7826">
                                            <p:txEl>
                                              <p:pRg st="3" end="3"/>
                                            </p:txEl>
                                          </p:spTgt>
                                        </p:tgtEl>
                                        <p:attrNameLst>
                                          <p:attrName>style.visibility</p:attrName>
                                        </p:attrNameLst>
                                      </p:cBhvr>
                                      <p:to>
                                        <p:strVal val="visible"/>
                                      </p:to>
                                    </p:set>
                                    <p:animEffect transition="in" filter="fade">
                                      <p:cBhvr>
                                        <p:cTn id="24" dur="1000"/>
                                        <p:tgtEl>
                                          <p:spTgt spid="77826">
                                            <p:txEl>
                                              <p:pRg st="3" end="3"/>
                                            </p:txEl>
                                          </p:spTgt>
                                        </p:tgtEl>
                                      </p:cBhvr>
                                    </p:animEffect>
                                    <p:anim calcmode="lin" valueType="num">
                                      <p:cBhvr>
                                        <p:cTn id="25" dur="1000" fill="hold"/>
                                        <p:tgtEl>
                                          <p:spTgt spid="7782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782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7826">
                                            <p:txEl>
                                              <p:pRg st="4" end="4"/>
                                            </p:txEl>
                                          </p:spTgt>
                                        </p:tgtEl>
                                        <p:attrNameLst>
                                          <p:attrName>style.visibility</p:attrName>
                                        </p:attrNameLst>
                                      </p:cBhvr>
                                      <p:to>
                                        <p:strVal val="visible"/>
                                      </p:to>
                                    </p:set>
                                    <p:animEffect transition="in" filter="fade">
                                      <p:cBhvr>
                                        <p:cTn id="31" dur="1000"/>
                                        <p:tgtEl>
                                          <p:spTgt spid="77826">
                                            <p:txEl>
                                              <p:pRg st="4" end="4"/>
                                            </p:txEl>
                                          </p:spTgt>
                                        </p:tgtEl>
                                      </p:cBhvr>
                                    </p:animEffect>
                                    <p:anim calcmode="lin" valueType="num">
                                      <p:cBhvr>
                                        <p:cTn id="32" dur="1000" fill="hold"/>
                                        <p:tgtEl>
                                          <p:spTgt spid="7782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77826">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7826">
                                            <p:txEl>
                                              <p:pRg st="5" end="5"/>
                                            </p:txEl>
                                          </p:spTgt>
                                        </p:tgtEl>
                                        <p:attrNameLst>
                                          <p:attrName>style.visibility</p:attrName>
                                        </p:attrNameLst>
                                      </p:cBhvr>
                                      <p:to>
                                        <p:strVal val="visible"/>
                                      </p:to>
                                    </p:set>
                                    <p:animEffect transition="in" filter="fade">
                                      <p:cBhvr>
                                        <p:cTn id="36" dur="1000"/>
                                        <p:tgtEl>
                                          <p:spTgt spid="77826">
                                            <p:txEl>
                                              <p:pRg st="5" end="5"/>
                                            </p:txEl>
                                          </p:spTgt>
                                        </p:tgtEl>
                                      </p:cBhvr>
                                    </p:animEffect>
                                    <p:anim calcmode="lin" valueType="num">
                                      <p:cBhvr>
                                        <p:cTn id="37" dur="1000" fill="hold"/>
                                        <p:tgtEl>
                                          <p:spTgt spid="77826">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7782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章    信  道</a:t>
            </a:r>
            <a:endParaRPr lang="zh-CN" altLang="en-US" dirty="0"/>
          </a:p>
        </p:txBody>
      </p:sp>
      <p:sp>
        <p:nvSpPr>
          <p:cNvPr id="3" name="内容占位符 2"/>
          <p:cNvSpPr>
            <a:spLocks noGrp="1"/>
          </p:cNvSpPr>
          <p:nvPr>
            <p:ph idx="1"/>
          </p:nvPr>
        </p:nvSpPr>
        <p:spPr/>
        <p:txBody>
          <a:bodyPr/>
          <a:lstStyle/>
          <a:p>
            <a:r>
              <a:rPr lang="en-US" altLang="zh-CN" dirty="0" smtClean="0"/>
              <a:t>4.1 </a:t>
            </a:r>
            <a:r>
              <a:rPr lang="zh-CN" altLang="en-US" dirty="0" smtClean="0"/>
              <a:t>无线信道</a:t>
            </a:r>
          </a:p>
          <a:p>
            <a:r>
              <a:rPr lang="en-US" altLang="zh-CN" dirty="0" smtClean="0"/>
              <a:t>4.2 </a:t>
            </a:r>
            <a:r>
              <a:rPr lang="zh-CN" altLang="en-US" dirty="0" smtClean="0"/>
              <a:t>有线信道</a:t>
            </a:r>
          </a:p>
          <a:p>
            <a:r>
              <a:rPr lang="en-US" altLang="zh-CN" dirty="0" smtClean="0"/>
              <a:t>4.3 </a:t>
            </a:r>
            <a:r>
              <a:rPr lang="zh-CN" altLang="en-US" dirty="0" smtClean="0"/>
              <a:t>信道的数学模型</a:t>
            </a:r>
          </a:p>
          <a:p>
            <a:r>
              <a:rPr lang="en-US" altLang="zh-CN" dirty="0" smtClean="0"/>
              <a:t>4.4 </a:t>
            </a:r>
            <a:r>
              <a:rPr lang="zh-CN" altLang="en-US" dirty="0" smtClean="0"/>
              <a:t>信道特性对信号传输的影响</a:t>
            </a:r>
          </a:p>
          <a:p>
            <a:r>
              <a:rPr lang="en-US" altLang="zh-CN" dirty="0" smtClean="0">
                <a:solidFill>
                  <a:srgbClr val="FF0000"/>
                </a:solidFill>
              </a:rPr>
              <a:t>4.5 </a:t>
            </a:r>
            <a:r>
              <a:rPr lang="zh-CN" altLang="en-US" dirty="0" smtClean="0">
                <a:solidFill>
                  <a:srgbClr val="FF0000"/>
                </a:solidFill>
              </a:rPr>
              <a:t>信道中的噪声</a:t>
            </a:r>
          </a:p>
          <a:p>
            <a:r>
              <a:rPr lang="en-US" altLang="zh-CN" dirty="0" smtClean="0"/>
              <a:t>4.6 </a:t>
            </a:r>
            <a:r>
              <a:rPr lang="zh-CN" altLang="en-US" dirty="0" smtClean="0"/>
              <a:t>信道容量</a:t>
            </a:r>
          </a:p>
          <a:p>
            <a:endParaRPr lang="zh-CN" altLang="en-US" b="0" dirty="0" smtClean="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68</a:t>
            </a:fld>
            <a:endParaRPr lang="en-US"/>
          </a:p>
        </p:txBody>
      </p:sp>
    </p:spTree>
    <p:extLst>
      <p:ext uri="{BB962C8B-B14F-4D97-AF65-F5344CB8AC3E}">
        <p14:creationId xmlns:p14="http://schemas.microsoft.com/office/powerpoint/2010/main" val="2094891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smtClean="0"/>
              <a:t>4.5 </a:t>
            </a:r>
            <a:r>
              <a:rPr lang="zh-CN" altLang="en-US" smtClean="0"/>
              <a:t>信道中的噪声</a:t>
            </a:r>
            <a:endParaRPr lang="zh-CN" altLang="en-US" dirty="0" smtClean="0"/>
          </a:p>
        </p:txBody>
      </p:sp>
      <p:sp>
        <p:nvSpPr>
          <p:cNvPr id="54275" name="Rectangle 3"/>
          <p:cNvSpPr>
            <a:spLocks noGrp="1" noChangeArrowheads="1"/>
          </p:cNvSpPr>
          <p:nvPr>
            <p:ph type="body" idx="1"/>
          </p:nvPr>
        </p:nvSpPr>
        <p:spPr/>
        <p:txBody>
          <a:bodyPr>
            <a:normAutofit/>
          </a:bodyPr>
          <a:lstStyle/>
          <a:p>
            <a:r>
              <a:rPr lang="zh-CN" altLang="en-US" dirty="0" smtClean="0">
                <a:solidFill>
                  <a:srgbClr val="0000FF"/>
                </a:solidFill>
              </a:rPr>
              <a:t>噪声</a:t>
            </a:r>
            <a:r>
              <a:rPr lang="zh-CN" altLang="en-US" dirty="0" smtClean="0"/>
              <a:t>：</a:t>
            </a:r>
          </a:p>
          <a:p>
            <a:pPr lvl="1"/>
            <a:r>
              <a:rPr lang="zh-CN" altLang="en-US" dirty="0" smtClean="0"/>
              <a:t>信道中存在的不需要的电信号：电子系统中所传输的信号以外一切规则和不规则的、可懂和不可懂的干扰，统称噪声。</a:t>
            </a:r>
          </a:p>
          <a:p>
            <a:r>
              <a:rPr lang="zh-CN" altLang="en-US" dirty="0" smtClean="0">
                <a:solidFill>
                  <a:srgbClr val="0000FF"/>
                </a:solidFill>
              </a:rPr>
              <a:t>加性噪声：</a:t>
            </a:r>
            <a:endParaRPr lang="en-US" altLang="zh-CN" dirty="0" smtClean="0">
              <a:solidFill>
                <a:srgbClr val="0000FF"/>
              </a:solidFill>
            </a:endParaRPr>
          </a:p>
          <a:p>
            <a:pPr lvl="1"/>
            <a:r>
              <a:rPr lang="zh-CN" altLang="en-US" dirty="0" smtClean="0"/>
              <a:t>分散在通信系统的各处噪声的集中表示。加性噪声与信号</a:t>
            </a:r>
            <a:r>
              <a:rPr lang="zh-CN" altLang="en-US" dirty="0" smtClean="0">
                <a:solidFill>
                  <a:srgbClr val="FF0000"/>
                </a:solidFill>
              </a:rPr>
              <a:t>相互独立</a:t>
            </a:r>
            <a:r>
              <a:rPr lang="zh-CN" altLang="en-US" dirty="0" smtClean="0"/>
              <a:t>，并且</a:t>
            </a:r>
            <a:r>
              <a:rPr lang="zh-CN" altLang="en-US" dirty="0" smtClean="0">
                <a:solidFill>
                  <a:srgbClr val="FF0000"/>
                </a:solidFill>
              </a:rPr>
              <a:t>始终存在</a:t>
            </a:r>
            <a:r>
              <a:rPr lang="zh-CN" altLang="en-US" dirty="0" smtClean="0"/>
              <a:t>。</a:t>
            </a:r>
            <a:endParaRPr lang="en-US" altLang="zh-CN" dirty="0" smtClean="0"/>
          </a:p>
          <a:p>
            <a:pPr lvl="1"/>
            <a:r>
              <a:rPr lang="zh-CN" altLang="en-US" dirty="0" smtClean="0"/>
              <a:t>实际中只能采取措施减小加性噪声的影响，而不能彻底消除加性噪声</a:t>
            </a:r>
          </a:p>
          <a:p>
            <a:pPr lvl="1"/>
            <a:endParaRPr lang="zh-CN" altLang="en-US" dirty="0" smtClean="0"/>
          </a:p>
          <a:p>
            <a:pPr lvl="1"/>
            <a:endParaRPr lang="en-US" altLang="zh-CN" dirty="0"/>
          </a:p>
        </p:txBody>
      </p:sp>
      <p:sp>
        <p:nvSpPr>
          <p:cNvPr id="4" name="灯片编号占位符 5"/>
          <p:cNvSpPr>
            <a:spLocks noGrp="1"/>
          </p:cNvSpPr>
          <p:nvPr>
            <p:ph type="sldNum" sz="quarter" idx="12"/>
          </p:nvPr>
        </p:nvSpPr>
        <p:spPr/>
        <p:txBody>
          <a:bodyPr/>
          <a:lstStyle/>
          <a:p>
            <a:fld id="{82070CEA-CB11-4604-A3D5-0FEE7777F45F}" type="slidenum">
              <a:rPr lang="en-US" altLang="zh-CN" smtClean="0"/>
              <a:pPr/>
              <a:t>69</a:t>
            </a:fld>
            <a:endParaRPr lang="en-US" altLang="zh-CN"/>
          </a:p>
        </p:txBody>
      </p:sp>
    </p:spTree>
    <p:extLst>
      <p:ext uri="{BB962C8B-B14F-4D97-AF65-F5344CB8AC3E}">
        <p14:creationId xmlns:p14="http://schemas.microsoft.com/office/powerpoint/2010/main" val="787156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 calcmode="lin" valueType="num">
                                      <p:cBhvr additive="base">
                                        <p:cTn id="7"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anim calcmode="lin" valueType="num">
                                      <p:cBhvr additive="base">
                                        <p:cTn id="11"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54275">
                                            <p:txEl>
                                              <p:pRg st="4" end="4"/>
                                            </p:txEl>
                                          </p:spTgt>
                                        </p:tgtEl>
                                        <p:attrNameLst>
                                          <p:attrName>style.visibility</p:attrName>
                                        </p:attrNameLst>
                                      </p:cBhvr>
                                      <p:to>
                                        <p:strVal val="visible"/>
                                      </p:to>
                                    </p:set>
                                    <p:anim calcmode="lin" valueType="num">
                                      <p:cBhvr additive="base">
                                        <p:cTn id="16"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E31375A4-56A4-47D6-9801-1991572033F7}" type="slidenum">
              <a:rPr lang="en-US" smtClean="0"/>
              <a:pPr/>
              <a:t>7</a:t>
            </a:fld>
            <a:endParaRPr lang="en-US"/>
          </a:p>
        </p:txBody>
      </p:sp>
      <p:grpSp>
        <p:nvGrpSpPr>
          <p:cNvPr id="5" name="Group 23"/>
          <p:cNvGrpSpPr>
            <a:grpSpLocks/>
          </p:cNvGrpSpPr>
          <p:nvPr/>
        </p:nvGrpSpPr>
        <p:grpSpPr bwMode="auto">
          <a:xfrm>
            <a:off x="1603676" y="252812"/>
            <a:ext cx="5436098" cy="6381330"/>
            <a:chOff x="3078" y="657"/>
            <a:chExt cx="2871" cy="3663"/>
          </a:xfrm>
        </p:grpSpPr>
        <p:pic>
          <p:nvPicPr>
            <p:cNvPr id="6" name="Picture 9" descr="大气衰减曲线"/>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2" y="657"/>
              <a:ext cx="2587" cy="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3560" y="2191"/>
              <a:ext cx="220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dirty="0">
                  <a:latin typeface="Times New Roman" pitchFamily="18" charset="0"/>
                </a:rPr>
                <a:t>频率</a:t>
              </a:r>
              <a:r>
                <a:rPr lang="en-US" altLang="zh-CN" sz="1400" dirty="0">
                  <a:latin typeface="Times New Roman" pitchFamily="18" charset="0"/>
                </a:rPr>
                <a:t>(GHz)</a:t>
              </a:r>
            </a:p>
            <a:p>
              <a:pPr algn="ctr"/>
              <a:r>
                <a:rPr lang="en-US" altLang="zh-CN" sz="1400" dirty="0">
                  <a:latin typeface="Times New Roman" pitchFamily="18" charset="0"/>
                </a:rPr>
                <a:t>(a) </a:t>
              </a:r>
              <a:r>
                <a:rPr lang="zh-CN" altLang="en-US" sz="1400" dirty="0">
                  <a:latin typeface="Times New Roman" pitchFamily="18" charset="0"/>
                </a:rPr>
                <a:t>氧气和水蒸气（浓度</a:t>
              </a:r>
              <a:r>
                <a:rPr lang="en-US" altLang="zh-CN" sz="1400" dirty="0">
                  <a:latin typeface="Times New Roman" pitchFamily="18" charset="0"/>
                </a:rPr>
                <a:t>7.5 g/m</a:t>
              </a:r>
              <a:r>
                <a:rPr lang="en-US" altLang="zh-CN" sz="1400" baseline="30000" dirty="0">
                  <a:latin typeface="Times New Roman" pitchFamily="18" charset="0"/>
                </a:rPr>
                <a:t>3</a:t>
              </a:r>
              <a:r>
                <a:rPr lang="zh-CN" altLang="en-US" sz="1400" dirty="0">
                  <a:latin typeface="Times New Roman" pitchFamily="18" charset="0"/>
                </a:rPr>
                <a:t>）的衰减</a:t>
              </a:r>
              <a:endParaRPr lang="zh-CN" altLang="en-US" sz="2800" dirty="0"/>
            </a:p>
          </p:txBody>
        </p:sp>
        <p:sp>
          <p:nvSpPr>
            <p:cNvPr id="8" name="Text Box 11"/>
            <p:cNvSpPr txBox="1">
              <a:spLocks noChangeArrowheads="1"/>
            </p:cNvSpPr>
            <p:nvPr/>
          </p:nvSpPr>
          <p:spPr bwMode="auto">
            <a:xfrm>
              <a:off x="3933" y="3775"/>
              <a:ext cx="173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a:latin typeface="Times New Roman" pitchFamily="18" charset="0"/>
                </a:rPr>
                <a:t>频率</a:t>
              </a:r>
              <a:r>
                <a:rPr lang="en-US" altLang="zh-CN" sz="1400">
                  <a:latin typeface="Times New Roman" pitchFamily="18" charset="0"/>
                </a:rPr>
                <a:t>(GHz)</a:t>
              </a:r>
            </a:p>
            <a:p>
              <a:pPr algn="ctr"/>
              <a:r>
                <a:rPr lang="en-US" altLang="zh-CN" sz="1400">
                  <a:latin typeface="Times New Roman" pitchFamily="18" charset="0"/>
                </a:rPr>
                <a:t>(b) </a:t>
              </a:r>
              <a:r>
                <a:rPr lang="zh-CN" altLang="en-US" sz="1400">
                  <a:latin typeface="Times New Roman" pitchFamily="18" charset="0"/>
                </a:rPr>
                <a:t>降雨的衰减</a:t>
              </a:r>
              <a:endParaRPr lang="zh-CN" altLang="en-US" sz="2800"/>
            </a:p>
          </p:txBody>
        </p:sp>
        <p:grpSp>
          <p:nvGrpSpPr>
            <p:cNvPr id="9" name="Group 22"/>
            <p:cNvGrpSpPr>
              <a:grpSpLocks/>
            </p:cNvGrpSpPr>
            <p:nvPr/>
          </p:nvGrpSpPr>
          <p:grpSpPr bwMode="auto">
            <a:xfrm>
              <a:off x="3249" y="2755"/>
              <a:ext cx="501" cy="442"/>
              <a:chOff x="3249" y="2755"/>
              <a:chExt cx="501" cy="442"/>
            </a:xfrm>
          </p:grpSpPr>
          <p:sp>
            <p:nvSpPr>
              <p:cNvPr id="17" name="Text Box 13"/>
              <p:cNvSpPr txBox="1">
                <a:spLocks noChangeArrowheads="1"/>
              </p:cNvSpPr>
              <p:nvPr/>
            </p:nvSpPr>
            <p:spPr bwMode="auto">
              <a:xfrm>
                <a:off x="3334" y="2755"/>
                <a:ext cx="2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1200">
                    <a:latin typeface="Times New Roman" pitchFamily="18" charset="0"/>
                  </a:rPr>
                  <a:t>衰减</a:t>
                </a:r>
                <a:endParaRPr lang="zh-CN" altLang="en-US" sz="2400"/>
              </a:p>
            </p:txBody>
          </p:sp>
          <p:sp>
            <p:nvSpPr>
              <p:cNvPr id="18" name="Text Box 14"/>
              <p:cNvSpPr txBox="1">
                <a:spLocks noChangeArrowheads="1"/>
              </p:cNvSpPr>
              <p:nvPr/>
            </p:nvSpPr>
            <p:spPr bwMode="auto">
              <a:xfrm>
                <a:off x="3249" y="3010"/>
                <a:ext cx="501"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(dB/km)</a:t>
                </a:r>
                <a:endParaRPr lang="en-US" altLang="zh-CN" sz="2800"/>
              </a:p>
            </p:txBody>
          </p:sp>
        </p:grpSp>
        <p:grpSp>
          <p:nvGrpSpPr>
            <p:cNvPr id="10" name="Group 15"/>
            <p:cNvGrpSpPr>
              <a:grpSpLocks/>
            </p:cNvGrpSpPr>
            <p:nvPr/>
          </p:nvGrpSpPr>
          <p:grpSpPr bwMode="auto">
            <a:xfrm>
              <a:off x="3078" y="1253"/>
              <a:ext cx="530" cy="543"/>
              <a:chOff x="2820" y="5775"/>
              <a:chExt cx="960" cy="780"/>
            </a:xfrm>
          </p:grpSpPr>
          <p:sp>
            <p:nvSpPr>
              <p:cNvPr id="15" name="Text Box 16"/>
              <p:cNvSpPr txBox="1">
                <a:spLocks noChangeArrowheads="1"/>
              </p:cNvSpPr>
              <p:nvPr/>
            </p:nvSpPr>
            <p:spPr bwMode="auto">
              <a:xfrm>
                <a:off x="3075" y="5775"/>
                <a:ext cx="630"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1200">
                    <a:latin typeface="Times New Roman" pitchFamily="18" charset="0"/>
                  </a:rPr>
                  <a:t>衰减</a:t>
                </a:r>
                <a:endParaRPr lang="zh-CN" altLang="en-US" sz="2400"/>
              </a:p>
            </p:txBody>
          </p:sp>
          <p:sp>
            <p:nvSpPr>
              <p:cNvPr id="16" name="Text Box 17"/>
              <p:cNvSpPr txBox="1">
                <a:spLocks noChangeArrowheads="1"/>
              </p:cNvSpPr>
              <p:nvPr/>
            </p:nvSpPr>
            <p:spPr bwMode="auto">
              <a:xfrm>
                <a:off x="2820" y="6105"/>
                <a:ext cx="96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a:latin typeface="Times New Roman" pitchFamily="18" charset="0"/>
                  </a:rPr>
                  <a:t>  (dB/km)</a:t>
                </a:r>
                <a:endParaRPr lang="en-US" altLang="zh-CN" sz="2800"/>
              </a:p>
            </p:txBody>
          </p:sp>
        </p:grpSp>
        <p:sp>
          <p:nvSpPr>
            <p:cNvPr id="11" name="Text Box 18"/>
            <p:cNvSpPr txBox="1">
              <a:spLocks noChangeArrowheads="1"/>
            </p:cNvSpPr>
            <p:nvPr/>
          </p:nvSpPr>
          <p:spPr bwMode="auto">
            <a:xfrm>
              <a:off x="4096" y="1307"/>
              <a:ext cx="4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200">
                  <a:latin typeface="Times New Roman" pitchFamily="18" charset="0"/>
                </a:rPr>
                <a:t>水蒸气</a:t>
              </a:r>
              <a:endParaRPr lang="zh-CN" altLang="en-US" sz="2400"/>
            </a:p>
          </p:txBody>
        </p:sp>
        <p:sp>
          <p:nvSpPr>
            <p:cNvPr id="12" name="Text Box 19"/>
            <p:cNvSpPr txBox="1">
              <a:spLocks noChangeArrowheads="1"/>
            </p:cNvSpPr>
            <p:nvPr/>
          </p:nvSpPr>
          <p:spPr bwMode="auto">
            <a:xfrm>
              <a:off x="4652" y="1519"/>
              <a:ext cx="29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200">
                  <a:latin typeface="Times New Roman" pitchFamily="18" charset="0"/>
                </a:rPr>
                <a:t>氧气</a:t>
              </a:r>
              <a:endParaRPr lang="zh-CN" altLang="en-US" sz="2400"/>
            </a:p>
          </p:txBody>
        </p:sp>
        <p:sp>
          <p:nvSpPr>
            <p:cNvPr id="13" name="Text Box 20"/>
            <p:cNvSpPr txBox="1">
              <a:spLocks noChangeArrowheads="1"/>
            </p:cNvSpPr>
            <p:nvPr/>
          </p:nvSpPr>
          <p:spPr bwMode="auto">
            <a:xfrm>
              <a:off x="3872" y="2812"/>
              <a:ext cx="53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a:latin typeface="Times New Roman" pitchFamily="18" charset="0"/>
                </a:rPr>
                <a:t>降雨率</a:t>
              </a:r>
              <a:endParaRPr lang="zh-CN" altLang="en-US" sz="2800"/>
            </a:p>
          </p:txBody>
        </p:sp>
        <p:sp>
          <p:nvSpPr>
            <p:cNvPr id="14" name="Text Box 21"/>
            <p:cNvSpPr txBox="1">
              <a:spLocks noChangeArrowheads="1"/>
            </p:cNvSpPr>
            <p:nvPr/>
          </p:nvSpPr>
          <p:spPr bwMode="auto">
            <a:xfrm>
              <a:off x="3793" y="4052"/>
              <a:ext cx="167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latin typeface="Times New Roman" pitchFamily="18" charset="0"/>
                </a:rPr>
                <a:t>图</a:t>
              </a:r>
              <a:r>
                <a:rPr lang="en-US" altLang="zh-CN" sz="1600">
                  <a:latin typeface="Times New Roman" pitchFamily="18" charset="0"/>
                </a:rPr>
                <a:t>4-6 </a:t>
              </a:r>
              <a:r>
                <a:rPr lang="zh-CN" altLang="en-US" sz="1600">
                  <a:latin typeface="Times New Roman" pitchFamily="18" charset="0"/>
                </a:rPr>
                <a:t>大气衰减</a:t>
              </a:r>
            </a:p>
            <a:p>
              <a:endParaRPr lang="en-US" altLang="zh-CN"/>
            </a:p>
          </p:txBody>
        </p:sp>
      </p:grpSp>
    </p:spTree>
    <p:extLst>
      <p:ext uri="{BB962C8B-B14F-4D97-AF65-F5344CB8AC3E}">
        <p14:creationId xmlns:p14="http://schemas.microsoft.com/office/powerpoint/2010/main" val="165932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t>噪声分类</a:t>
            </a:r>
            <a:r>
              <a:rPr lang="en-US" altLang="zh-CN" dirty="0" smtClean="0"/>
              <a:t>– </a:t>
            </a:r>
            <a:r>
              <a:rPr lang="zh-CN" altLang="en-US" dirty="0" smtClean="0"/>
              <a:t>按</a:t>
            </a:r>
            <a:r>
              <a:rPr lang="zh-CN" altLang="en-US" dirty="0" smtClean="0">
                <a:solidFill>
                  <a:srgbClr val="0000FF"/>
                </a:solidFill>
              </a:rPr>
              <a:t>来源</a:t>
            </a:r>
            <a:r>
              <a:rPr lang="zh-CN" altLang="en-US" dirty="0" smtClean="0"/>
              <a:t>分类</a:t>
            </a:r>
          </a:p>
        </p:txBody>
      </p:sp>
      <p:sp>
        <p:nvSpPr>
          <p:cNvPr id="54275" name="Rectangle 3"/>
          <p:cNvSpPr>
            <a:spLocks noGrp="1" noChangeArrowheads="1"/>
          </p:cNvSpPr>
          <p:nvPr>
            <p:ph type="body" idx="1"/>
          </p:nvPr>
        </p:nvSpPr>
        <p:spPr>
          <a:xfrm>
            <a:off x="539552" y="1196752"/>
            <a:ext cx="8064896" cy="5328592"/>
          </a:xfrm>
        </p:spPr>
        <p:txBody>
          <a:bodyPr>
            <a:normAutofit/>
          </a:bodyPr>
          <a:lstStyle/>
          <a:p>
            <a:r>
              <a:rPr lang="zh-CN" altLang="en-US" dirty="0" smtClean="0">
                <a:solidFill>
                  <a:srgbClr val="0000FF"/>
                </a:solidFill>
              </a:rPr>
              <a:t>人为噪声</a:t>
            </a:r>
            <a:r>
              <a:rPr lang="zh-CN" altLang="en-US" dirty="0" smtClean="0"/>
              <a:t> － 例：开关火花、电台辐射</a:t>
            </a:r>
          </a:p>
          <a:p>
            <a:r>
              <a:rPr lang="zh-CN" altLang="en-US" dirty="0" smtClean="0">
                <a:solidFill>
                  <a:srgbClr val="0000FF"/>
                </a:solidFill>
              </a:rPr>
              <a:t>自然噪声</a:t>
            </a:r>
            <a:r>
              <a:rPr lang="zh-CN" altLang="en-US" dirty="0" smtClean="0"/>
              <a:t> － 例：闪电、大气噪声、宇宙噪声、</a:t>
            </a:r>
            <a:r>
              <a:rPr lang="zh-CN" altLang="en-US" dirty="0" smtClean="0">
                <a:solidFill>
                  <a:srgbClr val="7030A0"/>
                </a:solidFill>
              </a:rPr>
              <a:t>热噪声</a:t>
            </a:r>
          </a:p>
          <a:p>
            <a:r>
              <a:rPr lang="zh-CN" altLang="en-US" dirty="0" smtClean="0">
                <a:solidFill>
                  <a:srgbClr val="7030A0"/>
                </a:solidFill>
              </a:rPr>
              <a:t>热噪声：</a:t>
            </a:r>
            <a:r>
              <a:rPr lang="zh-CN" altLang="en-US" dirty="0" smtClean="0"/>
              <a:t>来自</a:t>
            </a:r>
            <a:r>
              <a:rPr lang="zh-CN" altLang="en-US" dirty="0"/>
              <a:t>一切电阻性元器件中电子的热运动。 </a:t>
            </a:r>
          </a:p>
          <a:p>
            <a:pPr lvl="1"/>
            <a:r>
              <a:rPr lang="zh-CN" altLang="en-US" dirty="0"/>
              <a:t>频率范围：均匀分布在大约 </a:t>
            </a:r>
            <a:r>
              <a:rPr lang="en-US" altLang="zh-CN" dirty="0"/>
              <a:t>0 </a:t>
            </a:r>
            <a:r>
              <a:rPr lang="zh-CN" altLang="en-US" dirty="0"/>
              <a:t>～ </a:t>
            </a:r>
            <a:r>
              <a:rPr lang="en-US" altLang="zh-CN" dirty="0"/>
              <a:t>10</a:t>
            </a:r>
            <a:r>
              <a:rPr lang="en-US" altLang="zh-CN" baseline="30000" dirty="0"/>
              <a:t>12</a:t>
            </a:r>
            <a:r>
              <a:rPr lang="en-US" altLang="zh-CN" dirty="0"/>
              <a:t> Hz</a:t>
            </a:r>
            <a:r>
              <a:rPr lang="zh-CN" altLang="en-US" dirty="0"/>
              <a:t>。</a:t>
            </a:r>
          </a:p>
          <a:p>
            <a:pPr lvl="1"/>
            <a:r>
              <a:rPr lang="zh-CN" altLang="en-US" dirty="0"/>
              <a:t>热噪声电压有效值：</a:t>
            </a:r>
          </a:p>
          <a:p>
            <a:pPr lvl="1"/>
            <a:endParaRPr lang="zh-CN" altLang="en-US" dirty="0"/>
          </a:p>
          <a:p>
            <a:pPr lvl="1">
              <a:buFont typeface="Wingdings" pitchFamily="2" charset="2"/>
              <a:buNone/>
            </a:pPr>
            <a:r>
              <a:rPr lang="zh-CN" altLang="en-US" dirty="0"/>
              <a:t> 	式</a:t>
            </a:r>
            <a:r>
              <a:rPr lang="zh-CN" altLang="en-US" dirty="0" smtClean="0"/>
              <a:t>中，</a:t>
            </a:r>
            <a:r>
              <a:rPr lang="en-US" altLang="zh-CN" i="1" dirty="0" smtClean="0"/>
              <a:t>k</a:t>
            </a:r>
            <a:r>
              <a:rPr lang="en-US" altLang="zh-CN" dirty="0" smtClean="0"/>
              <a:t> </a:t>
            </a:r>
            <a:r>
              <a:rPr lang="en-US" altLang="zh-CN" dirty="0"/>
              <a:t>= 1.38 </a:t>
            </a:r>
            <a:r>
              <a:rPr lang="en-US" altLang="zh-CN" dirty="0">
                <a:sym typeface="Symbol" pitchFamily="18" charset="2"/>
              </a:rPr>
              <a:t></a:t>
            </a:r>
            <a:r>
              <a:rPr lang="en-US" altLang="zh-CN" dirty="0"/>
              <a:t> 10</a:t>
            </a:r>
            <a:r>
              <a:rPr lang="en-US" altLang="zh-CN" baseline="30000" dirty="0"/>
              <a:t>-23</a:t>
            </a:r>
            <a:r>
              <a:rPr lang="zh-CN" altLang="en-US" dirty="0"/>
              <a:t>（</a:t>
            </a:r>
            <a:r>
              <a:rPr lang="en-US" altLang="zh-CN" dirty="0"/>
              <a:t>J/K</a:t>
            </a:r>
            <a:r>
              <a:rPr lang="zh-CN" altLang="en-US" dirty="0" smtClean="0"/>
              <a:t>）－ </a:t>
            </a:r>
            <a:r>
              <a:rPr lang="zh-CN" altLang="en-US" dirty="0"/>
              <a:t>波兹曼</a:t>
            </a:r>
            <a:r>
              <a:rPr lang="zh-CN" altLang="en-US" dirty="0" smtClean="0"/>
              <a:t>常数</a:t>
            </a:r>
            <a:r>
              <a:rPr lang="en-US" altLang="zh-CN" dirty="0" smtClean="0"/>
              <a:t>;</a:t>
            </a:r>
            <a:r>
              <a:rPr lang="en-US" altLang="zh-CN" i="1" dirty="0" smtClean="0"/>
              <a:t>T</a:t>
            </a:r>
            <a:r>
              <a:rPr lang="zh-CN" altLang="en-US" dirty="0" smtClean="0"/>
              <a:t>－ </a:t>
            </a:r>
            <a:r>
              <a:rPr lang="zh-CN" altLang="en-US" dirty="0"/>
              <a:t>热力学温度（</a:t>
            </a:r>
            <a:r>
              <a:rPr lang="en-US" altLang="zh-CN" dirty="0"/>
              <a:t>ºK</a:t>
            </a:r>
            <a:r>
              <a:rPr lang="zh-CN" altLang="en-US" dirty="0" smtClean="0"/>
              <a:t>）</a:t>
            </a:r>
            <a:r>
              <a:rPr lang="en-US" altLang="zh-CN" dirty="0" smtClean="0"/>
              <a:t>;</a:t>
            </a:r>
            <a:r>
              <a:rPr lang="en-US" altLang="zh-CN" i="1" dirty="0" smtClean="0"/>
              <a:t>R</a:t>
            </a:r>
            <a:r>
              <a:rPr lang="zh-CN" altLang="en-US" dirty="0" smtClean="0"/>
              <a:t>－ </a:t>
            </a:r>
            <a:r>
              <a:rPr lang="zh-CN" altLang="en-US" dirty="0"/>
              <a:t>阻值（</a:t>
            </a:r>
            <a:r>
              <a:rPr lang="zh-CN" altLang="en-US" dirty="0">
                <a:sym typeface="Symbol" pitchFamily="18" charset="2"/>
              </a:rPr>
              <a:t></a:t>
            </a:r>
            <a:r>
              <a:rPr lang="zh-CN" altLang="en-US" dirty="0" smtClean="0"/>
              <a:t>）</a:t>
            </a:r>
            <a:r>
              <a:rPr lang="en-US" altLang="zh-CN" dirty="0" smtClean="0"/>
              <a:t>;</a:t>
            </a:r>
            <a:r>
              <a:rPr lang="en-US" altLang="zh-CN" i="1" dirty="0" smtClean="0"/>
              <a:t>B</a:t>
            </a:r>
            <a:r>
              <a:rPr lang="zh-CN" altLang="en-US" dirty="0" smtClean="0"/>
              <a:t>－ </a:t>
            </a:r>
            <a:r>
              <a:rPr lang="zh-CN" altLang="en-US" dirty="0"/>
              <a:t>带宽（</a:t>
            </a:r>
            <a:r>
              <a:rPr lang="en-US" altLang="zh-CN" dirty="0"/>
              <a:t>Hz</a:t>
            </a:r>
            <a:r>
              <a:rPr lang="zh-CN" altLang="en-US" dirty="0"/>
              <a:t>）。</a:t>
            </a:r>
          </a:p>
          <a:p>
            <a:pPr lvl="1"/>
            <a:r>
              <a:rPr lang="zh-CN" altLang="en-US" dirty="0"/>
              <a:t>性质：</a:t>
            </a:r>
            <a:r>
              <a:rPr lang="zh-CN" altLang="en-US" dirty="0">
                <a:solidFill>
                  <a:srgbClr val="FF0000"/>
                </a:solidFill>
              </a:rPr>
              <a:t>高斯</a:t>
            </a:r>
            <a:r>
              <a:rPr lang="zh-CN" altLang="en-US" dirty="0" smtClean="0">
                <a:solidFill>
                  <a:srgbClr val="FF0000"/>
                </a:solidFill>
              </a:rPr>
              <a:t>白噪声</a:t>
            </a:r>
            <a:endParaRPr lang="en-US" altLang="zh-CN" dirty="0">
              <a:solidFill>
                <a:srgbClr val="FF0000"/>
              </a:solidFill>
            </a:endParaRPr>
          </a:p>
        </p:txBody>
      </p:sp>
      <p:sp>
        <p:nvSpPr>
          <p:cNvPr id="4" name="灯片编号占位符 5"/>
          <p:cNvSpPr>
            <a:spLocks noGrp="1"/>
          </p:cNvSpPr>
          <p:nvPr>
            <p:ph type="sldNum" sz="quarter" idx="12"/>
          </p:nvPr>
        </p:nvSpPr>
        <p:spPr/>
        <p:txBody>
          <a:bodyPr/>
          <a:lstStyle/>
          <a:p>
            <a:fld id="{82070CEA-CB11-4604-A3D5-0FEE7777F45F}" type="slidenum">
              <a:rPr lang="en-US" altLang="zh-CN" smtClean="0"/>
              <a:pPr/>
              <a:t>70</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3631230628"/>
              </p:ext>
            </p:extLst>
          </p:nvPr>
        </p:nvGraphicFramePr>
        <p:xfrm>
          <a:off x="4067944" y="4221088"/>
          <a:ext cx="3785085" cy="571054"/>
        </p:xfrm>
        <a:graphic>
          <a:graphicData uri="http://schemas.openxmlformats.org/presentationml/2006/ole">
            <mc:AlternateContent xmlns:mc="http://schemas.openxmlformats.org/markup-compatibility/2006">
              <mc:Choice xmlns:v="urn:schemas-microsoft-com:vml" Requires="v">
                <p:oleObj spid="_x0000_s253001" name="公式" r:id="rId3" imgW="1371600" imgH="241300" progId="Equation.3">
                  <p:embed/>
                </p:oleObj>
              </mc:Choice>
              <mc:Fallback>
                <p:oleObj name="公式" r:id="rId3" imgW="1371600" imgH="241300" progId="Equation.3">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4221088"/>
                        <a:ext cx="3785085" cy="5710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92953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 calcmode="lin" valueType="num">
                                      <p:cBhvr additive="base">
                                        <p:cTn id="7"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anim calcmode="lin" valueType="num">
                                      <p:cBhvr additive="base">
                                        <p:cTn id="11"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427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anim calcmode="lin" valueType="num">
                                      <p:cBhvr additive="base">
                                        <p:cTn id="15"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427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4275">
                                            <p:txEl>
                                              <p:pRg st="6" end="6"/>
                                            </p:txEl>
                                          </p:spTgt>
                                        </p:tgtEl>
                                        <p:attrNameLst>
                                          <p:attrName>style.visibility</p:attrName>
                                        </p:attrNameLst>
                                      </p:cBhvr>
                                      <p:to>
                                        <p:strVal val="visible"/>
                                      </p:to>
                                    </p:set>
                                    <p:anim calcmode="lin" valueType="num">
                                      <p:cBhvr additive="base">
                                        <p:cTn id="19" dur="500" fill="hold"/>
                                        <p:tgtEl>
                                          <p:spTgt spid="5427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4275">
                                            <p:txEl>
                                              <p:pRg st="7" end="7"/>
                                            </p:txEl>
                                          </p:spTgt>
                                        </p:tgtEl>
                                        <p:attrNameLst>
                                          <p:attrName>style.visibility</p:attrName>
                                        </p:attrNameLst>
                                      </p:cBhvr>
                                      <p:to>
                                        <p:strVal val="visible"/>
                                      </p:to>
                                    </p:set>
                                    <p:anim calcmode="lin" valueType="num">
                                      <p:cBhvr additive="base">
                                        <p:cTn id="25" dur="500" fill="hold"/>
                                        <p:tgtEl>
                                          <p:spTgt spid="5427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F07EFF1-2999-4D97-8A72-232AF77A4CB8}" type="slidenum">
              <a:rPr lang="en-US" altLang="zh-CN"/>
              <a:pPr/>
              <a:t>71</a:t>
            </a:fld>
            <a:endParaRPr lang="en-US" altLang="zh-CN"/>
          </a:p>
        </p:txBody>
      </p:sp>
      <p:sp>
        <p:nvSpPr>
          <p:cNvPr id="56322" name="Rectangle 2"/>
          <p:cNvSpPr>
            <a:spLocks noGrp="1" noChangeArrowheads="1"/>
          </p:cNvSpPr>
          <p:nvPr>
            <p:ph type="title"/>
          </p:nvPr>
        </p:nvSpPr>
        <p:spPr/>
        <p:txBody>
          <a:bodyPr>
            <a:normAutofit/>
          </a:bodyPr>
          <a:lstStyle/>
          <a:p>
            <a:r>
              <a:rPr lang="zh-CN" altLang="en-US" dirty="0"/>
              <a:t>按</a:t>
            </a:r>
            <a:r>
              <a:rPr lang="zh-CN" altLang="en-US" dirty="0">
                <a:solidFill>
                  <a:srgbClr val="0000CC"/>
                </a:solidFill>
              </a:rPr>
              <a:t>噪声性质</a:t>
            </a:r>
            <a:r>
              <a:rPr lang="zh-CN" altLang="en-US" dirty="0" smtClean="0"/>
              <a:t>分类</a:t>
            </a:r>
            <a:endParaRPr lang="zh-CN" altLang="en-US" b="1" dirty="0"/>
          </a:p>
        </p:txBody>
      </p:sp>
      <p:sp>
        <p:nvSpPr>
          <p:cNvPr id="56323" name="Rectangle 3"/>
          <p:cNvSpPr>
            <a:spLocks noGrp="1" noChangeArrowheads="1"/>
          </p:cNvSpPr>
          <p:nvPr>
            <p:ph type="body" idx="1"/>
          </p:nvPr>
        </p:nvSpPr>
        <p:spPr>
          <a:xfrm>
            <a:off x="539552" y="1268413"/>
            <a:ext cx="8429823" cy="5221287"/>
          </a:xfrm>
        </p:spPr>
        <p:txBody>
          <a:bodyPr>
            <a:normAutofit fontScale="77500" lnSpcReduction="20000"/>
          </a:bodyPr>
          <a:lstStyle/>
          <a:p>
            <a:pPr>
              <a:lnSpc>
                <a:spcPct val="120000"/>
              </a:lnSpc>
            </a:pPr>
            <a:r>
              <a:rPr lang="zh-CN" altLang="en-US" dirty="0" smtClean="0">
                <a:solidFill>
                  <a:schemeClr val="hlink"/>
                </a:solidFill>
              </a:rPr>
              <a:t>脉冲噪声</a:t>
            </a:r>
            <a:r>
              <a:rPr lang="zh-CN" altLang="en-US" b="1" dirty="0" smtClean="0"/>
              <a:t>：</a:t>
            </a:r>
            <a:endParaRPr lang="en-US" altLang="zh-CN" b="1" dirty="0" smtClean="0"/>
          </a:p>
          <a:p>
            <a:pPr>
              <a:lnSpc>
                <a:spcPct val="120000"/>
              </a:lnSpc>
            </a:pPr>
            <a:r>
              <a:rPr lang="zh-CN" altLang="en-US" dirty="0" smtClean="0"/>
              <a:t>突发性</a:t>
            </a:r>
            <a:r>
              <a:rPr lang="zh-CN" altLang="en-US" dirty="0"/>
              <a:t>地产生的，幅度很大</a:t>
            </a:r>
            <a:r>
              <a:rPr lang="zh-CN" altLang="en-US" dirty="0" smtClean="0"/>
              <a:t>，持续时间</a:t>
            </a:r>
            <a:r>
              <a:rPr lang="zh-CN" altLang="en-US" dirty="0"/>
              <a:t>比间隔时间短得</a:t>
            </a:r>
            <a:r>
              <a:rPr lang="zh-CN" altLang="en-US" dirty="0" smtClean="0"/>
              <a:t>多，其</a:t>
            </a:r>
            <a:r>
              <a:rPr lang="zh-CN" altLang="en-US" dirty="0"/>
              <a:t>频谱较宽。如：电火花、电气开关、雷电等。可以通过选择合适的工作频率、远离脉冲源等措施减小和避免脉冲噪声的</a:t>
            </a:r>
            <a:r>
              <a:rPr lang="zh-CN" altLang="en-US" dirty="0" smtClean="0"/>
              <a:t>干扰 </a:t>
            </a:r>
            <a:endParaRPr lang="zh-CN" altLang="en-US" dirty="0"/>
          </a:p>
          <a:p>
            <a:pPr>
              <a:lnSpc>
                <a:spcPct val="120000"/>
              </a:lnSpc>
            </a:pPr>
            <a:r>
              <a:rPr lang="zh-CN" altLang="en-US" dirty="0">
                <a:solidFill>
                  <a:schemeClr val="hlink"/>
                </a:solidFill>
              </a:rPr>
              <a:t>窄带噪声</a:t>
            </a:r>
            <a:r>
              <a:rPr lang="zh-CN" altLang="en-US" dirty="0" smtClean="0"/>
              <a:t>：</a:t>
            </a:r>
            <a:endParaRPr lang="en-US" altLang="zh-CN" dirty="0" smtClean="0"/>
          </a:p>
          <a:p>
            <a:pPr>
              <a:lnSpc>
                <a:spcPct val="120000"/>
              </a:lnSpc>
            </a:pPr>
            <a:r>
              <a:rPr lang="zh-CN" altLang="en-US" dirty="0" smtClean="0"/>
              <a:t>来自</a:t>
            </a:r>
            <a:r>
              <a:rPr lang="zh-CN" altLang="en-US" dirty="0"/>
              <a:t>相邻电台或其他电子设备，其频谱或频率位置通常是确知的或可以测知的。可以看作是一种非所需的连续的已调正弦波</a:t>
            </a:r>
            <a:r>
              <a:rPr lang="zh-CN" altLang="en-US" dirty="0" smtClean="0"/>
              <a:t>。</a:t>
            </a:r>
            <a:endParaRPr lang="en-US" altLang="zh-CN" dirty="0" smtClean="0"/>
          </a:p>
          <a:p>
            <a:pPr>
              <a:lnSpc>
                <a:spcPct val="120000"/>
              </a:lnSpc>
            </a:pPr>
            <a:r>
              <a:rPr lang="zh-CN" altLang="en-US" dirty="0" smtClean="0"/>
              <a:t>如</a:t>
            </a:r>
            <a:r>
              <a:rPr lang="zh-CN" altLang="en-US" dirty="0"/>
              <a:t>：外台</a:t>
            </a:r>
            <a:r>
              <a:rPr lang="en-US" altLang="zh-CN" dirty="0"/>
              <a:t>(</a:t>
            </a:r>
            <a:r>
              <a:rPr lang="zh-CN" altLang="en-US" dirty="0"/>
              <a:t>已调正弦波，但是幅度、频率和相位都不能事先预知。但在频率轴上可以实测</a:t>
            </a:r>
            <a:r>
              <a:rPr lang="en-US" altLang="zh-CN" dirty="0"/>
              <a:t>)</a:t>
            </a:r>
            <a:endParaRPr lang="zh-CN" altLang="en-US" dirty="0"/>
          </a:p>
          <a:p>
            <a:pPr>
              <a:lnSpc>
                <a:spcPct val="120000"/>
              </a:lnSpc>
            </a:pPr>
            <a:r>
              <a:rPr lang="zh-CN" altLang="en-US" dirty="0">
                <a:solidFill>
                  <a:schemeClr val="hlink"/>
                </a:solidFill>
              </a:rPr>
              <a:t>起伏</a:t>
            </a:r>
            <a:r>
              <a:rPr lang="zh-CN" altLang="en-US" dirty="0" smtClean="0">
                <a:solidFill>
                  <a:schemeClr val="hlink"/>
                </a:solidFill>
              </a:rPr>
              <a:t>噪声</a:t>
            </a:r>
            <a:r>
              <a:rPr lang="zh-CN" altLang="en-US" dirty="0" smtClean="0"/>
              <a:t>：</a:t>
            </a:r>
            <a:endParaRPr lang="en-US" altLang="zh-CN" dirty="0" smtClean="0"/>
          </a:p>
          <a:p>
            <a:pPr>
              <a:lnSpc>
                <a:spcPct val="120000"/>
              </a:lnSpc>
            </a:pPr>
            <a:r>
              <a:rPr lang="zh-CN" altLang="en-US" dirty="0" smtClean="0"/>
              <a:t>包括</a:t>
            </a:r>
            <a:r>
              <a:rPr lang="zh-CN" altLang="en-US" dirty="0"/>
              <a:t>热噪声、电子管内产生的散弹噪声和宇宙噪声等</a:t>
            </a:r>
            <a:r>
              <a:rPr lang="zh-CN" altLang="en-US" dirty="0" smtClean="0"/>
              <a:t>。</a:t>
            </a:r>
            <a:endParaRPr lang="zh-CN" altLang="en-US" dirty="0"/>
          </a:p>
        </p:txBody>
      </p:sp>
    </p:spTree>
    <p:extLst>
      <p:ext uri="{BB962C8B-B14F-4D97-AF65-F5344CB8AC3E}">
        <p14:creationId xmlns:p14="http://schemas.microsoft.com/office/powerpoint/2010/main" val="664863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3" end="3"/>
                                            </p:txEl>
                                          </p:spTgt>
                                        </p:tgtEl>
                                        <p:attrNameLst>
                                          <p:attrName>style.visibility</p:attrName>
                                        </p:attrNameLst>
                                      </p:cBhvr>
                                      <p:to>
                                        <p:strVal val="visible"/>
                                      </p:to>
                                    </p:set>
                                    <p:anim calcmode="lin" valueType="num">
                                      <p:cBhvr additive="base">
                                        <p:cTn id="13"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3">
                                            <p:txEl>
                                              <p:pRg st="4" end="4"/>
                                            </p:txEl>
                                          </p:spTgt>
                                        </p:tgtEl>
                                        <p:attrNameLst>
                                          <p:attrName>style.visibility</p:attrName>
                                        </p:attrNameLst>
                                      </p:cBhvr>
                                      <p:to>
                                        <p:strVal val="visible"/>
                                      </p:to>
                                    </p:set>
                                    <p:anim calcmode="lin" valueType="num">
                                      <p:cBhvr additive="base">
                                        <p:cTn id="19"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323">
                                            <p:txEl>
                                              <p:pRg st="6" end="6"/>
                                            </p:txEl>
                                          </p:spTgt>
                                        </p:tgtEl>
                                        <p:attrNameLst>
                                          <p:attrName>style.visibility</p:attrName>
                                        </p:attrNameLst>
                                      </p:cBhvr>
                                      <p:to>
                                        <p:strVal val="visible"/>
                                      </p:to>
                                    </p:set>
                                    <p:anim calcmode="lin" valueType="num">
                                      <p:cBhvr additive="base">
                                        <p:cTn id="25"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2E3108B-1696-4789-A027-6126DCB6FE2E}" type="slidenum">
              <a:rPr lang="en-US" altLang="zh-CN"/>
              <a:pPr/>
              <a:t>72</a:t>
            </a:fld>
            <a:endParaRPr lang="en-US" altLang="zh-CN"/>
          </a:p>
        </p:txBody>
      </p:sp>
      <p:sp>
        <p:nvSpPr>
          <p:cNvPr id="57346" name="Rectangle 2"/>
          <p:cNvSpPr>
            <a:spLocks noGrp="1" noChangeArrowheads="1"/>
          </p:cNvSpPr>
          <p:nvPr>
            <p:ph type="title"/>
          </p:nvPr>
        </p:nvSpPr>
        <p:spPr/>
        <p:txBody>
          <a:bodyPr>
            <a:normAutofit/>
          </a:bodyPr>
          <a:lstStyle/>
          <a:p>
            <a:r>
              <a:rPr lang="zh-CN" altLang="en-US" dirty="0" smtClean="0"/>
              <a:t>通信系统中的噪声</a:t>
            </a:r>
            <a:endParaRPr lang="zh-CN" altLang="en-US" b="1" dirty="0"/>
          </a:p>
        </p:txBody>
      </p:sp>
      <p:sp>
        <p:nvSpPr>
          <p:cNvPr id="57347" name="Rectangle 3"/>
          <p:cNvSpPr>
            <a:spLocks noGrp="1" noChangeArrowheads="1"/>
          </p:cNvSpPr>
          <p:nvPr>
            <p:ph type="body" idx="1"/>
          </p:nvPr>
        </p:nvSpPr>
        <p:spPr>
          <a:xfrm>
            <a:off x="539552" y="1124744"/>
            <a:ext cx="8064896" cy="5328592"/>
          </a:xfrm>
        </p:spPr>
        <p:txBody>
          <a:bodyPr>
            <a:noAutofit/>
          </a:bodyPr>
          <a:lstStyle/>
          <a:p>
            <a:r>
              <a:rPr lang="zh-CN" altLang="en-US" sz="2400" dirty="0" smtClean="0">
                <a:solidFill>
                  <a:srgbClr val="FF0000"/>
                </a:solidFill>
              </a:rPr>
              <a:t>起伏噪声</a:t>
            </a:r>
            <a:r>
              <a:rPr lang="zh-CN" altLang="en-US" sz="2400" dirty="0" smtClean="0"/>
              <a:t>，无论</a:t>
            </a:r>
            <a:r>
              <a:rPr lang="zh-CN" altLang="en-US" sz="2400" dirty="0"/>
              <a:t>在时间上或频域内总是普遍存在的，不可避免</a:t>
            </a:r>
            <a:r>
              <a:rPr lang="zh-CN" altLang="en-US" sz="2400" dirty="0" smtClean="0"/>
              <a:t>的，是</a:t>
            </a:r>
            <a:r>
              <a:rPr lang="zh-CN" altLang="en-US" sz="2400" dirty="0"/>
              <a:t>影响通信质量的主要</a:t>
            </a:r>
            <a:r>
              <a:rPr lang="zh-CN" altLang="en-US" sz="2400" dirty="0" smtClean="0"/>
              <a:t>因素</a:t>
            </a:r>
            <a:r>
              <a:rPr lang="zh-CN" altLang="en-US" sz="2400" dirty="0" smtClean="0"/>
              <a:t>。</a:t>
            </a:r>
            <a:endParaRPr lang="en-US" altLang="zh-CN" sz="2400" dirty="0" smtClean="0"/>
          </a:p>
          <a:p>
            <a:r>
              <a:rPr lang="zh-CN" altLang="en-US" sz="2400" dirty="0" smtClean="0"/>
              <a:t>讨论</a:t>
            </a:r>
            <a:r>
              <a:rPr lang="zh-CN" altLang="en-US" sz="2400" dirty="0"/>
              <a:t>噪声对于通信系统的影响时，主要是考虑起伏噪声，特别是</a:t>
            </a:r>
            <a:r>
              <a:rPr lang="zh-CN" altLang="en-US" sz="2400" dirty="0">
                <a:solidFill>
                  <a:srgbClr val="FF0000"/>
                </a:solidFill>
              </a:rPr>
              <a:t>热噪声</a:t>
            </a:r>
            <a:r>
              <a:rPr lang="zh-CN" altLang="en-US" sz="2400" dirty="0"/>
              <a:t>的影响。</a:t>
            </a:r>
          </a:p>
          <a:p>
            <a:r>
              <a:rPr lang="zh-CN" altLang="en-US" sz="2400" dirty="0" smtClean="0">
                <a:solidFill>
                  <a:srgbClr val="0000FF"/>
                </a:solidFill>
              </a:rPr>
              <a:t>热噪声</a:t>
            </a:r>
            <a:r>
              <a:rPr lang="zh-CN" altLang="en-US" sz="2400" dirty="0" smtClean="0"/>
              <a:t>：本身是白色的，频谱很宽</a:t>
            </a:r>
            <a:endParaRPr lang="en-US" altLang="zh-CN" sz="2400" dirty="0" smtClean="0"/>
          </a:p>
          <a:p>
            <a:r>
              <a:rPr lang="zh-CN" altLang="en-US" sz="2400" dirty="0" smtClean="0">
                <a:solidFill>
                  <a:srgbClr val="0000FF"/>
                </a:solidFill>
              </a:rPr>
              <a:t>带限白噪</a:t>
            </a:r>
            <a:r>
              <a:rPr lang="zh-CN" altLang="en-US" sz="2400" dirty="0">
                <a:solidFill>
                  <a:srgbClr val="0000FF"/>
                </a:solidFill>
              </a:rPr>
              <a:t>声</a:t>
            </a:r>
            <a:r>
              <a:rPr lang="zh-CN" altLang="en-US" sz="2400" dirty="0"/>
              <a:t>：经过接收机带通滤波器过滤的热噪声</a:t>
            </a:r>
          </a:p>
          <a:p>
            <a:r>
              <a:rPr lang="zh-CN" altLang="en-US" sz="2400" dirty="0">
                <a:solidFill>
                  <a:srgbClr val="0000FF"/>
                </a:solidFill>
              </a:rPr>
              <a:t>窄带高斯噪声</a:t>
            </a:r>
            <a:r>
              <a:rPr lang="zh-CN" altLang="en-US" sz="2400" dirty="0"/>
              <a:t>：由于滤波器是一种线性电路，高斯过程通过线性电路后，仍为一高斯过程，故此窄带噪声又称窄带高斯噪声。</a:t>
            </a:r>
          </a:p>
          <a:p>
            <a:r>
              <a:rPr lang="zh-CN" altLang="en-US" sz="2400" dirty="0"/>
              <a:t>窄带高斯噪声功率：</a:t>
            </a:r>
          </a:p>
          <a:p>
            <a:pPr lvl="1">
              <a:buFont typeface="Wingdings" pitchFamily="2" charset="2"/>
              <a:buNone/>
            </a:pPr>
            <a:r>
              <a:rPr lang="zh-CN" altLang="en-US" sz="2000" dirty="0"/>
              <a:t>	式中  </a:t>
            </a:r>
            <a:r>
              <a:rPr lang="en-US" altLang="zh-CN" sz="2000" i="1" dirty="0" err="1"/>
              <a:t>P</a:t>
            </a:r>
            <a:r>
              <a:rPr lang="en-US" altLang="zh-CN" sz="2000" baseline="-25000" dirty="0" err="1"/>
              <a:t>n</a:t>
            </a:r>
            <a:r>
              <a:rPr lang="en-US" altLang="zh-CN" sz="2000" dirty="0"/>
              <a:t>(</a:t>
            </a:r>
            <a:r>
              <a:rPr lang="en-US" altLang="zh-CN" sz="2000" i="1" dirty="0"/>
              <a:t>f</a:t>
            </a:r>
            <a:r>
              <a:rPr lang="en-US" altLang="zh-CN" sz="2000" dirty="0"/>
              <a:t>) </a:t>
            </a:r>
            <a:r>
              <a:rPr lang="zh-CN" altLang="en-US" sz="2000" dirty="0"/>
              <a:t>－ 双边噪声功率谱</a:t>
            </a:r>
            <a:r>
              <a:rPr lang="zh-CN" altLang="en-US" sz="2000" dirty="0" smtClean="0"/>
              <a:t>密度</a:t>
            </a:r>
            <a:endParaRPr lang="en-US" altLang="zh-CN" sz="2000" dirty="0"/>
          </a:p>
        </p:txBody>
      </p:sp>
      <p:sp>
        <p:nvSpPr>
          <p:cNvPr id="57354" name="Rectangle 10"/>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353" name="Object 9"/>
          <p:cNvGraphicFramePr>
            <a:graphicFrameLocks noChangeAspect="1"/>
          </p:cNvGraphicFramePr>
          <p:nvPr>
            <p:extLst>
              <p:ext uri="{D42A27DB-BD31-4B8C-83A1-F6EECF244321}">
                <p14:modId xmlns:p14="http://schemas.microsoft.com/office/powerpoint/2010/main" val="3930486489"/>
              </p:ext>
            </p:extLst>
          </p:nvPr>
        </p:nvGraphicFramePr>
        <p:xfrm>
          <a:off x="3851920" y="5373216"/>
          <a:ext cx="2824351" cy="656778"/>
        </p:xfrm>
        <a:graphic>
          <a:graphicData uri="http://schemas.openxmlformats.org/presentationml/2006/ole">
            <mc:AlternateContent xmlns:mc="http://schemas.openxmlformats.org/markup-compatibility/2006">
              <mc:Choice xmlns:v="urn:schemas-microsoft-com:vml" Requires="v">
                <p:oleObj spid="_x0000_s12441" name="公式" r:id="rId3" imgW="1066800" imgH="330200" progId="Equation.3">
                  <p:embed/>
                </p:oleObj>
              </mc:Choice>
              <mc:Fallback>
                <p:oleObj name="公式" r:id="rId3" imgW="1066800" imgH="330200" progId="Equation.3">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5373216"/>
                        <a:ext cx="2824351" cy="656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1690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 calcmode="lin" valueType="num">
                                      <p:cBhvr additive="base">
                                        <p:cTn id="7"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pRg st="3" end="3"/>
                                            </p:txEl>
                                          </p:spTgt>
                                        </p:tgtEl>
                                        <p:attrNameLst>
                                          <p:attrName>style.visibility</p:attrName>
                                        </p:attrNameLst>
                                      </p:cBhvr>
                                      <p:to>
                                        <p:strVal val="visible"/>
                                      </p:to>
                                    </p:set>
                                    <p:anim calcmode="lin" valueType="num">
                                      <p:cBhvr additive="base">
                                        <p:cTn id="13"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7347">
                                            <p:txEl>
                                              <p:pRg st="4" end="4"/>
                                            </p:txEl>
                                          </p:spTgt>
                                        </p:tgtEl>
                                        <p:attrNameLst>
                                          <p:attrName>style.visibility</p:attrName>
                                        </p:attrNameLst>
                                      </p:cBhvr>
                                      <p:to>
                                        <p:strVal val="visible"/>
                                      </p:to>
                                    </p:set>
                                    <p:anim calcmode="lin" valueType="num">
                                      <p:cBhvr additive="base">
                                        <p:cTn id="19"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7347">
                                            <p:txEl>
                                              <p:pRg st="5" end="5"/>
                                            </p:txEl>
                                          </p:spTgt>
                                        </p:tgtEl>
                                        <p:attrNameLst>
                                          <p:attrName>style.visibility</p:attrName>
                                        </p:attrNameLst>
                                      </p:cBhvr>
                                      <p:to>
                                        <p:strVal val="visible"/>
                                      </p:to>
                                    </p:set>
                                    <p:anim calcmode="lin" valueType="num">
                                      <p:cBhvr additive="base">
                                        <p:cTn id="25"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7347">
                                            <p:txEl>
                                              <p:pRg st="6" end="6"/>
                                            </p:txEl>
                                          </p:spTgt>
                                        </p:tgtEl>
                                        <p:attrNameLst>
                                          <p:attrName>style.visibility</p:attrName>
                                        </p:attrNameLst>
                                      </p:cBhvr>
                                      <p:to>
                                        <p:strVal val="visible"/>
                                      </p:to>
                                    </p:set>
                                    <p:anim calcmode="lin" valueType="num">
                                      <p:cBhvr additive="base">
                                        <p:cTn id="29"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347">
                                            <p:txEl>
                                              <p:pRg st="6" end="6"/>
                                            </p:txEl>
                                          </p:spTgt>
                                        </p:tgtEl>
                                        <p:attrNameLst>
                                          <p:attrName>ppt_y</p:attrName>
                                        </p:attrNameLst>
                                      </p:cBhvr>
                                      <p:tavLst>
                                        <p:tav tm="0">
                                          <p:val>
                                            <p:strVal val="1+#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57353"/>
                                        </p:tgtEl>
                                        <p:attrNameLst>
                                          <p:attrName>style.visibility</p:attrName>
                                        </p:attrNameLst>
                                      </p:cBhvr>
                                      <p:to>
                                        <p:strVal val="visible"/>
                                      </p:to>
                                    </p:set>
                                    <p:animEffect transition="in" filter="fade">
                                      <p:cBhvr>
                                        <p:cTn id="33" dur="500"/>
                                        <p:tgtEl>
                                          <p:spTgt spid="57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噪声等效带宽</a:t>
            </a:r>
            <a:endParaRPr lang="zh-CN" altLang="en-US" dirty="0"/>
          </a:p>
        </p:txBody>
      </p:sp>
      <p:sp>
        <p:nvSpPr>
          <p:cNvPr id="3" name="内容占位符 2"/>
          <p:cNvSpPr>
            <a:spLocks noGrp="1"/>
          </p:cNvSpPr>
          <p:nvPr>
            <p:ph idx="1"/>
          </p:nvPr>
        </p:nvSpPr>
        <p:spPr/>
        <p:txBody>
          <a:bodyPr/>
          <a:lstStyle/>
          <a:p>
            <a:r>
              <a:rPr lang="zh-CN" altLang="en-US" dirty="0" smtClean="0"/>
              <a:t>带通型噪声的频谱具有一定的宽度，噪声的带宽可以用不同的定义来描述。</a:t>
            </a:r>
            <a:endParaRPr lang="en-US" altLang="zh-CN" dirty="0" smtClean="0"/>
          </a:p>
          <a:p>
            <a:r>
              <a:rPr lang="zh-CN" altLang="en-US" dirty="0" smtClean="0"/>
              <a:t>为了使得分析噪声功率相对容易，通常用</a:t>
            </a:r>
            <a:r>
              <a:rPr lang="zh-CN" altLang="en-US" dirty="0" smtClean="0">
                <a:solidFill>
                  <a:srgbClr val="FF0000"/>
                </a:solidFill>
              </a:rPr>
              <a:t>噪声等效带宽</a:t>
            </a:r>
            <a:r>
              <a:rPr lang="zh-CN" altLang="en-US" dirty="0" smtClean="0"/>
              <a:t>来描述。</a:t>
            </a:r>
            <a:endParaRPr lang="en-US" altLang="zh-CN" dirty="0" smtClean="0"/>
          </a:p>
          <a:p>
            <a:r>
              <a:rPr lang="zh-CN" altLang="en-US" dirty="0" smtClean="0"/>
              <a:t>设带通型噪声的功率谱密度为</a:t>
            </a:r>
            <a:r>
              <a:rPr lang="en-US" altLang="zh-CN" i="1" dirty="0" err="1" smtClean="0"/>
              <a:t>Pn</a:t>
            </a:r>
            <a:r>
              <a:rPr lang="en-US" altLang="zh-CN" i="1" dirty="0" smtClean="0"/>
              <a:t>(f)</a:t>
            </a:r>
            <a:r>
              <a:rPr lang="zh-CN" altLang="en-US" dirty="0" smtClean="0"/>
              <a:t>，则噪声等效带宽定义为：</a:t>
            </a:r>
            <a:endParaRPr lang="en-US" altLang="zh-CN" dirty="0" smtClean="0"/>
          </a:p>
          <a:p>
            <a:endParaRPr lang="en-US" altLang="zh-CN" dirty="0"/>
          </a:p>
          <a:p>
            <a:endParaRPr lang="en-US" altLang="zh-CN" dirty="0" smtClean="0"/>
          </a:p>
          <a:p>
            <a:pPr marL="228600" lvl="2">
              <a:spcBef>
                <a:spcPts val="1800"/>
              </a:spcBef>
            </a:pPr>
            <a:r>
              <a:rPr lang="zh-CN" altLang="en-US" sz="2400" dirty="0"/>
              <a:t>式中	 </a:t>
            </a:r>
            <a:r>
              <a:rPr lang="en-US" altLang="zh-CN" sz="2400" i="1" dirty="0" err="1"/>
              <a:t>P</a:t>
            </a:r>
            <a:r>
              <a:rPr lang="en-US" altLang="zh-CN" sz="2400" i="1" baseline="-25000" dirty="0" err="1"/>
              <a:t>n</a:t>
            </a:r>
            <a:r>
              <a:rPr lang="en-US" altLang="zh-CN" sz="2400" dirty="0"/>
              <a:t>(</a:t>
            </a:r>
            <a:r>
              <a:rPr lang="en-US" altLang="zh-CN" sz="2400" i="1" dirty="0"/>
              <a:t>f</a:t>
            </a:r>
            <a:r>
              <a:rPr lang="en-US" altLang="zh-CN" sz="2400" baseline="-25000" dirty="0"/>
              <a:t>0</a:t>
            </a:r>
            <a:r>
              <a:rPr lang="en-US" altLang="zh-CN" sz="2400" dirty="0"/>
              <a:t>) </a:t>
            </a:r>
            <a:r>
              <a:rPr lang="zh-CN" altLang="en-US" sz="2400" dirty="0"/>
              <a:t>－ 原噪声功率谱密度曲线的最大</a:t>
            </a:r>
            <a:r>
              <a:rPr lang="zh-CN" altLang="en-US" sz="2400" dirty="0" smtClean="0"/>
              <a:t>值</a:t>
            </a:r>
            <a:endParaRPr lang="zh-CN" altLang="en-US" sz="2400" dirty="0"/>
          </a:p>
        </p:txBody>
      </p:sp>
      <p:sp>
        <p:nvSpPr>
          <p:cNvPr id="4" name="灯片编号占位符 3"/>
          <p:cNvSpPr>
            <a:spLocks noGrp="1"/>
          </p:cNvSpPr>
          <p:nvPr>
            <p:ph type="sldNum" sz="quarter" idx="12"/>
          </p:nvPr>
        </p:nvSpPr>
        <p:spPr/>
        <p:txBody>
          <a:bodyPr/>
          <a:lstStyle/>
          <a:p>
            <a:fld id="{E31375A4-56A4-47D6-9801-1991572033F7}" type="slidenum">
              <a:rPr lang="en-US" smtClean="0"/>
              <a:pPr/>
              <a:t>73</a:t>
            </a:fld>
            <a:endParaRPr lang="en-US"/>
          </a:p>
        </p:txBody>
      </p:sp>
      <p:graphicFrame>
        <p:nvGraphicFramePr>
          <p:cNvPr id="8" name="对象 7"/>
          <p:cNvGraphicFramePr>
            <a:graphicFrameLocks noChangeAspect="1"/>
          </p:cNvGraphicFramePr>
          <p:nvPr>
            <p:extLst>
              <p:ext uri="{D42A27DB-BD31-4B8C-83A1-F6EECF244321}">
                <p14:modId xmlns:p14="http://schemas.microsoft.com/office/powerpoint/2010/main" val="3866739774"/>
              </p:ext>
            </p:extLst>
          </p:nvPr>
        </p:nvGraphicFramePr>
        <p:xfrm>
          <a:off x="1998663" y="4365625"/>
          <a:ext cx="4186237" cy="1117600"/>
        </p:xfrm>
        <a:graphic>
          <a:graphicData uri="http://schemas.openxmlformats.org/presentationml/2006/ole">
            <mc:AlternateContent xmlns:mc="http://schemas.openxmlformats.org/markup-compatibility/2006">
              <mc:Choice xmlns:v="urn:schemas-microsoft-com:vml" Requires="v">
                <p:oleObj spid="_x0000_s257085" name="Equation" r:id="rId3" imgW="2031840" imgH="545760" progId="Equation.DSMT4">
                  <p:embed/>
                </p:oleObj>
              </mc:Choice>
              <mc:Fallback>
                <p:oleObj name="Equation" r:id="rId3" imgW="2031840" imgH="545760" progId="Equation.DSMT4">
                  <p:embed/>
                  <p:pic>
                    <p:nvPicPr>
                      <p:cNvPr id="0" name="Picture 21"/>
                      <p:cNvPicPr>
                        <a:picLocks noChangeAspect="1" noChangeArrowheads="1"/>
                      </p:cNvPicPr>
                      <p:nvPr/>
                    </p:nvPicPr>
                    <p:blipFill>
                      <a:blip r:embed="rId4"/>
                      <a:srcRect/>
                      <a:stretch>
                        <a:fillRect/>
                      </a:stretch>
                    </p:blipFill>
                    <p:spPr bwMode="auto">
                      <a:xfrm>
                        <a:off x="1998663" y="4365625"/>
                        <a:ext cx="4186237" cy="1117600"/>
                      </a:xfrm>
                      <a:prstGeom prst="rect">
                        <a:avLst/>
                      </a:prstGeom>
                      <a:noFill/>
                    </p:spPr>
                  </p:pic>
                </p:oleObj>
              </mc:Fallback>
            </mc:AlternateContent>
          </a:graphicData>
        </a:graphic>
      </p:graphicFrame>
    </p:spTree>
    <p:extLst>
      <p:ext uri="{BB962C8B-B14F-4D97-AF65-F5344CB8AC3E}">
        <p14:creationId xmlns:p14="http://schemas.microsoft.com/office/powerpoint/2010/main" val="3219888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8" name="Group 10"/>
          <p:cNvGrpSpPr>
            <a:grpSpLocks/>
          </p:cNvGrpSpPr>
          <p:nvPr/>
        </p:nvGrpSpPr>
        <p:grpSpPr bwMode="auto">
          <a:xfrm>
            <a:off x="531292" y="3590553"/>
            <a:ext cx="4976812" cy="2363787"/>
            <a:chOff x="2625" y="1706"/>
            <a:chExt cx="3135" cy="1489"/>
          </a:xfrm>
        </p:grpSpPr>
        <p:sp>
          <p:nvSpPr>
            <p:cNvPr id="58375" name="Text Box 7"/>
            <p:cNvSpPr txBox="1">
              <a:spLocks noChangeArrowheads="1"/>
            </p:cNvSpPr>
            <p:nvPr/>
          </p:nvSpPr>
          <p:spPr bwMode="auto">
            <a:xfrm>
              <a:off x="3144" y="2929"/>
              <a:ext cx="207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a:latin typeface="Times New Roman" pitchFamily="18" charset="0"/>
                </a:rPr>
                <a:t>图</a:t>
              </a:r>
              <a:r>
                <a:rPr lang="en-US" altLang="zh-CN">
                  <a:latin typeface="Times New Roman" pitchFamily="18" charset="0"/>
                </a:rPr>
                <a:t>4-19 </a:t>
              </a:r>
              <a:r>
                <a:rPr lang="zh-CN" altLang="en-US">
                  <a:latin typeface="Times New Roman" pitchFamily="18" charset="0"/>
                </a:rPr>
                <a:t>噪声功率谱特性</a:t>
              </a:r>
              <a:endParaRPr lang="zh-CN" altLang="en-US" sz="2800"/>
            </a:p>
          </p:txBody>
        </p:sp>
        <p:grpSp>
          <p:nvGrpSpPr>
            <p:cNvPr id="58377" name="Group 9"/>
            <p:cNvGrpSpPr>
              <a:grpSpLocks/>
            </p:cNvGrpSpPr>
            <p:nvPr/>
          </p:nvGrpSpPr>
          <p:grpSpPr bwMode="auto">
            <a:xfrm>
              <a:off x="2625" y="1706"/>
              <a:ext cx="3135" cy="1168"/>
              <a:chOff x="2625" y="1706"/>
              <a:chExt cx="3135" cy="1168"/>
            </a:xfrm>
          </p:grpSpPr>
          <p:pic>
            <p:nvPicPr>
              <p:cNvPr id="58374" name="Picture 6" descr="t03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5" y="1735"/>
                <a:ext cx="3135" cy="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 Box 8"/>
              <p:cNvSpPr txBox="1">
                <a:spLocks noChangeArrowheads="1"/>
              </p:cNvSpPr>
              <p:nvPr/>
            </p:nvSpPr>
            <p:spPr bwMode="auto">
              <a:xfrm>
                <a:off x="3645" y="1706"/>
                <a:ext cx="34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i="1">
                    <a:latin typeface="Times New Roman" pitchFamily="18" charset="0"/>
                  </a:rPr>
                  <a:t>   P</a:t>
                </a:r>
                <a:r>
                  <a:rPr lang="en-US" altLang="zh-CN" sz="1600" i="1" baseline="-25000">
                    <a:latin typeface="Times New Roman" pitchFamily="18" charset="0"/>
                  </a:rPr>
                  <a:t>n</a:t>
                </a:r>
                <a:r>
                  <a:rPr lang="en-US" altLang="zh-CN" sz="1600">
                    <a:latin typeface="Times New Roman" pitchFamily="18" charset="0"/>
                  </a:rPr>
                  <a:t>(</a:t>
                </a:r>
                <a:r>
                  <a:rPr lang="en-US" altLang="zh-CN" sz="1600" i="1">
                    <a:latin typeface="Times New Roman" pitchFamily="18" charset="0"/>
                  </a:rPr>
                  <a:t>f</a:t>
                </a:r>
                <a:r>
                  <a:rPr lang="en-US" altLang="zh-CN" sz="1600">
                    <a:latin typeface="Times New Roman" pitchFamily="18" charset="0"/>
                  </a:rPr>
                  <a:t>)</a:t>
                </a:r>
                <a:endParaRPr lang="en-US" altLang="zh-CN" sz="3200"/>
              </a:p>
            </p:txBody>
          </p:sp>
        </p:grpSp>
      </p:grpSp>
      <p:grpSp>
        <p:nvGrpSpPr>
          <p:cNvPr id="58383" name="Group 15"/>
          <p:cNvGrpSpPr>
            <a:grpSpLocks/>
          </p:cNvGrpSpPr>
          <p:nvPr/>
        </p:nvGrpSpPr>
        <p:grpSpPr bwMode="auto">
          <a:xfrm>
            <a:off x="80442" y="4085853"/>
            <a:ext cx="1441450" cy="1123950"/>
            <a:chOff x="2341" y="2869"/>
            <a:chExt cx="908" cy="708"/>
          </a:xfrm>
        </p:grpSpPr>
        <p:sp>
          <p:nvSpPr>
            <p:cNvPr id="58381" name="AutoShape 13"/>
            <p:cNvSpPr>
              <a:spLocks noChangeArrowheads="1"/>
            </p:cNvSpPr>
            <p:nvPr/>
          </p:nvSpPr>
          <p:spPr bwMode="auto">
            <a:xfrm>
              <a:off x="2341" y="2925"/>
              <a:ext cx="483" cy="283"/>
            </a:xfrm>
            <a:prstGeom prst="wedgeRoundRectCallout">
              <a:avLst>
                <a:gd name="adj1" fmla="val 131366"/>
                <a:gd name="adj2" fmla="val 72616"/>
                <a:gd name="adj3" fmla="val 16667"/>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pPr algn="ctr"/>
              <a:r>
                <a:rPr lang="en-US" altLang="zh-CN" i="1">
                  <a:latin typeface="Times New Roman" pitchFamily="18" charset="0"/>
                </a:rPr>
                <a:t>P</a:t>
              </a:r>
              <a:r>
                <a:rPr lang="en-US" altLang="zh-CN" baseline="-25000">
                  <a:latin typeface="Times New Roman" pitchFamily="18" charset="0"/>
                </a:rPr>
                <a:t>n</a:t>
              </a:r>
              <a:r>
                <a:rPr lang="en-US" altLang="zh-CN">
                  <a:latin typeface="Times New Roman" pitchFamily="18" charset="0"/>
                </a:rPr>
                <a:t> (</a:t>
              </a:r>
              <a:r>
                <a:rPr lang="en-US" altLang="zh-CN" i="1">
                  <a:latin typeface="Times New Roman" pitchFamily="18" charset="0"/>
                </a:rPr>
                <a:t>f</a:t>
              </a:r>
              <a:r>
                <a:rPr lang="en-US" altLang="zh-CN" i="1" baseline="-25000">
                  <a:latin typeface="Times New Roman" pitchFamily="18" charset="0"/>
                </a:rPr>
                <a:t>0</a:t>
              </a:r>
              <a:r>
                <a:rPr lang="en-US" altLang="zh-CN">
                  <a:latin typeface="Times New Roman" pitchFamily="18" charset="0"/>
                </a:rPr>
                <a:t>)</a:t>
              </a:r>
            </a:p>
          </p:txBody>
        </p:sp>
        <p:sp>
          <p:nvSpPr>
            <p:cNvPr id="58382" name="Line 14"/>
            <p:cNvSpPr>
              <a:spLocks noChangeShapeType="1"/>
            </p:cNvSpPr>
            <p:nvPr/>
          </p:nvSpPr>
          <p:spPr bwMode="auto">
            <a:xfrm>
              <a:off x="3249" y="2869"/>
              <a:ext cx="0" cy="708"/>
            </a:xfrm>
            <a:prstGeom prst="line">
              <a:avLst/>
            </a:prstGeom>
            <a:ln>
              <a:headEnd type="triangle" w="med" len="med"/>
              <a:tailEnd type="triangle" w="med" len="med"/>
            </a:ln>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grpSp>
      <p:sp>
        <p:nvSpPr>
          <p:cNvPr id="58384" name="AutoShape 16"/>
          <p:cNvSpPr>
            <a:spLocks noChangeArrowheads="1"/>
          </p:cNvSpPr>
          <p:nvPr/>
        </p:nvSpPr>
        <p:spPr bwMode="auto">
          <a:xfrm>
            <a:off x="1475854" y="2960315"/>
            <a:ext cx="2025650" cy="360363"/>
          </a:xfrm>
          <a:prstGeom prst="wedgeRoundRectCallout">
            <a:avLst>
              <a:gd name="adj1" fmla="val 66222"/>
              <a:gd name="adj2" fmla="val 342954"/>
              <a:gd name="adj3" fmla="val 16667"/>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pPr algn="ctr"/>
            <a:r>
              <a:rPr lang="zh-CN" altLang="en-US" sz="2000" b="1">
                <a:latin typeface="+mj-ea"/>
                <a:ea typeface="+mj-ea"/>
              </a:rPr>
              <a:t>接收滤波器特性</a:t>
            </a:r>
          </a:p>
        </p:txBody>
      </p:sp>
      <p:sp>
        <p:nvSpPr>
          <p:cNvPr id="58385" name="AutoShape 17"/>
          <p:cNvSpPr>
            <a:spLocks noChangeArrowheads="1"/>
          </p:cNvSpPr>
          <p:nvPr/>
        </p:nvSpPr>
        <p:spPr bwMode="auto">
          <a:xfrm>
            <a:off x="3995937" y="2204864"/>
            <a:ext cx="1008112" cy="1060698"/>
          </a:xfrm>
          <a:prstGeom prst="wedgeRoundRectCallout">
            <a:avLst>
              <a:gd name="adj1" fmla="val -40488"/>
              <a:gd name="adj2" fmla="val 93624"/>
              <a:gd name="adj3" fmla="val 16667"/>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pPr algn="ctr"/>
            <a:r>
              <a:rPr lang="zh-CN" altLang="en-US" sz="2000" b="1">
                <a:latin typeface="+mj-ea"/>
                <a:ea typeface="+mj-ea"/>
              </a:rPr>
              <a:t>噪声等效带宽</a:t>
            </a:r>
          </a:p>
        </p:txBody>
      </p:sp>
      <p:sp>
        <p:nvSpPr>
          <p:cNvPr id="58370" name="Rectangle 2"/>
          <p:cNvSpPr>
            <a:spLocks noGrp="1" noChangeArrowheads="1"/>
          </p:cNvSpPr>
          <p:nvPr>
            <p:ph type="title"/>
          </p:nvPr>
        </p:nvSpPr>
        <p:spPr/>
        <p:txBody>
          <a:bodyPr>
            <a:normAutofit/>
          </a:bodyPr>
          <a:lstStyle/>
          <a:p>
            <a:r>
              <a:rPr lang="zh-CN" altLang="en-US" b="1" dirty="0" smtClean="0"/>
              <a:t>等效带宽物理概念</a:t>
            </a:r>
            <a:endParaRPr lang="zh-CN" altLang="en-US" b="1" dirty="0"/>
          </a:p>
        </p:txBody>
      </p:sp>
      <p:sp>
        <p:nvSpPr>
          <p:cNvPr id="58371" name="Rectangle 3"/>
          <p:cNvSpPr>
            <a:spLocks noGrp="1" noChangeArrowheads="1"/>
          </p:cNvSpPr>
          <p:nvPr>
            <p:ph sz="half" idx="1"/>
          </p:nvPr>
        </p:nvSpPr>
        <p:spPr/>
        <p:txBody>
          <a:bodyPr>
            <a:normAutofit/>
          </a:bodyPr>
          <a:lstStyle/>
          <a:p>
            <a:pPr>
              <a:lnSpc>
                <a:spcPct val="90000"/>
              </a:lnSpc>
              <a:buFont typeface="Wingdings" pitchFamily="2" charset="2"/>
              <a:buNone/>
            </a:pPr>
            <a:r>
              <a:rPr lang="zh-CN" altLang="en-US" sz="3600" dirty="0"/>
              <a:t>	</a:t>
            </a:r>
            <a:endParaRPr lang="zh-CN" altLang="en-US" dirty="0"/>
          </a:p>
          <a:p>
            <a:pPr>
              <a:lnSpc>
                <a:spcPct val="90000"/>
              </a:lnSpc>
              <a:buFont typeface="Wingdings" pitchFamily="2" charset="2"/>
              <a:buNone/>
            </a:pPr>
            <a:endParaRPr lang="zh-CN" altLang="en-US" dirty="0"/>
          </a:p>
        </p:txBody>
      </p:sp>
      <p:graphicFrame>
        <p:nvGraphicFramePr>
          <p:cNvPr id="4" name="内容占位符 3"/>
          <p:cNvGraphicFramePr>
            <a:graphicFrameLocks noGrp="1"/>
          </p:cNvGraphicFramePr>
          <p:nvPr>
            <p:ph sz="half" idx="2"/>
            <p:extLst>
              <p:ext uri="{D42A27DB-BD31-4B8C-83A1-F6EECF244321}">
                <p14:modId xmlns:p14="http://schemas.microsoft.com/office/powerpoint/2010/main" val="1091008957"/>
              </p:ext>
            </p:extLst>
          </p:nvPr>
        </p:nvGraphicFramePr>
        <p:xfrm>
          <a:off x="5148064" y="1124744"/>
          <a:ext cx="3528392" cy="49712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灯片编号占位符 5"/>
          <p:cNvSpPr>
            <a:spLocks noGrp="1"/>
          </p:cNvSpPr>
          <p:nvPr>
            <p:ph type="sldNum" sz="quarter" idx="12"/>
          </p:nvPr>
        </p:nvSpPr>
        <p:spPr/>
        <p:txBody>
          <a:bodyPr/>
          <a:lstStyle/>
          <a:p>
            <a:fld id="{B079277A-9414-4A58-9A74-608A49B9756F}" type="slidenum">
              <a:rPr lang="en-US" altLang="zh-CN"/>
              <a:pPr/>
              <a:t>74</a:t>
            </a:fld>
            <a:endParaRPr lang="en-US" altLang="zh-CN"/>
          </a:p>
        </p:txBody>
      </p:sp>
      <p:graphicFrame>
        <p:nvGraphicFramePr>
          <p:cNvPr id="58379" name="Object 11"/>
          <p:cNvGraphicFramePr>
            <a:graphicFrameLocks noChangeAspect="1"/>
          </p:cNvGraphicFramePr>
          <p:nvPr>
            <p:extLst>
              <p:ext uri="{D42A27DB-BD31-4B8C-83A1-F6EECF244321}">
                <p14:modId xmlns:p14="http://schemas.microsoft.com/office/powerpoint/2010/main" val="933680901"/>
              </p:ext>
            </p:extLst>
          </p:nvPr>
        </p:nvGraphicFramePr>
        <p:xfrm>
          <a:off x="596900" y="1341438"/>
          <a:ext cx="3648075" cy="974725"/>
        </p:xfrm>
        <a:graphic>
          <a:graphicData uri="http://schemas.openxmlformats.org/presentationml/2006/ole">
            <mc:AlternateContent xmlns:mc="http://schemas.openxmlformats.org/markup-compatibility/2006">
              <mc:Choice xmlns:v="urn:schemas-microsoft-com:vml" Requires="v">
                <p:oleObj spid="_x0000_s13467" name="Equation" r:id="rId9" imgW="2031840" imgH="545760" progId="Equation.DSMT4">
                  <p:embed/>
                </p:oleObj>
              </mc:Choice>
              <mc:Fallback>
                <p:oleObj name="Equation" r:id="rId9" imgW="2031840" imgH="545760" progId="Equation.DSMT4">
                  <p:embed/>
                  <p:pic>
                    <p:nvPicPr>
                      <p:cNvPr id="0" name="Picture 115"/>
                      <p:cNvPicPr>
                        <a:picLocks noChangeAspect="1" noChangeArrowheads="1"/>
                      </p:cNvPicPr>
                      <p:nvPr/>
                    </p:nvPicPr>
                    <p:blipFill>
                      <a:blip r:embed="rId10"/>
                      <a:srcRect/>
                      <a:stretch>
                        <a:fillRect/>
                      </a:stretch>
                    </p:blipFill>
                    <p:spPr bwMode="auto">
                      <a:xfrm>
                        <a:off x="596900" y="1341438"/>
                        <a:ext cx="3648075"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29252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8"/>
                                        </p:tgtEl>
                                        <p:attrNameLst>
                                          <p:attrName>style.visibility</p:attrName>
                                        </p:attrNameLst>
                                      </p:cBhvr>
                                      <p:to>
                                        <p:strVal val="visible"/>
                                      </p:to>
                                    </p:set>
                                    <p:anim calcmode="lin" valueType="num">
                                      <p:cBhvr additive="base">
                                        <p:cTn id="7" dur="500" fill="hold"/>
                                        <p:tgtEl>
                                          <p:spTgt spid="58378"/>
                                        </p:tgtEl>
                                        <p:attrNameLst>
                                          <p:attrName>ppt_x</p:attrName>
                                        </p:attrNameLst>
                                      </p:cBhvr>
                                      <p:tavLst>
                                        <p:tav tm="0">
                                          <p:val>
                                            <p:strVal val="#ppt_x"/>
                                          </p:val>
                                        </p:tav>
                                        <p:tav tm="100000">
                                          <p:val>
                                            <p:strVal val="#ppt_x"/>
                                          </p:val>
                                        </p:tav>
                                      </p:tavLst>
                                    </p:anim>
                                    <p:anim calcmode="lin" valueType="num">
                                      <p:cBhvr additive="base">
                                        <p:cTn id="8" dur="500" fill="hold"/>
                                        <p:tgtEl>
                                          <p:spTgt spid="583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384"/>
                                        </p:tgtEl>
                                        <p:attrNameLst>
                                          <p:attrName>style.visibility</p:attrName>
                                        </p:attrNameLst>
                                      </p:cBhvr>
                                      <p:to>
                                        <p:strVal val="visible"/>
                                      </p:to>
                                    </p:set>
                                    <p:anim calcmode="lin" valueType="num">
                                      <p:cBhvr additive="base">
                                        <p:cTn id="11" dur="500" fill="hold"/>
                                        <p:tgtEl>
                                          <p:spTgt spid="58384"/>
                                        </p:tgtEl>
                                        <p:attrNameLst>
                                          <p:attrName>ppt_x</p:attrName>
                                        </p:attrNameLst>
                                      </p:cBhvr>
                                      <p:tavLst>
                                        <p:tav tm="0">
                                          <p:val>
                                            <p:strVal val="#ppt_x"/>
                                          </p:val>
                                        </p:tav>
                                        <p:tav tm="100000">
                                          <p:val>
                                            <p:strVal val="#ppt_x"/>
                                          </p:val>
                                        </p:tav>
                                      </p:tavLst>
                                    </p:anim>
                                    <p:anim calcmode="lin" valueType="num">
                                      <p:cBhvr additive="base">
                                        <p:cTn id="12" dur="500" fill="hold"/>
                                        <p:tgtEl>
                                          <p:spTgt spid="5838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8383"/>
                                        </p:tgtEl>
                                        <p:attrNameLst>
                                          <p:attrName>style.visibility</p:attrName>
                                        </p:attrNameLst>
                                      </p:cBhvr>
                                      <p:to>
                                        <p:strVal val="visible"/>
                                      </p:to>
                                    </p:set>
                                    <p:anim calcmode="lin" valueType="num">
                                      <p:cBhvr additive="base">
                                        <p:cTn id="17" dur="500" fill="hold"/>
                                        <p:tgtEl>
                                          <p:spTgt spid="58383"/>
                                        </p:tgtEl>
                                        <p:attrNameLst>
                                          <p:attrName>ppt_x</p:attrName>
                                        </p:attrNameLst>
                                      </p:cBhvr>
                                      <p:tavLst>
                                        <p:tav tm="0">
                                          <p:val>
                                            <p:strVal val="#ppt_x"/>
                                          </p:val>
                                        </p:tav>
                                        <p:tav tm="100000">
                                          <p:val>
                                            <p:strVal val="#ppt_x"/>
                                          </p:val>
                                        </p:tav>
                                      </p:tavLst>
                                    </p:anim>
                                    <p:anim calcmode="lin" valueType="num">
                                      <p:cBhvr additive="base">
                                        <p:cTn id="18" dur="500" fill="hold"/>
                                        <p:tgtEl>
                                          <p:spTgt spid="5838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8385"/>
                                        </p:tgtEl>
                                        <p:attrNameLst>
                                          <p:attrName>style.visibility</p:attrName>
                                        </p:attrNameLst>
                                      </p:cBhvr>
                                      <p:to>
                                        <p:strVal val="visible"/>
                                      </p:to>
                                    </p:set>
                                    <p:anim calcmode="lin" valueType="num">
                                      <p:cBhvr additive="base">
                                        <p:cTn id="23" dur="500" fill="hold"/>
                                        <p:tgtEl>
                                          <p:spTgt spid="58385"/>
                                        </p:tgtEl>
                                        <p:attrNameLst>
                                          <p:attrName>ppt_x</p:attrName>
                                        </p:attrNameLst>
                                      </p:cBhvr>
                                      <p:tavLst>
                                        <p:tav tm="0">
                                          <p:val>
                                            <p:strVal val="#ppt_x"/>
                                          </p:val>
                                        </p:tav>
                                        <p:tav tm="100000">
                                          <p:val>
                                            <p:strVal val="#ppt_x"/>
                                          </p:val>
                                        </p:tav>
                                      </p:tavLst>
                                    </p:anim>
                                    <p:anim calcmode="lin" valueType="num">
                                      <p:cBhvr additive="base">
                                        <p:cTn id="24" dur="500" fill="hold"/>
                                        <p:tgtEl>
                                          <p:spTgt spid="5838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4" grpId="0" animBg="1"/>
      <p:bldP spid="58385" grpId="0" animBg="1"/>
      <p:bldGraphic spid="4" grpId="0">
        <p:bldAsOne/>
      </p:bldGraphic>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3"/>
          <p:cNvGraphicFramePr>
            <a:graphicFrameLocks noChangeAspect="1"/>
          </p:cNvGraphicFramePr>
          <p:nvPr>
            <p:extLst>
              <p:ext uri="{D42A27DB-BD31-4B8C-83A1-F6EECF244321}">
                <p14:modId xmlns:p14="http://schemas.microsoft.com/office/powerpoint/2010/main" val="2462999194"/>
              </p:ext>
            </p:extLst>
          </p:nvPr>
        </p:nvGraphicFramePr>
        <p:xfrm>
          <a:off x="0" y="908720"/>
          <a:ext cx="9144000" cy="4176712"/>
        </p:xfrm>
        <a:graphic>
          <a:graphicData uri="http://schemas.openxmlformats.org/presentationml/2006/ole">
            <mc:AlternateContent xmlns:mc="http://schemas.openxmlformats.org/markup-compatibility/2006">
              <mc:Choice xmlns:v="urn:schemas-microsoft-com:vml" Requires="v">
                <p:oleObj spid="_x0000_s255040" name="VISIO" r:id="rId3" imgW="4671060" imgH="1828800" progId="Visio.Drawing.11">
                  <p:embed/>
                </p:oleObj>
              </mc:Choice>
              <mc:Fallback>
                <p:oleObj name="VISIO" r:id="rId3" imgW="4671060" imgH="1828800" progId="Visio.Drawing.11">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08720"/>
                        <a:ext cx="9144000"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899592" y="5085184"/>
            <a:ext cx="7632848" cy="12557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90000"/>
              </a:lnSpc>
              <a:buFont typeface="Wingdings" pitchFamily="2" charset="2"/>
              <a:buNone/>
            </a:pPr>
            <a:r>
              <a:rPr lang="zh-CN" altLang="en-US" sz="2800" b="1" dirty="0">
                <a:latin typeface="+mj-ea"/>
                <a:ea typeface="+mj-ea"/>
              </a:rPr>
              <a:t> </a:t>
            </a:r>
            <a:r>
              <a:rPr lang="zh-CN" altLang="en-US" sz="2800" b="1" dirty="0" smtClean="0">
                <a:latin typeface="+mj-ea"/>
                <a:ea typeface="+mj-ea"/>
              </a:rPr>
              <a:t>      利用</a:t>
            </a:r>
            <a:r>
              <a:rPr lang="zh-CN" altLang="en-US" sz="2800" b="1" dirty="0">
                <a:latin typeface="+mj-ea"/>
                <a:ea typeface="+mj-ea"/>
              </a:rPr>
              <a:t>噪声等效带宽的概念</a:t>
            </a:r>
            <a:r>
              <a:rPr lang="zh-CN" altLang="en-US" sz="2800" b="1" dirty="0" smtClean="0">
                <a:latin typeface="+mj-ea"/>
                <a:ea typeface="+mj-ea"/>
              </a:rPr>
              <a:t>，在</a:t>
            </a:r>
            <a:r>
              <a:rPr lang="zh-CN" altLang="en-US" sz="2800" b="1" dirty="0">
                <a:latin typeface="+mj-ea"/>
                <a:ea typeface="+mj-ea"/>
              </a:rPr>
              <a:t>后面讨论通信系统的性能时</a:t>
            </a:r>
            <a:r>
              <a:rPr lang="zh-CN" altLang="en-US" sz="2800" b="1" dirty="0" smtClean="0">
                <a:latin typeface="+mj-ea"/>
                <a:ea typeface="+mj-ea"/>
              </a:rPr>
              <a:t>，可以</a:t>
            </a:r>
            <a:r>
              <a:rPr lang="zh-CN" altLang="en-US" sz="2800" b="1" dirty="0">
                <a:latin typeface="+mj-ea"/>
                <a:ea typeface="+mj-ea"/>
              </a:rPr>
              <a:t>认为窄带噪声的功率谱密度在带宽</a:t>
            </a:r>
            <a:r>
              <a:rPr lang="en-US" altLang="zh-CN" sz="2800" b="1" i="1" dirty="0" err="1">
                <a:latin typeface="+mj-ea"/>
                <a:ea typeface="+mj-ea"/>
              </a:rPr>
              <a:t>Bn</a:t>
            </a:r>
            <a:r>
              <a:rPr lang="zh-CN" altLang="en-US" sz="2800" b="1" dirty="0">
                <a:latin typeface="+mj-ea"/>
                <a:ea typeface="+mj-ea"/>
              </a:rPr>
              <a:t>内是恒定的。</a:t>
            </a:r>
          </a:p>
        </p:txBody>
      </p:sp>
      <p:sp>
        <p:nvSpPr>
          <p:cNvPr id="3" name="标题 2"/>
          <p:cNvSpPr>
            <a:spLocks noGrp="1"/>
          </p:cNvSpPr>
          <p:nvPr>
            <p:ph type="title"/>
          </p:nvPr>
        </p:nvSpPr>
        <p:spPr/>
        <p:txBody>
          <a:bodyPr/>
          <a:lstStyle/>
          <a:p>
            <a:r>
              <a:rPr lang="zh-CN" altLang="en-US" dirty="0" smtClean="0"/>
              <a:t>带通型噪声的功率谱密度</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75</a:t>
            </a:fld>
            <a:endParaRPr lang="en-US"/>
          </a:p>
        </p:txBody>
      </p:sp>
    </p:spTree>
    <p:extLst>
      <p:ext uri="{BB962C8B-B14F-4D97-AF65-F5344CB8AC3E}">
        <p14:creationId xmlns:p14="http://schemas.microsoft.com/office/powerpoint/2010/main" val="161484888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章    信  道</a:t>
            </a:r>
            <a:endParaRPr lang="zh-CN" altLang="en-US" dirty="0"/>
          </a:p>
        </p:txBody>
      </p:sp>
      <p:sp>
        <p:nvSpPr>
          <p:cNvPr id="3" name="内容占位符 2"/>
          <p:cNvSpPr>
            <a:spLocks noGrp="1"/>
          </p:cNvSpPr>
          <p:nvPr>
            <p:ph idx="1"/>
          </p:nvPr>
        </p:nvSpPr>
        <p:spPr/>
        <p:txBody>
          <a:bodyPr/>
          <a:lstStyle/>
          <a:p>
            <a:r>
              <a:rPr lang="en-US" altLang="zh-CN" dirty="0" smtClean="0"/>
              <a:t>4.1 </a:t>
            </a:r>
            <a:r>
              <a:rPr lang="zh-CN" altLang="en-US" dirty="0" smtClean="0"/>
              <a:t>无线信道</a:t>
            </a:r>
          </a:p>
          <a:p>
            <a:r>
              <a:rPr lang="en-US" altLang="zh-CN" dirty="0" smtClean="0"/>
              <a:t>4.2 </a:t>
            </a:r>
            <a:r>
              <a:rPr lang="zh-CN" altLang="en-US" dirty="0" smtClean="0"/>
              <a:t>有线信道</a:t>
            </a:r>
          </a:p>
          <a:p>
            <a:r>
              <a:rPr lang="en-US" altLang="zh-CN" dirty="0" smtClean="0"/>
              <a:t>4.3 </a:t>
            </a:r>
            <a:r>
              <a:rPr lang="zh-CN" altLang="en-US" dirty="0" smtClean="0"/>
              <a:t>信道的数学模型</a:t>
            </a:r>
          </a:p>
          <a:p>
            <a:r>
              <a:rPr lang="en-US" altLang="zh-CN" dirty="0" smtClean="0"/>
              <a:t>4.4 </a:t>
            </a:r>
            <a:r>
              <a:rPr lang="zh-CN" altLang="en-US" dirty="0" smtClean="0"/>
              <a:t>信道特性对信号传输的影响</a:t>
            </a:r>
          </a:p>
          <a:p>
            <a:r>
              <a:rPr lang="en-US" altLang="zh-CN" dirty="0" smtClean="0"/>
              <a:t>4.5 </a:t>
            </a:r>
            <a:r>
              <a:rPr lang="zh-CN" altLang="en-US" dirty="0" smtClean="0"/>
              <a:t>信道中的噪声</a:t>
            </a:r>
          </a:p>
          <a:p>
            <a:r>
              <a:rPr lang="en-US" altLang="zh-CN" dirty="0" smtClean="0">
                <a:solidFill>
                  <a:srgbClr val="FF0000"/>
                </a:solidFill>
              </a:rPr>
              <a:t>4.6 </a:t>
            </a:r>
            <a:r>
              <a:rPr lang="zh-CN" altLang="en-US" dirty="0" smtClean="0">
                <a:solidFill>
                  <a:srgbClr val="FF0000"/>
                </a:solidFill>
              </a:rPr>
              <a:t>信道容量</a:t>
            </a:r>
          </a:p>
          <a:p>
            <a:endParaRPr lang="zh-CN" altLang="en-US" b="0" dirty="0" smtClean="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76</a:t>
            </a:fld>
            <a:endParaRPr lang="en-US"/>
          </a:p>
        </p:txBody>
      </p:sp>
    </p:spTree>
    <p:extLst>
      <p:ext uri="{BB962C8B-B14F-4D97-AF65-F5344CB8AC3E}">
        <p14:creationId xmlns:p14="http://schemas.microsoft.com/office/powerpoint/2010/main" val="2094891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信道容量</a:t>
            </a:r>
            <a:endParaRPr lang="zh-CN" altLang="en-US" dirty="0"/>
          </a:p>
        </p:txBody>
      </p:sp>
      <p:sp>
        <p:nvSpPr>
          <p:cNvPr id="59395" name="Rectangle 3"/>
          <p:cNvSpPr>
            <a:spLocks noGrp="1" noChangeArrowheads="1"/>
          </p:cNvSpPr>
          <p:nvPr>
            <p:ph type="body" idx="1"/>
          </p:nvPr>
        </p:nvSpPr>
        <p:spPr/>
        <p:txBody>
          <a:bodyPr/>
          <a:lstStyle/>
          <a:p>
            <a:r>
              <a:rPr lang="zh-CN" altLang="en-US" dirty="0" smtClean="0">
                <a:solidFill>
                  <a:srgbClr val="0000FF"/>
                </a:solidFill>
              </a:rPr>
              <a:t>信道容量</a:t>
            </a:r>
            <a:r>
              <a:rPr lang="zh-CN" altLang="en-US" dirty="0" smtClean="0"/>
              <a:t> － 指信道能够传输的最大平均信息速率。</a:t>
            </a:r>
          </a:p>
          <a:p>
            <a:r>
              <a:rPr lang="zh-CN" altLang="en-US" dirty="0" smtClean="0"/>
              <a:t>调制信道：是一种连续信道，用</a:t>
            </a:r>
            <a:r>
              <a:rPr lang="zh-CN" altLang="en-US" dirty="0" smtClean="0">
                <a:solidFill>
                  <a:srgbClr val="FF0000"/>
                </a:solidFill>
              </a:rPr>
              <a:t>连续信道的信道容量</a:t>
            </a:r>
            <a:r>
              <a:rPr lang="zh-CN" altLang="en-US" dirty="0" smtClean="0"/>
              <a:t>来表征 </a:t>
            </a:r>
          </a:p>
          <a:p>
            <a:r>
              <a:rPr lang="zh-CN" altLang="en-US" dirty="0" smtClean="0"/>
              <a:t> 编码信道：是一种离散信道，用</a:t>
            </a:r>
            <a:r>
              <a:rPr lang="zh-CN" altLang="en-US" dirty="0" smtClean="0">
                <a:solidFill>
                  <a:srgbClr val="FF0000"/>
                </a:solidFill>
              </a:rPr>
              <a:t>离散信道的信道容量</a:t>
            </a:r>
            <a:r>
              <a:rPr lang="zh-CN" altLang="en-US" dirty="0" smtClean="0"/>
              <a:t>来表征</a:t>
            </a:r>
          </a:p>
          <a:p>
            <a:endParaRPr lang="en-US" altLang="zh-CN" dirty="0"/>
          </a:p>
        </p:txBody>
      </p:sp>
      <p:sp>
        <p:nvSpPr>
          <p:cNvPr id="4" name="灯片编号占位符 5"/>
          <p:cNvSpPr>
            <a:spLocks noGrp="1"/>
          </p:cNvSpPr>
          <p:nvPr>
            <p:ph type="sldNum" sz="quarter" idx="12"/>
          </p:nvPr>
        </p:nvSpPr>
        <p:spPr/>
        <p:txBody>
          <a:bodyPr/>
          <a:lstStyle/>
          <a:p>
            <a:fld id="{A2DC8F1C-A2CB-4806-AF25-E9FD3288B8CC}" type="slidenum">
              <a:rPr lang="en-US" altLang="zh-CN" smtClean="0"/>
              <a:pPr/>
              <a:t>77</a:t>
            </a:fld>
            <a:endParaRPr lang="en-US" altLang="zh-CN"/>
          </a:p>
        </p:txBody>
      </p:sp>
    </p:spTree>
    <p:extLst>
      <p:ext uri="{BB962C8B-B14F-4D97-AF65-F5344CB8AC3E}">
        <p14:creationId xmlns:p14="http://schemas.microsoft.com/office/powerpoint/2010/main" val="2586890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anim calcmode="lin" valueType="num">
                                      <p:cBhvr additive="base">
                                        <p:cTn id="11"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r>
              <a:rPr lang="en-US" altLang="zh-CN" dirty="0"/>
              <a:t>4.6.1 </a:t>
            </a:r>
            <a:r>
              <a:rPr lang="zh-CN" altLang="en-US" dirty="0"/>
              <a:t>离散信道</a:t>
            </a:r>
            <a:r>
              <a:rPr lang="zh-CN" altLang="en-US" dirty="0" smtClean="0"/>
              <a:t>容量</a:t>
            </a:r>
          </a:p>
        </p:txBody>
      </p:sp>
      <p:sp>
        <p:nvSpPr>
          <p:cNvPr id="59395" name="Rectangle 3"/>
          <p:cNvSpPr>
            <a:spLocks noGrp="1" noChangeArrowheads="1"/>
          </p:cNvSpPr>
          <p:nvPr>
            <p:ph type="body" idx="1"/>
          </p:nvPr>
        </p:nvSpPr>
        <p:spPr/>
        <p:txBody>
          <a:bodyPr/>
          <a:lstStyle/>
          <a:p>
            <a:r>
              <a:rPr lang="zh-CN" altLang="en-US" dirty="0" smtClean="0">
                <a:solidFill>
                  <a:srgbClr val="0000FF"/>
                </a:solidFill>
              </a:rPr>
              <a:t>信道容量</a:t>
            </a:r>
            <a:r>
              <a:rPr lang="zh-CN" altLang="en-US" dirty="0" smtClean="0"/>
              <a:t>－指信道能够传输的最大平均</a:t>
            </a:r>
            <a:r>
              <a:rPr lang="zh-CN" altLang="en-US" dirty="0" smtClean="0">
                <a:solidFill>
                  <a:srgbClr val="FF0000"/>
                </a:solidFill>
              </a:rPr>
              <a:t>信息速率</a:t>
            </a:r>
            <a:r>
              <a:rPr lang="zh-CN" altLang="en-US" dirty="0" smtClean="0"/>
              <a:t>。</a:t>
            </a:r>
            <a:endParaRPr lang="en-US" altLang="zh-CN" dirty="0" smtClean="0"/>
          </a:p>
          <a:p>
            <a:r>
              <a:rPr lang="zh-CN" altLang="en-US" dirty="0" smtClean="0"/>
              <a:t>两种不同的度量单位：</a:t>
            </a:r>
          </a:p>
          <a:p>
            <a:pPr lvl="1"/>
            <a:r>
              <a:rPr lang="en-US" altLang="zh-CN" dirty="0" smtClean="0"/>
              <a:t>C </a:t>
            </a:r>
            <a:r>
              <a:rPr lang="zh-CN" altLang="en-US" dirty="0" smtClean="0"/>
              <a:t>－ </a:t>
            </a:r>
            <a:r>
              <a:rPr lang="zh-CN" altLang="en-US" dirty="0" smtClean="0">
                <a:solidFill>
                  <a:srgbClr val="FF0000"/>
                </a:solidFill>
              </a:rPr>
              <a:t>每个符号</a:t>
            </a:r>
            <a:r>
              <a:rPr lang="zh-CN" altLang="en-US" dirty="0" smtClean="0"/>
              <a:t>能够传输的平均信息量最大值</a:t>
            </a:r>
          </a:p>
          <a:p>
            <a:pPr lvl="1"/>
            <a:r>
              <a:rPr lang="en-US" altLang="zh-CN" dirty="0" smtClean="0"/>
              <a:t>Ct  </a:t>
            </a:r>
            <a:r>
              <a:rPr lang="zh-CN" altLang="en-US" dirty="0" smtClean="0"/>
              <a:t>－ </a:t>
            </a:r>
            <a:r>
              <a:rPr lang="zh-CN" altLang="en-US" dirty="0" smtClean="0">
                <a:solidFill>
                  <a:srgbClr val="FF0000"/>
                </a:solidFill>
              </a:rPr>
              <a:t>单位时间（秒）</a:t>
            </a:r>
            <a:r>
              <a:rPr lang="zh-CN" altLang="en-US" dirty="0" smtClean="0"/>
              <a:t>内能够传输的平均信息量最大值</a:t>
            </a:r>
          </a:p>
          <a:p>
            <a:pPr lvl="1"/>
            <a:r>
              <a:rPr lang="zh-CN" altLang="en-US" dirty="0" smtClean="0"/>
              <a:t>两者之间可以互换</a:t>
            </a:r>
          </a:p>
          <a:p>
            <a:pPr lvl="1"/>
            <a:endParaRPr lang="en-US" altLang="zh-CN" dirty="0"/>
          </a:p>
        </p:txBody>
      </p:sp>
      <p:sp>
        <p:nvSpPr>
          <p:cNvPr id="4" name="灯片编号占位符 5"/>
          <p:cNvSpPr>
            <a:spLocks noGrp="1"/>
          </p:cNvSpPr>
          <p:nvPr>
            <p:ph type="sldNum" sz="quarter" idx="12"/>
          </p:nvPr>
        </p:nvSpPr>
        <p:spPr/>
        <p:txBody>
          <a:bodyPr/>
          <a:lstStyle/>
          <a:p>
            <a:fld id="{A2DC8F1C-A2CB-4806-AF25-E9FD3288B8CC}" type="slidenum">
              <a:rPr lang="en-US" altLang="zh-CN" smtClean="0"/>
              <a:pPr/>
              <a:t>78</a:t>
            </a:fld>
            <a:endParaRPr lang="en-US" altLang="zh-CN"/>
          </a:p>
        </p:txBody>
      </p:sp>
    </p:spTree>
    <p:extLst>
      <p:ext uri="{BB962C8B-B14F-4D97-AF65-F5344CB8AC3E}">
        <p14:creationId xmlns:p14="http://schemas.microsoft.com/office/powerpoint/2010/main" val="161656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anim calcmode="lin" valueType="num">
                                      <p:cBhvr additive="base">
                                        <p:cTn id="11"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93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9395">
                                            <p:txEl>
                                              <p:pRg st="3" end="3"/>
                                            </p:txEl>
                                          </p:spTgt>
                                        </p:tgtEl>
                                        <p:attrNameLst>
                                          <p:attrName>style.visibility</p:attrName>
                                        </p:attrNameLst>
                                      </p:cBhvr>
                                      <p:to>
                                        <p:strVal val="visible"/>
                                      </p:to>
                                    </p:set>
                                    <p:anim calcmode="lin" valueType="num">
                                      <p:cBhvr additive="base">
                                        <p:cTn id="15"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939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9395">
                                            <p:txEl>
                                              <p:pRg st="4" end="4"/>
                                            </p:txEl>
                                          </p:spTgt>
                                        </p:tgtEl>
                                        <p:attrNameLst>
                                          <p:attrName>style.visibility</p:attrName>
                                        </p:attrNameLst>
                                      </p:cBhvr>
                                      <p:to>
                                        <p:strVal val="visible"/>
                                      </p:to>
                                    </p:set>
                                    <p:anim calcmode="lin" valueType="num">
                                      <p:cBhvr additive="base">
                                        <p:cTn id="19"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
          <p:cNvSpPr>
            <a:spLocks noGrp="1"/>
          </p:cNvSpPr>
          <p:nvPr>
            <p:ph type="sldNum" sz="quarter" idx="12"/>
          </p:nvPr>
        </p:nvSpPr>
        <p:spPr/>
        <p:txBody>
          <a:bodyPr/>
          <a:lstStyle/>
          <a:p>
            <a:fld id="{0859D12F-3BA4-4687-9100-D4C4F09E6014}" type="slidenum">
              <a:rPr lang="en-US" altLang="zh-CN" smtClean="0"/>
              <a:pPr/>
              <a:t>79</a:t>
            </a:fld>
            <a:endParaRPr lang="en-US" altLang="zh-CN" dirty="0"/>
          </a:p>
        </p:txBody>
      </p:sp>
      <p:sp>
        <p:nvSpPr>
          <p:cNvPr id="60418" name="Rectangle 2"/>
          <p:cNvSpPr>
            <a:spLocks noGrp="1" noChangeArrowheads="1"/>
          </p:cNvSpPr>
          <p:nvPr>
            <p:ph type="title"/>
          </p:nvPr>
        </p:nvSpPr>
        <p:spPr/>
        <p:txBody>
          <a:bodyPr>
            <a:normAutofit/>
          </a:bodyPr>
          <a:lstStyle/>
          <a:p>
            <a:pPr lvl="1" algn="l" rtl="0">
              <a:lnSpc>
                <a:spcPct val="90000"/>
              </a:lnSpc>
              <a:spcBef>
                <a:spcPct val="0"/>
              </a:spcBef>
            </a:pPr>
            <a:r>
              <a:rPr lang="zh-CN" altLang="en-US" sz="3400" b="1" dirty="0" smtClean="0">
                <a:latin typeface="+mj-ea"/>
                <a:ea typeface="+mj-ea"/>
              </a:rPr>
              <a:t>计算离散信道容量的信道模型</a:t>
            </a:r>
            <a:endParaRPr lang="zh-CN" altLang="en-US" sz="3400" b="1" dirty="0">
              <a:latin typeface="+mj-ea"/>
              <a:ea typeface="+mj-ea"/>
            </a:endParaRPr>
          </a:p>
        </p:txBody>
      </p:sp>
      <p:sp>
        <p:nvSpPr>
          <p:cNvPr id="60419" name="Rectangle 3"/>
          <p:cNvSpPr>
            <a:spLocks noGrp="1" noChangeArrowheads="1"/>
          </p:cNvSpPr>
          <p:nvPr>
            <p:ph type="body" idx="1"/>
          </p:nvPr>
        </p:nvSpPr>
        <p:spPr>
          <a:xfrm>
            <a:off x="0" y="1314450"/>
            <a:ext cx="8969375" cy="5175250"/>
          </a:xfrm>
        </p:spPr>
        <p:txBody>
          <a:bodyPr/>
          <a:lstStyle/>
          <a:p>
            <a:pPr lvl="1">
              <a:lnSpc>
                <a:spcPct val="130000"/>
              </a:lnSpc>
            </a:pPr>
            <a:r>
              <a:rPr lang="zh-CN" altLang="en-US" dirty="0" smtClean="0"/>
              <a:t>发送</a:t>
            </a:r>
            <a:r>
              <a:rPr lang="zh-CN" altLang="en-US" dirty="0"/>
              <a:t>符号：</a:t>
            </a:r>
            <a:r>
              <a:rPr lang="en-US" altLang="zh-CN" i="1" dirty="0"/>
              <a:t>x</a:t>
            </a:r>
            <a:r>
              <a:rPr lang="en-US" altLang="zh-CN" baseline="-25000" dirty="0"/>
              <a:t>1</a:t>
            </a:r>
            <a:r>
              <a:rPr lang="zh-CN" altLang="en-US" dirty="0"/>
              <a:t>，</a:t>
            </a:r>
            <a:r>
              <a:rPr lang="en-US" altLang="zh-CN" i="1" dirty="0"/>
              <a:t>x</a:t>
            </a:r>
            <a:r>
              <a:rPr lang="en-US" altLang="zh-CN" baseline="-25000" dirty="0"/>
              <a:t>2</a:t>
            </a:r>
            <a:r>
              <a:rPr lang="zh-CN" altLang="en-US" dirty="0"/>
              <a:t>，</a:t>
            </a:r>
            <a:r>
              <a:rPr lang="en-US" altLang="zh-CN" i="1" dirty="0"/>
              <a:t>x</a:t>
            </a:r>
            <a:r>
              <a:rPr lang="en-US" altLang="zh-CN" baseline="-25000" dirty="0"/>
              <a:t>3</a:t>
            </a:r>
            <a:r>
              <a:rPr lang="zh-CN" altLang="en-US" dirty="0"/>
              <a:t>，</a:t>
            </a:r>
            <a:r>
              <a:rPr lang="en-US" altLang="zh-CN" dirty="0"/>
              <a:t>…</a:t>
            </a:r>
            <a:r>
              <a:rPr lang="zh-CN" altLang="en-US" dirty="0"/>
              <a:t>，</a:t>
            </a:r>
            <a:r>
              <a:rPr lang="en-US" altLang="zh-CN" i="1" dirty="0" err="1"/>
              <a:t>x</a:t>
            </a:r>
            <a:r>
              <a:rPr lang="en-US" altLang="zh-CN" i="1" baseline="-25000" dirty="0" err="1"/>
              <a:t>n</a:t>
            </a:r>
            <a:endParaRPr lang="en-US" altLang="zh-CN" dirty="0"/>
          </a:p>
          <a:p>
            <a:pPr lvl="1">
              <a:lnSpc>
                <a:spcPct val="130000"/>
              </a:lnSpc>
            </a:pPr>
            <a:r>
              <a:rPr lang="zh-CN" altLang="en-US" dirty="0"/>
              <a:t>接收符号： </a:t>
            </a:r>
            <a:r>
              <a:rPr lang="en-US" altLang="zh-CN" i="1" dirty="0"/>
              <a:t>y</a:t>
            </a:r>
            <a:r>
              <a:rPr lang="en-US" altLang="zh-CN" baseline="-25000" dirty="0"/>
              <a:t>1</a:t>
            </a:r>
            <a:r>
              <a:rPr lang="zh-CN" altLang="en-US" dirty="0"/>
              <a:t>，</a:t>
            </a:r>
            <a:r>
              <a:rPr lang="en-US" altLang="zh-CN" i="1" dirty="0"/>
              <a:t>y</a:t>
            </a:r>
            <a:r>
              <a:rPr lang="en-US" altLang="zh-CN" baseline="-25000" dirty="0"/>
              <a:t>2</a:t>
            </a:r>
            <a:r>
              <a:rPr lang="zh-CN" altLang="en-US" dirty="0"/>
              <a:t>，</a:t>
            </a:r>
            <a:r>
              <a:rPr lang="en-US" altLang="zh-CN" i="1" dirty="0"/>
              <a:t>y</a:t>
            </a:r>
            <a:r>
              <a:rPr lang="en-US" altLang="zh-CN" baseline="-25000" dirty="0"/>
              <a:t>3</a:t>
            </a:r>
            <a:r>
              <a:rPr lang="zh-CN" altLang="en-US" dirty="0"/>
              <a:t>，</a:t>
            </a:r>
            <a:r>
              <a:rPr lang="en-US" altLang="zh-CN" dirty="0"/>
              <a:t>…</a:t>
            </a:r>
            <a:r>
              <a:rPr lang="zh-CN" altLang="en-US" dirty="0"/>
              <a:t>，</a:t>
            </a:r>
            <a:r>
              <a:rPr lang="en-US" altLang="zh-CN" i="1" dirty="0" err="1"/>
              <a:t>y</a:t>
            </a:r>
            <a:r>
              <a:rPr lang="en-US" altLang="zh-CN" i="1" baseline="-25000" dirty="0" err="1"/>
              <a:t>m</a:t>
            </a:r>
            <a:endParaRPr lang="en-US" altLang="zh-CN" i="1" baseline="-25000" dirty="0"/>
          </a:p>
          <a:p>
            <a:pPr lvl="1">
              <a:lnSpc>
                <a:spcPct val="130000"/>
              </a:lnSpc>
            </a:pPr>
            <a:r>
              <a:rPr lang="en-US" altLang="zh-CN" i="1" dirty="0"/>
              <a:t>P</a:t>
            </a:r>
            <a:r>
              <a:rPr lang="en-US" altLang="zh-CN" dirty="0"/>
              <a:t>(</a:t>
            </a:r>
            <a:r>
              <a:rPr lang="en-US" altLang="zh-CN" i="1" dirty="0"/>
              <a:t>x</a:t>
            </a:r>
            <a:r>
              <a:rPr lang="en-US" altLang="zh-CN" i="1" baseline="-25000" dirty="0"/>
              <a:t>i</a:t>
            </a:r>
            <a:r>
              <a:rPr lang="en-US" altLang="zh-CN" dirty="0"/>
              <a:t>) = </a:t>
            </a:r>
            <a:r>
              <a:rPr lang="zh-CN" altLang="en-US" dirty="0"/>
              <a:t>发送符号</a:t>
            </a:r>
            <a:r>
              <a:rPr lang="en-US" altLang="zh-CN" i="1" dirty="0"/>
              <a:t>x</a:t>
            </a:r>
            <a:r>
              <a:rPr lang="en-US" altLang="zh-CN" i="1" baseline="-25000" dirty="0"/>
              <a:t>i </a:t>
            </a:r>
            <a:r>
              <a:rPr lang="zh-CN" altLang="en-US" dirty="0"/>
              <a:t>的出现概率 </a:t>
            </a:r>
            <a:r>
              <a:rPr lang="zh-CN" altLang="en-US" i="1" dirty="0"/>
              <a:t>，</a:t>
            </a:r>
          </a:p>
          <a:p>
            <a:pPr lvl="3">
              <a:lnSpc>
                <a:spcPct val="130000"/>
              </a:lnSpc>
              <a:buFont typeface="Wingdings" pitchFamily="2" charset="2"/>
              <a:buNone/>
            </a:pPr>
            <a:r>
              <a:rPr lang="zh-CN" altLang="en-US" i="1" dirty="0"/>
              <a:t>			</a:t>
            </a:r>
            <a:r>
              <a:rPr lang="en-US" altLang="zh-CN" i="1" dirty="0" err="1"/>
              <a:t>i</a:t>
            </a:r>
            <a:r>
              <a:rPr lang="en-US" altLang="zh-CN" i="1" dirty="0"/>
              <a:t> </a:t>
            </a:r>
            <a:r>
              <a:rPr lang="zh-CN" altLang="en-US" i="1" dirty="0"/>
              <a:t>＝ </a:t>
            </a:r>
            <a:r>
              <a:rPr lang="en-US" altLang="zh-CN" i="1" dirty="0"/>
              <a:t>1</a:t>
            </a:r>
            <a:r>
              <a:rPr lang="zh-CN" altLang="en-US" i="1" dirty="0"/>
              <a:t>，</a:t>
            </a:r>
            <a:r>
              <a:rPr lang="en-US" altLang="zh-CN" i="1" dirty="0"/>
              <a:t>2</a:t>
            </a:r>
            <a:r>
              <a:rPr lang="zh-CN" altLang="en-US" i="1" dirty="0"/>
              <a:t>，</a:t>
            </a:r>
            <a:r>
              <a:rPr lang="en-US" altLang="zh-CN" i="1" dirty="0"/>
              <a:t>…</a:t>
            </a:r>
            <a:r>
              <a:rPr lang="zh-CN" altLang="en-US" i="1" dirty="0"/>
              <a:t>，</a:t>
            </a:r>
            <a:r>
              <a:rPr lang="en-US" altLang="zh-CN" i="1" dirty="0"/>
              <a:t>n</a:t>
            </a:r>
            <a:r>
              <a:rPr lang="zh-CN" altLang="en-US" dirty="0"/>
              <a:t>；</a:t>
            </a:r>
          </a:p>
          <a:p>
            <a:pPr lvl="1">
              <a:lnSpc>
                <a:spcPct val="130000"/>
              </a:lnSpc>
            </a:pPr>
            <a:r>
              <a:rPr lang="en-US" altLang="zh-CN" i="1" dirty="0"/>
              <a:t>P</a:t>
            </a:r>
            <a:r>
              <a:rPr lang="en-US" altLang="zh-CN" dirty="0"/>
              <a:t>(</a:t>
            </a:r>
            <a:r>
              <a:rPr lang="en-US" altLang="zh-CN" i="1" dirty="0" err="1"/>
              <a:t>y</a:t>
            </a:r>
            <a:r>
              <a:rPr lang="en-US" altLang="zh-CN" i="1" baseline="-25000" dirty="0" err="1"/>
              <a:t>j</a:t>
            </a:r>
            <a:r>
              <a:rPr lang="en-US" altLang="zh-CN" dirty="0"/>
              <a:t>) = </a:t>
            </a:r>
            <a:r>
              <a:rPr lang="zh-CN" altLang="en-US" dirty="0"/>
              <a:t>收到</a:t>
            </a:r>
            <a:r>
              <a:rPr lang="en-US" altLang="zh-CN" i="1" dirty="0" err="1"/>
              <a:t>y</a:t>
            </a:r>
            <a:r>
              <a:rPr lang="en-US" altLang="zh-CN" i="1" baseline="-25000" dirty="0" err="1"/>
              <a:t>j</a:t>
            </a:r>
            <a:r>
              <a:rPr lang="zh-CN" altLang="en-US" dirty="0"/>
              <a:t>的概率，</a:t>
            </a:r>
          </a:p>
          <a:p>
            <a:pPr lvl="2">
              <a:lnSpc>
                <a:spcPct val="130000"/>
              </a:lnSpc>
              <a:buFont typeface="Wingdings" pitchFamily="2" charset="2"/>
              <a:buNone/>
            </a:pPr>
            <a:r>
              <a:rPr lang="zh-CN" altLang="en-US" dirty="0"/>
              <a:t>			</a:t>
            </a:r>
            <a:r>
              <a:rPr lang="en-US" altLang="zh-CN" dirty="0"/>
              <a:t>j </a:t>
            </a:r>
            <a:r>
              <a:rPr lang="zh-CN" altLang="en-US" dirty="0"/>
              <a:t>＝ </a:t>
            </a:r>
            <a:r>
              <a:rPr lang="en-US" altLang="zh-CN" dirty="0"/>
              <a:t>1</a:t>
            </a:r>
            <a:r>
              <a:rPr lang="zh-CN" altLang="en-US" dirty="0"/>
              <a:t>，</a:t>
            </a:r>
            <a:r>
              <a:rPr lang="en-US" altLang="zh-CN" dirty="0"/>
              <a:t>2</a:t>
            </a:r>
            <a:r>
              <a:rPr lang="zh-CN" altLang="en-US" dirty="0"/>
              <a:t>，</a:t>
            </a:r>
            <a:r>
              <a:rPr lang="en-US" altLang="zh-CN" dirty="0"/>
              <a:t>…</a:t>
            </a:r>
            <a:r>
              <a:rPr lang="zh-CN" altLang="en-US" dirty="0"/>
              <a:t>，</a:t>
            </a:r>
            <a:r>
              <a:rPr lang="en-US" altLang="zh-CN" dirty="0"/>
              <a:t>m </a:t>
            </a:r>
          </a:p>
          <a:p>
            <a:pPr lvl="1">
              <a:lnSpc>
                <a:spcPct val="130000"/>
              </a:lnSpc>
            </a:pPr>
            <a:r>
              <a:rPr lang="en-US" altLang="zh-CN" i="1" dirty="0"/>
              <a:t>P</a:t>
            </a:r>
            <a:r>
              <a:rPr lang="en-US" altLang="zh-CN" dirty="0"/>
              <a:t>(</a:t>
            </a:r>
            <a:r>
              <a:rPr lang="en-US" altLang="zh-CN" i="1" dirty="0" err="1"/>
              <a:t>y</a:t>
            </a:r>
            <a:r>
              <a:rPr lang="en-US" altLang="zh-CN" i="1" baseline="-25000" dirty="0" err="1"/>
              <a:t>j</a:t>
            </a:r>
            <a:r>
              <a:rPr lang="en-US" altLang="zh-CN" dirty="0"/>
              <a:t>/</a:t>
            </a:r>
            <a:r>
              <a:rPr lang="en-US" altLang="zh-CN" i="1" dirty="0"/>
              <a:t>x</a:t>
            </a:r>
            <a:r>
              <a:rPr lang="en-US" altLang="zh-CN" i="1" baseline="-25000" dirty="0"/>
              <a:t>i</a:t>
            </a:r>
            <a:r>
              <a:rPr lang="en-US" altLang="zh-CN" dirty="0"/>
              <a:t>) = </a:t>
            </a:r>
            <a:r>
              <a:rPr lang="zh-CN" altLang="en-US" dirty="0"/>
              <a:t>转移概率，</a:t>
            </a:r>
          </a:p>
          <a:p>
            <a:pPr lvl="2">
              <a:lnSpc>
                <a:spcPct val="130000"/>
              </a:lnSpc>
              <a:buFont typeface="Wingdings" pitchFamily="2" charset="2"/>
              <a:buNone/>
            </a:pPr>
            <a:r>
              <a:rPr lang="zh-CN" altLang="en-US" dirty="0"/>
              <a:t>   即发送</a:t>
            </a:r>
            <a:r>
              <a:rPr lang="en-US" altLang="zh-CN" i="1" dirty="0"/>
              <a:t>x</a:t>
            </a:r>
            <a:r>
              <a:rPr lang="en-US" altLang="zh-CN" i="1" baseline="-25000" dirty="0"/>
              <a:t>i</a:t>
            </a:r>
            <a:r>
              <a:rPr lang="zh-CN" altLang="en-US" dirty="0"/>
              <a:t>的条件下收到</a:t>
            </a:r>
            <a:r>
              <a:rPr lang="en-US" altLang="zh-CN" i="1" dirty="0" err="1"/>
              <a:t>y</a:t>
            </a:r>
            <a:r>
              <a:rPr lang="en-US" altLang="zh-CN" i="1" baseline="-25000" dirty="0" err="1"/>
              <a:t>j</a:t>
            </a:r>
            <a:r>
              <a:rPr lang="zh-CN" altLang="en-US" dirty="0"/>
              <a:t>的条件概率</a:t>
            </a:r>
          </a:p>
          <a:p>
            <a:pPr lvl="2">
              <a:lnSpc>
                <a:spcPct val="130000"/>
              </a:lnSpc>
              <a:buFont typeface="Wingdings" pitchFamily="2" charset="2"/>
              <a:buNone/>
            </a:pPr>
            <a:endParaRPr lang="en-US" altLang="zh-CN" dirty="0"/>
          </a:p>
        </p:txBody>
      </p:sp>
      <p:grpSp>
        <p:nvGrpSpPr>
          <p:cNvPr id="60420" name="Group 4"/>
          <p:cNvGrpSpPr>
            <a:grpSpLocks noChangeAspect="1"/>
          </p:cNvGrpSpPr>
          <p:nvPr/>
        </p:nvGrpSpPr>
        <p:grpSpPr bwMode="auto">
          <a:xfrm>
            <a:off x="4860032" y="1196011"/>
            <a:ext cx="4347748" cy="4124388"/>
            <a:chOff x="2309" y="3757"/>
            <a:chExt cx="4188" cy="3740"/>
          </a:xfrm>
        </p:grpSpPr>
        <p:sp>
          <p:nvSpPr>
            <p:cNvPr id="60421" name="AutoShape 5"/>
            <p:cNvSpPr>
              <a:spLocks noChangeAspect="1" noChangeArrowheads="1"/>
            </p:cNvSpPr>
            <p:nvPr/>
          </p:nvSpPr>
          <p:spPr bwMode="auto">
            <a:xfrm>
              <a:off x="2309" y="3757"/>
              <a:ext cx="4188" cy="3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0422" name="Group 6"/>
            <p:cNvGrpSpPr>
              <a:grpSpLocks/>
            </p:cNvGrpSpPr>
            <p:nvPr/>
          </p:nvGrpSpPr>
          <p:grpSpPr bwMode="auto">
            <a:xfrm>
              <a:off x="3302" y="4095"/>
              <a:ext cx="1743" cy="1496"/>
              <a:chOff x="3302" y="4095"/>
              <a:chExt cx="1743" cy="1496"/>
            </a:xfrm>
          </p:grpSpPr>
          <p:sp>
            <p:nvSpPr>
              <p:cNvPr id="60423" name="Line 7"/>
              <p:cNvSpPr>
                <a:spLocks noChangeShapeType="1"/>
              </p:cNvSpPr>
              <p:nvPr/>
            </p:nvSpPr>
            <p:spPr bwMode="auto">
              <a:xfrm>
                <a:off x="3302" y="4095"/>
                <a:ext cx="174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4" name="Line 8"/>
              <p:cNvSpPr>
                <a:spLocks noChangeShapeType="1"/>
              </p:cNvSpPr>
              <p:nvPr/>
            </p:nvSpPr>
            <p:spPr bwMode="auto">
              <a:xfrm>
                <a:off x="3302" y="4836"/>
                <a:ext cx="174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5" name="Line 9"/>
              <p:cNvSpPr>
                <a:spLocks noChangeShapeType="1"/>
              </p:cNvSpPr>
              <p:nvPr/>
            </p:nvSpPr>
            <p:spPr bwMode="auto">
              <a:xfrm>
                <a:off x="3302" y="5591"/>
                <a:ext cx="174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0426" name="Line 10"/>
            <p:cNvSpPr>
              <a:spLocks noChangeShapeType="1"/>
            </p:cNvSpPr>
            <p:nvPr/>
          </p:nvSpPr>
          <p:spPr bwMode="auto">
            <a:xfrm>
              <a:off x="3302" y="4095"/>
              <a:ext cx="1795"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7" name="Line 11"/>
            <p:cNvSpPr>
              <a:spLocks noChangeShapeType="1"/>
            </p:cNvSpPr>
            <p:nvPr/>
          </p:nvSpPr>
          <p:spPr bwMode="auto">
            <a:xfrm>
              <a:off x="3302" y="4095"/>
              <a:ext cx="1774" cy="12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8" name="Line 12"/>
            <p:cNvSpPr>
              <a:spLocks noChangeShapeType="1"/>
            </p:cNvSpPr>
            <p:nvPr/>
          </p:nvSpPr>
          <p:spPr bwMode="auto">
            <a:xfrm flipV="1">
              <a:off x="3302" y="4316"/>
              <a:ext cx="1535" cy="5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9" name="Line 13"/>
            <p:cNvSpPr>
              <a:spLocks noChangeShapeType="1"/>
            </p:cNvSpPr>
            <p:nvPr/>
          </p:nvSpPr>
          <p:spPr bwMode="auto">
            <a:xfrm>
              <a:off x="3302" y="4836"/>
              <a:ext cx="1691" cy="5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0" name="Line 14"/>
            <p:cNvSpPr>
              <a:spLocks noChangeShapeType="1"/>
            </p:cNvSpPr>
            <p:nvPr/>
          </p:nvSpPr>
          <p:spPr bwMode="auto">
            <a:xfrm flipV="1">
              <a:off x="3297" y="4457"/>
              <a:ext cx="1644" cy="11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1" name="Line 15"/>
            <p:cNvSpPr>
              <a:spLocks noChangeShapeType="1"/>
            </p:cNvSpPr>
            <p:nvPr/>
          </p:nvSpPr>
          <p:spPr bwMode="auto">
            <a:xfrm flipV="1">
              <a:off x="3297" y="4990"/>
              <a:ext cx="1754" cy="6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2" name="Text Box 16"/>
            <p:cNvSpPr txBox="1">
              <a:spLocks noChangeArrowheads="1"/>
            </p:cNvSpPr>
            <p:nvPr/>
          </p:nvSpPr>
          <p:spPr bwMode="auto">
            <a:xfrm>
              <a:off x="2946" y="3910"/>
              <a:ext cx="42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i="1">
                  <a:latin typeface="Times New Roman" pitchFamily="18" charset="0"/>
                </a:rPr>
                <a:t>x</a:t>
              </a:r>
              <a:r>
                <a:rPr lang="en-US" altLang="zh-CN" sz="1600" baseline="-25000">
                  <a:latin typeface="Times New Roman" pitchFamily="18" charset="0"/>
                </a:rPr>
                <a:t>1</a:t>
              </a:r>
              <a:endParaRPr lang="en-US" altLang="zh-CN" sz="3200"/>
            </a:p>
          </p:txBody>
        </p:sp>
        <p:sp>
          <p:nvSpPr>
            <p:cNvPr id="60433" name="Text Box 17"/>
            <p:cNvSpPr txBox="1">
              <a:spLocks noChangeArrowheads="1"/>
            </p:cNvSpPr>
            <p:nvPr/>
          </p:nvSpPr>
          <p:spPr bwMode="auto">
            <a:xfrm>
              <a:off x="2941" y="4665"/>
              <a:ext cx="425"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i="1">
                  <a:latin typeface="Times New Roman" pitchFamily="18" charset="0"/>
                </a:rPr>
                <a:t>x</a:t>
              </a:r>
              <a:r>
                <a:rPr lang="en-US" altLang="zh-CN" sz="1600" baseline="-25000">
                  <a:latin typeface="Times New Roman" pitchFamily="18" charset="0"/>
                </a:rPr>
                <a:t>2</a:t>
              </a:r>
              <a:endParaRPr lang="en-US" altLang="zh-CN" sz="3200"/>
            </a:p>
          </p:txBody>
        </p:sp>
        <p:sp>
          <p:nvSpPr>
            <p:cNvPr id="60434" name="Text Box 18"/>
            <p:cNvSpPr txBox="1">
              <a:spLocks noChangeArrowheads="1"/>
            </p:cNvSpPr>
            <p:nvPr/>
          </p:nvSpPr>
          <p:spPr bwMode="auto">
            <a:xfrm>
              <a:off x="2946" y="5380"/>
              <a:ext cx="440"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i="1">
                  <a:latin typeface="Times New Roman" pitchFamily="18" charset="0"/>
                </a:rPr>
                <a:t>x</a:t>
              </a:r>
              <a:r>
                <a:rPr lang="en-US" altLang="zh-CN" sz="1600" baseline="-25000">
                  <a:latin typeface="Times New Roman" pitchFamily="18" charset="0"/>
                </a:rPr>
                <a:t>3</a:t>
              </a:r>
              <a:endParaRPr lang="en-US" altLang="zh-CN" sz="3200"/>
            </a:p>
          </p:txBody>
        </p:sp>
        <p:sp>
          <p:nvSpPr>
            <p:cNvPr id="60435" name="Text Box 19"/>
            <p:cNvSpPr txBox="1">
              <a:spLocks noChangeArrowheads="1"/>
            </p:cNvSpPr>
            <p:nvPr/>
          </p:nvSpPr>
          <p:spPr bwMode="auto">
            <a:xfrm>
              <a:off x="5485" y="5359"/>
              <a:ext cx="388"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i="1">
                  <a:latin typeface="Times New Roman" pitchFamily="18" charset="0"/>
                </a:rPr>
                <a:t>y</a:t>
              </a:r>
              <a:r>
                <a:rPr lang="en-US" altLang="zh-CN" sz="1600" baseline="-25000">
                  <a:latin typeface="Times New Roman" pitchFamily="18" charset="0"/>
                </a:rPr>
                <a:t>3</a:t>
              </a:r>
              <a:endParaRPr lang="en-US" altLang="zh-CN" sz="3200"/>
            </a:p>
          </p:txBody>
        </p:sp>
        <p:sp>
          <p:nvSpPr>
            <p:cNvPr id="60436" name="Text Box 20"/>
            <p:cNvSpPr txBox="1">
              <a:spLocks noChangeArrowheads="1"/>
            </p:cNvSpPr>
            <p:nvPr/>
          </p:nvSpPr>
          <p:spPr bwMode="auto">
            <a:xfrm>
              <a:off x="5472" y="4665"/>
              <a:ext cx="453"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i="1">
                  <a:latin typeface="Times New Roman" pitchFamily="18" charset="0"/>
                </a:rPr>
                <a:t>y</a:t>
              </a:r>
              <a:r>
                <a:rPr lang="en-US" altLang="zh-CN" sz="1600" baseline="-25000">
                  <a:latin typeface="Times New Roman" pitchFamily="18" charset="0"/>
                </a:rPr>
                <a:t>2</a:t>
              </a:r>
              <a:endParaRPr lang="en-US" altLang="zh-CN" sz="3200"/>
            </a:p>
          </p:txBody>
        </p:sp>
        <p:sp>
          <p:nvSpPr>
            <p:cNvPr id="60437" name="Text Box 21"/>
            <p:cNvSpPr txBox="1">
              <a:spLocks noChangeArrowheads="1"/>
            </p:cNvSpPr>
            <p:nvPr/>
          </p:nvSpPr>
          <p:spPr bwMode="auto">
            <a:xfrm>
              <a:off x="5477" y="3900"/>
              <a:ext cx="427"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i="1">
                  <a:latin typeface="Times New Roman" pitchFamily="18" charset="0"/>
                </a:rPr>
                <a:t>y</a:t>
              </a:r>
              <a:r>
                <a:rPr lang="en-US" altLang="zh-CN" sz="1600" baseline="-25000">
                  <a:latin typeface="Times New Roman" pitchFamily="18" charset="0"/>
                </a:rPr>
                <a:t>1</a:t>
              </a:r>
              <a:endParaRPr lang="en-US" altLang="zh-CN" sz="3200"/>
            </a:p>
          </p:txBody>
        </p:sp>
        <p:sp>
          <p:nvSpPr>
            <p:cNvPr id="60438" name="Line 22"/>
            <p:cNvSpPr>
              <a:spLocks noChangeShapeType="1"/>
            </p:cNvSpPr>
            <p:nvPr/>
          </p:nvSpPr>
          <p:spPr bwMode="auto">
            <a:xfrm flipV="1">
              <a:off x="4837" y="4100"/>
              <a:ext cx="637"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9" name="Line 23"/>
            <p:cNvSpPr>
              <a:spLocks noChangeShapeType="1"/>
            </p:cNvSpPr>
            <p:nvPr/>
          </p:nvSpPr>
          <p:spPr bwMode="auto">
            <a:xfrm flipV="1">
              <a:off x="4941" y="4095"/>
              <a:ext cx="541" cy="3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0" name="Line 24"/>
            <p:cNvSpPr>
              <a:spLocks noChangeShapeType="1"/>
            </p:cNvSpPr>
            <p:nvPr/>
          </p:nvSpPr>
          <p:spPr bwMode="auto">
            <a:xfrm flipV="1">
              <a:off x="5045" y="4095"/>
              <a:ext cx="429"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1" name="Line 25"/>
            <p:cNvSpPr>
              <a:spLocks noChangeShapeType="1"/>
            </p:cNvSpPr>
            <p:nvPr/>
          </p:nvSpPr>
          <p:spPr bwMode="auto">
            <a:xfrm>
              <a:off x="5032" y="4836"/>
              <a:ext cx="4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2" name="Line 26"/>
            <p:cNvSpPr>
              <a:spLocks noChangeShapeType="1"/>
            </p:cNvSpPr>
            <p:nvPr/>
          </p:nvSpPr>
          <p:spPr bwMode="auto">
            <a:xfrm>
              <a:off x="5097" y="4719"/>
              <a:ext cx="372" cy="1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3" name="Line 27"/>
            <p:cNvSpPr>
              <a:spLocks noChangeShapeType="1"/>
            </p:cNvSpPr>
            <p:nvPr/>
          </p:nvSpPr>
          <p:spPr bwMode="auto">
            <a:xfrm flipV="1">
              <a:off x="5053" y="4842"/>
              <a:ext cx="421" cy="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4" name="Line 28"/>
            <p:cNvSpPr>
              <a:spLocks noChangeShapeType="1"/>
            </p:cNvSpPr>
            <p:nvPr/>
          </p:nvSpPr>
          <p:spPr bwMode="auto">
            <a:xfrm>
              <a:off x="5079" y="5336"/>
              <a:ext cx="382"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5" name="Line 29"/>
            <p:cNvSpPr>
              <a:spLocks noChangeShapeType="1"/>
            </p:cNvSpPr>
            <p:nvPr/>
          </p:nvSpPr>
          <p:spPr bwMode="auto">
            <a:xfrm>
              <a:off x="4993" y="5422"/>
              <a:ext cx="476" cy="1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6" name="Line 30"/>
            <p:cNvSpPr>
              <a:spLocks noChangeShapeType="1"/>
            </p:cNvSpPr>
            <p:nvPr/>
          </p:nvSpPr>
          <p:spPr bwMode="auto">
            <a:xfrm>
              <a:off x="5027" y="5591"/>
              <a:ext cx="4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447" name="Group 31"/>
            <p:cNvGrpSpPr>
              <a:grpSpLocks/>
            </p:cNvGrpSpPr>
            <p:nvPr/>
          </p:nvGrpSpPr>
          <p:grpSpPr bwMode="auto">
            <a:xfrm>
              <a:off x="3303" y="4095"/>
              <a:ext cx="2185" cy="2762"/>
              <a:chOff x="3303" y="4095"/>
              <a:chExt cx="2171" cy="2242"/>
            </a:xfrm>
          </p:grpSpPr>
          <p:sp>
            <p:nvSpPr>
              <p:cNvPr id="60448" name="Line 32"/>
              <p:cNvSpPr>
                <a:spLocks noChangeShapeType="1"/>
              </p:cNvSpPr>
              <p:nvPr/>
            </p:nvSpPr>
            <p:spPr bwMode="auto">
              <a:xfrm>
                <a:off x="3303" y="4095"/>
                <a:ext cx="1808" cy="18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49" name="Line 33"/>
              <p:cNvSpPr>
                <a:spLocks noChangeShapeType="1"/>
              </p:cNvSpPr>
              <p:nvPr/>
            </p:nvSpPr>
            <p:spPr bwMode="auto">
              <a:xfrm>
                <a:off x="5110" y="5973"/>
                <a:ext cx="364" cy="3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50" name="Group 34"/>
            <p:cNvGrpSpPr>
              <a:grpSpLocks/>
            </p:cNvGrpSpPr>
            <p:nvPr/>
          </p:nvGrpSpPr>
          <p:grpSpPr bwMode="auto">
            <a:xfrm>
              <a:off x="3303" y="4836"/>
              <a:ext cx="2140" cy="1977"/>
              <a:chOff x="3303" y="4836"/>
              <a:chExt cx="2179" cy="1496"/>
            </a:xfrm>
          </p:grpSpPr>
          <p:sp>
            <p:nvSpPr>
              <p:cNvPr id="60451" name="Line 35"/>
              <p:cNvSpPr>
                <a:spLocks noChangeShapeType="1"/>
              </p:cNvSpPr>
              <p:nvPr/>
            </p:nvSpPr>
            <p:spPr bwMode="auto">
              <a:xfrm>
                <a:off x="3303" y="4836"/>
                <a:ext cx="1800" cy="12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52" name="Line 36"/>
              <p:cNvSpPr>
                <a:spLocks noChangeShapeType="1"/>
              </p:cNvSpPr>
              <p:nvPr/>
            </p:nvSpPr>
            <p:spPr bwMode="auto">
              <a:xfrm>
                <a:off x="5105" y="6085"/>
                <a:ext cx="377" cy="2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53" name="Group 37"/>
            <p:cNvGrpSpPr>
              <a:grpSpLocks/>
            </p:cNvGrpSpPr>
            <p:nvPr/>
          </p:nvGrpSpPr>
          <p:grpSpPr bwMode="auto">
            <a:xfrm>
              <a:off x="3316" y="6839"/>
              <a:ext cx="2154" cy="1"/>
              <a:chOff x="3316" y="6839"/>
              <a:chExt cx="2154" cy="1"/>
            </a:xfrm>
          </p:grpSpPr>
          <p:sp>
            <p:nvSpPr>
              <p:cNvPr id="60454" name="Line 38"/>
              <p:cNvSpPr>
                <a:spLocks noChangeShapeType="1"/>
              </p:cNvSpPr>
              <p:nvPr/>
            </p:nvSpPr>
            <p:spPr bwMode="auto">
              <a:xfrm>
                <a:off x="3316" y="6839"/>
                <a:ext cx="174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55" name="Line 39"/>
              <p:cNvSpPr>
                <a:spLocks noChangeShapeType="1"/>
              </p:cNvSpPr>
              <p:nvPr/>
            </p:nvSpPr>
            <p:spPr bwMode="auto">
              <a:xfrm>
                <a:off x="5027" y="6839"/>
                <a:ext cx="44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56" name="Text Box 40"/>
            <p:cNvSpPr txBox="1">
              <a:spLocks noChangeArrowheads="1"/>
            </p:cNvSpPr>
            <p:nvPr/>
          </p:nvSpPr>
          <p:spPr bwMode="auto">
            <a:xfrm>
              <a:off x="5873" y="4995"/>
              <a:ext cx="520"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1400">
                  <a:latin typeface="Times New Roman" pitchFamily="18" charset="0"/>
                </a:rPr>
                <a:t>接收端</a:t>
              </a:r>
              <a:endParaRPr lang="zh-CN" altLang="en-US" sz="2800"/>
            </a:p>
          </p:txBody>
        </p:sp>
        <p:sp>
          <p:nvSpPr>
            <p:cNvPr id="60457" name="Text Box 41"/>
            <p:cNvSpPr txBox="1">
              <a:spLocks noChangeArrowheads="1"/>
            </p:cNvSpPr>
            <p:nvPr/>
          </p:nvSpPr>
          <p:spPr bwMode="auto">
            <a:xfrm>
              <a:off x="2517" y="4943"/>
              <a:ext cx="520"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1400">
                  <a:latin typeface="Times New Roman" pitchFamily="18" charset="0"/>
                </a:rPr>
                <a:t>发送端</a:t>
              </a:r>
              <a:endParaRPr lang="zh-CN" altLang="en-US" sz="2800"/>
            </a:p>
          </p:txBody>
        </p:sp>
        <p:grpSp>
          <p:nvGrpSpPr>
            <p:cNvPr id="60458" name="Group 42"/>
            <p:cNvGrpSpPr>
              <a:grpSpLocks/>
            </p:cNvGrpSpPr>
            <p:nvPr/>
          </p:nvGrpSpPr>
          <p:grpSpPr bwMode="auto">
            <a:xfrm>
              <a:off x="3297" y="5591"/>
              <a:ext cx="2199" cy="1261"/>
              <a:chOff x="3297" y="5591"/>
              <a:chExt cx="2185" cy="754"/>
            </a:xfrm>
          </p:grpSpPr>
          <p:sp>
            <p:nvSpPr>
              <p:cNvPr id="60459" name="Line 43"/>
              <p:cNvSpPr>
                <a:spLocks noChangeShapeType="1"/>
              </p:cNvSpPr>
              <p:nvPr/>
            </p:nvSpPr>
            <p:spPr bwMode="auto">
              <a:xfrm>
                <a:off x="3297" y="5591"/>
                <a:ext cx="1592" cy="5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60" name="Line 44"/>
              <p:cNvSpPr>
                <a:spLocks noChangeShapeType="1"/>
              </p:cNvSpPr>
              <p:nvPr/>
            </p:nvSpPr>
            <p:spPr bwMode="auto">
              <a:xfrm>
                <a:off x="4889" y="6137"/>
                <a:ext cx="593"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61" name="Text Box 45"/>
            <p:cNvSpPr txBox="1">
              <a:spLocks noChangeArrowheads="1"/>
            </p:cNvSpPr>
            <p:nvPr/>
          </p:nvSpPr>
          <p:spPr bwMode="auto">
            <a:xfrm>
              <a:off x="2993" y="6641"/>
              <a:ext cx="4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i="1">
                  <a:latin typeface="Times New Roman" pitchFamily="18" charset="0"/>
                </a:rPr>
                <a:t>x</a:t>
              </a:r>
              <a:r>
                <a:rPr lang="en-US" altLang="zh-CN" sz="1600" i="1" baseline="-25000">
                  <a:latin typeface="Times New Roman" pitchFamily="18" charset="0"/>
                </a:rPr>
                <a:t>n</a:t>
              </a:r>
              <a:endParaRPr lang="en-US" altLang="zh-CN" sz="3200"/>
            </a:p>
          </p:txBody>
        </p:sp>
        <p:sp>
          <p:nvSpPr>
            <p:cNvPr id="60462" name="Text Box 46"/>
            <p:cNvSpPr txBox="1">
              <a:spLocks noChangeArrowheads="1"/>
            </p:cNvSpPr>
            <p:nvPr/>
          </p:nvSpPr>
          <p:spPr bwMode="auto">
            <a:xfrm>
              <a:off x="2980" y="5968"/>
              <a:ext cx="429"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ctr"/>
              <a:r>
                <a:rPr lang="zh-CN" altLang="en-US" sz="1000">
                  <a:latin typeface="Times New Roman" pitchFamily="18" charset="0"/>
                </a:rPr>
                <a:t>。。。。</a:t>
              </a:r>
              <a:endParaRPr lang="zh-CN" altLang="en-US"/>
            </a:p>
          </p:txBody>
        </p:sp>
        <p:sp>
          <p:nvSpPr>
            <p:cNvPr id="60463" name="Text Box 47"/>
            <p:cNvSpPr txBox="1">
              <a:spLocks noChangeArrowheads="1"/>
            </p:cNvSpPr>
            <p:nvPr/>
          </p:nvSpPr>
          <p:spPr bwMode="auto">
            <a:xfrm>
              <a:off x="5438" y="5942"/>
              <a:ext cx="429"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ctr"/>
              <a:r>
                <a:rPr lang="zh-CN" altLang="en-US" sz="1000">
                  <a:latin typeface="Times New Roman" pitchFamily="18" charset="0"/>
                </a:rPr>
                <a:t>。。。。</a:t>
              </a:r>
            </a:p>
            <a:p>
              <a:pPr algn="just"/>
              <a:r>
                <a:rPr lang="zh-CN" altLang="en-US" sz="900">
                  <a:latin typeface="Times New Roman" pitchFamily="18" charset="0"/>
                </a:rPr>
                <a:t>。</a:t>
              </a:r>
              <a:endParaRPr lang="zh-CN" altLang="en-US"/>
            </a:p>
          </p:txBody>
        </p:sp>
        <p:sp>
          <p:nvSpPr>
            <p:cNvPr id="60464" name="Text Box 48"/>
            <p:cNvSpPr txBox="1">
              <a:spLocks noChangeArrowheads="1"/>
            </p:cNvSpPr>
            <p:nvPr/>
          </p:nvSpPr>
          <p:spPr bwMode="auto">
            <a:xfrm>
              <a:off x="5490" y="6654"/>
              <a:ext cx="43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900" i="1">
                  <a:latin typeface="Times New Roman" pitchFamily="18" charset="0"/>
                </a:rPr>
                <a:t>y</a:t>
              </a:r>
              <a:r>
                <a:rPr lang="en-US" altLang="zh-CN" sz="900" i="1" baseline="-25000">
                  <a:latin typeface="Times New Roman" pitchFamily="18" charset="0"/>
                </a:rPr>
                <a:t>m</a:t>
              </a:r>
              <a:endParaRPr lang="en-US" altLang="zh-CN"/>
            </a:p>
          </p:txBody>
        </p:sp>
        <p:sp>
          <p:nvSpPr>
            <p:cNvPr id="60465" name="Text Box 49"/>
            <p:cNvSpPr txBox="1">
              <a:spLocks noChangeArrowheads="1"/>
            </p:cNvSpPr>
            <p:nvPr/>
          </p:nvSpPr>
          <p:spPr bwMode="auto">
            <a:xfrm>
              <a:off x="3071" y="7021"/>
              <a:ext cx="2783"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a:latin typeface="Times New Roman" pitchFamily="18" charset="0"/>
                </a:rPr>
                <a:t>图</a:t>
              </a:r>
              <a:r>
                <a:rPr lang="en-US" altLang="zh-CN">
                  <a:latin typeface="Times New Roman" pitchFamily="18" charset="0"/>
                </a:rPr>
                <a:t>4-20 </a:t>
              </a:r>
              <a:r>
                <a:rPr lang="zh-CN" altLang="en-US">
                  <a:latin typeface="Times New Roman" pitchFamily="18" charset="0"/>
                </a:rPr>
                <a:t>信道模型</a:t>
              </a:r>
              <a:endParaRPr lang="zh-CN" altLang="en-US" sz="2800"/>
            </a:p>
          </p:txBody>
        </p:sp>
        <p:sp>
          <p:nvSpPr>
            <p:cNvPr id="60466" name="Text Box 50"/>
            <p:cNvSpPr txBox="1">
              <a:spLocks noChangeArrowheads="1"/>
            </p:cNvSpPr>
            <p:nvPr/>
          </p:nvSpPr>
          <p:spPr bwMode="auto">
            <a:xfrm>
              <a:off x="2525" y="5591"/>
              <a:ext cx="611"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P</a:t>
              </a:r>
              <a:r>
                <a:rPr lang="en-US" altLang="zh-CN" sz="1400">
                  <a:latin typeface="Times New Roman" pitchFamily="18" charset="0"/>
                </a:rPr>
                <a:t>(</a:t>
              </a:r>
              <a:r>
                <a:rPr lang="en-US" altLang="zh-CN" sz="1400" i="1">
                  <a:latin typeface="Times New Roman" pitchFamily="18" charset="0"/>
                </a:rPr>
                <a:t>x</a:t>
              </a:r>
              <a:r>
                <a:rPr lang="en-US" altLang="zh-CN" sz="1400" i="1" baseline="-25000">
                  <a:latin typeface="Times New Roman" pitchFamily="18" charset="0"/>
                </a:rPr>
                <a:t>i</a:t>
              </a:r>
              <a:r>
                <a:rPr lang="en-US" altLang="zh-CN" sz="1400">
                  <a:latin typeface="Times New Roman" pitchFamily="18" charset="0"/>
                </a:rPr>
                <a:t>)</a:t>
              </a:r>
              <a:endParaRPr lang="en-US" altLang="zh-CN" sz="2800"/>
            </a:p>
          </p:txBody>
        </p:sp>
        <p:sp>
          <p:nvSpPr>
            <p:cNvPr id="60467" name="Text Box 51"/>
            <p:cNvSpPr txBox="1">
              <a:spLocks noChangeArrowheads="1"/>
            </p:cNvSpPr>
            <p:nvPr/>
          </p:nvSpPr>
          <p:spPr bwMode="auto">
            <a:xfrm>
              <a:off x="3982" y="3783"/>
              <a:ext cx="76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P</a:t>
              </a:r>
              <a:r>
                <a:rPr lang="en-US" altLang="zh-CN" sz="1400">
                  <a:latin typeface="Times New Roman" pitchFamily="18" charset="0"/>
                </a:rPr>
                <a:t>(</a:t>
              </a:r>
              <a:r>
                <a:rPr lang="en-US" altLang="zh-CN" sz="1400" i="1">
                  <a:latin typeface="Times New Roman" pitchFamily="18" charset="0"/>
                </a:rPr>
                <a:t>y</a:t>
              </a:r>
              <a:r>
                <a:rPr lang="en-US" altLang="zh-CN" sz="1400" baseline="-25000">
                  <a:latin typeface="Times New Roman" pitchFamily="18" charset="0"/>
                </a:rPr>
                <a:t>1</a:t>
              </a:r>
              <a:r>
                <a:rPr lang="en-US" altLang="zh-CN" sz="1400">
                  <a:latin typeface="Times New Roman" pitchFamily="18" charset="0"/>
                </a:rPr>
                <a:t>/</a:t>
              </a:r>
              <a:r>
                <a:rPr lang="en-US" altLang="zh-CN" sz="1400" i="1">
                  <a:latin typeface="Times New Roman" pitchFamily="18" charset="0"/>
                </a:rPr>
                <a:t>x</a:t>
              </a:r>
              <a:r>
                <a:rPr lang="en-US" altLang="zh-CN" sz="1400" i="1" baseline="-25000">
                  <a:latin typeface="Times New Roman" pitchFamily="18" charset="0"/>
                </a:rPr>
                <a:t>1</a:t>
              </a:r>
              <a:r>
                <a:rPr lang="en-US" altLang="zh-CN" sz="1400">
                  <a:latin typeface="Times New Roman" pitchFamily="18" charset="0"/>
                </a:rPr>
                <a:t>)</a:t>
              </a:r>
              <a:endParaRPr lang="en-US" altLang="zh-CN" sz="2800"/>
            </a:p>
          </p:txBody>
        </p:sp>
        <p:sp>
          <p:nvSpPr>
            <p:cNvPr id="60468" name="Text Box 52"/>
            <p:cNvSpPr txBox="1">
              <a:spLocks noChangeArrowheads="1"/>
            </p:cNvSpPr>
            <p:nvPr/>
          </p:nvSpPr>
          <p:spPr bwMode="auto">
            <a:xfrm>
              <a:off x="4801" y="5825"/>
              <a:ext cx="76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P</a:t>
              </a:r>
              <a:r>
                <a:rPr lang="en-US" altLang="zh-CN" sz="1400">
                  <a:latin typeface="Times New Roman" pitchFamily="18" charset="0"/>
                </a:rPr>
                <a:t>(</a:t>
              </a:r>
              <a:r>
                <a:rPr lang="en-US" altLang="zh-CN" sz="1400" i="1">
                  <a:latin typeface="Times New Roman" pitchFamily="18" charset="0"/>
                </a:rPr>
                <a:t>y</a:t>
              </a:r>
              <a:r>
                <a:rPr lang="en-US" altLang="zh-CN" sz="1400" i="1" baseline="-25000">
                  <a:latin typeface="Times New Roman" pitchFamily="18" charset="0"/>
                </a:rPr>
                <a:t>m</a:t>
              </a:r>
              <a:r>
                <a:rPr lang="en-US" altLang="zh-CN" sz="1400">
                  <a:latin typeface="Times New Roman" pitchFamily="18" charset="0"/>
                </a:rPr>
                <a:t>/</a:t>
              </a:r>
              <a:r>
                <a:rPr lang="en-US" altLang="zh-CN" sz="1400" i="1">
                  <a:latin typeface="Times New Roman" pitchFamily="18" charset="0"/>
                </a:rPr>
                <a:t>x</a:t>
              </a:r>
              <a:r>
                <a:rPr lang="en-US" altLang="zh-CN" sz="1400" i="1" baseline="-25000">
                  <a:latin typeface="Times New Roman" pitchFamily="18" charset="0"/>
                </a:rPr>
                <a:t>1</a:t>
              </a:r>
              <a:r>
                <a:rPr lang="en-US" altLang="zh-CN" sz="1400">
                  <a:latin typeface="Times New Roman" pitchFamily="18" charset="0"/>
                </a:rPr>
                <a:t>)</a:t>
              </a:r>
              <a:endParaRPr lang="en-US" altLang="zh-CN" sz="2800"/>
            </a:p>
          </p:txBody>
        </p:sp>
        <p:sp>
          <p:nvSpPr>
            <p:cNvPr id="60469" name="Text Box 53"/>
            <p:cNvSpPr txBox="1">
              <a:spLocks noChangeArrowheads="1"/>
            </p:cNvSpPr>
            <p:nvPr/>
          </p:nvSpPr>
          <p:spPr bwMode="auto">
            <a:xfrm>
              <a:off x="3956" y="6501"/>
              <a:ext cx="76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P</a:t>
              </a:r>
              <a:r>
                <a:rPr lang="en-US" altLang="zh-CN" sz="1400">
                  <a:latin typeface="Times New Roman" pitchFamily="18" charset="0"/>
                </a:rPr>
                <a:t>(</a:t>
              </a:r>
              <a:r>
                <a:rPr lang="en-US" altLang="zh-CN" sz="1400" i="1">
                  <a:latin typeface="Times New Roman" pitchFamily="18" charset="0"/>
                </a:rPr>
                <a:t>y</a:t>
              </a:r>
              <a:r>
                <a:rPr lang="en-US" altLang="zh-CN" sz="1400" i="1" baseline="-25000">
                  <a:latin typeface="Times New Roman" pitchFamily="18" charset="0"/>
                </a:rPr>
                <a:t>m</a:t>
              </a:r>
              <a:r>
                <a:rPr lang="en-US" altLang="zh-CN" sz="1400">
                  <a:latin typeface="Times New Roman" pitchFamily="18" charset="0"/>
                </a:rPr>
                <a:t>/</a:t>
              </a:r>
              <a:r>
                <a:rPr lang="en-US" altLang="zh-CN" sz="1400" i="1">
                  <a:latin typeface="Times New Roman" pitchFamily="18" charset="0"/>
                </a:rPr>
                <a:t>x</a:t>
              </a:r>
              <a:r>
                <a:rPr lang="en-US" altLang="zh-CN" sz="1400" baseline="-25000">
                  <a:latin typeface="Times New Roman" pitchFamily="18" charset="0"/>
                </a:rPr>
                <a:t>n</a:t>
              </a:r>
              <a:r>
                <a:rPr lang="en-US" altLang="zh-CN" sz="1400">
                  <a:latin typeface="Times New Roman" pitchFamily="18" charset="0"/>
                </a:rPr>
                <a:t>)</a:t>
              </a:r>
              <a:endParaRPr lang="en-US" altLang="zh-CN" sz="2800"/>
            </a:p>
          </p:txBody>
        </p:sp>
        <p:sp>
          <p:nvSpPr>
            <p:cNvPr id="60470" name="Text Box 54"/>
            <p:cNvSpPr txBox="1">
              <a:spLocks noChangeArrowheads="1"/>
            </p:cNvSpPr>
            <p:nvPr/>
          </p:nvSpPr>
          <p:spPr bwMode="auto">
            <a:xfrm>
              <a:off x="5881" y="5578"/>
              <a:ext cx="609"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latin typeface="Times New Roman" pitchFamily="18" charset="0"/>
                </a:rPr>
                <a:t>P</a:t>
              </a:r>
              <a:r>
                <a:rPr lang="en-US" altLang="zh-CN" sz="1400">
                  <a:latin typeface="Times New Roman" pitchFamily="18" charset="0"/>
                </a:rPr>
                <a:t>(</a:t>
              </a:r>
              <a:r>
                <a:rPr lang="en-US" altLang="zh-CN" sz="1400" i="1">
                  <a:latin typeface="Times New Roman" pitchFamily="18" charset="0"/>
                </a:rPr>
                <a:t>y</a:t>
              </a:r>
              <a:r>
                <a:rPr lang="en-US" altLang="zh-CN" sz="1400" i="1" baseline="-25000">
                  <a:latin typeface="Times New Roman" pitchFamily="18" charset="0"/>
                </a:rPr>
                <a:t>j</a:t>
              </a:r>
              <a:r>
                <a:rPr lang="en-US" altLang="zh-CN" sz="1400">
                  <a:latin typeface="Times New Roman" pitchFamily="18" charset="0"/>
                </a:rPr>
                <a:t>)</a:t>
              </a:r>
              <a:endParaRPr lang="en-US" altLang="zh-CN" sz="2800"/>
            </a:p>
          </p:txBody>
        </p:sp>
      </p:grpSp>
      <p:sp>
        <p:nvSpPr>
          <p:cNvPr id="2" name="矩形 1"/>
          <p:cNvSpPr/>
          <p:nvPr/>
        </p:nvSpPr>
        <p:spPr>
          <a:xfrm>
            <a:off x="899592" y="3150734"/>
            <a:ext cx="3464410"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000" b="1" dirty="0">
                <a:solidFill>
                  <a:srgbClr val="0000FF"/>
                </a:solidFill>
                <a:latin typeface="+mj-ea"/>
                <a:ea typeface="+mj-ea"/>
              </a:rPr>
              <a:t>先验概率：表示</a:t>
            </a:r>
            <a:r>
              <a:rPr lang="en-US" altLang="zh-CN" sz="2000" b="1" dirty="0">
                <a:solidFill>
                  <a:srgbClr val="0000FF"/>
                </a:solidFill>
                <a:latin typeface="+mj-ea"/>
                <a:ea typeface="+mj-ea"/>
              </a:rPr>
              <a:t>x</a:t>
            </a:r>
            <a:r>
              <a:rPr lang="en-US" altLang="zh-CN" sz="2000" b="1" baseline="-25000" dirty="0">
                <a:solidFill>
                  <a:srgbClr val="0000FF"/>
                </a:solidFill>
                <a:latin typeface="+mj-ea"/>
                <a:ea typeface="+mj-ea"/>
              </a:rPr>
              <a:t>i</a:t>
            </a:r>
            <a:r>
              <a:rPr lang="zh-CN" altLang="en-US" sz="2000" b="1" dirty="0">
                <a:solidFill>
                  <a:srgbClr val="0000FF"/>
                </a:solidFill>
                <a:latin typeface="+mj-ea"/>
                <a:ea typeface="+mj-ea"/>
              </a:rPr>
              <a:t>的不确定性</a:t>
            </a:r>
          </a:p>
        </p:txBody>
      </p:sp>
      <p:sp>
        <p:nvSpPr>
          <p:cNvPr id="3" name="矩形 2"/>
          <p:cNvSpPr/>
          <p:nvPr/>
        </p:nvSpPr>
        <p:spPr>
          <a:xfrm>
            <a:off x="667422" y="5949280"/>
            <a:ext cx="7916351" cy="461665"/>
          </a:xfrm>
          <a:prstGeom prst="rect">
            <a:avLst/>
          </a:prstGeom>
        </p:spPr>
        <p:txBody>
          <a:bodyPr wrap="square">
            <a:spAutoFit/>
          </a:bodyPr>
          <a:lstStyle/>
          <a:p>
            <a:r>
              <a:rPr lang="en-US" altLang="zh-CN" sz="2400" b="1" i="1" dirty="0">
                <a:latin typeface="Century Schoolbook" pitchFamily="18" charset="0"/>
                <a:ea typeface="微软雅黑" pitchFamily="34" charset="-122"/>
              </a:rPr>
              <a:t>P(xi/</a:t>
            </a:r>
            <a:r>
              <a:rPr lang="en-US" altLang="zh-CN" sz="2400" b="1" i="1" dirty="0" err="1">
                <a:latin typeface="Century Schoolbook" pitchFamily="18" charset="0"/>
                <a:ea typeface="微软雅黑" pitchFamily="34" charset="-122"/>
              </a:rPr>
              <a:t>yi</a:t>
            </a:r>
            <a:r>
              <a:rPr lang="en-US" altLang="zh-CN" sz="2400" b="1" i="1" dirty="0">
                <a:latin typeface="Century Schoolbook" pitchFamily="18" charset="0"/>
                <a:ea typeface="微软雅黑" pitchFamily="34" charset="-122"/>
              </a:rPr>
              <a:t>) </a:t>
            </a:r>
            <a:r>
              <a:rPr lang="zh-CN" altLang="en-US" sz="2400" b="1" dirty="0">
                <a:latin typeface="+mj-ea"/>
                <a:ea typeface="+mj-ea"/>
              </a:rPr>
              <a:t>为后验概率：表示收到</a:t>
            </a:r>
            <a:r>
              <a:rPr lang="en-US" altLang="zh-CN" sz="2400" b="1" dirty="0" err="1">
                <a:latin typeface="+mj-ea"/>
                <a:ea typeface="+mj-ea"/>
              </a:rPr>
              <a:t>y</a:t>
            </a:r>
            <a:r>
              <a:rPr lang="en-US" altLang="zh-CN" sz="2400" b="1" baseline="-25000" dirty="0" err="1">
                <a:latin typeface="+mj-ea"/>
                <a:ea typeface="+mj-ea"/>
              </a:rPr>
              <a:t>i</a:t>
            </a:r>
            <a:r>
              <a:rPr lang="zh-CN" altLang="en-US" sz="2400" b="1" dirty="0">
                <a:latin typeface="+mj-ea"/>
                <a:ea typeface="+mj-ea"/>
              </a:rPr>
              <a:t>后</a:t>
            </a:r>
            <a:r>
              <a:rPr lang="en-US" altLang="zh-CN" sz="2400" b="1" dirty="0">
                <a:latin typeface="+mj-ea"/>
                <a:ea typeface="+mj-ea"/>
              </a:rPr>
              <a:t>x</a:t>
            </a:r>
            <a:r>
              <a:rPr lang="en-US" altLang="zh-CN" sz="2400" b="1" baseline="-25000" dirty="0">
                <a:latin typeface="+mj-ea"/>
                <a:ea typeface="+mj-ea"/>
              </a:rPr>
              <a:t>i</a:t>
            </a:r>
            <a:r>
              <a:rPr lang="zh-CN" altLang="en-US" sz="2400" b="1" dirty="0">
                <a:latin typeface="+mj-ea"/>
                <a:ea typeface="+mj-ea"/>
              </a:rPr>
              <a:t>的不确定性</a:t>
            </a:r>
          </a:p>
        </p:txBody>
      </p:sp>
    </p:spTree>
    <p:extLst>
      <p:ext uri="{BB962C8B-B14F-4D97-AF65-F5344CB8AC3E}">
        <p14:creationId xmlns:p14="http://schemas.microsoft.com/office/powerpoint/2010/main" val="1289979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anim calcmode="lin" valueType="num">
                                      <p:cBhvr additive="base">
                                        <p:cTn id="7"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19">
                                            <p:txEl>
                                              <p:pRg st="3" end="3"/>
                                            </p:txEl>
                                          </p:spTgt>
                                        </p:tgtEl>
                                        <p:attrNameLst>
                                          <p:attrName>style.visibility</p:attrName>
                                        </p:attrNameLst>
                                      </p:cBhvr>
                                      <p:to>
                                        <p:strVal val="visible"/>
                                      </p:to>
                                    </p:set>
                                    <p:anim calcmode="lin" valueType="num">
                                      <p:cBhvr additive="base">
                                        <p:cTn id="11"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anim calcmode="lin" valueType="num">
                                      <p:cBhvr additive="base">
                                        <p:cTn id="17"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0419">
                                            <p:txEl>
                                              <p:pRg st="5" end="5"/>
                                            </p:txEl>
                                          </p:spTgt>
                                        </p:tgtEl>
                                        <p:attrNameLst>
                                          <p:attrName>style.visibility</p:attrName>
                                        </p:attrNameLst>
                                      </p:cBhvr>
                                      <p:to>
                                        <p:strVal val="visible"/>
                                      </p:to>
                                    </p:set>
                                    <p:anim calcmode="lin" valueType="num">
                                      <p:cBhvr additive="base">
                                        <p:cTn id="21"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4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0419">
                                            <p:txEl>
                                              <p:pRg st="6" end="6"/>
                                            </p:txEl>
                                          </p:spTgt>
                                        </p:tgtEl>
                                        <p:attrNameLst>
                                          <p:attrName>style.visibility</p:attrName>
                                        </p:attrNameLst>
                                      </p:cBhvr>
                                      <p:to>
                                        <p:strVal val="visible"/>
                                      </p:to>
                                    </p:set>
                                    <p:anim calcmode="lin" valueType="num">
                                      <p:cBhvr additive="base">
                                        <p:cTn id="27" dur="5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9">
                                            <p:txEl>
                                              <p:pRg st="7" end="7"/>
                                            </p:txEl>
                                          </p:spTgt>
                                        </p:tgtEl>
                                        <p:attrNameLst>
                                          <p:attrName>style.visibility</p:attrName>
                                        </p:attrNameLst>
                                      </p:cBhvr>
                                      <p:to>
                                        <p:strVal val="visible"/>
                                      </p:to>
                                    </p:set>
                                    <p:anim calcmode="lin" valueType="num">
                                      <p:cBhvr additive="base">
                                        <p:cTn id="31" dur="500" fill="hold"/>
                                        <p:tgtEl>
                                          <p:spTgt spid="6041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lvl="1" algn="l" rtl="0">
              <a:lnSpc>
                <a:spcPct val="90000"/>
              </a:lnSpc>
              <a:spcBef>
                <a:spcPct val="0"/>
              </a:spcBef>
            </a:pPr>
            <a:r>
              <a:rPr lang="zh-CN" altLang="en-US" sz="3400" b="1" dirty="0" smtClean="0">
                <a:latin typeface="+mj-ea"/>
                <a:ea typeface="+mj-ea"/>
              </a:rPr>
              <a:t>电磁波传播的分类：</a:t>
            </a:r>
            <a:endParaRPr lang="zh-CN" altLang="en-US" sz="3400" b="1" dirty="0">
              <a:latin typeface="+mj-ea"/>
              <a:ea typeface="+mj-ea"/>
            </a:endParaRPr>
          </a:p>
        </p:txBody>
      </p:sp>
      <p:sp>
        <p:nvSpPr>
          <p:cNvPr id="29" name="灯片编号占位符 5"/>
          <p:cNvSpPr>
            <a:spLocks noGrp="1"/>
          </p:cNvSpPr>
          <p:nvPr>
            <p:ph type="sldNum" sz="quarter" idx="12"/>
          </p:nvPr>
        </p:nvSpPr>
        <p:spPr/>
        <p:txBody>
          <a:bodyPr/>
          <a:lstStyle/>
          <a:p>
            <a:fld id="{7EB226B2-1452-47B2-93B4-48BEC4D46899}" type="slidenum">
              <a:rPr lang="en-US" altLang="zh-CN" smtClean="0"/>
              <a:pPr/>
              <a:t>8</a:t>
            </a:fld>
            <a:endParaRPr lang="en-US" altLang="zh-CN"/>
          </a:p>
        </p:txBody>
      </p:sp>
      <p:sp>
        <p:nvSpPr>
          <p:cNvPr id="30" name="矩形 29"/>
          <p:cNvSpPr/>
          <p:nvPr/>
        </p:nvSpPr>
        <p:spPr>
          <a:xfrm>
            <a:off x="611560" y="1268760"/>
            <a:ext cx="7007046" cy="2601546"/>
          </a:xfrm>
          <a:prstGeom prst="rect">
            <a:avLst/>
          </a:prstGeom>
        </p:spPr>
        <p:txBody>
          <a:bodyPr wrap="none">
            <a:spAutoFit/>
          </a:bodyPr>
          <a:lstStyle/>
          <a:p>
            <a:pPr>
              <a:lnSpc>
                <a:spcPct val="150000"/>
              </a:lnSpc>
            </a:pPr>
            <a:r>
              <a:rPr lang="zh-CN" altLang="en-US" sz="2800" b="1" dirty="0" smtClean="0">
                <a:latin typeface="+mj-ea"/>
                <a:ea typeface="+mj-ea"/>
              </a:rPr>
              <a:t>根据通信距离，频率和位置的不同，分为：</a:t>
            </a:r>
            <a:endParaRPr lang="en-US" altLang="zh-CN" sz="2800" b="1" dirty="0" smtClean="0">
              <a:latin typeface="+mj-ea"/>
              <a:ea typeface="+mj-ea"/>
            </a:endParaRPr>
          </a:p>
          <a:p>
            <a:pPr>
              <a:lnSpc>
                <a:spcPct val="150000"/>
              </a:lnSpc>
            </a:pPr>
            <a:r>
              <a:rPr lang="en-US" altLang="zh-CN" sz="2800" b="1" dirty="0" smtClean="0">
                <a:solidFill>
                  <a:srgbClr val="0000FF"/>
                </a:solidFill>
                <a:latin typeface="+mj-ea"/>
                <a:ea typeface="+mj-ea"/>
              </a:rPr>
              <a:t>1. </a:t>
            </a:r>
            <a:r>
              <a:rPr lang="zh-CN" altLang="en-US" sz="2800" b="1" dirty="0" smtClean="0">
                <a:solidFill>
                  <a:srgbClr val="0000FF"/>
                </a:solidFill>
                <a:latin typeface="+mj-ea"/>
                <a:ea typeface="+mj-ea"/>
              </a:rPr>
              <a:t>地波传播</a:t>
            </a:r>
            <a:endParaRPr lang="en-US" altLang="zh-CN" sz="2800" b="1" dirty="0" smtClean="0">
              <a:solidFill>
                <a:srgbClr val="0000FF"/>
              </a:solidFill>
              <a:latin typeface="+mj-ea"/>
              <a:ea typeface="+mj-ea"/>
            </a:endParaRPr>
          </a:p>
          <a:p>
            <a:pPr>
              <a:lnSpc>
                <a:spcPct val="150000"/>
              </a:lnSpc>
            </a:pPr>
            <a:r>
              <a:rPr lang="en-US" altLang="zh-CN" sz="2800" b="1" dirty="0" smtClean="0">
                <a:solidFill>
                  <a:srgbClr val="0000FF"/>
                </a:solidFill>
                <a:latin typeface="+mj-ea"/>
                <a:ea typeface="+mj-ea"/>
              </a:rPr>
              <a:t>2. </a:t>
            </a:r>
            <a:r>
              <a:rPr lang="zh-CN" altLang="en-US" sz="2800" b="1" dirty="0" smtClean="0">
                <a:solidFill>
                  <a:srgbClr val="0000FF"/>
                </a:solidFill>
                <a:latin typeface="+mj-ea"/>
                <a:ea typeface="+mj-ea"/>
              </a:rPr>
              <a:t>天波传播</a:t>
            </a:r>
            <a:endParaRPr lang="en-US" altLang="zh-CN" sz="2800" b="1" dirty="0" smtClean="0">
              <a:solidFill>
                <a:srgbClr val="0000FF"/>
              </a:solidFill>
              <a:latin typeface="+mj-ea"/>
              <a:ea typeface="+mj-ea"/>
            </a:endParaRPr>
          </a:p>
          <a:p>
            <a:pPr>
              <a:lnSpc>
                <a:spcPct val="150000"/>
              </a:lnSpc>
            </a:pPr>
            <a:r>
              <a:rPr lang="en-US" altLang="zh-CN" sz="2800" b="1" dirty="0" smtClean="0">
                <a:solidFill>
                  <a:srgbClr val="0000FF"/>
                </a:solidFill>
                <a:latin typeface="+mj-ea"/>
                <a:ea typeface="+mj-ea"/>
              </a:rPr>
              <a:t>3. </a:t>
            </a:r>
            <a:r>
              <a:rPr lang="zh-CN" altLang="en-US" sz="2800" b="1" dirty="0" smtClean="0">
                <a:solidFill>
                  <a:srgbClr val="0000FF"/>
                </a:solidFill>
                <a:latin typeface="+mj-ea"/>
                <a:ea typeface="+mj-ea"/>
              </a:rPr>
              <a:t>视线传播</a:t>
            </a:r>
            <a:endParaRPr lang="zh-CN" altLang="en-US" sz="2800" b="1" dirty="0">
              <a:solidFill>
                <a:srgbClr val="0000FF"/>
              </a:solidFill>
              <a:latin typeface="+mj-ea"/>
              <a:ea typeface="+mj-ea"/>
            </a:endParaRPr>
          </a:p>
        </p:txBody>
      </p:sp>
    </p:spTree>
    <p:extLst>
      <p:ext uri="{BB962C8B-B14F-4D97-AF65-F5344CB8AC3E}">
        <p14:creationId xmlns:p14="http://schemas.microsoft.com/office/powerpoint/2010/main" val="89657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6E4E4B1-12E4-41DE-B1AD-9B7CDBC54276}" type="slidenum">
              <a:rPr lang="en-US" altLang="zh-CN"/>
              <a:pPr/>
              <a:t>80</a:t>
            </a:fld>
            <a:endParaRPr lang="en-US" altLang="zh-CN"/>
          </a:p>
        </p:txBody>
      </p:sp>
      <p:sp>
        <p:nvSpPr>
          <p:cNvPr id="61442" name="Rectangle 2"/>
          <p:cNvSpPr>
            <a:spLocks noGrp="1" noChangeArrowheads="1"/>
          </p:cNvSpPr>
          <p:nvPr>
            <p:ph type="title"/>
          </p:nvPr>
        </p:nvSpPr>
        <p:spPr/>
        <p:txBody>
          <a:bodyPr>
            <a:normAutofit/>
          </a:bodyPr>
          <a:lstStyle/>
          <a:p>
            <a:r>
              <a:rPr lang="zh-CN" altLang="en-US" dirty="0">
                <a:solidFill>
                  <a:srgbClr val="FF0000"/>
                </a:solidFill>
              </a:rPr>
              <a:t>收到一个</a:t>
            </a:r>
            <a:r>
              <a:rPr lang="zh-CN" altLang="en-US" dirty="0" smtClean="0">
                <a:solidFill>
                  <a:srgbClr val="FF0000"/>
                </a:solidFill>
              </a:rPr>
              <a:t>符号获得</a:t>
            </a:r>
            <a:r>
              <a:rPr lang="zh-CN" altLang="en-US" dirty="0">
                <a:solidFill>
                  <a:srgbClr val="FF0000"/>
                </a:solidFill>
              </a:rPr>
              <a:t>的平均</a:t>
            </a:r>
            <a:r>
              <a:rPr lang="zh-CN" altLang="en-US" dirty="0" smtClean="0">
                <a:solidFill>
                  <a:srgbClr val="FF0000"/>
                </a:solidFill>
              </a:rPr>
              <a:t>信息量？</a:t>
            </a:r>
            <a:endParaRPr lang="zh-CN" altLang="en-US" b="1" dirty="0">
              <a:solidFill>
                <a:srgbClr val="FF0000"/>
              </a:solidFill>
            </a:endParaRPr>
          </a:p>
        </p:txBody>
      </p:sp>
      <p:sp>
        <p:nvSpPr>
          <p:cNvPr id="61443" name="Rectangle 3"/>
          <p:cNvSpPr>
            <a:spLocks noGrp="1" noChangeArrowheads="1"/>
          </p:cNvSpPr>
          <p:nvPr>
            <p:ph type="body" idx="1"/>
          </p:nvPr>
        </p:nvSpPr>
        <p:spPr>
          <a:xfrm>
            <a:off x="161925" y="1314450"/>
            <a:ext cx="8807450" cy="5543550"/>
          </a:xfrm>
        </p:spPr>
        <p:txBody>
          <a:bodyPr/>
          <a:lstStyle/>
          <a:p>
            <a:pPr lvl="1"/>
            <a:r>
              <a:rPr lang="zh-CN" altLang="en-US" dirty="0"/>
              <a:t>计算收到一个符号时获得的平均信息量</a:t>
            </a:r>
          </a:p>
          <a:p>
            <a:pPr lvl="2">
              <a:lnSpc>
                <a:spcPct val="130000"/>
              </a:lnSpc>
            </a:pPr>
            <a:r>
              <a:rPr lang="zh-CN" altLang="en-US" sz="2400" dirty="0"/>
              <a:t>由</a:t>
            </a:r>
            <a:r>
              <a:rPr lang="zh-CN" altLang="en-US" sz="2400" dirty="0" smtClean="0"/>
              <a:t>信息量概念：</a:t>
            </a:r>
            <a:r>
              <a:rPr lang="zh-CN" altLang="en-US" sz="2400" dirty="0"/>
              <a:t>发送</a:t>
            </a:r>
            <a:r>
              <a:rPr lang="en-US" altLang="zh-CN" sz="2400" i="1" dirty="0"/>
              <a:t>x</a:t>
            </a:r>
            <a:r>
              <a:rPr lang="en-US" altLang="zh-CN" sz="2400" i="1" baseline="-25000" dirty="0"/>
              <a:t>i</a:t>
            </a:r>
            <a:r>
              <a:rPr lang="zh-CN" altLang="en-US" sz="2400" dirty="0"/>
              <a:t>时收到</a:t>
            </a:r>
            <a:r>
              <a:rPr lang="en-US" altLang="zh-CN" sz="2400" i="1" dirty="0" err="1"/>
              <a:t>y</a:t>
            </a:r>
            <a:r>
              <a:rPr lang="en-US" altLang="zh-CN" sz="2400" i="1" baseline="-25000" dirty="0" err="1"/>
              <a:t>j</a:t>
            </a:r>
            <a:r>
              <a:rPr lang="zh-CN" altLang="en-US" sz="2400" dirty="0"/>
              <a:t>所获得的</a:t>
            </a:r>
            <a:r>
              <a:rPr lang="zh-CN" altLang="en-US" sz="2400" dirty="0" smtClean="0"/>
              <a:t>信息量 </a:t>
            </a:r>
            <a:endParaRPr lang="en-US" altLang="zh-CN" sz="2400" dirty="0" smtClean="0"/>
          </a:p>
          <a:p>
            <a:pPr marL="685800" lvl="2" indent="0">
              <a:lnSpc>
                <a:spcPct val="130000"/>
              </a:lnSpc>
              <a:buNone/>
            </a:pPr>
            <a:r>
              <a:rPr lang="en-US" altLang="zh-CN" sz="2400" dirty="0" smtClean="0"/>
              <a:t>= </a:t>
            </a:r>
            <a:r>
              <a:rPr lang="zh-CN" altLang="en-US" sz="2400" dirty="0" smtClean="0"/>
              <a:t>发送</a:t>
            </a:r>
            <a:r>
              <a:rPr lang="en-US" altLang="zh-CN" sz="2400" i="1" dirty="0"/>
              <a:t>x</a:t>
            </a:r>
            <a:r>
              <a:rPr lang="en-US" altLang="zh-CN" sz="2400" i="1" baseline="-25000" dirty="0"/>
              <a:t>i</a:t>
            </a:r>
            <a:r>
              <a:rPr lang="zh-CN" altLang="en-US" sz="2400" dirty="0">
                <a:solidFill>
                  <a:srgbClr val="FF0000"/>
                </a:solidFill>
              </a:rPr>
              <a:t>前</a:t>
            </a:r>
            <a:r>
              <a:rPr lang="zh-CN" altLang="en-US" sz="2400" dirty="0"/>
              <a:t>接收端对</a:t>
            </a:r>
            <a:r>
              <a:rPr lang="en-US" altLang="zh-CN" sz="2400" i="1" dirty="0"/>
              <a:t>x</a:t>
            </a:r>
            <a:r>
              <a:rPr lang="en-US" altLang="zh-CN" sz="2400" i="1" baseline="-25000" dirty="0"/>
              <a:t>i</a:t>
            </a:r>
            <a:r>
              <a:rPr lang="zh-CN" altLang="en-US" sz="2400" dirty="0"/>
              <a:t>的不确定程度（即</a:t>
            </a:r>
            <a:r>
              <a:rPr lang="en-US" altLang="zh-CN" sz="2400" i="1" dirty="0"/>
              <a:t>x</a:t>
            </a:r>
            <a:r>
              <a:rPr lang="en-US" altLang="zh-CN" sz="2400" i="1" baseline="-25000" dirty="0"/>
              <a:t>i</a:t>
            </a:r>
            <a:r>
              <a:rPr lang="zh-CN" altLang="en-US" sz="2400" dirty="0"/>
              <a:t>的信息量</a:t>
            </a:r>
            <a:r>
              <a:rPr lang="zh-CN" altLang="en-US" sz="2400" dirty="0" smtClean="0"/>
              <a:t>）</a:t>
            </a:r>
            <a:endParaRPr lang="en-US" altLang="zh-CN" sz="2400" dirty="0" smtClean="0"/>
          </a:p>
          <a:p>
            <a:pPr marL="685800" lvl="2" indent="0">
              <a:lnSpc>
                <a:spcPct val="130000"/>
              </a:lnSpc>
              <a:buNone/>
            </a:pPr>
            <a:r>
              <a:rPr lang="en-US" altLang="zh-CN" sz="2400" dirty="0"/>
              <a:t> </a:t>
            </a:r>
            <a:r>
              <a:rPr lang="en-US" altLang="zh-CN" sz="2400" dirty="0" smtClean="0"/>
              <a:t>          </a:t>
            </a:r>
            <a:r>
              <a:rPr lang="zh-CN" altLang="en-US" sz="2400" dirty="0" smtClean="0"/>
              <a:t> </a:t>
            </a:r>
            <a:r>
              <a:rPr lang="en-US" altLang="zh-CN" sz="2400" dirty="0" smtClean="0"/>
              <a:t>--    </a:t>
            </a:r>
            <a:r>
              <a:rPr lang="zh-CN" altLang="en-US" sz="2400" dirty="0" smtClean="0"/>
              <a:t>收到</a:t>
            </a:r>
            <a:r>
              <a:rPr lang="en-US" altLang="zh-CN" sz="2400" i="1" dirty="0" err="1"/>
              <a:t>y</a:t>
            </a:r>
            <a:r>
              <a:rPr lang="en-US" altLang="zh-CN" sz="2400" i="1" baseline="-25000" dirty="0" err="1"/>
              <a:t>j</a:t>
            </a:r>
            <a:r>
              <a:rPr lang="zh-CN" altLang="en-US" sz="2400" dirty="0">
                <a:solidFill>
                  <a:srgbClr val="0000FF"/>
                </a:solidFill>
              </a:rPr>
              <a:t>后</a:t>
            </a:r>
            <a:r>
              <a:rPr lang="zh-CN" altLang="en-US" sz="2400" dirty="0"/>
              <a:t>接收端对</a:t>
            </a:r>
            <a:r>
              <a:rPr lang="en-US" altLang="zh-CN" sz="2400" i="1" dirty="0"/>
              <a:t>x</a:t>
            </a:r>
            <a:r>
              <a:rPr lang="en-US" altLang="zh-CN" sz="2400" i="1" baseline="-25000" dirty="0"/>
              <a:t>i</a:t>
            </a:r>
            <a:r>
              <a:rPr lang="zh-CN" altLang="en-US" sz="2400" dirty="0"/>
              <a:t>的不确定程度。</a:t>
            </a:r>
          </a:p>
          <a:p>
            <a:pPr lvl="2">
              <a:lnSpc>
                <a:spcPct val="130000"/>
              </a:lnSpc>
            </a:pPr>
            <a:r>
              <a:rPr lang="zh-CN" altLang="en-US" sz="2400" dirty="0" smtClean="0"/>
              <a:t>发</a:t>
            </a:r>
            <a:r>
              <a:rPr lang="en-US" altLang="zh-CN" sz="2400" i="1" dirty="0" smtClean="0"/>
              <a:t>x</a:t>
            </a:r>
            <a:r>
              <a:rPr lang="en-US" altLang="zh-CN" sz="2400" i="1" baseline="-25000" dirty="0" smtClean="0"/>
              <a:t>i</a:t>
            </a:r>
            <a:r>
              <a:rPr lang="zh-CN" altLang="en-US" sz="2400" dirty="0" smtClean="0"/>
              <a:t>收</a:t>
            </a:r>
            <a:r>
              <a:rPr lang="en-US" altLang="zh-CN" sz="2400" i="1" dirty="0" err="1" smtClean="0"/>
              <a:t>y</a:t>
            </a:r>
            <a:r>
              <a:rPr lang="en-US" altLang="zh-CN" sz="2400" i="1" baseline="-25000" dirty="0" err="1" smtClean="0"/>
              <a:t>j</a:t>
            </a:r>
            <a:r>
              <a:rPr lang="zh-CN" altLang="en-US" sz="2400" dirty="0"/>
              <a:t>所获得的信息量 </a:t>
            </a:r>
            <a:r>
              <a:rPr lang="en-US" altLang="zh-CN" sz="2400" dirty="0"/>
              <a:t>= </a:t>
            </a:r>
            <a:r>
              <a:rPr lang="en-US" altLang="zh-CN" sz="2400" dirty="0">
                <a:solidFill>
                  <a:srgbClr val="FF0000"/>
                </a:solidFill>
              </a:rPr>
              <a:t>-log</a:t>
            </a:r>
            <a:r>
              <a:rPr lang="en-US" altLang="zh-CN" sz="2400" baseline="-25000" dirty="0">
                <a:solidFill>
                  <a:srgbClr val="FF0000"/>
                </a:solidFill>
              </a:rPr>
              <a:t>2</a:t>
            </a:r>
            <a:r>
              <a:rPr lang="en-US" altLang="zh-CN" sz="2400" i="1" dirty="0">
                <a:solidFill>
                  <a:srgbClr val="FF0000"/>
                </a:solidFill>
              </a:rPr>
              <a:t>P</a:t>
            </a:r>
            <a:r>
              <a:rPr lang="en-US" altLang="zh-CN" sz="2400" dirty="0">
                <a:solidFill>
                  <a:srgbClr val="FF0000"/>
                </a:solidFill>
              </a:rPr>
              <a:t>(</a:t>
            </a:r>
            <a:r>
              <a:rPr lang="en-US" altLang="zh-CN" sz="2400" i="1" dirty="0">
                <a:solidFill>
                  <a:srgbClr val="FF0000"/>
                </a:solidFill>
              </a:rPr>
              <a:t>x</a:t>
            </a:r>
            <a:r>
              <a:rPr lang="en-US" altLang="zh-CN" sz="2400" i="1" baseline="-25000" dirty="0">
                <a:solidFill>
                  <a:srgbClr val="FF0000"/>
                </a:solidFill>
              </a:rPr>
              <a:t>i</a:t>
            </a:r>
            <a:r>
              <a:rPr lang="en-US" altLang="zh-CN" sz="2400" dirty="0">
                <a:solidFill>
                  <a:srgbClr val="FF0000"/>
                </a:solidFill>
              </a:rPr>
              <a:t>) </a:t>
            </a:r>
            <a:r>
              <a:rPr lang="en-US" altLang="zh-CN" sz="2400" dirty="0"/>
              <a:t>- </a:t>
            </a:r>
            <a:r>
              <a:rPr lang="en-US" altLang="zh-CN" sz="2400" dirty="0">
                <a:solidFill>
                  <a:srgbClr val="0000FF"/>
                </a:solidFill>
              </a:rPr>
              <a:t>[-log</a:t>
            </a:r>
            <a:r>
              <a:rPr lang="en-US" altLang="zh-CN" sz="2400" baseline="-25000" dirty="0">
                <a:solidFill>
                  <a:srgbClr val="0000FF"/>
                </a:solidFill>
              </a:rPr>
              <a:t>2</a:t>
            </a:r>
            <a:r>
              <a:rPr lang="en-US" altLang="zh-CN" sz="2400" i="1" dirty="0">
                <a:solidFill>
                  <a:srgbClr val="0000FF"/>
                </a:solidFill>
              </a:rPr>
              <a:t>P</a:t>
            </a:r>
            <a:r>
              <a:rPr lang="en-US" altLang="zh-CN" sz="2400" dirty="0">
                <a:solidFill>
                  <a:srgbClr val="0000FF"/>
                </a:solidFill>
              </a:rPr>
              <a:t>(</a:t>
            </a:r>
            <a:r>
              <a:rPr lang="en-US" altLang="zh-CN" sz="2400" i="1" dirty="0">
                <a:solidFill>
                  <a:srgbClr val="0000FF"/>
                </a:solidFill>
              </a:rPr>
              <a:t>x</a:t>
            </a:r>
            <a:r>
              <a:rPr lang="en-US" altLang="zh-CN" sz="2400" i="1" baseline="-25000" dirty="0">
                <a:solidFill>
                  <a:srgbClr val="0000FF"/>
                </a:solidFill>
              </a:rPr>
              <a:t>i</a:t>
            </a:r>
            <a:r>
              <a:rPr lang="en-US" altLang="zh-CN" sz="2400" i="1" dirty="0">
                <a:solidFill>
                  <a:srgbClr val="0000FF"/>
                </a:solidFill>
              </a:rPr>
              <a:t> </a:t>
            </a:r>
            <a:r>
              <a:rPr lang="en-US" altLang="zh-CN" sz="2400" dirty="0">
                <a:solidFill>
                  <a:srgbClr val="0000FF"/>
                </a:solidFill>
              </a:rPr>
              <a:t>/</a:t>
            </a:r>
            <a:r>
              <a:rPr lang="en-US" altLang="zh-CN" sz="2400" i="1" dirty="0" err="1">
                <a:solidFill>
                  <a:srgbClr val="0000FF"/>
                </a:solidFill>
              </a:rPr>
              <a:t>y</a:t>
            </a:r>
            <a:r>
              <a:rPr lang="en-US" altLang="zh-CN" sz="2400" i="1" baseline="-25000" dirty="0" err="1">
                <a:solidFill>
                  <a:srgbClr val="0000FF"/>
                </a:solidFill>
              </a:rPr>
              <a:t>j</a:t>
            </a:r>
            <a:r>
              <a:rPr lang="en-US" altLang="zh-CN" sz="2400" dirty="0">
                <a:solidFill>
                  <a:srgbClr val="0000FF"/>
                </a:solidFill>
              </a:rPr>
              <a:t>)]</a:t>
            </a:r>
          </a:p>
          <a:p>
            <a:pPr lvl="2">
              <a:lnSpc>
                <a:spcPct val="130000"/>
              </a:lnSpc>
            </a:pPr>
            <a:r>
              <a:rPr lang="zh-CN" altLang="en-US" sz="2400" dirty="0"/>
              <a:t>对所有的</a:t>
            </a:r>
            <a:r>
              <a:rPr lang="en-US" altLang="zh-CN" sz="2400" i="1" dirty="0"/>
              <a:t>x</a:t>
            </a:r>
            <a:r>
              <a:rPr lang="en-US" altLang="zh-CN" sz="2400" i="1" baseline="-25000" dirty="0"/>
              <a:t>i</a:t>
            </a:r>
            <a:r>
              <a:rPr lang="zh-CN" altLang="en-US" sz="2400" dirty="0"/>
              <a:t>和</a:t>
            </a:r>
            <a:r>
              <a:rPr lang="en-US" altLang="zh-CN" sz="2400" i="1" dirty="0" err="1"/>
              <a:t>y</a:t>
            </a:r>
            <a:r>
              <a:rPr lang="en-US" altLang="zh-CN" sz="2400" i="1" baseline="-25000" dirty="0" err="1"/>
              <a:t>j</a:t>
            </a:r>
            <a:r>
              <a:rPr lang="zh-CN" altLang="en-US" sz="2400" dirty="0">
                <a:solidFill>
                  <a:srgbClr val="FF0000"/>
                </a:solidFill>
              </a:rPr>
              <a:t>取统计平均值</a:t>
            </a:r>
            <a:r>
              <a:rPr lang="zh-CN" altLang="en-US" sz="2400" dirty="0"/>
              <a:t>，</a:t>
            </a:r>
            <a:r>
              <a:rPr lang="zh-CN" altLang="en-US" sz="2400" dirty="0" smtClean="0"/>
              <a:t>得收到</a:t>
            </a:r>
            <a:r>
              <a:rPr lang="zh-CN" altLang="en-US" sz="2400" dirty="0"/>
              <a:t>一个</a:t>
            </a:r>
            <a:r>
              <a:rPr lang="zh-CN" altLang="en-US" sz="2400" dirty="0" smtClean="0"/>
              <a:t>符号获得</a:t>
            </a:r>
            <a:r>
              <a:rPr lang="zh-CN" altLang="en-US" sz="2400" dirty="0"/>
              <a:t>的平均信息量</a:t>
            </a:r>
            <a:r>
              <a:rPr lang="zh-CN" altLang="en-US" sz="2400" dirty="0" smtClean="0"/>
              <a:t>：平均</a:t>
            </a:r>
            <a:r>
              <a:rPr lang="zh-CN" altLang="en-US" sz="2400" dirty="0"/>
              <a:t>信息量 </a:t>
            </a:r>
            <a:r>
              <a:rPr lang="en-US" altLang="zh-CN" sz="2400" dirty="0"/>
              <a:t>/ </a:t>
            </a:r>
            <a:r>
              <a:rPr lang="zh-CN" altLang="en-US" sz="2400" dirty="0"/>
              <a:t>符号 ＝ </a:t>
            </a:r>
          </a:p>
          <a:p>
            <a:pPr lvl="2">
              <a:lnSpc>
                <a:spcPct val="130000"/>
              </a:lnSpc>
              <a:buFont typeface="Wingdings" pitchFamily="2" charset="2"/>
              <a:buNone/>
            </a:pPr>
            <a:endParaRPr lang="zh-CN" altLang="en-US" sz="2400" dirty="0"/>
          </a:p>
          <a:p>
            <a:pPr lvl="2">
              <a:lnSpc>
                <a:spcPct val="130000"/>
              </a:lnSpc>
              <a:buFont typeface="Wingdings" pitchFamily="2" charset="2"/>
              <a:buNone/>
            </a:pPr>
            <a:endParaRPr lang="en-US" altLang="zh-CN" sz="2400" dirty="0"/>
          </a:p>
        </p:txBody>
      </p:sp>
      <p:sp>
        <p:nvSpPr>
          <p:cNvPr id="61445" name="Rectangle 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44" name="Object 4"/>
          <p:cNvGraphicFramePr>
            <a:graphicFrameLocks noChangeAspect="1"/>
          </p:cNvGraphicFramePr>
          <p:nvPr>
            <p:extLst>
              <p:ext uri="{D42A27DB-BD31-4B8C-83A1-F6EECF244321}">
                <p14:modId xmlns:p14="http://schemas.microsoft.com/office/powerpoint/2010/main" val="4158595432"/>
              </p:ext>
            </p:extLst>
          </p:nvPr>
        </p:nvGraphicFramePr>
        <p:xfrm>
          <a:off x="201087" y="5085184"/>
          <a:ext cx="8907417" cy="895921"/>
        </p:xfrm>
        <a:graphic>
          <a:graphicData uri="http://schemas.openxmlformats.org/presentationml/2006/ole">
            <mc:AlternateContent xmlns:mc="http://schemas.openxmlformats.org/markup-compatibility/2006">
              <mc:Choice xmlns:v="urn:schemas-microsoft-com:vml" Requires="v">
                <p:oleObj spid="_x0000_s14489" name="公式" r:id="rId3" imgW="4991100" imgH="444500" progId="Equation.3">
                  <p:embed/>
                </p:oleObj>
              </mc:Choice>
              <mc:Fallback>
                <p:oleObj name="公式" r:id="rId3" imgW="4991100" imgH="444500" progId="Equation.3">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087" y="5085184"/>
                        <a:ext cx="8907417" cy="8959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7"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747699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 calcmode="lin" valueType="num">
                                      <p:cBhvr additive="base">
                                        <p:cTn id="7"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anim calcmode="lin" valueType="num">
                                      <p:cBhvr additive="base">
                                        <p:cTn id="11"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4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anim calcmode="lin" valueType="num">
                                      <p:cBhvr additive="base">
                                        <p:cTn id="15"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61443">
                                            <p:txEl>
                                              <p:pRg st="4" end="4"/>
                                            </p:txEl>
                                          </p:spTgt>
                                        </p:tgtEl>
                                        <p:attrNameLst>
                                          <p:attrName>style.visibility</p:attrName>
                                        </p:attrNameLst>
                                      </p:cBhvr>
                                      <p:to>
                                        <p:strVal val="visible"/>
                                      </p:to>
                                    </p:set>
                                    <p:anim calcmode="lin" valueType="num">
                                      <p:cBhvr additive="base">
                                        <p:cTn id="21"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anim calcmode="lin" valueType="num">
                                      <p:cBhvr additive="base">
                                        <p:cTn id="27"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4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444"/>
                                        </p:tgtEl>
                                        <p:attrNameLst>
                                          <p:attrName>style.visibility</p:attrName>
                                        </p:attrNameLst>
                                      </p:cBhvr>
                                      <p:to>
                                        <p:strVal val="visible"/>
                                      </p:to>
                                    </p:set>
                                    <p:anim calcmode="lin" valueType="num">
                                      <p:cBhvr additive="base">
                                        <p:cTn id="31" dur="500" fill="hold"/>
                                        <p:tgtEl>
                                          <p:spTgt spid="61444"/>
                                        </p:tgtEl>
                                        <p:attrNameLst>
                                          <p:attrName>ppt_x</p:attrName>
                                        </p:attrNameLst>
                                      </p:cBhvr>
                                      <p:tavLst>
                                        <p:tav tm="0">
                                          <p:val>
                                            <p:strVal val="#ppt_x"/>
                                          </p:val>
                                        </p:tav>
                                        <p:tav tm="100000">
                                          <p:val>
                                            <p:strVal val="#ppt_x"/>
                                          </p:val>
                                        </p:tav>
                                      </p:tavLst>
                                    </p:anim>
                                    <p:anim calcmode="lin" valueType="num">
                                      <p:cBhvr additive="base">
                                        <p:cTn id="32" dur="500" fill="hold"/>
                                        <p:tgtEl>
                                          <p:spTgt spid="61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874ADECA-807B-4F24-82C4-205EE6F18295}" type="slidenum">
              <a:rPr lang="en-US" altLang="zh-CN" smtClean="0"/>
              <a:pPr/>
              <a:t>81</a:t>
            </a:fld>
            <a:endParaRPr lang="en-US" altLang="zh-CN"/>
          </a:p>
        </p:txBody>
      </p:sp>
      <p:sp>
        <p:nvSpPr>
          <p:cNvPr id="62467" name="Rectangle 3"/>
          <p:cNvSpPr>
            <a:spLocks noGrp="1" noChangeArrowheads="1"/>
          </p:cNvSpPr>
          <p:nvPr>
            <p:ph type="body" idx="1"/>
          </p:nvPr>
        </p:nvSpPr>
        <p:spPr>
          <a:xfrm>
            <a:off x="324544" y="1124744"/>
            <a:ext cx="8351912" cy="5589587"/>
          </a:xfrm>
        </p:spPr>
        <p:txBody>
          <a:bodyPr>
            <a:normAutofit/>
          </a:bodyPr>
          <a:lstStyle/>
          <a:p>
            <a:pPr>
              <a:lnSpc>
                <a:spcPct val="130000"/>
              </a:lnSpc>
            </a:pPr>
            <a:r>
              <a:rPr lang="zh-CN" altLang="en-US" sz="2400" dirty="0" smtClean="0"/>
              <a:t>式中</a:t>
            </a:r>
          </a:p>
          <a:p>
            <a:pPr>
              <a:lnSpc>
                <a:spcPct val="160000"/>
              </a:lnSpc>
            </a:pPr>
            <a:r>
              <a:rPr lang="zh-CN" altLang="en-US" sz="2400" dirty="0" smtClean="0"/>
              <a:t>	－为每个发送符号</a:t>
            </a:r>
            <a:r>
              <a:rPr lang="en-US" altLang="zh-CN" sz="2400" i="1" dirty="0" smtClean="0"/>
              <a:t>x</a:t>
            </a:r>
            <a:r>
              <a:rPr lang="en-US" altLang="zh-CN" sz="2400" i="1" baseline="-25000" dirty="0" smtClean="0"/>
              <a:t>i</a:t>
            </a:r>
            <a:r>
              <a:rPr lang="zh-CN" altLang="en-US" sz="2400" dirty="0" smtClean="0"/>
              <a:t>的平均信息量，称为信源的</a:t>
            </a:r>
            <a:r>
              <a:rPr lang="zh-CN" altLang="en-US" sz="2400" dirty="0" smtClean="0">
                <a:solidFill>
                  <a:schemeClr val="hlink"/>
                </a:solidFill>
              </a:rPr>
              <a:t>熵</a:t>
            </a:r>
            <a:r>
              <a:rPr lang="zh-CN" altLang="en-US" sz="2400" dirty="0" smtClean="0"/>
              <a:t>。</a:t>
            </a:r>
          </a:p>
          <a:p>
            <a:pPr>
              <a:lnSpc>
                <a:spcPct val="160000"/>
              </a:lnSpc>
            </a:pPr>
            <a:endParaRPr lang="zh-CN" altLang="en-US" sz="2400" dirty="0" smtClean="0"/>
          </a:p>
          <a:p>
            <a:pPr>
              <a:lnSpc>
                <a:spcPct val="160000"/>
              </a:lnSpc>
            </a:pPr>
            <a:r>
              <a:rPr lang="zh-CN" altLang="en-US" sz="2400" dirty="0" smtClean="0"/>
              <a:t>	－为接收</a:t>
            </a:r>
            <a:r>
              <a:rPr lang="en-US" altLang="zh-CN" sz="2400" i="1" dirty="0" err="1" smtClean="0"/>
              <a:t>y</a:t>
            </a:r>
            <a:r>
              <a:rPr lang="en-US" altLang="zh-CN" sz="2400" i="1" baseline="-25000" dirty="0" err="1" smtClean="0"/>
              <a:t>j</a:t>
            </a:r>
            <a:r>
              <a:rPr lang="zh-CN" altLang="en-US" sz="2400" dirty="0" smtClean="0"/>
              <a:t>符号已知后，发送符号</a:t>
            </a:r>
            <a:r>
              <a:rPr lang="en-US" altLang="zh-CN" sz="2400" i="1" dirty="0" smtClean="0"/>
              <a:t>x</a:t>
            </a:r>
            <a:r>
              <a:rPr lang="en-US" altLang="zh-CN" sz="2400" i="1" baseline="-25000" dirty="0" smtClean="0"/>
              <a:t>i</a:t>
            </a:r>
            <a:r>
              <a:rPr lang="zh-CN" altLang="en-US" sz="2400" dirty="0" smtClean="0"/>
              <a:t>的平均信息量。</a:t>
            </a:r>
          </a:p>
          <a:p>
            <a:pPr>
              <a:lnSpc>
                <a:spcPct val="120000"/>
              </a:lnSpc>
            </a:pPr>
            <a:r>
              <a:rPr lang="zh-CN" altLang="en-US" dirty="0" smtClean="0"/>
              <a:t>上式说明：收到一个符号的平均信息量为</a:t>
            </a:r>
            <a:r>
              <a:rPr lang="en-US" altLang="zh-CN" dirty="0" smtClean="0"/>
              <a:t>[</a:t>
            </a:r>
            <a:r>
              <a:rPr lang="en-US" altLang="zh-CN" i="1" dirty="0" smtClean="0"/>
              <a:t>H</a:t>
            </a:r>
            <a:r>
              <a:rPr lang="en-US" altLang="zh-CN" dirty="0" smtClean="0"/>
              <a:t>(</a:t>
            </a:r>
            <a:r>
              <a:rPr lang="en-US" altLang="zh-CN" i="1" dirty="0" smtClean="0"/>
              <a:t>x</a:t>
            </a:r>
            <a:r>
              <a:rPr lang="en-US" altLang="zh-CN" dirty="0" smtClean="0"/>
              <a:t>) – </a:t>
            </a:r>
            <a:r>
              <a:rPr lang="en-US" altLang="zh-CN" i="1" dirty="0" smtClean="0"/>
              <a:t>H</a:t>
            </a:r>
            <a:r>
              <a:rPr lang="en-US" altLang="zh-CN" dirty="0" smtClean="0"/>
              <a:t>(</a:t>
            </a:r>
            <a:r>
              <a:rPr lang="en-US" altLang="zh-CN" i="1" dirty="0" smtClean="0"/>
              <a:t>x/y</a:t>
            </a:r>
            <a:r>
              <a:rPr lang="en-US" altLang="zh-CN" dirty="0" smtClean="0"/>
              <a:t>)]</a:t>
            </a:r>
            <a:r>
              <a:rPr lang="zh-CN" altLang="en-US" dirty="0" smtClean="0"/>
              <a:t>，而发送符号的信息量原为</a:t>
            </a:r>
            <a:r>
              <a:rPr lang="en-US" altLang="zh-CN" i="1" dirty="0" smtClean="0"/>
              <a:t>H</a:t>
            </a:r>
            <a:r>
              <a:rPr lang="en-US" altLang="zh-CN" dirty="0" smtClean="0"/>
              <a:t>(</a:t>
            </a:r>
            <a:r>
              <a:rPr lang="en-US" altLang="zh-CN" i="1" dirty="0" smtClean="0"/>
              <a:t>x</a:t>
            </a:r>
            <a:r>
              <a:rPr lang="en-US" altLang="zh-CN" dirty="0" smtClean="0"/>
              <a:t>)</a:t>
            </a:r>
            <a:r>
              <a:rPr lang="zh-CN" altLang="en-US" dirty="0" smtClean="0"/>
              <a:t>，少了的部分</a:t>
            </a:r>
            <a:r>
              <a:rPr lang="en-US" altLang="zh-CN" dirty="0" smtClean="0">
                <a:solidFill>
                  <a:srgbClr val="FF0000"/>
                </a:solidFill>
              </a:rPr>
              <a:t>H(x/y)</a:t>
            </a:r>
            <a:r>
              <a:rPr lang="zh-CN" altLang="en-US" dirty="0" smtClean="0">
                <a:solidFill>
                  <a:srgbClr val="FF0000"/>
                </a:solidFill>
              </a:rPr>
              <a:t>，就是传输错误率引起的损失</a:t>
            </a:r>
            <a:r>
              <a:rPr lang="zh-CN" altLang="en-US" dirty="0" smtClean="0"/>
              <a:t>。</a:t>
            </a:r>
            <a:r>
              <a:rPr lang="zh-CN" altLang="en-US" sz="2400" dirty="0" smtClean="0"/>
              <a:t> </a:t>
            </a:r>
            <a:endParaRPr lang="zh-CN" altLang="en-US" sz="2400" dirty="0"/>
          </a:p>
        </p:txBody>
      </p:sp>
      <p:graphicFrame>
        <p:nvGraphicFramePr>
          <p:cNvPr id="62468" name="Object 4"/>
          <p:cNvGraphicFramePr>
            <a:graphicFrameLocks noChangeAspect="1"/>
          </p:cNvGraphicFramePr>
          <p:nvPr>
            <p:extLst>
              <p:ext uri="{D42A27DB-BD31-4B8C-83A1-F6EECF244321}">
                <p14:modId xmlns:p14="http://schemas.microsoft.com/office/powerpoint/2010/main" val="1810733772"/>
              </p:ext>
            </p:extLst>
          </p:nvPr>
        </p:nvGraphicFramePr>
        <p:xfrm>
          <a:off x="218138" y="188640"/>
          <a:ext cx="8962374" cy="837183"/>
        </p:xfrm>
        <a:graphic>
          <a:graphicData uri="http://schemas.openxmlformats.org/presentationml/2006/ole">
            <mc:AlternateContent xmlns:mc="http://schemas.openxmlformats.org/markup-compatibility/2006">
              <mc:Choice xmlns:v="urn:schemas-microsoft-com:vml" Requires="v">
                <p:oleObj spid="_x0000_s15815" name="公式" r:id="rId3" imgW="4991100" imgH="444500" progId="Equation.3">
                  <p:embed/>
                </p:oleObj>
              </mc:Choice>
              <mc:Fallback>
                <p:oleObj name="公式" r:id="rId3" imgW="4991100" imgH="444500" progId="Equation.3">
                  <p:embed/>
                  <p:pic>
                    <p:nvPicPr>
                      <p:cNvPr id="0" name="Picture 3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38" y="188640"/>
                        <a:ext cx="8962374" cy="837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9" name="Object 5"/>
          <p:cNvGraphicFramePr>
            <a:graphicFrameLocks noChangeAspect="1"/>
          </p:cNvGraphicFramePr>
          <p:nvPr>
            <p:extLst>
              <p:ext uri="{D42A27DB-BD31-4B8C-83A1-F6EECF244321}">
                <p14:modId xmlns:p14="http://schemas.microsoft.com/office/powerpoint/2010/main" val="1637695108"/>
              </p:ext>
            </p:extLst>
          </p:nvPr>
        </p:nvGraphicFramePr>
        <p:xfrm>
          <a:off x="1597572" y="1144425"/>
          <a:ext cx="3190452" cy="763527"/>
        </p:xfrm>
        <a:graphic>
          <a:graphicData uri="http://schemas.openxmlformats.org/presentationml/2006/ole">
            <mc:AlternateContent xmlns:mc="http://schemas.openxmlformats.org/markup-compatibility/2006">
              <mc:Choice xmlns:v="urn:schemas-microsoft-com:vml" Requires="v">
                <p:oleObj spid="_x0000_s15816" name="公式" r:id="rId5" imgW="1790700" imgH="431800" progId="Equation.3">
                  <p:embed/>
                </p:oleObj>
              </mc:Choice>
              <mc:Fallback>
                <p:oleObj name="公式" r:id="rId5" imgW="1790700" imgH="431800" progId="Equation.3">
                  <p:embed/>
                  <p:pic>
                    <p:nvPicPr>
                      <p:cNvPr id="0" name="Picture 3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7572" y="1144425"/>
                        <a:ext cx="3190452" cy="7635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1" name="Rectangle 7"/>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2470" name="Object 6"/>
          <p:cNvGraphicFramePr>
            <a:graphicFrameLocks noChangeAspect="1"/>
          </p:cNvGraphicFramePr>
          <p:nvPr>
            <p:extLst>
              <p:ext uri="{D42A27DB-BD31-4B8C-83A1-F6EECF244321}">
                <p14:modId xmlns:p14="http://schemas.microsoft.com/office/powerpoint/2010/main" val="4243744442"/>
              </p:ext>
            </p:extLst>
          </p:nvPr>
        </p:nvGraphicFramePr>
        <p:xfrm>
          <a:off x="1547664" y="2564904"/>
          <a:ext cx="5417372" cy="837183"/>
        </p:xfrm>
        <a:graphic>
          <a:graphicData uri="http://schemas.openxmlformats.org/presentationml/2006/ole">
            <mc:AlternateContent xmlns:mc="http://schemas.openxmlformats.org/markup-compatibility/2006">
              <mc:Choice xmlns:v="urn:schemas-microsoft-com:vml" Requires="v">
                <p:oleObj spid="_x0000_s15817" name="公式" r:id="rId7" imgW="3009900" imgH="444500" progId="Equation.3">
                  <p:embed/>
                </p:oleObj>
              </mc:Choice>
              <mc:Fallback>
                <p:oleObj name="公式" r:id="rId7" imgW="3009900" imgH="444500" progId="Equation.3">
                  <p:embed/>
                  <p:pic>
                    <p:nvPicPr>
                      <p:cNvPr id="0" name="Picture 3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2564904"/>
                        <a:ext cx="5417372" cy="837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椭圆 8"/>
          <p:cNvSpPr/>
          <p:nvPr/>
        </p:nvSpPr>
        <p:spPr>
          <a:xfrm>
            <a:off x="7308304" y="260648"/>
            <a:ext cx="648072" cy="648072"/>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244408" y="260648"/>
            <a:ext cx="899592" cy="648072"/>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08706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0" dur="500"/>
                                        <p:tgtEl>
                                          <p:spTgt spid="6246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469"/>
                                        </p:tgtEl>
                                        <p:attrNameLst>
                                          <p:attrName>style.visibility</p:attrName>
                                        </p:attrNameLst>
                                      </p:cBhvr>
                                      <p:to>
                                        <p:strVal val="visible"/>
                                      </p:to>
                                    </p:set>
                                    <p:animEffect transition="in" filter="blinds(horizontal)">
                                      <p:cBhvr>
                                        <p:cTn id="13" dur="500"/>
                                        <p:tgtEl>
                                          <p:spTgt spid="6246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21" dur="500"/>
                                        <p:tgtEl>
                                          <p:spTgt spid="62467">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2470"/>
                                        </p:tgtEl>
                                        <p:attrNameLst>
                                          <p:attrName>style.visibility</p:attrName>
                                        </p:attrNameLst>
                                      </p:cBhvr>
                                      <p:to>
                                        <p:strVal val="visible"/>
                                      </p:to>
                                    </p:set>
                                    <p:animEffect transition="in" filter="blinds(horizontal)">
                                      <p:cBhvr>
                                        <p:cTn id="24" dur="500"/>
                                        <p:tgtEl>
                                          <p:spTgt spid="6247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2467">
                                            <p:txEl>
                                              <p:pRg st="4" end="4"/>
                                            </p:txEl>
                                          </p:spTgt>
                                        </p:tgtEl>
                                        <p:attrNameLst>
                                          <p:attrName>style.visibility</p:attrName>
                                        </p:attrNameLst>
                                      </p:cBhvr>
                                      <p:to>
                                        <p:strVal val="visible"/>
                                      </p:to>
                                    </p:set>
                                    <p:anim calcmode="lin" valueType="num">
                                      <p:cBhvr additive="base">
                                        <p:cTn id="32"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2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pPr lvl="2"/>
            <a:r>
              <a:rPr lang="zh-CN" altLang="en-US" sz="3400" b="1" dirty="0" smtClean="0">
                <a:latin typeface="+mj-ea"/>
                <a:ea typeface="+mj-ea"/>
              </a:rPr>
              <a:t>二进制信源的熵</a:t>
            </a:r>
            <a:endParaRPr lang="zh-CN" altLang="en-US" sz="3400" b="1" dirty="0">
              <a:latin typeface="+mj-ea"/>
              <a:ea typeface="+mj-ea"/>
            </a:endParaRPr>
          </a:p>
        </p:txBody>
      </p:sp>
      <p:sp>
        <p:nvSpPr>
          <p:cNvPr id="63491" name="Rectangle 3"/>
          <p:cNvSpPr>
            <a:spLocks noGrp="1" noChangeArrowheads="1"/>
          </p:cNvSpPr>
          <p:nvPr>
            <p:ph type="body" idx="1"/>
          </p:nvPr>
        </p:nvSpPr>
        <p:spPr/>
        <p:txBody>
          <a:bodyPr/>
          <a:lstStyle/>
          <a:p>
            <a:r>
              <a:rPr lang="zh-CN" altLang="en-US" dirty="0" smtClean="0"/>
              <a:t>设发送“</a:t>
            </a:r>
            <a:r>
              <a:rPr lang="en-US" altLang="zh-CN" dirty="0" smtClean="0"/>
              <a:t>1”</a:t>
            </a:r>
            <a:r>
              <a:rPr lang="zh-CN" altLang="en-US" dirty="0" smtClean="0"/>
              <a:t>的概率</a:t>
            </a:r>
            <a:r>
              <a:rPr lang="en-US" altLang="zh-CN" dirty="0" smtClean="0"/>
              <a:t>P(1) = </a:t>
            </a:r>
            <a:r>
              <a:rPr lang="en-US" altLang="zh-CN" dirty="0" smtClean="0">
                <a:sym typeface="Symbol" pitchFamily="18" charset="2"/>
              </a:rPr>
              <a:t></a:t>
            </a:r>
            <a:r>
              <a:rPr lang="zh-CN" altLang="en-US" dirty="0" smtClean="0"/>
              <a:t>，</a:t>
            </a:r>
          </a:p>
          <a:p>
            <a:r>
              <a:rPr lang="zh-CN" altLang="en-US" dirty="0" smtClean="0"/>
              <a:t>	则发送“</a:t>
            </a:r>
            <a:r>
              <a:rPr lang="en-US" altLang="zh-CN" dirty="0" smtClean="0"/>
              <a:t>0”</a:t>
            </a:r>
            <a:r>
              <a:rPr lang="zh-CN" altLang="en-US" dirty="0" smtClean="0"/>
              <a:t>的概率</a:t>
            </a:r>
            <a:r>
              <a:rPr lang="en-US" altLang="zh-CN" dirty="0" smtClean="0"/>
              <a:t>P(0) </a:t>
            </a:r>
            <a:r>
              <a:rPr lang="zh-CN" altLang="en-US" dirty="0" smtClean="0"/>
              <a:t>＝ </a:t>
            </a:r>
            <a:r>
              <a:rPr lang="en-US" altLang="zh-CN" dirty="0" smtClean="0"/>
              <a:t>1 - </a:t>
            </a:r>
            <a:r>
              <a:rPr lang="en-US" altLang="zh-CN" dirty="0" smtClean="0">
                <a:sym typeface="Symbol" pitchFamily="18" charset="2"/>
              </a:rPr>
              <a:t></a:t>
            </a:r>
          </a:p>
          <a:p>
            <a:r>
              <a:rPr lang="en-US" altLang="zh-CN" dirty="0" smtClean="0">
                <a:sym typeface="Symbol" pitchFamily="18" charset="2"/>
              </a:rPr>
              <a:t>	</a:t>
            </a:r>
            <a:r>
              <a:rPr lang="zh-CN" altLang="en-US" dirty="0" smtClean="0"/>
              <a:t>当</a:t>
            </a:r>
            <a:r>
              <a:rPr lang="zh-CN" altLang="en-US" dirty="0" smtClean="0">
                <a:sym typeface="Symbol" pitchFamily="18" charset="2"/>
              </a:rPr>
              <a:t> </a:t>
            </a:r>
            <a:r>
              <a:rPr lang="zh-CN" altLang="en-US" dirty="0" smtClean="0"/>
              <a:t>从</a:t>
            </a:r>
            <a:r>
              <a:rPr lang="en-US" altLang="zh-CN" dirty="0" smtClean="0"/>
              <a:t>0</a:t>
            </a:r>
            <a:r>
              <a:rPr lang="zh-CN" altLang="en-US" dirty="0" smtClean="0"/>
              <a:t>变到</a:t>
            </a:r>
            <a:r>
              <a:rPr lang="en-US" altLang="zh-CN" dirty="0" smtClean="0"/>
              <a:t>1</a:t>
            </a:r>
            <a:r>
              <a:rPr lang="zh-CN" altLang="en-US" dirty="0" smtClean="0"/>
              <a:t>时，信源的熵</a:t>
            </a:r>
            <a:r>
              <a:rPr lang="en-US" altLang="zh-CN" dirty="0" smtClean="0"/>
              <a:t>H(</a:t>
            </a:r>
            <a:r>
              <a:rPr lang="en-US" altLang="zh-CN" dirty="0" smtClean="0">
                <a:sym typeface="Symbol" pitchFamily="18" charset="2"/>
              </a:rPr>
              <a:t></a:t>
            </a:r>
            <a:r>
              <a:rPr lang="en-US" altLang="zh-CN" dirty="0" smtClean="0"/>
              <a:t>)</a:t>
            </a:r>
            <a:r>
              <a:rPr lang="zh-CN" altLang="en-US" dirty="0" smtClean="0"/>
              <a:t>可以写成：</a:t>
            </a:r>
          </a:p>
          <a:p>
            <a:pPr lvl="2"/>
            <a:endParaRPr lang="zh-CN" altLang="en-US" dirty="0" smtClean="0"/>
          </a:p>
          <a:p>
            <a:r>
              <a:rPr lang="zh-CN" altLang="en-US" dirty="0" smtClean="0"/>
              <a:t>按照上式画出的曲线：</a:t>
            </a:r>
          </a:p>
          <a:p>
            <a:pPr lvl="1"/>
            <a:r>
              <a:rPr lang="zh-CN" altLang="en-US" dirty="0" smtClean="0"/>
              <a:t>由此图可见，当</a:t>
            </a:r>
            <a:r>
              <a:rPr lang="zh-CN" altLang="en-US" dirty="0" smtClean="0">
                <a:sym typeface="Symbol" pitchFamily="18" charset="2"/>
              </a:rPr>
              <a:t></a:t>
            </a:r>
            <a:r>
              <a:rPr lang="zh-CN" altLang="en-US" dirty="0" smtClean="0"/>
              <a:t> ＝ </a:t>
            </a:r>
            <a:r>
              <a:rPr lang="en-US" altLang="zh-CN" dirty="0" smtClean="0"/>
              <a:t>1/2</a:t>
            </a:r>
            <a:r>
              <a:rPr lang="zh-CN" altLang="en-US" dirty="0" smtClean="0"/>
              <a:t>时，</a:t>
            </a:r>
          </a:p>
          <a:p>
            <a:pPr lvl="1"/>
            <a:r>
              <a:rPr lang="zh-CN" altLang="en-US" dirty="0" smtClean="0"/>
              <a:t>	此信源的熵达到最大值。</a:t>
            </a:r>
          </a:p>
          <a:p>
            <a:pPr lvl="1"/>
            <a:r>
              <a:rPr lang="zh-CN" altLang="en-US" dirty="0" smtClean="0"/>
              <a:t>	这时两个符号的出现概率相等，</a:t>
            </a:r>
          </a:p>
          <a:p>
            <a:pPr lvl="1"/>
            <a:r>
              <a:rPr lang="zh-CN" altLang="en-US" dirty="0" smtClean="0"/>
              <a:t>	其不确定性最大。</a:t>
            </a:r>
            <a:endParaRPr lang="zh-CN" altLang="en-US" dirty="0"/>
          </a:p>
        </p:txBody>
      </p:sp>
      <p:sp>
        <p:nvSpPr>
          <p:cNvPr id="11" name="灯片编号占位符 5"/>
          <p:cNvSpPr>
            <a:spLocks noGrp="1"/>
          </p:cNvSpPr>
          <p:nvPr>
            <p:ph type="sldNum" sz="quarter" idx="12"/>
          </p:nvPr>
        </p:nvSpPr>
        <p:spPr/>
        <p:txBody>
          <a:bodyPr/>
          <a:lstStyle/>
          <a:p>
            <a:fld id="{E6766E3D-F703-417E-985B-C670D1C9740E}" type="slidenum">
              <a:rPr lang="en-US" altLang="zh-CN" smtClean="0"/>
              <a:pPr/>
              <a:t>82</a:t>
            </a:fld>
            <a:endParaRPr lang="en-US" altLang="zh-CN"/>
          </a:p>
        </p:txBody>
      </p:sp>
      <p:sp>
        <p:nvSpPr>
          <p:cNvPr id="63493" name="Rectangle 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492" name="Object 4"/>
          <p:cNvGraphicFramePr>
            <a:graphicFrameLocks noChangeAspect="1"/>
          </p:cNvGraphicFramePr>
          <p:nvPr/>
        </p:nvGraphicFramePr>
        <p:xfrm>
          <a:off x="2951163" y="3068638"/>
          <a:ext cx="4551362" cy="398462"/>
        </p:xfrm>
        <a:graphic>
          <a:graphicData uri="http://schemas.openxmlformats.org/presentationml/2006/ole">
            <mc:AlternateContent xmlns:mc="http://schemas.openxmlformats.org/markup-compatibility/2006">
              <mc:Choice xmlns:v="urn:schemas-microsoft-com:vml" Requires="v">
                <p:oleObj spid="_x0000_s16537" name="公式" r:id="rId3" imgW="2387600" imgH="215900" progId="Equation.3">
                  <p:embed/>
                </p:oleObj>
              </mc:Choice>
              <mc:Fallback>
                <p:oleObj name="公式" r:id="rId3" imgW="2387600" imgH="215900" progId="Equation.3">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163" y="3068638"/>
                        <a:ext cx="4551362"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3498" name="Group 10"/>
          <p:cNvGrpSpPr>
            <a:grpSpLocks/>
          </p:cNvGrpSpPr>
          <p:nvPr/>
        </p:nvGrpSpPr>
        <p:grpSpPr bwMode="auto">
          <a:xfrm>
            <a:off x="5427663" y="3563938"/>
            <a:ext cx="3716337" cy="2609850"/>
            <a:chOff x="3419" y="2245"/>
            <a:chExt cx="2341" cy="1644"/>
          </a:xfrm>
        </p:grpSpPr>
        <p:grpSp>
          <p:nvGrpSpPr>
            <p:cNvPr id="63494" name="Group 6"/>
            <p:cNvGrpSpPr>
              <a:grpSpLocks/>
            </p:cNvGrpSpPr>
            <p:nvPr/>
          </p:nvGrpSpPr>
          <p:grpSpPr bwMode="auto">
            <a:xfrm>
              <a:off x="3419" y="2245"/>
              <a:ext cx="2341" cy="1644"/>
              <a:chOff x="4110" y="12855"/>
              <a:chExt cx="3585" cy="2490"/>
            </a:xfrm>
          </p:grpSpPr>
          <p:pic>
            <p:nvPicPr>
              <p:cNvPr id="63495" name="Picture 7" descr="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 y="12855"/>
                <a:ext cx="3480" cy="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6" name="Text Box 8"/>
              <p:cNvSpPr txBox="1">
                <a:spLocks noChangeArrowheads="1"/>
              </p:cNvSpPr>
              <p:nvPr/>
            </p:nvSpPr>
            <p:spPr bwMode="auto">
              <a:xfrm>
                <a:off x="4230" y="14865"/>
                <a:ext cx="346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a:latin typeface="Times New Roman" pitchFamily="18" charset="0"/>
                  </a:rPr>
                  <a:t>图</a:t>
                </a:r>
                <a:r>
                  <a:rPr lang="en-US" altLang="zh-CN">
                    <a:latin typeface="Times New Roman" pitchFamily="18" charset="0"/>
                  </a:rPr>
                  <a:t>4-21 </a:t>
                </a:r>
                <a:r>
                  <a:rPr lang="zh-CN" altLang="en-US">
                    <a:latin typeface="Times New Roman" pitchFamily="18" charset="0"/>
                  </a:rPr>
                  <a:t>二进制信源的熵</a:t>
                </a:r>
                <a:endParaRPr lang="zh-CN" altLang="en-US" sz="2800"/>
              </a:p>
            </p:txBody>
          </p:sp>
        </p:grpSp>
        <p:sp>
          <p:nvSpPr>
            <p:cNvPr id="63497" name="Text Box 9"/>
            <p:cNvSpPr txBox="1">
              <a:spLocks noChangeArrowheads="1"/>
            </p:cNvSpPr>
            <p:nvPr/>
          </p:nvSpPr>
          <p:spPr bwMode="auto">
            <a:xfrm>
              <a:off x="3617" y="2273"/>
              <a:ext cx="4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latin typeface="Times New Roman" pitchFamily="18" charset="0"/>
                </a:rPr>
                <a:t>H(</a:t>
              </a:r>
              <a:r>
                <a:rPr lang="en-US" altLang="zh-CN" sz="1400">
                  <a:latin typeface="Times New Roman" pitchFamily="18" charset="0"/>
                  <a:sym typeface="Symbol" pitchFamily="18" charset="2"/>
                </a:rPr>
                <a:t></a:t>
              </a:r>
              <a:r>
                <a:rPr lang="en-US" altLang="zh-CN" sz="1400">
                  <a:latin typeface="Times New Roman" pitchFamily="18" charset="0"/>
                </a:rPr>
                <a:t>)</a:t>
              </a:r>
            </a:p>
          </p:txBody>
        </p:sp>
      </p:grpSp>
    </p:spTree>
    <p:extLst>
      <p:ext uri="{BB962C8B-B14F-4D97-AF65-F5344CB8AC3E}">
        <p14:creationId xmlns:p14="http://schemas.microsoft.com/office/powerpoint/2010/main" val="1509120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anim calcmode="lin" valueType="num">
                                      <p:cBhvr additive="base">
                                        <p:cTn id="7"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3492"/>
                                        </p:tgtEl>
                                        <p:attrNameLst>
                                          <p:attrName>style.visibility</p:attrName>
                                        </p:attrNameLst>
                                      </p:cBhvr>
                                      <p:to>
                                        <p:strVal val="visible"/>
                                      </p:to>
                                    </p:set>
                                    <p:anim calcmode="lin" valueType="num">
                                      <p:cBhvr additive="base">
                                        <p:cTn id="12" dur="500" fill="hold"/>
                                        <p:tgtEl>
                                          <p:spTgt spid="63492"/>
                                        </p:tgtEl>
                                        <p:attrNameLst>
                                          <p:attrName>ppt_x</p:attrName>
                                        </p:attrNameLst>
                                      </p:cBhvr>
                                      <p:tavLst>
                                        <p:tav tm="0">
                                          <p:val>
                                            <p:strVal val="#ppt_x"/>
                                          </p:val>
                                        </p:tav>
                                        <p:tav tm="100000">
                                          <p:val>
                                            <p:strVal val="#ppt_x"/>
                                          </p:val>
                                        </p:tav>
                                      </p:tavLst>
                                    </p:anim>
                                    <p:anim calcmode="lin" valueType="num">
                                      <p:cBhvr additive="base">
                                        <p:cTn id="13"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63491">
                                            <p:txEl>
                                              <p:pRg st="4" end="4"/>
                                            </p:txEl>
                                          </p:spTgt>
                                        </p:tgtEl>
                                        <p:attrNameLst>
                                          <p:attrName>style.visibility</p:attrName>
                                        </p:attrNameLst>
                                      </p:cBhvr>
                                      <p:to>
                                        <p:strVal val="visible"/>
                                      </p:to>
                                    </p:set>
                                    <p:anim calcmode="lin" valueType="num">
                                      <p:cBhvr additive="base">
                                        <p:cTn id="18"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3491">
                                            <p:txEl>
                                              <p:pRg st="4" end="4"/>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3498"/>
                                        </p:tgtEl>
                                        <p:attrNameLst>
                                          <p:attrName>style.visibility</p:attrName>
                                        </p:attrNameLst>
                                      </p:cBhvr>
                                      <p:to>
                                        <p:strVal val="visible"/>
                                      </p:to>
                                    </p:set>
                                    <p:anim calcmode="lin" valueType="num">
                                      <p:cBhvr additive="base">
                                        <p:cTn id="22" dur="500" fill="hold"/>
                                        <p:tgtEl>
                                          <p:spTgt spid="63498"/>
                                        </p:tgtEl>
                                        <p:attrNameLst>
                                          <p:attrName>ppt_x</p:attrName>
                                        </p:attrNameLst>
                                      </p:cBhvr>
                                      <p:tavLst>
                                        <p:tav tm="0">
                                          <p:val>
                                            <p:strVal val="#ppt_x"/>
                                          </p:val>
                                        </p:tav>
                                        <p:tav tm="100000">
                                          <p:val>
                                            <p:strVal val="#ppt_x"/>
                                          </p:val>
                                        </p:tav>
                                      </p:tavLst>
                                    </p:anim>
                                    <p:anim calcmode="lin" valueType="num">
                                      <p:cBhvr additive="base">
                                        <p:cTn id="23" dur="500" fill="hold"/>
                                        <p:tgtEl>
                                          <p:spTgt spid="63498"/>
                                        </p:tgtEl>
                                        <p:attrNameLst>
                                          <p:attrName>ppt_y</p:attrName>
                                        </p:attrNameLst>
                                      </p:cBhvr>
                                      <p:tavLst>
                                        <p:tav tm="0">
                                          <p:val>
                                            <p:strVal val="1+#ppt_h/2"/>
                                          </p:val>
                                        </p:tav>
                                        <p:tav tm="100000">
                                          <p:val>
                                            <p:strVal val="#ppt_y"/>
                                          </p:val>
                                        </p:tav>
                                      </p:tavLst>
                                    </p:anim>
                                  </p:childTnLst>
                                </p:cTn>
                              </p:par>
                            </p:childTnLst>
                          </p:cTn>
                        </p:par>
                        <p:par>
                          <p:cTn id="24" fill="hold" nodeType="withGroup">
                            <p:stCondLst>
                              <p:cond delay="500"/>
                            </p:stCondLst>
                            <p:childTnLst>
                              <p:par>
                                <p:cTn id="25" presetID="2" presetClass="entr" presetSubtype="4" fill="hold" nodeType="afterEffect">
                                  <p:stCondLst>
                                    <p:cond delay="0"/>
                                  </p:stCondLst>
                                  <p:childTnLst>
                                    <p:set>
                                      <p:cBhvr>
                                        <p:cTn id="26" dur="1" fill="hold">
                                          <p:stCondLst>
                                            <p:cond delay="0"/>
                                          </p:stCondLst>
                                        </p:cTn>
                                        <p:tgtEl>
                                          <p:spTgt spid="63491">
                                            <p:txEl>
                                              <p:pRg st="5" end="5"/>
                                            </p:txEl>
                                          </p:spTgt>
                                        </p:tgtEl>
                                        <p:attrNameLst>
                                          <p:attrName>style.visibility</p:attrName>
                                        </p:attrNameLst>
                                      </p:cBhvr>
                                      <p:to>
                                        <p:strVal val="visible"/>
                                      </p:to>
                                    </p:set>
                                    <p:anim calcmode="lin" valueType="num">
                                      <p:cBhvr additive="base">
                                        <p:cTn id="27" dur="500" fill="hold"/>
                                        <p:tgtEl>
                                          <p:spTgt spid="634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349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3491">
                                            <p:txEl>
                                              <p:pRg st="6" end="6"/>
                                            </p:txEl>
                                          </p:spTgt>
                                        </p:tgtEl>
                                        <p:attrNameLst>
                                          <p:attrName>style.visibility</p:attrName>
                                        </p:attrNameLst>
                                      </p:cBhvr>
                                      <p:to>
                                        <p:strVal val="visible"/>
                                      </p:to>
                                    </p:set>
                                    <p:anim calcmode="lin" valueType="num">
                                      <p:cBhvr additive="base">
                                        <p:cTn id="31" dur="500" fill="hold"/>
                                        <p:tgtEl>
                                          <p:spTgt spid="634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49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3491">
                                            <p:txEl>
                                              <p:pRg st="7" end="7"/>
                                            </p:txEl>
                                          </p:spTgt>
                                        </p:tgtEl>
                                        <p:attrNameLst>
                                          <p:attrName>style.visibility</p:attrName>
                                        </p:attrNameLst>
                                      </p:cBhvr>
                                      <p:to>
                                        <p:strVal val="visible"/>
                                      </p:to>
                                    </p:set>
                                    <p:anim calcmode="lin" valueType="num">
                                      <p:cBhvr additive="base">
                                        <p:cTn id="35" dur="500" fill="hold"/>
                                        <p:tgtEl>
                                          <p:spTgt spid="6349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3491">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491">
                                            <p:txEl>
                                              <p:pRg st="8" end="8"/>
                                            </p:txEl>
                                          </p:spTgt>
                                        </p:tgtEl>
                                        <p:attrNameLst>
                                          <p:attrName>style.visibility</p:attrName>
                                        </p:attrNameLst>
                                      </p:cBhvr>
                                      <p:to>
                                        <p:strVal val="visible"/>
                                      </p:to>
                                    </p:set>
                                    <p:anim calcmode="lin" valueType="num">
                                      <p:cBhvr additive="base">
                                        <p:cTn id="39" dur="500" fill="hold"/>
                                        <p:tgtEl>
                                          <p:spTgt spid="6349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34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12"/>
          </p:nvPr>
        </p:nvSpPr>
        <p:spPr/>
        <p:txBody>
          <a:bodyPr/>
          <a:lstStyle/>
          <a:p>
            <a:fld id="{103372D9-4322-49AE-8BDD-421C4E2D979F}" type="slidenum">
              <a:rPr lang="en-US" altLang="zh-CN"/>
              <a:pPr/>
              <a:t>83</a:t>
            </a:fld>
            <a:endParaRPr lang="en-US" altLang="zh-CN"/>
          </a:p>
        </p:txBody>
      </p:sp>
      <p:sp>
        <p:nvSpPr>
          <p:cNvPr id="64514" name="Rectangle 2"/>
          <p:cNvSpPr>
            <a:spLocks noGrp="1" noChangeArrowheads="1"/>
          </p:cNvSpPr>
          <p:nvPr>
            <p:ph type="title"/>
          </p:nvPr>
        </p:nvSpPr>
        <p:spPr/>
        <p:txBody>
          <a:bodyPr>
            <a:normAutofit/>
          </a:bodyPr>
          <a:lstStyle/>
          <a:p>
            <a:pPr lvl="2" algn="l" rtl="0">
              <a:lnSpc>
                <a:spcPct val="90000"/>
              </a:lnSpc>
              <a:spcBef>
                <a:spcPct val="0"/>
              </a:spcBef>
            </a:pPr>
            <a:r>
              <a:rPr lang="zh-CN" altLang="en-US" sz="3400" b="1" dirty="0" smtClean="0">
                <a:latin typeface="+mj-ea"/>
                <a:ea typeface="+mj-ea"/>
              </a:rPr>
              <a:t>无噪声信道</a:t>
            </a:r>
            <a:endParaRPr lang="zh-CN" altLang="en-US" sz="3400" b="1" dirty="0">
              <a:latin typeface="+mj-ea"/>
              <a:ea typeface="+mj-ea"/>
            </a:endParaRPr>
          </a:p>
        </p:txBody>
      </p:sp>
      <p:sp>
        <p:nvSpPr>
          <p:cNvPr id="64515" name="Rectangle 3"/>
          <p:cNvSpPr>
            <a:spLocks noGrp="1" noChangeArrowheads="1"/>
          </p:cNvSpPr>
          <p:nvPr>
            <p:ph type="body" idx="1"/>
          </p:nvPr>
        </p:nvSpPr>
        <p:spPr>
          <a:xfrm>
            <a:off x="467543" y="1358900"/>
            <a:ext cx="8501831" cy="5499100"/>
          </a:xfrm>
        </p:spPr>
        <p:txBody>
          <a:bodyPr>
            <a:normAutofit fontScale="92500" lnSpcReduction="20000"/>
          </a:bodyPr>
          <a:lstStyle/>
          <a:p>
            <a:r>
              <a:rPr lang="zh-CN" altLang="en-US" sz="3200" dirty="0" smtClean="0">
                <a:solidFill>
                  <a:srgbClr val="0000FF"/>
                </a:solidFill>
              </a:rPr>
              <a:t>信道</a:t>
            </a:r>
            <a:r>
              <a:rPr lang="zh-CN" altLang="en-US" sz="3200" dirty="0">
                <a:solidFill>
                  <a:srgbClr val="0000FF"/>
                </a:solidFill>
              </a:rPr>
              <a:t>模型</a:t>
            </a:r>
          </a:p>
          <a:p>
            <a:pPr lvl="1">
              <a:lnSpc>
                <a:spcPct val="110000"/>
              </a:lnSpc>
            </a:pPr>
            <a:r>
              <a:rPr lang="zh-CN" altLang="en-US" sz="2800" dirty="0"/>
              <a:t>发送符号和接收符号</a:t>
            </a:r>
          </a:p>
          <a:p>
            <a:pPr lvl="1">
              <a:lnSpc>
                <a:spcPct val="110000"/>
              </a:lnSpc>
              <a:buFont typeface="Wingdings" pitchFamily="2" charset="2"/>
              <a:buNone/>
            </a:pPr>
            <a:r>
              <a:rPr lang="zh-CN" altLang="en-US" sz="2800" dirty="0"/>
              <a:t>	有一一对应关系。 </a:t>
            </a:r>
          </a:p>
          <a:p>
            <a:pPr lvl="1">
              <a:lnSpc>
                <a:spcPct val="110000"/>
              </a:lnSpc>
            </a:pPr>
            <a:r>
              <a:rPr lang="zh-CN" altLang="en-US" sz="2800" dirty="0"/>
              <a:t>此时</a:t>
            </a:r>
            <a:r>
              <a:rPr lang="en-US" altLang="zh-CN" sz="2800" i="1" dirty="0"/>
              <a:t>P</a:t>
            </a:r>
            <a:r>
              <a:rPr lang="en-US" altLang="zh-CN" sz="2800" dirty="0"/>
              <a:t>(</a:t>
            </a:r>
            <a:r>
              <a:rPr lang="en-US" altLang="zh-CN" sz="2800" i="1" dirty="0"/>
              <a:t>x</a:t>
            </a:r>
            <a:r>
              <a:rPr lang="en-US" altLang="zh-CN" sz="2800" i="1" baseline="-25000" dirty="0"/>
              <a:t>i</a:t>
            </a:r>
            <a:r>
              <a:rPr lang="en-US" altLang="zh-CN" sz="2800" i="1" dirty="0"/>
              <a:t> </a:t>
            </a:r>
            <a:r>
              <a:rPr lang="en-US" altLang="zh-CN" sz="2800" dirty="0"/>
              <a:t>/</a:t>
            </a:r>
            <a:r>
              <a:rPr lang="en-US" altLang="zh-CN" sz="2800" i="1" dirty="0" err="1"/>
              <a:t>y</a:t>
            </a:r>
            <a:r>
              <a:rPr lang="en-US" altLang="zh-CN" sz="2800" i="1" baseline="-25000" dirty="0" err="1"/>
              <a:t>j</a:t>
            </a:r>
            <a:r>
              <a:rPr lang="en-US" altLang="zh-CN" sz="2800" dirty="0"/>
              <a:t>) = </a:t>
            </a:r>
            <a:r>
              <a:rPr lang="en-US" altLang="zh-CN" sz="2800" dirty="0" smtClean="0"/>
              <a:t>0</a:t>
            </a:r>
            <a:r>
              <a:rPr lang="zh-CN" altLang="en-US" sz="2800" dirty="0" smtClean="0"/>
              <a:t>；</a:t>
            </a:r>
            <a:endParaRPr lang="zh-CN" altLang="en-US" sz="2800" dirty="0"/>
          </a:p>
          <a:p>
            <a:pPr lvl="1">
              <a:lnSpc>
                <a:spcPct val="110000"/>
              </a:lnSpc>
              <a:buFont typeface="Wingdings" pitchFamily="2" charset="2"/>
              <a:buNone/>
            </a:pPr>
            <a:r>
              <a:rPr lang="zh-CN" altLang="en-US" sz="2800" dirty="0"/>
              <a:t>		     </a:t>
            </a:r>
            <a:r>
              <a:rPr lang="en-US" altLang="zh-CN" sz="2800" dirty="0"/>
              <a:t>H(x/y) = 0</a:t>
            </a:r>
            <a:r>
              <a:rPr lang="zh-CN" altLang="en-US" sz="2800" dirty="0"/>
              <a:t>。</a:t>
            </a:r>
          </a:p>
          <a:p>
            <a:pPr lvl="1">
              <a:lnSpc>
                <a:spcPct val="110000"/>
              </a:lnSpc>
              <a:buFont typeface="Wingdings" pitchFamily="2" charset="2"/>
              <a:buNone/>
            </a:pPr>
            <a:endParaRPr lang="zh-CN" altLang="en-US" sz="2800" dirty="0"/>
          </a:p>
          <a:p>
            <a:pPr lvl="1">
              <a:lnSpc>
                <a:spcPct val="110000"/>
              </a:lnSpc>
            </a:pPr>
            <a:r>
              <a:rPr lang="zh-CN" altLang="en-US" sz="2800" dirty="0" smtClean="0"/>
              <a:t>平均</a:t>
            </a:r>
            <a:r>
              <a:rPr lang="zh-CN" altLang="en-US" sz="2800" dirty="0"/>
              <a:t>信息量 </a:t>
            </a:r>
            <a:r>
              <a:rPr lang="en-US" altLang="zh-CN" sz="2800" dirty="0"/>
              <a:t>/ </a:t>
            </a:r>
            <a:r>
              <a:rPr lang="zh-CN" altLang="en-US" sz="2800" dirty="0"/>
              <a:t>符号 ＝</a:t>
            </a:r>
            <a:r>
              <a:rPr lang="en-US" altLang="zh-CN" sz="2800" i="1" dirty="0"/>
              <a:t>H</a:t>
            </a:r>
            <a:r>
              <a:rPr lang="en-US" altLang="zh-CN" sz="2800" dirty="0"/>
              <a:t>(</a:t>
            </a:r>
            <a:r>
              <a:rPr lang="en-US" altLang="zh-CN" sz="2800" i="1" dirty="0"/>
              <a:t>x</a:t>
            </a:r>
            <a:r>
              <a:rPr lang="en-US" altLang="zh-CN" sz="2800" dirty="0"/>
              <a:t>) – </a:t>
            </a:r>
            <a:r>
              <a:rPr lang="en-US" altLang="zh-CN" sz="2800" i="1" dirty="0"/>
              <a:t>H</a:t>
            </a:r>
            <a:r>
              <a:rPr lang="en-US" altLang="zh-CN" sz="2800" dirty="0"/>
              <a:t>(</a:t>
            </a:r>
            <a:r>
              <a:rPr lang="en-US" altLang="zh-CN" sz="2800" i="1" dirty="0"/>
              <a:t>x</a:t>
            </a:r>
            <a:r>
              <a:rPr lang="en-US" altLang="zh-CN" sz="2800" dirty="0"/>
              <a:t>/</a:t>
            </a:r>
            <a:r>
              <a:rPr lang="en-US" altLang="zh-CN" sz="2800" i="1" dirty="0"/>
              <a:t>y</a:t>
            </a:r>
            <a:r>
              <a:rPr lang="en-US" altLang="zh-CN" sz="2800" dirty="0" smtClean="0"/>
              <a:t>)</a:t>
            </a:r>
            <a:r>
              <a:rPr lang="zh-CN" altLang="en-US" sz="2800" dirty="0"/>
              <a:t> ＝</a:t>
            </a:r>
            <a:r>
              <a:rPr lang="en-US" altLang="zh-CN" sz="2800" i="1" dirty="0"/>
              <a:t>H</a:t>
            </a:r>
            <a:r>
              <a:rPr lang="en-US" altLang="zh-CN" sz="2800" dirty="0"/>
              <a:t>(</a:t>
            </a:r>
            <a:r>
              <a:rPr lang="en-US" altLang="zh-CN" sz="2800" i="1" dirty="0"/>
              <a:t>x</a:t>
            </a:r>
            <a:r>
              <a:rPr lang="en-US" altLang="zh-CN" sz="2800" dirty="0"/>
              <a:t>) </a:t>
            </a:r>
          </a:p>
          <a:p>
            <a:pPr lvl="1">
              <a:lnSpc>
                <a:spcPct val="140000"/>
              </a:lnSpc>
            </a:pPr>
            <a:r>
              <a:rPr lang="zh-CN" altLang="en-US" sz="2800" dirty="0" smtClean="0"/>
              <a:t>在</a:t>
            </a:r>
            <a:r>
              <a:rPr lang="zh-CN" altLang="en-US" sz="2800" dirty="0"/>
              <a:t>无噪声条件下，从接收一个符号获得的平均信息量为</a:t>
            </a:r>
            <a:r>
              <a:rPr lang="en-US" altLang="zh-CN" sz="2800" i="1" dirty="0"/>
              <a:t>H</a:t>
            </a:r>
            <a:r>
              <a:rPr lang="en-US" altLang="zh-CN" sz="2800" dirty="0"/>
              <a:t>(</a:t>
            </a:r>
            <a:r>
              <a:rPr lang="en-US" altLang="zh-CN" sz="2800" i="1" dirty="0"/>
              <a:t>x</a:t>
            </a:r>
            <a:r>
              <a:rPr lang="en-US" altLang="zh-CN" sz="2800" dirty="0"/>
              <a:t>)</a:t>
            </a:r>
            <a:r>
              <a:rPr lang="zh-CN" altLang="en-US" sz="2800" dirty="0"/>
              <a:t>。而原来在有噪声条件下，从一个符号获得的平均信息量为</a:t>
            </a:r>
            <a:r>
              <a:rPr lang="en-US" altLang="zh-CN" sz="2800" dirty="0"/>
              <a:t>[</a:t>
            </a:r>
            <a:r>
              <a:rPr lang="en-US" altLang="zh-CN" sz="2800" i="1" dirty="0"/>
              <a:t>H</a:t>
            </a:r>
            <a:r>
              <a:rPr lang="en-US" altLang="zh-CN" sz="2800" dirty="0"/>
              <a:t>(</a:t>
            </a:r>
            <a:r>
              <a:rPr lang="en-US" altLang="zh-CN" sz="2800" i="1" dirty="0"/>
              <a:t>x</a:t>
            </a:r>
            <a:r>
              <a:rPr lang="en-US" altLang="zh-CN" sz="2800" dirty="0"/>
              <a:t>)</a:t>
            </a:r>
            <a:r>
              <a:rPr lang="zh-CN" altLang="en-US" sz="2800" dirty="0"/>
              <a:t>－</a:t>
            </a:r>
            <a:r>
              <a:rPr lang="en-US" altLang="zh-CN" sz="2800" i="1" dirty="0"/>
              <a:t>H</a:t>
            </a:r>
            <a:r>
              <a:rPr lang="en-US" altLang="zh-CN" sz="2800" dirty="0"/>
              <a:t>(</a:t>
            </a:r>
            <a:r>
              <a:rPr lang="en-US" altLang="zh-CN" sz="2800" i="1" dirty="0"/>
              <a:t>x</a:t>
            </a:r>
            <a:r>
              <a:rPr lang="en-US" altLang="zh-CN" sz="2800" dirty="0"/>
              <a:t>/</a:t>
            </a:r>
            <a:r>
              <a:rPr lang="en-US" altLang="zh-CN" sz="2800" i="1" dirty="0"/>
              <a:t>y</a:t>
            </a:r>
            <a:r>
              <a:rPr lang="en-US" altLang="zh-CN" sz="2800" dirty="0"/>
              <a:t>)]</a:t>
            </a:r>
            <a:r>
              <a:rPr lang="zh-CN" altLang="en-US" sz="2800" dirty="0" smtClean="0"/>
              <a:t>。再次</a:t>
            </a:r>
            <a:r>
              <a:rPr lang="zh-CN" altLang="en-US" sz="2800" dirty="0"/>
              <a:t>说明</a:t>
            </a:r>
            <a:r>
              <a:rPr lang="en-US" altLang="zh-CN" sz="2800" i="1" dirty="0"/>
              <a:t>H</a:t>
            </a:r>
            <a:r>
              <a:rPr lang="en-US" altLang="zh-CN" sz="2800" dirty="0"/>
              <a:t>(</a:t>
            </a:r>
            <a:r>
              <a:rPr lang="en-US" altLang="zh-CN" sz="2800" i="1" dirty="0"/>
              <a:t>x</a:t>
            </a:r>
            <a:r>
              <a:rPr lang="en-US" altLang="zh-CN" sz="2800" dirty="0"/>
              <a:t>/</a:t>
            </a:r>
            <a:r>
              <a:rPr lang="en-US" altLang="zh-CN" sz="2800" i="1" dirty="0"/>
              <a:t>y</a:t>
            </a:r>
            <a:r>
              <a:rPr lang="en-US" altLang="zh-CN" sz="2800" dirty="0"/>
              <a:t>)</a:t>
            </a:r>
            <a:r>
              <a:rPr lang="zh-CN" altLang="en-US" sz="2800" dirty="0"/>
              <a:t>即为因噪声而损失的平均信息量。</a:t>
            </a:r>
          </a:p>
        </p:txBody>
      </p:sp>
      <p:grpSp>
        <p:nvGrpSpPr>
          <p:cNvPr id="64546" name="Group 34"/>
          <p:cNvGrpSpPr>
            <a:grpSpLocks/>
          </p:cNvGrpSpPr>
          <p:nvPr/>
        </p:nvGrpSpPr>
        <p:grpSpPr bwMode="auto">
          <a:xfrm>
            <a:off x="3995936" y="938808"/>
            <a:ext cx="5148063" cy="3210272"/>
            <a:chOff x="3163" y="1366"/>
            <a:chExt cx="2467" cy="1472"/>
          </a:xfrm>
        </p:grpSpPr>
        <p:grpSp>
          <p:nvGrpSpPr>
            <p:cNvPr id="64545" name="Group 33"/>
            <p:cNvGrpSpPr>
              <a:grpSpLocks/>
            </p:cNvGrpSpPr>
            <p:nvPr/>
          </p:nvGrpSpPr>
          <p:grpSpPr bwMode="auto">
            <a:xfrm>
              <a:off x="3163" y="1366"/>
              <a:ext cx="2467" cy="1472"/>
              <a:chOff x="3163" y="1366"/>
              <a:chExt cx="2467" cy="1472"/>
            </a:xfrm>
          </p:grpSpPr>
          <p:sp>
            <p:nvSpPr>
              <p:cNvPr id="64517" name="AutoShape 5"/>
              <p:cNvSpPr>
                <a:spLocks noChangeAspect="1" noChangeArrowheads="1"/>
              </p:cNvSpPr>
              <p:nvPr/>
            </p:nvSpPr>
            <p:spPr bwMode="auto">
              <a:xfrm>
                <a:off x="3163" y="1366"/>
                <a:ext cx="2467" cy="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4518" name="Group 6"/>
              <p:cNvGrpSpPr>
                <a:grpSpLocks/>
              </p:cNvGrpSpPr>
              <p:nvPr/>
            </p:nvGrpSpPr>
            <p:grpSpPr bwMode="auto">
              <a:xfrm>
                <a:off x="3772" y="1556"/>
                <a:ext cx="1026" cy="460"/>
                <a:chOff x="3302" y="4095"/>
                <a:chExt cx="1743" cy="1496"/>
              </a:xfrm>
            </p:grpSpPr>
            <p:sp>
              <p:nvSpPr>
                <p:cNvPr id="64519" name="Line 7"/>
                <p:cNvSpPr>
                  <a:spLocks noChangeShapeType="1"/>
                </p:cNvSpPr>
                <p:nvPr/>
              </p:nvSpPr>
              <p:spPr bwMode="auto">
                <a:xfrm>
                  <a:off x="3302" y="4095"/>
                  <a:ext cx="174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0" name="Line 8"/>
                <p:cNvSpPr>
                  <a:spLocks noChangeShapeType="1"/>
                </p:cNvSpPr>
                <p:nvPr/>
              </p:nvSpPr>
              <p:spPr bwMode="auto">
                <a:xfrm>
                  <a:off x="3302" y="4836"/>
                  <a:ext cx="174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1" name="Line 9"/>
                <p:cNvSpPr>
                  <a:spLocks noChangeShapeType="1"/>
                </p:cNvSpPr>
                <p:nvPr/>
              </p:nvSpPr>
              <p:spPr bwMode="auto">
                <a:xfrm>
                  <a:off x="3302" y="5591"/>
                  <a:ext cx="174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4522" name="Text Box 10"/>
              <p:cNvSpPr txBox="1">
                <a:spLocks noChangeArrowheads="1"/>
              </p:cNvSpPr>
              <p:nvPr/>
            </p:nvSpPr>
            <p:spPr bwMode="auto">
              <a:xfrm>
                <a:off x="3538" y="1452"/>
                <a:ext cx="25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i="1">
                    <a:latin typeface="Times New Roman" pitchFamily="18" charset="0"/>
                  </a:rPr>
                  <a:t>x</a:t>
                </a:r>
                <a:r>
                  <a:rPr lang="en-US" altLang="zh-CN" baseline="-25000">
                    <a:latin typeface="Times New Roman" pitchFamily="18" charset="0"/>
                  </a:rPr>
                  <a:t>1</a:t>
                </a:r>
                <a:endParaRPr lang="en-US" altLang="zh-CN" sz="3600"/>
              </a:p>
            </p:txBody>
          </p:sp>
          <p:sp>
            <p:nvSpPr>
              <p:cNvPr id="64523" name="Text Box 11"/>
              <p:cNvSpPr txBox="1">
                <a:spLocks noChangeArrowheads="1"/>
              </p:cNvSpPr>
              <p:nvPr/>
            </p:nvSpPr>
            <p:spPr bwMode="auto">
              <a:xfrm>
                <a:off x="3543" y="1671"/>
                <a:ext cx="25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i="1">
                    <a:latin typeface="Times New Roman" pitchFamily="18" charset="0"/>
                  </a:rPr>
                  <a:t>x</a:t>
                </a:r>
                <a:r>
                  <a:rPr lang="en-US" altLang="zh-CN" baseline="-25000">
                    <a:latin typeface="Times New Roman" pitchFamily="18" charset="0"/>
                  </a:rPr>
                  <a:t>2</a:t>
                </a:r>
                <a:endParaRPr lang="en-US" altLang="zh-CN" sz="3600"/>
              </a:p>
            </p:txBody>
          </p:sp>
          <p:sp>
            <p:nvSpPr>
              <p:cNvPr id="64524" name="Text Box 12"/>
              <p:cNvSpPr txBox="1">
                <a:spLocks noChangeArrowheads="1"/>
              </p:cNvSpPr>
              <p:nvPr/>
            </p:nvSpPr>
            <p:spPr bwMode="auto">
              <a:xfrm>
                <a:off x="3554" y="1905"/>
                <a:ext cx="259"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i="1">
                    <a:latin typeface="Times New Roman" pitchFamily="18" charset="0"/>
                  </a:rPr>
                  <a:t>x</a:t>
                </a:r>
                <a:r>
                  <a:rPr lang="en-US" altLang="zh-CN" sz="2000" baseline="-25000">
                    <a:latin typeface="Times New Roman" pitchFamily="18" charset="0"/>
                  </a:rPr>
                  <a:t>3</a:t>
                </a:r>
                <a:endParaRPr lang="en-US" altLang="zh-CN" sz="4000"/>
              </a:p>
            </p:txBody>
          </p:sp>
          <p:sp>
            <p:nvSpPr>
              <p:cNvPr id="64525" name="Text Box 13"/>
              <p:cNvSpPr txBox="1">
                <a:spLocks noChangeArrowheads="1"/>
              </p:cNvSpPr>
              <p:nvPr/>
            </p:nvSpPr>
            <p:spPr bwMode="auto">
              <a:xfrm>
                <a:off x="5042" y="1879"/>
                <a:ext cx="2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i="1">
                    <a:latin typeface="Times New Roman" pitchFamily="18" charset="0"/>
                  </a:rPr>
                  <a:t>y</a:t>
                </a:r>
                <a:r>
                  <a:rPr lang="en-US" altLang="zh-CN" baseline="-25000">
                    <a:latin typeface="Times New Roman" pitchFamily="18" charset="0"/>
                  </a:rPr>
                  <a:t>3</a:t>
                </a:r>
                <a:endParaRPr lang="en-US" altLang="zh-CN" sz="3600"/>
              </a:p>
            </p:txBody>
          </p:sp>
          <p:sp>
            <p:nvSpPr>
              <p:cNvPr id="64526" name="Text Box 14"/>
              <p:cNvSpPr txBox="1">
                <a:spLocks noChangeArrowheads="1"/>
              </p:cNvSpPr>
              <p:nvPr/>
            </p:nvSpPr>
            <p:spPr bwMode="auto">
              <a:xfrm>
                <a:off x="5026" y="1657"/>
                <a:ext cx="26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i="1">
                    <a:latin typeface="Times New Roman" pitchFamily="18" charset="0"/>
                  </a:rPr>
                  <a:t>y</a:t>
                </a:r>
                <a:r>
                  <a:rPr lang="en-US" altLang="zh-CN" baseline="-25000">
                    <a:latin typeface="Times New Roman" pitchFamily="18" charset="0"/>
                  </a:rPr>
                  <a:t>2</a:t>
                </a:r>
                <a:endParaRPr lang="en-US" altLang="zh-CN" sz="3600"/>
              </a:p>
            </p:txBody>
          </p:sp>
          <p:sp>
            <p:nvSpPr>
              <p:cNvPr id="64527" name="Text Box 15"/>
              <p:cNvSpPr txBox="1">
                <a:spLocks noChangeArrowheads="1"/>
              </p:cNvSpPr>
              <p:nvPr/>
            </p:nvSpPr>
            <p:spPr bwMode="auto">
              <a:xfrm>
                <a:off x="5029" y="1446"/>
                <a:ext cx="25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i="1">
                    <a:latin typeface="Times New Roman" pitchFamily="18" charset="0"/>
                  </a:rPr>
                  <a:t>y</a:t>
                </a:r>
                <a:r>
                  <a:rPr lang="en-US" altLang="zh-CN" baseline="-25000">
                    <a:latin typeface="Times New Roman" pitchFamily="18" charset="0"/>
                  </a:rPr>
                  <a:t>1</a:t>
                </a:r>
                <a:endParaRPr lang="en-US" altLang="zh-CN" sz="3600"/>
              </a:p>
            </p:txBody>
          </p:sp>
          <p:sp>
            <p:nvSpPr>
              <p:cNvPr id="64528" name="Line 16"/>
              <p:cNvSpPr>
                <a:spLocks noChangeShapeType="1"/>
              </p:cNvSpPr>
              <p:nvPr/>
            </p:nvSpPr>
            <p:spPr bwMode="auto">
              <a:xfrm flipV="1">
                <a:off x="4775" y="1556"/>
                <a:ext cx="252"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9" name="Line 17"/>
              <p:cNvSpPr>
                <a:spLocks noChangeShapeType="1"/>
              </p:cNvSpPr>
              <p:nvPr/>
            </p:nvSpPr>
            <p:spPr bwMode="auto">
              <a:xfrm>
                <a:off x="4768" y="2016"/>
                <a:ext cx="2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0" name="Line 18"/>
              <p:cNvSpPr>
                <a:spLocks noChangeShapeType="1"/>
              </p:cNvSpPr>
              <p:nvPr/>
            </p:nvSpPr>
            <p:spPr bwMode="auto">
              <a:xfrm>
                <a:off x="4779" y="1782"/>
                <a:ext cx="25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4531" name="Group 19"/>
              <p:cNvGrpSpPr>
                <a:grpSpLocks/>
              </p:cNvGrpSpPr>
              <p:nvPr/>
            </p:nvGrpSpPr>
            <p:grpSpPr bwMode="auto">
              <a:xfrm>
                <a:off x="3764" y="2461"/>
                <a:ext cx="1269" cy="1"/>
                <a:chOff x="3316" y="6839"/>
                <a:chExt cx="2154" cy="1"/>
              </a:xfrm>
            </p:grpSpPr>
            <p:sp>
              <p:nvSpPr>
                <p:cNvPr id="64532" name="Line 20"/>
                <p:cNvSpPr>
                  <a:spLocks noChangeShapeType="1"/>
                </p:cNvSpPr>
                <p:nvPr/>
              </p:nvSpPr>
              <p:spPr bwMode="auto">
                <a:xfrm>
                  <a:off x="3316" y="6839"/>
                  <a:ext cx="174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3" name="Line 21"/>
                <p:cNvSpPr>
                  <a:spLocks noChangeShapeType="1"/>
                </p:cNvSpPr>
                <p:nvPr/>
              </p:nvSpPr>
              <p:spPr bwMode="auto">
                <a:xfrm>
                  <a:off x="5027" y="6839"/>
                  <a:ext cx="44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34" name="Text Box 22"/>
              <p:cNvSpPr txBox="1">
                <a:spLocks noChangeArrowheads="1"/>
              </p:cNvSpPr>
              <p:nvPr/>
            </p:nvSpPr>
            <p:spPr bwMode="auto">
              <a:xfrm>
                <a:off x="5262" y="1667"/>
                <a:ext cx="307"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1400">
                    <a:latin typeface="Times New Roman" pitchFamily="18" charset="0"/>
                  </a:rPr>
                  <a:t>接收端</a:t>
                </a:r>
                <a:endParaRPr lang="zh-CN" altLang="en-US" sz="2800"/>
              </a:p>
            </p:txBody>
          </p:sp>
          <p:sp>
            <p:nvSpPr>
              <p:cNvPr id="64535" name="Text Box 23"/>
              <p:cNvSpPr txBox="1">
                <a:spLocks noChangeArrowheads="1"/>
              </p:cNvSpPr>
              <p:nvPr/>
            </p:nvSpPr>
            <p:spPr bwMode="auto">
              <a:xfrm>
                <a:off x="3293" y="1660"/>
                <a:ext cx="3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sz="1400">
                    <a:latin typeface="Times New Roman" pitchFamily="18" charset="0"/>
                  </a:rPr>
                  <a:t>发送端</a:t>
                </a:r>
                <a:endParaRPr lang="zh-CN" altLang="en-US" sz="2800"/>
              </a:p>
            </p:txBody>
          </p:sp>
          <p:sp>
            <p:nvSpPr>
              <p:cNvPr id="64537" name="Text Box 25"/>
              <p:cNvSpPr txBox="1">
                <a:spLocks noChangeArrowheads="1"/>
              </p:cNvSpPr>
              <p:nvPr/>
            </p:nvSpPr>
            <p:spPr bwMode="auto">
              <a:xfrm>
                <a:off x="3551" y="2081"/>
                <a:ext cx="25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ctr"/>
                <a:r>
                  <a:rPr lang="zh-CN" altLang="en-US" sz="1000">
                    <a:latin typeface="Times New Roman" pitchFamily="18" charset="0"/>
                  </a:rPr>
                  <a:t>。。。</a:t>
                </a:r>
                <a:endParaRPr lang="zh-CN" altLang="en-US" sz="2000"/>
              </a:p>
            </p:txBody>
          </p:sp>
          <p:sp>
            <p:nvSpPr>
              <p:cNvPr id="64538" name="Text Box 26"/>
              <p:cNvSpPr txBox="1">
                <a:spLocks noChangeArrowheads="1"/>
              </p:cNvSpPr>
              <p:nvPr/>
            </p:nvSpPr>
            <p:spPr bwMode="auto">
              <a:xfrm>
                <a:off x="5014" y="2023"/>
                <a:ext cx="2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ctr"/>
                <a:r>
                  <a:rPr lang="zh-CN" altLang="en-US" sz="1200">
                    <a:latin typeface="Times New Roman" pitchFamily="18" charset="0"/>
                  </a:rPr>
                  <a:t>。。。</a:t>
                </a:r>
              </a:p>
              <a:p>
                <a:pPr algn="just"/>
                <a:r>
                  <a:rPr lang="zh-CN" altLang="en-US" sz="900">
                    <a:latin typeface="Times New Roman" pitchFamily="18" charset="0"/>
                  </a:rPr>
                  <a:t>。</a:t>
                </a:r>
                <a:endParaRPr lang="zh-CN" altLang="en-US"/>
              </a:p>
            </p:txBody>
          </p:sp>
          <p:sp>
            <p:nvSpPr>
              <p:cNvPr id="64539" name="Text Box 27"/>
              <p:cNvSpPr txBox="1">
                <a:spLocks noChangeArrowheads="1"/>
              </p:cNvSpPr>
              <p:nvPr/>
            </p:nvSpPr>
            <p:spPr bwMode="auto">
              <a:xfrm>
                <a:off x="5021" y="2328"/>
                <a:ext cx="25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i="1">
                    <a:latin typeface="Times New Roman" pitchFamily="18" charset="0"/>
                  </a:rPr>
                  <a:t>y</a:t>
                </a:r>
                <a:r>
                  <a:rPr lang="en-US" altLang="zh-CN" sz="2000" i="1" baseline="-25000">
                    <a:latin typeface="Times New Roman" pitchFamily="18" charset="0"/>
                  </a:rPr>
                  <a:t>n</a:t>
                </a:r>
                <a:endParaRPr lang="en-US" altLang="zh-CN" sz="4000"/>
              </a:p>
            </p:txBody>
          </p:sp>
          <p:sp>
            <p:nvSpPr>
              <p:cNvPr id="64540" name="Text Box 28"/>
              <p:cNvSpPr txBox="1">
                <a:spLocks noChangeArrowheads="1"/>
              </p:cNvSpPr>
              <p:nvPr/>
            </p:nvSpPr>
            <p:spPr bwMode="auto">
              <a:xfrm>
                <a:off x="3627" y="2578"/>
                <a:ext cx="164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a:latin typeface="Times New Roman" pitchFamily="18" charset="0"/>
                  </a:rPr>
                  <a:t>图</a:t>
                </a:r>
                <a:r>
                  <a:rPr lang="en-US" altLang="zh-CN">
                    <a:latin typeface="Times New Roman" pitchFamily="18" charset="0"/>
                  </a:rPr>
                  <a:t>4-22 </a:t>
                </a:r>
                <a:r>
                  <a:rPr lang="zh-CN" altLang="en-US">
                    <a:latin typeface="Times New Roman" pitchFamily="18" charset="0"/>
                  </a:rPr>
                  <a:t>无噪声信道模型</a:t>
                </a:r>
                <a:endParaRPr lang="zh-CN" altLang="en-US" sz="2800"/>
              </a:p>
            </p:txBody>
          </p:sp>
          <p:sp>
            <p:nvSpPr>
              <p:cNvPr id="64541" name="Text Box 29"/>
              <p:cNvSpPr txBox="1">
                <a:spLocks noChangeArrowheads="1"/>
              </p:cNvSpPr>
              <p:nvPr/>
            </p:nvSpPr>
            <p:spPr bwMode="auto">
              <a:xfrm>
                <a:off x="3275" y="1994"/>
                <a:ext cx="3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i="1">
                    <a:latin typeface="Times New Roman" pitchFamily="18" charset="0"/>
                  </a:rPr>
                  <a:t>P</a:t>
                </a:r>
                <a:r>
                  <a:rPr lang="en-US" altLang="zh-CN" sz="2000">
                    <a:latin typeface="Times New Roman" pitchFamily="18" charset="0"/>
                  </a:rPr>
                  <a:t>(</a:t>
                </a:r>
                <a:r>
                  <a:rPr lang="en-US" altLang="zh-CN" sz="2000" i="1">
                    <a:latin typeface="Times New Roman" pitchFamily="18" charset="0"/>
                  </a:rPr>
                  <a:t>x</a:t>
                </a:r>
                <a:r>
                  <a:rPr lang="en-US" altLang="zh-CN" sz="2000" i="1" baseline="-25000">
                    <a:latin typeface="Times New Roman" pitchFamily="18" charset="0"/>
                  </a:rPr>
                  <a:t>i</a:t>
                </a:r>
                <a:r>
                  <a:rPr lang="en-US" altLang="zh-CN" sz="2000">
                    <a:latin typeface="Times New Roman" pitchFamily="18" charset="0"/>
                  </a:rPr>
                  <a:t>)</a:t>
                </a:r>
                <a:endParaRPr lang="en-US" altLang="zh-CN" sz="4000"/>
              </a:p>
            </p:txBody>
          </p:sp>
          <p:sp>
            <p:nvSpPr>
              <p:cNvPr id="64542" name="Text Box 30"/>
              <p:cNvSpPr txBox="1">
                <a:spLocks noChangeArrowheads="1"/>
              </p:cNvSpPr>
              <p:nvPr/>
            </p:nvSpPr>
            <p:spPr bwMode="auto">
              <a:xfrm>
                <a:off x="4149" y="1381"/>
                <a:ext cx="45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i="1">
                    <a:latin typeface="Times New Roman" pitchFamily="18" charset="0"/>
                  </a:rPr>
                  <a:t>P</a:t>
                </a:r>
                <a:r>
                  <a:rPr lang="en-US" altLang="zh-CN" sz="1600">
                    <a:latin typeface="Times New Roman" pitchFamily="18" charset="0"/>
                  </a:rPr>
                  <a:t>(</a:t>
                </a:r>
                <a:r>
                  <a:rPr lang="en-US" altLang="zh-CN" sz="1600" i="1">
                    <a:latin typeface="Times New Roman" pitchFamily="18" charset="0"/>
                  </a:rPr>
                  <a:t>y</a:t>
                </a:r>
                <a:r>
                  <a:rPr lang="en-US" altLang="zh-CN" sz="1600" baseline="-25000">
                    <a:latin typeface="Times New Roman" pitchFamily="18" charset="0"/>
                  </a:rPr>
                  <a:t>1</a:t>
                </a:r>
                <a:r>
                  <a:rPr lang="en-US" altLang="zh-CN" sz="1600">
                    <a:latin typeface="Times New Roman" pitchFamily="18" charset="0"/>
                  </a:rPr>
                  <a:t>/</a:t>
                </a:r>
                <a:r>
                  <a:rPr lang="en-US" altLang="zh-CN" sz="1600" i="1">
                    <a:latin typeface="Times New Roman" pitchFamily="18" charset="0"/>
                  </a:rPr>
                  <a:t>x</a:t>
                </a:r>
                <a:r>
                  <a:rPr lang="en-US" altLang="zh-CN" sz="1600" i="1" baseline="-25000">
                    <a:latin typeface="Times New Roman" pitchFamily="18" charset="0"/>
                  </a:rPr>
                  <a:t>1</a:t>
                </a:r>
                <a:r>
                  <a:rPr lang="en-US" altLang="zh-CN" sz="1600">
                    <a:latin typeface="Times New Roman" pitchFamily="18" charset="0"/>
                  </a:rPr>
                  <a:t>)</a:t>
                </a:r>
                <a:endParaRPr lang="en-US" altLang="zh-CN" sz="3200"/>
              </a:p>
            </p:txBody>
          </p:sp>
          <p:sp>
            <p:nvSpPr>
              <p:cNvPr id="64543" name="Text Box 31"/>
              <p:cNvSpPr txBox="1">
                <a:spLocks noChangeArrowheads="1"/>
              </p:cNvSpPr>
              <p:nvPr/>
            </p:nvSpPr>
            <p:spPr bwMode="auto">
              <a:xfrm>
                <a:off x="4164" y="2264"/>
                <a:ext cx="4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i="1">
                    <a:latin typeface="Times New Roman" pitchFamily="18" charset="0"/>
                  </a:rPr>
                  <a:t>P</a:t>
                </a:r>
                <a:r>
                  <a:rPr lang="en-US" altLang="zh-CN" sz="1600">
                    <a:latin typeface="Times New Roman" pitchFamily="18" charset="0"/>
                  </a:rPr>
                  <a:t>(</a:t>
                </a:r>
                <a:r>
                  <a:rPr lang="en-US" altLang="zh-CN" sz="1600" i="1">
                    <a:latin typeface="Times New Roman" pitchFamily="18" charset="0"/>
                  </a:rPr>
                  <a:t>y</a:t>
                </a:r>
                <a:r>
                  <a:rPr lang="en-US" altLang="zh-CN" sz="1600" i="1" baseline="-25000">
                    <a:latin typeface="Times New Roman" pitchFamily="18" charset="0"/>
                  </a:rPr>
                  <a:t>n</a:t>
                </a:r>
                <a:r>
                  <a:rPr lang="en-US" altLang="zh-CN" sz="1600">
                    <a:latin typeface="Times New Roman" pitchFamily="18" charset="0"/>
                  </a:rPr>
                  <a:t>/</a:t>
                </a:r>
                <a:r>
                  <a:rPr lang="en-US" altLang="zh-CN" sz="1600" i="1">
                    <a:latin typeface="Times New Roman" pitchFamily="18" charset="0"/>
                  </a:rPr>
                  <a:t>x</a:t>
                </a:r>
                <a:r>
                  <a:rPr lang="en-US" altLang="zh-CN" sz="1600" baseline="-25000">
                    <a:latin typeface="Times New Roman" pitchFamily="18" charset="0"/>
                  </a:rPr>
                  <a:t>n</a:t>
                </a:r>
                <a:r>
                  <a:rPr lang="en-US" altLang="zh-CN" sz="1600">
                    <a:latin typeface="Times New Roman" pitchFamily="18" charset="0"/>
                  </a:rPr>
                  <a:t>)</a:t>
                </a:r>
                <a:endParaRPr lang="en-US" altLang="zh-CN" sz="3200"/>
              </a:p>
            </p:txBody>
          </p:sp>
          <p:sp>
            <p:nvSpPr>
              <p:cNvPr id="64544" name="Text Box 32"/>
              <p:cNvSpPr txBox="1">
                <a:spLocks noChangeArrowheads="1"/>
              </p:cNvSpPr>
              <p:nvPr/>
            </p:nvSpPr>
            <p:spPr bwMode="auto">
              <a:xfrm>
                <a:off x="5271" y="1986"/>
                <a:ext cx="35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i="1">
                    <a:latin typeface="Times New Roman" pitchFamily="18" charset="0"/>
                  </a:rPr>
                  <a:t>P</a:t>
                </a:r>
                <a:r>
                  <a:rPr lang="en-US" altLang="zh-CN" sz="2000">
                    <a:latin typeface="Times New Roman" pitchFamily="18" charset="0"/>
                  </a:rPr>
                  <a:t>(</a:t>
                </a:r>
                <a:r>
                  <a:rPr lang="en-US" altLang="zh-CN" sz="2000" i="1">
                    <a:latin typeface="Times New Roman" pitchFamily="18" charset="0"/>
                  </a:rPr>
                  <a:t>y</a:t>
                </a:r>
                <a:r>
                  <a:rPr lang="en-US" altLang="zh-CN" sz="2000" i="1" baseline="-25000">
                    <a:latin typeface="Times New Roman" pitchFamily="18" charset="0"/>
                  </a:rPr>
                  <a:t>j</a:t>
                </a:r>
                <a:r>
                  <a:rPr lang="en-US" altLang="zh-CN" sz="2000">
                    <a:latin typeface="Times New Roman" pitchFamily="18" charset="0"/>
                  </a:rPr>
                  <a:t>)</a:t>
                </a:r>
                <a:endParaRPr lang="en-US" altLang="zh-CN" sz="4000"/>
              </a:p>
            </p:txBody>
          </p:sp>
        </p:grpSp>
        <p:sp>
          <p:nvSpPr>
            <p:cNvPr id="64536" name="Text Box 24"/>
            <p:cNvSpPr txBox="1">
              <a:spLocks noChangeArrowheads="1"/>
            </p:cNvSpPr>
            <p:nvPr/>
          </p:nvSpPr>
          <p:spPr bwMode="auto">
            <a:xfrm>
              <a:off x="3558" y="2328"/>
              <a:ext cx="25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i="1">
                  <a:latin typeface="Times New Roman" pitchFamily="18" charset="0"/>
                </a:rPr>
                <a:t>x</a:t>
              </a:r>
              <a:r>
                <a:rPr lang="en-US" altLang="zh-CN" sz="2000" i="1" baseline="-25000">
                  <a:latin typeface="Times New Roman" pitchFamily="18" charset="0"/>
                </a:rPr>
                <a:t>n</a:t>
              </a:r>
              <a:endParaRPr lang="en-US" altLang="zh-CN" sz="4000"/>
            </a:p>
          </p:txBody>
        </p:sp>
      </p:grpSp>
    </p:spTree>
    <p:extLst>
      <p:ext uri="{BB962C8B-B14F-4D97-AF65-F5344CB8AC3E}">
        <p14:creationId xmlns:p14="http://schemas.microsoft.com/office/powerpoint/2010/main" val="282712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6" end="6"/>
                                            </p:txEl>
                                          </p:spTgt>
                                        </p:tgtEl>
                                        <p:attrNameLst>
                                          <p:attrName>style.visibility</p:attrName>
                                        </p:attrNameLst>
                                      </p:cBhvr>
                                      <p:to>
                                        <p:strVal val="visible"/>
                                      </p:to>
                                    </p:set>
                                    <p:anim calcmode="lin" valueType="num">
                                      <p:cBhvr additive="base">
                                        <p:cTn id="7"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515">
                                            <p:txEl>
                                              <p:pRg st="7" end="7"/>
                                            </p:txEl>
                                          </p:spTgt>
                                        </p:tgtEl>
                                        <p:attrNameLst>
                                          <p:attrName>style.visibility</p:attrName>
                                        </p:attrNameLst>
                                      </p:cBhvr>
                                      <p:to>
                                        <p:strVal val="visible"/>
                                      </p:to>
                                    </p:set>
                                    <p:anim calcmode="lin" valueType="num">
                                      <p:cBhvr additive="base">
                                        <p:cTn id="11"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45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4EE75C2-1CF6-42A8-B8AD-4AF09E632FBE}" type="slidenum">
              <a:rPr lang="en-US" altLang="zh-CN"/>
              <a:pPr/>
              <a:t>84</a:t>
            </a:fld>
            <a:endParaRPr lang="en-US" altLang="zh-CN"/>
          </a:p>
        </p:txBody>
      </p:sp>
      <p:sp>
        <p:nvSpPr>
          <p:cNvPr id="65538" name="Rectangle 2"/>
          <p:cNvSpPr>
            <a:spLocks noGrp="1" noChangeArrowheads="1"/>
          </p:cNvSpPr>
          <p:nvPr>
            <p:ph type="title"/>
          </p:nvPr>
        </p:nvSpPr>
        <p:spPr/>
        <p:txBody>
          <a:bodyPr>
            <a:normAutofit/>
          </a:bodyPr>
          <a:lstStyle/>
          <a:p>
            <a:r>
              <a:rPr lang="zh-CN" altLang="en-US" dirty="0"/>
              <a:t>容量</a:t>
            </a:r>
            <a:r>
              <a:rPr lang="en-US" altLang="zh-CN" i="1" dirty="0"/>
              <a:t>C</a:t>
            </a:r>
            <a:r>
              <a:rPr lang="zh-CN" altLang="en-US" dirty="0"/>
              <a:t>的定义</a:t>
            </a:r>
            <a:endParaRPr lang="zh-CN" altLang="en-US" b="1" dirty="0"/>
          </a:p>
        </p:txBody>
      </p:sp>
      <p:sp>
        <p:nvSpPr>
          <p:cNvPr id="65539" name="Rectangle 3"/>
          <p:cNvSpPr>
            <a:spLocks noGrp="1" noChangeArrowheads="1"/>
          </p:cNvSpPr>
          <p:nvPr>
            <p:ph type="body" idx="1"/>
          </p:nvPr>
        </p:nvSpPr>
        <p:spPr>
          <a:xfrm>
            <a:off x="206375" y="1403350"/>
            <a:ext cx="8763000" cy="5086350"/>
          </a:xfrm>
        </p:spPr>
        <p:txBody>
          <a:bodyPr/>
          <a:lstStyle/>
          <a:p>
            <a:pPr>
              <a:lnSpc>
                <a:spcPct val="120000"/>
              </a:lnSpc>
            </a:pPr>
            <a:r>
              <a:rPr lang="zh-CN" altLang="en-US" dirty="0">
                <a:solidFill>
                  <a:srgbClr val="0000FF"/>
                </a:solidFill>
              </a:rPr>
              <a:t>容量</a:t>
            </a:r>
            <a:r>
              <a:rPr lang="en-US" altLang="zh-CN" i="1" dirty="0">
                <a:solidFill>
                  <a:srgbClr val="0000FF"/>
                </a:solidFill>
              </a:rPr>
              <a:t>C</a:t>
            </a:r>
            <a:r>
              <a:rPr lang="zh-CN" altLang="en-US" dirty="0">
                <a:solidFill>
                  <a:srgbClr val="0000FF"/>
                </a:solidFill>
              </a:rPr>
              <a:t>的定义</a:t>
            </a:r>
            <a:r>
              <a:rPr lang="zh-CN" altLang="en-US" dirty="0"/>
              <a:t>：每个符号能够传输的平均信息量最大值</a:t>
            </a:r>
          </a:p>
          <a:p>
            <a:pPr lvl="1">
              <a:lnSpc>
                <a:spcPct val="120000"/>
              </a:lnSpc>
              <a:buFont typeface="Wingdings" pitchFamily="2" charset="2"/>
              <a:buNone/>
            </a:pPr>
            <a:r>
              <a:rPr lang="zh-CN" altLang="en-US" dirty="0"/>
              <a:t>							    </a:t>
            </a:r>
            <a:r>
              <a:rPr lang="en-US" altLang="zh-CN" dirty="0"/>
              <a:t>(</a:t>
            </a:r>
            <a:r>
              <a:rPr lang="zh-CN" altLang="en-US" dirty="0"/>
              <a:t>比特</a:t>
            </a:r>
            <a:r>
              <a:rPr lang="en-US" altLang="zh-CN" dirty="0"/>
              <a:t>/</a:t>
            </a:r>
            <a:r>
              <a:rPr lang="zh-CN" altLang="en-US" dirty="0"/>
              <a:t>符号</a:t>
            </a:r>
            <a:r>
              <a:rPr lang="en-US" altLang="zh-CN" dirty="0"/>
              <a:t>) </a:t>
            </a:r>
          </a:p>
          <a:p>
            <a:pPr lvl="1">
              <a:lnSpc>
                <a:spcPct val="120000"/>
              </a:lnSpc>
            </a:pPr>
            <a:r>
              <a:rPr lang="zh-CN" altLang="en-US" dirty="0"/>
              <a:t>当信道中的噪声极大时，</a:t>
            </a:r>
            <a:r>
              <a:rPr lang="en-US" altLang="zh-CN" i="1" dirty="0"/>
              <a:t>H</a:t>
            </a:r>
            <a:r>
              <a:rPr lang="en-US" altLang="zh-CN" dirty="0"/>
              <a:t>(</a:t>
            </a:r>
            <a:r>
              <a:rPr lang="en-US" altLang="zh-CN" i="1" dirty="0"/>
              <a:t>x </a:t>
            </a:r>
            <a:r>
              <a:rPr lang="en-US" altLang="zh-CN" dirty="0"/>
              <a:t>/ </a:t>
            </a:r>
            <a:r>
              <a:rPr lang="en-US" altLang="zh-CN" i="1" dirty="0"/>
              <a:t>y</a:t>
            </a:r>
            <a:r>
              <a:rPr lang="en-US" altLang="zh-CN" dirty="0"/>
              <a:t>) = </a:t>
            </a:r>
            <a:r>
              <a:rPr lang="en-US" altLang="zh-CN" i="1" dirty="0"/>
              <a:t>H</a:t>
            </a:r>
            <a:r>
              <a:rPr lang="en-US" altLang="zh-CN" dirty="0"/>
              <a:t>(</a:t>
            </a:r>
            <a:r>
              <a:rPr lang="en-US" altLang="zh-CN" i="1" dirty="0"/>
              <a:t>x</a:t>
            </a:r>
            <a:r>
              <a:rPr lang="en-US" altLang="zh-CN" dirty="0"/>
              <a:t>)</a:t>
            </a:r>
            <a:r>
              <a:rPr lang="zh-CN" altLang="en-US" dirty="0"/>
              <a:t>。这时</a:t>
            </a:r>
            <a:r>
              <a:rPr lang="en-US" altLang="zh-CN" dirty="0"/>
              <a:t>C = 0</a:t>
            </a:r>
            <a:r>
              <a:rPr lang="zh-CN" altLang="en-US" dirty="0"/>
              <a:t>，即信道容量为零。</a:t>
            </a:r>
          </a:p>
          <a:p>
            <a:pPr>
              <a:lnSpc>
                <a:spcPct val="120000"/>
              </a:lnSpc>
            </a:pPr>
            <a:r>
              <a:rPr lang="zh-CN" altLang="en-US" dirty="0">
                <a:solidFill>
                  <a:srgbClr val="0000FF"/>
                </a:solidFill>
              </a:rPr>
              <a:t>容量</a:t>
            </a:r>
            <a:r>
              <a:rPr lang="en-US" altLang="zh-CN" i="1" dirty="0">
                <a:solidFill>
                  <a:srgbClr val="0000FF"/>
                </a:solidFill>
              </a:rPr>
              <a:t>C</a:t>
            </a:r>
            <a:r>
              <a:rPr lang="en-US" altLang="zh-CN" baseline="-25000" dirty="0">
                <a:solidFill>
                  <a:srgbClr val="0000FF"/>
                </a:solidFill>
              </a:rPr>
              <a:t>t</a:t>
            </a:r>
            <a:r>
              <a:rPr lang="zh-CN" altLang="en-US" dirty="0">
                <a:solidFill>
                  <a:srgbClr val="0000FF"/>
                </a:solidFill>
              </a:rPr>
              <a:t>的定义</a:t>
            </a:r>
            <a:r>
              <a:rPr lang="zh-CN" altLang="en-US" dirty="0"/>
              <a:t>：</a:t>
            </a:r>
          </a:p>
          <a:p>
            <a:pPr lvl="1">
              <a:lnSpc>
                <a:spcPct val="120000"/>
              </a:lnSpc>
              <a:buFont typeface="Wingdings" pitchFamily="2" charset="2"/>
              <a:buNone/>
            </a:pPr>
            <a:r>
              <a:rPr lang="zh-CN" altLang="en-US" dirty="0"/>
              <a:t>							 </a:t>
            </a:r>
            <a:r>
              <a:rPr lang="en-US" altLang="zh-CN" dirty="0"/>
              <a:t>(b/s) </a:t>
            </a:r>
          </a:p>
          <a:p>
            <a:pPr lvl="1">
              <a:lnSpc>
                <a:spcPct val="120000"/>
              </a:lnSpc>
              <a:buFont typeface="Wingdings" pitchFamily="2" charset="2"/>
              <a:buNone/>
            </a:pPr>
            <a:r>
              <a:rPr lang="en-US" altLang="zh-CN" dirty="0"/>
              <a:t>	</a:t>
            </a:r>
            <a:r>
              <a:rPr lang="zh-CN" altLang="en-US" dirty="0"/>
              <a:t>式中   </a:t>
            </a:r>
            <a:r>
              <a:rPr lang="en-US" altLang="zh-CN" i="1" dirty="0"/>
              <a:t>r </a:t>
            </a:r>
            <a:r>
              <a:rPr lang="zh-CN" altLang="en-US" i="1" dirty="0"/>
              <a:t>－ </a:t>
            </a:r>
            <a:r>
              <a:rPr lang="zh-CN" altLang="en-US" dirty="0"/>
              <a:t>单位时间内信道传输的符号数</a:t>
            </a:r>
          </a:p>
        </p:txBody>
      </p:sp>
      <p:sp>
        <p:nvSpPr>
          <p:cNvPr id="65541" name="Rectangle 5"/>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5540" name="Object 4"/>
          <p:cNvGraphicFramePr>
            <a:graphicFrameLocks noChangeAspect="1"/>
          </p:cNvGraphicFramePr>
          <p:nvPr/>
        </p:nvGraphicFramePr>
        <p:xfrm>
          <a:off x="1763688" y="2348880"/>
          <a:ext cx="4048298" cy="683766"/>
        </p:xfrm>
        <a:graphic>
          <a:graphicData uri="http://schemas.openxmlformats.org/presentationml/2006/ole">
            <mc:AlternateContent xmlns:mc="http://schemas.openxmlformats.org/markup-compatibility/2006">
              <mc:Choice xmlns:v="urn:schemas-microsoft-com:vml" Requires="v">
                <p:oleObj spid="_x0000_s17712" name="公式" r:id="rId3" imgW="1637589" imgH="291973" progId="Equation.3">
                  <p:embed/>
                </p:oleObj>
              </mc:Choice>
              <mc:Fallback>
                <p:oleObj name="公式" r:id="rId3" imgW="1637589" imgH="291973" progId="Equation.3">
                  <p:embed/>
                  <p:pic>
                    <p:nvPicPr>
                      <p:cNvPr id="0" name="Picture 2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348880"/>
                        <a:ext cx="4048298" cy="6837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2" name="Object 6"/>
          <p:cNvGraphicFramePr>
            <a:graphicFrameLocks noChangeAspect="1"/>
          </p:cNvGraphicFramePr>
          <p:nvPr>
            <p:extLst>
              <p:ext uri="{D42A27DB-BD31-4B8C-83A1-F6EECF244321}">
                <p14:modId xmlns:p14="http://schemas.microsoft.com/office/powerpoint/2010/main" val="4190706229"/>
              </p:ext>
            </p:extLst>
          </p:nvPr>
        </p:nvGraphicFramePr>
        <p:xfrm>
          <a:off x="1691680" y="4869160"/>
          <a:ext cx="3888432" cy="584281"/>
        </p:xfrm>
        <a:graphic>
          <a:graphicData uri="http://schemas.openxmlformats.org/presentationml/2006/ole">
            <mc:AlternateContent xmlns:mc="http://schemas.openxmlformats.org/markup-compatibility/2006">
              <mc:Choice xmlns:v="urn:schemas-microsoft-com:vml" Requires="v">
                <p:oleObj spid="_x0000_s17713" name="公式" r:id="rId5" imgW="1879600" imgH="292100" progId="Equation.3">
                  <p:embed/>
                </p:oleObj>
              </mc:Choice>
              <mc:Fallback>
                <p:oleObj name="公式" r:id="rId5" imgW="1879600" imgH="292100" progId="Equation.3">
                  <p:embed/>
                  <p:pic>
                    <p:nvPicPr>
                      <p:cNvPr id="0" name="Picture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4869160"/>
                        <a:ext cx="3888432" cy="584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1794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5540"/>
                                        </p:tgtEl>
                                        <p:attrNameLst>
                                          <p:attrName>style.visibility</p:attrName>
                                        </p:attrNameLst>
                                      </p:cBhvr>
                                      <p:to>
                                        <p:strVal val="visible"/>
                                      </p:to>
                                    </p:set>
                                    <p:anim calcmode="lin" valueType="num">
                                      <p:cBhvr additive="base">
                                        <p:cTn id="7" dur="500" fill="hold"/>
                                        <p:tgtEl>
                                          <p:spTgt spid="65540"/>
                                        </p:tgtEl>
                                        <p:attrNameLst>
                                          <p:attrName>ppt_x</p:attrName>
                                        </p:attrNameLst>
                                      </p:cBhvr>
                                      <p:tavLst>
                                        <p:tav tm="0">
                                          <p:val>
                                            <p:strVal val="#ppt_x"/>
                                          </p:val>
                                        </p:tav>
                                        <p:tav tm="100000">
                                          <p:val>
                                            <p:strVal val="#ppt_x"/>
                                          </p:val>
                                        </p:tav>
                                      </p:tavLst>
                                    </p:anim>
                                    <p:anim calcmode="lin" valueType="num">
                                      <p:cBhvr additive="base">
                                        <p:cTn id="8" dur="500" fill="hold"/>
                                        <p:tgtEl>
                                          <p:spTgt spid="655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anim calcmode="lin" valueType="num">
                                      <p:cBhvr additive="base">
                                        <p:cTn id="11"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 calcmode="lin" valueType="num">
                                      <p:cBhvr additive="base">
                                        <p:cTn id="17"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5542"/>
                                        </p:tgtEl>
                                        <p:attrNameLst>
                                          <p:attrName>style.visibility</p:attrName>
                                        </p:attrNameLst>
                                      </p:cBhvr>
                                      <p:to>
                                        <p:strVal val="visible"/>
                                      </p:to>
                                    </p:set>
                                    <p:anim calcmode="lin" valueType="num">
                                      <p:cBhvr additive="base">
                                        <p:cTn id="23" dur="500" fill="hold"/>
                                        <p:tgtEl>
                                          <p:spTgt spid="65542"/>
                                        </p:tgtEl>
                                        <p:attrNameLst>
                                          <p:attrName>ppt_x</p:attrName>
                                        </p:attrNameLst>
                                      </p:cBhvr>
                                      <p:tavLst>
                                        <p:tav tm="0">
                                          <p:val>
                                            <p:strVal val="#ppt_x"/>
                                          </p:val>
                                        </p:tav>
                                        <p:tav tm="100000">
                                          <p:val>
                                            <p:strVal val="#ppt_x"/>
                                          </p:val>
                                        </p:tav>
                                      </p:tavLst>
                                    </p:anim>
                                    <p:anim calcmode="lin" valueType="num">
                                      <p:cBhvr additive="base">
                                        <p:cTn id="24" dur="500" fill="hold"/>
                                        <p:tgtEl>
                                          <p:spTgt spid="6554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 calcmode="lin" valueType="num">
                                      <p:cBhvr additive="base">
                                        <p:cTn id="27"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pRg st="5" end="5"/>
                                            </p:txEl>
                                          </p:spTgt>
                                        </p:tgtEl>
                                        <p:attrNameLst>
                                          <p:attrName>style.visibility</p:attrName>
                                        </p:attrNameLst>
                                      </p:cBhvr>
                                      <p:to>
                                        <p:strVal val="visible"/>
                                      </p:to>
                                    </p:set>
                                    <p:anim calcmode="lin" valueType="num">
                                      <p:cBhvr additive="base">
                                        <p:cTn id="3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dirty="0" smtClean="0"/>
              <a:t>【</a:t>
            </a:r>
            <a:r>
              <a:rPr lang="zh-CN" altLang="en-US" dirty="0" smtClean="0"/>
              <a:t>例</a:t>
            </a:r>
            <a:r>
              <a:rPr lang="en-US" altLang="zh-CN" dirty="0" smtClean="0"/>
              <a:t>4.6.1】</a:t>
            </a:r>
            <a:endParaRPr lang="zh-CN" altLang="en-US" dirty="0"/>
          </a:p>
        </p:txBody>
      </p:sp>
      <p:sp>
        <p:nvSpPr>
          <p:cNvPr id="66563" name="Rectangle 3"/>
          <p:cNvSpPr>
            <a:spLocks noGrp="1" noChangeArrowheads="1"/>
          </p:cNvSpPr>
          <p:nvPr>
            <p:ph type="body" idx="1"/>
          </p:nvPr>
        </p:nvSpPr>
        <p:spPr/>
        <p:txBody>
          <a:bodyPr>
            <a:normAutofit/>
          </a:bodyPr>
          <a:lstStyle/>
          <a:p>
            <a:r>
              <a:rPr lang="zh-CN" altLang="en-US" sz="2400" dirty="0" smtClean="0"/>
              <a:t>设信源由两种符号“</a:t>
            </a:r>
            <a:r>
              <a:rPr lang="en-US" altLang="zh-CN" sz="2400" dirty="0" smtClean="0"/>
              <a:t>0”</a:t>
            </a:r>
            <a:r>
              <a:rPr lang="zh-CN" altLang="en-US" sz="2400" dirty="0" smtClean="0"/>
              <a:t>和“</a:t>
            </a:r>
            <a:r>
              <a:rPr lang="en-US" altLang="zh-CN" sz="2400" dirty="0" smtClean="0"/>
              <a:t>1”</a:t>
            </a:r>
            <a:r>
              <a:rPr lang="zh-CN" altLang="en-US" sz="2400" dirty="0" smtClean="0"/>
              <a:t>组成，符号传输速率为</a:t>
            </a:r>
            <a:r>
              <a:rPr lang="en-US" altLang="zh-CN" sz="2400" dirty="0" smtClean="0"/>
              <a:t>1000</a:t>
            </a:r>
            <a:r>
              <a:rPr lang="zh-CN" altLang="en-US" sz="2400" dirty="0" smtClean="0"/>
              <a:t>符号</a:t>
            </a:r>
            <a:r>
              <a:rPr lang="en-US" altLang="zh-CN" sz="2400" dirty="0" smtClean="0"/>
              <a:t>/</a:t>
            </a:r>
            <a:r>
              <a:rPr lang="zh-CN" altLang="en-US" sz="2400" dirty="0" smtClean="0"/>
              <a:t>秒，且这两种符号的出现概率相等，均等于</a:t>
            </a:r>
            <a:r>
              <a:rPr lang="en-US" altLang="zh-CN" sz="2400" dirty="0" smtClean="0"/>
              <a:t>1/2</a:t>
            </a:r>
            <a:r>
              <a:rPr lang="zh-CN" altLang="en-US" sz="2400" dirty="0" smtClean="0"/>
              <a:t>。信道为对称信道，其传输的符号错误概率为</a:t>
            </a:r>
            <a:r>
              <a:rPr lang="en-US" altLang="zh-CN" sz="2400" dirty="0" smtClean="0"/>
              <a:t>1/128</a:t>
            </a:r>
            <a:r>
              <a:rPr lang="zh-CN" altLang="en-US" sz="2400" dirty="0" smtClean="0"/>
              <a:t>。试画出此信道模型，并求此信道的容量</a:t>
            </a:r>
            <a:r>
              <a:rPr lang="en-US" altLang="zh-CN" sz="2400" dirty="0" smtClean="0"/>
              <a:t>C</a:t>
            </a:r>
            <a:r>
              <a:rPr lang="zh-CN" altLang="en-US" sz="2400" dirty="0" smtClean="0"/>
              <a:t>和</a:t>
            </a:r>
            <a:r>
              <a:rPr lang="en-US" altLang="zh-CN" sz="2400" dirty="0" smtClean="0"/>
              <a:t>Ct</a:t>
            </a:r>
            <a:r>
              <a:rPr lang="zh-CN" altLang="en-US" sz="2400" dirty="0" smtClean="0"/>
              <a:t>。</a:t>
            </a:r>
          </a:p>
          <a:p>
            <a:r>
              <a:rPr lang="en-US" altLang="zh-CN" sz="2400" dirty="0" smtClean="0"/>
              <a:t>【</a:t>
            </a:r>
            <a:r>
              <a:rPr lang="zh-CN" altLang="en-US" sz="2400" dirty="0" smtClean="0"/>
              <a:t>解</a:t>
            </a:r>
            <a:r>
              <a:rPr lang="en-US" altLang="zh-CN" sz="2400" dirty="0" smtClean="0"/>
              <a:t>】</a:t>
            </a:r>
            <a:r>
              <a:rPr lang="zh-CN" altLang="en-US" sz="2400" dirty="0" smtClean="0"/>
              <a:t>此信道模型画出如下：</a:t>
            </a:r>
            <a:endParaRPr lang="zh-CN" altLang="en-US" sz="2400" dirty="0"/>
          </a:p>
        </p:txBody>
      </p:sp>
      <p:sp>
        <p:nvSpPr>
          <p:cNvPr id="22" name="灯片编号占位符 5"/>
          <p:cNvSpPr>
            <a:spLocks noGrp="1"/>
          </p:cNvSpPr>
          <p:nvPr>
            <p:ph type="sldNum" sz="quarter" idx="12"/>
          </p:nvPr>
        </p:nvSpPr>
        <p:spPr/>
        <p:txBody>
          <a:bodyPr/>
          <a:lstStyle/>
          <a:p>
            <a:fld id="{77347EC9-0E35-41F0-A77A-A3C3943872AD}" type="slidenum">
              <a:rPr lang="en-US" altLang="zh-CN" smtClean="0"/>
              <a:pPr/>
              <a:t>85</a:t>
            </a:fld>
            <a:endParaRPr lang="en-US" altLang="zh-CN"/>
          </a:p>
        </p:txBody>
      </p:sp>
      <p:grpSp>
        <p:nvGrpSpPr>
          <p:cNvPr id="66581" name="Group 21"/>
          <p:cNvGrpSpPr>
            <a:grpSpLocks/>
          </p:cNvGrpSpPr>
          <p:nvPr/>
        </p:nvGrpSpPr>
        <p:grpSpPr bwMode="auto">
          <a:xfrm>
            <a:off x="2267744" y="3861048"/>
            <a:ext cx="5033963" cy="2700337"/>
            <a:chOff x="1434" y="2273"/>
            <a:chExt cx="3171" cy="1701"/>
          </a:xfrm>
        </p:grpSpPr>
        <p:grpSp>
          <p:nvGrpSpPr>
            <p:cNvPr id="66564" name="Group 4"/>
            <p:cNvGrpSpPr>
              <a:grpSpLocks/>
            </p:cNvGrpSpPr>
            <p:nvPr/>
          </p:nvGrpSpPr>
          <p:grpSpPr bwMode="auto">
            <a:xfrm>
              <a:off x="1434" y="2273"/>
              <a:ext cx="2977" cy="1701"/>
              <a:chOff x="2955" y="10260"/>
              <a:chExt cx="4575" cy="2340"/>
            </a:xfrm>
          </p:grpSpPr>
          <p:grpSp>
            <p:nvGrpSpPr>
              <p:cNvPr id="66565" name="Group 5"/>
              <p:cNvGrpSpPr>
                <a:grpSpLocks/>
              </p:cNvGrpSpPr>
              <p:nvPr/>
            </p:nvGrpSpPr>
            <p:grpSpPr bwMode="auto">
              <a:xfrm>
                <a:off x="2955" y="10260"/>
                <a:ext cx="4575" cy="1935"/>
                <a:chOff x="2955" y="10260"/>
                <a:chExt cx="4575" cy="1935"/>
              </a:xfrm>
            </p:grpSpPr>
            <p:sp>
              <p:nvSpPr>
                <p:cNvPr id="66566" name="Line 6"/>
                <p:cNvSpPr>
                  <a:spLocks noChangeShapeType="1"/>
                </p:cNvSpPr>
                <p:nvPr/>
              </p:nvSpPr>
              <p:spPr bwMode="auto">
                <a:xfrm>
                  <a:off x="3690" y="10620"/>
                  <a:ext cx="34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7" name="Line 7"/>
                <p:cNvSpPr>
                  <a:spLocks noChangeShapeType="1"/>
                </p:cNvSpPr>
                <p:nvPr/>
              </p:nvSpPr>
              <p:spPr bwMode="auto">
                <a:xfrm>
                  <a:off x="3660" y="11985"/>
                  <a:ext cx="34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8" name="Line 8"/>
                <p:cNvSpPr>
                  <a:spLocks noChangeShapeType="1"/>
                </p:cNvSpPr>
                <p:nvPr/>
              </p:nvSpPr>
              <p:spPr bwMode="auto">
                <a:xfrm>
                  <a:off x="3690" y="10620"/>
                  <a:ext cx="3360" cy="1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9" name="Line 9"/>
                <p:cNvSpPr>
                  <a:spLocks noChangeShapeType="1"/>
                </p:cNvSpPr>
                <p:nvPr/>
              </p:nvSpPr>
              <p:spPr bwMode="auto">
                <a:xfrm flipV="1">
                  <a:off x="3690" y="10620"/>
                  <a:ext cx="3360" cy="1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0" name="Text Box 10"/>
                <p:cNvSpPr txBox="1">
                  <a:spLocks noChangeArrowheads="1"/>
                </p:cNvSpPr>
                <p:nvPr/>
              </p:nvSpPr>
              <p:spPr bwMode="auto">
                <a:xfrm>
                  <a:off x="3300" y="10395"/>
                  <a:ext cx="4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rPr>
                    <a:t>0</a:t>
                  </a:r>
                  <a:endParaRPr lang="en-US" altLang="zh-CN" sz="3600"/>
                </a:p>
              </p:txBody>
            </p:sp>
            <p:sp>
              <p:nvSpPr>
                <p:cNvPr id="66571" name="Text Box 11"/>
                <p:cNvSpPr txBox="1">
                  <a:spLocks noChangeArrowheads="1"/>
                </p:cNvSpPr>
                <p:nvPr/>
              </p:nvSpPr>
              <p:spPr bwMode="auto">
                <a:xfrm>
                  <a:off x="7080" y="10380"/>
                  <a:ext cx="4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rPr>
                    <a:t>0</a:t>
                  </a:r>
                  <a:endParaRPr lang="en-US" altLang="zh-CN" sz="3600"/>
                </a:p>
              </p:txBody>
            </p:sp>
            <p:sp>
              <p:nvSpPr>
                <p:cNvPr id="66572" name="Text Box 12"/>
                <p:cNvSpPr txBox="1">
                  <a:spLocks noChangeArrowheads="1"/>
                </p:cNvSpPr>
                <p:nvPr/>
              </p:nvSpPr>
              <p:spPr bwMode="auto">
                <a:xfrm>
                  <a:off x="3315" y="11775"/>
                  <a:ext cx="4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rPr>
                    <a:t>1</a:t>
                  </a:r>
                  <a:endParaRPr lang="en-US" altLang="zh-CN" sz="3600"/>
                </a:p>
              </p:txBody>
            </p:sp>
            <p:sp>
              <p:nvSpPr>
                <p:cNvPr id="66573" name="Text Box 13"/>
                <p:cNvSpPr txBox="1">
                  <a:spLocks noChangeArrowheads="1"/>
                </p:cNvSpPr>
                <p:nvPr/>
              </p:nvSpPr>
              <p:spPr bwMode="auto">
                <a:xfrm>
                  <a:off x="7080" y="11760"/>
                  <a:ext cx="4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rPr>
                    <a:t>1</a:t>
                  </a:r>
                  <a:endParaRPr lang="en-US" altLang="zh-CN" sz="3600"/>
                </a:p>
              </p:txBody>
            </p:sp>
            <p:sp>
              <p:nvSpPr>
                <p:cNvPr id="66574" name="Text Box 14"/>
                <p:cNvSpPr txBox="1">
                  <a:spLocks noChangeArrowheads="1"/>
                </p:cNvSpPr>
                <p:nvPr/>
              </p:nvSpPr>
              <p:spPr bwMode="auto">
                <a:xfrm>
                  <a:off x="4710" y="10260"/>
                  <a:ext cx="180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P(0/0) = 127/128</a:t>
                  </a:r>
                  <a:endParaRPr lang="en-US" altLang="zh-CN" sz="3200"/>
                </a:p>
              </p:txBody>
            </p:sp>
            <p:sp>
              <p:nvSpPr>
                <p:cNvPr id="66575" name="Text Box 15"/>
                <p:cNvSpPr txBox="1">
                  <a:spLocks noChangeArrowheads="1"/>
                </p:cNvSpPr>
                <p:nvPr/>
              </p:nvSpPr>
              <p:spPr bwMode="auto">
                <a:xfrm>
                  <a:off x="4500" y="11625"/>
                  <a:ext cx="180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P(1/1) = 127/128</a:t>
                  </a:r>
                  <a:endParaRPr lang="en-US" altLang="zh-CN" sz="3200"/>
                </a:p>
              </p:txBody>
            </p:sp>
            <p:sp>
              <p:nvSpPr>
                <p:cNvPr id="66576" name="Text Box 16"/>
                <p:cNvSpPr txBox="1">
                  <a:spLocks noChangeArrowheads="1"/>
                </p:cNvSpPr>
                <p:nvPr/>
              </p:nvSpPr>
              <p:spPr bwMode="auto">
                <a:xfrm>
                  <a:off x="5880" y="11235"/>
                  <a:ext cx="163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P(1/0) = 1/128</a:t>
                  </a:r>
                  <a:endParaRPr lang="en-US" altLang="zh-CN" sz="3200"/>
                </a:p>
              </p:txBody>
            </p:sp>
            <p:sp>
              <p:nvSpPr>
                <p:cNvPr id="66577" name="Text Box 17"/>
                <p:cNvSpPr txBox="1">
                  <a:spLocks noChangeArrowheads="1"/>
                </p:cNvSpPr>
                <p:nvPr/>
              </p:nvSpPr>
              <p:spPr bwMode="auto">
                <a:xfrm>
                  <a:off x="3450" y="11205"/>
                  <a:ext cx="163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P(0/1) = 1/128</a:t>
                  </a:r>
                  <a:endParaRPr lang="en-US" altLang="zh-CN" sz="3200"/>
                </a:p>
              </p:txBody>
            </p:sp>
            <p:sp>
              <p:nvSpPr>
                <p:cNvPr id="66578" name="Text Box 18"/>
                <p:cNvSpPr txBox="1">
                  <a:spLocks noChangeArrowheads="1"/>
                </p:cNvSpPr>
                <p:nvPr/>
              </p:nvSpPr>
              <p:spPr bwMode="auto">
                <a:xfrm>
                  <a:off x="2955" y="10950"/>
                  <a:ext cx="555" cy="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a:latin typeface="Times New Roman" pitchFamily="18" charset="0"/>
                    </a:rPr>
                    <a:t>发送端</a:t>
                  </a:r>
                  <a:endParaRPr lang="zh-CN" altLang="en-US" sz="3200"/>
                </a:p>
              </p:txBody>
            </p:sp>
          </p:grpSp>
          <p:sp>
            <p:nvSpPr>
              <p:cNvPr id="66579" name="Text Box 19"/>
              <p:cNvSpPr txBox="1">
                <a:spLocks noChangeArrowheads="1"/>
              </p:cNvSpPr>
              <p:nvPr/>
            </p:nvSpPr>
            <p:spPr bwMode="auto">
              <a:xfrm>
                <a:off x="4005" y="12075"/>
                <a:ext cx="2820"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latin typeface="Times New Roman" pitchFamily="18" charset="0"/>
                  </a:rPr>
                  <a:t>图</a:t>
                </a:r>
                <a:r>
                  <a:rPr lang="en-US" altLang="zh-CN" sz="2000">
                    <a:latin typeface="Times New Roman" pitchFamily="18" charset="0"/>
                  </a:rPr>
                  <a:t>4-23 </a:t>
                </a:r>
                <a:r>
                  <a:rPr lang="zh-CN" altLang="en-US" sz="2000">
                    <a:latin typeface="Times New Roman" pitchFamily="18" charset="0"/>
                  </a:rPr>
                  <a:t>对称信道模型</a:t>
                </a:r>
                <a:endParaRPr lang="zh-CN" altLang="en-US" sz="3200"/>
              </a:p>
            </p:txBody>
          </p:sp>
        </p:grpSp>
        <p:sp>
          <p:nvSpPr>
            <p:cNvPr id="66580" name="Text Box 20"/>
            <p:cNvSpPr txBox="1">
              <a:spLocks noChangeArrowheads="1"/>
            </p:cNvSpPr>
            <p:nvPr/>
          </p:nvSpPr>
          <p:spPr bwMode="auto">
            <a:xfrm>
              <a:off x="4383" y="2812"/>
              <a:ext cx="222"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just"/>
              <a:r>
                <a:rPr lang="zh-CN" altLang="en-US">
                  <a:latin typeface="Times New Roman" pitchFamily="18" charset="0"/>
                </a:rPr>
                <a:t>接收端</a:t>
              </a:r>
              <a:endParaRPr lang="zh-CN" altLang="en-US" sz="3200"/>
            </a:p>
          </p:txBody>
        </p:sp>
      </p:grpSp>
      <p:cxnSp>
        <p:nvCxnSpPr>
          <p:cNvPr id="24" name="直接连接符 23"/>
          <p:cNvCxnSpPr/>
          <p:nvPr/>
        </p:nvCxnSpPr>
        <p:spPr>
          <a:xfrm>
            <a:off x="683568" y="2780928"/>
            <a:ext cx="8064896"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46593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81"/>
                                        </p:tgtEl>
                                        <p:attrNameLst>
                                          <p:attrName>style.visibility</p:attrName>
                                        </p:attrNameLst>
                                      </p:cBhvr>
                                      <p:to>
                                        <p:strVal val="visible"/>
                                      </p:to>
                                    </p:set>
                                    <p:anim calcmode="lin" valueType="num">
                                      <p:cBhvr additive="base">
                                        <p:cTn id="13" dur="500" fill="hold"/>
                                        <p:tgtEl>
                                          <p:spTgt spid="66581"/>
                                        </p:tgtEl>
                                        <p:attrNameLst>
                                          <p:attrName>ppt_x</p:attrName>
                                        </p:attrNameLst>
                                      </p:cBhvr>
                                      <p:tavLst>
                                        <p:tav tm="0">
                                          <p:val>
                                            <p:strVal val="#ppt_x"/>
                                          </p:val>
                                        </p:tav>
                                        <p:tav tm="100000">
                                          <p:val>
                                            <p:strVal val="#ppt_x"/>
                                          </p:val>
                                        </p:tav>
                                      </p:tavLst>
                                    </p:anim>
                                    <p:anim calcmode="lin" valueType="num">
                                      <p:cBhvr additive="base">
                                        <p:cTn id="14" dur="500" fill="hold"/>
                                        <p:tgtEl>
                                          <p:spTgt spid="66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4ECC6C7-B491-4D7E-B4F8-AAAF572A501B}" type="slidenum">
              <a:rPr lang="en-US" altLang="zh-CN"/>
              <a:pPr/>
              <a:t>86</a:t>
            </a:fld>
            <a:endParaRPr lang="en-US" altLang="zh-CN"/>
          </a:p>
        </p:txBody>
      </p:sp>
      <p:sp>
        <p:nvSpPr>
          <p:cNvPr id="67586" name="Rectangle 2"/>
          <p:cNvSpPr>
            <a:spLocks noGrp="1" noChangeArrowheads="1"/>
          </p:cNvSpPr>
          <p:nvPr>
            <p:ph type="title"/>
          </p:nvPr>
        </p:nvSpPr>
        <p:spPr/>
        <p:txBody>
          <a:bodyPr>
            <a:normAutofit fontScale="90000"/>
          </a:bodyPr>
          <a:lstStyle/>
          <a:p>
            <a:endParaRPr lang="zh-CN" altLang="en-US" sz="5400" b="1" dirty="0"/>
          </a:p>
        </p:txBody>
      </p:sp>
      <p:sp>
        <p:nvSpPr>
          <p:cNvPr id="67587" name="Rectangle 3"/>
          <p:cNvSpPr>
            <a:spLocks noGrp="1" noChangeArrowheads="1"/>
          </p:cNvSpPr>
          <p:nvPr>
            <p:ph type="body" idx="1"/>
          </p:nvPr>
        </p:nvSpPr>
        <p:spPr>
          <a:xfrm>
            <a:off x="250825" y="1314450"/>
            <a:ext cx="8718550" cy="5543550"/>
          </a:xfrm>
        </p:spPr>
        <p:txBody>
          <a:bodyPr>
            <a:normAutofit/>
          </a:bodyPr>
          <a:lstStyle/>
          <a:p>
            <a:pPr lvl="2">
              <a:buFont typeface="Wingdings" pitchFamily="2" charset="2"/>
              <a:buNone/>
            </a:pPr>
            <a:r>
              <a:rPr lang="zh-CN" altLang="en-US" sz="2400" dirty="0"/>
              <a:t>此信源的平均信息量（熵）等于：</a:t>
            </a:r>
          </a:p>
          <a:p>
            <a:pPr lvl="2">
              <a:lnSpc>
                <a:spcPct val="160000"/>
              </a:lnSpc>
              <a:buFont typeface="Wingdings" pitchFamily="2" charset="2"/>
              <a:buNone/>
            </a:pPr>
            <a:r>
              <a:rPr lang="zh-CN" altLang="en-US" sz="2400" dirty="0"/>
              <a:t>							  （比特</a:t>
            </a:r>
            <a:r>
              <a:rPr lang="en-US" altLang="zh-CN" sz="2400" dirty="0"/>
              <a:t>/</a:t>
            </a:r>
            <a:r>
              <a:rPr lang="zh-CN" altLang="en-US" sz="2400" dirty="0"/>
              <a:t>符号）</a:t>
            </a:r>
          </a:p>
          <a:p>
            <a:pPr lvl="2">
              <a:lnSpc>
                <a:spcPct val="160000"/>
              </a:lnSpc>
              <a:buFont typeface="Wingdings" pitchFamily="2" charset="2"/>
              <a:buNone/>
            </a:pPr>
            <a:r>
              <a:rPr lang="zh-CN" altLang="en-US" sz="2400" dirty="0"/>
              <a:t>而条件信息量可以写为</a:t>
            </a:r>
          </a:p>
          <a:p>
            <a:pPr lvl="2">
              <a:lnSpc>
                <a:spcPct val="160000"/>
              </a:lnSpc>
              <a:buFont typeface="Wingdings" pitchFamily="2" charset="2"/>
              <a:buNone/>
            </a:pPr>
            <a:endParaRPr lang="zh-CN" altLang="en-US" sz="2400" dirty="0"/>
          </a:p>
          <a:p>
            <a:pPr lvl="2">
              <a:lnSpc>
                <a:spcPct val="160000"/>
              </a:lnSpc>
              <a:buFont typeface="Wingdings" pitchFamily="2" charset="2"/>
              <a:buNone/>
            </a:pPr>
            <a:endParaRPr lang="zh-CN" altLang="en-US" sz="2400" dirty="0"/>
          </a:p>
          <a:p>
            <a:pPr lvl="2">
              <a:lnSpc>
                <a:spcPct val="190000"/>
              </a:lnSpc>
              <a:buFont typeface="Wingdings" pitchFamily="2" charset="2"/>
              <a:buNone/>
            </a:pPr>
            <a:r>
              <a:rPr lang="zh-CN" altLang="en-US" sz="2400" dirty="0"/>
              <a:t>现在</a:t>
            </a:r>
            <a:r>
              <a:rPr lang="en-US" altLang="zh-CN" sz="2400" i="1" dirty="0"/>
              <a:t>P</a:t>
            </a:r>
            <a:r>
              <a:rPr lang="en-US" altLang="zh-CN" sz="2400" dirty="0"/>
              <a:t>(</a:t>
            </a:r>
            <a:r>
              <a:rPr lang="en-US" altLang="zh-CN" sz="2400" i="1" dirty="0"/>
              <a:t>x</a:t>
            </a:r>
            <a:r>
              <a:rPr lang="en-US" altLang="zh-CN" sz="2400" baseline="-25000" dirty="0"/>
              <a:t>1</a:t>
            </a:r>
            <a:r>
              <a:rPr lang="en-US" altLang="zh-CN" sz="2400" dirty="0"/>
              <a:t> / </a:t>
            </a:r>
            <a:r>
              <a:rPr lang="en-US" altLang="zh-CN" sz="2400" i="1" dirty="0"/>
              <a:t>y</a:t>
            </a:r>
            <a:r>
              <a:rPr lang="en-US" altLang="zh-CN" sz="2400" baseline="-25000" dirty="0"/>
              <a:t>1</a:t>
            </a:r>
            <a:r>
              <a:rPr lang="en-US" altLang="zh-CN" sz="2400" dirty="0"/>
              <a:t>) = </a:t>
            </a:r>
            <a:r>
              <a:rPr lang="en-US" altLang="zh-CN" sz="2400" i="1" dirty="0"/>
              <a:t>P</a:t>
            </a:r>
            <a:r>
              <a:rPr lang="en-US" altLang="zh-CN" sz="2400" dirty="0"/>
              <a:t>(</a:t>
            </a:r>
            <a:r>
              <a:rPr lang="en-US" altLang="zh-CN" sz="2400" i="1" dirty="0"/>
              <a:t>x</a:t>
            </a:r>
            <a:r>
              <a:rPr lang="en-US" altLang="zh-CN" sz="2400" baseline="-25000" dirty="0"/>
              <a:t>2</a:t>
            </a:r>
            <a:r>
              <a:rPr lang="en-US" altLang="zh-CN" sz="2400" dirty="0"/>
              <a:t> / </a:t>
            </a:r>
            <a:r>
              <a:rPr lang="en-US" altLang="zh-CN" sz="2400" i="1" dirty="0"/>
              <a:t>y</a:t>
            </a:r>
            <a:r>
              <a:rPr lang="en-US" altLang="zh-CN" sz="2400" baseline="-25000" dirty="0"/>
              <a:t>2</a:t>
            </a:r>
            <a:r>
              <a:rPr lang="en-US" altLang="zh-CN" sz="2400" dirty="0"/>
              <a:t>) = 127/128</a:t>
            </a:r>
            <a:r>
              <a:rPr lang="zh-CN" altLang="en-US" sz="2400" dirty="0"/>
              <a:t>，</a:t>
            </a:r>
          </a:p>
          <a:p>
            <a:pPr lvl="2">
              <a:lnSpc>
                <a:spcPct val="90000"/>
              </a:lnSpc>
              <a:buFont typeface="Wingdings" pitchFamily="2" charset="2"/>
              <a:buNone/>
            </a:pPr>
            <a:r>
              <a:rPr lang="zh-CN" altLang="en-US" sz="2400" i="1" dirty="0"/>
              <a:t>	      </a:t>
            </a:r>
            <a:r>
              <a:rPr lang="en-US" altLang="zh-CN" sz="2400" i="1" dirty="0"/>
              <a:t>P</a:t>
            </a:r>
            <a:r>
              <a:rPr lang="en-US" altLang="zh-CN" sz="2400" dirty="0"/>
              <a:t>(</a:t>
            </a:r>
            <a:r>
              <a:rPr lang="en-US" altLang="zh-CN" sz="2400" i="1" dirty="0"/>
              <a:t>x</a:t>
            </a:r>
            <a:r>
              <a:rPr lang="en-US" altLang="zh-CN" sz="2400" baseline="-25000" dirty="0"/>
              <a:t>1</a:t>
            </a:r>
            <a:r>
              <a:rPr lang="en-US" altLang="zh-CN" sz="2400" dirty="0"/>
              <a:t> / </a:t>
            </a:r>
            <a:r>
              <a:rPr lang="en-US" altLang="zh-CN" sz="2400" i="1" dirty="0"/>
              <a:t>y</a:t>
            </a:r>
            <a:r>
              <a:rPr lang="en-US" altLang="zh-CN" sz="2400" baseline="-25000" dirty="0"/>
              <a:t>2</a:t>
            </a:r>
            <a:r>
              <a:rPr lang="en-US" altLang="zh-CN" sz="2400" dirty="0"/>
              <a:t>) = </a:t>
            </a:r>
            <a:r>
              <a:rPr lang="en-US" altLang="zh-CN" sz="2400" i="1" dirty="0"/>
              <a:t>P</a:t>
            </a:r>
            <a:r>
              <a:rPr lang="en-US" altLang="zh-CN" sz="2400" dirty="0"/>
              <a:t>(</a:t>
            </a:r>
            <a:r>
              <a:rPr lang="en-US" altLang="zh-CN" sz="2400" i="1" dirty="0"/>
              <a:t>x</a:t>
            </a:r>
            <a:r>
              <a:rPr lang="en-US" altLang="zh-CN" sz="2400" baseline="-25000" dirty="0"/>
              <a:t>2</a:t>
            </a:r>
            <a:r>
              <a:rPr lang="en-US" altLang="zh-CN" sz="2400" dirty="0"/>
              <a:t> / </a:t>
            </a:r>
            <a:r>
              <a:rPr lang="en-US" altLang="zh-CN" sz="2400" i="1" dirty="0"/>
              <a:t>y</a:t>
            </a:r>
            <a:r>
              <a:rPr lang="en-US" altLang="zh-CN" sz="2400" baseline="-25000" dirty="0"/>
              <a:t>1</a:t>
            </a:r>
            <a:r>
              <a:rPr lang="en-US" altLang="zh-CN" sz="2400" dirty="0"/>
              <a:t>) = 1/128</a:t>
            </a:r>
            <a:r>
              <a:rPr lang="zh-CN" altLang="en-US" sz="2400" dirty="0"/>
              <a:t>，</a:t>
            </a:r>
          </a:p>
          <a:p>
            <a:pPr lvl="2">
              <a:lnSpc>
                <a:spcPct val="110000"/>
              </a:lnSpc>
              <a:buFont typeface="Wingdings" pitchFamily="2" charset="2"/>
              <a:buNone/>
            </a:pPr>
            <a:r>
              <a:rPr lang="zh-CN" altLang="en-US" sz="2400" dirty="0"/>
              <a:t>并且考虑到</a:t>
            </a:r>
            <a:r>
              <a:rPr lang="en-US" altLang="zh-CN" sz="2400" i="1" dirty="0"/>
              <a:t>P</a:t>
            </a:r>
            <a:r>
              <a:rPr lang="en-US" altLang="zh-CN" sz="2400" dirty="0"/>
              <a:t>(</a:t>
            </a:r>
            <a:r>
              <a:rPr lang="en-US" altLang="zh-CN" sz="2400" i="1" dirty="0"/>
              <a:t>y</a:t>
            </a:r>
            <a:r>
              <a:rPr lang="en-US" altLang="zh-CN" sz="2400" baseline="-25000" dirty="0"/>
              <a:t>1</a:t>
            </a:r>
            <a:r>
              <a:rPr lang="en-US" altLang="zh-CN" sz="2400" dirty="0"/>
              <a:t>) +</a:t>
            </a:r>
            <a:r>
              <a:rPr lang="en-US" altLang="zh-CN" sz="2400" i="1" dirty="0"/>
              <a:t>P</a:t>
            </a:r>
            <a:r>
              <a:rPr lang="en-US" altLang="zh-CN" sz="2400" dirty="0"/>
              <a:t>(</a:t>
            </a:r>
            <a:r>
              <a:rPr lang="en-US" altLang="zh-CN" sz="2400" i="1" dirty="0"/>
              <a:t>y</a:t>
            </a:r>
            <a:r>
              <a:rPr lang="en-US" altLang="zh-CN" sz="2400" baseline="-25000" dirty="0"/>
              <a:t>2</a:t>
            </a:r>
            <a:r>
              <a:rPr lang="en-US" altLang="zh-CN" sz="2400" dirty="0"/>
              <a:t>) = 1</a:t>
            </a:r>
            <a:r>
              <a:rPr lang="zh-CN" altLang="en-US" sz="2400" dirty="0"/>
              <a:t>，所以上式可以改写为</a:t>
            </a:r>
          </a:p>
          <a:p>
            <a:pPr lvl="2">
              <a:buFont typeface="Wingdings" pitchFamily="2" charset="2"/>
              <a:buNone/>
            </a:pPr>
            <a:endParaRPr lang="en-US" altLang="zh-CN" sz="2400" dirty="0"/>
          </a:p>
        </p:txBody>
      </p:sp>
      <p:sp>
        <p:nvSpPr>
          <p:cNvPr id="6758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7588" name="Object 4"/>
          <p:cNvGraphicFramePr>
            <a:graphicFrameLocks noChangeAspect="1"/>
          </p:cNvGraphicFramePr>
          <p:nvPr/>
        </p:nvGraphicFramePr>
        <p:xfrm>
          <a:off x="971550" y="1808163"/>
          <a:ext cx="5940425" cy="717550"/>
        </p:xfrm>
        <a:graphic>
          <a:graphicData uri="http://schemas.openxmlformats.org/presentationml/2006/ole">
            <mc:AlternateContent xmlns:mc="http://schemas.openxmlformats.org/markup-compatibility/2006">
              <mc:Choice xmlns:v="urn:schemas-microsoft-com:vml" Requires="v">
                <p:oleObj spid="_x0000_s18736" name="公式" r:id="rId3" imgW="3543300" imgH="431800" progId="Equation.3">
                  <p:embed/>
                </p:oleObj>
              </mc:Choice>
              <mc:Fallback>
                <p:oleObj name="公式" r:id="rId3" imgW="3543300" imgH="431800" progId="Equation.3">
                  <p:embed/>
                  <p:pic>
                    <p:nvPicPr>
                      <p:cNvPr id="0" name="Picture 2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808163"/>
                        <a:ext cx="594042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1" name="Rectangle 7"/>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7590" name="Object 6"/>
          <p:cNvGraphicFramePr>
            <a:graphicFrameLocks noChangeAspect="1"/>
          </p:cNvGraphicFramePr>
          <p:nvPr/>
        </p:nvGraphicFramePr>
        <p:xfrm>
          <a:off x="881063" y="2979738"/>
          <a:ext cx="7831137" cy="1530350"/>
        </p:xfrm>
        <a:graphic>
          <a:graphicData uri="http://schemas.openxmlformats.org/presentationml/2006/ole">
            <mc:AlternateContent xmlns:mc="http://schemas.openxmlformats.org/markup-compatibility/2006">
              <mc:Choice xmlns:v="urn:schemas-microsoft-com:vml" Requires="v">
                <p:oleObj spid="_x0000_s18737" name="公式" r:id="rId5" imgW="4318000" imgH="914400" progId="Equation.3">
                  <p:embed/>
                </p:oleObj>
              </mc:Choice>
              <mc:Fallback>
                <p:oleObj name="公式" r:id="rId5" imgW="4318000" imgH="914400" progId="Equation.3">
                  <p:embed/>
                  <p:pic>
                    <p:nvPicPr>
                      <p:cNvPr id="0" name="Picture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063" y="2979738"/>
                        <a:ext cx="7831137" cy="153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1387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anim calcmode="lin" valueType="num">
                                      <p:cBhvr additive="base">
                                        <p:cTn id="7"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590"/>
                                        </p:tgtEl>
                                        <p:attrNameLst>
                                          <p:attrName>style.visibility</p:attrName>
                                        </p:attrNameLst>
                                      </p:cBhvr>
                                      <p:to>
                                        <p:strVal val="visible"/>
                                      </p:to>
                                    </p:set>
                                    <p:anim calcmode="lin" valueType="num">
                                      <p:cBhvr additive="base">
                                        <p:cTn id="11" dur="500" fill="hold"/>
                                        <p:tgtEl>
                                          <p:spTgt spid="67590"/>
                                        </p:tgtEl>
                                        <p:attrNameLst>
                                          <p:attrName>ppt_x</p:attrName>
                                        </p:attrNameLst>
                                      </p:cBhvr>
                                      <p:tavLst>
                                        <p:tav tm="0">
                                          <p:val>
                                            <p:strVal val="#ppt_x"/>
                                          </p:val>
                                        </p:tav>
                                        <p:tav tm="100000">
                                          <p:val>
                                            <p:strVal val="#ppt_x"/>
                                          </p:val>
                                        </p:tav>
                                      </p:tavLst>
                                    </p:anim>
                                    <p:anim calcmode="lin" valueType="num">
                                      <p:cBhvr additive="base">
                                        <p:cTn id="12" dur="500" fill="hold"/>
                                        <p:tgtEl>
                                          <p:spTgt spid="6759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7587">
                                            <p:txEl>
                                              <p:pRg st="5" end="5"/>
                                            </p:txEl>
                                          </p:spTgt>
                                        </p:tgtEl>
                                        <p:attrNameLst>
                                          <p:attrName>style.visibility</p:attrName>
                                        </p:attrNameLst>
                                      </p:cBhvr>
                                      <p:to>
                                        <p:strVal val="visible"/>
                                      </p:to>
                                    </p:set>
                                    <p:anim calcmode="lin" valueType="num">
                                      <p:cBhvr additive="base">
                                        <p:cTn id="17"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7587">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7587">
                                            <p:txEl>
                                              <p:pRg st="6" end="6"/>
                                            </p:txEl>
                                          </p:spTgt>
                                        </p:tgtEl>
                                        <p:attrNameLst>
                                          <p:attrName>style.visibility</p:attrName>
                                        </p:attrNameLst>
                                      </p:cBhvr>
                                      <p:to>
                                        <p:strVal val="visible"/>
                                      </p:to>
                                    </p:set>
                                    <p:anim calcmode="lin" valueType="num">
                                      <p:cBhvr additive="base">
                                        <p:cTn id="21" dur="500" fill="hold"/>
                                        <p:tgtEl>
                                          <p:spTgt spid="67587">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7587">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7587">
                                            <p:txEl>
                                              <p:pRg st="7" end="7"/>
                                            </p:txEl>
                                          </p:spTgt>
                                        </p:tgtEl>
                                        <p:attrNameLst>
                                          <p:attrName>style.visibility</p:attrName>
                                        </p:attrNameLst>
                                      </p:cBhvr>
                                      <p:to>
                                        <p:strVal val="visible"/>
                                      </p:to>
                                    </p:set>
                                    <p:anim calcmode="lin" valueType="num">
                                      <p:cBhvr additive="base">
                                        <p:cTn id="25" dur="500" fill="hold"/>
                                        <p:tgtEl>
                                          <p:spTgt spid="6758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348C57B8-F524-454C-AF1E-419E3CBA8D44}" type="slidenum">
              <a:rPr lang="en-US" altLang="zh-CN"/>
              <a:pPr/>
              <a:t>87</a:t>
            </a:fld>
            <a:endParaRPr lang="en-US" altLang="zh-CN"/>
          </a:p>
        </p:txBody>
      </p:sp>
      <p:sp>
        <p:nvSpPr>
          <p:cNvPr id="68610" name="Rectangle 2"/>
          <p:cNvSpPr>
            <a:spLocks noGrp="1" noChangeArrowheads="1"/>
          </p:cNvSpPr>
          <p:nvPr>
            <p:ph type="title"/>
          </p:nvPr>
        </p:nvSpPr>
        <p:spPr/>
        <p:txBody>
          <a:bodyPr>
            <a:normAutofit fontScale="90000"/>
          </a:bodyPr>
          <a:lstStyle/>
          <a:p>
            <a:endParaRPr lang="zh-CN" altLang="en-US" sz="5400" b="1" dirty="0"/>
          </a:p>
        </p:txBody>
      </p:sp>
      <p:sp>
        <p:nvSpPr>
          <p:cNvPr id="68611" name="Rectangle 3"/>
          <p:cNvSpPr>
            <a:spLocks noGrp="1" noChangeArrowheads="1"/>
          </p:cNvSpPr>
          <p:nvPr>
            <p:ph type="body" idx="1"/>
          </p:nvPr>
        </p:nvSpPr>
        <p:spPr>
          <a:xfrm>
            <a:off x="341313" y="1314450"/>
            <a:ext cx="8802687" cy="5543550"/>
          </a:xfrm>
        </p:spPr>
        <p:txBody>
          <a:bodyPr/>
          <a:lstStyle/>
          <a:p>
            <a:pPr lvl="2">
              <a:buFont typeface="Wingdings" pitchFamily="2" charset="2"/>
              <a:buNone/>
            </a:pPr>
            <a:endParaRPr lang="en-US" altLang="zh-CN" dirty="0"/>
          </a:p>
          <a:p>
            <a:pPr lvl="2">
              <a:buFont typeface="Wingdings" pitchFamily="2" charset="2"/>
              <a:buNone/>
            </a:pPr>
            <a:endParaRPr lang="en-US" altLang="zh-CN" dirty="0"/>
          </a:p>
          <a:p>
            <a:pPr lvl="2">
              <a:buFont typeface="Wingdings" pitchFamily="2" charset="2"/>
              <a:buNone/>
            </a:pPr>
            <a:endParaRPr lang="en-US" altLang="zh-CN" dirty="0"/>
          </a:p>
          <a:p>
            <a:pPr lvl="2">
              <a:buFont typeface="Wingdings" pitchFamily="2" charset="2"/>
              <a:buNone/>
            </a:pPr>
            <a:r>
              <a:rPr lang="zh-CN" altLang="en-US" dirty="0"/>
              <a:t>平均信息量 </a:t>
            </a:r>
            <a:r>
              <a:rPr lang="en-US" altLang="zh-CN" dirty="0"/>
              <a:t>/ </a:t>
            </a:r>
            <a:r>
              <a:rPr lang="zh-CN" altLang="en-US" dirty="0"/>
              <a:t>符号＝</a:t>
            </a:r>
            <a:r>
              <a:rPr lang="en-US" altLang="zh-CN" dirty="0"/>
              <a:t>H(</a:t>
            </a:r>
            <a:r>
              <a:rPr lang="en-US" altLang="zh-CN" i="1" dirty="0"/>
              <a:t>x</a:t>
            </a:r>
            <a:r>
              <a:rPr lang="en-US" altLang="zh-CN" dirty="0"/>
              <a:t>) – H(</a:t>
            </a:r>
            <a:r>
              <a:rPr lang="en-US" altLang="zh-CN" i="1" dirty="0"/>
              <a:t>x</a:t>
            </a:r>
            <a:r>
              <a:rPr lang="en-US" altLang="zh-CN" dirty="0"/>
              <a:t> / </a:t>
            </a:r>
            <a:r>
              <a:rPr lang="en-US" altLang="zh-CN" i="1" dirty="0"/>
              <a:t>y</a:t>
            </a:r>
            <a:r>
              <a:rPr lang="en-US" altLang="zh-CN" dirty="0"/>
              <a:t>) = 1 – 0.045 = 0.955  							</a:t>
            </a:r>
            <a:r>
              <a:rPr lang="zh-CN" altLang="en-US" dirty="0"/>
              <a:t>（比特 </a:t>
            </a:r>
            <a:r>
              <a:rPr lang="en-US" altLang="zh-CN" dirty="0"/>
              <a:t>/ </a:t>
            </a:r>
            <a:r>
              <a:rPr lang="zh-CN" altLang="en-US" dirty="0"/>
              <a:t>符号）</a:t>
            </a:r>
          </a:p>
          <a:p>
            <a:pPr lvl="2">
              <a:buFont typeface="Wingdings" pitchFamily="2" charset="2"/>
              <a:buNone/>
            </a:pPr>
            <a:r>
              <a:rPr lang="zh-CN" altLang="en-US" dirty="0"/>
              <a:t>因传输错误每个符号损失的信息量为</a:t>
            </a:r>
          </a:p>
          <a:p>
            <a:pPr lvl="2">
              <a:buFont typeface="Wingdings" pitchFamily="2" charset="2"/>
              <a:buNone/>
            </a:pPr>
            <a:r>
              <a:rPr lang="zh-CN" altLang="en-US" dirty="0"/>
              <a:t>			</a:t>
            </a:r>
            <a:r>
              <a:rPr lang="en-US" altLang="zh-CN" i="1" dirty="0"/>
              <a:t>H</a:t>
            </a:r>
            <a:r>
              <a:rPr lang="en-US" altLang="zh-CN" dirty="0"/>
              <a:t>(</a:t>
            </a:r>
            <a:r>
              <a:rPr lang="en-US" altLang="zh-CN" i="1" dirty="0"/>
              <a:t>x </a:t>
            </a:r>
            <a:r>
              <a:rPr lang="en-US" altLang="zh-CN" dirty="0"/>
              <a:t>/ </a:t>
            </a:r>
            <a:r>
              <a:rPr lang="en-US" altLang="zh-CN" i="1" dirty="0"/>
              <a:t>y</a:t>
            </a:r>
            <a:r>
              <a:rPr lang="en-US" altLang="zh-CN" dirty="0"/>
              <a:t>) = 0.045</a:t>
            </a:r>
            <a:r>
              <a:rPr lang="zh-CN" altLang="en-US" dirty="0"/>
              <a:t>（比特</a:t>
            </a:r>
            <a:r>
              <a:rPr lang="en-US" altLang="zh-CN" dirty="0"/>
              <a:t>/ </a:t>
            </a:r>
            <a:r>
              <a:rPr lang="zh-CN" altLang="en-US" dirty="0"/>
              <a:t>符号）</a:t>
            </a:r>
          </a:p>
          <a:p>
            <a:pPr lvl="2">
              <a:lnSpc>
                <a:spcPct val="120000"/>
              </a:lnSpc>
              <a:buFont typeface="Wingdings" pitchFamily="2" charset="2"/>
              <a:buNone/>
            </a:pPr>
            <a:r>
              <a:rPr lang="zh-CN" altLang="en-US" dirty="0"/>
              <a:t>信道的容量</a:t>
            </a:r>
            <a:r>
              <a:rPr lang="en-US" altLang="zh-CN" i="1" dirty="0"/>
              <a:t>C</a:t>
            </a:r>
            <a:r>
              <a:rPr lang="zh-CN" altLang="en-US" dirty="0"/>
              <a:t>等于：</a:t>
            </a:r>
          </a:p>
          <a:p>
            <a:pPr lvl="2">
              <a:lnSpc>
                <a:spcPct val="120000"/>
              </a:lnSpc>
              <a:buFont typeface="Wingdings" pitchFamily="2" charset="2"/>
              <a:buNone/>
            </a:pPr>
            <a:endParaRPr lang="zh-CN" altLang="en-US" dirty="0"/>
          </a:p>
          <a:p>
            <a:pPr lvl="2">
              <a:lnSpc>
                <a:spcPct val="120000"/>
              </a:lnSpc>
              <a:buFont typeface="Wingdings" pitchFamily="2" charset="2"/>
              <a:buNone/>
            </a:pPr>
            <a:r>
              <a:rPr lang="zh-CN" altLang="en-US" dirty="0"/>
              <a:t>信道容量</a:t>
            </a:r>
            <a:r>
              <a:rPr lang="en-US" altLang="zh-CN" i="1" dirty="0"/>
              <a:t>C</a:t>
            </a:r>
            <a:r>
              <a:rPr lang="en-US" altLang="zh-CN" baseline="-25000" dirty="0"/>
              <a:t>t</a:t>
            </a:r>
            <a:r>
              <a:rPr lang="zh-CN" altLang="en-US" dirty="0"/>
              <a:t>等于： </a:t>
            </a:r>
          </a:p>
        </p:txBody>
      </p:sp>
      <p:sp>
        <p:nvSpPr>
          <p:cNvPr id="686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8612" name="Object 4"/>
          <p:cNvGraphicFramePr>
            <a:graphicFrameLocks noChangeAspect="1"/>
          </p:cNvGraphicFramePr>
          <p:nvPr/>
        </p:nvGraphicFramePr>
        <p:xfrm>
          <a:off x="241872" y="1124744"/>
          <a:ext cx="8171308" cy="1332136"/>
        </p:xfrm>
        <a:graphic>
          <a:graphicData uri="http://schemas.openxmlformats.org/presentationml/2006/ole">
            <mc:AlternateContent xmlns:mc="http://schemas.openxmlformats.org/markup-compatibility/2006">
              <mc:Choice xmlns:v="urn:schemas-microsoft-com:vml" Requires="v">
                <p:oleObj spid="_x0000_s19911" name="公式" r:id="rId3" imgW="4406900" imgH="673100" progId="Equation.3">
                  <p:embed/>
                </p:oleObj>
              </mc:Choice>
              <mc:Fallback>
                <p:oleObj name="公式" r:id="rId3" imgW="4406900" imgH="673100" progId="Equation.3">
                  <p:embed/>
                  <p:pic>
                    <p:nvPicPr>
                      <p:cNvPr id="0" name="Picture 3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872" y="1124744"/>
                        <a:ext cx="8171308" cy="1332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5" name="Rectangle 7"/>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8614" name="Object 6"/>
          <p:cNvGraphicFramePr>
            <a:graphicFrameLocks noChangeAspect="1"/>
          </p:cNvGraphicFramePr>
          <p:nvPr/>
        </p:nvGraphicFramePr>
        <p:xfrm>
          <a:off x="1763688" y="4581128"/>
          <a:ext cx="6592887" cy="576262"/>
        </p:xfrm>
        <a:graphic>
          <a:graphicData uri="http://schemas.openxmlformats.org/presentationml/2006/ole">
            <mc:AlternateContent xmlns:mc="http://schemas.openxmlformats.org/markup-compatibility/2006">
              <mc:Choice xmlns:v="urn:schemas-microsoft-com:vml" Requires="v">
                <p:oleObj spid="_x0000_s19912" name="公式" r:id="rId5" imgW="3289300" imgH="292100" progId="Equation.3">
                  <p:embed/>
                </p:oleObj>
              </mc:Choice>
              <mc:Fallback>
                <p:oleObj name="公式" r:id="rId5" imgW="3289300" imgH="292100" progId="Equation.3">
                  <p:embed/>
                  <p:pic>
                    <p:nvPicPr>
                      <p:cNvPr id="0" name="Picture 3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4581128"/>
                        <a:ext cx="659288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7" name="Rectangle 9"/>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8616" name="Object 8"/>
          <p:cNvGraphicFramePr>
            <a:graphicFrameLocks noChangeAspect="1"/>
          </p:cNvGraphicFramePr>
          <p:nvPr/>
        </p:nvGraphicFramePr>
        <p:xfrm>
          <a:off x="755576" y="5589240"/>
          <a:ext cx="7816149" cy="649858"/>
        </p:xfrm>
        <a:graphic>
          <a:graphicData uri="http://schemas.openxmlformats.org/presentationml/2006/ole">
            <mc:AlternateContent xmlns:mc="http://schemas.openxmlformats.org/markup-compatibility/2006">
              <mc:Choice xmlns:v="urn:schemas-microsoft-com:vml" Requires="v">
                <p:oleObj spid="_x0000_s19913" name="公式" r:id="rId7" imgW="3771900" imgH="292100" progId="Equation.3">
                  <p:embed/>
                </p:oleObj>
              </mc:Choice>
              <mc:Fallback>
                <p:oleObj name="公式" r:id="rId7" imgW="3771900" imgH="292100" progId="Equation.3">
                  <p:embed/>
                  <p:pic>
                    <p:nvPicPr>
                      <p:cNvPr id="0" name="Picture 3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5589240"/>
                        <a:ext cx="7816149" cy="6498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0422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3" end="3"/>
                                            </p:txEl>
                                          </p:spTgt>
                                        </p:tgtEl>
                                        <p:attrNameLst>
                                          <p:attrName>style.visibility</p:attrName>
                                        </p:attrNameLst>
                                      </p:cBhvr>
                                      <p:to>
                                        <p:strVal val="visible"/>
                                      </p:to>
                                    </p:set>
                                    <p:anim calcmode="lin" valueType="num">
                                      <p:cBhvr additive="base">
                                        <p:cTn id="7" dur="5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xEl>
                                              <p:pRg st="4" end="4"/>
                                            </p:txEl>
                                          </p:spTgt>
                                        </p:tgtEl>
                                        <p:attrNameLst>
                                          <p:attrName>style.visibility</p:attrName>
                                        </p:attrNameLst>
                                      </p:cBhvr>
                                      <p:to>
                                        <p:strVal val="visible"/>
                                      </p:to>
                                    </p:set>
                                    <p:anim calcmode="lin" valueType="num">
                                      <p:cBhvr additive="base">
                                        <p:cTn id="13"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8611">
                                            <p:txEl>
                                              <p:pRg st="5" end="5"/>
                                            </p:txEl>
                                          </p:spTgt>
                                        </p:tgtEl>
                                        <p:attrNameLst>
                                          <p:attrName>style.visibility</p:attrName>
                                        </p:attrNameLst>
                                      </p:cBhvr>
                                      <p:to>
                                        <p:strVal val="visible"/>
                                      </p:to>
                                    </p:set>
                                    <p:anim calcmode="lin" valueType="num">
                                      <p:cBhvr additive="base">
                                        <p:cTn id="17" dur="500" fill="hold"/>
                                        <p:tgtEl>
                                          <p:spTgt spid="6861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86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8611">
                                            <p:txEl>
                                              <p:pRg st="6" end="6"/>
                                            </p:txEl>
                                          </p:spTgt>
                                        </p:tgtEl>
                                        <p:attrNameLst>
                                          <p:attrName>style.visibility</p:attrName>
                                        </p:attrNameLst>
                                      </p:cBhvr>
                                      <p:to>
                                        <p:strVal val="visible"/>
                                      </p:to>
                                    </p:set>
                                    <p:anim calcmode="lin" valueType="num">
                                      <p:cBhvr additive="base">
                                        <p:cTn id="23" dur="500" fill="hold"/>
                                        <p:tgtEl>
                                          <p:spTgt spid="6861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861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8614"/>
                                        </p:tgtEl>
                                        <p:attrNameLst>
                                          <p:attrName>style.visibility</p:attrName>
                                        </p:attrNameLst>
                                      </p:cBhvr>
                                      <p:to>
                                        <p:strVal val="visible"/>
                                      </p:to>
                                    </p:set>
                                    <p:anim calcmode="lin" valueType="num">
                                      <p:cBhvr additive="base">
                                        <p:cTn id="27" dur="500" fill="hold"/>
                                        <p:tgtEl>
                                          <p:spTgt spid="68614"/>
                                        </p:tgtEl>
                                        <p:attrNameLst>
                                          <p:attrName>ppt_x</p:attrName>
                                        </p:attrNameLst>
                                      </p:cBhvr>
                                      <p:tavLst>
                                        <p:tav tm="0">
                                          <p:val>
                                            <p:strVal val="#ppt_x"/>
                                          </p:val>
                                        </p:tav>
                                        <p:tav tm="100000">
                                          <p:val>
                                            <p:strVal val="#ppt_x"/>
                                          </p:val>
                                        </p:tav>
                                      </p:tavLst>
                                    </p:anim>
                                    <p:anim calcmode="lin" valueType="num">
                                      <p:cBhvr additive="base">
                                        <p:cTn id="28" dur="500" fill="hold"/>
                                        <p:tgtEl>
                                          <p:spTgt spid="6861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68611">
                                            <p:txEl>
                                              <p:pRg st="8" end="8"/>
                                            </p:txEl>
                                          </p:spTgt>
                                        </p:tgtEl>
                                        <p:attrNameLst>
                                          <p:attrName>style.visibility</p:attrName>
                                        </p:attrNameLst>
                                      </p:cBhvr>
                                      <p:to>
                                        <p:strVal val="visible"/>
                                      </p:to>
                                    </p:set>
                                    <p:anim calcmode="lin" valueType="num">
                                      <p:cBhvr additive="base">
                                        <p:cTn id="33" dur="500" fill="hold"/>
                                        <p:tgtEl>
                                          <p:spTgt spid="68611">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8611">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8616"/>
                                        </p:tgtEl>
                                        <p:attrNameLst>
                                          <p:attrName>style.visibility</p:attrName>
                                        </p:attrNameLst>
                                      </p:cBhvr>
                                      <p:to>
                                        <p:strVal val="visible"/>
                                      </p:to>
                                    </p:set>
                                    <p:anim calcmode="lin" valueType="num">
                                      <p:cBhvr additive="base">
                                        <p:cTn id="37" dur="500" fill="hold"/>
                                        <p:tgtEl>
                                          <p:spTgt spid="68616"/>
                                        </p:tgtEl>
                                        <p:attrNameLst>
                                          <p:attrName>ppt_x</p:attrName>
                                        </p:attrNameLst>
                                      </p:cBhvr>
                                      <p:tavLst>
                                        <p:tav tm="0">
                                          <p:val>
                                            <p:strVal val="#ppt_x"/>
                                          </p:val>
                                        </p:tav>
                                        <p:tav tm="100000">
                                          <p:val>
                                            <p:strVal val="#ppt_x"/>
                                          </p:val>
                                        </p:tav>
                                      </p:tavLst>
                                    </p:anim>
                                    <p:anim calcmode="lin" valueType="num">
                                      <p:cBhvr additive="base">
                                        <p:cTn id="38" dur="500" fill="hold"/>
                                        <p:tgtEl>
                                          <p:spTgt spid="686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66F001FD-6CE1-47E6-9B5F-543665752113}" type="slidenum">
              <a:rPr lang="en-US" altLang="zh-CN"/>
              <a:pPr/>
              <a:t>88</a:t>
            </a:fld>
            <a:endParaRPr lang="en-US" altLang="zh-CN"/>
          </a:p>
        </p:txBody>
      </p:sp>
      <p:sp>
        <p:nvSpPr>
          <p:cNvPr id="69634" name="Rectangle 2"/>
          <p:cNvSpPr>
            <a:spLocks noGrp="1" noChangeArrowheads="1"/>
          </p:cNvSpPr>
          <p:nvPr>
            <p:ph type="title"/>
          </p:nvPr>
        </p:nvSpPr>
        <p:spPr/>
        <p:txBody>
          <a:bodyPr>
            <a:normAutofit/>
          </a:bodyPr>
          <a:lstStyle/>
          <a:p>
            <a:pPr lvl="1" algn="l" rtl="0">
              <a:lnSpc>
                <a:spcPct val="90000"/>
              </a:lnSpc>
              <a:spcBef>
                <a:spcPct val="0"/>
              </a:spcBef>
            </a:pPr>
            <a:r>
              <a:rPr lang="en-US" altLang="zh-CN" sz="3400" b="1" dirty="0" smtClean="0">
                <a:latin typeface="+mj-ea"/>
                <a:ea typeface="+mj-ea"/>
              </a:rPr>
              <a:t> 4.6.2 </a:t>
            </a:r>
            <a:r>
              <a:rPr lang="zh-CN" altLang="en-US" sz="3400" b="1" dirty="0" smtClean="0">
                <a:latin typeface="+mj-ea"/>
                <a:ea typeface="+mj-ea"/>
              </a:rPr>
              <a:t>连续信道容量</a:t>
            </a:r>
            <a:endParaRPr lang="zh-CN" altLang="en-US" sz="3400" b="1" dirty="0">
              <a:latin typeface="+mj-ea"/>
              <a:ea typeface="+mj-ea"/>
            </a:endParaRPr>
          </a:p>
        </p:txBody>
      </p:sp>
      <p:sp>
        <p:nvSpPr>
          <p:cNvPr id="69635" name="Rectangle 3"/>
          <p:cNvSpPr>
            <a:spLocks noGrp="1" noChangeArrowheads="1"/>
          </p:cNvSpPr>
          <p:nvPr>
            <p:ph type="body" idx="1"/>
          </p:nvPr>
        </p:nvSpPr>
        <p:spPr>
          <a:xfrm>
            <a:off x="611188" y="1268413"/>
            <a:ext cx="8358187" cy="5589587"/>
          </a:xfrm>
        </p:spPr>
        <p:txBody>
          <a:bodyPr>
            <a:normAutofit/>
          </a:bodyPr>
          <a:lstStyle/>
          <a:p>
            <a:pPr lvl="1">
              <a:buFont typeface="Wingdings" pitchFamily="2" charset="2"/>
              <a:buNone/>
            </a:pPr>
            <a:r>
              <a:rPr lang="zh-CN" altLang="en-US" dirty="0" smtClean="0"/>
              <a:t>可以</a:t>
            </a:r>
            <a:r>
              <a:rPr lang="zh-CN" altLang="en-US" dirty="0"/>
              <a:t>证明</a:t>
            </a:r>
          </a:p>
          <a:p>
            <a:pPr lvl="1">
              <a:buFont typeface="Wingdings" pitchFamily="2" charset="2"/>
              <a:buNone/>
            </a:pPr>
            <a:endParaRPr lang="zh-CN" altLang="en-US" dirty="0"/>
          </a:p>
          <a:p>
            <a:pPr lvl="1">
              <a:buFont typeface="Wingdings" pitchFamily="2" charset="2"/>
              <a:buNone/>
            </a:pPr>
            <a:r>
              <a:rPr lang="zh-CN" altLang="en-US" dirty="0"/>
              <a:t>式中 </a:t>
            </a:r>
            <a:r>
              <a:rPr lang="en-US" altLang="zh-CN" i="1" dirty="0"/>
              <a:t>S</a:t>
            </a:r>
            <a:r>
              <a:rPr lang="en-US" altLang="zh-CN" dirty="0"/>
              <a:t> </a:t>
            </a:r>
            <a:r>
              <a:rPr lang="zh-CN" altLang="en-US" dirty="0"/>
              <a:t>－ 信号平均功率 （</a:t>
            </a:r>
            <a:r>
              <a:rPr lang="en-US" altLang="zh-CN" dirty="0"/>
              <a:t>W</a:t>
            </a:r>
            <a:r>
              <a:rPr lang="zh-CN" altLang="en-US" dirty="0"/>
              <a:t>）；</a:t>
            </a:r>
          </a:p>
          <a:p>
            <a:pPr lvl="1">
              <a:buFont typeface="Wingdings" pitchFamily="2" charset="2"/>
              <a:buNone/>
            </a:pPr>
            <a:r>
              <a:rPr lang="zh-CN" altLang="en-US" dirty="0"/>
              <a:t>	     </a:t>
            </a:r>
            <a:r>
              <a:rPr lang="en-US" altLang="zh-CN" i="1" dirty="0"/>
              <a:t>N</a:t>
            </a:r>
            <a:r>
              <a:rPr lang="en-US" altLang="zh-CN" dirty="0"/>
              <a:t> </a:t>
            </a:r>
            <a:r>
              <a:rPr lang="zh-CN" altLang="en-US" dirty="0"/>
              <a:t>－ 噪声功率（</a:t>
            </a:r>
            <a:r>
              <a:rPr lang="en-US" altLang="zh-CN" dirty="0"/>
              <a:t>W</a:t>
            </a:r>
            <a:r>
              <a:rPr lang="zh-CN" altLang="en-US" dirty="0"/>
              <a:t>）；</a:t>
            </a:r>
          </a:p>
          <a:p>
            <a:pPr lvl="1">
              <a:buFont typeface="Wingdings" pitchFamily="2" charset="2"/>
              <a:buNone/>
            </a:pPr>
            <a:r>
              <a:rPr lang="zh-CN" altLang="en-US" dirty="0"/>
              <a:t>	     </a:t>
            </a:r>
            <a:r>
              <a:rPr lang="en-US" altLang="zh-CN" i="1" dirty="0"/>
              <a:t>B</a:t>
            </a:r>
            <a:r>
              <a:rPr lang="en-US" altLang="zh-CN" dirty="0"/>
              <a:t> </a:t>
            </a:r>
            <a:r>
              <a:rPr lang="zh-CN" altLang="en-US" dirty="0"/>
              <a:t>－ 带宽（</a:t>
            </a:r>
            <a:r>
              <a:rPr lang="en-US" altLang="zh-CN" dirty="0"/>
              <a:t>Hz</a:t>
            </a:r>
            <a:r>
              <a:rPr lang="zh-CN" altLang="en-US" dirty="0"/>
              <a:t>）。</a:t>
            </a:r>
          </a:p>
          <a:p>
            <a:pPr lvl="1">
              <a:buFont typeface="Wingdings" pitchFamily="2" charset="2"/>
              <a:buNone/>
            </a:pPr>
            <a:r>
              <a:rPr lang="zh-CN" altLang="en-US" dirty="0"/>
              <a:t> 设噪声单边功率谱密度为</a:t>
            </a:r>
            <a:r>
              <a:rPr lang="en-US" altLang="zh-CN" i="1" dirty="0"/>
              <a:t>n</a:t>
            </a:r>
            <a:r>
              <a:rPr lang="en-US" altLang="zh-CN" baseline="-25000" dirty="0"/>
              <a:t>0</a:t>
            </a:r>
            <a:r>
              <a:rPr lang="zh-CN" altLang="en-US" dirty="0"/>
              <a:t>，则</a:t>
            </a:r>
            <a:r>
              <a:rPr lang="en-US" altLang="zh-CN" i="1" dirty="0"/>
              <a:t>N</a:t>
            </a:r>
            <a:r>
              <a:rPr lang="en-US" altLang="zh-CN" dirty="0"/>
              <a:t> = </a:t>
            </a:r>
            <a:r>
              <a:rPr lang="en-US" altLang="zh-CN" i="1" dirty="0"/>
              <a:t>n</a:t>
            </a:r>
            <a:r>
              <a:rPr lang="en-US" altLang="zh-CN" baseline="-25000" dirty="0"/>
              <a:t>0</a:t>
            </a:r>
            <a:r>
              <a:rPr lang="en-US" altLang="zh-CN" i="1" dirty="0"/>
              <a:t>B</a:t>
            </a:r>
            <a:r>
              <a:rPr lang="zh-CN" altLang="en-US" dirty="0"/>
              <a:t>；</a:t>
            </a:r>
          </a:p>
          <a:p>
            <a:pPr lvl="1">
              <a:buFont typeface="Wingdings" pitchFamily="2" charset="2"/>
              <a:buNone/>
            </a:pPr>
            <a:r>
              <a:rPr lang="zh-CN" altLang="en-US" dirty="0"/>
              <a:t>	故上式可以改写成：</a:t>
            </a:r>
          </a:p>
          <a:p>
            <a:pPr lvl="1">
              <a:buFont typeface="Wingdings" pitchFamily="2" charset="2"/>
              <a:buNone/>
            </a:pPr>
            <a:endParaRPr lang="zh-CN" altLang="en-US" dirty="0"/>
          </a:p>
          <a:p>
            <a:pPr lvl="1">
              <a:buFont typeface="Wingdings" pitchFamily="2" charset="2"/>
              <a:buNone/>
            </a:pPr>
            <a:endParaRPr lang="zh-CN" altLang="en-US" dirty="0"/>
          </a:p>
          <a:p>
            <a:pPr lvl="1">
              <a:buFont typeface="Wingdings" pitchFamily="2" charset="2"/>
              <a:buNone/>
            </a:pPr>
            <a:r>
              <a:rPr lang="zh-CN" altLang="en-US" dirty="0"/>
              <a:t>由上式可见，</a:t>
            </a:r>
            <a:r>
              <a:rPr lang="zh-CN" altLang="en-US" dirty="0">
                <a:solidFill>
                  <a:schemeClr val="hlink"/>
                </a:solidFill>
              </a:rPr>
              <a:t>连续信道的容量</a:t>
            </a:r>
            <a:r>
              <a:rPr lang="en-US" altLang="zh-CN" i="1" dirty="0">
                <a:solidFill>
                  <a:schemeClr val="hlink"/>
                </a:solidFill>
              </a:rPr>
              <a:t>C</a:t>
            </a:r>
            <a:r>
              <a:rPr lang="en-US" altLang="zh-CN" i="1" baseline="-25000" dirty="0">
                <a:solidFill>
                  <a:schemeClr val="hlink"/>
                </a:solidFill>
              </a:rPr>
              <a:t>t</a:t>
            </a:r>
            <a:r>
              <a:rPr lang="zh-CN" altLang="en-US" dirty="0">
                <a:solidFill>
                  <a:schemeClr val="hlink"/>
                </a:solidFill>
              </a:rPr>
              <a:t>和信道带宽</a:t>
            </a:r>
            <a:r>
              <a:rPr lang="en-US" altLang="zh-CN" i="1" dirty="0">
                <a:solidFill>
                  <a:schemeClr val="hlink"/>
                </a:solidFill>
              </a:rPr>
              <a:t>B</a:t>
            </a:r>
            <a:r>
              <a:rPr lang="zh-CN" altLang="en-US" dirty="0">
                <a:solidFill>
                  <a:schemeClr val="hlink"/>
                </a:solidFill>
              </a:rPr>
              <a:t>、信号功率</a:t>
            </a:r>
            <a:r>
              <a:rPr lang="en-US" altLang="zh-CN" i="1" dirty="0">
                <a:solidFill>
                  <a:schemeClr val="hlink"/>
                </a:solidFill>
              </a:rPr>
              <a:t>S</a:t>
            </a:r>
            <a:r>
              <a:rPr lang="zh-CN" altLang="en-US" dirty="0">
                <a:solidFill>
                  <a:schemeClr val="hlink"/>
                </a:solidFill>
              </a:rPr>
              <a:t>及噪声功率谱密度</a:t>
            </a:r>
            <a:r>
              <a:rPr lang="en-US" altLang="zh-CN" i="1" dirty="0">
                <a:solidFill>
                  <a:schemeClr val="hlink"/>
                </a:solidFill>
              </a:rPr>
              <a:t>n</a:t>
            </a:r>
            <a:r>
              <a:rPr lang="en-US" altLang="zh-CN" baseline="-25000" dirty="0">
                <a:solidFill>
                  <a:schemeClr val="hlink"/>
                </a:solidFill>
              </a:rPr>
              <a:t>0</a:t>
            </a:r>
            <a:r>
              <a:rPr lang="zh-CN" altLang="en-US" dirty="0">
                <a:solidFill>
                  <a:schemeClr val="hlink"/>
                </a:solidFill>
              </a:rPr>
              <a:t>三个因素有关</a:t>
            </a:r>
            <a:r>
              <a:rPr lang="zh-CN" altLang="en-US" dirty="0"/>
              <a:t>。 </a:t>
            </a:r>
          </a:p>
        </p:txBody>
      </p:sp>
      <p:sp>
        <p:nvSpPr>
          <p:cNvPr id="69637"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9636" name="Object 4"/>
          <p:cNvGraphicFramePr>
            <a:graphicFrameLocks noChangeAspect="1"/>
          </p:cNvGraphicFramePr>
          <p:nvPr/>
        </p:nvGraphicFramePr>
        <p:xfrm>
          <a:off x="2673371" y="1196752"/>
          <a:ext cx="3960941" cy="907033"/>
        </p:xfrm>
        <a:graphic>
          <a:graphicData uri="http://schemas.openxmlformats.org/presentationml/2006/ole">
            <mc:AlternateContent xmlns:mc="http://schemas.openxmlformats.org/markup-compatibility/2006">
              <mc:Choice xmlns:v="urn:schemas-microsoft-com:vml" Requires="v">
                <p:oleObj spid="_x0000_s20784" name="公式" r:id="rId3" imgW="1866900" imgH="431800" progId="Equation.3">
                  <p:embed/>
                </p:oleObj>
              </mc:Choice>
              <mc:Fallback>
                <p:oleObj name="公式" r:id="rId3" imgW="1866900" imgH="431800" progId="Equation.3">
                  <p:embed/>
                  <p:pic>
                    <p:nvPicPr>
                      <p:cNvPr id="0" name="Picture 2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3371" y="1196752"/>
                        <a:ext cx="3960941" cy="907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9" name="Rectangle 7"/>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9638" name="Object 6"/>
          <p:cNvGraphicFramePr>
            <a:graphicFrameLocks noChangeAspect="1"/>
          </p:cNvGraphicFramePr>
          <p:nvPr/>
        </p:nvGraphicFramePr>
        <p:xfrm>
          <a:off x="2627784" y="4653136"/>
          <a:ext cx="4041775" cy="900113"/>
        </p:xfrm>
        <a:graphic>
          <a:graphicData uri="http://schemas.openxmlformats.org/presentationml/2006/ole">
            <mc:AlternateContent xmlns:mc="http://schemas.openxmlformats.org/markup-compatibility/2006">
              <mc:Choice xmlns:v="urn:schemas-microsoft-com:vml" Requires="v">
                <p:oleObj spid="_x0000_s20785" name="公式" r:id="rId5" imgW="1968500" imgH="482600" progId="Equation.3">
                  <p:embed/>
                </p:oleObj>
              </mc:Choice>
              <mc:Fallback>
                <p:oleObj name="公式" r:id="rId5" imgW="1968500" imgH="482600" progId="Equation.3">
                  <p:embed/>
                  <p:pic>
                    <p:nvPicPr>
                      <p:cNvPr id="0" name="Picture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4653136"/>
                        <a:ext cx="4041775"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43296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69635">
                                            <p:txEl>
                                              <p:pRg st="2" end="2"/>
                                            </p:txEl>
                                          </p:spTgt>
                                        </p:tgtEl>
                                        <p:attrNameLst>
                                          <p:attrName>style.visibility</p:attrName>
                                        </p:attrNameLst>
                                      </p:cBhvr>
                                      <p:to>
                                        <p:strVal val="visible"/>
                                      </p:to>
                                    </p:set>
                                    <p:anim calcmode="lin" valueType="num">
                                      <p:cBhvr additive="base">
                                        <p:cTn id="7"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69635">
                                            <p:txEl>
                                              <p:pRg st="3" end="3"/>
                                            </p:txEl>
                                          </p:spTgt>
                                        </p:tgtEl>
                                        <p:attrNameLst>
                                          <p:attrName>style.visibility</p:attrName>
                                        </p:attrNameLst>
                                      </p:cBhvr>
                                      <p:to>
                                        <p:strVal val="visible"/>
                                      </p:to>
                                    </p:set>
                                    <p:anim calcmode="lin" valueType="num">
                                      <p:cBhvr additive="base">
                                        <p:cTn id="12" dur="5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635">
                                            <p:txEl>
                                              <p:pRg st="3" end="3"/>
                                            </p:txEl>
                                          </p:spTgt>
                                        </p:tgtEl>
                                        <p:attrNameLst>
                                          <p:attrName>ppt_y</p:attrName>
                                        </p:attrNameLst>
                                      </p:cBhvr>
                                      <p:tavLst>
                                        <p:tav tm="0">
                                          <p:val>
                                            <p:strVal val="1+#ppt_h/2"/>
                                          </p:val>
                                        </p:tav>
                                        <p:tav tm="100000">
                                          <p:val>
                                            <p:strVal val="#ppt_y"/>
                                          </p:val>
                                        </p:tav>
                                      </p:tavLst>
                                    </p:anim>
                                  </p:childTnLst>
                                </p:cTn>
                              </p:par>
                            </p:childTnLst>
                          </p:cTn>
                        </p:par>
                        <p:par>
                          <p:cTn id="14" fill="hold" nodeType="with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69635">
                                            <p:txEl>
                                              <p:pRg st="4" end="4"/>
                                            </p:txEl>
                                          </p:spTgt>
                                        </p:tgtEl>
                                        <p:attrNameLst>
                                          <p:attrName>style.visibility</p:attrName>
                                        </p:attrNameLst>
                                      </p:cBhvr>
                                      <p:to>
                                        <p:strVal val="visible"/>
                                      </p:to>
                                    </p:set>
                                    <p:anim calcmode="lin" valueType="num">
                                      <p:cBhvr additive="base">
                                        <p:cTn id="17" dur="5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6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9635">
                                            <p:txEl>
                                              <p:pRg st="5" end="5"/>
                                            </p:txEl>
                                          </p:spTgt>
                                        </p:tgtEl>
                                        <p:attrNameLst>
                                          <p:attrName>style.visibility</p:attrName>
                                        </p:attrNameLst>
                                      </p:cBhvr>
                                      <p:to>
                                        <p:strVal val="visible"/>
                                      </p:to>
                                    </p:set>
                                    <p:anim calcmode="lin" valueType="num">
                                      <p:cBhvr additive="base">
                                        <p:cTn id="23" dur="500" fill="hold"/>
                                        <p:tgtEl>
                                          <p:spTgt spid="6963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9635">
                                            <p:txEl>
                                              <p:pRg st="5" end="5"/>
                                            </p:txEl>
                                          </p:spTgt>
                                        </p:tgtEl>
                                        <p:attrNameLst>
                                          <p:attrName>ppt_y</p:attrName>
                                        </p:attrNameLst>
                                      </p:cBhvr>
                                      <p:tavLst>
                                        <p:tav tm="0">
                                          <p:val>
                                            <p:strVal val="1+#ppt_h/2"/>
                                          </p:val>
                                        </p:tav>
                                        <p:tav tm="100000">
                                          <p:val>
                                            <p:strVal val="#ppt_y"/>
                                          </p:val>
                                        </p:tav>
                                      </p:tavLst>
                                    </p:anim>
                                  </p:childTnLst>
                                </p:cTn>
                              </p:par>
                            </p:childTnLst>
                          </p:cTn>
                        </p:par>
                        <p:par>
                          <p:cTn id="25" fill="hold" nodeType="withGroup">
                            <p:stCondLst>
                              <p:cond delay="500"/>
                            </p:stCondLst>
                            <p:childTnLst>
                              <p:par>
                                <p:cTn id="26" presetID="2" presetClass="entr" presetSubtype="4" fill="hold" nodeType="afterEffect">
                                  <p:stCondLst>
                                    <p:cond delay="0"/>
                                  </p:stCondLst>
                                  <p:childTnLst>
                                    <p:set>
                                      <p:cBhvr>
                                        <p:cTn id="27" dur="1" fill="hold">
                                          <p:stCondLst>
                                            <p:cond delay="0"/>
                                          </p:stCondLst>
                                        </p:cTn>
                                        <p:tgtEl>
                                          <p:spTgt spid="69635">
                                            <p:txEl>
                                              <p:pRg st="6" end="6"/>
                                            </p:txEl>
                                          </p:spTgt>
                                        </p:tgtEl>
                                        <p:attrNameLst>
                                          <p:attrName>style.visibility</p:attrName>
                                        </p:attrNameLst>
                                      </p:cBhvr>
                                      <p:to>
                                        <p:strVal val="visible"/>
                                      </p:to>
                                    </p:set>
                                    <p:anim calcmode="lin" valueType="num">
                                      <p:cBhvr additive="base">
                                        <p:cTn id="28" dur="500" fill="hold"/>
                                        <p:tgtEl>
                                          <p:spTgt spid="69635">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9635">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9638"/>
                                        </p:tgtEl>
                                        <p:attrNameLst>
                                          <p:attrName>style.visibility</p:attrName>
                                        </p:attrNameLst>
                                      </p:cBhvr>
                                      <p:to>
                                        <p:strVal val="visible"/>
                                      </p:to>
                                    </p:set>
                                    <p:anim calcmode="lin" valueType="num">
                                      <p:cBhvr additive="base">
                                        <p:cTn id="32" dur="500" fill="hold"/>
                                        <p:tgtEl>
                                          <p:spTgt spid="69638"/>
                                        </p:tgtEl>
                                        <p:attrNameLst>
                                          <p:attrName>ppt_x</p:attrName>
                                        </p:attrNameLst>
                                      </p:cBhvr>
                                      <p:tavLst>
                                        <p:tav tm="0">
                                          <p:val>
                                            <p:strVal val="#ppt_x"/>
                                          </p:val>
                                        </p:tav>
                                        <p:tav tm="100000">
                                          <p:val>
                                            <p:strVal val="#ppt_x"/>
                                          </p:val>
                                        </p:tav>
                                      </p:tavLst>
                                    </p:anim>
                                    <p:anim calcmode="lin" valueType="num">
                                      <p:cBhvr additive="base">
                                        <p:cTn id="33" dur="500" fill="hold"/>
                                        <p:tgtEl>
                                          <p:spTgt spid="69638"/>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69635">
                                            <p:txEl>
                                              <p:pRg st="9" end="9"/>
                                            </p:txEl>
                                          </p:spTgt>
                                        </p:tgtEl>
                                        <p:attrNameLst>
                                          <p:attrName>style.visibility</p:attrName>
                                        </p:attrNameLst>
                                      </p:cBhvr>
                                      <p:to>
                                        <p:strVal val="visible"/>
                                      </p:to>
                                    </p:set>
                                    <p:anim calcmode="lin" valueType="num">
                                      <p:cBhvr additive="base">
                                        <p:cTn id="38" dur="500" fill="hold"/>
                                        <p:tgtEl>
                                          <p:spTgt spid="69635">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96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BFD27C3F-7E20-4FFE-9C5D-8E5CB8AAA7B5}" type="slidenum">
              <a:rPr lang="en-US" altLang="zh-CN"/>
              <a:pPr/>
              <a:t>89</a:t>
            </a:fld>
            <a:endParaRPr lang="en-US" altLang="zh-CN"/>
          </a:p>
        </p:txBody>
      </p:sp>
      <p:sp>
        <p:nvSpPr>
          <p:cNvPr id="70659" name="Rectangle 3"/>
          <p:cNvSpPr>
            <a:spLocks noGrp="1" noChangeArrowheads="1"/>
          </p:cNvSpPr>
          <p:nvPr>
            <p:ph type="body" idx="1"/>
          </p:nvPr>
        </p:nvSpPr>
        <p:spPr>
          <a:xfrm>
            <a:off x="0" y="1196752"/>
            <a:ext cx="8969375" cy="5292948"/>
          </a:xfrm>
        </p:spPr>
        <p:txBody>
          <a:bodyPr/>
          <a:lstStyle/>
          <a:p>
            <a:pPr lvl="2">
              <a:lnSpc>
                <a:spcPct val="120000"/>
              </a:lnSpc>
              <a:buFont typeface="Wingdings" pitchFamily="2" charset="2"/>
              <a:buNone/>
            </a:pPr>
            <a:r>
              <a:rPr lang="zh-CN" altLang="en-US" sz="2400" dirty="0" smtClean="0">
                <a:solidFill>
                  <a:srgbClr val="0000FF"/>
                </a:solidFill>
              </a:rPr>
              <a:t>讨论：</a:t>
            </a:r>
            <a:r>
              <a:rPr lang="en-US" altLang="zh-CN" dirty="0"/>
              <a:t>	</a:t>
            </a:r>
            <a:r>
              <a:rPr lang="en-US" altLang="zh-CN" sz="2400" dirty="0"/>
              <a:t>	</a:t>
            </a:r>
            <a:endParaRPr lang="en-US" altLang="zh-CN" sz="2400" dirty="0" smtClean="0"/>
          </a:p>
          <a:p>
            <a:pPr lvl="2">
              <a:lnSpc>
                <a:spcPct val="120000"/>
              </a:lnSpc>
              <a:buFont typeface="Wingdings" pitchFamily="2" charset="2"/>
              <a:buNone/>
            </a:pPr>
            <a:r>
              <a:rPr lang="zh-CN" altLang="en-US" sz="2400" dirty="0" smtClean="0"/>
              <a:t>当</a:t>
            </a:r>
            <a:r>
              <a:rPr lang="en-US" altLang="zh-CN" sz="2400" i="1" dirty="0"/>
              <a:t>S</a:t>
            </a:r>
            <a:r>
              <a:rPr lang="en-US" altLang="zh-CN" sz="2400" dirty="0"/>
              <a:t> </a:t>
            </a:r>
            <a:r>
              <a:rPr lang="en-US" altLang="zh-CN" sz="2400" dirty="0">
                <a:sym typeface="Symbol" pitchFamily="18" charset="2"/>
              </a:rPr>
              <a:t></a:t>
            </a:r>
            <a:r>
              <a:rPr lang="en-US" altLang="zh-CN" sz="2400" dirty="0"/>
              <a:t> </a:t>
            </a:r>
            <a:r>
              <a:rPr lang="en-US" altLang="zh-CN" sz="2400" dirty="0">
                <a:sym typeface="Symbol" pitchFamily="18" charset="2"/>
              </a:rPr>
              <a:t></a:t>
            </a:r>
            <a:r>
              <a:rPr lang="zh-CN" altLang="en-US" sz="2400" dirty="0"/>
              <a:t>，或</a:t>
            </a:r>
            <a:r>
              <a:rPr lang="en-US" altLang="zh-CN" sz="2400" i="1" dirty="0"/>
              <a:t>n</a:t>
            </a:r>
            <a:r>
              <a:rPr lang="en-US" altLang="zh-CN" sz="2400" baseline="-25000" dirty="0"/>
              <a:t>0</a:t>
            </a:r>
            <a:r>
              <a:rPr lang="en-US" altLang="zh-CN" sz="2400" dirty="0"/>
              <a:t> </a:t>
            </a:r>
            <a:r>
              <a:rPr lang="en-US" altLang="zh-CN" sz="2400" dirty="0">
                <a:sym typeface="Symbol" pitchFamily="18" charset="2"/>
              </a:rPr>
              <a:t></a:t>
            </a:r>
            <a:r>
              <a:rPr lang="en-US" altLang="zh-CN" sz="2400" dirty="0"/>
              <a:t> 0</a:t>
            </a:r>
            <a:r>
              <a:rPr lang="zh-CN" altLang="en-US" sz="2400" dirty="0"/>
              <a:t>时，</a:t>
            </a:r>
            <a:r>
              <a:rPr lang="en-US" altLang="zh-CN" sz="2400" i="1" dirty="0"/>
              <a:t>C</a:t>
            </a:r>
            <a:r>
              <a:rPr lang="en-US" altLang="zh-CN" sz="2400" i="1" baseline="-25000" dirty="0"/>
              <a:t>t</a:t>
            </a:r>
            <a:r>
              <a:rPr lang="en-US" altLang="zh-CN" sz="2400" baseline="-25000" dirty="0"/>
              <a:t> </a:t>
            </a:r>
            <a:r>
              <a:rPr lang="en-US" altLang="zh-CN" sz="2400" dirty="0">
                <a:sym typeface="Symbol" pitchFamily="18" charset="2"/>
              </a:rPr>
              <a:t></a:t>
            </a:r>
            <a:r>
              <a:rPr lang="en-US" altLang="zh-CN" sz="2400" dirty="0"/>
              <a:t> </a:t>
            </a:r>
            <a:r>
              <a:rPr lang="en-US" altLang="zh-CN" sz="2400" dirty="0">
                <a:sym typeface="Symbol" pitchFamily="18" charset="2"/>
              </a:rPr>
              <a:t></a:t>
            </a:r>
            <a:r>
              <a:rPr lang="zh-CN" altLang="en-US" sz="2400" dirty="0"/>
              <a:t>。</a:t>
            </a:r>
          </a:p>
          <a:p>
            <a:pPr lvl="2">
              <a:lnSpc>
                <a:spcPct val="120000"/>
              </a:lnSpc>
              <a:buFont typeface="Wingdings" pitchFamily="2" charset="2"/>
              <a:buNone/>
            </a:pPr>
            <a:r>
              <a:rPr lang="zh-CN" altLang="en-US" sz="2400" dirty="0"/>
              <a:t>		但是，当</a:t>
            </a:r>
            <a:r>
              <a:rPr lang="en-US" altLang="zh-CN" sz="2400" i="1" dirty="0"/>
              <a:t>B </a:t>
            </a:r>
            <a:r>
              <a:rPr lang="en-US" altLang="zh-CN" sz="2400" dirty="0">
                <a:sym typeface="Symbol" pitchFamily="18" charset="2"/>
              </a:rPr>
              <a:t></a:t>
            </a:r>
            <a:r>
              <a:rPr lang="en-US" altLang="zh-CN" sz="2400" dirty="0"/>
              <a:t> </a:t>
            </a:r>
            <a:r>
              <a:rPr lang="en-US" altLang="zh-CN" sz="2400" dirty="0">
                <a:sym typeface="Symbol" pitchFamily="18" charset="2"/>
              </a:rPr>
              <a:t></a:t>
            </a:r>
            <a:r>
              <a:rPr lang="zh-CN" altLang="en-US" sz="2400" dirty="0"/>
              <a:t>时，</a:t>
            </a:r>
            <a:r>
              <a:rPr lang="en-US" altLang="zh-CN" sz="2400" i="1" dirty="0"/>
              <a:t>C</a:t>
            </a:r>
            <a:r>
              <a:rPr lang="en-US" altLang="zh-CN" sz="2400" i="1" baseline="-25000" dirty="0"/>
              <a:t>t</a:t>
            </a:r>
            <a:r>
              <a:rPr lang="zh-CN" altLang="en-US" sz="2400" dirty="0"/>
              <a:t>将趋向何值？</a:t>
            </a:r>
          </a:p>
          <a:p>
            <a:pPr lvl="2">
              <a:lnSpc>
                <a:spcPct val="120000"/>
              </a:lnSpc>
              <a:buFont typeface="Wingdings" pitchFamily="2" charset="2"/>
              <a:buNone/>
            </a:pPr>
            <a:r>
              <a:rPr lang="zh-CN" altLang="en-US" sz="2400" dirty="0"/>
              <a:t>令：</a:t>
            </a:r>
            <a:r>
              <a:rPr lang="en-US" altLang="zh-CN" sz="2400" i="1" dirty="0"/>
              <a:t>x</a:t>
            </a:r>
            <a:r>
              <a:rPr lang="en-US" altLang="zh-CN" sz="2400" dirty="0"/>
              <a:t> = </a:t>
            </a:r>
            <a:r>
              <a:rPr lang="en-US" altLang="zh-CN" sz="2400" i="1" dirty="0"/>
              <a:t>S</a:t>
            </a:r>
            <a:r>
              <a:rPr lang="en-US" altLang="zh-CN" sz="2400" dirty="0"/>
              <a:t> / </a:t>
            </a:r>
            <a:r>
              <a:rPr lang="en-US" altLang="zh-CN" sz="2400" i="1" dirty="0"/>
              <a:t>n</a:t>
            </a:r>
            <a:r>
              <a:rPr lang="en-US" altLang="zh-CN" sz="2400" baseline="-25000" dirty="0"/>
              <a:t>0</a:t>
            </a:r>
            <a:r>
              <a:rPr lang="en-US" altLang="zh-CN" sz="2400" i="1" dirty="0"/>
              <a:t>B</a:t>
            </a:r>
            <a:r>
              <a:rPr lang="zh-CN" altLang="en-US" sz="2400" dirty="0"/>
              <a:t>，上式可以改写为：</a:t>
            </a:r>
          </a:p>
          <a:p>
            <a:pPr lvl="2">
              <a:lnSpc>
                <a:spcPct val="120000"/>
              </a:lnSpc>
              <a:buFont typeface="Wingdings" pitchFamily="2" charset="2"/>
              <a:buNone/>
            </a:pPr>
            <a:endParaRPr lang="zh-CN" altLang="en-US" sz="2400" dirty="0"/>
          </a:p>
          <a:p>
            <a:pPr lvl="2">
              <a:lnSpc>
                <a:spcPct val="160000"/>
              </a:lnSpc>
              <a:buFont typeface="Wingdings" pitchFamily="2" charset="2"/>
              <a:buNone/>
            </a:pPr>
            <a:r>
              <a:rPr lang="zh-CN" altLang="en-US" sz="2400" dirty="0"/>
              <a:t>利用关系式</a:t>
            </a:r>
          </a:p>
          <a:p>
            <a:pPr lvl="2">
              <a:lnSpc>
                <a:spcPct val="160000"/>
              </a:lnSpc>
              <a:buFont typeface="Wingdings" pitchFamily="2" charset="2"/>
              <a:buNone/>
            </a:pPr>
            <a:endParaRPr lang="zh-CN" altLang="en-US" sz="2400" dirty="0"/>
          </a:p>
          <a:p>
            <a:pPr lvl="2">
              <a:lnSpc>
                <a:spcPct val="70000"/>
              </a:lnSpc>
              <a:buFont typeface="Wingdings" pitchFamily="2" charset="2"/>
              <a:buNone/>
            </a:pPr>
            <a:r>
              <a:rPr lang="zh-CN" altLang="en-US" sz="2400" dirty="0"/>
              <a:t>上式变为</a:t>
            </a:r>
          </a:p>
        </p:txBody>
      </p:sp>
      <p:graphicFrame>
        <p:nvGraphicFramePr>
          <p:cNvPr id="70660" name="Object 4"/>
          <p:cNvGraphicFramePr>
            <a:graphicFrameLocks noChangeAspect="1"/>
          </p:cNvGraphicFramePr>
          <p:nvPr/>
        </p:nvGraphicFramePr>
        <p:xfrm>
          <a:off x="2483768" y="188640"/>
          <a:ext cx="4041775" cy="900113"/>
        </p:xfrm>
        <a:graphic>
          <a:graphicData uri="http://schemas.openxmlformats.org/presentationml/2006/ole">
            <mc:AlternateContent xmlns:mc="http://schemas.openxmlformats.org/markup-compatibility/2006">
              <mc:Choice xmlns:v="urn:schemas-microsoft-com:vml" Requires="v">
                <p:oleObj spid="_x0000_s22261" name="公式" r:id="rId3" imgW="1968500" imgH="482600" progId="Equation.3">
                  <p:embed/>
                </p:oleObj>
              </mc:Choice>
              <mc:Fallback>
                <p:oleObj name="公式" r:id="rId3" imgW="1968500" imgH="482600" progId="Equation.3">
                  <p:embed/>
                  <p:pic>
                    <p:nvPicPr>
                      <p:cNvPr id="0" name="Picture 5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88640"/>
                        <a:ext cx="4041775"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2" name="Rectangle 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0661" name="Object 5"/>
          <p:cNvGraphicFramePr>
            <a:graphicFrameLocks noChangeAspect="1"/>
          </p:cNvGraphicFramePr>
          <p:nvPr/>
        </p:nvGraphicFramePr>
        <p:xfrm>
          <a:off x="2195736" y="3356992"/>
          <a:ext cx="5219700" cy="895350"/>
        </p:xfrm>
        <a:graphic>
          <a:graphicData uri="http://schemas.openxmlformats.org/presentationml/2006/ole">
            <mc:AlternateContent xmlns:mc="http://schemas.openxmlformats.org/markup-compatibility/2006">
              <mc:Choice xmlns:v="urn:schemas-microsoft-com:vml" Requires="v">
                <p:oleObj spid="_x0000_s22262" name="公式" r:id="rId5" imgW="2844800" imgH="482600" progId="Equation.3">
                  <p:embed/>
                </p:oleObj>
              </mc:Choice>
              <mc:Fallback>
                <p:oleObj name="公式" r:id="rId5" imgW="2844800" imgH="482600" progId="Equation.3">
                  <p:embed/>
                  <p:pic>
                    <p:nvPicPr>
                      <p:cNvPr id="0" name="Picture 5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3356992"/>
                        <a:ext cx="52197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4" name="Rectangle 8"/>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0666" name="Rectangle 1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0667" name="Group 11"/>
          <p:cNvGrpSpPr>
            <a:grpSpLocks/>
          </p:cNvGrpSpPr>
          <p:nvPr/>
        </p:nvGrpSpPr>
        <p:grpSpPr bwMode="auto">
          <a:xfrm>
            <a:off x="2195736" y="4652565"/>
            <a:ext cx="5283201" cy="539750"/>
            <a:chOff x="1292" y="3169"/>
            <a:chExt cx="3328" cy="340"/>
          </a:xfrm>
        </p:grpSpPr>
        <p:graphicFrame>
          <p:nvGraphicFramePr>
            <p:cNvPr id="70663" name="Object 7"/>
            <p:cNvGraphicFramePr>
              <a:graphicFrameLocks noChangeAspect="1"/>
            </p:cNvGraphicFramePr>
            <p:nvPr/>
          </p:nvGraphicFramePr>
          <p:xfrm>
            <a:off x="1292" y="3169"/>
            <a:ext cx="1191" cy="340"/>
          </p:xfrm>
          <a:graphic>
            <a:graphicData uri="http://schemas.openxmlformats.org/presentationml/2006/ole">
              <mc:AlternateContent xmlns:mc="http://schemas.openxmlformats.org/markup-compatibility/2006">
                <mc:Choice xmlns:v="urn:schemas-microsoft-com:vml" Requires="v">
                  <p:oleObj spid="_x0000_s22263" name="公式" r:id="rId7" imgW="1129810" imgH="291973" progId="Equation.3">
                    <p:embed/>
                  </p:oleObj>
                </mc:Choice>
                <mc:Fallback>
                  <p:oleObj name="公式" r:id="rId7" imgW="1129810" imgH="291973" progId="Equation.3">
                    <p:embed/>
                    <p:pic>
                      <p:nvPicPr>
                        <p:cNvPr id="0" name="Picture 5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2" y="3169"/>
                          <a:ext cx="1191"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5" name="Object 9"/>
            <p:cNvGraphicFramePr>
              <a:graphicFrameLocks noChangeAspect="1"/>
            </p:cNvGraphicFramePr>
            <p:nvPr/>
          </p:nvGraphicFramePr>
          <p:xfrm>
            <a:off x="3061" y="3215"/>
            <a:ext cx="1559" cy="255"/>
          </p:xfrm>
          <a:graphic>
            <a:graphicData uri="http://schemas.openxmlformats.org/presentationml/2006/ole">
              <mc:AlternateContent xmlns:mc="http://schemas.openxmlformats.org/markup-compatibility/2006">
                <mc:Choice xmlns:v="urn:schemas-microsoft-com:vml" Requires="v">
                  <p:oleObj spid="_x0000_s22264" name="公式" r:id="rId9" imgW="1244060" imgH="215806" progId="Equation.3">
                    <p:embed/>
                  </p:oleObj>
                </mc:Choice>
                <mc:Fallback>
                  <p:oleObj name="公式" r:id="rId9" imgW="1244060" imgH="215806" progId="Equation.3">
                    <p:embed/>
                    <p:pic>
                      <p:nvPicPr>
                        <p:cNvPr id="0" name="Picture 5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1" y="3215"/>
                          <a:ext cx="1559"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0669" name="Rectangle 1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0668" name="Object 12"/>
          <p:cNvGraphicFramePr>
            <a:graphicFrameLocks noChangeAspect="1"/>
          </p:cNvGraphicFramePr>
          <p:nvPr/>
        </p:nvGraphicFramePr>
        <p:xfrm>
          <a:off x="1804700" y="5733256"/>
          <a:ext cx="5556538" cy="805657"/>
        </p:xfrm>
        <a:graphic>
          <a:graphicData uri="http://schemas.openxmlformats.org/presentationml/2006/ole">
            <mc:AlternateContent xmlns:mc="http://schemas.openxmlformats.org/markup-compatibility/2006">
              <mc:Choice xmlns:v="urn:schemas-microsoft-com:vml" Requires="v">
                <p:oleObj spid="_x0000_s22265" name="公式" r:id="rId11" imgW="3136900" imgH="431800" progId="Equation.3">
                  <p:embed/>
                </p:oleObj>
              </mc:Choice>
              <mc:Fallback>
                <p:oleObj name="公式" r:id="rId11" imgW="3136900" imgH="431800" progId="Equation.3">
                  <p:embed/>
                  <p:pic>
                    <p:nvPicPr>
                      <p:cNvPr id="0" name="Picture 5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4700" y="5733256"/>
                        <a:ext cx="5556538" cy="8056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8473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 calcmode="lin" valueType="num">
                                      <p:cBhvr additive="base">
                                        <p:cTn id="12"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0659">
                                            <p:txEl>
                                              <p:pRg st="2" end="2"/>
                                            </p:txEl>
                                          </p:spTgt>
                                        </p:tgtEl>
                                        <p:attrNameLst>
                                          <p:attrName>style.visibility</p:attrName>
                                        </p:attrNameLst>
                                      </p:cBhvr>
                                      <p:to>
                                        <p:strVal val="visible"/>
                                      </p:to>
                                    </p:set>
                                    <p:anim calcmode="lin" valueType="num">
                                      <p:cBhvr additive="base">
                                        <p:cTn id="18"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70659">
                                            <p:txEl>
                                              <p:pRg st="3" end="3"/>
                                            </p:txEl>
                                          </p:spTgt>
                                        </p:tgtEl>
                                        <p:attrNameLst>
                                          <p:attrName>style.visibility</p:attrName>
                                        </p:attrNameLst>
                                      </p:cBhvr>
                                      <p:to>
                                        <p:strVal val="visible"/>
                                      </p:to>
                                    </p:set>
                                    <p:anim calcmode="lin" valueType="num">
                                      <p:cBhvr additive="base">
                                        <p:cTn id="24"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0659">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0661"/>
                                        </p:tgtEl>
                                        <p:attrNameLst>
                                          <p:attrName>style.visibility</p:attrName>
                                        </p:attrNameLst>
                                      </p:cBhvr>
                                      <p:to>
                                        <p:strVal val="visible"/>
                                      </p:to>
                                    </p:set>
                                    <p:anim calcmode="lin" valueType="num">
                                      <p:cBhvr additive="base">
                                        <p:cTn id="28" dur="500" fill="hold"/>
                                        <p:tgtEl>
                                          <p:spTgt spid="70661"/>
                                        </p:tgtEl>
                                        <p:attrNameLst>
                                          <p:attrName>ppt_x</p:attrName>
                                        </p:attrNameLst>
                                      </p:cBhvr>
                                      <p:tavLst>
                                        <p:tav tm="0">
                                          <p:val>
                                            <p:strVal val="#ppt_x"/>
                                          </p:val>
                                        </p:tav>
                                        <p:tav tm="100000">
                                          <p:val>
                                            <p:strVal val="#ppt_x"/>
                                          </p:val>
                                        </p:tav>
                                      </p:tavLst>
                                    </p:anim>
                                    <p:anim calcmode="lin" valueType="num">
                                      <p:cBhvr additive="base">
                                        <p:cTn id="29" dur="500" fill="hold"/>
                                        <p:tgtEl>
                                          <p:spTgt spid="70661"/>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70659">
                                            <p:txEl>
                                              <p:pRg st="5" end="5"/>
                                            </p:txEl>
                                          </p:spTgt>
                                        </p:tgtEl>
                                        <p:attrNameLst>
                                          <p:attrName>style.visibility</p:attrName>
                                        </p:attrNameLst>
                                      </p:cBhvr>
                                      <p:to>
                                        <p:strVal val="visible"/>
                                      </p:to>
                                    </p:set>
                                    <p:anim calcmode="lin" valueType="num">
                                      <p:cBhvr additive="base">
                                        <p:cTn id="34"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0659">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70667"/>
                                        </p:tgtEl>
                                        <p:attrNameLst>
                                          <p:attrName>style.visibility</p:attrName>
                                        </p:attrNameLst>
                                      </p:cBhvr>
                                      <p:to>
                                        <p:strVal val="visible"/>
                                      </p:to>
                                    </p:set>
                                    <p:anim calcmode="lin" valueType="num">
                                      <p:cBhvr additive="base">
                                        <p:cTn id="38" dur="500" fill="hold"/>
                                        <p:tgtEl>
                                          <p:spTgt spid="70667"/>
                                        </p:tgtEl>
                                        <p:attrNameLst>
                                          <p:attrName>ppt_x</p:attrName>
                                        </p:attrNameLst>
                                      </p:cBhvr>
                                      <p:tavLst>
                                        <p:tav tm="0">
                                          <p:val>
                                            <p:strVal val="#ppt_x"/>
                                          </p:val>
                                        </p:tav>
                                        <p:tav tm="100000">
                                          <p:val>
                                            <p:strVal val="#ppt_x"/>
                                          </p:val>
                                        </p:tav>
                                      </p:tavLst>
                                    </p:anim>
                                    <p:anim calcmode="lin" valueType="num">
                                      <p:cBhvr additive="base">
                                        <p:cTn id="39" dur="500" fill="hold"/>
                                        <p:tgtEl>
                                          <p:spTgt spid="70667"/>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70659">
                                            <p:txEl>
                                              <p:pRg st="7" end="7"/>
                                            </p:txEl>
                                          </p:spTgt>
                                        </p:tgtEl>
                                        <p:attrNameLst>
                                          <p:attrName>style.visibility</p:attrName>
                                        </p:attrNameLst>
                                      </p:cBhvr>
                                      <p:to>
                                        <p:strVal val="visible"/>
                                      </p:to>
                                    </p:set>
                                    <p:anim calcmode="lin" valueType="num">
                                      <p:cBhvr additive="base">
                                        <p:cTn id="44" dur="500" fill="hold"/>
                                        <p:tgtEl>
                                          <p:spTgt spid="70659">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0659">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70668"/>
                                        </p:tgtEl>
                                        <p:attrNameLst>
                                          <p:attrName>style.visibility</p:attrName>
                                        </p:attrNameLst>
                                      </p:cBhvr>
                                      <p:to>
                                        <p:strVal val="visible"/>
                                      </p:to>
                                    </p:set>
                                    <p:anim calcmode="lin" valueType="num">
                                      <p:cBhvr additive="base">
                                        <p:cTn id="48" dur="500" fill="hold"/>
                                        <p:tgtEl>
                                          <p:spTgt spid="70668"/>
                                        </p:tgtEl>
                                        <p:attrNameLst>
                                          <p:attrName>ppt_x</p:attrName>
                                        </p:attrNameLst>
                                      </p:cBhvr>
                                      <p:tavLst>
                                        <p:tav tm="0">
                                          <p:val>
                                            <p:strVal val="#ppt_x"/>
                                          </p:val>
                                        </p:tav>
                                        <p:tav tm="100000">
                                          <p:val>
                                            <p:strVal val="#ppt_x"/>
                                          </p:val>
                                        </p:tav>
                                      </p:tavLst>
                                    </p:anim>
                                    <p:anim calcmode="lin" valueType="num">
                                      <p:cBhvr additive="base">
                                        <p:cTn id="49" dur="500" fill="hold"/>
                                        <p:tgtEl>
                                          <p:spTgt spid="70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915816" y="4869160"/>
            <a:ext cx="4339332" cy="2016224"/>
            <a:chOff x="3130" y="7056"/>
            <a:chExt cx="4950" cy="2170"/>
          </a:xfrm>
        </p:grpSpPr>
        <p:grpSp>
          <p:nvGrpSpPr>
            <p:cNvPr id="3" name="Group 6"/>
            <p:cNvGrpSpPr>
              <a:grpSpLocks/>
            </p:cNvGrpSpPr>
            <p:nvPr/>
          </p:nvGrpSpPr>
          <p:grpSpPr bwMode="auto">
            <a:xfrm>
              <a:off x="3130" y="7056"/>
              <a:ext cx="4950" cy="2170"/>
              <a:chOff x="3204" y="12380"/>
              <a:chExt cx="4950" cy="2170"/>
            </a:xfrm>
          </p:grpSpPr>
          <p:grpSp>
            <p:nvGrpSpPr>
              <p:cNvPr id="4" name="Group 7"/>
              <p:cNvGrpSpPr>
                <a:grpSpLocks/>
              </p:cNvGrpSpPr>
              <p:nvPr/>
            </p:nvGrpSpPr>
            <p:grpSpPr bwMode="auto">
              <a:xfrm>
                <a:off x="3204" y="12380"/>
                <a:ext cx="4950" cy="2170"/>
                <a:chOff x="3204" y="12380"/>
                <a:chExt cx="4950" cy="2170"/>
              </a:xfrm>
            </p:grpSpPr>
            <p:pic>
              <p:nvPicPr>
                <p:cNvPr id="30728" name="Picture 8" descr="地波"/>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4" y="12645"/>
                  <a:ext cx="4950" cy="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Text Box 9"/>
                <p:cNvSpPr txBox="1">
                  <a:spLocks noChangeArrowheads="1"/>
                </p:cNvSpPr>
                <p:nvPr/>
              </p:nvSpPr>
              <p:spPr bwMode="auto">
                <a:xfrm>
                  <a:off x="5640" y="12380"/>
                  <a:ext cx="1611"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dirty="0">
                      <a:solidFill>
                        <a:srgbClr val="0000FF"/>
                      </a:solidFill>
                      <a:latin typeface="+mj-ea"/>
                      <a:ea typeface="+mj-ea"/>
                    </a:rPr>
                    <a:t>传播路径</a:t>
                  </a:r>
                  <a:endParaRPr lang="zh-CN" altLang="en-US" sz="3600" b="1" dirty="0">
                    <a:solidFill>
                      <a:srgbClr val="0000FF"/>
                    </a:solidFill>
                    <a:latin typeface="+mj-ea"/>
                    <a:ea typeface="+mj-ea"/>
                  </a:endParaRPr>
                </a:p>
              </p:txBody>
            </p:sp>
          </p:grpSp>
          <p:sp>
            <p:nvSpPr>
              <p:cNvPr id="30730" name="Text Box 10"/>
              <p:cNvSpPr txBox="1">
                <a:spLocks noChangeArrowheads="1"/>
              </p:cNvSpPr>
              <p:nvPr/>
            </p:nvSpPr>
            <p:spPr bwMode="auto">
              <a:xfrm>
                <a:off x="5540" y="13080"/>
                <a:ext cx="8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itchFamily="18" charset="0"/>
                  </a:rPr>
                  <a:t>地  面</a:t>
                </a:r>
                <a:endParaRPr lang="zh-CN" altLang="en-US" sz="2800"/>
              </a:p>
            </p:txBody>
          </p:sp>
        </p:grpSp>
        <p:sp>
          <p:nvSpPr>
            <p:cNvPr id="30731" name="Text Box 11"/>
            <p:cNvSpPr txBox="1">
              <a:spLocks noChangeArrowheads="1"/>
            </p:cNvSpPr>
            <p:nvPr/>
          </p:nvSpPr>
          <p:spPr bwMode="auto">
            <a:xfrm>
              <a:off x="4830" y="8475"/>
              <a:ext cx="2325"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dirty="0">
                  <a:latin typeface="Times New Roman" pitchFamily="18" charset="0"/>
                </a:rPr>
                <a:t>图</a:t>
              </a:r>
              <a:r>
                <a:rPr lang="en-US" altLang="zh-CN" dirty="0">
                  <a:latin typeface="Times New Roman" pitchFamily="18" charset="0"/>
                </a:rPr>
                <a:t>4-1 </a:t>
              </a:r>
              <a:r>
                <a:rPr lang="zh-CN" altLang="en-US" dirty="0">
                  <a:latin typeface="Times New Roman" pitchFamily="18" charset="0"/>
                </a:rPr>
                <a:t>地波传播</a:t>
              </a:r>
            </a:p>
            <a:p>
              <a:endParaRPr lang="en-US" altLang="zh-CN" dirty="0"/>
            </a:p>
          </p:txBody>
        </p:sp>
      </p:grpSp>
      <p:sp>
        <p:nvSpPr>
          <p:cNvPr id="30722" name="Rectangle 2"/>
          <p:cNvSpPr>
            <a:spLocks noGrp="1" noChangeArrowheads="1"/>
          </p:cNvSpPr>
          <p:nvPr>
            <p:ph type="title"/>
          </p:nvPr>
        </p:nvSpPr>
        <p:spPr/>
        <p:txBody>
          <a:bodyPr>
            <a:normAutofit/>
          </a:bodyPr>
          <a:lstStyle/>
          <a:p>
            <a:pPr lvl="1" algn="l" rtl="0">
              <a:lnSpc>
                <a:spcPct val="90000"/>
              </a:lnSpc>
              <a:spcBef>
                <a:spcPct val="0"/>
              </a:spcBef>
            </a:pPr>
            <a:r>
              <a:rPr lang="zh-CN" altLang="en-US" sz="3400" b="1" dirty="0" smtClean="0">
                <a:latin typeface="+mj-ea"/>
                <a:ea typeface="+mj-ea"/>
              </a:rPr>
              <a:t>电磁波传播的分类：</a:t>
            </a:r>
            <a:endParaRPr lang="zh-CN" altLang="en-US" sz="3400" b="1" dirty="0">
              <a:latin typeface="+mj-ea"/>
              <a:ea typeface="+mj-ea"/>
            </a:endParaRPr>
          </a:p>
        </p:txBody>
      </p:sp>
      <p:graphicFrame>
        <p:nvGraphicFramePr>
          <p:cNvPr id="33" name="图示 32"/>
          <p:cNvGraphicFramePr/>
          <p:nvPr>
            <p:extLst>
              <p:ext uri="{D42A27DB-BD31-4B8C-83A1-F6EECF244321}">
                <p14:modId xmlns:p14="http://schemas.microsoft.com/office/powerpoint/2010/main" val="327708154"/>
              </p:ext>
            </p:extLst>
          </p:nvPr>
        </p:nvGraphicFramePr>
        <p:xfrm>
          <a:off x="467544" y="1196752"/>
          <a:ext cx="8064896" cy="4391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灯片编号占位符 5"/>
          <p:cNvSpPr>
            <a:spLocks noGrp="1"/>
          </p:cNvSpPr>
          <p:nvPr>
            <p:ph type="sldNum" sz="quarter" idx="12"/>
          </p:nvPr>
        </p:nvSpPr>
        <p:spPr/>
        <p:txBody>
          <a:bodyPr/>
          <a:lstStyle/>
          <a:p>
            <a:fld id="{7EB226B2-1452-47B2-93B4-48BEC4D46899}" type="slidenum">
              <a:rPr lang="en-US" altLang="zh-CN" smtClean="0"/>
              <a:pPr/>
              <a:t>9</a:t>
            </a:fld>
            <a:endParaRPr lang="en-US" altLang="zh-CN"/>
          </a:p>
        </p:txBody>
      </p:sp>
    </p:spTree>
    <p:extLst>
      <p:ext uri="{BB962C8B-B14F-4D97-AF65-F5344CB8AC3E}">
        <p14:creationId xmlns:p14="http://schemas.microsoft.com/office/powerpoint/2010/main" val="1065062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E9E3689E-EA3D-41CE-912D-2F5BA4327C32}" type="slidenum">
              <a:rPr lang="en-US" altLang="zh-CN"/>
              <a:pPr/>
              <a:t>90</a:t>
            </a:fld>
            <a:endParaRPr lang="en-US" altLang="zh-CN"/>
          </a:p>
        </p:txBody>
      </p:sp>
      <p:sp>
        <p:nvSpPr>
          <p:cNvPr id="71683" name="Rectangle 3"/>
          <p:cNvSpPr>
            <a:spLocks noGrp="1" noChangeArrowheads="1"/>
          </p:cNvSpPr>
          <p:nvPr>
            <p:ph type="body" idx="1"/>
          </p:nvPr>
        </p:nvSpPr>
        <p:spPr>
          <a:xfrm>
            <a:off x="206375" y="1196752"/>
            <a:ext cx="8763000" cy="5175250"/>
          </a:xfrm>
        </p:spPr>
        <p:txBody>
          <a:bodyPr/>
          <a:lstStyle/>
          <a:p>
            <a:pPr lvl="2">
              <a:buFont typeface="Wingdings" pitchFamily="2" charset="2"/>
              <a:buNone/>
            </a:pPr>
            <a:r>
              <a:rPr lang="en-US" altLang="zh-CN" dirty="0"/>
              <a:t>	       </a:t>
            </a:r>
            <a:r>
              <a:rPr lang="zh-CN" altLang="en-US" sz="2800" dirty="0"/>
              <a:t>上式表明，当给定</a:t>
            </a:r>
            <a:r>
              <a:rPr lang="en-US" altLang="zh-CN" sz="2800" i="1" dirty="0"/>
              <a:t>S </a:t>
            </a:r>
            <a:r>
              <a:rPr lang="en-US" altLang="zh-CN" sz="2800" dirty="0"/>
              <a:t>/ </a:t>
            </a:r>
            <a:r>
              <a:rPr lang="en-US" altLang="zh-CN" sz="2800" i="1" dirty="0"/>
              <a:t>n</a:t>
            </a:r>
            <a:r>
              <a:rPr lang="en-US" altLang="zh-CN" sz="2800" baseline="-25000" dirty="0"/>
              <a:t>0</a:t>
            </a:r>
            <a:r>
              <a:rPr lang="zh-CN" altLang="en-US" sz="2800" dirty="0"/>
              <a:t>时，若带宽</a:t>
            </a:r>
            <a:r>
              <a:rPr lang="en-US" altLang="zh-CN" sz="2800" i="1" dirty="0"/>
              <a:t>B</a:t>
            </a:r>
            <a:r>
              <a:rPr lang="zh-CN" altLang="en-US" sz="2800" dirty="0"/>
              <a:t>趋于无穷大，</a:t>
            </a:r>
            <a:r>
              <a:rPr lang="zh-CN" altLang="en-US" sz="2800" dirty="0">
                <a:solidFill>
                  <a:schemeClr val="hlink"/>
                </a:solidFill>
              </a:rPr>
              <a:t>信道容量不会趋于无限大，而只是</a:t>
            </a:r>
            <a:r>
              <a:rPr lang="en-US" altLang="zh-CN" sz="2800" i="1" dirty="0">
                <a:solidFill>
                  <a:schemeClr val="hlink"/>
                </a:solidFill>
              </a:rPr>
              <a:t>S </a:t>
            </a:r>
            <a:r>
              <a:rPr lang="en-US" altLang="zh-CN" sz="2800" dirty="0">
                <a:solidFill>
                  <a:schemeClr val="hlink"/>
                </a:solidFill>
              </a:rPr>
              <a:t>/ </a:t>
            </a:r>
            <a:r>
              <a:rPr lang="en-US" altLang="zh-CN" sz="2800" i="1" dirty="0">
                <a:solidFill>
                  <a:schemeClr val="hlink"/>
                </a:solidFill>
              </a:rPr>
              <a:t>n</a:t>
            </a:r>
            <a:r>
              <a:rPr lang="en-US" altLang="zh-CN" sz="2800" baseline="-25000" dirty="0">
                <a:solidFill>
                  <a:schemeClr val="hlink"/>
                </a:solidFill>
              </a:rPr>
              <a:t>0</a:t>
            </a:r>
            <a:r>
              <a:rPr lang="zh-CN" altLang="en-US" sz="2800" dirty="0">
                <a:solidFill>
                  <a:schemeClr val="hlink"/>
                </a:solidFill>
              </a:rPr>
              <a:t>的</a:t>
            </a:r>
            <a:r>
              <a:rPr lang="en-US" altLang="zh-CN" sz="2800" dirty="0">
                <a:solidFill>
                  <a:schemeClr val="hlink"/>
                </a:solidFill>
              </a:rPr>
              <a:t>1.44</a:t>
            </a:r>
            <a:r>
              <a:rPr lang="zh-CN" altLang="en-US" sz="2800" dirty="0">
                <a:solidFill>
                  <a:schemeClr val="hlink"/>
                </a:solidFill>
              </a:rPr>
              <a:t>倍</a:t>
            </a:r>
            <a:r>
              <a:rPr lang="zh-CN" altLang="en-US" sz="2800" dirty="0" smtClean="0"/>
              <a:t>。</a:t>
            </a:r>
            <a:endParaRPr lang="en-US" altLang="zh-CN" sz="2800" dirty="0" smtClean="0"/>
          </a:p>
          <a:p>
            <a:pPr lvl="2">
              <a:buFont typeface="Wingdings" pitchFamily="2" charset="2"/>
              <a:buNone/>
            </a:pPr>
            <a:r>
              <a:rPr lang="en-US" altLang="zh-CN" sz="2800" dirty="0" smtClean="0"/>
              <a:t>     </a:t>
            </a:r>
            <a:r>
              <a:rPr lang="zh-CN" altLang="en-US" sz="2800" dirty="0" smtClean="0"/>
              <a:t>这</a:t>
            </a:r>
            <a:r>
              <a:rPr lang="zh-CN" altLang="en-US" sz="2800" dirty="0"/>
              <a:t>是因为当带宽</a:t>
            </a:r>
            <a:r>
              <a:rPr lang="en-US" altLang="zh-CN" sz="2800" i="1" dirty="0"/>
              <a:t>B</a:t>
            </a:r>
            <a:r>
              <a:rPr lang="zh-CN" altLang="en-US" sz="2800" dirty="0"/>
              <a:t>增大时，噪声功率也随之增大。</a:t>
            </a:r>
          </a:p>
          <a:p>
            <a:pPr lvl="2">
              <a:buFont typeface="Wingdings" pitchFamily="2" charset="2"/>
              <a:buNone/>
            </a:pPr>
            <a:r>
              <a:rPr lang="zh-CN" altLang="en-US" sz="2800" dirty="0"/>
              <a:t> 		</a:t>
            </a:r>
            <a:r>
              <a:rPr lang="en-US" altLang="zh-CN" sz="2800" i="1" dirty="0"/>
              <a:t>C</a:t>
            </a:r>
            <a:r>
              <a:rPr lang="en-US" altLang="zh-CN" sz="2800" baseline="-25000" dirty="0"/>
              <a:t>t</a:t>
            </a:r>
            <a:r>
              <a:rPr lang="zh-CN" altLang="en-US" sz="2800" dirty="0"/>
              <a:t>和带宽</a:t>
            </a:r>
            <a:r>
              <a:rPr lang="en-US" altLang="zh-CN" sz="2800" i="1" dirty="0"/>
              <a:t>B</a:t>
            </a:r>
            <a:r>
              <a:rPr lang="zh-CN" altLang="en-US" sz="2800" dirty="0"/>
              <a:t>的关系曲线：</a:t>
            </a:r>
          </a:p>
          <a:p>
            <a:pPr lvl="2">
              <a:buFont typeface="Wingdings" pitchFamily="2" charset="2"/>
              <a:buNone/>
            </a:pPr>
            <a:endParaRPr lang="en-US" altLang="zh-CN" dirty="0"/>
          </a:p>
        </p:txBody>
      </p:sp>
      <p:graphicFrame>
        <p:nvGraphicFramePr>
          <p:cNvPr id="71684" name="Object 4"/>
          <p:cNvGraphicFramePr>
            <a:graphicFrameLocks noChangeAspect="1"/>
          </p:cNvGraphicFramePr>
          <p:nvPr/>
        </p:nvGraphicFramePr>
        <p:xfrm>
          <a:off x="1331640" y="21927"/>
          <a:ext cx="6624736" cy="1008658"/>
        </p:xfrm>
        <a:graphic>
          <a:graphicData uri="http://schemas.openxmlformats.org/presentationml/2006/ole">
            <mc:AlternateContent xmlns:mc="http://schemas.openxmlformats.org/markup-compatibility/2006">
              <mc:Choice xmlns:v="urn:schemas-microsoft-com:vml" Requires="v">
                <p:oleObj spid="_x0000_s22681" name="公式" r:id="rId3" imgW="3136900" imgH="431800" progId="Equation.3">
                  <p:embed/>
                </p:oleObj>
              </mc:Choice>
              <mc:Fallback>
                <p:oleObj name="公式" r:id="rId3" imgW="3136900" imgH="431800" progId="Equation.3">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1927"/>
                        <a:ext cx="6624736" cy="10086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685" name="Group 5"/>
          <p:cNvGrpSpPr>
            <a:grpSpLocks/>
          </p:cNvGrpSpPr>
          <p:nvPr/>
        </p:nvGrpSpPr>
        <p:grpSpPr bwMode="auto">
          <a:xfrm>
            <a:off x="2483768" y="3789040"/>
            <a:ext cx="4536504" cy="3068960"/>
            <a:chOff x="6450" y="4290"/>
            <a:chExt cx="3930" cy="2445"/>
          </a:xfrm>
        </p:grpSpPr>
        <p:sp>
          <p:nvSpPr>
            <p:cNvPr id="71686" name="Text Box 6"/>
            <p:cNvSpPr txBox="1">
              <a:spLocks noChangeArrowheads="1"/>
            </p:cNvSpPr>
            <p:nvPr/>
          </p:nvSpPr>
          <p:spPr bwMode="auto">
            <a:xfrm>
              <a:off x="6840" y="6300"/>
              <a:ext cx="340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latin typeface="Times New Roman" pitchFamily="18" charset="0"/>
                </a:rPr>
                <a:t>图</a:t>
              </a:r>
              <a:r>
                <a:rPr lang="en-US" altLang="zh-CN" sz="2000">
                  <a:latin typeface="Times New Roman" pitchFamily="18" charset="0"/>
                </a:rPr>
                <a:t>4-24 </a:t>
              </a:r>
              <a:r>
                <a:rPr lang="zh-CN" altLang="en-US" sz="2000">
                  <a:latin typeface="Times New Roman" pitchFamily="18" charset="0"/>
                </a:rPr>
                <a:t>信道容量和带宽关系</a:t>
              </a:r>
              <a:endParaRPr lang="zh-CN" altLang="en-US" sz="3200"/>
            </a:p>
          </p:txBody>
        </p:sp>
        <p:grpSp>
          <p:nvGrpSpPr>
            <p:cNvPr id="71687" name="Group 7"/>
            <p:cNvGrpSpPr>
              <a:grpSpLocks/>
            </p:cNvGrpSpPr>
            <p:nvPr/>
          </p:nvGrpSpPr>
          <p:grpSpPr bwMode="auto">
            <a:xfrm>
              <a:off x="6450" y="4290"/>
              <a:ext cx="3930" cy="2085"/>
              <a:chOff x="6450" y="4290"/>
              <a:chExt cx="3930" cy="2085"/>
            </a:xfrm>
          </p:grpSpPr>
          <p:pic>
            <p:nvPicPr>
              <p:cNvPr id="71688" name="Picture 8" descr="有噪信道容量"/>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0" y="4428"/>
                <a:ext cx="2730" cy="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9" name="Text Box 9"/>
              <p:cNvSpPr txBox="1">
                <a:spLocks noChangeArrowheads="1"/>
              </p:cNvSpPr>
              <p:nvPr/>
            </p:nvSpPr>
            <p:spPr bwMode="auto">
              <a:xfrm>
                <a:off x="6450" y="4935"/>
                <a:ext cx="72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i="1">
                    <a:latin typeface="Times New Roman" pitchFamily="18" charset="0"/>
                  </a:rPr>
                  <a:t>S</a:t>
                </a:r>
                <a:r>
                  <a:rPr lang="en-US" altLang="zh-CN" sz="2000">
                    <a:latin typeface="Times New Roman" pitchFamily="18" charset="0"/>
                  </a:rPr>
                  <a:t>/</a:t>
                </a:r>
                <a:r>
                  <a:rPr lang="en-US" altLang="zh-CN" sz="2000" i="1">
                    <a:latin typeface="Times New Roman" pitchFamily="18" charset="0"/>
                  </a:rPr>
                  <a:t>n</a:t>
                </a:r>
                <a:r>
                  <a:rPr lang="en-US" altLang="zh-CN" sz="2000" baseline="-25000">
                    <a:latin typeface="Times New Roman" pitchFamily="18" charset="0"/>
                  </a:rPr>
                  <a:t>0</a:t>
                </a:r>
                <a:endParaRPr lang="en-US" altLang="zh-CN" sz="3600"/>
              </a:p>
            </p:txBody>
          </p:sp>
          <p:sp>
            <p:nvSpPr>
              <p:cNvPr id="71690" name="Text Box 10"/>
              <p:cNvSpPr txBox="1">
                <a:spLocks noChangeArrowheads="1"/>
              </p:cNvSpPr>
              <p:nvPr/>
            </p:nvSpPr>
            <p:spPr bwMode="auto">
              <a:xfrm>
                <a:off x="7515" y="5925"/>
                <a:ext cx="72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i="1">
                    <a:latin typeface="Times New Roman" pitchFamily="18" charset="0"/>
                  </a:rPr>
                  <a:t>S</a:t>
                </a:r>
                <a:r>
                  <a:rPr lang="en-US" altLang="zh-CN" sz="2000">
                    <a:latin typeface="Times New Roman" pitchFamily="18" charset="0"/>
                  </a:rPr>
                  <a:t>/</a:t>
                </a:r>
                <a:r>
                  <a:rPr lang="en-US" altLang="zh-CN" sz="2000" i="1">
                    <a:latin typeface="Times New Roman" pitchFamily="18" charset="0"/>
                  </a:rPr>
                  <a:t>n</a:t>
                </a:r>
                <a:r>
                  <a:rPr lang="en-US" altLang="zh-CN" sz="2000" baseline="-25000">
                    <a:latin typeface="Times New Roman" pitchFamily="18" charset="0"/>
                  </a:rPr>
                  <a:t>0</a:t>
                </a:r>
                <a:endParaRPr lang="en-US" altLang="zh-CN" sz="3600"/>
              </a:p>
            </p:txBody>
          </p:sp>
          <p:sp>
            <p:nvSpPr>
              <p:cNvPr id="71691" name="Text Box 11"/>
              <p:cNvSpPr txBox="1">
                <a:spLocks noChangeArrowheads="1"/>
              </p:cNvSpPr>
              <p:nvPr/>
            </p:nvSpPr>
            <p:spPr bwMode="auto">
              <a:xfrm>
                <a:off x="9660" y="5865"/>
                <a:ext cx="72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i="1">
                    <a:latin typeface="Times New Roman" pitchFamily="18" charset="0"/>
                  </a:rPr>
                  <a:t>B</a:t>
                </a:r>
                <a:endParaRPr lang="en-US" altLang="zh-CN" sz="3600"/>
              </a:p>
            </p:txBody>
          </p:sp>
          <p:sp>
            <p:nvSpPr>
              <p:cNvPr id="71692" name="Text Box 12"/>
              <p:cNvSpPr txBox="1">
                <a:spLocks noChangeArrowheads="1"/>
              </p:cNvSpPr>
              <p:nvPr/>
            </p:nvSpPr>
            <p:spPr bwMode="auto">
              <a:xfrm>
                <a:off x="6585" y="4290"/>
                <a:ext cx="72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i="1">
                    <a:latin typeface="Times New Roman" pitchFamily="18" charset="0"/>
                  </a:rPr>
                  <a:t>C</a:t>
                </a:r>
                <a:r>
                  <a:rPr lang="en-US" altLang="zh-CN" sz="2000" i="1" baseline="-25000">
                    <a:latin typeface="Times New Roman" pitchFamily="18" charset="0"/>
                  </a:rPr>
                  <a:t>t</a:t>
                </a:r>
                <a:endParaRPr lang="en-US" altLang="zh-CN" sz="3600"/>
              </a:p>
            </p:txBody>
          </p:sp>
          <p:sp>
            <p:nvSpPr>
              <p:cNvPr id="71693" name="Text Box 13"/>
              <p:cNvSpPr txBox="1">
                <a:spLocks noChangeArrowheads="1"/>
              </p:cNvSpPr>
              <p:nvPr/>
            </p:nvSpPr>
            <p:spPr bwMode="auto">
              <a:xfrm>
                <a:off x="7605" y="4335"/>
                <a:ext cx="127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rPr>
                  <a:t>1.44(</a:t>
                </a:r>
                <a:r>
                  <a:rPr lang="en-US" altLang="zh-CN" sz="2000" i="1">
                    <a:latin typeface="Times New Roman" pitchFamily="18" charset="0"/>
                  </a:rPr>
                  <a:t>S</a:t>
                </a:r>
                <a:r>
                  <a:rPr lang="en-US" altLang="zh-CN" sz="2000">
                    <a:latin typeface="Times New Roman" pitchFamily="18" charset="0"/>
                  </a:rPr>
                  <a:t>/</a:t>
                </a:r>
                <a:r>
                  <a:rPr lang="en-US" altLang="zh-CN" sz="2000" i="1">
                    <a:latin typeface="Times New Roman" pitchFamily="18" charset="0"/>
                  </a:rPr>
                  <a:t>n</a:t>
                </a:r>
                <a:r>
                  <a:rPr lang="en-US" altLang="zh-CN" sz="2000" baseline="-25000">
                    <a:latin typeface="Times New Roman" pitchFamily="18" charset="0"/>
                  </a:rPr>
                  <a:t>0</a:t>
                </a:r>
                <a:r>
                  <a:rPr lang="en-US" altLang="zh-CN" sz="2000">
                    <a:latin typeface="Times New Roman" pitchFamily="18" charset="0"/>
                  </a:rPr>
                  <a:t>)</a:t>
                </a:r>
                <a:endParaRPr lang="en-US" altLang="zh-CN" sz="3600"/>
              </a:p>
            </p:txBody>
          </p:sp>
        </p:grpSp>
      </p:grpSp>
    </p:spTree>
    <p:extLst>
      <p:ext uri="{BB962C8B-B14F-4D97-AF65-F5344CB8AC3E}">
        <p14:creationId xmlns:p14="http://schemas.microsoft.com/office/powerpoint/2010/main" val="3411152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anim calcmode="lin" valueType="num">
                                      <p:cBhvr additive="base">
                                        <p:cTn id="11"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1685"/>
                                        </p:tgtEl>
                                        <p:attrNameLst>
                                          <p:attrName>style.visibility</p:attrName>
                                        </p:attrNameLst>
                                      </p:cBhvr>
                                      <p:to>
                                        <p:strVal val="visible"/>
                                      </p:to>
                                    </p:set>
                                    <p:anim calcmode="lin" valueType="num">
                                      <p:cBhvr additive="base">
                                        <p:cTn id="23" dur="500" fill="hold"/>
                                        <p:tgtEl>
                                          <p:spTgt spid="71685"/>
                                        </p:tgtEl>
                                        <p:attrNameLst>
                                          <p:attrName>ppt_x</p:attrName>
                                        </p:attrNameLst>
                                      </p:cBhvr>
                                      <p:tavLst>
                                        <p:tav tm="0">
                                          <p:val>
                                            <p:strVal val="#ppt_x"/>
                                          </p:val>
                                        </p:tav>
                                        <p:tav tm="100000">
                                          <p:val>
                                            <p:strVal val="#ppt_x"/>
                                          </p:val>
                                        </p:tav>
                                      </p:tavLst>
                                    </p:anim>
                                    <p:anim calcmode="lin" valueType="num">
                                      <p:cBhvr additive="base">
                                        <p:cTn id="24" dur="500" fill="hold"/>
                                        <p:tgtEl>
                                          <p:spTgt spid="716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66D97E3-E1E7-40B4-927A-50919ABD0F13}" type="slidenum">
              <a:rPr lang="en-US" altLang="zh-CN"/>
              <a:pPr/>
              <a:t>91</a:t>
            </a:fld>
            <a:endParaRPr lang="en-US" altLang="zh-CN"/>
          </a:p>
        </p:txBody>
      </p:sp>
      <p:sp>
        <p:nvSpPr>
          <p:cNvPr id="72707" name="Rectangle 3"/>
          <p:cNvSpPr>
            <a:spLocks noGrp="1" noChangeArrowheads="1"/>
          </p:cNvSpPr>
          <p:nvPr>
            <p:ph type="body" idx="1"/>
          </p:nvPr>
        </p:nvSpPr>
        <p:spPr>
          <a:xfrm>
            <a:off x="341313" y="1268413"/>
            <a:ext cx="8628062" cy="5221287"/>
          </a:xfrm>
        </p:spPr>
        <p:txBody>
          <a:bodyPr>
            <a:normAutofit/>
          </a:bodyPr>
          <a:lstStyle/>
          <a:p>
            <a:pPr lvl="2">
              <a:buFont typeface="Wingdings" pitchFamily="2" charset="2"/>
              <a:buNone/>
            </a:pPr>
            <a:r>
              <a:rPr lang="zh-CN" altLang="en-US" sz="2800" dirty="0" smtClean="0"/>
              <a:t>上式</a:t>
            </a:r>
            <a:r>
              <a:rPr lang="zh-CN" altLang="en-US" sz="2800" dirty="0"/>
              <a:t>还可以改写成如下形式：</a:t>
            </a:r>
          </a:p>
          <a:p>
            <a:pPr lvl="2">
              <a:buFont typeface="Wingdings" pitchFamily="2" charset="2"/>
              <a:buNone/>
            </a:pPr>
            <a:endParaRPr lang="zh-CN" altLang="en-US" sz="2800" dirty="0"/>
          </a:p>
          <a:p>
            <a:pPr lvl="2">
              <a:buFont typeface="Wingdings" pitchFamily="2" charset="2"/>
              <a:buNone/>
            </a:pPr>
            <a:endParaRPr lang="zh-CN" altLang="en-US" sz="2800" dirty="0"/>
          </a:p>
          <a:p>
            <a:pPr lvl="2">
              <a:buFont typeface="Wingdings" pitchFamily="2" charset="2"/>
              <a:buNone/>
            </a:pPr>
            <a:r>
              <a:rPr lang="zh-CN" altLang="en-US" sz="2800" dirty="0"/>
              <a:t>式中	</a:t>
            </a:r>
            <a:r>
              <a:rPr lang="en-US" altLang="zh-CN" sz="2800" i="1" dirty="0" err="1"/>
              <a:t>E</a:t>
            </a:r>
            <a:r>
              <a:rPr lang="en-US" altLang="zh-CN" sz="2800" baseline="-25000" dirty="0" err="1"/>
              <a:t>b</a:t>
            </a:r>
            <a:r>
              <a:rPr lang="en-US" altLang="zh-CN" sz="2800" dirty="0"/>
              <a:t> </a:t>
            </a:r>
            <a:r>
              <a:rPr lang="zh-CN" altLang="en-US" sz="2800" dirty="0"/>
              <a:t>－每比特能量；</a:t>
            </a:r>
          </a:p>
          <a:p>
            <a:pPr lvl="2">
              <a:buFont typeface="Wingdings" pitchFamily="2" charset="2"/>
              <a:buNone/>
            </a:pPr>
            <a:r>
              <a:rPr lang="zh-CN" altLang="en-US" sz="2800" dirty="0"/>
              <a:t>		</a:t>
            </a:r>
            <a:r>
              <a:rPr lang="en-US" altLang="zh-CN" sz="2800" i="1" dirty="0"/>
              <a:t>T</a:t>
            </a:r>
            <a:r>
              <a:rPr lang="en-US" altLang="zh-CN" sz="2800" baseline="-25000" dirty="0"/>
              <a:t>b</a:t>
            </a:r>
            <a:r>
              <a:rPr lang="en-US" altLang="zh-CN" sz="2800" dirty="0"/>
              <a:t> = 1/</a:t>
            </a:r>
            <a:r>
              <a:rPr lang="en-US" altLang="zh-CN" sz="2800" i="1" dirty="0"/>
              <a:t>B</a:t>
            </a:r>
            <a:r>
              <a:rPr lang="en-US" altLang="zh-CN" sz="2800" dirty="0"/>
              <a:t> </a:t>
            </a:r>
            <a:r>
              <a:rPr lang="zh-CN" altLang="en-US" sz="2800" dirty="0"/>
              <a:t>－ 每比特持续时间。</a:t>
            </a:r>
          </a:p>
          <a:p>
            <a:pPr lvl="2">
              <a:lnSpc>
                <a:spcPct val="130000"/>
              </a:lnSpc>
              <a:buFont typeface="Wingdings" pitchFamily="2" charset="2"/>
              <a:buNone/>
            </a:pPr>
            <a:r>
              <a:rPr lang="zh-CN" altLang="en-US" sz="2800" dirty="0"/>
              <a:t>	      上式表明，为了得到给定的信道容量</a:t>
            </a:r>
            <a:r>
              <a:rPr lang="en-US" altLang="zh-CN" sz="2800" i="1" dirty="0"/>
              <a:t>C</a:t>
            </a:r>
            <a:r>
              <a:rPr lang="en-US" altLang="zh-CN" sz="2800" baseline="-25000" dirty="0"/>
              <a:t>t</a:t>
            </a:r>
            <a:r>
              <a:rPr lang="zh-CN" altLang="en-US" sz="2800" dirty="0"/>
              <a:t>，可以</a:t>
            </a:r>
            <a:r>
              <a:rPr lang="zh-CN" altLang="en-US" sz="2800" dirty="0">
                <a:solidFill>
                  <a:schemeClr val="hlink"/>
                </a:solidFill>
              </a:rPr>
              <a:t>增大带宽</a:t>
            </a:r>
            <a:r>
              <a:rPr lang="en-US" altLang="zh-CN" sz="2800" i="1" dirty="0">
                <a:solidFill>
                  <a:schemeClr val="hlink"/>
                </a:solidFill>
              </a:rPr>
              <a:t>B</a:t>
            </a:r>
            <a:r>
              <a:rPr lang="zh-CN" altLang="en-US" sz="2800" dirty="0">
                <a:solidFill>
                  <a:schemeClr val="hlink"/>
                </a:solidFill>
              </a:rPr>
              <a:t>以换取</a:t>
            </a:r>
            <a:r>
              <a:rPr lang="en-US" altLang="zh-CN" sz="2800" i="1" dirty="0" err="1">
                <a:solidFill>
                  <a:schemeClr val="hlink"/>
                </a:solidFill>
              </a:rPr>
              <a:t>E</a:t>
            </a:r>
            <a:r>
              <a:rPr lang="en-US" altLang="zh-CN" sz="2800" baseline="-25000" dirty="0" err="1">
                <a:solidFill>
                  <a:schemeClr val="hlink"/>
                </a:solidFill>
              </a:rPr>
              <a:t>b</a:t>
            </a:r>
            <a:r>
              <a:rPr lang="zh-CN" altLang="en-US" sz="2800" dirty="0">
                <a:solidFill>
                  <a:schemeClr val="hlink"/>
                </a:solidFill>
              </a:rPr>
              <a:t>的减小</a:t>
            </a:r>
            <a:r>
              <a:rPr lang="zh-CN" altLang="en-US" sz="2800" dirty="0"/>
              <a:t>；另一方面，在接收功率受限的情况下，由于</a:t>
            </a:r>
            <a:r>
              <a:rPr lang="en-US" altLang="zh-CN" sz="2800" i="1" dirty="0" err="1"/>
              <a:t>E</a:t>
            </a:r>
            <a:r>
              <a:rPr lang="en-US" altLang="zh-CN" sz="2800" baseline="-25000" dirty="0" err="1"/>
              <a:t>b</a:t>
            </a:r>
            <a:r>
              <a:rPr lang="en-US" altLang="zh-CN" sz="2800" dirty="0"/>
              <a:t> = </a:t>
            </a:r>
            <a:r>
              <a:rPr lang="en-US" altLang="zh-CN" sz="2800" i="1" dirty="0" err="1"/>
              <a:t>ST</a:t>
            </a:r>
            <a:r>
              <a:rPr lang="en-US" altLang="zh-CN" sz="2800" baseline="-25000" dirty="0" err="1"/>
              <a:t>b</a:t>
            </a:r>
            <a:r>
              <a:rPr lang="zh-CN" altLang="en-US" sz="2800" dirty="0"/>
              <a:t>，可以</a:t>
            </a:r>
            <a:r>
              <a:rPr lang="zh-CN" altLang="en-US" sz="2800" dirty="0">
                <a:solidFill>
                  <a:schemeClr val="hlink"/>
                </a:solidFill>
              </a:rPr>
              <a:t>增大</a:t>
            </a:r>
            <a:r>
              <a:rPr lang="en-US" altLang="zh-CN" sz="2800" i="1" dirty="0">
                <a:solidFill>
                  <a:schemeClr val="hlink"/>
                </a:solidFill>
              </a:rPr>
              <a:t>T</a:t>
            </a:r>
            <a:r>
              <a:rPr lang="en-US" altLang="zh-CN" sz="2800" baseline="-25000" dirty="0">
                <a:solidFill>
                  <a:schemeClr val="hlink"/>
                </a:solidFill>
              </a:rPr>
              <a:t>b</a:t>
            </a:r>
            <a:r>
              <a:rPr lang="zh-CN" altLang="en-US" sz="2800" dirty="0">
                <a:solidFill>
                  <a:schemeClr val="hlink"/>
                </a:solidFill>
              </a:rPr>
              <a:t>以减小</a:t>
            </a:r>
            <a:r>
              <a:rPr lang="en-US" altLang="zh-CN" sz="2800" i="1" dirty="0">
                <a:solidFill>
                  <a:schemeClr val="hlink"/>
                </a:solidFill>
              </a:rPr>
              <a:t>S</a:t>
            </a:r>
            <a:r>
              <a:rPr lang="zh-CN" altLang="en-US" sz="2800" dirty="0">
                <a:solidFill>
                  <a:schemeClr val="hlink"/>
                </a:solidFill>
              </a:rPr>
              <a:t>来保持</a:t>
            </a:r>
            <a:r>
              <a:rPr lang="en-US" altLang="zh-CN" sz="2800" i="1" dirty="0" err="1">
                <a:solidFill>
                  <a:schemeClr val="hlink"/>
                </a:solidFill>
              </a:rPr>
              <a:t>E</a:t>
            </a:r>
            <a:r>
              <a:rPr lang="en-US" altLang="zh-CN" sz="2800" baseline="-25000" dirty="0" err="1">
                <a:solidFill>
                  <a:schemeClr val="hlink"/>
                </a:solidFill>
              </a:rPr>
              <a:t>b</a:t>
            </a:r>
            <a:r>
              <a:rPr lang="zh-CN" altLang="en-US" sz="2800" dirty="0">
                <a:solidFill>
                  <a:schemeClr val="hlink"/>
                </a:solidFill>
              </a:rPr>
              <a:t>和</a:t>
            </a:r>
            <a:r>
              <a:rPr lang="en-US" altLang="zh-CN" sz="2800" i="1" dirty="0">
                <a:solidFill>
                  <a:schemeClr val="hlink"/>
                </a:solidFill>
              </a:rPr>
              <a:t>C</a:t>
            </a:r>
            <a:r>
              <a:rPr lang="en-US" altLang="zh-CN" sz="2800" baseline="-25000" dirty="0">
                <a:solidFill>
                  <a:schemeClr val="hlink"/>
                </a:solidFill>
              </a:rPr>
              <a:t>t</a:t>
            </a:r>
            <a:r>
              <a:rPr lang="zh-CN" altLang="en-US" sz="2800" dirty="0">
                <a:solidFill>
                  <a:schemeClr val="hlink"/>
                </a:solidFill>
              </a:rPr>
              <a:t>不变</a:t>
            </a:r>
            <a:r>
              <a:rPr lang="zh-CN" altLang="en-US" sz="2800" dirty="0"/>
              <a:t>。 </a:t>
            </a:r>
          </a:p>
        </p:txBody>
      </p:sp>
      <p:sp>
        <p:nvSpPr>
          <p:cNvPr id="7270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2708" name="Object 4"/>
          <p:cNvGraphicFramePr>
            <a:graphicFrameLocks noChangeAspect="1"/>
          </p:cNvGraphicFramePr>
          <p:nvPr/>
        </p:nvGraphicFramePr>
        <p:xfrm>
          <a:off x="1547664" y="1916832"/>
          <a:ext cx="5895975" cy="854075"/>
        </p:xfrm>
        <a:graphic>
          <a:graphicData uri="http://schemas.openxmlformats.org/presentationml/2006/ole">
            <mc:AlternateContent xmlns:mc="http://schemas.openxmlformats.org/markup-compatibility/2006">
              <mc:Choice xmlns:v="urn:schemas-microsoft-com:vml" Requires="v">
                <p:oleObj spid="_x0000_s23856" name="公式" r:id="rId3" imgW="3771900" imgH="482600" progId="Equation.3">
                  <p:embed/>
                </p:oleObj>
              </mc:Choice>
              <mc:Fallback>
                <p:oleObj name="公式" r:id="rId3" imgW="3771900" imgH="482600" progId="Equation.3">
                  <p:embed/>
                  <p:pic>
                    <p:nvPicPr>
                      <p:cNvPr id="0" name="Picture 2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916832"/>
                        <a:ext cx="5895975"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1" name="Object 7"/>
          <p:cNvGraphicFramePr>
            <a:graphicFrameLocks noChangeAspect="1"/>
          </p:cNvGraphicFramePr>
          <p:nvPr/>
        </p:nvGraphicFramePr>
        <p:xfrm>
          <a:off x="2339752" y="188640"/>
          <a:ext cx="3735387" cy="855662"/>
        </p:xfrm>
        <a:graphic>
          <a:graphicData uri="http://schemas.openxmlformats.org/presentationml/2006/ole">
            <mc:AlternateContent xmlns:mc="http://schemas.openxmlformats.org/markup-compatibility/2006">
              <mc:Choice xmlns:v="urn:schemas-microsoft-com:vml" Requires="v">
                <p:oleObj spid="_x0000_s23857" name="公式" r:id="rId5" imgW="1968500" imgH="482600" progId="Equation.3">
                  <p:embed/>
                </p:oleObj>
              </mc:Choice>
              <mc:Fallback>
                <p:oleObj name="公式" r:id="rId5" imgW="1968500" imgH="482600" progId="Equation.3">
                  <p:embed/>
                  <p:pic>
                    <p:nvPicPr>
                      <p:cNvPr id="0" name="Picture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188640"/>
                        <a:ext cx="3735387"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6845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708"/>
                                        </p:tgtEl>
                                        <p:attrNameLst>
                                          <p:attrName>style.visibility</p:attrName>
                                        </p:attrNameLst>
                                      </p:cBhvr>
                                      <p:to>
                                        <p:strVal val="visible"/>
                                      </p:to>
                                    </p:set>
                                    <p:anim calcmode="lin" valueType="num">
                                      <p:cBhvr additive="base">
                                        <p:cTn id="11" dur="500" fill="hold"/>
                                        <p:tgtEl>
                                          <p:spTgt spid="72708"/>
                                        </p:tgtEl>
                                        <p:attrNameLst>
                                          <p:attrName>ppt_x</p:attrName>
                                        </p:attrNameLst>
                                      </p:cBhvr>
                                      <p:tavLst>
                                        <p:tav tm="0">
                                          <p:val>
                                            <p:strVal val="#ppt_x"/>
                                          </p:val>
                                        </p:tav>
                                        <p:tav tm="100000">
                                          <p:val>
                                            <p:strVal val="#ppt_x"/>
                                          </p:val>
                                        </p:tav>
                                      </p:tavLst>
                                    </p:anim>
                                    <p:anim calcmode="lin" valueType="num">
                                      <p:cBhvr additive="base">
                                        <p:cTn id="12"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anim calcmode="lin" valueType="num">
                                      <p:cBhvr additive="base">
                                        <p:cTn id="17"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270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2707">
                                            <p:txEl>
                                              <p:pRg st="4" end="4"/>
                                            </p:txEl>
                                          </p:spTgt>
                                        </p:tgtEl>
                                        <p:attrNameLst>
                                          <p:attrName>style.visibility</p:attrName>
                                        </p:attrNameLst>
                                      </p:cBhvr>
                                      <p:to>
                                        <p:strVal val="visible"/>
                                      </p:to>
                                    </p:set>
                                    <p:anim calcmode="lin" valueType="num">
                                      <p:cBhvr additive="base">
                                        <p:cTn id="21"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2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72707">
                                            <p:txEl>
                                              <p:pRg st="5" end="5"/>
                                            </p:txEl>
                                          </p:spTgt>
                                        </p:tgtEl>
                                        <p:attrNameLst>
                                          <p:attrName>style.visibility</p:attrName>
                                        </p:attrNameLst>
                                      </p:cBhvr>
                                      <p:to>
                                        <p:strVal val="visible"/>
                                      </p:to>
                                    </p:set>
                                    <p:anim calcmode="lin" valueType="num">
                                      <p:cBhvr additive="base">
                                        <p:cTn id="27" dur="5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27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542B783-5E7A-4036-9209-EF5896FD7A31}" type="slidenum">
              <a:rPr lang="en-US" altLang="zh-CN" smtClean="0"/>
              <a:pPr/>
              <a:t>92</a:t>
            </a:fld>
            <a:endParaRPr lang="en-US" altLang="zh-CN"/>
          </a:p>
        </p:txBody>
      </p:sp>
      <p:sp>
        <p:nvSpPr>
          <p:cNvPr id="73730" name="Rectangle 2"/>
          <p:cNvSpPr>
            <a:spLocks noGrp="1" noChangeArrowheads="1"/>
          </p:cNvSpPr>
          <p:nvPr>
            <p:ph type="title"/>
          </p:nvPr>
        </p:nvSpPr>
        <p:spPr/>
        <p:txBody>
          <a:bodyPr>
            <a:normAutofit fontScale="90000"/>
          </a:bodyPr>
          <a:lstStyle/>
          <a:p>
            <a:endParaRPr lang="zh-CN" altLang="en-US" sz="5400" b="1" dirty="0"/>
          </a:p>
        </p:txBody>
      </p:sp>
      <p:sp>
        <p:nvSpPr>
          <p:cNvPr id="73731" name="Rectangle 3"/>
          <p:cNvSpPr>
            <a:spLocks noGrp="1" noChangeArrowheads="1"/>
          </p:cNvSpPr>
          <p:nvPr>
            <p:ph type="body" idx="1"/>
          </p:nvPr>
        </p:nvSpPr>
        <p:spPr>
          <a:xfrm>
            <a:off x="296863" y="1124744"/>
            <a:ext cx="8451601" cy="5589587"/>
          </a:xfrm>
        </p:spPr>
        <p:txBody>
          <a:bodyPr>
            <a:normAutofit/>
          </a:bodyPr>
          <a:lstStyle/>
          <a:p>
            <a:pPr>
              <a:lnSpc>
                <a:spcPct val="120000"/>
              </a:lnSpc>
            </a:pPr>
            <a:r>
              <a:rPr lang="en-US" altLang="zh-CN" sz="2800" dirty="0" smtClean="0"/>
              <a:t>【</a:t>
            </a:r>
            <a:r>
              <a:rPr lang="zh-CN" altLang="en-US" sz="2800" dirty="0" smtClean="0"/>
              <a:t>例</a:t>
            </a:r>
            <a:r>
              <a:rPr lang="en-US" altLang="zh-CN" sz="2800" dirty="0" smtClean="0"/>
              <a:t>4.6.2】</a:t>
            </a:r>
            <a:r>
              <a:rPr lang="zh-CN" altLang="en-US" sz="2800" dirty="0" smtClean="0"/>
              <a:t>已知黑白电视图像信号每帧有</a:t>
            </a:r>
            <a:r>
              <a:rPr lang="en-US" altLang="zh-CN" sz="2800" dirty="0" smtClean="0"/>
              <a:t>30</a:t>
            </a:r>
            <a:r>
              <a:rPr lang="zh-CN" altLang="en-US" sz="2800" dirty="0" smtClean="0"/>
              <a:t>万个像素；每个像素有</a:t>
            </a:r>
            <a:r>
              <a:rPr lang="en-US" altLang="zh-CN" sz="2800" dirty="0" smtClean="0"/>
              <a:t>8</a:t>
            </a:r>
            <a:r>
              <a:rPr lang="zh-CN" altLang="en-US" sz="2800" dirty="0" smtClean="0"/>
              <a:t>个亮度电平；各电平独立地以等概率出现；图像每秒发送</a:t>
            </a:r>
            <a:r>
              <a:rPr lang="en-US" altLang="zh-CN" sz="2800" dirty="0" smtClean="0"/>
              <a:t>25</a:t>
            </a:r>
            <a:r>
              <a:rPr lang="zh-CN" altLang="en-US" sz="2800" dirty="0" smtClean="0"/>
              <a:t>帧。若要求接收图像信噪比达到</a:t>
            </a:r>
            <a:r>
              <a:rPr lang="en-US" altLang="zh-CN" sz="2800" dirty="0" smtClean="0"/>
              <a:t>30dB</a:t>
            </a:r>
            <a:r>
              <a:rPr lang="zh-CN" altLang="en-US" sz="2800" dirty="0" smtClean="0"/>
              <a:t>，试求所需传输带宽。</a:t>
            </a:r>
          </a:p>
          <a:p>
            <a:pPr>
              <a:lnSpc>
                <a:spcPct val="120000"/>
              </a:lnSpc>
            </a:pPr>
            <a:r>
              <a:rPr lang="zh-CN" altLang="en-US" sz="2800" dirty="0" smtClean="0"/>
              <a:t>解：因为每个像素独立地以等概率取</a:t>
            </a:r>
            <a:r>
              <a:rPr lang="en-US" altLang="zh-CN" sz="2800" dirty="0" smtClean="0"/>
              <a:t>8</a:t>
            </a:r>
            <a:r>
              <a:rPr lang="zh-CN" altLang="en-US" sz="2800" dirty="0" smtClean="0"/>
              <a:t>个亮度电平，故每个像素的信息量为</a:t>
            </a:r>
            <a:endParaRPr lang="en-US" altLang="zh-CN" sz="2800" dirty="0" smtClean="0"/>
          </a:p>
          <a:p>
            <a:pPr lvl="1">
              <a:lnSpc>
                <a:spcPct val="120000"/>
              </a:lnSpc>
            </a:pPr>
            <a:r>
              <a:rPr lang="en-US" altLang="zh-CN" sz="2400" i="1" dirty="0" err="1" smtClean="0"/>
              <a:t>I</a:t>
            </a:r>
            <a:r>
              <a:rPr lang="en-US" altLang="zh-CN" sz="2400" baseline="-25000" dirty="0" err="1" smtClean="0"/>
              <a:t>p</a:t>
            </a:r>
            <a:r>
              <a:rPr lang="en-US" altLang="zh-CN" sz="2400" dirty="0" smtClean="0"/>
              <a:t> = -log2(1/ 8) = 3 	 (b/pix)		(4.6-18)</a:t>
            </a:r>
          </a:p>
          <a:p>
            <a:pPr>
              <a:lnSpc>
                <a:spcPct val="120000"/>
              </a:lnSpc>
            </a:pPr>
            <a:r>
              <a:rPr lang="zh-CN" altLang="en-US" sz="2800" dirty="0" smtClean="0"/>
              <a:t>并且每帧图像的信息量为</a:t>
            </a:r>
          </a:p>
          <a:p>
            <a:pPr lvl="1">
              <a:lnSpc>
                <a:spcPct val="120000"/>
              </a:lnSpc>
            </a:pPr>
            <a:r>
              <a:rPr lang="en-US" altLang="zh-CN" sz="2400" i="1" dirty="0" smtClean="0"/>
              <a:t>I</a:t>
            </a:r>
            <a:r>
              <a:rPr lang="en-US" altLang="zh-CN" sz="2400" baseline="-25000" dirty="0" smtClean="0"/>
              <a:t>F</a:t>
            </a:r>
            <a:r>
              <a:rPr lang="en-US" altLang="zh-CN" sz="2400" dirty="0" smtClean="0"/>
              <a:t> = 300,000 </a:t>
            </a:r>
            <a:r>
              <a:rPr lang="en-US" altLang="zh-CN" sz="2400" dirty="0" smtClean="0">
                <a:sym typeface="Symbol" pitchFamily="18" charset="2"/>
              </a:rPr>
              <a:t></a:t>
            </a:r>
            <a:r>
              <a:rPr lang="en-US" altLang="zh-CN" sz="2400" dirty="0" smtClean="0"/>
              <a:t> 3 = 900,000    (</a:t>
            </a:r>
            <a:r>
              <a:rPr lang="en-US" altLang="zh-CN" sz="2400" dirty="0" err="1" smtClean="0"/>
              <a:t>b/F</a:t>
            </a:r>
            <a:r>
              <a:rPr lang="en-US" altLang="zh-CN" sz="2400" dirty="0" smtClean="0"/>
              <a:t>)		(4.6-19)</a:t>
            </a:r>
            <a:endParaRPr lang="en-US" altLang="zh-CN" sz="2400" dirty="0"/>
          </a:p>
        </p:txBody>
      </p:sp>
      <p:cxnSp>
        <p:nvCxnSpPr>
          <p:cNvPr id="10" name="直接连接符 9"/>
          <p:cNvCxnSpPr/>
          <p:nvPr/>
        </p:nvCxnSpPr>
        <p:spPr>
          <a:xfrm>
            <a:off x="539552" y="3284984"/>
            <a:ext cx="7992888"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3057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anim calcmode="lin" valueType="num">
                                      <p:cBhvr additive="base">
                                        <p:cTn id="7"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anim calcmode="lin" valueType="num">
                                      <p:cBhvr additive="base">
                                        <p:cTn id="11"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37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3731">
                                            <p:txEl>
                                              <p:pRg st="3" end="3"/>
                                            </p:txEl>
                                          </p:spTgt>
                                        </p:tgtEl>
                                        <p:attrNameLst>
                                          <p:attrName>style.visibility</p:attrName>
                                        </p:attrNameLst>
                                      </p:cBhvr>
                                      <p:to>
                                        <p:strVal val="visible"/>
                                      </p:to>
                                    </p:set>
                                    <p:anim calcmode="lin" valueType="num">
                                      <p:cBhvr additive="base">
                                        <p:cTn id="17"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373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3731">
                                            <p:txEl>
                                              <p:pRg st="4" end="4"/>
                                            </p:txEl>
                                          </p:spTgt>
                                        </p:tgtEl>
                                        <p:attrNameLst>
                                          <p:attrName>style.visibility</p:attrName>
                                        </p:attrNameLst>
                                      </p:cBhvr>
                                      <p:to>
                                        <p:strVal val="visible"/>
                                      </p:to>
                                    </p:set>
                                    <p:anim calcmode="lin" valueType="num">
                                      <p:cBhvr additive="base">
                                        <p:cTn id="21"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37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542B783-5E7A-4036-9209-EF5896FD7A31}" type="slidenum">
              <a:rPr lang="en-US" altLang="zh-CN"/>
              <a:pPr/>
              <a:t>93</a:t>
            </a:fld>
            <a:endParaRPr lang="en-US" altLang="zh-CN"/>
          </a:p>
        </p:txBody>
      </p:sp>
      <p:sp>
        <p:nvSpPr>
          <p:cNvPr id="73730" name="Rectangle 2"/>
          <p:cNvSpPr>
            <a:spLocks noGrp="1" noChangeArrowheads="1"/>
          </p:cNvSpPr>
          <p:nvPr>
            <p:ph type="title"/>
          </p:nvPr>
        </p:nvSpPr>
        <p:spPr/>
        <p:txBody>
          <a:bodyPr>
            <a:normAutofit fontScale="90000"/>
          </a:bodyPr>
          <a:lstStyle/>
          <a:p>
            <a:endParaRPr lang="zh-CN" altLang="en-US" sz="5400" b="1" dirty="0"/>
          </a:p>
        </p:txBody>
      </p:sp>
      <p:sp>
        <p:nvSpPr>
          <p:cNvPr id="73731" name="Rectangle 3"/>
          <p:cNvSpPr>
            <a:spLocks noGrp="1" noChangeArrowheads="1"/>
          </p:cNvSpPr>
          <p:nvPr>
            <p:ph type="body" idx="1"/>
          </p:nvPr>
        </p:nvSpPr>
        <p:spPr>
          <a:xfrm>
            <a:off x="296863" y="1268413"/>
            <a:ext cx="8379593" cy="5589587"/>
          </a:xfrm>
        </p:spPr>
        <p:txBody>
          <a:bodyPr>
            <a:normAutofit/>
          </a:bodyPr>
          <a:lstStyle/>
          <a:p>
            <a:pPr>
              <a:lnSpc>
                <a:spcPct val="90000"/>
              </a:lnSpc>
            </a:pPr>
            <a:r>
              <a:rPr lang="zh-CN" altLang="en-US" sz="2800" dirty="0" smtClean="0"/>
              <a:t>因为</a:t>
            </a:r>
            <a:r>
              <a:rPr lang="zh-CN" altLang="en-US" sz="2800" dirty="0"/>
              <a:t>每秒传输</a:t>
            </a:r>
            <a:r>
              <a:rPr lang="en-US" altLang="zh-CN" sz="2800" dirty="0"/>
              <a:t>25</a:t>
            </a:r>
            <a:r>
              <a:rPr lang="zh-CN" altLang="en-US" sz="2800" dirty="0"/>
              <a:t>帧图像，所以要求传输速率为</a:t>
            </a:r>
          </a:p>
          <a:p>
            <a:pPr lvl="1">
              <a:lnSpc>
                <a:spcPct val="110000"/>
              </a:lnSpc>
            </a:pPr>
            <a:r>
              <a:rPr lang="zh-CN" altLang="en-US" sz="2400" dirty="0"/>
              <a:t>	</a:t>
            </a:r>
            <a:r>
              <a:rPr lang="en-US" altLang="zh-CN" sz="2400" i="1" dirty="0" err="1"/>
              <a:t>R</a:t>
            </a:r>
            <a:r>
              <a:rPr lang="en-US" altLang="zh-CN" sz="2400" baseline="-25000" dirty="0" err="1"/>
              <a:t>b</a:t>
            </a:r>
            <a:r>
              <a:rPr lang="en-US" altLang="zh-CN" sz="2400" dirty="0"/>
              <a:t> = 900,000 </a:t>
            </a:r>
            <a:r>
              <a:rPr lang="en-US" altLang="zh-CN" sz="2400" dirty="0">
                <a:sym typeface="Symbol" pitchFamily="18" charset="2"/>
              </a:rPr>
              <a:t></a:t>
            </a:r>
            <a:r>
              <a:rPr lang="en-US" altLang="zh-CN" sz="2400" dirty="0"/>
              <a:t> 25 = 22,500,000 = 22.5 </a:t>
            </a:r>
            <a:r>
              <a:rPr lang="en-US" altLang="zh-CN" sz="2400" dirty="0">
                <a:sym typeface="Symbol" pitchFamily="18" charset="2"/>
              </a:rPr>
              <a:t></a:t>
            </a:r>
            <a:r>
              <a:rPr lang="en-US" altLang="zh-CN" sz="2400" dirty="0"/>
              <a:t> 106  (b/s)   	(4.6-20)</a:t>
            </a:r>
          </a:p>
          <a:p>
            <a:pPr>
              <a:lnSpc>
                <a:spcPct val="90000"/>
              </a:lnSpc>
            </a:pPr>
            <a:r>
              <a:rPr lang="zh-CN" altLang="en-US" sz="2800" dirty="0"/>
              <a:t>信道的容量</a:t>
            </a:r>
            <a:r>
              <a:rPr lang="en-US" altLang="zh-CN" sz="2800" i="1" dirty="0"/>
              <a:t>C</a:t>
            </a:r>
            <a:r>
              <a:rPr lang="en-US" altLang="zh-CN" sz="2800" baseline="-25000" dirty="0"/>
              <a:t>t</a:t>
            </a:r>
            <a:r>
              <a:rPr lang="zh-CN" altLang="en-US" sz="2800" dirty="0"/>
              <a:t>必须不小于此</a:t>
            </a:r>
            <a:r>
              <a:rPr lang="en-US" altLang="zh-CN" sz="2800" i="1" dirty="0" err="1"/>
              <a:t>R</a:t>
            </a:r>
            <a:r>
              <a:rPr lang="en-US" altLang="zh-CN" sz="2800" baseline="-25000" dirty="0" err="1"/>
              <a:t>b</a:t>
            </a:r>
            <a:r>
              <a:rPr lang="zh-CN" altLang="en-US" sz="2800" dirty="0"/>
              <a:t>值。将上述数值代入式</a:t>
            </a:r>
            <a:r>
              <a:rPr lang="zh-CN" altLang="en-US" sz="2800" dirty="0" smtClean="0"/>
              <a:t>：</a:t>
            </a:r>
            <a:endParaRPr lang="en-US" altLang="zh-CN" sz="2800" dirty="0" smtClean="0"/>
          </a:p>
          <a:p>
            <a:pPr>
              <a:lnSpc>
                <a:spcPct val="90000"/>
              </a:lnSpc>
            </a:pPr>
            <a:endParaRPr lang="zh-CN" altLang="en-US" sz="2400" dirty="0"/>
          </a:p>
          <a:p>
            <a:pPr lvl="1">
              <a:lnSpc>
                <a:spcPct val="120000"/>
              </a:lnSpc>
            </a:pPr>
            <a:r>
              <a:rPr lang="zh-CN" altLang="en-US" sz="2400" dirty="0"/>
              <a:t>得到	</a:t>
            </a:r>
            <a:r>
              <a:rPr lang="en-US" altLang="zh-CN" sz="2400" dirty="0"/>
              <a:t>22.5 </a:t>
            </a:r>
            <a:r>
              <a:rPr lang="en-US" altLang="zh-CN" sz="2400" dirty="0">
                <a:sym typeface="Symbol" pitchFamily="18" charset="2"/>
              </a:rPr>
              <a:t></a:t>
            </a:r>
            <a:r>
              <a:rPr lang="en-US" altLang="zh-CN" sz="2400" dirty="0"/>
              <a:t> 106 = </a:t>
            </a:r>
            <a:r>
              <a:rPr lang="en-US" altLang="zh-CN" sz="2400" i="1" dirty="0"/>
              <a:t>B </a:t>
            </a:r>
            <a:r>
              <a:rPr lang="en-US" altLang="zh-CN" sz="2400" dirty="0"/>
              <a:t>log</a:t>
            </a:r>
            <a:r>
              <a:rPr lang="en-US" altLang="zh-CN" sz="2400" baseline="-25000" dirty="0"/>
              <a:t>2 </a:t>
            </a:r>
            <a:r>
              <a:rPr lang="en-US" altLang="zh-CN" sz="2400" dirty="0"/>
              <a:t>(1 + 1000) </a:t>
            </a:r>
            <a:r>
              <a:rPr lang="en-US" altLang="zh-CN" sz="2400" dirty="0">
                <a:sym typeface="Symbol" pitchFamily="18" charset="2"/>
              </a:rPr>
              <a:t></a:t>
            </a:r>
            <a:r>
              <a:rPr lang="en-US" altLang="zh-CN" sz="2400" dirty="0"/>
              <a:t> 9.97  </a:t>
            </a:r>
            <a:r>
              <a:rPr lang="en-US" altLang="zh-CN" sz="2400" i="1" dirty="0"/>
              <a:t>B</a:t>
            </a:r>
            <a:endParaRPr lang="en-US" altLang="zh-CN" sz="2400" dirty="0"/>
          </a:p>
          <a:p>
            <a:pPr lvl="1">
              <a:lnSpc>
                <a:spcPct val="90000"/>
              </a:lnSpc>
            </a:pPr>
            <a:r>
              <a:rPr lang="zh-CN" altLang="en-US" sz="2400" dirty="0"/>
              <a:t>最后得出所需带宽</a:t>
            </a:r>
          </a:p>
          <a:p>
            <a:pPr lvl="1">
              <a:lnSpc>
                <a:spcPct val="90000"/>
              </a:lnSpc>
            </a:pPr>
            <a:r>
              <a:rPr lang="zh-CN" altLang="en-US" sz="2400" dirty="0"/>
              <a:t>		</a:t>
            </a:r>
            <a:r>
              <a:rPr lang="en-US" altLang="zh-CN" sz="2400" i="1" dirty="0"/>
              <a:t>B</a:t>
            </a:r>
            <a:r>
              <a:rPr lang="en-US" altLang="zh-CN" sz="2400" dirty="0"/>
              <a:t> = (22.5 </a:t>
            </a:r>
            <a:r>
              <a:rPr lang="en-US" altLang="zh-CN" sz="2400" dirty="0">
                <a:sym typeface="Symbol" pitchFamily="18" charset="2"/>
              </a:rPr>
              <a:t></a:t>
            </a:r>
            <a:r>
              <a:rPr lang="en-US" altLang="zh-CN" sz="2400" dirty="0"/>
              <a:t> 106) / 9.97 </a:t>
            </a:r>
            <a:r>
              <a:rPr lang="en-US" altLang="zh-CN" sz="2400" dirty="0">
                <a:sym typeface="Symbol" pitchFamily="18" charset="2"/>
              </a:rPr>
              <a:t></a:t>
            </a:r>
            <a:r>
              <a:rPr lang="en-US" altLang="zh-CN" sz="2400" dirty="0"/>
              <a:t> 2.26   (MHz)</a:t>
            </a:r>
          </a:p>
        </p:txBody>
      </p:sp>
      <p:graphicFrame>
        <p:nvGraphicFramePr>
          <p:cNvPr id="73732" name="Object 4"/>
          <p:cNvGraphicFramePr>
            <a:graphicFrameLocks noChangeAspect="1"/>
          </p:cNvGraphicFramePr>
          <p:nvPr/>
        </p:nvGraphicFramePr>
        <p:xfrm>
          <a:off x="2051720" y="3429000"/>
          <a:ext cx="2962866" cy="504056"/>
        </p:xfrm>
        <a:graphic>
          <a:graphicData uri="http://schemas.openxmlformats.org/presentationml/2006/ole">
            <mc:AlternateContent xmlns:mc="http://schemas.openxmlformats.org/markup-compatibility/2006">
              <mc:Choice xmlns:v="urn:schemas-microsoft-com:vml" Requires="v">
                <p:oleObj spid="_x0000_s335914" name="公式" r:id="rId3" imgW="1346200" imgH="228600" progId="Equation.3">
                  <p:embed/>
                </p:oleObj>
              </mc:Choice>
              <mc:Fallback>
                <p:oleObj name="公式" r:id="rId3" imgW="13462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429000"/>
                        <a:ext cx="296286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057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anim calcmode="lin" valueType="num">
                                      <p:cBhvr additive="base">
                                        <p:cTn id="7"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732"/>
                                        </p:tgtEl>
                                        <p:attrNameLst>
                                          <p:attrName>style.visibility</p:attrName>
                                        </p:attrNameLst>
                                      </p:cBhvr>
                                      <p:to>
                                        <p:strVal val="visible"/>
                                      </p:to>
                                    </p:set>
                                    <p:anim calcmode="lin" valueType="num">
                                      <p:cBhvr additive="base">
                                        <p:cTn id="11" dur="500" fill="hold"/>
                                        <p:tgtEl>
                                          <p:spTgt spid="73732"/>
                                        </p:tgtEl>
                                        <p:attrNameLst>
                                          <p:attrName>ppt_x</p:attrName>
                                        </p:attrNameLst>
                                      </p:cBhvr>
                                      <p:tavLst>
                                        <p:tav tm="0">
                                          <p:val>
                                            <p:strVal val="#ppt_x"/>
                                          </p:val>
                                        </p:tav>
                                        <p:tav tm="100000">
                                          <p:val>
                                            <p:strVal val="#ppt_x"/>
                                          </p:val>
                                        </p:tav>
                                      </p:tavLst>
                                    </p:anim>
                                    <p:anim calcmode="lin" valueType="num">
                                      <p:cBhvr additive="base">
                                        <p:cTn id="12" dur="500" fill="hold"/>
                                        <p:tgtEl>
                                          <p:spTgt spid="7373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3731">
                                            <p:txEl>
                                              <p:pRg st="4" end="4"/>
                                            </p:txEl>
                                          </p:spTgt>
                                        </p:tgtEl>
                                        <p:attrNameLst>
                                          <p:attrName>style.visibility</p:attrName>
                                        </p:attrNameLst>
                                      </p:cBhvr>
                                      <p:to>
                                        <p:strVal val="visible"/>
                                      </p:to>
                                    </p:set>
                                    <p:anim calcmode="lin" valueType="num">
                                      <p:cBhvr additive="base">
                                        <p:cTn id="17"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37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3731">
                                            <p:txEl>
                                              <p:pRg st="5" end="5"/>
                                            </p:txEl>
                                          </p:spTgt>
                                        </p:tgtEl>
                                        <p:attrNameLst>
                                          <p:attrName>style.visibility</p:attrName>
                                        </p:attrNameLst>
                                      </p:cBhvr>
                                      <p:to>
                                        <p:strVal val="visible"/>
                                      </p:to>
                                    </p:set>
                                    <p:anim calcmode="lin" valueType="num">
                                      <p:cBhvr additive="base">
                                        <p:cTn id="23" dur="5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73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anim calcmode="lin" valueType="num">
                                      <p:cBhvr additive="base">
                                        <p:cTn id="27" dur="500" fill="hold"/>
                                        <p:tgtEl>
                                          <p:spTgt spid="7373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37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1A087E4-5B6F-454A-96D3-0384E2D8AFEE}" type="slidenum">
              <a:rPr lang="en-US" altLang="zh-CN"/>
              <a:pPr/>
              <a:t>94</a:t>
            </a:fld>
            <a:endParaRPr lang="en-US" altLang="zh-CN"/>
          </a:p>
        </p:txBody>
      </p:sp>
      <p:sp>
        <p:nvSpPr>
          <p:cNvPr id="74754" name="Rectangle 2"/>
          <p:cNvSpPr>
            <a:spLocks noGrp="1" noChangeArrowheads="1"/>
          </p:cNvSpPr>
          <p:nvPr>
            <p:ph type="title"/>
          </p:nvPr>
        </p:nvSpPr>
        <p:spPr/>
        <p:txBody>
          <a:bodyPr>
            <a:normAutofit fontScale="90000"/>
          </a:bodyPr>
          <a:lstStyle/>
          <a:p>
            <a:r>
              <a:rPr lang="zh-CN" altLang="en-US" sz="5400" b="1"/>
              <a:t>第</a:t>
            </a:r>
            <a:r>
              <a:rPr lang="en-US" altLang="zh-CN" sz="5400" b="1"/>
              <a:t>4</a:t>
            </a:r>
            <a:r>
              <a:rPr lang="zh-CN" altLang="en-US" sz="5400" b="1"/>
              <a:t>章   信  道</a:t>
            </a:r>
          </a:p>
        </p:txBody>
      </p:sp>
      <p:sp>
        <p:nvSpPr>
          <p:cNvPr id="74755" name="Rectangle 3"/>
          <p:cNvSpPr>
            <a:spLocks noGrp="1" noChangeArrowheads="1"/>
          </p:cNvSpPr>
          <p:nvPr>
            <p:ph type="body" idx="1"/>
          </p:nvPr>
        </p:nvSpPr>
        <p:spPr/>
        <p:txBody>
          <a:bodyPr/>
          <a:lstStyle/>
          <a:p>
            <a:r>
              <a:rPr lang="en-US" altLang="zh-CN" dirty="0"/>
              <a:t>4.7 </a:t>
            </a:r>
            <a:r>
              <a:rPr lang="zh-CN" altLang="en-US" dirty="0" smtClean="0"/>
              <a:t>小结</a:t>
            </a:r>
            <a:endParaRPr lang="en-US" altLang="zh-CN" dirty="0" smtClean="0"/>
          </a:p>
          <a:p>
            <a:r>
              <a:rPr lang="zh-CN" altLang="en-US" dirty="0" smtClean="0"/>
              <a:t>作业</a:t>
            </a:r>
            <a:endParaRPr lang="en-US" altLang="zh-CN" dirty="0" smtClean="0"/>
          </a:p>
          <a:p>
            <a:r>
              <a:rPr lang="zh-CN" altLang="en-US" b="0" dirty="0" smtClean="0"/>
              <a:t>第四章 </a:t>
            </a:r>
            <a:r>
              <a:rPr lang="en-US" altLang="zh-CN" b="0" dirty="0" smtClean="0"/>
              <a:t>4,7</a:t>
            </a:r>
            <a:endParaRPr lang="zh-CN" altLang="en-US" dirty="0"/>
          </a:p>
        </p:txBody>
      </p:sp>
    </p:spTree>
    <p:extLst>
      <p:ext uri="{BB962C8B-B14F-4D97-AF65-F5344CB8AC3E}">
        <p14:creationId xmlns:p14="http://schemas.microsoft.com/office/powerpoint/2010/main" val="846184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5373</Words>
  <Application>Microsoft Office PowerPoint</Application>
  <PresentationFormat>全屏显示(4:3)</PresentationFormat>
  <Paragraphs>920</Paragraphs>
  <Slides>94</Slides>
  <Notes>2</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94</vt:i4>
      </vt:variant>
    </vt:vector>
  </HeadingPairs>
  <TitlesOfParts>
    <vt:vector size="99" baseType="lpstr">
      <vt:lpstr>TechComputer_16x9</vt:lpstr>
      <vt:lpstr>VISIO</vt:lpstr>
      <vt:lpstr>Equation</vt:lpstr>
      <vt:lpstr>Visio</vt:lpstr>
      <vt:lpstr>公式</vt:lpstr>
      <vt:lpstr>通信原理</vt:lpstr>
      <vt:lpstr>第4章    信  道</vt:lpstr>
      <vt:lpstr>第4章    信  道</vt:lpstr>
      <vt:lpstr>第4章    信  道</vt:lpstr>
      <vt:lpstr>4.1 无线信道</vt:lpstr>
      <vt:lpstr>4.1 无线信道</vt:lpstr>
      <vt:lpstr>PowerPoint 演示文稿</vt:lpstr>
      <vt:lpstr>电磁波传播的分类：</vt:lpstr>
      <vt:lpstr>电磁波传播的分类：</vt:lpstr>
      <vt:lpstr>电磁波传播的分类：</vt:lpstr>
      <vt:lpstr>PowerPoint 演示文稿</vt:lpstr>
      <vt:lpstr>PowerPoint 演示文稿</vt:lpstr>
      <vt:lpstr>PowerPoint 演示文稿</vt:lpstr>
      <vt:lpstr>无线电中继</vt:lpstr>
      <vt:lpstr>PowerPoint 演示文稿</vt:lpstr>
      <vt:lpstr>同步卫星中继信道示意图 </vt:lpstr>
      <vt:lpstr> 国际电信联盟的卫星广播业务频率分配</vt:lpstr>
      <vt:lpstr>PowerPoint 演示文稿</vt:lpstr>
      <vt:lpstr>PowerPoint 演示文稿</vt:lpstr>
      <vt:lpstr>PowerPoint 演示文稿</vt:lpstr>
      <vt:lpstr>PowerPoint 演示文稿</vt:lpstr>
      <vt:lpstr>PowerPoint 演示文稿</vt:lpstr>
      <vt:lpstr>无线信道应用</vt:lpstr>
      <vt:lpstr>第4章    信  道</vt:lpstr>
      <vt:lpstr>4.2 有线信道</vt:lpstr>
      <vt:lpstr>电缆</vt:lpstr>
      <vt:lpstr>光纤 --- 传输光信号</vt:lpstr>
      <vt:lpstr>PowerPoint 演示文稿</vt:lpstr>
      <vt:lpstr>第4章    信  道</vt:lpstr>
      <vt:lpstr>引  言</vt:lpstr>
      <vt:lpstr>PowerPoint 演示文稿</vt:lpstr>
      <vt:lpstr>调制信道和编码信道</vt:lpstr>
      <vt:lpstr>4.3.1 调制信道模型</vt:lpstr>
      <vt:lpstr>调制信道模型</vt:lpstr>
      <vt:lpstr>4.3.1 调制信道模型</vt:lpstr>
      <vt:lpstr>PowerPoint 演示文稿</vt:lpstr>
      <vt:lpstr>乘性干扰 k(t)</vt:lpstr>
      <vt:lpstr>4.3.2 编码信道模型</vt:lpstr>
      <vt:lpstr>PowerPoint 演示文稿</vt:lpstr>
      <vt:lpstr>PowerPoint 演示文稿</vt:lpstr>
      <vt:lpstr>第4章    信  道</vt:lpstr>
      <vt:lpstr>一. 恒参信道的影响</vt:lpstr>
      <vt:lpstr>恒参信道的影响</vt:lpstr>
      <vt:lpstr>理想的信道传输特性？</vt:lpstr>
      <vt:lpstr>理想信道的幅频特性、相频特性和群迟延-频率特性 </vt:lpstr>
      <vt:lpstr>实际信道</vt:lpstr>
      <vt:lpstr>实际信道的失真</vt:lpstr>
      <vt:lpstr>频率失真</vt:lpstr>
      <vt:lpstr>频率失真</vt:lpstr>
      <vt:lpstr>相位失真</vt:lpstr>
      <vt:lpstr>相位失真</vt:lpstr>
      <vt:lpstr>其他失真</vt:lpstr>
      <vt:lpstr>二. 变参信道的影响</vt:lpstr>
      <vt:lpstr>PowerPoint 演示文稿</vt:lpstr>
      <vt:lpstr>变参信道的影响</vt:lpstr>
      <vt:lpstr>多径传播</vt:lpstr>
      <vt:lpstr>多径效应分析</vt:lpstr>
      <vt:lpstr>PowerPoint 演示文稿</vt:lpstr>
      <vt:lpstr>PowerPoint 演示文稿</vt:lpstr>
      <vt:lpstr>衰落</vt:lpstr>
      <vt:lpstr>多径效应分析</vt:lpstr>
      <vt:lpstr>PowerPoint 演示文稿</vt:lpstr>
      <vt:lpstr>PowerPoint 演示文稿</vt:lpstr>
      <vt:lpstr>相关带宽</vt:lpstr>
      <vt:lpstr>多径效应的影响</vt:lpstr>
      <vt:lpstr>PowerPoint 演示文稿</vt:lpstr>
      <vt:lpstr>变参信道对信号传输影响总结</vt:lpstr>
      <vt:lpstr>第4章    信  道</vt:lpstr>
      <vt:lpstr>4.5 信道中的噪声</vt:lpstr>
      <vt:lpstr>噪声分类– 按来源分类</vt:lpstr>
      <vt:lpstr>按噪声性质分类</vt:lpstr>
      <vt:lpstr>通信系统中的噪声</vt:lpstr>
      <vt:lpstr>噪声等效带宽</vt:lpstr>
      <vt:lpstr>等效带宽物理概念</vt:lpstr>
      <vt:lpstr>带通型噪声的功率谱密度</vt:lpstr>
      <vt:lpstr>第4章    信  道</vt:lpstr>
      <vt:lpstr>信道容量</vt:lpstr>
      <vt:lpstr>4.6.1 离散信道容量</vt:lpstr>
      <vt:lpstr>计算离散信道容量的信道模型</vt:lpstr>
      <vt:lpstr>收到一个符号获得的平均信息量？</vt:lpstr>
      <vt:lpstr>PowerPoint 演示文稿</vt:lpstr>
      <vt:lpstr>二进制信源的熵</vt:lpstr>
      <vt:lpstr>无噪声信道</vt:lpstr>
      <vt:lpstr>容量C的定义</vt:lpstr>
      <vt:lpstr>【例4.6.1】</vt:lpstr>
      <vt:lpstr>PowerPoint 演示文稿</vt:lpstr>
      <vt:lpstr>PowerPoint 演示文稿</vt:lpstr>
      <vt:lpstr> 4.6.2 连续信道容量</vt:lpstr>
      <vt:lpstr>PowerPoint 演示文稿</vt:lpstr>
      <vt:lpstr>PowerPoint 演示文稿</vt:lpstr>
      <vt:lpstr>PowerPoint 演示文稿</vt:lpstr>
      <vt:lpstr>PowerPoint 演示文稿</vt:lpstr>
      <vt:lpstr>PowerPoint 演示文稿</vt:lpstr>
      <vt:lpstr>第4章   信  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2014-02-24T13:17:24Z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