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205"/>
  </p:notesMasterIdLst>
  <p:handoutMasterIdLst>
    <p:handoutMasterId r:id="rId206"/>
  </p:handoutMasterIdLst>
  <p:sldIdLst>
    <p:sldId id="655" r:id="rId3"/>
    <p:sldId id="656" r:id="rId4"/>
    <p:sldId id="830" r:id="rId5"/>
    <p:sldId id="805" r:id="rId6"/>
    <p:sldId id="806" r:id="rId7"/>
    <p:sldId id="799" r:id="rId8"/>
    <p:sldId id="923" r:id="rId9"/>
    <p:sldId id="809" r:id="rId10"/>
    <p:sldId id="797" r:id="rId11"/>
    <p:sldId id="819" r:id="rId12"/>
    <p:sldId id="924" r:id="rId13"/>
    <p:sldId id="658" r:id="rId14"/>
    <p:sldId id="813" r:id="rId15"/>
    <p:sldId id="659" r:id="rId16"/>
    <p:sldId id="814" r:id="rId17"/>
    <p:sldId id="815" r:id="rId18"/>
    <p:sldId id="660" r:id="rId19"/>
    <p:sldId id="816" r:id="rId20"/>
    <p:sldId id="661" r:id="rId21"/>
    <p:sldId id="925" r:id="rId22"/>
    <p:sldId id="663" r:id="rId23"/>
    <p:sldId id="821" r:id="rId24"/>
    <p:sldId id="822" r:id="rId25"/>
    <p:sldId id="818" r:id="rId26"/>
    <p:sldId id="666" r:id="rId27"/>
    <p:sldId id="667" r:id="rId28"/>
    <p:sldId id="831" r:id="rId29"/>
    <p:sldId id="926" r:id="rId30"/>
    <p:sldId id="669" r:id="rId31"/>
    <p:sldId id="670" r:id="rId32"/>
    <p:sldId id="671" r:id="rId33"/>
    <p:sldId id="672" r:id="rId34"/>
    <p:sldId id="673" r:id="rId35"/>
    <p:sldId id="674" r:id="rId36"/>
    <p:sldId id="675" r:id="rId37"/>
    <p:sldId id="927" r:id="rId38"/>
    <p:sldId id="823" r:id="rId39"/>
    <p:sldId id="824" r:id="rId40"/>
    <p:sldId id="825" r:id="rId41"/>
    <p:sldId id="930" r:id="rId42"/>
    <p:sldId id="679" r:id="rId43"/>
    <p:sldId id="829" r:id="rId44"/>
    <p:sldId id="931" r:id="rId45"/>
    <p:sldId id="681" r:id="rId46"/>
    <p:sldId id="827" r:id="rId47"/>
    <p:sldId id="683" r:id="rId48"/>
    <p:sldId id="684" r:id="rId49"/>
    <p:sldId id="828" r:id="rId50"/>
    <p:sldId id="832" r:id="rId51"/>
    <p:sldId id="929" r:id="rId52"/>
    <p:sldId id="791" r:id="rId53"/>
    <p:sldId id="686" r:id="rId54"/>
    <p:sldId id="836" r:id="rId55"/>
    <p:sldId id="688" r:id="rId56"/>
    <p:sldId id="689" r:id="rId57"/>
    <p:sldId id="837" r:id="rId58"/>
    <p:sldId id="838" r:id="rId59"/>
    <p:sldId id="691" r:id="rId60"/>
    <p:sldId id="692" r:id="rId61"/>
    <p:sldId id="693" r:id="rId62"/>
    <p:sldId id="883" r:id="rId63"/>
    <p:sldId id="694" r:id="rId64"/>
    <p:sldId id="695" r:id="rId65"/>
    <p:sldId id="884" r:id="rId66"/>
    <p:sldId id="696" r:id="rId67"/>
    <p:sldId id="697" r:id="rId68"/>
    <p:sldId id="839" r:id="rId69"/>
    <p:sldId id="885" r:id="rId70"/>
    <p:sldId id="840" r:id="rId71"/>
    <p:sldId id="886" r:id="rId72"/>
    <p:sldId id="699" r:id="rId73"/>
    <p:sldId id="887" r:id="rId74"/>
    <p:sldId id="792" r:id="rId75"/>
    <p:sldId id="888" r:id="rId76"/>
    <p:sldId id="700" r:id="rId77"/>
    <p:sldId id="844" r:id="rId78"/>
    <p:sldId id="932" r:id="rId79"/>
    <p:sldId id="845" r:id="rId80"/>
    <p:sldId id="702" r:id="rId81"/>
    <p:sldId id="846" r:id="rId82"/>
    <p:sldId id="933" r:id="rId83"/>
    <p:sldId id="704" r:id="rId84"/>
    <p:sldId id="849" r:id="rId85"/>
    <p:sldId id="848" r:id="rId86"/>
    <p:sldId id="937" r:id="rId87"/>
    <p:sldId id="850" r:id="rId88"/>
    <p:sldId id="935" r:id="rId89"/>
    <p:sldId id="851" r:id="rId90"/>
    <p:sldId id="853" r:id="rId91"/>
    <p:sldId id="852" r:id="rId92"/>
    <p:sldId id="793" r:id="rId93"/>
    <p:sldId id="854" r:id="rId94"/>
    <p:sldId id="857" r:id="rId95"/>
    <p:sldId id="708" r:id="rId96"/>
    <p:sldId id="855" r:id="rId97"/>
    <p:sldId id="856" r:id="rId98"/>
    <p:sldId id="858" r:id="rId99"/>
    <p:sldId id="859" r:id="rId100"/>
    <p:sldId id="860" r:id="rId101"/>
    <p:sldId id="714" r:id="rId102"/>
    <p:sldId id="861" r:id="rId103"/>
    <p:sldId id="716" r:id="rId104"/>
    <p:sldId id="717" r:id="rId105"/>
    <p:sldId id="862" r:id="rId106"/>
    <p:sldId id="900" r:id="rId107"/>
    <p:sldId id="720" r:id="rId108"/>
    <p:sldId id="902" r:id="rId109"/>
    <p:sldId id="901" r:id="rId110"/>
    <p:sldId id="866" r:id="rId111"/>
    <p:sldId id="723" r:id="rId112"/>
    <p:sldId id="939" r:id="rId113"/>
    <p:sldId id="940" r:id="rId114"/>
    <p:sldId id="938" r:id="rId115"/>
    <p:sldId id="794" r:id="rId116"/>
    <p:sldId id="870" r:id="rId117"/>
    <p:sldId id="871" r:id="rId118"/>
    <p:sldId id="941" r:id="rId119"/>
    <p:sldId id="727" r:id="rId120"/>
    <p:sldId id="873" r:id="rId121"/>
    <p:sldId id="729" r:id="rId122"/>
    <p:sldId id="730" r:id="rId123"/>
    <p:sldId id="875" r:id="rId124"/>
    <p:sldId id="878" r:id="rId125"/>
    <p:sldId id="879" r:id="rId126"/>
    <p:sldId id="733" r:id="rId127"/>
    <p:sldId id="881" r:id="rId128"/>
    <p:sldId id="880" r:id="rId129"/>
    <p:sldId id="795" r:id="rId130"/>
    <p:sldId id="735" r:id="rId131"/>
    <p:sldId id="736" r:id="rId132"/>
    <p:sldId id="917" r:id="rId133"/>
    <p:sldId id="737" r:id="rId134"/>
    <p:sldId id="890" r:id="rId135"/>
    <p:sldId id="889" r:id="rId136"/>
    <p:sldId id="739" r:id="rId137"/>
    <p:sldId id="796" r:id="rId138"/>
    <p:sldId id="943" r:id="rId139"/>
    <p:sldId id="918" r:id="rId140"/>
    <p:sldId id="944" r:id="rId141"/>
    <p:sldId id="740" r:id="rId142"/>
    <p:sldId id="891" r:id="rId143"/>
    <p:sldId id="877" r:id="rId144"/>
    <p:sldId id="892" r:id="rId145"/>
    <p:sldId id="919" r:id="rId146"/>
    <p:sldId id="743" r:id="rId147"/>
    <p:sldId id="893" r:id="rId148"/>
    <p:sldId id="894" r:id="rId149"/>
    <p:sldId id="746" r:id="rId150"/>
    <p:sldId id="747" r:id="rId151"/>
    <p:sldId id="748" r:id="rId152"/>
    <p:sldId id="896" r:id="rId153"/>
    <p:sldId id="897" r:id="rId154"/>
    <p:sldId id="898" r:id="rId155"/>
    <p:sldId id="752" r:id="rId156"/>
    <p:sldId id="899" r:id="rId157"/>
    <p:sldId id="903" r:id="rId158"/>
    <p:sldId id="907" r:id="rId159"/>
    <p:sldId id="755" r:id="rId160"/>
    <p:sldId id="756" r:id="rId161"/>
    <p:sldId id="945" r:id="rId162"/>
    <p:sldId id="946" r:id="rId163"/>
    <p:sldId id="948" r:id="rId164"/>
    <p:sldId id="947" r:id="rId165"/>
    <p:sldId id="758" r:id="rId166"/>
    <p:sldId id="920" r:id="rId167"/>
    <p:sldId id="908" r:id="rId168"/>
    <p:sldId id="759" r:id="rId169"/>
    <p:sldId id="909" r:id="rId170"/>
    <p:sldId id="904" r:id="rId171"/>
    <p:sldId id="905" r:id="rId172"/>
    <p:sldId id="906" r:id="rId173"/>
    <p:sldId id="763" r:id="rId174"/>
    <p:sldId id="764" r:id="rId175"/>
    <p:sldId id="765" r:id="rId176"/>
    <p:sldId id="922" r:id="rId177"/>
    <p:sldId id="766" r:id="rId178"/>
    <p:sldId id="767" r:id="rId179"/>
    <p:sldId id="921" r:id="rId180"/>
    <p:sldId id="768" r:id="rId181"/>
    <p:sldId id="910" r:id="rId182"/>
    <p:sldId id="770" r:id="rId183"/>
    <p:sldId id="911" r:id="rId184"/>
    <p:sldId id="771" r:id="rId185"/>
    <p:sldId id="772" r:id="rId186"/>
    <p:sldId id="912" r:id="rId187"/>
    <p:sldId id="774" r:id="rId188"/>
    <p:sldId id="776" r:id="rId189"/>
    <p:sldId id="777" r:id="rId190"/>
    <p:sldId id="778" r:id="rId191"/>
    <p:sldId id="779" r:id="rId192"/>
    <p:sldId id="780" r:id="rId193"/>
    <p:sldId id="781" r:id="rId194"/>
    <p:sldId id="913" r:id="rId195"/>
    <p:sldId id="782" r:id="rId196"/>
    <p:sldId id="914" r:id="rId197"/>
    <p:sldId id="915" r:id="rId198"/>
    <p:sldId id="916" r:id="rId199"/>
    <p:sldId id="785" r:id="rId200"/>
    <p:sldId id="786" r:id="rId201"/>
    <p:sldId id="787" r:id="rId202"/>
    <p:sldId id="788" r:id="rId203"/>
    <p:sldId id="789" r:id="rId2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00"/>
    <a:srgbClr val="A50021"/>
    <a:srgbClr val="E80ADD"/>
    <a:srgbClr val="CC3300"/>
    <a:srgbClr val="01E4EF"/>
    <a:srgbClr val="0000CC"/>
    <a:srgbClr val="3333FF"/>
    <a:srgbClr val="FFCC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992" autoAdjust="0"/>
    <p:restoredTop sz="94475" autoAdjust="0"/>
  </p:normalViewPr>
  <p:slideViewPr>
    <p:cSldViewPr>
      <p:cViewPr varScale="1">
        <p:scale>
          <a:sx n="67" d="100"/>
          <a:sy n="67" d="100"/>
        </p:scale>
        <p:origin x="-1218" y="-96"/>
      </p:cViewPr>
      <p:guideLst>
        <p:guide orient="horz" pos="2160"/>
        <p:guide pos="2880"/>
      </p:guideLst>
    </p:cSldViewPr>
  </p:slideViewPr>
  <p:outlineViewPr>
    <p:cViewPr>
      <p:scale>
        <a:sx n="33" d="100"/>
        <a:sy n="33" d="100"/>
      </p:scale>
      <p:origin x="0" y="17172"/>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slide" Target="slides/slide184.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92" Type="http://schemas.openxmlformats.org/officeDocument/2006/relationships/slide" Target="slides/slide190.xml"/><Relationship Id="rId197" Type="http://schemas.openxmlformats.org/officeDocument/2006/relationships/slide" Target="slides/slide195.xml"/><Relationship Id="rId206" Type="http://schemas.openxmlformats.org/officeDocument/2006/relationships/handoutMaster" Target="handoutMasters/handoutMaster1.xml"/><Relationship Id="rId201" Type="http://schemas.openxmlformats.org/officeDocument/2006/relationships/slide" Target="slides/slide199.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1" Type="http://schemas.openxmlformats.org/officeDocument/2006/relationships/customXml" Target="../customXml/item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172" Type="http://schemas.openxmlformats.org/officeDocument/2006/relationships/slide" Target="slides/slide170.xml"/><Relationship Id="rId193" Type="http://schemas.openxmlformats.org/officeDocument/2006/relationships/slide" Target="slides/slide191.xml"/><Relationship Id="rId202" Type="http://schemas.openxmlformats.org/officeDocument/2006/relationships/slide" Target="slides/slide200.xml"/><Relationship Id="rId207"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slide" Target="slides/slide201.xml"/><Relationship Id="rId208"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theme" Target="theme/theme1.xml"/><Relationship Id="rId190" Type="http://schemas.openxmlformats.org/officeDocument/2006/relationships/slide" Target="slides/slide188.xml"/><Relationship Id="rId204" Type="http://schemas.openxmlformats.org/officeDocument/2006/relationships/slide" Target="slides/slide202.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tableStyles" Target="tableStyles.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0A2498-FB33-4360-BE96-D3B8F02B3ADC}" type="doc">
      <dgm:prSet loTypeId="urn:microsoft.com/office/officeart/2005/8/layout/hList1" loCatId="list" qsTypeId="urn:microsoft.com/office/officeart/2005/8/quickstyle/3d1" qsCatId="3D" csTypeId="urn:microsoft.com/office/officeart/2005/8/colors/accent5_2" csCatId="accent5" phldr="1"/>
      <dgm:spPr/>
      <dgm:t>
        <a:bodyPr/>
        <a:lstStyle/>
        <a:p>
          <a:endParaRPr lang="zh-CN" altLang="en-US"/>
        </a:p>
      </dgm:t>
    </dgm:pt>
    <dgm:pt modelId="{5209B9E5-5ACF-452A-A489-F0809239DE6D}">
      <dgm:prSet custT="1"/>
      <dgm:spPr/>
      <dgm:t>
        <a:bodyPr/>
        <a:lstStyle/>
        <a:p>
          <a:pPr rtl="0"/>
          <a:r>
            <a:rPr lang="zh-CN" sz="2800" b="1" dirty="0" smtClean="0">
              <a:latin typeface="+mj-ea"/>
              <a:ea typeface="+mj-ea"/>
            </a:rPr>
            <a:t>说</a:t>
          </a:r>
          <a:r>
            <a:rPr lang="en-US" altLang="zh-CN" sz="2800" b="1" dirty="0" smtClean="0">
              <a:latin typeface="+mj-ea"/>
              <a:ea typeface="+mj-ea"/>
            </a:rPr>
            <a:t> </a:t>
          </a:r>
          <a:r>
            <a:rPr lang="zh-CN" sz="2800" b="1" dirty="0" smtClean="0">
              <a:latin typeface="+mj-ea"/>
              <a:ea typeface="+mj-ea"/>
            </a:rPr>
            <a:t>明：</a:t>
          </a:r>
          <a:endParaRPr lang="zh-CN" sz="2800" dirty="0">
            <a:latin typeface="+mj-ea"/>
            <a:ea typeface="+mj-ea"/>
          </a:endParaRPr>
        </a:p>
      </dgm:t>
    </dgm:pt>
    <dgm:pt modelId="{CED4B6A4-0309-4C50-8EBC-3083CFCF2D5C}" type="parTrans" cxnId="{DAA59E21-8FBD-41FA-83F2-FE680599E361}">
      <dgm:prSet/>
      <dgm:spPr/>
      <dgm:t>
        <a:bodyPr/>
        <a:lstStyle/>
        <a:p>
          <a:endParaRPr lang="zh-CN" altLang="en-US">
            <a:latin typeface="+mj-ea"/>
            <a:ea typeface="+mj-ea"/>
          </a:endParaRPr>
        </a:p>
      </dgm:t>
    </dgm:pt>
    <dgm:pt modelId="{007BA9EF-98FF-4B97-99C7-20E55FA0FBB1}" type="sibTrans" cxnId="{DAA59E21-8FBD-41FA-83F2-FE680599E361}">
      <dgm:prSet/>
      <dgm:spPr/>
      <dgm:t>
        <a:bodyPr/>
        <a:lstStyle/>
        <a:p>
          <a:endParaRPr lang="zh-CN" altLang="en-US">
            <a:latin typeface="+mj-ea"/>
            <a:ea typeface="+mj-ea"/>
          </a:endParaRPr>
        </a:p>
      </dgm:t>
    </dgm:pt>
    <dgm:pt modelId="{098C2F5E-92AC-45BE-BA9E-3FE556CB3366}">
      <dgm:prSet custT="1"/>
      <dgm:spPr/>
      <dgm:t>
        <a:bodyPr/>
        <a:lstStyle/>
        <a:p>
          <a:pPr rtl="0"/>
          <a:r>
            <a:rPr lang="zh-CN" sz="2800" b="1" dirty="0" smtClean="0">
              <a:latin typeface="+mj-ea"/>
              <a:ea typeface="+mj-ea"/>
            </a:rPr>
            <a:t>稳态波的功率谱是冲击强度取决于</a:t>
          </a:r>
          <a:r>
            <a:rPr lang="en-US" altLang="zh-CN" sz="2800" b="1" dirty="0" smtClean="0">
              <a:latin typeface="+mj-ea"/>
              <a:ea typeface="+mj-ea"/>
            </a:rPr>
            <a:t>|</a:t>
          </a:r>
          <a:r>
            <a:rPr lang="en-US" altLang="zh-CN" sz="2800" b="1" i="1" dirty="0" smtClean="0">
              <a:latin typeface="+mj-ea"/>
              <a:ea typeface="+mj-ea"/>
            </a:rPr>
            <a:t>C</a:t>
          </a:r>
          <a:r>
            <a:rPr lang="en-US" altLang="zh-CN" sz="2800" b="1" i="1" baseline="-25000" dirty="0" smtClean="0">
              <a:latin typeface="+mj-ea"/>
              <a:ea typeface="+mj-ea"/>
            </a:rPr>
            <a:t>m</a:t>
          </a:r>
          <a:r>
            <a:rPr lang="en-US" altLang="zh-CN" sz="2800" b="1" dirty="0" smtClean="0">
              <a:latin typeface="+mj-ea"/>
              <a:ea typeface="+mj-ea"/>
            </a:rPr>
            <a:t>|</a:t>
          </a:r>
          <a:r>
            <a:rPr lang="en-US" altLang="zh-CN" sz="2800" b="1" baseline="30000" dirty="0" smtClean="0">
              <a:latin typeface="+mj-ea"/>
              <a:ea typeface="+mj-ea"/>
            </a:rPr>
            <a:t>2</a:t>
          </a:r>
          <a:r>
            <a:rPr lang="zh-CN" sz="2800" b="1" dirty="0" smtClean="0">
              <a:latin typeface="+mj-ea"/>
              <a:ea typeface="+mj-ea"/>
            </a:rPr>
            <a:t> 的</a:t>
          </a:r>
          <a:r>
            <a:rPr lang="zh-CN" sz="2800" b="1" dirty="0" smtClean="0">
              <a:solidFill>
                <a:srgbClr val="FF0000"/>
              </a:solidFill>
              <a:latin typeface="+mj-ea"/>
              <a:ea typeface="+mj-ea"/>
            </a:rPr>
            <a:t>离散谱线</a:t>
          </a:r>
          <a:r>
            <a:rPr lang="zh-CN" sz="2800" b="1" dirty="0" smtClean="0">
              <a:latin typeface="+mj-ea"/>
              <a:ea typeface="+mj-ea"/>
            </a:rPr>
            <a:t>，根据离散谱可以确定信号是否包含</a:t>
          </a:r>
          <a:r>
            <a:rPr lang="zh-CN" sz="2800" b="1" dirty="0" smtClean="0">
              <a:solidFill>
                <a:srgbClr val="FF0000"/>
              </a:solidFill>
              <a:latin typeface="+mj-ea"/>
              <a:ea typeface="+mj-ea"/>
            </a:rPr>
            <a:t>直流分量</a:t>
          </a:r>
          <a:r>
            <a:rPr lang="en-US" sz="2800" b="1" dirty="0" smtClean="0">
              <a:solidFill>
                <a:srgbClr val="FF0000"/>
              </a:solidFill>
              <a:latin typeface="+mj-ea"/>
              <a:ea typeface="+mj-ea"/>
            </a:rPr>
            <a:t>(m=0)</a:t>
          </a:r>
          <a:r>
            <a:rPr lang="zh-CN" sz="2800" b="1" dirty="0" smtClean="0">
              <a:latin typeface="+mj-ea"/>
              <a:ea typeface="+mj-ea"/>
            </a:rPr>
            <a:t>和</a:t>
          </a:r>
          <a:r>
            <a:rPr lang="zh-CN" sz="2800" b="1" dirty="0" smtClean="0">
              <a:solidFill>
                <a:srgbClr val="FF0000"/>
              </a:solidFill>
              <a:latin typeface="+mj-ea"/>
              <a:ea typeface="+mj-ea"/>
            </a:rPr>
            <a:t>定时分量</a:t>
          </a:r>
          <a:r>
            <a:rPr lang="en-US" sz="2800" b="1" dirty="0" smtClean="0">
              <a:solidFill>
                <a:srgbClr val="FF0000"/>
              </a:solidFill>
              <a:latin typeface="+mj-ea"/>
              <a:ea typeface="+mj-ea"/>
            </a:rPr>
            <a:t>(m=1)</a:t>
          </a:r>
          <a:endParaRPr lang="zh-CN" sz="2800" dirty="0">
            <a:solidFill>
              <a:srgbClr val="FF0000"/>
            </a:solidFill>
            <a:latin typeface="+mj-ea"/>
            <a:ea typeface="+mj-ea"/>
          </a:endParaRPr>
        </a:p>
      </dgm:t>
    </dgm:pt>
    <dgm:pt modelId="{8CD89DA1-59D8-46A6-ABA8-111CA9BF56DE}" type="parTrans" cxnId="{BF4C5255-B5E1-4B12-B3C7-D0CC648BF9A4}">
      <dgm:prSet/>
      <dgm:spPr/>
      <dgm:t>
        <a:bodyPr/>
        <a:lstStyle/>
        <a:p>
          <a:endParaRPr lang="zh-CN" altLang="en-US">
            <a:latin typeface="+mj-ea"/>
            <a:ea typeface="+mj-ea"/>
          </a:endParaRPr>
        </a:p>
      </dgm:t>
    </dgm:pt>
    <dgm:pt modelId="{9A0967D4-E8D8-4267-94F6-8940D7479C1D}" type="sibTrans" cxnId="{BF4C5255-B5E1-4B12-B3C7-D0CC648BF9A4}">
      <dgm:prSet/>
      <dgm:spPr/>
      <dgm:t>
        <a:bodyPr/>
        <a:lstStyle/>
        <a:p>
          <a:endParaRPr lang="zh-CN" altLang="en-US">
            <a:latin typeface="+mj-ea"/>
            <a:ea typeface="+mj-ea"/>
          </a:endParaRPr>
        </a:p>
      </dgm:t>
    </dgm:pt>
    <dgm:pt modelId="{7E291F23-C24F-4CA7-AEFD-ADD1AFBC696C}" type="pres">
      <dgm:prSet presAssocID="{220A2498-FB33-4360-BE96-D3B8F02B3ADC}" presName="Name0" presStyleCnt="0">
        <dgm:presLayoutVars>
          <dgm:dir/>
          <dgm:animLvl val="lvl"/>
          <dgm:resizeHandles val="exact"/>
        </dgm:presLayoutVars>
      </dgm:prSet>
      <dgm:spPr/>
      <dgm:t>
        <a:bodyPr/>
        <a:lstStyle/>
        <a:p>
          <a:endParaRPr lang="zh-CN" altLang="en-US"/>
        </a:p>
      </dgm:t>
    </dgm:pt>
    <dgm:pt modelId="{09171469-E8A8-4CD7-9F7F-851E98FAA0D2}" type="pres">
      <dgm:prSet presAssocID="{5209B9E5-5ACF-452A-A489-F0809239DE6D}" presName="composite" presStyleCnt="0"/>
      <dgm:spPr/>
    </dgm:pt>
    <dgm:pt modelId="{C70356A5-D7AF-4548-A9AA-6CD84DA667C4}" type="pres">
      <dgm:prSet presAssocID="{5209B9E5-5ACF-452A-A489-F0809239DE6D}" presName="parTx" presStyleLbl="alignNode1" presStyleIdx="0" presStyleCnt="1" custLinFactY="-200000" custLinFactNeighborX="-926" custLinFactNeighborY="-235834">
        <dgm:presLayoutVars>
          <dgm:chMax val="0"/>
          <dgm:chPref val="0"/>
          <dgm:bulletEnabled val="1"/>
        </dgm:presLayoutVars>
      </dgm:prSet>
      <dgm:spPr/>
      <dgm:t>
        <a:bodyPr/>
        <a:lstStyle/>
        <a:p>
          <a:endParaRPr lang="zh-CN" altLang="en-US"/>
        </a:p>
      </dgm:t>
    </dgm:pt>
    <dgm:pt modelId="{9715F8F4-2131-4DF5-8213-7929BAC75D86}" type="pres">
      <dgm:prSet presAssocID="{5209B9E5-5ACF-452A-A489-F0809239DE6D}" presName="desTx" presStyleLbl="alignAccFollowNode1" presStyleIdx="0" presStyleCnt="1">
        <dgm:presLayoutVars>
          <dgm:bulletEnabled val="1"/>
        </dgm:presLayoutVars>
      </dgm:prSet>
      <dgm:spPr/>
      <dgm:t>
        <a:bodyPr/>
        <a:lstStyle/>
        <a:p>
          <a:endParaRPr lang="zh-CN" altLang="en-US"/>
        </a:p>
      </dgm:t>
    </dgm:pt>
  </dgm:ptLst>
  <dgm:cxnLst>
    <dgm:cxn modelId="{BF4C5255-B5E1-4B12-B3C7-D0CC648BF9A4}" srcId="{5209B9E5-5ACF-452A-A489-F0809239DE6D}" destId="{098C2F5E-92AC-45BE-BA9E-3FE556CB3366}" srcOrd="0" destOrd="0" parTransId="{8CD89DA1-59D8-46A6-ABA8-111CA9BF56DE}" sibTransId="{9A0967D4-E8D8-4267-94F6-8940D7479C1D}"/>
    <dgm:cxn modelId="{8473A42F-8D91-4868-8473-CC548A44C78A}" type="presOf" srcId="{5209B9E5-5ACF-452A-A489-F0809239DE6D}" destId="{C70356A5-D7AF-4548-A9AA-6CD84DA667C4}" srcOrd="0" destOrd="0" presId="urn:microsoft.com/office/officeart/2005/8/layout/hList1"/>
    <dgm:cxn modelId="{DAA59E21-8FBD-41FA-83F2-FE680599E361}" srcId="{220A2498-FB33-4360-BE96-D3B8F02B3ADC}" destId="{5209B9E5-5ACF-452A-A489-F0809239DE6D}" srcOrd="0" destOrd="0" parTransId="{CED4B6A4-0309-4C50-8EBC-3083CFCF2D5C}" sibTransId="{007BA9EF-98FF-4B97-99C7-20E55FA0FBB1}"/>
    <dgm:cxn modelId="{F21EB918-7001-4FF8-BC7C-D426DB10AAD0}" type="presOf" srcId="{098C2F5E-92AC-45BE-BA9E-3FE556CB3366}" destId="{9715F8F4-2131-4DF5-8213-7929BAC75D86}" srcOrd="0" destOrd="0" presId="urn:microsoft.com/office/officeart/2005/8/layout/hList1"/>
    <dgm:cxn modelId="{4E875D4B-30BF-461E-8553-E71F01D3DA46}" type="presOf" srcId="{220A2498-FB33-4360-BE96-D3B8F02B3ADC}" destId="{7E291F23-C24F-4CA7-AEFD-ADD1AFBC696C}" srcOrd="0" destOrd="0" presId="urn:microsoft.com/office/officeart/2005/8/layout/hList1"/>
    <dgm:cxn modelId="{021C914A-D62C-40C6-8C3E-3BA15B492FD3}" type="presParOf" srcId="{7E291F23-C24F-4CA7-AEFD-ADD1AFBC696C}" destId="{09171469-E8A8-4CD7-9F7F-851E98FAA0D2}" srcOrd="0" destOrd="0" presId="urn:microsoft.com/office/officeart/2005/8/layout/hList1"/>
    <dgm:cxn modelId="{A31455F9-E650-4C99-BCAA-EACE30E6A781}" type="presParOf" srcId="{09171469-E8A8-4CD7-9F7F-851E98FAA0D2}" destId="{C70356A5-D7AF-4548-A9AA-6CD84DA667C4}" srcOrd="0" destOrd="0" presId="urn:microsoft.com/office/officeart/2005/8/layout/hList1"/>
    <dgm:cxn modelId="{E8F75B65-F131-4FFF-BC5E-9DEF55B5EC27}" type="presParOf" srcId="{09171469-E8A8-4CD7-9F7F-851E98FAA0D2}" destId="{9715F8F4-2131-4DF5-8213-7929BAC75D86}"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93EC11-763F-4B59-8E78-7FB2F2F8D2C4}" type="doc">
      <dgm:prSet loTypeId="urn:microsoft.com/office/officeart/2005/8/layout/hList1" loCatId="list" qsTypeId="urn:microsoft.com/office/officeart/2005/8/quickstyle/3d1" qsCatId="3D" csTypeId="urn:microsoft.com/office/officeart/2005/8/colors/accent5_2" csCatId="accent5"/>
      <dgm:spPr/>
      <dgm:t>
        <a:bodyPr/>
        <a:lstStyle/>
        <a:p>
          <a:endParaRPr lang="zh-CN" altLang="en-US"/>
        </a:p>
      </dgm:t>
    </dgm:pt>
    <dgm:pt modelId="{FE053132-D5FC-4CD3-9DBE-D10278AF79CD}">
      <dgm:prSet custT="1"/>
      <dgm:spPr/>
      <dgm:t>
        <a:bodyPr/>
        <a:lstStyle/>
        <a:p>
          <a:pPr rtl="0"/>
          <a:r>
            <a:rPr lang="zh-CN" altLang="en-US" sz="2800" b="1" dirty="0" smtClean="0">
              <a:latin typeface="+mj-ea"/>
              <a:ea typeface="+mj-ea"/>
            </a:rPr>
            <a:t>说明：</a:t>
          </a:r>
          <a:endParaRPr lang="zh-CN" altLang="en-US" sz="2800" b="1" dirty="0">
            <a:latin typeface="+mj-ea"/>
            <a:ea typeface="+mj-ea"/>
          </a:endParaRPr>
        </a:p>
      </dgm:t>
    </dgm:pt>
    <dgm:pt modelId="{F6AA213D-F109-4675-A9DE-D2652F57AD20}" type="parTrans" cxnId="{13306202-1E62-481C-8FD5-B261F8A99498}">
      <dgm:prSet/>
      <dgm:spPr/>
      <dgm:t>
        <a:bodyPr/>
        <a:lstStyle/>
        <a:p>
          <a:endParaRPr lang="zh-CN" altLang="en-US" sz="3200" b="1">
            <a:latin typeface="+mj-ea"/>
            <a:ea typeface="+mj-ea"/>
          </a:endParaRPr>
        </a:p>
      </dgm:t>
    </dgm:pt>
    <dgm:pt modelId="{3D1DECAE-3681-490B-A5BD-B7D25F23AE03}" type="sibTrans" cxnId="{13306202-1E62-481C-8FD5-B261F8A99498}">
      <dgm:prSet/>
      <dgm:spPr/>
      <dgm:t>
        <a:bodyPr/>
        <a:lstStyle/>
        <a:p>
          <a:endParaRPr lang="zh-CN" altLang="en-US" sz="3200" b="1">
            <a:latin typeface="+mj-ea"/>
            <a:ea typeface="+mj-ea"/>
          </a:endParaRPr>
        </a:p>
      </dgm:t>
    </dgm:pt>
    <dgm:pt modelId="{FFD21305-00E5-4F32-BFE2-96F7A8178613}">
      <dgm:prSet custT="1"/>
      <dgm:spPr/>
      <dgm:t>
        <a:bodyPr/>
        <a:lstStyle/>
        <a:p>
          <a:pPr rtl="0"/>
          <a:r>
            <a:rPr lang="zh-CN" sz="2800" b="1" dirty="0" smtClean="0">
              <a:latin typeface="+mj-ea"/>
              <a:ea typeface="+mj-ea"/>
            </a:rPr>
            <a:t>交变波的功率谱</a:t>
          </a:r>
          <a:r>
            <a:rPr lang="en-US" sz="2800" b="1" i="1" dirty="0" err="1" smtClean="0">
              <a:latin typeface="+mj-ea"/>
              <a:ea typeface="+mj-ea"/>
            </a:rPr>
            <a:t>P</a:t>
          </a:r>
          <a:r>
            <a:rPr lang="en-US" sz="2800" b="1" i="1" baseline="-25000" dirty="0" err="1" smtClean="0">
              <a:latin typeface="+mj-ea"/>
              <a:ea typeface="+mj-ea"/>
            </a:rPr>
            <a:t>u</a:t>
          </a:r>
          <a:r>
            <a:rPr lang="en-US" sz="2800" b="1" i="1" dirty="0" smtClean="0">
              <a:latin typeface="+mj-ea"/>
              <a:ea typeface="+mj-ea"/>
            </a:rPr>
            <a:t> (f)</a:t>
          </a:r>
          <a:r>
            <a:rPr lang="zh-CN" sz="2800" b="1" dirty="0" smtClean="0">
              <a:latin typeface="+mj-ea"/>
              <a:ea typeface="+mj-ea"/>
            </a:rPr>
            <a:t>是</a:t>
          </a:r>
          <a:r>
            <a:rPr lang="zh-CN" sz="2800" b="1" dirty="0" smtClean="0">
              <a:solidFill>
                <a:srgbClr val="FF0000"/>
              </a:solidFill>
              <a:latin typeface="+mj-ea"/>
              <a:ea typeface="+mj-ea"/>
            </a:rPr>
            <a:t>连续谱</a:t>
          </a:r>
          <a:r>
            <a:rPr lang="zh-CN" sz="2800" b="1" dirty="0" smtClean="0">
              <a:latin typeface="+mj-ea"/>
              <a:ea typeface="+mj-ea"/>
            </a:rPr>
            <a:t>，它与</a:t>
          </a:r>
          <a:r>
            <a:rPr lang="en-US" sz="2800" b="1" i="1" dirty="0" smtClean="0">
              <a:latin typeface="+mj-ea"/>
              <a:ea typeface="+mj-ea"/>
            </a:rPr>
            <a:t>g</a:t>
          </a:r>
          <a:r>
            <a:rPr lang="en-US" sz="2800" b="1" i="1" baseline="-25000" dirty="0" smtClean="0">
              <a:latin typeface="+mj-ea"/>
              <a:ea typeface="+mj-ea"/>
            </a:rPr>
            <a:t>1</a:t>
          </a:r>
          <a:r>
            <a:rPr lang="en-US" sz="2800" b="1" i="1" dirty="0" smtClean="0">
              <a:latin typeface="+mj-ea"/>
              <a:ea typeface="+mj-ea"/>
            </a:rPr>
            <a:t>(t</a:t>
          </a:r>
          <a:r>
            <a:rPr lang="en-US" sz="2800" b="1" dirty="0" smtClean="0">
              <a:latin typeface="+mj-ea"/>
              <a:ea typeface="+mj-ea"/>
            </a:rPr>
            <a:t>)</a:t>
          </a:r>
          <a:r>
            <a:rPr lang="zh-CN" sz="2800" b="1" dirty="0" smtClean="0">
              <a:latin typeface="+mj-ea"/>
              <a:ea typeface="+mj-ea"/>
            </a:rPr>
            <a:t>和</a:t>
          </a:r>
          <a:r>
            <a:rPr lang="en-US" sz="2800" b="1" i="1" dirty="0" smtClean="0">
              <a:latin typeface="+mj-ea"/>
              <a:ea typeface="+mj-ea"/>
            </a:rPr>
            <a:t>g</a:t>
          </a:r>
          <a:r>
            <a:rPr lang="en-US" sz="2800" b="1" i="1" baseline="-25000" dirty="0" smtClean="0">
              <a:latin typeface="+mj-ea"/>
              <a:ea typeface="+mj-ea"/>
            </a:rPr>
            <a:t>2</a:t>
          </a:r>
          <a:r>
            <a:rPr lang="en-US" sz="2800" b="1" i="1" dirty="0" smtClean="0">
              <a:latin typeface="+mj-ea"/>
              <a:ea typeface="+mj-ea"/>
            </a:rPr>
            <a:t>(t)</a:t>
          </a:r>
          <a:r>
            <a:rPr lang="zh-CN" sz="2800" b="1" dirty="0" smtClean="0">
              <a:latin typeface="+mj-ea"/>
              <a:ea typeface="+mj-ea"/>
            </a:rPr>
            <a:t>的频谱以及概率</a:t>
          </a:r>
          <a:r>
            <a:rPr lang="en-US" sz="2800" b="1" i="1" dirty="0" smtClean="0">
              <a:latin typeface="+mj-ea"/>
              <a:ea typeface="+mj-ea"/>
            </a:rPr>
            <a:t>P</a:t>
          </a:r>
          <a:r>
            <a:rPr lang="zh-CN" sz="2800" b="1" dirty="0" smtClean="0">
              <a:latin typeface="+mj-ea"/>
              <a:ea typeface="+mj-ea"/>
            </a:rPr>
            <a:t>有关。</a:t>
          </a:r>
          <a:endParaRPr lang="zh-CN" sz="2800" b="1" dirty="0">
            <a:latin typeface="+mj-ea"/>
            <a:ea typeface="+mj-ea"/>
          </a:endParaRPr>
        </a:p>
      </dgm:t>
    </dgm:pt>
    <dgm:pt modelId="{B6A19367-CF29-49EE-9501-799BDB3986D6}" type="parTrans" cxnId="{598DF658-BECB-4703-AEF3-E02F1AAFE040}">
      <dgm:prSet/>
      <dgm:spPr/>
      <dgm:t>
        <a:bodyPr/>
        <a:lstStyle/>
        <a:p>
          <a:endParaRPr lang="zh-CN" altLang="en-US" sz="3200" b="1">
            <a:latin typeface="+mj-ea"/>
            <a:ea typeface="+mj-ea"/>
          </a:endParaRPr>
        </a:p>
      </dgm:t>
    </dgm:pt>
    <dgm:pt modelId="{ED114717-9DE7-4826-8A31-03FC925EEF3B}" type="sibTrans" cxnId="{598DF658-BECB-4703-AEF3-E02F1AAFE040}">
      <dgm:prSet/>
      <dgm:spPr/>
      <dgm:t>
        <a:bodyPr/>
        <a:lstStyle/>
        <a:p>
          <a:endParaRPr lang="zh-CN" altLang="en-US" sz="3200" b="1">
            <a:latin typeface="+mj-ea"/>
            <a:ea typeface="+mj-ea"/>
          </a:endParaRPr>
        </a:p>
      </dgm:t>
    </dgm:pt>
    <dgm:pt modelId="{5C4FDE1C-BAA2-4427-8E6D-17AC873DC64C}">
      <dgm:prSet custT="1"/>
      <dgm:spPr/>
      <dgm:t>
        <a:bodyPr/>
        <a:lstStyle/>
        <a:p>
          <a:pPr rtl="0"/>
          <a:r>
            <a:rPr lang="zh-CN" altLang="en-US" sz="2800" b="1" dirty="0" smtClean="0">
              <a:latin typeface="+mj-ea"/>
              <a:ea typeface="+mj-ea"/>
            </a:rPr>
            <a:t>通常，根据连续谱可以确定随机序列的</a:t>
          </a:r>
          <a:r>
            <a:rPr lang="zh-CN" altLang="en-US" sz="2800" b="1" dirty="0" smtClean="0">
              <a:solidFill>
                <a:srgbClr val="FF0000"/>
              </a:solidFill>
              <a:latin typeface="+mj-ea"/>
              <a:ea typeface="+mj-ea"/>
            </a:rPr>
            <a:t>带宽</a:t>
          </a:r>
          <a:r>
            <a:rPr lang="zh-CN" altLang="en-US" sz="2800" b="1" dirty="0" smtClean="0">
              <a:latin typeface="+mj-ea"/>
              <a:ea typeface="+mj-ea"/>
            </a:rPr>
            <a:t>。</a:t>
          </a:r>
          <a:endParaRPr lang="zh-CN" altLang="en-US" sz="2800" b="1" dirty="0">
            <a:latin typeface="+mj-ea"/>
            <a:ea typeface="+mj-ea"/>
          </a:endParaRPr>
        </a:p>
      </dgm:t>
    </dgm:pt>
    <dgm:pt modelId="{DB8E34B9-0976-49A2-8967-D2E86D1CEBE0}" type="parTrans" cxnId="{9E5D9F1E-129B-49DF-BEE1-0114FAA6124A}">
      <dgm:prSet/>
      <dgm:spPr/>
      <dgm:t>
        <a:bodyPr/>
        <a:lstStyle/>
        <a:p>
          <a:endParaRPr lang="zh-CN" altLang="en-US" sz="3200" b="1">
            <a:latin typeface="+mj-ea"/>
            <a:ea typeface="+mj-ea"/>
          </a:endParaRPr>
        </a:p>
      </dgm:t>
    </dgm:pt>
    <dgm:pt modelId="{9B6488B8-FE3D-4FAF-AF40-1BB0E57A5715}" type="sibTrans" cxnId="{9E5D9F1E-129B-49DF-BEE1-0114FAA6124A}">
      <dgm:prSet/>
      <dgm:spPr/>
      <dgm:t>
        <a:bodyPr/>
        <a:lstStyle/>
        <a:p>
          <a:endParaRPr lang="zh-CN" altLang="en-US" sz="3200" b="1">
            <a:latin typeface="+mj-ea"/>
            <a:ea typeface="+mj-ea"/>
          </a:endParaRPr>
        </a:p>
      </dgm:t>
    </dgm:pt>
    <dgm:pt modelId="{663ADB4A-01D6-4668-9466-4AC6C8037FC2}" type="pres">
      <dgm:prSet presAssocID="{2993EC11-763F-4B59-8E78-7FB2F2F8D2C4}" presName="Name0" presStyleCnt="0">
        <dgm:presLayoutVars>
          <dgm:dir/>
          <dgm:animLvl val="lvl"/>
          <dgm:resizeHandles val="exact"/>
        </dgm:presLayoutVars>
      </dgm:prSet>
      <dgm:spPr/>
      <dgm:t>
        <a:bodyPr/>
        <a:lstStyle/>
        <a:p>
          <a:endParaRPr lang="zh-CN" altLang="en-US"/>
        </a:p>
      </dgm:t>
    </dgm:pt>
    <dgm:pt modelId="{33328239-3224-46BE-882D-5B9F819DBC9F}" type="pres">
      <dgm:prSet presAssocID="{FE053132-D5FC-4CD3-9DBE-D10278AF79CD}" presName="composite" presStyleCnt="0"/>
      <dgm:spPr/>
    </dgm:pt>
    <dgm:pt modelId="{8A8776D3-4ABF-47F9-A0F0-320CD1FD26A7}" type="pres">
      <dgm:prSet presAssocID="{FE053132-D5FC-4CD3-9DBE-D10278AF79CD}" presName="parTx" presStyleLbl="alignNode1" presStyleIdx="0" presStyleCnt="1">
        <dgm:presLayoutVars>
          <dgm:chMax val="0"/>
          <dgm:chPref val="0"/>
          <dgm:bulletEnabled val="1"/>
        </dgm:presLayoutVars>
      </dgm:prSet>
      <dgm:spPr/>
      <dgm:t>
        <a:bodyPr/>
        <a:lstStyle/>
        <a:p>
          <a:endParaRPr lang="zh-CN" altLang="en-US"/>
        </a:p>
      </dgm:t>
    </dgm:pt>
    <dgm:pt modelId="{F34325CB-0C8D-428B-99A5-7D3557B7A6FF}" type="pres">
      <dgm:prSet presAssocID="{FE053132-D5FC-4CD3-9DBE-D10278AF79CD}" presName="desTx" presStyleLbl="alignAccFollowNode1" presStyleIdx="0" presStyleCnt="1">
        <dgm:presLayoutVars>
          <dgm:bulletEnabled val="1"/>
        </dgm:presLayoutVars>
      </dgm:prSet>
      <dgm:spPr/>
      <dgm:t>
        <a:bodyPr/>
        <a:lstStyle/>
        <a:p>
          <a:endParaRPr lang="zh-CN" altLang="en-US"/>
        </a:p>
      </dgm:t>
    </dgm:pt>
  </dgm:ptLst>
  <dgm:cxnLst>
    <dgm:cxn modelId="{1FB5BA9F-8666-489C-BD79-12DA6BE5002E}" type="presOf" srcId="{5C4FDE1C-BAA2-4427-8E6D-17AC873DC64C}" destId="{F34325CB-0C8D-428B-99A5-7D3557B7A6FF}" srcOrd="0" destOrd="1" presId="urn:microsoft.com/office/officeart/2005/8/layout/hList1"/>
    <dgm:cxn modelId="{598DF658-BECB-4703-AEF3-E02F1AAFE040}" srcId="{FE053132-D5FC-4CD3-9DBE-D10278AF79CD}" destId="{FFD21305-00E5-4F32-BFE2-96F7A8178613}" srcOrd="0" destOrd="0" parTransId="{B6A19367-CF29-49EE-9501-799BDB3986D6}" sibTransId="{ED114717-9DE7-4826-8A31-03FC925EEF3B}"/>
    <dgm:cxn modelId="{26885F13-A2D7-4276-B429-682297D5BF6A}" type="presOf" srcId="{FFD21305-00E5-4F32-BFE2-96F7A8178613}" destId="{F34325CB-0C8D-428B-99A5-7D3557B7A6FF}" srcOrd="0" destOrd="0" presId="urn:microsoft.com/office/officeart/2005/8/layout/hList1"/>
    <dgm:cxn modelId="{9E5D9F1E-129B-49DF-BEE1-0114FAA6124A}" srcId="{FE053132-D5FC-4CD3-9DBE-D10278AF79CD}" destId="{5C4FDE1C-BAA2-4427-8E6D-17AC873DC64C}" srcOrd="1" destOrd="0" parTransId="{DB8E34B9-0976-49A2-8967-D2E86D1CEBE0}" sibTransId="{9B6488B8-FE3D-4FAF-AF40-1BB0E57A5715}"/>
    <dgm:cxn modelId="{4D219465-0CF0-4DE2-86BA-E108ADF55FD1}" type="presOf" srcId="{FE053132-D5FC-4CD3-9DBE-D10278AF79CD}" destId="{8A8776D3-4ABF-47F9-A0F0-320CD1FD26A7}" srcOrd="0" destOrd="0" presId="urn:microsoft.com/office/officeart/2005/8/layout/hList1"/>
    <dgm:cxn modelId="{E0F83541-02CA-42C3-A940-C5A0349B2B64}" type="presOf" srcId="{2993EC11-763F-4B59-8E78-7FB2F2F8D2C4}" destId="{663ADB4A-01D6-4668-9466-4AC6C8037FC2}" srcOrd="0" destOrd="0" presId="urn:microsoft.com/office/officeart/2005/8/layout/hList1"/>
    <dgm:cxn modelId="{13306202-1E62-481C-8FD5-B261F8A99498}" srcId="{2993EC11-763F-4B59-8E78-7FB2F2F8D2C4}" destId="{FE053132-D5FC-4CD3-9DBE-D10278AF79CD}" srcOrd="0" destOrd="0" parTransId="{F6AA213D-F109-4675-A9DE-D2652F57AD20}" sibTransId="{3D1DECAE-3681-490B-A5BD-B7D25F23AE03}"/>
    <dgm:cxn modelId="{02F9C645-986D-4C01-85C1-BD6D33ECCB2C}" type="presParOf" srcId="{663ADB4A-01D6-4668-9466-4AC6C8037FC2}" destId="{33328239-3224-46BE-882D-5B9F819DBC9F}" srcOrd="0" destOrd="0" presId="urn:microsoft.com/office/officeart/2005/8/layout/hList1"/>
    <dgm:cxn modelId="{6A1D9780-ABA4-42EB-A63C-E54B8966D1B1}" type="presParOf" srcId="{33328239-3224-46BE-882D-5B9F819DBC9F}" destId="{8A8776D3-4ABF-47F9-A0F0-320CD1FD26A7}" srcOrd="0" destOrd="0" presId="urn:microsoft.com/office/officeart/2005/8/layout/hList1"/>
    <dgm:cxn modelId="{9AD4FBC5-5565-475D-B8F4-C68AF8130124}" type="presParOf" srcId="{33328239-3224-46BE-882D-5B9F819DBC9F}" destId="{F34325CB-0C8D-428B-99A5-7D3557B7A6FF}"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AF023A-9173-4D55-8124-3A089B68CACB}" type="doc">
      <dgm:prSet loTypeId="urn:microsoft.com/office/officeart/2005/8/layout/vList2" loCatId="list" qsTypeId="urn:microsoft.com/office/officeart/2005/8/quickstyle/simple3" qsCatId="simple" csTypeId="urn:microsoft.com/office/officeart/2005/8/colors/accent2_2" csCatId="accent2"/>
      <dgm:spPr/>
      <dgm:t>
        <a:bodyPr/>
        <a:lstStyle/>
        <a:p>
          <a:endParaRPr lang="zh-CN" altLang="en-US"/>
        </a:p>
      </dgm:t>
    </dgm:pt>
    <dgm:pt modelId="{8730D639-FB7C-41EE-B516-F07E0F044723}">
      <dgm:prSet custT="1"/>
      <dgm:spPr/>
      <dgm:t>
        <a:bodyPr/>
        <a:lstStyle/>
        <a:p>
          <a:pPr rtl="0"/>
          <a:r>
            <a:rPr lang="zh-CN" altLang="en-US" sz="2400" b="1" dirty="0" smtClean="0">
              <a:latin typeface="+mj-ea"/>
              <a:ea typeface="+mj-ea"/>
            </a:rPr>
            <a:t>下一步目标：减小它们的影响，减小基带系统误码率</a:t>
          </a:r>
          <a:endParaRPr lang="zh-CN" altLang="en-US" sz="2400" dirty="0">
            <a:latin typeface="+mj-ea"/>
            <a:ea typeface="+mj-ea"/>
          </a:endParaRPr>
        </a:p>
      </dgm:t>
    </dgm:pt>
    <dgm:pt modelId="{8C8D3E0E-5F17-4371-B2FE-3BD6EB557E36}" type="parTrans" cxnId="{13C34584-5747-4A09-A192-CAD7944D21BC}">
      <dgm:prSet/>
      <dgm:spPr/>
      <dgm:t>
        <a:bodyPr/>
        <a:lstStyle/>
        <a:p>
          <a:endParaRPr lang="zh-CN" altLang="en-US"/>
        </a:p>
      </dgm:t>
    </dgm:pt>
    <dgm:pt modelId="{4DB3C526-FE80-429E-B320-77B762BCAAA8}" type="sibTrans" cxnId="{13C34584-5747-4A09-A192-CAD7944D21BC}">
      <dgm:prSet/>
      <dgm:spPr/>
      <dgm:t>
        <a:bodyPr/>
        <a:lstStyle/>
        <a:p>
          <a:endParaRPr lang="zh-CN" altLang="en-US"/>
        </a:p>
      </dgm:t>
    </dgm:pt>
    <dgm:pt modelId="{34E40D23-B8B3-4AE3-8C1B-78202B7B1B59}" type="pres">
      <dgm:prSet presAssocID="{4DAF023A-9173-4D55-8124-3A089B68CACB}" presName="linear" presStyleCnt="0">
        <dgm:presLayoutVars>
          <dgm:animLvl val="lvl"/>
          <dgm:resizeHandles val="exact"/>
        </dgm:presLayoutVars>
      </dgm:prSet>
      <dgm:spPr/>
      <dgm:t>
        <a:bodyPr/>
        <a:lstStyle/>
        <a:p>
          <a:endParaRPr lang="zh-CN" altLang="en-US"/>
        </a:p>
      </dgm:t>
    </dgm:pt>
    <dgm:pt modelId="{377B688A-9989-4D30-A242-A8FD90A35ECD}" type="pres">
      <dgm:prSet presAssocID="{8730D639-FB7C-41EE-B516-F07E0F044723}" presName="parentText" presStyleLbl="node1" presStyleIdx="0" presStyleCnt="1" custLinFactNeighborX="3399" custLinFactNeighborY="27019">
        <dgm:presLayoutVars>
          <dgm:chMax val="0"/>
          <dgm:bulletEnabled val="1"/>
        </dgm:presLayoutVars>
      </dgm:prSet>
      <dgm:spPr/>
      <dgm:t>
        <a:bodyPr/>
        <a:lstStyle/>
        <a:p>
          <a:endParaRPr lang="zh-CN" altLang="en-US"/>
        </a:p>
      </dgm:t>
    </dgm:pt>
  </dgm:ptLst>
  <dgm:cxnLst>
    <dgm:cxn modelId="{778B5A68-A8D7-40EC-B326-3CD4BCF37823}" type="presOf" srcId="{4DAF023A-9173-4D55-8124-3A089B68CACB}" destId="{34E40D23-B8B3-4AE3-8C1B-78202B7B1B59}" srcOrd="0" destOrd="0" presId="urn:microsoft.com/office/officeart/2005/8/layout/vList2"/>
    <dgm:cxn modelId="{13C34584-5747-4A09-A192-CAD7944D21BC}" srcId="{4DAF023A-9173-4D55-8124-3A089B68CACB}" destId="{8730D639-FB7C-41EE-B516-F07E0F044723}" srcOrd="0" destOrd="0" parTransId="{8C8D3E0E-5F17-4371-B2FE-3BD6EB557E36}" sibTransId="{4DB3C526-FE80-429E-B320-77B762BCAAA8}"/>
    <dgm:cxn modelId="{B5B7B2A0-D5B8-4073-94A5-C86D9A1E4A44}" type="presOf" srcId="{8730D639-FB7C-41EE-B516-F07E0F044723}" destId="{377B688A-9989-4D30-A242-A8FD90A35ECD}" srcOrd="0" destOrd="0" presId="urn:microsoft.com/office/officeart/2005/8/layout/vList2"/>
    <dgm:cxn modelId="{DEF47481-8AA0-4AAD-91F2-2A66381F1518}" type="presParOf" srcId="{34E40D23-B8B3-4AE3-8C1B-78202B7B1B59}" destId="{377B688A-9989-4D30-A242-A8FD90A35EC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58E880-29CC-49B3-955B-605CFB05ED94}" type="doc">
      <dgm:prSet loTypeId="urn:microsoft.com/office/officeart/2005/8/layout/vList2" loCatId="list" qsTypeId="urn:microsoft.com/office/officeart/2005/8/quickstyle/simple3" qsCatId="simple" csTypeId="urn:microsoft.com/office/officeart/2005/8/colors/accent3_2" csCatId="accent3"/>
      <dgm:spPr/>
      <dgm:t>
        <a:bodyPr/>
        <a:lstStyle/>
        <a:p>
          <a:endParaRPr lang="zh-CN" altLang="en-US"/>
        </a:p>
      </dgm:t>
    </dgm:pt>
    <dgm:pt modelId="{6C933502-C191-4150-A4CF-BC7497053AC6}">
      <dgm:prSet custT="1"/>
      <dgm:spPr/>
      <dgm:t>
        <a:bodyPr/>
        <a:lstStyle/>
        <a:p>
          <a:pPr rtl="0"/>
          <a:r>
            <a:rPr lang="zh-CN" altLang="en-US" sz="2400" b="1" smtClean="0">
              <a:latin typeface="+mj-ea"/>
              <a:ea typeface="+mj-ea"/>
            </a:rPr>
            <a:t>本节先讨论在不考虑噪声情况下，如何消除码间串扰；下一节再讨论无码间串扰情况下，如何减小信道噪声的影响</a:t>
          </a:r>
          <a:endParaRPr lang="zh-CN" altLang="en-US" sz="2400" b="1">
            <a:latin typeface="+mj-ea"/>
            <a:ea typeface="+mj-ea"/>
          </a:endParaRPr>
        </a:p>
      </dgm:t>
    </dgm:pt>
    <dgm:pt modelId="{92F408CC-2620-4C0C-BE4E-7CA086BC626B}" type="parTrans" cxnId="{53C38098-6B43-4215-AC04-56835B249BF9}">
      <dgm:prSet/>
      <dgm:spPr/>
      <dgm:t>
        <a:bodyPr/>
        <a:lstStyle/>
        <a:p>
          <a:endParaRPr lang="zh-CN" altLang="en-US" sz="2400" b="1">
            <a:latin typeface="+mj-ea"/>
            <a:ea typeface="+mj-ea"/>
          </a:endParaRPr>
        </a:p>
      </dgm:t>
    </dgm:pt>
    <dgm:pt modelId="{FCBC1259-A099-4649-9CA5-F800B36D3AA8}" type="sibTrans" cxnId="{53C38098-6B43-4215-AC04-56835B249BF9}">
      <dgm:prSet/>
      <dgm:spPr/>
      <dgm:t>
        <a:bodyPr/>
        <a:lstStyle/>
        <a:p>
          <a:endParaRPr lang="zh-CN" altLang="en-US" sz="2400" b="1">
            <a:latin typeface="+mj-ea"/>
            <a:ea typeface="+mj-ea"/>
          </a:endParaRPr>
        </a:p>
      </dgm:t>
    </dgm:pt>
    <dgm:pt modelId="{9E9E22B5-7866-4A07-BC88-0281A5822C47}" type="pres">
      <dgm:prSet presAssocID="{3D58E880-29CC-49B3-955B-605CFB05ED94}" presName="linear" presStyleCnt="0">
        <dgm:presLayoutVars>
          <dgm:animLvl val="lvl"/>
          <dgm:resizeHandles val="exact"/>
        </dgm:presLayoutVars>
      </dgm:prSet>
      <dgm:spPr/>
      <dgm:t>
        <a:bodyPr/>
        <a:lstStyle/>
        <a:p>
          <a:endParaRPr lang="zh-CN" altLang="en-US"/>
        </a:p>
      </dgm:t>
    </dgm:pt>
    <dgm:pt modelId="{D6518A67-784D-42C4-9B1E-C1266E599F00}" type="pres">
      <dgm:prSet presAssocID="{6C933502-C191-4150-A4CF-BC7497053AC6}" presName="parentText" presStyleLbl="node1" presStyleIdx="0" presStyleCnt="1">
        <dgm:presLayoutVars>
          <dgm:chMax val="0"/>
          <dgm:bulletEnabled val="1"/>
        </dgm:presLayoutVars>
      </dgm:prSet>
      <dgm:spPr/>
      <dgm:t>
        <a:bodyPr/>
        <a:lstStyle/>
        <a:p>
          <a:endParaRPr lang="zh-CN" altLang="en-US"/>
        </a:p>
      </dgm:t>
    </dgm:pt>
  </dgm:ptLst>
  <dgm:cxnLst>
    <dgm:cxn modelId="{53C38098-6B43-4215-AC04-56835B249BF9}" srcId="{3D58E880-29CC-49B3-955B-605CFB05ED94}" destId="{6C933502-C191-4150-A4CF-BC7497053AC6}" srcOrd="0" destOrd="0" parTransId="{92F408CC-2620-4C0C-BE4E-7CA086BC626B}" sibTransId="{FCBC1259-A099-4649-9CA5-F800B36D3AA8}"/>
    <dgm:cxn modelId="{1C45BB99-6A36-4623-991F-6D4D78FD9EB2}" type="presOf" srcId="{3D58E880-29CC-49B3-955B-605CFB05ED94}" destId="{9E9E22B5-7866-4A07-BC88-0281A5822C47}" srcOrd="0" destOrd="0" presId="urn:microsoft.com/office/officeart/2005/8/layout/vList2"/>
    <dgm:cxn modelId="{AF77D12A-16D2-4463-8DFE-6FD7F463FB23}" type="presOf" srcId="{6C933502-C191-4150-A4CF-BC7497053AC6}" destId="{D6518A67-784D-42C4-9B1E-C1266E599F00}" srcOrd="0" destOrd="0" presId="urn:microsoft.com/office/officeart/2005/8/layout/vList2"/>
    <dgm:cxn modelId="{73E9BAF4-F32F-4180-BF62-0C74185D4C20}" type="presParOf" srcId="{9E9E22B5-7866-4A07-BC88-0281A5822C47}" destId="{D6518A67-784D-42C4-9B1E-C1266E599F00}"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79076E-7B49-41E7-A7EA-E6A7018CBBA9}"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38F9DD6A-5940-433C-8F75-E669F3DA87FA}">
      <dgm:prSet/>
      <dgm:spPr/>
      <dgm:t>
        <a:bodyPr/>
        <a:lstStyle/>
        <a:p>
          <a:pPr rtl="0"/>
          <a:r>
            <a:rPr lang="zh-CN" b="1" smtClean="0">
              <a:latin typeface="+mj-ea"/>
              <a:ea typeface="+mj-ea"/>
            </a:rPr>
            <a:t>可见：</a:t>
          </a:r>
          <a:endParaRPr lang="zh-CN">
            <a:latin typeface="+mj-ea"/>
            <a:ea typeface="+mj-ea"/>
          </a:endParaRPr>
        </a:p>
      </dgm:t>
    </dgm:pt>
    <dgm:pt modelId="{4BF446DA-C47F-4FB9-9DC4-13CBB495A133}" type="parTrans" cxnId="{97F00F71-4C3D-4F21-917D-CACEB85DD26D}">
      <dgm:prSet/>
      <dgm:spPr/>
      <dgm:t>
        <a:bodyPr/>
        <a:lstStyle/>
        <a:p>
          <a:endParaRPr lang="zh-CN" altLang="en-US">
            <a:latin typeface="+mj-ea"/>
            <a:ea typeface="+mj-ea"/>
          </a:endParaRPr>
        </a:p>
      </dgm:t>
    </dgm:pt>
    <dgm:pt modelId="{79DFF452-04B0-4B2C-9CE1-93B94D4E0469}" type="sibTrans" cxnId="{97F00F71-4C3D-4F21-917D-CACEB85DD26D}">
      <dgm:prSet/>
      <dgm:spPr/>
      <dgm:t>
        <a:bodyPr/>
        <a:lstStyle/>
        <a:p>
          <a:endParaRPr lang="zh-CN" altLang="en-US">
            <a:latin typeface="+mj-ea"/>
            <a:ea typeface="+mj-ea"/>
          </a:endParaRPr>
        </a:p>
      </dgm:t>
    </dgm:pt>
    <dgm:pt modelId="{B1C9DDC3-2574-4855-B7B1-DE4BB716BB52}">
      <dgm:prSet/>
      <dgm:spPr/>
      <dgm:t>
        <a:bodyPr/>
        <a:lstStyle/>
        <a:p>
          <a:pPr rtl="0"/>
          <a:r>
            <a:rPr lang="zh-CN" b="1" dirty="0" smtClean="0">
              <a:latin typeface="+mj-ea"/>
              <a:ea typeface="+mj-ea"/>
            </a:rPr>
            <a:t>当</a:t>
          </a:r>
          <a:r>
            <a:rPr lang="zh-CN" b="1" dirty="0" smtClean="0">
              <a:solidFill>
                <a:srgbClr val="FF0000"/>
              </a:solidFill>
              <a:latin typeface="+mj-ea"/>
              <a:ea typeface="+mj-ea"/>
            </a:rPr>
            <a:t>比值</a:t>
          </a:r>
          <a:r>
            <a:rPr lang="en-US" b="1" dirty="0" smtClean="0">
              <a:solidFill>
                <a:srgbClr val="FF0000"/>
              </a:solidFill>
              <a:latin typeface="+mj-ea"/>
              <a:ea typeface="+mj-ea"/>
            </a:rPr>
            <a:t>A/ </a:t>
          </a:r>
          <a:r>
            <a:rPr lang="en-US" b="1" dirty="0" smtClean="0">
              <a:solidFill>
                <a:srgbClr val="FF0000"/>
              </a:solidFill>
              <a:latin typeface="+mj-ea"/>
              <a:ea typeface="+mj-ea"/>
              <a:sym typeface="Symbol"/>
            </a:rPr>
            <a:t></a:t>
          </a:r>
          <a:r>
            <a:rPr lang="en-US" b="1" baseline="-25000" dirty="0" smtClean="0">
              <a:solidFill>
                <a:srgbClr val="FF0000"/>
              </a:solidFill>
              <a:latin typeface="+mj-ea"/>
              <a:ea typeface="+mj-ea"/>
            </a:rPr>
            <a:t>n</a:t>
          </a:r>
          <a:r>
            <a:rPr lang="zh-CN" b="1" dirty="0" smtClean="0">
              <a:latin typeface="+mj-ea"/>
              <a:ea typeface="+mj-ea"/>
            </a:rPr>
            <a:t>一定时，双极性基带系统的误码率比单极性的低，抗噪声性能好。</a:t>
          </a:r>
          <a:endParaRPr lang="zh-CN" dirty="0">
            <a:latin typeface="+mj-ea"/>
            <a:ea typeface="+mj-ea"/>
          </a:endParaRPr>
        </a:p>
      </dgm:t>
    </dgm:pt>
    <dgm:pt modelId="{6C96147F-6E40-476A-A4D2-2D72147E5587}" type="parTrans" cxnId="{61F9449C-C1EA-48F0-8654-6480081D4B1B}">
      <dgm:prSet/>
      <dgm:spPr/>
      <dgm:t>
        <a:bodyPr/>
        <a:lstStyle/>
        <a:p>
          <a:endParaRPr lang="zh-CN" altLang="en-US">
            <a:latin typeface="+mj-ea"/>
            <a:ea typeface="+mj-ea"/>
          </a:endParaRPr>
        </a:p>
      </dgm:t>
    </dgm:pt>
    <dgm:pt modelId="{56AAEA02-832C-4708-A84D-C395B44A2F88}" type="sibTrans" cxnId="{61F9449C-C1EA-48F0-8654-6480081D4B1B}">
      <dgm:prSet/>
      <dgm:spPr/>
      <dgm:t>
        <a:bodyPr/>
        <a:lstStyle/>
        <a:p>
          <a:endParaRPr lang="zh-CN" altLang="en-US">
            <a:latin typeface="+mj-ea"/>
            <a:ea typeface="+mj-ea"/>
          </a:endParaRPr>
        </a:p>
      </dgm:t>
    </dgm:pt>
    <dgm:pt modelId="{AE274BA9-7077-4049-80B5-F7B8C522D24E}">
      <dgm:prSet/>
      <dgm:spPr/>
      <dgm:t>
        <a:bodyPr/>
        <a:lstStyle/>
        <a:p>
          <a:pPr rtl="0"/>
          <a:r>
            <a:rPr lang="zh-CN" b="1" dirty="0" smtClean="0">
              <a:latin typeface="+mj-ea"/>
              <a:ea typeface="+mj-ea"/>
            </a:rPr>
            <a:t>此外，在</a:t>
          </a:r>
          <a:r>
            <a:rPr lang="zh-CN" b="1" dirty="0" smtClean="0">
              <a:solidFill>
                <a:srgbClr val="FF0000"/>
              </a:solidFill>
              <a:latin typeface="+mj-ea"/>
              <a:ea typeface="+mj-ea"/>
            </a:rPr>
            <a:t>等概</a:t>
          </a:r>
          <a:r>
            <a:rPr lang="zh-CN" b="1" dirty="0" smtClean="0">
              <a:latin typeface="+mj-ea"/>
              <a:ea typeface="+mj-ea"/>
            </a:rPr>
            <a:t>条件下，</a:t>
          </a:r>
          <a:r>
            <a:rPr lang="zh-CN" b="1" dirty="0" smtClean="0">
              <a:solidFill>
                <a:srgbClr val="0000FF"/>
              </a:solidFill>
              <a:latin typeface="+mj-ea"/>
              <a:ea typeface="+mj-ea"/>
            </a:rPr>
            <a:t>双极性</a:t>
          </a:r>
          <a:r>
            <a:rPr lang="zh-CN" b="1" dirty="0" smtClean="0">
              <a:latin typeface="+mj-ea"/>
              <a:ea typeface="+mj-ea"/>
            </a:rPr>
            <a:t>的</a:t>
          </a:r>
          <a:r>
            <a:rPr lang="zh-CN" b="1" dirty="0" smtClean="0">
              <a:solidFill>
                <a:srgbClr val="FF0000"/>
              </a:solidFill>
              <a:latin typeface="+mj-ea"/>
              <a:ea typeface="+mj-ea"/>
            </a:rPr>
            <a:t>最佳判决门限电平为</a:t>
          </a:r>
          <a:r>
            <a:rPr lang="en-US" b="1" dirty="0" smtClean="0">
              <a:solidFill>
                <a:srgbClr val="FF0000"/>
              </a:solidFill>
              <a:latin typeface="+mj-ea"/>
              <a:ea typeface="+mj-ea"/>
            </a:rPr>
            <a:t>0</a:t>
          </a:r>
          <a:r>
            <a:rPr lang="zh-CN" b="1" dirty="0" smtClean="0">
              <a:latin typeface="+mj-ea"/>
              <a:ea typeface="+mj-ea"/>
            </a:rPr>
            <a:t>，与信号幅度无关，因而不随信道特性变化而变，故能保持最佳状态。</a:t>
          </a:r>
          <a:endParaRPr lang="zh-CN" dirty="0">
            <a:latin typeface="+mj-ea"/>
            <a:ea typeface="+mj-ea"/>
          </a:endParaRPr>
        </a:p>
      </dgm:t>
    </dgm:pt>
    <dgm:pt modelId="{DED788A1-D4CD-4308-9A62-C0C90D23ECDA}" type="parTrans" cxnId="{D8FAD8B7-FD48-49C7-844C-FC83DEFF99BC}">
      <dgm:prSet/>
      <dgm:spPr/>
      <dgm:t>
        <a:bodyPr/>
        <a:lstStyle/>
        <a:p>
          <a:endParaRPr lang="zh-CN" altLang="en-US">
            <a:latin typeface="+mj-ea"/>
            <a:ea typeface="+mj-ea"/>
          </a:endParaRPr>
        </a:p>
      </dgm:t>
    </dgm:pt>
    <dgm:pt modelId="{1BE15993-2D83-46C0-83B2-7EA4F3C0A197}" type="sibTrans" cxnId="{D8FAD8B7-FD48-49C7-844C-FC83DEFF99BC}">
      <dgm:prSet/>
      <dgm:spPr/>
      <dgm:t>
        <a:bodyPr/>
        <a:lstStyle/>
        <a:p>
          <a:endParaRPr lang="zh-CN" altLang="en-US">
            <a:latin typeface="+mj-ea"/>
            <a:ea typeface="+mj-ea"/>
          </a:endParaRPr>
        </a:p>
      </dgm:t>
    </dgm:pt>
    <dgm:pt modelId="{E16994D8-5224-4BA3-A00D-68975C6243B7}">
      <dgm:prSet/>
      <dgm:spPr/>
      <dgm:t>
        <a:bodyPr/>
        <a:lstStyle/>
        <a:p>
          <a:pPr rtl="0"/>
          <a:r>
            <a:rPr lang="zh-CN" b="1" dirty="0" smtClean="0">
              <a:latin typeface="+mj-ea"/>
              <a:ea typeface="+mj-ea"/>
            </a:rPr>
            <a:t>而</a:t>
          </a:r>
          <a:r>
            <a:rPr lang="zh-CN" b="1" dirty="0" smtClean="0">
              <a:solidFill>
                <a:srgbClr val="00CC00"/>
              </a:solidFill>
              <a:latin typeface="+mj-ea"/>
              <a:ea typeface="+mj-ea"/>
            </a:rPr>
            <a:t>单极性</a:t>
          </a:r>
          <a:r>
            <a:rPr lang="zh-CN" b="1" dirty="0" smtClean="0">
              <a:latin typeface="+mj-ea"/>
              <a:ea typeface="+mj-ea"/>
            </a:rPr>
            <a:t>的最佳判决门限电平为</a:t>
          </a:r>
          <a:r>
            <a:rPr lang="en-US" b="1" dirty="0" smtClean="0">
              <a:solidFill>
                <a:srgbClr val="FF0000"/>
              </a:solidFill>
              <a:latin typeface="+mj-ea"/>
              <a:ea typeface="+mj-ea"/>
            </a:rPr>
            <a:t>A/2</a:t>
          </a:r>
          <a:r>
            <a:rPr lang="zh-CN" b="1" dirty="0" smtClean="0">
              <a:latin typeface="+mj-ea"/>
              <a:ea typeface="+mj-ea"/>
            </a:rPr>
            <a:t>，它易受信道特性变化的影响，从而导致误码率增大。</a:t>
          </a:r>
          <a:endParaRPr lang="zh-CN" dirty="0">
            <a:latin typeface="+mj-ea"/>
            <a:ea typeface="+mj-ea"/>
          </a:endParaRPr>
        </a:p>
      </dgm:t>
    </dgm:pt>
    <dgm:pt modelId="{241FE1AC-77EC-4144-A33B-F504034E04FF}" type="parTrans" cxnId="{6945AD98-6A87-4B81-8603-1F86626171BD}">
      <dgm:prSet/>
      <dgm:spPr/>
      <dgm:t>
        <a:bodyPr/>
        <a:lstStyle/>
        <a:p>
          <a:endParaRPr lang="zh-CN" altLang="en-US">
            <a:latin typeface="+mj-ea"/>
            <a:ea typeface="+mj-ea"/>
          </a:endParaRPr>
        </a:p>
      </dgm:t>
    </dgm:pt>
    <dgm:pt modelId="{8E6B914A-E386-4AB0-8122-A45FC85AC171}" type="sibTrans" cxnId="{6945AD98-6A87-4B81-8603-1F86626171BD}">
      <dgm:prSet/>
      <dgm:spPr/>
      <dgm:t>
        <a:bodyPr/>
        <a:lstStyle/>
        <a:p>
          <a:endParaRPr lang="zh-CN" altLang="en-US">
            <a:latin typeface="+mj-ea"/>
            <a:ea typeface="+mj-ea"/>
          </a:endParaRPr>
        </a:p>
      </dgm:t>
    </dgm:pt>
    <dgm:pt modelId="{D2FBC7C1-EF39-4478-A2E3-AD2CB9F6E8E3}">
      <dgm:prSet/>
      <dgm:spPr/>
      <dgm:t>
        <a:bodyPr/>
        <a:lstStyle/>
        <a:p>
          <a:pPr rtl="0"/>
          <a:r>
            <a:rPr lang="zh-CN" b="1" dirty="0" smtClean="0">
              <a:solidFill>
                <a:srgbClr val="FF0000"/>
              </a:solidFill>
              <a:latin typeface="+mj-ea"/>
              <a:ea typeface="+mj-ea"/>
            </a:rPr>
            <a:t>因此双极性基带系统比单极性基带系统应用更为广泛。</a:t>
          </a:r>
          <a:endParaRPr lang="zh-CN" dirty="0">
            <a:solidFill>
              <a:srgbClr val="FF0000"/>
            </a:solidFill>
            <a:latin typeface="+mj-ea"/>
            <a:ea typeface="+mj-ea"/>
          </a:endParaRPr>
        </a:p>
      </dgm:t>
    </dgm:pt>
    <dgm:pt modelId="{6ABD8082-E45E-4F3F-AB97-AD8364478ADA}" type="parTrans" cxnId="{ABF33261-FA2F-421D-9CE2-51AEF75D0D3E}">
      <dgm:prSet/>
      <dgm:spPr/>
      <dgm:t>
        <a:bodyPr/>
        <a:lstStyle/>
        <a:p>
          <a:endParaRPr lang="zh-CN" altLang="en-US">
            <a:latin typeface="+mj-ea"/>
            <a:ea typeface="+mj-ea"/>
          </a:endParaRPr>
        </a:p>
      </dgm:t>
    </dgm:pt>
    <dgm:pt modelId="{2F4FD412-8D81-4FE1-AB7A-7CCA9766CB40}" type="sibTrans" cxnId="{ABF33261-FA2F-421D-9CE2-51AEF75D0D3E}">
      <dgm:prSet/>
      <dgm:spPr/>
      <dgm:t>
        <a:bodyPr/>
        <a:lstStyle/>
        <a:p>
          <a:endParaRPr lang="zh-CN" altLang="en-US">
            <a:latin typeface="+mj-ea"/>
            <a:ea typeface="+mj-ea"/>
          </a:endParaRPr>
        </a:p>
      </dgm:t>
    </dgm:pt>
    <dgm:pt modelId="{8330D71D-C115-47B6-8370-CAF532465D71}" type="pres">
      <dgm:prSet presAssocID="{D279076E-7B49-41E7-A7EA-E6A7018CBBA9}" presName="linear" presStyleCnt="0">
        <dgm:presLayoutVars>
          <dgm:dir/>
          <dgm:animLvl val="lvl"/>
          <dgm:resizeHandles val="exact"/>
        </dgm:presLayoutVars>
      </dgm:prSet>
      <dgm:spPr/>
      <dgm:t>
        <a:bodyPr/>
        <a:lstStyle/>
        <a:p>
          <a:endParaRPr lang="zh-CN" altLang="en-US"/>
        </a:p>
      </dgm:t>
    </dgm:pt>
    <dgm:pt modelId="{7FA8E07D-E6E4-48CC-8433-23ECC96305D7}" type="pres">
      <dgm:prSet presAssocID="{38F9DD6A-5940-433C-8F75-E669F3DA87FA}" presName="parentLin" presStyleCnt="0"/>
      <dgm:spPr/>
    </dgm:pt>
    <dgm:pt modelId="{95B5CF9C-DBD8-4A50-9171-8D57DEB7D256}" type="pres">
      <dgm:prSet presAssocID="{38F9DD6A-5940-433C-8F75-E669F3DA87FA}" presName="parentLeftMargin" presStyleLbl="node1" presStyleIdx="0" presStyleCnt="1"/>
      <dgm:spPr/>
      <dgm:t>
        <a:bodyPr/>
        <a:lstStyle/>
        <a:p>
          <a:endParaRPr lang="zh-CN" altLang="en-US"/>
        </a:p>
      </dgm:t>
    </dgm:pt>
    <dgm:pt modelId="{55A22D6C-3E9A-46B0-B78C-D78FF87B5169}" type="pres">
      <dgm:prSet presAssocID="{38F9DD6A-5940-433C-8F75-E669F3DA87FA}" presName="parentText" presStyleLbl="node1" presStyleIdx="0" presStyleCnt="1">
        <dgm:presLayoutVars>
          <dgm:chMax val="0"/>
          <dgm:bulletEnabled val="1"/>
        </dgm:presLayoutVars>
      </dgm:prSet>
      <dgm:spPr/>
      <dgm:t>
        <a:bodyPr/>
        <a:lstStyle/>
        <a:p>
          <a:endParaRPr lang="zh-CN" altLang="en-US"/>
        </a:p>
      </dgm:t>
    </dgm:pt>
    <dgm:pt modelId="{CFF090C5-EDB2-4344-85CC-67EC37BFD925}" type="pres">
      <dgm:prSet presAssocID="{38F9DD6A-5940-433C-8F75-E669F3DA87FA}" presName="negativeSpace" presStyleCnt="0"/>
      <dgm:spPr/>
    </dgm:pt>
    <dgm:pt modelId="{83B07122-C0EA-49E3-912A-DE1DEC2AEAD0}" type="pres">
      <dgm:prSet presAssocID="{38F9DD6A-5940-433C-8F75-E669F3DA87FA}" presName="childText" presStyleLbl="conFgAcc1" presStyleIdx="0" presStyleCnt="1">
        <dgm:presLayoutVars>
          <dgm:bulletEnabled val="1"/>
        </dgm:presLayoutVars>
      </dgm:prSet>
      <dgm:spPr/>
      <dgm:t>
        <a:bodyPr/>
        <a:lstStyle/>
        <a:p>
          <a:endParaRPr lang="zh-CN" altLang="en-US"/>
        </a:p>
      </dgm:t>
    </dgm:pt>
  </dgm:ptLst>
  <dgm:cxnLst>
    <dgm:cxn modelId="{5BEB7393-4B12-46A0-961C-9A7EDD67063A}" type="presOf" srcId="{D279076E-7B49-41E7-A7EA-E6A7018CBBA9}" destId="{8330D71D-C115-47B6-8370-CAF532465D71}" srcOrd="0" destOrd="0" presId="urn:microsoft.com/office/officeart/2005/8/layout/list1"/>
    <dgm:cxn modelId="{DBD6CEC0-9DB6-4D65-8DEA-64C3D0009C66}" type="presOf" srcId="{E16994D8-5224-4BA3-A00D-68975C6243B7}" destId="{83B07122-C0EA-49E3-912A-DE1DEC2AEAD0}" srcOrd="0" destOrd="2" presId="urn:microsoft.com/office/officeart/2005/8/layout/list1"/>
    <dgm:cxn modelId="{97F00F71-4C3D-4F21-917D-CACEB85DD26D}" srcId="{D279076E-7B49-41E7-A7EA-E6A7018CBBA9}" destId="{38F9DD6A-5940-433C-8F75-E669F3DA87FA}" srcOrd="0" destOrd="0" parTransId="{4BF446DA-C47F-4FB9-9DC4-13CBB495A133}" sibTransId="{79DFF452-04B0-4B2C-9CE1-93B94D4E0469}"/>
    <dgm:cxn modelId="{E725D398-A5D4-45C2-8AB0-B8850FFA0C6F}" type="presOf" srcId="{38F9DD6A-5940-433C-8F75-E669F3DA87FA}" destId="{95B5CF9C-DBD8-4A50-9171-8D57DEB7D256}" srcOrd="0" destOrd="0" presId="urn:microsoft.com/office/officeart/2005/8/layout/list1"/>
    <dgm:cxn modelId="{D678822A-9C67-4F66-8AF2-E90E2FEA3E15}" type="presOf" srcId="{B1C9DDC3-2574-4855-B7B1-DE4BB716BB52}" destId="{83B07122-C0EA-49E3-912A-DE1DEC2AEAD0}" srcOrd="0" destOrd="0" presId="urn:microsoft.com/office/officeart/2005/8/layout/list1"/>
    <dgm:cxn modelId="{D8FAD8B7-FD48-49C7-844C-FC83DEFF99BC}" srcId="{38F9DD6A-5940-433C-8F75-E669F3DA87FA}" destId="{AE274BA9-7077-4049-80B5-F7B8C522D24E}" srcOrd="1" destOrd="0" parTransId="{DED788A1-D4CD-4308-9A62-C0C90D23ECDA}" sibTransId="{1BE15993-2D83-46C0-83B2-7EA4F3C0A197}"/>
    <dgm:cxn modelId="{6945AD98-6A87-4B81-8603-1F86626171BD}" srcId="{38F9DD6A-5940-433C-8F75-E669F3DA87FA}" destId="{E16994D8-5224-4BA3-A00D-68975C6243B7}" srcOrd="2" destOrd="0" parTransId="{241FE1AC-77EC-4144-A33B-F504034E04FF}" sibTransId="{8E6B914A-E386-4AB0-8122-A45FC85AC171}"/>
    <dgm:cxn modelId="{61F9449C-C1EA-48F0-8654-6480081D4B1B}" srcId="{38F9DD6A-5940-433C-8F75-E669F3DA87FA}" destId="{B1C9DDC3-2574-4855-B7B1-DE4BB716BB52}" srcOrd="0" destOrd="0" parTransId="{6C96147F-6E40-476A-A4D2-2D72147E5587}" sibTransId="{56AAEA02-832C-4708-A84D-C395B44A2F88}"/>
    <dgm:cxn modelId="{8F894219-005D-469A-83F2-F6113589BEFC}" type="presOf" srcId="{D2FBC7C1-EF39-4478-A2E3-AD2CB9F6E8E3}" destId="{83B07122-C0EA-49E3-912A-DE1DEC2AEAD0}" srcOrd="0" destOrd="3" presId="urn:microsoft.com/office/officeart/2005/8/layout/list1"/>
    <dgm:cxn modelId="{ABF33261-FA2F-421D-9CE2-51AEF75D0D3E}" srcId="{38F9DD6A-5940-433C-8F75-E669F3DA87FA}" destId="{D2FBC7C1-EF39-4478-A2E3-AD2CB9F6E8E3}" srcOrd="3" destOrd="0" parTransId="{6ABD8082-E45E-4F3F-AB97-AD8364478ADA}" sibTransId="{2F4FD412-8D81-4FE1-AB7A-7CCA9766CB40}"/>
    <dgm:cxn modelId="{9C0F800F-F1BD-4C2B-ADDE-4ECF86D3A002}" type="presOf" srcId="{38F9DD6A-5940-433C-8F75-E669F3DA87FA}" destId="{55A22D6C-3E9A-46B0-B78C-D78FF87B5169}" srcOrd="1" destOrd="0" presId="urn:microsoft.com/office/officeart/2005/8/layout/list1"/>
    <dgm:cxn modelId="{07CB0772-D6B4-4F65-8E64-CC9E97C667BD}" type="presOf" srcId="{AE274BA9-7077-4049-80B5-F7B8C522D24E}" destId="{83B07122-C0EA-49E3-912A-DE1DEC2AEAD0}" srcOrd="0" destOrd="1" presId="urn:microsoft.com/office/officeart/2005/8/layout/list1"/>
    <dgm:cxn modelId="{799B94FB-D2BE-4503-8611-930E42135DB0}" type="presParOf" srcId="{8330D71D-C115-47B6-8370-CAF532465D71}" destId="{7FA8E07D-E6E4-48CC-8433-23ECC96305D7}" srcOrd="0" destOrd="0" presId="urn:microsoft.com/office/officeart/2005/8/layout/list1"/>
    <dgm:cxn modelId="{01041638-F8C0-4268-B9E5-2A061715780D}" type="presParOf" srcId="{7FA8E07D-E6E4-48CC-8433-23ECC96305D7}" destId="{95B5CF9C-DBD8-4A50-9171-8D57DEB7D256}" srcOrd="0" destOrd="0" presId="urn:microsoft.com/office/officeart/2005/8/layout/list1"/>
    <dgm:cxn modelId="{1828D7DF-9118-4A33-8359-AF10592AC3A4}" type="presParOf" srcId="{7FA8E07D-E6E4-48CC-8433-23ECC96305D7}" destId="{55A22D6C-3E9A-46B0-B78C-D78FF87B5169}" srcOrd="1" destOrd="0" presId="urn:microsoft.com/office/officeart/2005/8/layout/list1"/>
    <dgm:cxn modelId="{87F66DE9-C7C8-4BB5-B094-EA4BB79D69F8}" type="presParOf" srcId="{8330D71D-C115-47B6-8370-CAF532465D71}" destId="{CFF090C5-EDB2-4344-85CC-67EC37BFD925}" srcOrd="1" destOrd="0" presId="urn:microsoft.com/office/officeart/2005/8/layout/list1"/>
    <dgm:cxn modelId="{9BD7BB7E-0A80-47CB-9CAD-5D8E8E168E65}" type="presParOf" srcId="{8330D71D-C115-47B6-8370-CAF532465D71}" destId="{83B07122-C0EA-49E3-912A-DE1DEC2AEAD0}" srcOrd="2"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2C3EAC-3A67-4EB0-905A-ABFEBBE1FB04}" type="doc">
      <dgm:prSet loTypeId="urn:microsoft.com/office/officeart/2005/8/layout/hList1" loCatId="list" qsTypeId="urn:microsoft.com/office/officeart/2005/8/quickstyle/simple3" qsCatId="simple" csTypeId="urn:microsoft.com/office/officeart/2005/8/colors/colorful5" csCatId="colorful" phldr="1"/>
      <dgm:spPr/>
      <dgm:t>
        <a:bodyPr/>
        <a:lstStyle/>
        <a:p>
          <a:endParaRPr lang="zh-CN" altLang="en-US"/>
        </a:p>
      </dgm:t>
    </dgm:pt>
    <dgm:pt modelId="{61A57CD2-7128-47F7-B96A-1F7D37192B42}">
      <dgm:prSet custT="1"/>
      <dgm:spPr/>
      <dgm:t>
        <a:bodyPr/>
        <a:lstStyle/>
        <a:p>
          <a:pPr rtl="0"/>
          <a:r>
            <a:rPr lang="zh-CN" altLang="en-US" sz="2400" b="1" dirty="0" smtClean="0">
              <a:solidFill>
                <a:srgbClr val="0000FF"/>
              </a:solidFill>
              <a:latin typeface="+mj-ea"/>
              <a:ea typeface="+mj-ea"/>
            </a:rPr>
            <a:t>后  果：</a:t>
          </a:r>
          <a:endParaRPr lang="zh-CN" altLang="en-US" sz="2400" b="1" dirty="0">
            <a:solidFill>
              <a:srgbClr val="0000FF"/>
            </a:solidFill>
            <a:latin typeface="+mj-ea"/>
            <a:ea typeface="+mj-ea"/>
          </a:endParaRPr>
        </a:p>
      </dgm:t>
    </dgm:pt>
    <dgm:pt modelId="{335795B5-CC09-41AA-954E-76800FA1659E}" type="parTrans" cxnId="{18CD3C29-576F-40DF-92AC-033B09F8059F}">
      <dgm:prSet/>
      <dgm:spPr/>
      <dgm:t>
        <a:bodyPr/>
        <a:lstStyle/>
        <a:p>
          <a:endParaRPr lang="zh-CN" altLang="en-US" sz="2400" b="1">
            <a:latin typeface="+mj-ea"/>
            <a:ea typeface="+mj-ea"/>
          </a:endParaRPr>
        </a:p>
      </dgm:t>
    </dgm:pt>
    <dgm:pt modelId="{7F460C01-9C6E-4899-BF8F-8841568B6183}" type="sibTrans" cxnId="{18CD3C29-576F-40DF-92AC-033B09F8059F}">
      <dgm:prSet/>
      <dgm:spPr/>
      <dgm:t>
        <a:bodyPr/>
        <a:lstStyle/>
        <a:p>
          <a:endParaRPr lang="zh-CN" altLang="en-US" sz="2400" b="1">
            <a:latin typeface="+mj-ea"/>
            <a:ea typeface="+mj-ea"/>
          </a:endParaRPr>
        </a:p>
      </dgm:t>
    </dgm:pt>
    <dgm:pt modelId="{77696BC9-52F5-4816-BE92-CDBC85F79FF6}">
      <dgm:prSet custT="1"/>
      <dgm:spPr/>
      <dgm:t>
        <a:bodyPr/>
        <a:lstStyle/>
        <a:p>
          <a:pPr rtl="0"/>
          <a:r>
            <a:rPr lang="zh-CN" altLang="en-US" sz="2400" b="1" dirty="0" smtClean="0">
              <a:latin typeface="+mj-ea"/>
              <a:ea typeface="+mj-ea"/>
            </a:rPr>
            <a:t>在抽样时刻上仅发生</a:t>
          </a:r>
          <a:r>
            <a:rPr lang="zh-CN" altLang="en-US" sz="2400" b="1" dirty="0" smtClean="0">
              <a:solidFill>
                <a:srgbClr val="FF0000"/>
              </a:solidFill>
              <a:latin typeface="+mj-ea"/>
              <a:ea typeface="+mj-ea"/>
            </a:rPr>
            <a:t>前一码元</a:t>
          </a:r>
          <a:r>
            <a:rPr lang="zh-CN" altLang="en-US" sz="2400" b="1" dirty="0" smtClean="0">
              <a:latin typeface="+mj-ea"/>
              <a:ea typeface="+mj-ea"/>
            </a:rPr>
            <a:t>对本码元抽样值的</a:t>
          </a:r>
          <a:r>
            <a:rPr lang="zh-CN" altLang="en-US" sz="2400" b="1" dirty="0" smtClean="0">
              <a:solidFill>
                <a:srgbClr val="FF0000"/>
              </a:solidFill>
              <a:latin typeface="+mj-ea"/>
              <a:ea typeface="+mj-ea"/>
            </a:rPr>
            <a:t>干扰</a:t>
          </a:r>
          <a:r>
            <a:rPr lang="zh-CN" altLang="en-US" sz="2400" b="1" dirty="0" smtClean="0">
              <a:latin typeface="+mj-ea"/>
              <a:ea typeface="+mj-ea"/>
            </a:rPr>
            <a:t>，而与其他码元</a:t>
          </a:r>
          <a:r>
            <a:rPr lang="zh-CN" altLang="en-US" sz="2400" b="1" dirty="0" smtClean="0">
              <a:solidFill>
                <a:srgbClr val="FF0000"/>
              </a:solidFill>
              <a:latin typeface="+mj-ea"/>
              <a:ea typeface="+mj-ea"/>
            </a:rPr>
            <a:t>不发生串扰</a:t>
          </a:r>
          <a:endParaRPr lang="zh-CN" altLang="en-US" sz="2400" b="1" dirty="0">
            <a:solidFill>
              <a:srgbClr val="FF0000"/>
            </a:solidFill>
            <a:latin typeface="+mj-ea"/>
            <a:ea typeface="+mj-ea"/>
          </a:endParaRPr>
        </a:p>
      </dgm:t>
    </dgm:pt>
    <dgm:pt modelId="{E1371C6C-831C-4B42-8050-7FC866BBA213}" type="parTrans" cxnId="{8BDC4E62-6800-40EE-9C95-A6196AFDED87}">
      <dgm:prSet/>
      <dgm:spPr/>
      <dgm:t>
        <a:bodyPr/>
        <a:lstStyle/>
        <a:p>
          <a:endParaRPr lang="zh-CN" altLang="en-US" sz="2400" b="1">
            <a:latin typeface="+mj-ea"/>
            <a:ea typeface="+mj-ea"/>
          </a:endParaRPr>
        </a:p>
      </dgm:t>
    </dgm:pt>
    <dgm:pt modelId="{6EDACFBA-BA66-4634-95E2-27042B97C497}" type="sibTrans" cxnId="{8BDC4E62-6800-40EE-9C95-A6196AFDED87}">
      <dgm:prSet/>
      <dgm:spPr/>
      <dgm:t>
        <a:bodyPr/>
        <a:lstStyle/>
        <a:p>
          <a:endParaRPr lang="zh-CN" altLang="en-US" sz="2400" b="1">
            <a:latin typeface="+mj-ea"/>
            <a:ea typeface="+mj-ea"/>
          </a:endParaRPr>
        </a:p>
      </dgm:t>
    </dgm:pt>
    <dgm:pt modelId="{1A770BF3-4959-422F-8182-812840E5CBD6}" type="pres">
      <dgm:prSet presAssocID="{962C3EAC-3A67-4EB0-905A-ABFEBBE1FB04}" presName="Name0" presStyleCnt="0">
        <dgm:presLayoutVars>
          <dgm:dir/>
          <dgm:animLvl val="lvl"/>
          <dgm:resizeHandles val="exact"/>
        </dgm:presLayoutVars>
      </dgm:prSet>
      <dgm:spPr/>
      <dgm:t>
        <a:bodyPr/>
        <a:lstStyle/>
        <a:p>
          <a:endParaRPr lang="zh-CN" altLang="en-US"/>
        </a:p>
      </dgm:t>
    </dgm:pt>
    <dgm:pt modelId="{9E1C49B4-ED9C-476E-B521-1EA2A00206CC}" type="pres">
      <dgm:prSet presAssocID="{61A57CD2-7128-47F7-B96A-1F7D37192B42}" presName="composite" presStyleCnt="0"/>
      <dgm:spPr/>
    </dgm:pt>
    <dgm:pt modelId="{8E53355D-74AB-4CEF-8028-E1F8EED24BE9}" type="pres">
      <dgm:prSet presAssocID="{61A57CD2-7128-47F7-B96A-1F7D37192B42}" presName="parTx" presStyleLbl="alignNode1" presStyleIdx="0" presStyleCnt="1">
        <dgm:presLayoutVars>
          <dgm:chMax val="0"/>
          <dgm:chPref val="0"/>
          <dgm:bulletEnabled val="1"/>
        </dgm:presLayoutVars>
      </dgm:prSet>
      <dgm:spPr/>
      <dgm:t>
        <a:bodyPr/>
        <a:lstStyle/>
        <a:p>
          <a:endParaRPr lang="zh-CN" altLang="en-US"/>
        </a:p>
      </dgm:t>
    </dgm:pt>
    <dgm:pt modelId="{5C75C371-1212-4596-8EA8-FC03B51C54E1}" type="pres">
      <dgm:prSet presAssocID="{61A57CD2-7128-47F7-B96A-1F7D37192B42}" presName="desTx" presStyleLbl="alignAccFollowNode1" presStyleIdx="0" presStyleCnt="1">
        <dgm:presLayoutVars>
          <dgm:bulletEnabled val="1"/>
        </dgm:presLayoutVars>
      </dgm:prSet>
      <dgm:spPr/>
      <dgm:t>
        <a:bodyPr/>
        <a:lstStyle/>
        <a:p>
          <a:endParaRPr lang="zh-CN" altLang="en-US"/>
        </a:p>
      </dgm:t>
    </dgm:pt>
  </dgm:ptLst>
  <dgm:cxnLst>
    <dgm:cxn modelId="{017B9B6A-F7E8-4505-9884-0B279F0F6BEA}" type="presOf" srcId="{61A57CD2-7128-47F7-B96A-1F7D37192B42}" destId="{8E53355D-74AB-4CEF-8028-E1F8EED24BE9}" srcOrd="0" destOrd="0" presId="urn:microsoft.com/office/officeart/2005/8/layout/hList1"/>
    <dgm:cxn modelId="{9312B876-3829-4EEF-9544-A6CEB50BB1C3}" type="presOf" srcId="{962C3EAC-3A67-4EB0-905A-ABFEBBE1FB04}" destId="{1A770BF3-4959-422F-8182-812840E5CBD6}" srcOrd="0" destOrd="0" presId="urn:microsoft.com/office/officeart/2005/8/layout/hList1"/>
    <dgm:cxn modelId="{18CD3C29-576F-40DF-92AC-033B09F8059F}" srcId="{962C3EAC-3A67-4EB0-905A-ABFEBBE1FB04}" destId="{61A57CD2-7128-47F7-B96A-1F7D37192B42}" srcOrd="0" destOrd="0" parTransId="{335795B5-CC09-41AA-954E-76800FA1659E}" sibTransId="{7F460C01-9C6E-4899-BF8F-8841568B6183}"/>
    <dgm:cxn modelId="{8BDC4E62-6800-40EE-9C95-A6196AFDED87}" srcId="{61A57CD2-7128-47F7-B96A-1F7D37192B42}" destId="{77696BC9-52F5-4816-BE92-CDBC85F79FF6}" srcOrd="0" destOrd="0" parTransId="{E1371C6C-831C-4B42-8050-7FC866BBA213}" sibTransId="{6EDACFBA-BA66-4634-95E2-27042B97C497}"/>
    <dgm:cxn modelId="{BC5CD9F1-8BAB-439B-83AF-A53BAADA9572}" type="presOf" srcId="{77696BC9-52F5-4816-BE92-CDBC85F79FF6}" destId="{5C75C371-1212-4596-8EA8-FC03B51C54E1}" srcOrd="0" destOrd="0" presId="urn:microsoft.com/office/officeart/2005/8/layout/hList1"/>
    <dgm:cxn modelId="{32DF46B9-27D3-490C-B594-1EE71A7CBA62}" type="presParOf" srcId="{1A770BF3-4959-422F-8182-812840E5CBD6}" destId="{9E1C49B4-ED9C-476E-B521-1EA2A00206CC}" srcOrd="0" destOrd="0" presId="urn:microsoft.com/office/officeart/2005/8/layout/hList1"/>
    <dgm:cxn modelId="{C9B61B25-7A51-4597-A504-1B170F1DB387}" type="presParOf" srcId="{9E1C49B4-ED9C-476E-B521-1EA2A00206CC}" destId="{8E53355D-74AB-4CEF-8028-E1F8EED24BE9}" srcOrd="0" destOrd="0" presId="urn:microsoft.com/office/officeart/2005/8/layout/hList1"/>
    <dgm:cxn modelId="{503B6844-193F-4591-917F-163A268BCB35}" type="presParOf" srcId="{9E1C49B4-ED9C-476E-B521-1EA2A00206CC}" destId="{5C75C371-1212-4596-8EA8-FC03B51C54E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C40C61-EF10-4C38-844A-65579BA5915F}" type="doc">
      <dgm:prSet loTypeId="urn:microsoft.com/office/officeart/2005/8/layout/hList1" loCatId="list" qsTypeId="urn:microsoft.com/office/officeart/2005/8/quickstyle/3d1" qsCatId="3D" csTypeId="urn:microsoft.com/office/officeart/2005/8/colors/accent3_2" csCatId="accent3" phldr="1"/>
      <dgm:spPr/>
      <dgm:t>
        <a:bodyPr/>
        <a:lstStyle/>
        <a:p>
          <a:endParaRPr lang="zh-CN" altLang="en-US"/>
        </a:p>
      </dgm:t>
    </dgm:pt>
    <dgm:pt modelId="{377CAD90-DEB7-4C66-B2C1-F74F4228D8A5}">
      <dgm:prSet custT="1"/>
      <dgm:spPr/>
      <dgm:t>
        <a:bodyPr/>
        <a:lstStyle/>
        <a:p>
          <a:pPr rtl="0"/>
          <a:r>
            <a:rPr lang="zh-CN" sz="2800" b="1" dirty="0" smtClean="0">
              <a:latin typeface="+mj-ea"/>
              <a:ea typeface="+mj-ea"/>
            </a:rPr>
            <a:t>通过有控制的引入码间串扰，有可能达到</a:t>
          </a:r>
          <a:r>
            <a:rPr lang="en-US" sz="2800" b="1" dirty="0" smtClean="0">
              <a:solidFill>
                <a:srgbClr val="FF0000"/>
              </a:solidFill>
              <a:latin typeface="+mj-ea"/>
              <a:ea typeface="+mj-ea"/>
            </a:rPr>
            <a:t>2 B/Hz</a:t>
          </a:r>
          <a:r>
            <a:rPr lang="zh-CN" sz="2800" b="1" dirty="0" smtClean="0">
              <a:solidFill>
                <a:srgbClr val="FF0000"/>
              </a:solidFill>
              <a:latin typeface="+mj-ea"/>
              <a:ea typeface="+mj-ea"/>
            </a:rPr>
            <a:t>的理想频带利用率</a:t>
          </a:r>
          <a:r>
            <a:rPr lang="zh-CN" sz="2800" b="1" dirty="0" smtClean="0">
              <a:latin typeface="+mj-ea"/>
              <a:ea typeface="+mj-ea"/>
            </a:rPr>
            <a:t>，并使波形尾巴</a:t>
          </a:r>
          <a:r>
            <a:rPr lang="zh-CN" sz="2800" b="1" dirty="0" smtClean="0">
              <a:solidFill>
                <a:srgbClr val="FF0000"/>
              </a:solidFill>
              <a:latin typeface="+mj-ea"/>
              <a:ea typeface="+mj-ea"/>
            </a:rPr>
            <a:t>振荡衰减加快</a:t>
          </a:r>
          <a:r>
            <a:rPr lang="zh-CN" sz="2800" b="1" dirty="0" smtClean="0">
              <a:latin typeface="+mj-ea"/>
              <a:ea typeface="+mj-ea"/>
            </a:rPr>
            <a:t>这样两个目的。</a:t>
          </a:r>
          <a:endParaRPr lang="zh-CN" sz="2800" b="1" dirty="0">
            <a:latin typeface="+mj-ea"/>
            <a:ea typeface="+mj-ea"/>
          </a:endParaRPr>
        </a:p>
      </dgm:t>
    </dgm:pt>
    <dgm:pt modelId="{FB2473A8-8D0E-49FC-9DAB-B104694149EC}" type="parTrans" cxnId="{C87E2012-B161-4101-9F48-09E853B15FBC}">
      <dgm:prSet/>
      <dgm:spPr/>
      <dgm:t>
        <a:bodyPr/>
        <a:lstStyle/>
        <a:p>
          <a:endParaRPr lang="zh-CN" altLang="en-US" sz="4000" b="1">
            <a:latin typeface="+mj-ea"/>
            <a:ea typeface="+mj-ea"/>
          </a:endParaRPr>
        </a:p>
      </dgm:t>
    </dgm:pt>
    <dgm:pt modelId="{EEF0FF31-1C68-4D72-934D-4002CBB4610C}" type="sibTrans" cxnId="{C87E2012-B161-4101-9F48-09E853B15FBC}">
      <dgm:prSet/>
      <dgm:spPr/>
      <dgm:t>
        <a:bodyPr/>
        <a:lstStyle/>
        <a:p>
          <a:endParaRPr lang="zh-CN" altLang="en-US" sz="4000" b="1">
            <a:latin typeface="+mj-ea"/>
            <a:ea typeface="+mj-ea"/>
          </a:endParaRPr>
        </a:p>
      </dgm:t>
    </dgm:pt>
    <dgm:pt modelId="{48697131-AE35-45AE-BB0A-FC3845E1AB82}">
      <dgm:prSet custT="1"/>
      <dgm:spPr/>
      <dgm:t>
        <a:bodyPr/>
        <a:lstStyle/>
        <a:p>
          <a:pPr rtl="0"/>
          <a:r>
            <a:rPr lang="zh-CN" altLang="en-US" sz="2800" b="1" dirty="0" smtClean="0">
              <a:latin typeface="+mj-ea"/>
              <a:ea typeface="+mj-ea"/>
            </a:rPr>
            <a:t>例子说明：</a:t>
          </a:r>
          <a:endParaRPr lang="zh-CN" altLang="en-US" sz="2800" b="1" dirty="0">
            <a:latin typeface="+mj-ea"/>
            <a:ea typeface="+mj-ea"/>
          </a:endParaRPr>
        </a:p>
      </dgm:t>
    </dgm:pt>
    <dgm:pt modelId="{E5471A1A-DC25-4018-87A4-260763D32697}" type="parTrans" cxnId="{6154D958-435A-4319-91E2-326D2B7E5A8B}">
      <dgm:prSet/>
      <dgm:spPr/>
      <dgm:t>
        <a:bodyPr/>
        <a:lstStyle/>
        <a:p>
          <a:endParaRPr lang="zh-CN" altLang="en-US" sz="4000" b="1">
            <a:latin typeface="+mj-ea"/>
            <a:ea typeface="+mj-ea"/>
          </a:endParaRPr>
        </a:p>
      </dgm:t>
    </dgm:pt>
    <dgm:pt modelId="{F3C2E243-9EE5-4890-9A28-4DC03C67BD9A}" type="sibTrans" cxnId="{6154D958-435A-4319-91E2-326D2B7E5A8B}">
      <dgm:prSet/>
      <dgm:spPr/>
      <dgm:t>
        <a:bodyPr/>
        <a:lstStyle/>
        <a:p>
          <a:endParaRPr lang="zh-CN" altLang="en-US" sz="4000" b="1">
            <a:latin typeface="+mj-ea"/>
            <a:ea typeface="+mj-ea"/>
          </a:endParaRPr>
        </a:p>
      </dgm:t>
    </dgm:pt>
    <dgm:pt modelId="{12EFE01E-A3D7-4C02-A850-42B2EAC4D38A}" type="pres">
      <dgm:prSet presAssocID="{02C40C61-EF10-4C38-844A-65579BA5915F}" presName="Name0" presStyleCnt="0">
        <dgm:presLayoutVars>
          <dgm:dir/>
          <dgm:animLvl val="lvl"/>
          <dgm:resizeHandles val="exact"/>
        </dgm:presLayoutVars>
      </dgm:prSet>
      <dgm:spPr/>
      <dgm:t>
        <a:bodyPr/>
        <a:lstStyle/>
        <a:p>
          <a:endParaRPr lang="zh-CN" altLang="en-US"/>
        </a:p>
      </dgm:t>
    </dgm:pt>
    <dgm:pt modelId="{011E1C3F-85EB-4622-A28B-BC2844BC5173}" type="pres">
      <dgm:prSet presAssocID="{48697131-AE35-45AE-BB0A-FC3845E1AB82}" presName="composite" presStyleCnt="0"/>
      <dgm:spPr/>
    </dgm:pt>
    <dgm:pt modelId="{A7856008-3249-482A-9B67-35B58ECD0DAB}" type="pres">
      <dgm:prSet presAssocID="{48697131-AE35-45AE-BB0A-FC3845E1AB82}" presName="parTx" presStyleLbl="alignNode1" presStyleIdx="0" presStyleCnt="1">
        <dgm:presLayoutVars>
          <dgm:chMax val="0"/>
          <dgm:chPref val="0"/>
          <dgm:bulletEnabled val="1"/>
        </dgm:presLayoutVars>
      </dgm:prSet>
      <dgm:spPr/>
      <dgm:t>
        <a:bodyPr/>
        <a:lstStyle/>
        <a:p>
          <a:endParaRPr lang="zh-CN" altLang="en-US"/>
        </a:p>
      </dgm:t>
    </dgm:pt>
    <dgm:pt modelId="{FFCD886C-266E-4502-BCD2-2CE451E57BF1}" type="pres">
      <dgm:prSet presAssocID="{48697131-AE35-45AE-BB0A-FC3845E1AB82}" presName="desTx" presStyleLbl="alignAccFollowNode1" presStyleIdx="0" presStyleCnt="1">
        <dgm:presLayoutVars>
          <dgm:bulletEnabled val="1"/>
        </dgm:presLayoutVars>
      </dgm:prSet>
      <dgm:spPr/>
      <dgm:t>
        <a:bodyPr/>
        <a:lstStyle/>
        <a:p>
          <a:endParaRPr lang="zh-CN" altLang="en-US"/>
        </a:p>
      </dgm:t>
    </dgm:pt>
  </dgm:ptLst>
  <dgm:cxnLst>
    <dgm:cxn modelId="{BC04AF54-17EC-4226-8E05-209925B677A3}" type="presOf" srcId="{02C40C61-EF10-4C38-844A-65579BA5915F}" destId="{12EFE01E-A3D7-4C02-A850-42B2EAC4D38A}" srcOrd="0" destOrd="0" presId="urn:microsoft.com/office/officeart/2005/8/layout/hList1"/>
    <dgm:cxn modelId="{8C766829-51BF-4014-9E5E-095E3C8E11E9}" type="presOf" srcId="{48697131-AE35-45AE-BB0A-FC3845E1AB82}" destId="{A7856008-3249-482A-9B67-35B58ECD0DAB}" srcOrd="0" destOrd="0" presId="urn:microsoft.com/office/officeart/2005/8/layout/hList1"/>
    <dgm:cxn modelId="{C87E2012-B161-4101-9F48-09E853B15FBC}" srcId="{48697131-AE35-45AE-BB0A-FC3845E1AB82}" destId="{377CAD90-DEB7-4C66-B2C1-F74F4228D8A5}" srcOrd="0" destOrd="0" parTransId="{FB2473A8-8D0E-49FC-9DAB-B104694149EC}" sibTransId="{EEF0FF31-1C68-4D72-934D-4002CBB4610C}"/>
    <dgm:cxn modelId="{6154D958-435A-4319-91E2-326D2B7E5A8B}" srcId="{02C40C61-EF10-4C38-844A-65579BA5915F}" destId="{48697131-AE35-45AE-BB0A-FC3845E1AB82}" srcOrd="0" destOrd="0" parTransId="{E5471A1A-DC25-4018-87A4-260763D32697}" sibTransId="{F3C2E243-9EE5-4890-9A28-4DC03C67BD9A}"/>
    <dgm:cxn modelId="{31B858BB-6DD8-465A-86AF-D13DA5B0E74B}" type="presOf" srcId="{377CAD90-DEB7-4C66-B2C1-F74F4228D8A5}" destId="{FFCD886C-266E-4502-BCD2-2CE451E57BF1}" srcOrd="0" destOrd="0" presId="urn:microsoft.com/office/officeart/2005/8/layout/hList1"/>
    <dgm:cxn modelId="{49DE8A0D-A3C5-483B-8545-96203264D93C}" type="presParOf" srcId="{12EFE01E-A3D7-4C02-A850-42B2EAC4D38A}" destId="{011E1C3F-85EB-4622-A28B-BC2844BC5173}" srcOrd="0" destOrd="0" presId="urn:microsoft.com/office/officeart/2005/8/layout/hList1"/>
    <dgm:cxn modelId="{9809D0A5-84ED-4DFA-B3B8-508FE1274C9D}" type="presParOf" srcId="{011E1C3F-85EB-4622-A28B-BC2844BC5173}" destId="{A7856008-3249-482A-9B67-35B58ECD0DAB}" srcOrd="0" destOrd="0" presId="urn:microsoft.com/office/officeart/2005/8/layout/hList1"/>
    <dgm:cxn modelId="{BAF363AF-D156-4F28-843D-188181EA767F}" type="presParOf" srcId="{011E1C3F-85EB-4622-A28B-BC2844BC5173}" destId="{FFCD886C-266E-4502-BCD2-2CE451E57BF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BA6A688-64BD-4CEC-9DE2-26C649415600}" type="doc">
      <dgm:prSet loTypeId="urn:microsoft.com/office/officeart/2005/8/layout/hList1" loCatId="list" qsTypeId="urn:microsoft.com/office/officeart/2005/8/quickstyle/3d1" qsCatId="3D" csTypeId="urn:microsoft.com/office/officeart/2005/8/colors/accent3_2" csCatId="accent3" phldr="1"/>
      <dgm:spPr/>
      <dgm:t>
        <a:bodyPr/>
        <a:lstStyle/>
        <a:p>
          <a:endParaRPr lang="zh-CN" altLang="en-US"/>
        </a:p>
      </dgm:t>
    </dgm:pt>
    <dgm:pt modelId="{1942EDB8-E386-4418-A463-586DAB819088}">
      <dgm:prSet/>
      <dgm:spPr/>
      <dgm:t>
        <a:bodyPr/>
        <a:lstStyle/>
        <a:p>
          <a:pPr rtl="0"/>
          <a:r>
            <a:rPr lang="zh-CN" b="1" dirty="0" smtClean="0">
              <a:solidFill>
                <a:srgbClr val="0000FF"/>
              </a:solidFill>
              <a:latin typeface="+mj-ea"/>
              <a:ea typeface="+mj-ea"/>
            </a:rPr>
            <a:t>表</a:t>
          </a:r>
          <a:r>
            <a:rPr lang="en-US" altLang="zh-CN" b="1" dirty="0" smtClean="0">
              <a:solidFill>
                <a:srgbClr val="0000FF"/>
              </a:solidFill>
              <a:latin typeface="+mj-ea"/>
              <a:ea typeface="+mj-ea"/>
            </a:rPr>
            <a:t>  </a:t>
          </a:r>
          <a:r>
            <a:rPr lang="zh-CN" b="1" dirty="0" smtClean="0">
              <a:solidFill>
                <a:srgbClr val="0000FF"/>
              </a:solidFill>
              <a:latin typeface="+mj-ea"/>
              <a:ea typeface="+mj-ea"/>
            </a:rPr>
            <a:t>明</a:t>
          </a:r>
          <a:endParaRPr lang="zh-CN" b="1" dirty="0">
            <a:solidFill>
              <a:srgbClr val="0000FF"/>
            </a:solidFill>
            <a:latin typeface="+mj-ea"/>
            <a:ea typeface="+mj-ea"/>
          </a:endParaRPr>
        </a:p>
      </dgm:t>
    </dgm:pt>
    <dgm:pt modelId="{A0D346C5-359D-48CB-8A94-AD352D141014}" type="parTrans" cxnId="{D5BC557A-254D-4C91-A3F8-7A6B2CF96EA5}">
      <dgm:prSet/>
      <dgm:spPr/>
      <dgm:t>
        <a:bodyPr/>
        <a:lstStyle/>
        <a:p>
          <a:endParaRPr lang="zh-CN" altLang="en-US" b="1">
            <a:latin typeface="+mj-ea"/>
            <a:ea typeface="+mj-ea"/>
          </a:endParaRPr>
        </a:p>
      </dgm:t>
    </dgm:pt>
    <dgm:pt modelId="{4851A0A2-987A-4A20-A6E7-5F2853BD0D03}" type="sibTrans" cxnId="{D5BC557A-254D-4C91-A3F8-7A6B2CF96EA5}">
      <dgm:prSet/>
      <dgm:spPr/>
      <dgm:t>
        <a:bodyPr/>
        <a:lstStyle/>
        <a:p>
          <a:endParaRPr lang="zh-CN" altLang="en-US" b="1">
            <a:latin typeface="+mj-ea"/>
            <a:ea typeface="+mj-ea"/>
          </a:endParaRPr>
        </a:p>
      </dgm:t>
    </dgm:pt>
    <dgm:pt modelId="{5D6E38BB-31E7-4B3E-85BA-B88858AA1713}">
      <dgm:prSet/>
      <dgm:spPr/>
      <dgm:t>
        <a:bodyPr/>
        <a:lstStyle/>
        <a:p>
          <a:pPr rtl="0"/>
          <a:r>
            <a:rPr lang="zh-CN" b="1" dirty="0" smtClean="0">
              <a:latin typeface="+mj-ea"/>
              <a:ea typeface="+mj-ea"/>
            </a:rPr>
            <a:t>对接收到的</a:t>
          </a:r>
          <a:r>
            <a:rPr lang="en-US" b="1" i="1" dirty="0" err="1" smtClean="0">
              <a:latin typeface="+mj-ea"/>
              <a:ea typeface="+mj-ea"/>
            </a:rPr>
            <a:t>C</a:t>
          </a:r>
          <a:r>
            <a:rPr lang="en-US" b="1" i="1" baseline="-25000" dirty="0" err="1" smtClean="0">
              <a:latin typeface="+mj-ea"/>
              <a:ea typeface="+mj-ea"/>
            </a:rPr>
            <a:t>k</a:t>
          </a:r>
          <a:r>
            <a:rPr lang="zh-CN" b="1" dirty="0" smtClean="0">
              <a:latin typeface="+mj-ea"/>
              <a:ea typeface="+mj-ea"/>
            </a:rPr>
            <a:t>作模</a:t>
          </a:r>
          <a:r>
            <a:rPr lang="en-US" b="1" dirty="0" smtClean="0">
              <a:latin typeface="+mj-ea"/>
              <a:ea typeface="+mj-ea"/>
            </a:rPr>
            <a:t>2</a:t>
          </a:r>
          <a:r>
            <a:rPr lang="zh-CN" b="1" dirty="0" smtClean="0">
              <a:latin typeface="+mj-ea"/>
              <a:ea typeface="+mj-ea"/>
            </a:rPr>
            <a:t>处理便得到发送端的</a:t>
          </a:r>
          <a:r>
            <a:rPr lang="en-US" b="1" i="1" dirty="0" err="1" smtClean="0">
              <a:latin typeface="+mj-ea"/>
              <a:ea typeface="+mj-ea"/>
            </a:rPr>
            <a:t>a</a:t>
          </a:r>
          <a:r>
            <a:rPr lang="en-US" b="1" i="1" baseline="-25000" dirty="0" err="1" smtClean="0">
              <a:latin typeface="+mj-ea"/>
              <a:ea typeface="+mj-ea"/>
            </a:rPr>
            <a:t>k</a:t>
          </a:r>
          <a:r>
            <a:rPr lang="en-US" b="1" dirty="0" smtClean="0">
              <a:latin typeface="+mj-ea"/>
              <a:ea typeface="+mj-ea"/>
            </a:rPr>
            <a:t> </a:t>
          </a:r>
          <a:r>
            <a:rPr lang="zh-CN" b="1" dirty="0" smtClean="0">
              <a:latin typeface="+mj-ea"/>
              <a:ea typeface="+mj-ea"/>
            </a:rPr>
            <a:t>，此时不需要预先知道</a:t>
          </a:r>
          <a:r>
            <a:rPr lang="en-US" b="1" i="1" dirty="0" smtClean="0">
              <a:latin typeface="+mj-ea"/>
              <a:ea typeface="+mj-ea"/>
            </a:rPr>
            <a:t>a</a:t>
          </a:r>
          <a:r>
            <a:rPr lang="en-US" b="1" i="1" baseline="-25000" dirty="0" smtClean="0">
              <a:latin typeface="+mj-ea"/>
              <a:ea typeface="+mj-ea"/>
            </a:rPr>
            <a:t>k</a:t>
          </a:r>
          <a:r>
            <a:rPr lang="en-US" b="1" baseline="-25000" dirty="0" smtClean="0">
              <a:latin typeface="+mj-ea"/>
              <a:ea typeface="+mj-ea"/>
            </a:rPr>
            <a:t>-1</a:t>
          </a:r>
          <a:r>
            <a:rPr lang="zh-CN" b="1" dirty="0" smtClean="0">
              <a:latin typeface="+mj-ea"/>
              <a:ea typeface="+mj-ea"/>
            </a:rPr>
            <a:t>，因而</a:t>
          </a:r>
          <a:r>
            <a:rPr lang="zh-CN" b="1" dirty="0" smtClean="0">
              <a:solidFill>
                <a:srgbClr val="FF0000"/>
              </a:solidFill>
              <a:latin typeface="+mj-ea"/>
              <a:ea typeface="+mj-ea"/>
            </a:rPr>
            <a:t>不存在错误传播现象</a:t>
          </a:r>
          <a:r>
            <a:rPr lang="zh-CN" b="1" dirty="0" smtClean="0">
              <a:latin typeface="+mj-ea"/>
              <a:ea typeface="+mj-ea"/>
            </a:rPr>
            <a:t>。这是因为，预编码后的信号各抽样值之间</a:t>
          </a:r>
          <a:r>
            <a:rPr lang="zh-CN" b="1" dirty="0" smtClean="0">
              <a:solidFill>
                <a:srgbClr val="FF0000"/>
              </a:solidFill>
              <a:latin typeface="+mj-ea"/>
              <a:ea typeface="+mj-ea"/>
            </a:rPr>
            <a:t>解除了相关性</a:t>
          </a:r>
          <a:r>
            <a:rPr lang="zh-CN" b="1" dirty="0" smtClean="0">
              <a:latin typeface="+mj-ea"/>
              <a:ea typeface="+mj-ea"/>
            </a:rPr>
            <a:t>。</a:t>
          </a:r>
          <a:endParaRPr lang="zh-CN" b="1" dirty="0">
            <a:latin typeface="+mj-ea"/>
            <a:ea typeface="+mj-ea"/>
          </a:endParaRPr>
        </a:p>
      </dgm:t>
    </dgm:pt>
    <dgm:pt modelId="{C8A02928-EE4F-4AE2-B2E3-87AB4B51E7EA}" type="parTrans" cxnId="{6F4EB612-1252-49D0-9ACD-581EF5AB2726}">
      <dgm:prSet/>
      <dgm:spPr/>
      <dgm:t>
        <a:bodyPr/>
        <a:lstStyle/>
        <a:p>
          <a:endParaRPr lang="zh-CN" altLang="en-US" b="1">
            <a:latin typeface="+mj-ea"/>
            <a:ea typeface="+mj-ea"/>
          </a:endParaRPr>
        </a:p>
      </dgm:t>
    </dgm:pt>
    <dgm:pt modelId="{F0C92355-1CAD-46FD-B835-6D1EB5FEEC17}" type="sibTrans" cxnId="{6F4EB612-1252-49D0-9ACD-581EF5AB2726}">
      <dgm:prSet/>
      <dgm:spPr/>
      <dgm:t>
        <a:bodyPr/>
        <a:lstStyle/>
        <a:p>
          <a:endParaRPr lang="zh-CN" altLang="en-US" b="1">
            <a:latin typeface="+mj-ea"/>
            <a:ea typeface="+mj-ea"/>
          </a:endParaRPr>
        </a:p>
      </dgm:t>
    </dgm:pt>
    <dgm:pt modelId="{342B31A9-F1F1-48B7-8E08-E3C6E1A2CF1F}" type="pres">
      <dgm:prSet presAssocID="{0BA6A688-64BD-4CEC-9DE2-26C649415600}" presName="Name0" presStyleCnt="0">
        <dgm:presLayoutVars>
          <dgm:dir/>
          <dgm:animLvl val="lvl"/>
          <dgm:resizeHandles val="exact"/>
        </dgm:presLayoutVars>
      </dgm:prSet>
      <dgm:spPr/>
      <dgm:t>
        <a:bodyPr/>
        <a:lstStyle/>
        <a:p>
          <a:endParaRPr lang="zh-CN" altLang="en-US"/>
        </a:p>
      </dgm:t>
    </dgm:pt>
    <dgm:pt modelId="{C64B4EC1-3114-4B64-AF64-A4B26F1B2CA5}" type="pres">
      <dgm:prSet presAssocID="{1942EDB8-E386-4418-A463-586DAB819088}" presName="composite" presStyleCnt="0"/>
      <dgm:spPr/>
    </dgm:pt>
    <dgm:pt modelId="{589B43CF-89DD-4BC9-B347-0C2DF1B7011D}" type="pres">
      <dgm:prSet presAssocID="{1942EDB8-E386-4418-A463-586DAB819088}" presName="parTx" presStyleLbl="alignNode1" presStyleIdx="0" presStyleCnt="1" custLinFactNeighborX="901" custLinFactNeighborY="534">
        <dgm:presLayoutVars>
          <dgm:chMax val="0"/>
          <dgm:chPref val="0"/>
          <dgm:bulletEnabled val="1"/>
        </dgm:presLayoutVars>
      </dgm:prSet>
      <dgm:spPr/>
      <dgm:t>
        <a:bodyPr/>
        <a:lstStyle/>
        <a:p>
          <a:endParaRPr lang="zh-CN" altLang="en-US"/>
        </a:p>
      </dgm:t>
    </dgm:pt>
    <dgm:pt modelId="{01B8CD59-BC6F-4181-9D2A-F3803FEF8D16}" type="pres">
      <dgm:prSet presAssocID="{1942EDB8-E386-4418-A463-586DAB819088}" presName="desTx" presStyleLbl="alignAccFollowNode1" presStyleIdx="0" presStyleCnt="1">
        <dgm:presLayoutVars>
          <dgm:bulletEnabled val="1"/>
        </dgm:presLayoutVars>
      </dgm:prSet>
      <dgm:spPr/>
      <dgm:t>
        <a:bodyPr/>
        <a:lstStyle/>
        <a:p>
          <a:endParaRPr lang="zh-CN" altLang="en-US"/>
        </a:p>
      </dgm:t>
    </dgm:pt>
  </dgm:ptLst>
  <dgm:cxnLst>
    <dgm:cxn modelId="{7D2E6820-72BA-4F87-AD08-C07251847098}" type="presOf" srcId="{1942EDB8-E386-4418-A463-586DAB819088}" destId="{589B43CF-89DD-4BC9-B347-0C2DF1B7011D}" srcOrd="0" destOrd="0" presId="urn:microsoft.com/office/officeart/2005/8/layout/hList1"/>
    <dgm:cxn modelId="{D5BC557A-254D-4C91-A3F8-7A6B2CF96EA5}" srcId="{0BA6A688-64BD-4CEC-9DE2-26C649415600}" destId="{1942EDB8-E386-4418-A463-586DAB819088}" srcOrd="0" destOrd="0" parTransId="{A0D346C5-359D-48CB-8A94-AD352D141014}" sibTransId="{4851A0A2-987A-4A20-A6E7-5F2853BD0D03}"/>
    <dgm:cxn modelId="{D812B392-6EA3-45E3-85A5-C424E3F6F28B}" type="presOf" srcId="{5D6E38BB-31E7-4B3E-85BA-B88858AA1713}" destId="{01B8CD59-BC6F-4181-9D2A-F3803FEF8D16}" srcOrd="0" destOrd="0" presId="urn:microsoft.com/office/officeart/2005/8/layout/hList1"/>
    <dgm:cxn modelId="{6F4EB612-1252-49D0-9ACD-581EF5AB2726}" srcId="{1942EDB8-E386-4418-A463-586DAB819088}" destId="{5D6E38BB-31E7-4B3E-85BA-B88858AA1713}" srcOrd="0" destOrd="0" parTransId="{C8A02928-EE4F-4AE2-B2E3-87AB4B51E7EA}" sibTransId="{F0C92355-1CAD-46FD-B835-6D1EB5FEEC17}"/>
    <dgm:cxn modelId="{2D2713D5-D515-4C25-9BA2-141990D75323}" type="presOf" srcId="{0BA6A688-64BD-4CEC-9DE2-26C649415600}" destId="{342B31A9-F1F1-48B7-8E08-E3C6E1A2CF1F}" srcOrd="0" destOrd="0" presId="urn:microsoft.com/office/officeart/2005/8/layout/hList1"/>
    <dgm:cxn modelId="{BFA09593-8528-41D6-AD51-CB565A5D6DFE}" type="presParOf" srcId="{342B31A9-F1F1-48B7-8E08-E3C6E1A2CF1F}" destId="{C64B4EC1-3114-4B64-AF64-A4B26F1B2CA5}" srcOrd="0" destOrd="0" presId="urn:microsoft.com/office/officeart/2005/8/layout/hList1"/>
    <dgm:cxn modelId="{90081DD5-6EF3-4CF8-8438-852187C89BBF}" type="presParOf" srcId="{C64B4EC1-3114-4B64-AF64-A4B26F1B2CA5}" destId="{589B43CF-89DD-4BC9-B347-0C2DF1B7011D}" srcOrd="0" destOrd="0" presId="urn:microsoft.com/office/officeart/2005/8/layout/hList1"/>
    <dgm:cxn modelId="{BE3D6674-4BF7-424C-9F64-123FA5F5A9C3}" type="presParOf" srcId="{C64B4EC1-3114-4B64-AF64-A4B26F1B2CA5}" destId="{01B8CD59-BC6F-4181-9D2A-F3803FEF8D1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83472B1-A46C-48E8-BA4A-4B6256A476BF}"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zh-CN" altLang="en-US"/>
        </a:p>
      </dgm:t>
    </dgm:pt>
    <dgm:pt modelId="{4E8E9A84-9977-4081-B528-F13FFFA5CE39}">
      <dgm:prSet/>
      <dgm:spPr/>
      <dgm:t>
        <a:bodyPr/>
        <a:lstStyle/>
        <a:p>
          <a:pPr rtl="0"/>
          <a:r>
            <a:rPr lang="zh-CN" b="1" smtClean="0">
              <a:latin typeface="+mj-ea"/>
              <a:ea typeface="+mj-ea"/>
            </a:rPr>
            <a:t>此例说明</a:t>
          </a:r>
          <a:endParaRPr lang="zh-CN" b="1">
            <a:latin typeface="+mj-ea"/>
            <a:ea typeface="+mj-ea"/>
          </a:endParaRPr>
        </a:p>
      </dgm:t>
    </dgm:pt>
    <dgm:pt modelId="{D3451CC4-7C43-4B81-9B43-EBCCC2770634}" type="parTrans" cxnId="{F37F85E6-9E11-41EE-A79A-73C55459CB2F}">
      <dgm:prSet/>
      <dgm:spPr/>
      <dgm:t>
        <a:bodyPr/>
        <a:lstStyle/>
        <a:p>
          <a:endParaRPr lang="zh-CN" altLang="en-US" b="1">
            <a:latin typeface="+mj-ea"/>
            <a:ea typeface="+mj-ea"/>
          </a:endParaRPr>
        </a:p>
      </dgm:t>
    </dgm:pt>
    <dgm:pt modelId="{028DFFCC-DAB0-458A-93E5-60BD41547E8D}" type="sibTrans" cxnId="{F37F85E6-9E11-41EE-A79A-73C55459CB2F}">
      <dgm:prSet/>
      <dgm:spPr/>
      <dgm:t>
        <a:bodyPr/>
        <a:lstStyle/>
        <a:p>
          <a:endParaRPr lang="zh-CN" altLang="en-US" b="1">
            <a:latin typeface="+mj-ea"/>
            <a:ea typeface="+mj-ea"/>
          </a:endParaRPr>
        </a:p>
      </dgm:t>
    </dgm:pt>
    <dgm:pt modelId="{5E670ADD-D2CF-49B4-81D8-E5F24214E1E7}">
      <dgm:prSet/>
      <dgm:spPr/>
      <dgm:t>
        <a:bodyPr/>
        <a:lstStyle/>
        <a:p>
          <a:pPr rtl="0"/>
          <a:r>
            <a:rPr lang="zh-CN" b="1" dirty="0" smtClean="0">
              <a:latin typeface="+mj-ea"/>
              <a:ea typeface="+mj-ea"/>
            </a:rPr>
            <a:t>由当前值</a:t>
          </a:r>
          <a:r>
            <a:rPr lang="en-US" b="1" i="1" dirty="0" err="1" smtClean="0">
              <a:latin typeface="+mj-ea"/>
              <a:ea typeface="+mj-ea"/>
            </a:rPr>
            <a:t>C</a:t>
          </a:r>
          <a:r>
            <a:rPr lang="en-US" b="1" i="1" baseline="-25000" dirty="0" err="1" smtClean="0">
              <a:latin typeface="+mj-ea"/>
              <a:ea typeface="+mj-ea"/>
            </a:rPr>
            <a:t>k</a:t>
          </a:r>
          <a:r>
            <a:rPr lang="zh-CN" b="1" dirty="0" smtClean="0">
              <a:latin typeface="+mj-ea"/>
              <a:ea typeface="+mj-ea"/>
            </a:rPr>
            <a:t>可直接得到当前的</a:t>
          </a:r>
          <a:r>
            <a:rPr lang="en-US" b="1" i="1" dirty="0" err="1" smtClean="0">
              <a:latin typeface="+mj-ea"/>
              <a:ea typeface="+mj-ea"/>
            </a:rPr>
            <a:t>a</a:t>
          </a:r>
          <a:r>
            <a:rPr lang="en-US" b="1" i="1" baseline="-25000" dirty="0" err="1" smtClean="0">
              <a:latin typeface="+mj-ea"/>
              <a:ea typeface="+mj-ea"/>
            </a:rPr>
            <a:t>k</a:t>
          </a:r>
          <a:r>
            <a:rPr lang="en-US" b="1" dirty="0" smtClean="0">
              <a:latin typeface="+mj-ea"/>
              <a:ea typeface="+mj-ea"/>
            </a:rPr>
            <a:t> </a:t>
          </a:r>
          <a:r>
            <a:rPr lang="zh-CN" b="1" dirty="0" smtClean="0">
              <a:latin typeface="+mj-ea"/>
              <a:ea typeface="+mj-ea"/>
            </a:rPr>
            <a:t>，</a:t>
          </a:r>
          <a:r>
            <a:rPr lang="zh-CN" b="1" dirty="0" smtClean="0">
              <a:solidFill>
                <a:srgbClr val="FF0000"/>
              </a:solidFill>
              <a:latin typeface="+mj-ea"/>
              <a:ea typeface="+mj-ea"/>
            </a:rPr>
            <a:t>错误不会传播下去</a:t>
          </a:r>
          <a:r>
            <a:rPr lang="zh-CN" b="1" dirty="0" smtClean="0">
              <a:latin typeface="+mj-ea"/>
              <a:ea typeface="+mj-ea"/>
            </a:rPr>
            <a:t>，而是局限在受干扰码元本身位置。 </a:t>
          </a:r>
          <a:endParaRPr lang="zh-CN" b="1" dirty="0">
            <a:latin typeface="+mj-ea"/>
            <a:ea typeface="+mj-ea"/>
          </a:endParaRPr>
        </a:p>
      </dgm:t>
    </dgm:pt>
    <dgm:pt modelId="{8E864177-A516-40FF-B628-A803E70825C1}" type="parTrans" cxnId="{3BAC9D19-57FF-44FD-A962-3E9F202835D4}">
      <dgm:prSet/>
      <dgm:spPr/>
      <dgm:t>
        <a:bodyPr/>
        <a:lstStyle/>
        <a:p>
          <a:endParaRPr lang="zh-CN" altLang="en-US" b="1">
            <a:latin typeface="+mj-ea"/>
            <a:ea typeface="+mj-ea"/>
          </a:endParaRPr>
        </a:p>
      </dgm:t>
    </dgm:pt>
    <dgm:pt modelId="{5435F822-1045-44CF-8E98-195EFE95D804}" type="sibTrans" cxnId="{3BAC9D19-57FF-44FD-A962-3E9F202835D4}">
      <dgm:prSet/>
      <dgm:spPr/>
      <dgm:t>
        <a:bodyPr/>
        <a:lstStyle/>
        <a:p>
          <a:endParaRPr lang="zh-CN" altLang="en-US" b="1">
            <a:latin typeface="+mj-ea"/>
            <a:ea typeface="+mj-ea"/>
          </a:endParaRPr>
        </a:p>
      </dgm:t>
    </dgm:pt>
    <dgm:pt modelId="{5DCC903D-667C-4722-B977-7B8061D86DE5}" type="pres">
      <dgm:prSet presAssocID="{683472B1-A46C-48E8-BA4A-4B6256A476BF}" presName="Name0" presStyleCnt="0">
        <dgm:presLayoutVars>
          <dgm:dir/>
          <dgm:animLvl val="lvl"/>
          <dgm:resizeHandles val="exact"/>
        </dgm:presLayoutVars>
      </dgm:prSet>
      <dgm:spPr/>
      <dgm:t>
        <a:bodyPr/>
        <a:lstStyle/>
        <a:p>
          <a:endParaRPr lang="zh-CN" altLang="en-US"/>
        </a:p>
      </dgm:t>
    </dgm:pt>
    <dgm:pt modelId="{810994CC-C7AC-4958-A788-EDF266D2CC90}" type="pres">
      <dgm:prSet presAssocID="{4E8E9A84-9977-4081-B528-F13FFFA5CE39}" presName="composite" presStyleCnt="0"/>
      <dgm:spPr/>
    </dgm:pt>
    <dgm:pt modelId="{5D26E55D-4F9F-4672-AD47-E5C425785311}" type="pres">
      <dgm:prSet presAssocID="{4E8E9A84-9977-4081-B528-F13FFFA5CE39}" presName="parTx" presStyleLbl="alignNode1" presStyleIdx="0" presStyleCnt="1">
        <dgm:presLayoutVars>
          <dgm:chMax val="0"/>
          <dgm:chPref val="0"/>
          <dgm:bulletEnabled val="1"/>
        </dgm:presLayoutVars>
      </dgm:prSet>
      <dgm:spPr/>
      <dgm:t>
        <a:bodyPr/>
        <a:lstStyle/>
        <a:p>
          <a:endParaRPr lang="zh-CN" altLang="en-US"/>
        </a:p>
      </dgm:t>
    </dgm:pt>
    <dgm:pt modelId="{B44FFE86-CD54-43F6-8D55-E114D36BC432}" type="pres">
      <dgm:prSet presAssocID="{4E8E9A84-9977-4081-B528-F13FFFA5CE39}" presName="desTx" presStyleLbl="alignAccFollowNode1" presStyleIdx="0" presStyleCnt="1">
        <dgm:presLayoutVars>
          <dgm:bulletEnabled val="1"/>
        </dgm:presLayoutVars>
      </dgm:prSet>
      <dgm:spPr/>
      <dgm:t>
        <a:bodyPr/>
        <a:lstStyle/>
        <a:p>
          <a:endParaRPr lang="zh-CN" altLang="en-US"/>
        </a:p>
      </dgm:t>
    </dgm:pt>
  </dgm:ptLst>
  <dgm:cxnLst>
    <dgm:cxn modelId="{22A444C8-F2FD-40CD-AB85-F8294B806017}" type="presOf" srcId="{5E670ADD-D2CF-49B4-81D8-E5F24214E1E7}" destId="{B44FFE86-CD54-43F6-8D55-E114D36BC432}" srcOrd="0" destOrd="0" presId="urn:microsoft.com/office/officeart/2005/8/layout/hList1"/>
    <dgm:cxn modelId="{FF17FCE4-00C1-4F70-BC2D-45E37C245751}" type="presOf" srcId="{683472B1-A46C-48E8-BA4A-4B6256A476BF}" destId="{5DCC903D-667C-4722-B977-7B8061D86DE5}" srcOrd="0" destOrd="0" presId="urn:microsoft.com/office/officeart/2005/8/layout/hList1"/>
    <dgm:cxn modelId="{DEF56ED3-6AA6-4C0F-9817-0953AD593F8D}" type="presOf" srcId="{4E8E9A84-9977-4081-B528-F13FFFA5CE39}" destId="{5D26E55D-4F9F-4672-AD47-E5C425785311}" srcOrd="0" destOrd="0" presId="urn:microsoft.com/office/officeart/2005/8/layout/hList1"/>
    <dgm:cxn modelId="{F37F85E6-9E11-41EE-A79A-73C55459CB2F}" srcId="{683472B1-A46C-48E8-BA4A-4B6256A476BF}" destId="{4E8E9A84-9977-4081-B528-F13FFFA5CE39}" srcOrd="0" destOrd="0" parTransId="{D3451CC4-7C43-4B81-9B43-EBCCC2770634}" sibTransId="{028DFFCC-DAB0-458A-93E5-60BD41547E8D}"/>
    <dgm:cxn modelId="{3BAC9D19-57FF-44FD-A962-3E9F202835D4}" srcId="{4E8E9A84-9977-4081-B528-F13FFFA5CE39}" destId="{5E670ADD-D2CF-49B4-81D8-E5F24214E1E7}" srcOrd="0" destOrd="0" parTransId="{8E864177-A516-40FF-B628-A803E70825C1}" sibTransId="{5435F822-1045-44CF-8E98-195EFE95D804}"/>
    <dgm:cxn modelId="{12FA062A-F90F-4990-BEB4-3A9CE6EB7957}" type="presParOf" srcId="{5DCC903D-667C-4722-B977-7B8061D86DE5}" destId="{810994CC-C7AC-4958-A788-EDF266D2CC90}" srcOrd="0" destOrd="0" presId="urn:microsoft.com/office/officeart/2005/8/layout/hList1"/>
    <dgm:cxn modelId="{8104CE9E-E556-4AC7-80F8-2687EBC43145}" type="presParOf" srcId="{810994CC-C7AC-4958-A788-EDF266D2CC90}" destId="{5D26E55D-4F9F-4672-AD47-E5C425785311}" srcOrd="0" destOrd="0" presId="urn:microsoft.com/office/officeart/2005/8/layout/hList1"/>
    <dgm:cxn modelId="{C7E7F8C6-E0EB-4BAB-ACA2-9AE3C166866D}" type="presParOf" srcId="{810994CC-C7AC-4958-A788-EDF266D2CC90}" destId="{B44FFE86-CD54-43F6-8D55-E114D36BC432}"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356A5-D7AF-4548-A9AA-6CD84DA667C4}">
      <dsp:nvSpPr>
        <dsp:cNvPr id="0" name=""/>
        <dsp:cNvSpPr/>
      </dsp:nvSpPr>
      <dsp:spPr>
        <a:xfrm>
          <a:off x="0" y="0"/>
          <a:ext cx="8064896" cy="806400"/>
        </a:xfrm>
        <a:prstGeom prst="rect">
          <a:avLst/>
        </a:prstGeom>
        <a:gradFill rotWithShape="0">
          <a:gsLst>
            <a:gs pos="0">
              <a:schemeClr val="accent5">
                <a:hueOff val="0"/>
                <a:satOff val="0"/>
                <a:lumOff val="0"/>
                <a:alphaOff val="0"/>
                <a:shade val="58000"/>
                <a:satMod val="150000"/>
              </a:schemeClr>
            </a:gs>
            <a:gs pos="72000">
              <a:schemeClr val="accent5">
                <a:hueOff val="0"/>
                <a:satOff val="0"/>
                <a:lumOff val="0"/>
                <a:alphaOff val="0"/>
                <a:tint val="90000"/>
                <a:satMod val="135000"/>
              </a:schemeClr>
            </a:gs>
            <a:gs pos="100000">
              <a:schemeClr val="accent5">
                <a:hueOff val="0"/>
                <a:satOff val="0"/>
                <a:lumOff val="0"/>
                <a:alphaOff val="0"/>
                <a:tint val="80000"/>
                <a:satMod val="155000"/>
              </a:schemeClr>
            </a:gs>
          </a:gsLst>
          <a:lin ang="16200000" scaled="0"/>
        </a:gradFill>
        <a:ln w="9525" cap="flat" cmpd="sng" algn="ctr">
          <a:solidFill>
            <a:schemeClr val="accent5">
              <a:hueOff val="0"/>
              <a:satOff val="0"/>
              <a:lumOff val="0"/>
              <a:alphaOff val="0"/>
            </a:schemeClr>
          </a:solidFill>
          <a:prstDash val="solid"/>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zh-CN" sz="2800" b="1" kern="1200" dirty="0" smtClean="0">
              <a:latin typeface="+mj-ea"/>
              <a:ea typeface="+mj-ea"/>
            </a:rPr>
            <a:t>说</a:t>
          </a:r>
          <a:r>
            <a:rPr lang="en-US" altLang="zh-CN" sz="2800" b="1" kern="1200" dirty="0" smtClean="0">
              <a:latin typeface="+mj-ea"/>
              <a:ea typeface="+mj-ea"/>
            </a:rPr>
            <a:t> </a:t>
          </a:r>
          <a:r>
            <a:rPr lang="zh-CN" sz="2800" b="1" kern="1200" dirty="0" smtClean="0">
              <a:latin typeface="+mj-ea"/>
              <a:ea typeface="+mj-ea"/>
            </a:rPr>
            <a:t>明：</a:t>
          </a:r>
          <a:endParaRPr lang="zh-CN" sz="2800" kern="1200" dirty="0">
            <a:latin typeface="+mj-ea"/>
            <a:ea typeface="+mj-ea"/>
          </a:endParaRPr>
        </a:p>
      </dsp:txBody>
      <dsp:txXfrm>
        <a:off x="0" y="0"/>
        <a:ext cx="8064896" cy="806400"/>
      </dsp:txXfrm>
    </dsp:sp>
    <dsp:sp modelId="{9715F8F4-2131-4DF5-8213-7929BAC75D86}">
      <dsp:nvSpPr>
        <dsp:cNvPr id="0" name=""/>
        <dsp:cNvSpPr/>
      </dsp:nvSpPr>
      <dsp:spPr>
        <a:xfrm>
          <a:off x="0" y="813915"/>
          <a:ext cx="8064896" cy="2036789"/>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a:outerShdw blurRad="50800" dist="381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zh-CN" sz="2800" b="1" kern="1200" dirty="0" smtClean="0">
              <a:latin typeface="+mj-ea"/>
              <a:ea typeface="+mj-ea"/>
            </a:rPr>
            <a:t>稳态波的功率谱是冲击强度取决于</a:t>
          </a:r>
          <a:r>
            <a:rPr lang="en-US" altLang="zh-CN" sz="2800" b="1" kern="1200" dirty="0" smtClean="0">
              <a:latin typeface="+mj-ea"/>
              <a:ea typeface="+mj-ea"/>
            </a:rPr>
            <a:t>|</a:t>
          </a:r>
          <a:r>
            <a:rPr lang="en-US" altLang="zh-CN" sz="2800" b="1" i="1" kern="1200" dirty="0" smtClean="0">
              <a:latin typeface="+mj-ea"/>
              <a:ea typeface="+mj-ea"/>
            </a:rPr>
            <a:t>C</a:t>
          </a:r>
          <a:r>
            <a:rPr lang="en-US" altLang="zh-CN" sz="2800" b="1" i="1" kern="1200" baseline="-25000" dirty="0" smtClean="0">
              <a:latin typeface="+mj-ea"/>
              <a:ea typeface="+mj-ea"/>
            </a:rPr>
            <a:t>m</a:t>
          </a:r>
          <a:r>
            <a:rPr lang="en-US" altLang="zh-CN" sz="2800" b="1" kern="1200" dirty="0" smtClean="0">
              <a:latin typeface="+mj-ea"/>
              <a:ea typeface="+mj-ea"/>
            </a:rPr>
            <a:t>|</a:t>
          </a:r>
          <a:r>
            <a:rPr lang="en-US" altLang="zh-CN" sz="2800" b="1" kern="1200" baseline="30000" dirty="0" smtClean="0">
              <a:latin typeface="+mj-ea"/>
              <a:ea typeface="+mj-ea"/>
            </a:rPr>
            <a:t>2</a:t>
          </a:r>
          <a:r>
            <a:rPr lang="zh-CN" sz="2800" b="1" kern="1200" dirty="0" smtClean="0">
              <a:latin typeface="+mj-ea"/>
              <a:ea typeface="+mj-ea"/>
            </a:rPr>
            <a:t> 的</a:t>
          </a:r>
          <a:r>
            <a:rPr lang="zh-CN" sz="2800" b="1" kern="1200" dirty="0" smtClean="0">
              <a:solidFill>
                <a:srgbClr val="FF0000"/>
              </a:solidFill>
              <a:latin typeface="+mj-ea"/>
              <a:ea typeface="+mj-ea"/>
            </a:rPr>
            <a:t>离散谱线</a:t>
          </a:r>
          <a:r>
            <a:rPr lang="zh-CN" sz="2800" b="1" kern="1200" dirty="0" smtClean="0">
              <a:latin typeface="+mj-ea"/>
              <a:ea typeface="+mj-ea"/>
            </a:rPr>
            <a:t>，根据离散谱可以确定信号是否包含</a:t>
          </a:r>
          <a:r>
            <a:rPr lang="zh-CN" sz="2800" b="1" kern="1200" dirty="0" smtClean="0">
              <a:solidFill>
                <a:srgbClr val="FF0000"/>
              </a:solidFill>
              <a:latin typeface="+mj-ea"/>
              <a:ea typeface="+mj-ea"/>
            </a:rPr>
            <a:t>直流分量</a:t>
          </a:r>
          <a:r>
            <a:rPr lang="en-US" sz="2800" b="1" kern="1200" dirty="0" smtClean="0">
              <a:solidFill>
                <a:srgbClr val="FF0000"/>
              </a:solidFill>
              <a:latin typeface="+mj-ea"/>
              <a:ea typeface="+mj-ea"/>
            </a:rPr>
            <a:t>(m=0)</a:t>
          </a:r>
          <a:r>
            <a:rPr lang="zh-CN" sz="2800" b="1" kern="1200" dirty="0" smtClean="0">
              <a:latin typeface="+mj-ea"/>
              <a:ea typeface="+mj-ea"/>
            </a:rPr>
            <a:t>和</a:t>
          </a:r>
          <a:r>
            <a:rPr lang="zh-CN" sz="2800" b="1" kern="1200" dirty="0" smtClean="0">
              <a:solidFill>
                <a:srgbClr val="FF0000"/>
              </a:solidFill>
              <a:latin typeface="+mj-ea"/>
              <a:ea typeface="+mj-ea"/>
            </a:rPr>
            <a:t>定时分量</a:t>
          </a:r>
          <a:r>
            <a:rPr lang="en-US" sz="2800" b="1" kern="1200" dirty="0" smtClean="0">
              <a:solidFill>
                <a:srgbClr val="FF0000"/>
              </a:solidFill>
              <a:latin typeface="+mj-ea"/>
              <a:ea typeface="+mj-ea"/>
            </a:rPr>
            <a:t>(m=1)</a:t>
          </a:r>
          <a:endParaRPr lang="zh-CN" sz="2800" kern="1200" dirty="0">
            <a:solidFill>
              <a:srgbClr val="FF0000"/>
            </a:solidFill>
            <a:latin typeface="+mj-ea"/>
            <a:ea typeface="+mj-ea"/>
          </a:endParaRPr>
        </a:p>
      </dsp:txBody>
      <dsp:txXfrm>
        <a:off x="0" y="813915"/>
        <a:ext cx="8064896" cy="2036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776D3-4ABF-47F9-A0F0-320CD1FD26A7}">
      <dsp:nvSpPr>
        <dsp:cNvPr id="0" name=""/>
        <dsp:cNvSpPr/>
      </dsp:nvSpPr>
      <dsp:spPr>
        <a:xfrm>
          <a:off x="0" y="2080"/>
          <a:ext cx="8424936" cy="892800"/>
        </a:xfrm>
        <a:prstGeom prst="rect">
          <a:avLst/>
        </a:prstGeom>
        <a:gradFill rotWithShape="0">
          <a:gsLst>
            <a:gs pos="0">
              <a:schemeClr val="accent5">
                <a:hueOff val="0"/>
                <a:satOff val="0"/>
                <a:lumOff val="0"/>
                <a:alphaOff val="0"/>
                <a:shade val="58000"/>
                <a:satMod val="150000"/>
              </a:schemeClr>
            </a:gs>
            <a:gs pos="72000">
              <a:schemeClr val="accent5">
                <a:hueOff val="0"/>
                <a:satOff val="0"/>
                <a:lumOff val="0"/>
                <a:alphaOff val="0"/>
                <a:tint val="90000"/>
                <a:satMod val="135000"/>
              </a:schemeClr>
            </a:gs>
            <a:gs pos="100000">
              <a:schemeClr val="accent5">
                <a:hueOff val="0"/>
                <a:satOff val="0"/>
                <a:lumOff val="0"/>
                <a:alphaOff val="0"/>
                <a:tint val="80000"/>
                <a:satMod val="155000"/>
              </a:schemeClr>
            </a:gs>
          </a:gsLst>
          <a:lin ang="16200000" scaled="0"/>
        </a:gradFill>
        <a:ln w="9525" cap="flat" cmpd="sng" algn="ctr">
          <a:solidFill>
            <a:schemeClr val="accent5">
              <a:hueOff val="0"/>
              <a:satOff val="0"/>
              <a:lumOff val="0"/>
              <a:alphaOff val="0"/>
            </a:schemeClr>
          </a:solidFill>
          <a:prstDash val="solid"/>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zh-CN" altLang="en-US" sz="2800" b="1" kern="1200" dirty="0" smtClean="0">
              <a:latin typeface="+mj-ea"/>
              <a:ea typeface="+mj-ea"/>
            </a:rPr>
            <a:t>说明：</a:t>
          </a:r>
          <a:endParaRPr lang="zh-CN" altLang="en-US" sz="2800" b="1" kern="1200" dirty="0">
            <a:latin typeface="+mj-ea"/>
            <a:ea typeface="+mj-ea"/>
          </a:endParaRPr>
        </a:p>
      </dsp:txBody>
      <dsp:txXfrm>
        <a:off x="0" y="2080"/>
        <a:ext cx="8424936" cy="892800"/>
      </dsp:txXfrm>
    </dsp:sp>
    <dsp:sp modelId="{F34325CB-0C8D-428B-99A5-7D3557B7A6FF}">
      <dsp:nvSpPr>
        <dsp:cNvPr id="0" name=""/>
        <dsp:cNvSpPr/>
      </dsp:nvSpPr>
      <dsp:spPr>
        <a:xfrm>
          <a:off x="0" y="894880"/>
          <a:ext cx="8424936" cy="2127375"/>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a:outerShdw blurRad="50800" dist="381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zh-CN" sz="2800" b="1" kern="1200" dirty="0" smtClean="0">
              <a:latin typeface="+mj-ea"/>
              <a:ea typeface="+mj-ea"/>
            </a:rPr>
            <a:t>交变波的功率谱</a:t>
          </a:r>
          <a:r>
            <a:rPr lang="en-US" sz="2800" b="1" i="1" kern="1200" dirty="0" err="1" smtClean="0">
              <a:latin typeface="+mj-ea"/>
              <a:ea typeface="+mj-ea"/>
            </a:rPr>
            <a:t>P</a:t>
          </a:r>
          <a:r>
            <a:rPr lang="en-US" sz="2800" b="1" i="1" kern="1200" baseline="-25000" dirty="0" err="1" smtClean="0">
              <a:latin typeface="+mj-ea"/>
              <a:ea typeface="+mj-ea"/>
            </a:rPr>
            <a:t>u</a:t>
          </a:r>
          <a:r>
            <a:rPr lang="en-US" sz="2800" b="1" i="1" kern="1200" dirty="0" smtClean="0">
              <a:latin typeface="+mj-ea"/>
              <a:ea typeface="+mj-ea"/>
            </a:rPr>
            <a:t> (f)</a:t>
          </a:r>
          <a:r>
            <a:rPr lang="zh-CN" sz="2800" b="1" kern="1200" dirty="0" smtClean="0">
              <a:latin typeface="+mj-ea"/>
              <a:ea typeface="+mj-ea"/>
            </a:rPr>
            <a:t>是</a:t>
          </a:r>
          <a:r>
            <a:rPr lang="zh-CN" sz="2800" b="1" kern="1200" dirty="0" smtClean="0">
              <a:solidFill>
                <a:srgbClr val="FF0000"/>
              </a:solidFill>
              <a:latin typeface="+mj-ea"/>
              <a:ea typeface="+mj-ea"/>
            </a:rPr>
            <a:t>连续谱</a:t>
          </a:r>
          <a:r>
            <a:rPr lang="zh-CN" sz="2800" b="1" kern="1200" dirty="0" smtClean="0">
              <a:latin typeface="+mj-ea"/>
              <a:ea typeface="+mj-ea"/>
            </a:rPr>
            <a:t>，它与</a:t>
          </a:r>
          <a:r>
            <a:rPr lang="en-US" sz="2800" b="1" i="1" kern="1200" dirty="0" smtClean="0">
              <a:latin typeface="+mj-ea"/>
              <a:ea typeface="+mj-ea"/>
            </a:rPr>
            <a:t>g</a:t>
          </a:r>
          <a:r>
            <a:rPr lang="en-US" sz="2800" b="1" i="1" kern="1200" baseline="-25000" dirty="0" smtClean="0">
              <a:latin typeface="+mj-ea"/>
              <a:ea typeface="+mj-ea"/>
            </a:rPr>
            <a:t>1</a:t>
          </a:r>
          <a:r>
            <a:rPr lang="en-US" sz="2800" b="1" i="1" kern="1200" dirty="0" smtClean="0">
              <a:latin typeface="+mj-ea"/>
              <a:ea typeface="+mj-ea"/>
            </a:rPr>
            <a:t>(t</a:t>
          </a:r>
          <a:r>
            <a:rPr lang="en-US" sz="2800" b="1" kern="1200" dirty="0" smtClean="0">
              <a:latin typeface="+mj-ea"/>
              <a:ea typeface="+mj-ea"/>
            </a:rPr>
            <a:t>)</a:t>
          </a:r>
          <a:r>
            <a:rPr lang="zh-CN" sz="2800" b="1" kern="1200" dirty="0" smtClean="0">
              <a:latin typeface="+mj-ea"/>
              <a:ea typeface="+mj-ea"/>
            </a:rPr>
            <a:t>和</a:t>
          </a:r>
          <a:r>
            <a:rPr lang="en-US" sz="2800" b="1" i="1" kern="1200" dirty="0" smtClean="0">
              <a:latin typeface="+mj-ea"/>
              <a:ea typeface="+mj-ea"/>
            </a:rPr>
            <a:t>g</a:t>
          </a:r>
          <a:r>
            <a:rPr lang="en-US" sz="2800" b="1" i="1" kern="1200" baseline="-25000" dirty="0" smtClean="0">
              <a:latin typeface="+mj-ea"/>
              <a:ea typeface="+mj-ea"/>
            </a:rPr>
            <a:t>2</a:t>
          </a:r>
          <a:r>
            <a:rPr lang="en-US" sz="2800" b="1" i="1" kern="1200" dirty="0" smtClean="0">
              <a:latin typeface="+mj-ea"/>
              <a:ea typeface="+mj-ea"/>
            </a:rPr>
            <a:t>(t)</a:t>
          </a:r>
          <a:r>
            <a:rPr lang="zh-CN" sz="2800" b="1" kern="1200" dirty="0" smtClean="0">
              <a:latin typeface="+mj-ea"/>
              <a:ea typeface="+mj-ea"/>
            </a:rPr>
            <a:t>的频谱以及概率</a:t>
          </a:r>
          <a:r>
            <a:rPr lang="en-US" sz="2800" b="1" i="1" kern="1200" dirty="0" smtClean="0">
              <a:latin typeface="+mj-ea"/>
              <a:ea typeface="+mj-ea"/>
            </a:rPr>
            <a:t>P</a:t>
          </a:r>
          <a:r>
            <a:rPr lang="zh-CN" sz="2800" b="1" kern="1200" dirty="0" smtClean="0">
              <a:latin typeface="+mj-ea"/>
              <a:ea typeface="+mj-ea"/>
            </a:rPr>
            <a:t>有关。</a:t>
          </a:r>
          <a:endParaRPr lang="zh-CN" sz="2800" b="1" kern="1200" dirty="0">
            <a:latin typeface="+mj-ea"/>
            <a:ea typeface="+mj-ea"/>
          </a:endParaRPr>
        </a:p>
        <a:p>
          <a:pPr marL="285750" lvl="1" indent="-285750" algn="l" defTabSz="1244600" rtl="0">
            <a:lnSpc>
              <a:spcPct val="90000"/>
            </a:lnSpc>
            <a:spcBef>
              <a:spcPct val="0"/>
            </a:spcBef>
            <a:spcAft>
              <a:spcPct val="15000"/>
            </a:spcAft>
            <a:buChar char="••"/>
          </a:pPr>
          <a:r>
            <a:rPr lang="zh-CN" altLang="en-US" sz="2800" b="1" kern="1200" dirty="0" smtClean="0">
              <a:latin typeface="+mj-ea"/>
              <a:ea typeface="+mj-ea"/>
            </a:rPr>
            <a:t>通常，根据连续谱可以确定随机序列的</a:t>
          </a:r>
          <a:r>
            <a:rPr lang="zh-CN" altLang="en-US" sz="2800" b="1" kern="1200" dirty="0" smtClean="0">
              <a:solidFill>
                <a:srgbClr val="FF0000"/>
              </a:solidFill>
              <a:latin typeface="+mj-ea"/>
              <a:ea typeface="+mj-ea"/>
            </a:rPr>
            <a:t>带宽</a:t>
          </a:r>
          <a:r>
            <a:rPr lang="zh-CN" altLang="en-US" sz="2800" b="1" kern="1200" dirty="0" smtClean="0">
              <a:latin typeface="+mj-ea"/>
              <a:ea typeface="+mj-ea"/>
            </a:rPr>
            <a:t>。</a:t>
          </a:r>
          <a:endParaRPr lang="zh-CN" altLang="en-US" sz="2800" b="1" kern="1200" dirty="0">
            <a:latin typeface="+mj-ea"/>
            <a:ea typeface="+mj-ea"/>
          </a:endParaRPr>
        </a:p>
      </dsp:txBody>
      <dsp:txXfrm>
        <a:off x="0" y="894880"/>
        <a:ext cx="8424936" cy="21273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07122-C0EA-49E3-912A-DE1DEC2AEAD0}">
      <dsp:nvSpPr>
        <dsp:cNvPr id="0" name=""/>
        <dsp:cNvSpPr/>
      </dsp:nvSpPr>
      <dsp:spPr>
        <a:xfrm>
          <a:off x="0" y="426328"/>
          <a:ext cx="8640960" cy="4296600"/>
        </a:xfrm>
        <a:prstGeom prst="rect">
          <a:avLst/>
        </a:prstGeom>
        <a:solidFill>
          <a:schemeClr val="lt1">
            <a:alpha val="90000"/>
            <a:hueOff val="0"/>
            <a:satOff val="0"/>
            <a:lumOff val="0"/>
            <a:alphaOff val="0"/>
          </a:schemeClr>
        </a:solidFill>
        <a:ln w="381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0635" tIns="458216" rIns="670635" bIns="156464" numCol="1" spcCol="1270" anchor="t" anchorCtr="0">
          <a:noAutofit/>
        </a:bodyPr>
        <a:lstStyle/>
        <a:p>
          <a:pPr marL="228600" lvl="1" indent="-228600" algn="l" defTabSz="977900" rtl="0">
            <a:lnSpc>
              <a:spcPct val="90000"/>
            </a:lnSpc>
            <a:spcBef>
              <a:spcPct val="0"/>
            </a:spcBef>
            <a:spcAft>
              <a:spcPct val="15000"/>
            </a:spcAft>
            <a:buChar char="••"/>
          </a:pPr>
          <a:r>
            <a:rPr lang="zh-CN" sz="2200" b="1" kern="1200" dirty="0" smtClean="0">
              <a:latin typeface="+mj-ea"/>
              <a:ea typeface="+mj-ea"/>
            </a:rPr>
            <a:t>当</a:t>
          </a:r>
          <a:r>
            <a:rPr lang="zh-CN" sz="2200" b="1" kern="1200" dirty="0" smtClean="0">
              <a:solidFill>
                <a:srgbClr val="FF0000"/>
              </a:solidFill>
              <a:latin typeface="+mj-ea"/>
              <a:ea typeface="+mj-ea"/>
            </a:rPr>
            <a:t>比值</a:t>
          </a:r>
          <a:r>
            <a:rPr lang="en-US" sz="2200" b="1" kern="1200" dirty="0" smtClean="0">
              <a:solidFill>
                <a:srgbClr val="FF0000"/>
              </a:solidFill>
              <a:latin typeface="+mj-ea"/>
              <a:ea typeface="+mj-ea"/>
            </a:rPr>
            <a:t>A/ </a:t>
          </a:r>
          <a:r>
            <a:rPr lang="en-US" sz="2200" b="1" kern="1200" dirty="0" smtClean="0">
              <a:solidFill>
                <a:srgbClr val="FF0000"/>
              </a:solidFill>
              <a:latin typeface="+mj-ea"/>
              <a:ea typeface="+mj-ea"/>
              <a:sym typeface="Symbol"/>
            </a:rPr>
            <a:t></a:t>
          </a:r>
          <a:r>
            <a:rPr lang="en-US" sz="2200" b="1" kern="1200" baseline="-25000" dirty="0" smtClean="0">
              <a:solidFill>
                <a:srgbClr val="FF0000"/>
              </a:solidFill>
              <a:latin typeface="+mj-ea"/>
              <a:ea typeface="+mj-ea"/>
            </a:rPr>
            <a:t>n</a:t>
          </a:r>
          <a:r>
            <a:rPr lang="zh-CN" sz="2200" b="1" kern="1200" dirty="0" smtClean="0">
              <a:latin typeface="+mj-ea"/>
              <a:ea typeface="+mj-ea"/>
            </a:rPr>
            <a:t>一定时，双极性基带系统的误码率比单极性的低，抗噪声性能好。</a:t>
          </a:r>
          <a:endParaRPr lang="zh-CN" sz="2200" kern="1200" dirty="0">
            <a:latin typeface="+mj-ea"/>
            <a:ea typeface="+mj-ea"/>
          </a:endParaRPr>
        </a:p>
        <a:p>
          <a:pPr marL="228600" lvl="1" indent="-228600" algn="l" defTabSz="977900" rtl="0">
            <a:lnSpc>
              <a:spcPct val="90000"/>
            </a:lnSpc>
            <a:spcBef>
              <a:spcPct val="0"/>
            </a:spcBef>
            <a:spcAft>
              <a:spcPct val="15000"/>
            </a:spcAft>
            <a:buChar char="••"/>
          </a:pPr>
          <a:r>
            <a:rPr lang="zh-CN" sz="2200" b="1" kern="1200" dirty="0" smtClean="0">
              <a:latin typeface="+mj-ea"/>
              <a:ea typeface="+mj-ea"/>
            </a:rPr>
            <a:t>此外，在</a:t>
          </a:r>
          <a:r>
            <a:rPr lang="zh-CN" sz="2200" b="1" kern="1200" dirty="0" smtClean="0">
              <a:solidFill>
                <a:srgbClr val="FF0000"/>
              </a:solidFill>
              <a:latin typeface="+mj-ea"/>
              <a:ea typeface="+mj-ea"/>
            </a:rPr>
            <a:t>等概</a:t>
          </a:r>
          <a:r>
            <a:rPr lang="zh-CN" sz="2200" b="1" kern="1200" dirty="0" smtClean="0">
              <a:latin typeface="+mj-ea"/>
              <a:ea typeface="+mj-ea"/>
            </a:rPr>
            <a:t>条件下，</a:t>
          </a:r>
          <a:r>
            <a:rPr lang="zh-CN" sz="2200" b="1" kern="1200" dirty="0" smtClean="0">
              <a:solidFill>
                <a:srgbClr val="0000FF"/>
              </a:solidFill>
              <a:latin typeface="+mj-ea"/>
              <a:ea typeface="+mj-ea"/>
            </a:rPr>
            <a:t>双极性</a:t>
          </a:r>
          <a:r>
            <a:rPr lang="zh-CN" sz="2200" b="1" kern="1200" dirty="0" smtClean="0">
              <a:latin typeface="+mj-ea"/>
              <a:ea typeface="+mj-ea"/>
            </a:rPr>
            <a:t>的</a:t>
          </a:r>
          <a:r>
            <a:rPr lang="zh-CN" sz="2200" b="1" kern="1200" dirty="0" smtClean="0">
              <a:solidFill>
                <a:srgbClr val="FF0000"/>
              </a:solidFill>
              <a:latin typeface="+mj-ea"/>
              <a:ea typeface="+mj-ea"/>
            </a:rPr>
            <a:t>最佳判决门限电平为</a:t>
          </a:r>
          <a:r>
            <a:rPr lang="en-US" sz="2200" b="1" kern="1200" dirty="0" smtClean="0">
              <a:solidFill>
                <a:srgbClr val="FF0000"/>
              </a:solidFill>
              <a:latin typeface="+mj-ea"/>
              <a:ea typeface="+mj-ea"/>
            </a:rPr>
            <a:t>0</a:t>
          </a:r>
          <a:r>
            <a:rPr lang="zh-CN" sz="2200" b="1" kern="1200" dirty="0" smtClean="0">
              <a:latin typeface="+mj-ea"/>
              <a:ea typeface="+mj-ea"/>
            </a:rPr>
            <a:t>，与信号幅度无关，因而不随信道特性变化而变，故能保持最佳状态。</a:t>
          </a:r>
          <a:endParaRPr lang="zh-CN" sz="2200" kern="1200" dirty="0">
            <a:latin typeface="+mj-ea"/>
            <a:ea typeface="+mj-ea"/>
          </a:endParaRPr>
        </a:p>
        <a:p>
          <a:pPr marL="228600" lvl="1" indent="-228600" algn="l" defTabSz="977900" rtl="0">
            <a:lnSpc>
              <a:spcPct val="90000"/>
            </a:lnSpc>
            <a:spcBef>
              <a:spcPct val="0"/>
            </a:spcBef>
            <a:spcAft>
              <a:spcPct val="15000"/>
            </a:spcAft>
            <a:buChar char="••"/>
          </a:pPr>
          <a:r>
            <a:rPr lang="zh-CN" sz="2200" b="1" kern="1200" dirty="0" smtClean="0">
              <a:latin typeface="+mj-ea"/>
              <a:ea typeface="+mj-ea"/>
            </a:rPr>
            <a:t>而</a:t>
          </a:r>
          <a:r>
            <a:rPr lang="zh-CN" sz="2200" b="1" kern="1200" dirty="0" smtClean="0">
              <a:solidFill>
                <a:srgbClr val="00CC00"/>
              </a:solidFill>
              <a:latin typeface="+mj-ea"/>
              <a:ea typeface="+mj-ea"/>
            </a:rPr>
            <a:t>单极性</a:t>
          </a:r>
          <a:r>
            <a:rPr lang="zh-CN" sz="2200" b="1" kern="1200" dirty="0" smtClean="0">
              <a:latin typeface="+mj-ea"/>
              <a:ea typeface="+mj-ea"/>
            </a:rPr>
            <a:t>的最佳判决门限电平为</a:t>
          </a:r>
          <a:r>
            <a:rPr lang="en-US" sz="2200" b="1" kern="1200" dirty="0" smtClean="0">
              <a:solidFill>
                <a:srgbClr val="FF0000"/>
              </a:solidFill>
              <a:latin typeface="+mj-ea"/>
              <a:ea typeface="+mj-ea"/>
            </a:rPr>
            <a:t>A/2</a:t>
          </a:r>
          <a:r>
            <a:rPr lang="zh-CN" sz="2200" b="1" kern="1200" dirty="0" smtClean="0">
              <a:latin typeface="+mj-ea"/>
              <a:ea typeface="+mj-ea"/>
            </a:rPr>
            <a:t>，它易受信道特性变化的影响，从而导致误码率增大。</a:t>
          </a:r>
          <a:endParaRPr lang="zh-CN" sz="2200" kern="1200" dirty="0">
            <a:latin typeface="+mj-ea"/>
            <a:ea typeface="+mj-ea"/>
          </a:endParaRPr>
        </a:p>
        <a:p>
          <a:pPr marL="228600" lvl="1" indent="-228600" algn="l" defTabSz="977900" rtl="0">
            <a:lnSpc>
              <a:spcPct val="90000"/>
            </a:lnSpc>
            <a:spcBef>
              <a:spcPct val="0"/>
            </a:spcBef>
            <a:spcAft>
              <a:spcPct val="15000"/>
            </a:spcAft>
            <a:buChar char="••"/>
          </a:pPr>
          <a:r>
            <a:rPr lang="zh-CN" sz="2200" b="1" kern="1200" dirty="0" smtClean="0">
              <a:solidFill>
                <a:srgbClr val="FF0000"/>
              </a:solidFill>
              <a:latin typeface="+mj-ea"/>
              <a:ea typeface="+mj-ea"/>
            </a:rPr>
            <a:t>因此双极性基带系统比单极性基带系统应用更为广泛。</a:t>
          </a:r>
          <a:endParaRPr lang="zh-CN" sz="2200" kern="1200" dirty="0">
            <a:solidFill>
              <a:srgbClr val="FF0000"/>
            </a:solidFill>
            <a:latin typeface="+mj-ea"/>
            <a:ea typeface="+mj-ea"/>
          </a:endParaRPr>
        </a:p>
      </dsp:txBody>
      <dsp:txXfrm>
        <a:off x="0" y="426328"/>
        <a:ext cx="8640960" cy="4296600"/>
      </dsp:txXfrm>
    </dsp:sp>
    <dsp:sp modelId="{55A22D6C-3E9A-46B0-B78C-D78FF87B5169}">
      <dsp:nvSpPr>
        <dsp:cNvPr id="0" name=""/>
        <dsp:cNvSpPr/>
      </dsp:nvSpPr>
      <dsp:spPr>
        <a:xfrm>
          <a:off x="432048" y="101607"/>
          <a:ext cx="6048672" cy="64944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25" tIns="0" rIns="228625" bIns="0" numCol="1" spcCol="1270" anchor="ctr" anchorCtr="0">
          <a:noAutofit/>
        </a:bodyPr>
        <a:lstStyle/>
        <a:p>
          <a:pPr lvl="0" algn="l" defTabSz="977900" rtl="0">
            <a:lnSpc>
              <a:spcPct val="90000"/>
            </a:lnSpc>
            <a:spcBef>
              <a:spcPct val="0"/>
            </a:spcBef>
            <a:spcAft>
              <a:spcPct val="35000"/>
            </a:spcAft>
          </a:pPr>
          <a:r>
            <a:rPr lang="zh-CN" sz="2200" b="1" kern="1200" smtClean="0">
              <a:latin typeface="+mj-ea"/>
              <a:ea typeface="+mj-ea"/>
            </a:rPr>
            <a:t>可见：</a:t>
          </a:r>
          <a:endParaRPr lang="zh-CN" sz="2200" kern="1200">
            <a:latin typeface="+mj-ea"/>
            <a:ea typeface="+mj-ea"/>
          </a:endParaRPr>
        </a:p>
      </dsp:txBody>
      <dsp:txXfrm>
        <a:off x="463751" y="133310"/>
        <a:ext cx="5985266" cy="5860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B43CF-89DD-4BC9-B347-0C2DF1B7011D}">
      <dsp:nvSpPr>
        <dsp:cNvPr id="0" name=""/>
        <dsp:cNvSpPr/>
      </dsp:nvSpPr>
      <dsp:spPr>
        <a:xfrm>
          <a:off x="0" y="153980"/>
          <a:ext cx="7992888" cy="720000"/>
        </a:xfrm>
        <a:prstGeom prst="rect">
          <a:avLst/>
        </a:prstGeom>
        <a:gradFill rotWithShape="0">
          <a:gsLst>
            <a:gs pos="0">
              <a:schemeClr val="accent3">
                <a:hueOff val="0"/>
                <a:satOff val="0"/>
                <a:lumOff val="0"/>
                <a:alphaOff val="0"/>
                <a:shade val="58000"/>
                <a:satMod val="150000"/>
              </a:schemeClr>
            </a:gs>
            <a:gs pos="72000">
              <a:schemeClr val="accent3">
                <a:hueOff val="0"/>
                <a:satOff val="0"/>
                <a:lumOff val="0"/>
                <a:alphaOff val="0"/>
                <a:tint val="90000"/>
                <a:satMod val="135000"/>
              </a:schemeClr>
            </a:gs>
            <a:gs pos="100000">
              <a:schemeClr val="accent3">
                <a:hueOff val="0"/>
                <a:satOff val="0"/>
                <a:lumOff val="0"/>
                <a:alphaOff val="0"/>
                <a:tint val="80000"/>
                <a:satMod val="155000"/>
              </a:schemeClr>
            </a:gs>
          </a:gsLst>
          <a:lin ang="16200000" scaled="0"/>
        </a:gradFill>
        <a:ln w="9525" cap="flat" cmpd="sng" algn="ctr">
          <a:solidFill>
            <a:schemeClr val="accent3">
              <a:hueOff val="0"/>
              <a:satOff val="0"/>
              <a:lumOff val="0"/>
              <a:alphaOff val="0"/>
            </a:schemeClr>
          </a:solidFill>
          <a:prstDash val="solid"/>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zh-CN" sz="2500" b="1" kern="1200" dirty="0" smtClean="0">
              <a:solidFill>
                <a:srgbClr val="0000FF"/>
              </a:solidFill>
              <a:latin typeface="+mj-ea"/>
              <a:ea typeface="+mj-ea"/>
            </a:rPr>
            <a:t>表</a:t>
          </a:r>
          <a:r>
            <a:rPr lang="en-US" altLang="zh-CN" sz="2500" b="1" kern="1200" dirty="0" smtClean="0">
              <a:solidFill>
                <a:srgbClr val="0000FF"/>
              </a:solidFill>
              <a:latin typeface="+mj-ea"/>
              <a:ea typeface="+mj-ea"/>
            </a:rPr>
            <a:t>  </a:t>
          </a:r>
          <a:r>
            <a:rPr lang="zh-CN" sz="2500" b="1" kern="1200" dirty="0" smtClean="0">
              <a:solidFill>
                <a:srgbClr val="0000FF"/>
              </a:solidFill>
              <a:latin typeface="+mj-ea"/>
              <a:ea typeface="+mj-ea"/>
            </a:rPr>
            <a:t>明</a:t>
          </a:r>
          <a:endParaRPr lang="zh-CN" sz="2500" b="1" kern="1200" dirty="0">
            <a:solidFill>
              <a:srgbClr val="0000FF"/>
            </a:solidFill>
            <a:latin typeface="+mj-ea"/>
            <a:ea typeface="+mj-ea"/>
          </a:endParaRPr>
        </a:p>
      </dsp:txBody>
      <dsp:txXfrm>
        <a:off x="0" y="153980"/>
        <a:ext cx="7992888" cy="720000"/>
      </dsp:txXfrm>
    </dsp:sp>
    <dsp:sp modelId="{01B8CD59-BC6F-4181-9D2A-F3803FEF8D16}">
      <dsp:nvSpPr>
        <dsp:cNvPr id="0" name=""/>
        <dsp:cNvSpPr/>
      </dsp:nvSpPr>
      <dsp:spPr>
        <a:xfrm>
          <a:off x="0" y="870135"/>
          <a:ext cx="7992888" cy="1818562"/>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a:outerShdw blurRad="50800" dist="381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zh-CN" sz="2500" b="1" kern="1200" dirty="0" smtClean="0">
              <a:latin typeface="+mj-ea"/>
              <a:ea typeface="+mj-ea"/>
            </a:rPr>
            <a:t>对接收到的</a:t>
          </a:r>
          <a:r>
            <a:rPr lang="en-US" sz="2500" b="1" i="1" kern="1200" dirty="0" err="1" smtClean="0">
              <a:latin typeface="+mj-ea"/>
              <a:ea typeface="+mj-ea"/>
            </a:rPr>
            <a:t>C</a:t>
          </a:r>
          <a:r>
            <a:rPr lang="en-US" sz="2500" b="1" i="1" kern="1200" baseline="-25000" dirty="0" err="1" smtClean="0">
              <a:latin typeface="+mj-ea"/>
              <a:ea typeface="+mj-ea"/>
            </a:rPr>
            <a:t>k</a:t>
          </a:r>
          <a:r>
            <a:rPr lang="zh-CN" sz="2500" b="1" kern="1200" dirty="0" smtClean="0">
              <a:latin typeface="+mj-ea"/>
              <a:ea typeface="+mj-ea"/>
            </a:rPr>
            <a:t>作模</a:t>
          </a:r>
          <a:r>
            <a:rPr lang="en-US" sz="2500" b="1" kern="1200" dirty="0" smtClean="0">
              <a:latin typeface="+mj-ea"/>
              <a:ea typeface="+mj-ea"/>
            </a:rPr>
            <a:t>2</a:t>
          </a:r>
          <a:r>
            <a:rPr lang="zh-CN" sz="2500" b="1" kern="1200" dirty="0" smtClean="0">
              <a:latin typeface="+mj-ea"/>
              <a:ea typeface="+mj-ea"/>
            </a:rPr>
            <a:t>处理便得到发送端的</a:t>
          </a:r>
          <a:r>
            <a:rPr lang="en-US" sz="2500" b="1" i="1" kern="1200" dirty="0" err="1" smtClean="0">
              <a:latin typeface="+mj-ea"/>
              <a:ea typeface="+mj-ea"/>
            </a:rPr>
            <a:t>a</a:t>
          </a:r>
          <a:r>
            <a:rPr lang="en-US" sz="2500" b="1" i="1" kern="1200" baseline="-25000" dirty="0" err="1" smtClean="0">
              <a:latin typeface="+mj-ea"/>
              <a:ea typeface="+mj-ea"/>
            </a:rPr>
            <a:t>k</a:t>
          </a:r>
          <a:r>
            <a:rPr lang="en-US" sz="2500" b="1" kern="1200" dirty="0" smtClean="0">
              <a:latin typeface="+mj-ea"/>
              <a:ea typeface="+mj-ea"/>
            </a:rPr>
            <a:t> </a:t>
          </a:r>
          <a:r>
            <a:rPr lang="zh-CN" sz="2500" b="1" kern="1200" dirty="0" smtClean="0">
              <a:latin typeface="+mj-ea"/>
              <a:ea typeface="+mj-ea"/>
            </a:rPr>
            <a:t>，此时不需要预先知道</a:t>
          </a:r>
          <a:r>
            <a:rPr lang="en-US" sz="2500" b="1" i="1" kern="1200" dirty="0" smtClean="0">
              <a:latin typeface="+mj-ea"/>
              <a:ea typeface="+mj-ea"/>
            </a:rPr>
            <a:t>a</a:t>
          </a:r>
          <a:r>
            <a:rPr lang="en-US" sz="2500" b="1" i="1" kern="1200" baseline="-25000" dirty="0" smtClean="0">
              <a:latin typeface="+mj-ea"/>
              <a:ea typeface="+mj-ea"/>
            </a:rPr>
            <a:t>k</a:t>
          </a:r>
          <a:r>
            <a:rPr lang="en-US" sz="2500" b="1" kern="1200" baseline="-25000" dirty="0" smtClean="0">
              <a:latin typeface="+mj-ea"/>
              <a:ea typeface="+mj-ea"/>
            </a:rPr>
            <a:t>-1</a:t>
          </a:r>
          <a:r>
            <a:rPr lang="zh-CN" sz="2500" b="1" kern="1200" dirty="0" smtClean="0">
              <a:latin typeface="+mj-ea"/>
              <a:ea typeface="+mj-ea"/>
            </a:rPr>
            <a:t>，因而</a:t>
          </a:r>
          <a:r>
            <a:rPr lang="zh-CN" sz="2500" b="1" kern="1200" dirty="0" smtClean="0">
              <a:solidFill>
                <a:srgbClr val="FF0000"/>
              </a:solidFill>
              <a:latin typeface="+mj-ea"/>
              <a:ea typeface="+mj-ea"/>
            </a:rPr>
            <a:t>不存在错误传播现象</a:t>
          </a:r>
          <a:r>
            <a:rPr lang="zh-CN" sz="2500" b="1" kern="1200" dirty="0" smtClean="0">
              <a:latin typeface="+mj-ea"/>
              <a:ea typeface="+mj-ea"/>
            </a:rPr>
            <a:t>。这是因为，预编码后的信号各抽样值之间</a:t>
          </a:r>
          <a:r>
            <a:rPr lang="zh-CN" sz="2500" b="1" kern="1200" dirty="0" smtClean="0">
              <a:solidFill>
                <a:srgbClr val="FF0000"/>
              </a:solidFill>
              <a:latin typeface="+mj-ea"/>
              <a:ea typeface="+mj-ea"/>
            </a:rPr>
            <a:t>解除了相关性</a:t>
          </a:r>
          <a:r>
            <a:rPr lang="zh-CN" sz="2500" b="1" kern="1200" dirty="0" smtClean="0">
              <a:latin typeface="+mj-ea"/>
              <a:ea typeface="+mj-ea"/>
            </a:rPr>
            <a:t>。</a:t>
          </a:r>
          <a:endParaRPr lang="zh-CN" sz="2500" b="1" kern="1200" dirty="0">
            <a:latin typeface="+mj-ea"/>
            <a:ea typeface="+mj-ea"/>
          </a:endParaRPr>
        </a:p>
      </dsp:txBody>
      <dsp:txXfrm>
        <a:off x="0" y="870135"/>
        <a:ext cx="7992888" cy="18185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6E55D-4F9F-4672-AD47-E5C425785311}">
      <dsp:nvSpPr>
        <dsp:cNvPr id="0" name=""/>
        <dsp:cNvSpPr/>
      </dsp:nvSpPr>
      <dsp:spPr>
        <a:xfrm>
          <a:off x="0" y="15022"/>
          <a:ext cx="7056784" cy="720000"/>
        </a:xfrm>
        <a:prstGeom prst="rect">
          <a:avLst/>
        </a:prstGeom>
        <a:solidFill>
          <a:schemeClr val="accent3">
            <a:hueOff val="0"/>
            <a:satOff val="0"/>
            <a:lumOff val="0"/>
            <a:alphaOff val="0"/>
          </a:schemeClr>
        </a:solidFill>
        <a:ln w="381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zh-CN" sz="2500" b="1" kern="1200" smtClean="0">
              <a:latin typeface="+mj-ea"/>
              <a:ea typeface="+mj-ea"/>
            </a:rPr>
            <a:t>此例说明</a:t>
          </a:r>
          <a:endParaRPr lang="zh-CN" sz="2500" b="1" kern="1200">
            <a:latin typeface="+mj-ea"/>
            <a:ea typeface="+mj-ea"/>
          </a:endParaRPr>
        </a:p>
      </dsp:txBody>
      <dsp:txXfrm>
        <a:off x="0" y="15022"/>
        <a:ext cx="7056784" cy="720000"/>
      </dsp:txXfrm>
    </dsp:sp>
    <dsp:sp modelId="{B44FFE86-CD54-43F6-8D55-E114D36BC432}">
      <dsp:nvSpPr>
        <dsp:cNvPr id="0" name=""/>
        <dsp:cNvSpPr/>
      </dsp:nvSpPr>
      <dsp:spPr>
        <a:xfrm>
          <a:off x="0" y="735022"/>
          <a:ext cx="7056784" cy="1338187"/>
        </a:xfrm>
        <a:prstGeom prst="rect">
          <a:avLst/>
        </a:prstGeom>
        <a:solidFill>
          <a:schemeClr val="accent3">
            <a:alpha val="90000"/>
            <a:tint val="40000"/>
            <a:hueOff val="0"/>
            <a:satOff val="0"/>
            <a:lumOff val="0"/>
            <a:alphaOff val="0"/>
          </a:schemeClr>
        </a:solidFill>
        <a:ln w="381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zh-CN" sz="2500" b="1" kern="1200" dirty="0" smtClean="0">
              <a:latin typeface="+mj-ea"/>
              <a:ea typeface="+mj-ea"/>
            </a:rPr>
            <a:t>由当前值</a:t>
          </a:r>
          <a:r>
            <a:rPr lang="en-US" sz="2500" b="1" i="1" kern="1200" dirty="0" err="1" smtClean="0">
              <a:latin typeface="+mj-ea"/>
              <a:ea typeface="+mj-ea"/>
            </a:rPr>
            <a:t>C</a:t>
          </a:r>
          <a:r>
            <a:rPr lang="en-US" sz="2500" b="1" i="1" kern="1200" baseline="-25000" dirty="0" err="1" smtClean="0">
              <a:latin typeface="+mj-ea"/>
              <a:ea typeface="+mj-ea"/>
            </a:rPr>
            <a:t>k</a:t>
          </a:r>
          <a:r>
            <a:rPr lang="zh-CN" sz="2500" b="1" kern="1200" dirty="0" smtClean="0">
              <a:latin typeface="+mj-ea"/>
              <a:ea typeface="+mj-ea"/>
            </a:rPr>
            <a:t>可直接得到当前的</a:t>
          </a:r>
          <a:r>
            <a:rPr lang="en-US" sz="2500" b="1" i="1" kern="1200" dirty="0" err="1" smtClean="0">
              <a:latin typeface="+mj-ea"/>
              <a:ea typeface="+mj-ea"/>
            </a:rPr>
            <a:t>a</a:t>
          </a:r>
          <a:r>
            <a:rPr lang="en-US" sz="2500" b="1" i="1" kern="1200" baseline="-25000" dirty="0" err="1" smtClean="0">
              <a:latin typeface="+mj-ea"/>
              <a:ea typeface="+mj-ea"/>
            </a:rPr>
            <a:t>k</a:t>
          </a:r>
          <a:r>
            <a:rPr lang="en-US" sz="2500" b="1" kern="1200" dirty="0" smtClean="0">
              <a:latin typeface="+mj-ea"/>
              <a:ea typeface="+mj-ea"/>
            </a:rPr>
            <a:t> </a:t>
          </a:r>
          <a:r>
            <a:rPr lang="zh-CN" sz="2500" b="1" kern="1200" dirty="0" smtClean="0">
              <a:latin typeface="+mj-ea"/>
              <a:ea typeface="+mj-ea"/>
            </a:rPr>
            <a:t>，</a:t>
          </a:r>
          <a:r>
            <a:rPr lang="zh-CN" sz="2500" b="1" kern="1200" dirty="0" smtClean="0">
              <a:solidFill>
                <a:srgbClr val="FF0000"/>
              </a:solidFill>
              <a:latin typeface="+mj-ea"/>
              <a:ea typeface="+mj-ea"/>
            </a:rPr>
            <a:t>错误不会传播下去</a:t>
          </a:r>
          <a:r>
            <a:rPr lang="zh-CN" sz="2500" b="1" kern="1200" dirty="0" smtClean="0">
              <a:latin typeface="+mj-ea"/>
              <a:ea typeface="+mj-ea"/>
            </a:rPr>
            <a:t>，而是局限在受干扰码元本身位置。 </a:t>
          </a:r>
          <a:endParaRPr lang="zh-CN" sz="2500" b="1" kern="1200" dirty="0">
            <a:latin typeface="+mj-ea"/>
            <a:ea typeface="+mj-ea"/>
          </a:endParaRPr>
        </a:p>
      </dsp:txBody>
      <dsp:txXfrm>
        <a:off x="0" y="735022"/>
        <a:ext cx="7056784" cy="13381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187.w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188.w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90.wmf"/><Relationship Id="rId1" Type="http://schemas.openxmlformats.org/officeDocument/2006/relationships/image" Target="../media/image189.wmf"/><Relationship Id="rId4" Type="http://schemas.openxmlformats.org/officeDocument/2006/relationships/image" Target="../media/image191.wmf"/></Relationships>
</file>

<file path=ppt/drawings/_rels/vmlDrawing103.vml.rels><?xml version="1.0" encoding="UTF-8" standalone="yes"?>
<Relationships xmlns="http://schemas.openxmlformats.org/package/2006/relationships"><Relationship Id="rId8" Type="http://schemas.openxmlformats.org/officeDocument/2006/relationships/image" Target="../media/image196.wmf"/><Relationship Id="rId3" Type="http://schemas.openxmlformats.org/officeDocument/2006/relationships/image" Target="../media/image193.wmf"/><Relationship Id="rId7" Type="http://schemas.openxmlformats.org/officeDocument/2006/relationships/image" Target="../media/image195.wmf"/><Relationship Id="rId2" Type="http://schemas.openxmlformats.org/officeDocument/2006/relationships/image" Target="../media/image192.wmf"/><Relationship Id="rId1" Type="http://schemas.openxmlformats.org/officeDocument/2006/relationships/image" Target="../media/image191.wmf"/><Relationship Id="rId6" Type="http://schemas.openxmlformats.org/officeDocument/2006/relationships/image" Target="../media/image187.wmf"/><Relationship Id="rId5" Type="http://schemas.openxmlformats.org/officeDocument/2006/relationships/image" Target="../media/image194.wmf"/><Relationship Id="rId4" Type="http://schemas.openxmlformats.org/officeDocument/2006/relationships/image" Target="../media/image181.wmf"/></Relationships>
</file>

<file path=ppt/drawings/_rels/vmlDrawing104.vml.rels><?xml version="1.0" encoding="UTF-8" standalone="yes"?>
<Relationships xmlns="http://schemas.openxmlformats.org/package/2006/relationships"><Relationship Id="rId2" Type="http://schemas.openxmlformats.org/officeDocument/2006/relationships/image" Target="../media/image198.wmf"/><Relationship Id="rId1" Type="http://schemas.openxmlformats.org/officeDocument/2006/relationships/image" Target="../media/image197.w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199.wmf"/></Relationships>
</file>

<file path=ppt/drawings/_rels/vmlDrawing106.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107.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181.wmf"/><Relationship Id="rId4" Type="http://schemas.openxmlformats.org/officeDocument/2006/relationships/image" Target="../media/image205.wmf"/></Relationships>
</file>

<file path=ppt/drawings/_rels/vmlDrawing108.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208.wmf"/><Relationship Id="rId1" Type="http://schemas.openxmlformats.org/officeDocument/2006/relationships/image" Target="../media/image207.wmf"/><Relationship Id="rId5" Type="http://schemas.openxmlformats.org/officeDocument/2006/relationships/image" Target="../media/image210.wmf"/><Relationship Id="rId4" Type="http://schemas.openxmlformats.org/officeDocument/2006/relationships/image" Target="../media/image209.wmf"/></Relationships>
</file>

<file path=ppt/drawings/_rels/vmlDrawing109.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 Id="rId4" Type="http://schemas.openxmlformats.org/officeDocument/2006/relationships/image" Target="../media/image21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21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29.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38.wmf"/><Relationship Id="rId4"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27.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6.wmf"/><Relationship Id="rId1" Type="http://schemas.openxmlformats.org/officeDocument/2006/relationships/image" Target="../media/image5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6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54.wmf"/><Relationship Id="rId1" Type="http://schemas.openxmlformats.org/officeDocument/2006/relationships/image" Target="../media/image62.wmf"/><Relationship Id="rId4"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65.emf"/><Relationship Id="rId5" Type="http://schemas.openxmlformats.org/officeDocument/2006/relationships/image" Target="../media/image64.wmf"/><Relationship Id="rId4" Type="http://schemas.openxmlformats.org/officeDocument/2006/relationships/image" Target="../media/image60.wmf"/></Relationships>
</file>

<file path=ppt/drawings/_rels/vmlDrawing26.v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6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70.emf"/><Relationship Id="rId4" Type="http://schemas.openxmlformats.org/officeDocument/2006/relationships/image" Target="../media/image6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82.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image" Target="../media/image83.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image" Target="../media/image85.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79.wmf"/><Relationship Id="rId4" Type="http://schemas.openxmlformats.org/officeDocument/2006/relationships/image" Target="../media/image88.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6.wmf"/><Relationship Id="rId4" Type="http://schemas.openxmlformats.org/officeDocument/2006/relationships/image" Target="../media/image95.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85.wmf"/><Relationship Id="rId4" Type="http://schemas.openxmlformats.org/officeDocument/2006/relationships/image" Target="../media/image99.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9.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image" Target="../media/image10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7.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image" Target="../media/image106.wmf"/><Relationship Id="rId1" Type="http://schemas.openxmlformats.org/officeDocument/2006/relationships/image" Target="../media/image105.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e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0.w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4" Type="http://schemas.openxmlformats.org/officeDocument/2006/relationships/image" Target="../media/image139.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5.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42.wmf"/><Relationship Id="rId1" Type="http://schemas.openxmlformats.org/officeDocument/2006/relationships/image" Target="../media/image14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19.wmf"/><Relationship Id="rId5" Type="http://schemas.openxmlformats.org/officeDocument/2006/relationships/image" Target="../media/image27.wmf"/><Relationship Id="rId4" Type="http://schemas.openxmlformats.org/officeDocument/2006/relationships/image" Target="../media/image26.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44.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144.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44.e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146.emf"/><Relationship Id="rId2" Type="http://schemas.openxmlformats.org/officeDocument/2006/relationships/image" Target="../media/image80.wmf"/><Relationship Id="rId1" Type="http://schemas.openxmlformats.org/officeDocument/2006/relationships/image" Target="../media/image84.e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3.wmf"/><Relationship Id="rId1" Type="http://schemas.openxmlformats.org/officeDocument/2006/relationships/image" Target="../media/image152.w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156.wmf"/></Relationships>
</file>

<file path=ppt/drawings/_rels/vmlDrawing88.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6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0.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164.wmf"/></Relationships>
</file>

<file path=ppt/drawings/_rels/vmlDrawing92.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7.wmf"/><Relationship Id="rId5" Type="http://schemas.openxmlformats.org/officeDocument/2006/relationships/image" Target="../media/image169.wmf"/><Relationship Id="rId4" Type="http://schemas.openxmlformats.org/officeDocument/2006/relationships/image" Target="../media/image168.w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4" Type="http://schemas.openxmlformats.org/officeDocument/2006/relationships/image" Target="../media/image172.wmf"/></Relationships>
</file>

<file path=ppt/drawings/_rels/vmlDrawing95.vml.rels><?xml version="1.0" encoding="UTF-8" standalone="yes"?>
<Relationships xmlns="http://schemas.openxmlformats.org/package/2006/relationships"><Relationship Id="rId2" Type="http://schemas.openxmlformats.org/officeDocument/2006/relationships/image" Target="../media/image173.wmf"/><Relationship Id="rId1" Type="http://schemas.openxmlformats.org/officeDocument/2006/relationships/image" Target="../media/image170.w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177.w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181.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1.wmf"/><Relationship Id="rId5" Type="http://schemas.openxmlformats.org/officeDocument/2006/relationships/image" Target="../media/image186.wmf"/><Relationship Id="rId4" Type="http://schemas.openxmlformats.org/officeDocument/2006/relationships/image" Target="../media/image18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zh-CN" altLang="en-US"/>
              <a:pPr/>
              <a:t>2014/3/28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zh-CN" altLang="en-US"/>
              <a:pPr/>
              <a:t>2014/3/28</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A835CD-8D8F-4BAA-AB6B-2F6BCB34A47B}" type="slidenum">
              <a:rPr lang="en-US" altLang="zh-CN"/>
              <a:pPr/>
              <a:t>4</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A835CD-8D8F-4BAA-AB6B-2F6BCB34A47B}" type="slidenum">
              <a:rPr lang="en-US" altLang="zh-CN"/>
              <a:pPr/>
              <a:t>5</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E2CF44-2B13-41B4-A334-1CDF534EEBBF}" type="slidenum">
              <a:rPr lang="en-US" altLang="zh-CN" smtClean="0"/>
              <a:pPr/>
              <a:t>145</a:t>
            </a:fld>
            <a:endParaRPr lang="en-US" altLang="zh-CN"/>
          </a:p>
        </p:txBody>
      </p:sp>
    </p:spTree>
    <p:extLst>
      <p:ext uri="{BB962C8B-B14F-4D97-AF65-F5344CB8AC3E}">
        <p14:creationId xmlns:p14="http://schemas.microsoft.com/office/powerpoint/2010/main" val="2768950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E2CF44-2B13-41B4-A334-1CDF534EEBBF}" type="slidenum">
              <a:rPr lang="en-US" altLang="zh-CN" smtClean="0"/>
              <a:pPr/>
              <a:t>151</a:t>
            </a:fld>
            <a:endParaRPr lang="en-US" altLang="zh-CN"/>
          </a:p>
        </p:txBody>
      </p:sp>
    </p:spTree>
    <p:extLst>
      <p:ext uri="{BB962C8B-B14F-4D97-AF65-F5344CB8AC3E}">
        <p14:creationId xmlns:p14="http://schemas.microsoft.com/office/powerpoint/2010/main" val="1862417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82000"/>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191"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1191"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54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2E5BCD62-8F57-4B53-8336-FBE2563071CF}" type="datetime1">
              <a:rPr lang="zh-CN" altLang="en-US" smtClean="0"/>
              <a:pPr/>
              <a:t>2014/3/28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9326787E-F7E8-4E51-8B70-F88B5DFA73CF}" type="datetime1">
              <a:rPr lang="zh-CN" altLang="en-US" smtClean="0"/>
              <a:pPr/>
              <a:t>2014/3/28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8229600" cy="21717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41529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C28FCE42-5AB2-40D2-A85F-6D694A950C94}" type="datetime1">
              <a:rPr lang="zh-CN" altLang="en-US" smtClean="0"/>
              <a:pPr/>
              <a:t>2014/3/28</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CF285480-69E1-4FBB-ADFD-10FF4D0268EA}" type="slidenum">
              <a:rPr lang="en-US" altLang="zh-CN"/>
              <a:pPr/>
              <a:t>‹#›</a:t>
            </a:fld>
            <a:endParaRPr lang="en-US" altLang="zh-CN"/>
          </a:p>
        </p:txBody>
      </p:sp>
    </p:spTree>
    <p:extLst>
      <p:ext uri="{BB962C8B-B14F-4D97-AF65-F5344CB8AC3E}">
        <p14:creationId xmlns:p14="http://schemas.microsoft.com/office/powerpoint/2010/main" val="2513869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B0F44FE1-AC8F-4B98-A489-DB73EBE3AE85}" type="datetime1">
              <a:rPr lang="zh-CN" altLang="en-US" smtClean="0"/>
              <a:pPr/>
              <a:t>2014/3/28</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9704CB3B-DB8E-4C92-A291-5A517B376942}" type="slidenum">
              <a:rPr lang="en-US" altLang="zh-CN"/>
              <a:pPr/>
              <a:t>‹#›</a:t>
            </a:fld>
            <a:endParaRPr lang="en-US" altLang="zh-CN"/>
          </a:p>
        </p:txBody>
      </p:sp>
    </p:spTree>
    <p:extLst>
      <p:ext uri="{BB962C8B-B14F-4D97-AF65-F5344CB8AC3E}">
        <p14:creationId xmlns:p14="http://schemas.microsoft.com/office/powerpoint/2010/main" val="336559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fld id="{A79DB8D3-C73A-4D60-85D1-F561EBDA258C}" type="datetime1">
              <a:rPr lang="zh-CN" altLang="en-US" smtClean="0"/>
              <a:pPr/>
              <a:t>2014/3/28</a:t>
            </a:fld>
            <a:endParaRPr lang="en-US" altLang="zh-CN"/>
          </a:p>
        </p:txBody>
      </p:sp>
      <p:sp>
        <p:nvSpPr>
          <p:cNvPr id="7" name="页脚占位符 6"/>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400800"/>
            <a:ext cx="2133600" cy="320675"/>
          </a:xfrm>
        </p:spPr>
        <p:txBody>
          <a:bodyPr/>
          <a:lstStyle>
            <a:lvl1pPr>
              <a:defRPr/>
            </a:lvl1pPr>
          </a:lstStyle>
          <a:p>
            <a:fld id="{CADA21AF-6EDC-4066-AE95-7A571A3B4D3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20713"/>
            <a:ext cx="7696200" cy="4865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E4AF605B-4BEF-4FC8-B075-BDBD869F0A46}" type="datetime1">
              <a:rPr lang="zh-CN" altLang="en-US" smtClean="0"/>
              <a:pPr>
                <a:defRPr/>
              </a:pPr>
              <a:t>2014/3/28</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2D46637-8092-4437-BC39-121534909CFE}" type="slidenum">
              <a:rPr lang="en-US" altLang="zh-CN"/>
              <a:pPr>
                <a:defRPr/>
              </a:pPr>
              <a:t>‹#›</a:t>
            </a:fld>
            <a:endParaRPr lang="en-US" altLang="zh-CN"/>
          </a:p>
        </p:txBody>
      </p:sp>
    </p:spTree>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19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27100" y="1179513"/>
            <a:ext cx="4032250" cy="5678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11750" y="1179513"/>
            <a:ext cx="4032250"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11750" y="4094163"/>
            <a:ext cx="4032250" cy="2763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42150" y="6243638"/>
            <a:ext cx="1905000" cy="457200"/>
          </a:xfrm>
        </p:spPr>
        <p:txBody>
          <a:bodyPr/>
          <a:lstStyle>
            <a:lvl1pPr>
              <a:defRPr/>
            </a:lvl1pPr>
          </a:lstStyle>
          <a:p>
            <a:fld id="{CB6B42D2-BF88-4D0B-984C-FA7CC1ED7BD5}"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normAutofit/>
          </a:bodyPr>
          <a:lstStyle>
            <a:lvl1pPr>
              <a:lnSpc>
                <a:spcPct val="100000"/>
              </a:lnSpc>
              <a:defRPr sz="2800" b="1">
                <a:solidFill>
                  <a:schemeClr val="tx1"/>
                </a:solidFill>
              </a:defRPr>
            </a:lvl1pPr>
            <a:lvl2pPr>
              <a:lnSpc>
                <a:spcPct val="100000"/>
              </a:lnSpc>
              <a:defRPr sz="2400" b="1">
                <a:solidFill>
                  <a:schemeClr val="tx1"/>
                </a:solidFill>
              </a:defRPr>
            </a:lvl2pPr>
            <a:lvl3pPr>
              <a:lnSpc>
                <a:spcPct val="100000"/>
              </a:lnSpc>
              <a:defRPr sz="2000" b="1">
                <a:solidFill>
                  <a:schemeClr val="tx1"/>
                </a:solidFill>
              </a:defRPr>
            </a:lvl3pPr>
            <a:lvl4pPr>
              <a:lnSpc>
                <a:spcPct val="100000"/>
              </a:lnSpc>
              <a:defRPr sz="1800" b="1">
                <a:solidFill>
                  <a:schemeClr val="tx1"/>
                </a:solidFill>
              </a:defRPr>
            </a:lvl4pPr>
            <a:lvl5pPr>
              <a:lnSpc>
                <a:spcPct val="100000"/>
              </a:lnSpc>
              <a:defRPr sz="1800" b="1">
                <a:solidFill>
                  <a:schemeClr val="tx1"/>
                </a:solidFill>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2B02F40E-CFEF-4AFE-9C6B-C84F08687E59}" type="datetime1">
              <a:rPr lang="zh-CN" altLang="en-US" smtClean="0"/>
              <a:pPr/>
              <a:t>2014/3/28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444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5400">
                <a:solidFill>
                  <a:schemeClr val="tx1"/>
                </a:solidFill>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dirty="0"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11560" y="1412777"/>
            <a:ext cx="3788990" cy="4683224"/>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815458" y="1412777"/>
            <a:ext cx="3788990" cy="4683224"/>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Date Placeholder 4"/>
          <p:cNvSpPr>
            <a:spLocks noGrp="1"/>
          </p:cNvSpPr>
          <p:nvPr>
            <p:ph type="dt" sz="half" idx="10"/>
          </p:nvPr>
        </p:nvSpPr>
        <p:spPr/>
        <p:txBody>
          <a:bodyPr/>
          <a:lstStyle/>
          <a:p>
            <a:fld id="{F8C63FEA-8F01-42D8-B546-019856787FCA}" type="datetime1">
              <a:rPr lang="zh-CN" altLang="en-US" smtClean="0"/>
              <a:pPr/>
              <a:t>2014/3/28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4567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4650" y="1196752"/>
            <a:ext cx="3791276" cy="576064"/>
          </a:xfrm>
        </p:spPr>
        <p:txBody>
          <a:bodyPr anchor="ctr">
            <a:norm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4" name="Content Placeholder 3"/>
          <p:cNvSpPr>
            <a:spLocks noGrp="1"/>
          </p:cNvSpPr>
          <p:nvPr>
            <p:ph sz="half" idx="2"/>
          </p:nvPr>
        </p:nvSpPr>
        <p:spPr>
          <a:xfrm>
            <a:off x="564650"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Text Placeholder 4"/>
          <p:cNvSpPr>
            <a:spLocks noGrp="1"/>
          </p:cNvSpPr>
          <p:nvPr>
            <p:ph type="body" sz="quarter" idx="3"/>
          </p:nvPr>
        </p:nvSpPr>
        <p:spPr>
          <a:xfrm>
            <a:off x="4813172" y="1196752"/>
            <a:ext cx="3791276" cy="576064"/>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6" name="Content Placeholder 5"/>
          <p:cNvSpPr>
            <a:spLocks noGrp="1"/>
          </p:cNvSpPr>
          <p:nvPr>
            <p:ph sz="quarter" idx="4"/>
          </p:nvPr>
        </p:nvSpPr>
        <p:spPr>
          <a:xfrm>
            <a:off x="4813172"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7" name="Date Placeholder 6"/>
          <p:cNvSpPr>
            <a:spLocks noGrp="1"/>
          </p:cNvSpPr>
          <p:nvPr>
            <p:ph type="dt" sz="half" idx="10"/>
          </p:nvPr>
        </p:nvSpPr>
        <p:spPr/>
        <p:txBody>
          <a:bodyPr/>
          <a:lstStyle/>
          <a:p>
            <a:fld id="{CEC86A0E-F87F-4AA4-BBB0-92F112C002E7}" type="datetime1">
              <a:rPr lang="zh-CN" altLang="en-US" smtClean="0"/>
              <a:pPr/>
              <a:t>2014/3/28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
        <p:nvSpPr>
          <p:cNvPr id="10" name="Title 1"/>
          <p:cNvSpPr>
            <a:spLocks noGrp="1"/>
          </p:cNvSpPr>
          <p:nvPr>
            <p:ph type="title"/>
          </p:nvPr>
        </p:nvSpPr>
        <p:spPr>
          <a:xfrm>
            <a:off x="539552" y="188640"/>
            <a:ext cx="8064896" cy="811560"/>
          </a:xfrm>
        </p:spPr>
        <p:txBody>
          <a:bodyPr/>
          <a:lstStyle>
            <a:lvl1pPr>
              <a:defRPr>
                <a:solidFill>
                  <a:schemeClr val="tx1"/>
                </a:solidFill>
              </a:defRPr>
            </a:lvl1pPr>
          </a:lstStyle>
          <a:p>
            <a:r>
              <a:rPr lang="en-US" altLang="zh-CN" dirty="0" smtClean="0"/>
              <a:t>Click to edit Master title style</a:t>
            </a:r>
            <a:endParaRPr lang="en-US" dirty="0"/>
          </a:p>
        </p:txBody>
      </p:sp>
      <p:cxnSp>
        <p:nvCxnSpPr>
          <p:cNvPr id="11" name="直接连接符 10"/>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7906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Date Placeholder 2"/>
          <p:cNvSpPr>
            <a:spLocks noGrp="1"/>
          </p:cNvSpPr>
          <p:nvPr>
            <p:ph type="dt" sz="half" idx="10"/>
          </p:nvPr>
        </p:nvSpPr>
        <p:spPr/>
        <p:txBody>
          <a:bodyPr/>
          <a:lstStyle/>
          <a:p>
            <a:fld id="{765275BE-E8DB-41ED-AFDA-BE9C4E741AD2}" type="datetime1">
              <a:rPr lang="zh-CN" altLang="en-US" smtClean="0"/>
              <a:pPr/>
              <a:t>2014/3/28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cxnSp>
        <p:nvCxnSpPr>
          <p:cNvPr id="6" name="直接连接符 5"/>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97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9AD3C-7996-48E0-A255-FD86DC9CDB1C}" type="datetime1">
              <a:rPr lang="zh-CN" altLang="en-US" smtClean="0"/>
              <a:pPr/>
              <a:t>2014/3/28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3400"/>
            </a:lvl1pPr>
          </a:lstStyle>
          <a:p>
            <a:r>
              <a:rPr lang="en-US" altLang="zh-CN"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AFD13E7B-9ADE-4177-8C27-BF21BC5C685D}" type="datetime1">
              <a:rPr lang="zh-CN" altLang="en-US" smtClean="0"/>
              <a:pPr/>
              <a:t>2014/3/28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5998464" y="1600200"/>
            <a:ext cx="2345436" cy="1828800"/>
          </a:xfrm>
        </p:spPr>
        <p:txBody>
          <a:bodyPr anchor="b">
            <a:normAutofit/>
          </a:bodyPr>
          <a:lstStyle>
            <a:lvl1pPr>
              <a:defRPr sz="3400"/>
            </a:lvl1pPr>
          </a:lstStyle>
          <a:p>
            <a:r>
              <a:rPr lang="en-US" altLang="zh-CN" dirty="0" smtClean="0"/>
              <a:t>Click to edit Master title style</a:t>
            </a:r>
            <a:endParaRPr lang="en-US" dirty="0"/>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8AF42F9-7D91-48E5-85B5-F66F13D3717B}" type="datetime1">
              <a:rPr lang="zh-CN" altLang="en-US" smtClean="0"/>
              <a:pPr/>
              <a:t>2014/3/28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724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188640"/>
            <a:ext cx="8064896" cy="811560"/>
          </a:xfrm>
          <a:prstGeom prst="rect">
            <a:avLst/>
          </a:prstGeom>
        </p:spPr>
        <p:txBody>
          <a:bodyPr vert="horz" lIns="91440" tIns="45720" rIns="91440" bIns="45720" rtlCol="0" anchor="b">
            <a:normAutofit/>
          </a:bodyPr>
          <a:lstStyle/>
          <a:p>
            <a:r>
              <a:rPr lang="en-US" altLang="zh-CN" dirty="0" smtClean="0"/>
              <a:t>Click to edit Master title style</a:t>
            </a:r>
            <a:endParaRPr dirty="0"/>
          </a:p>
        </p:txBody>
      </p:sp>
      <p:sp>
        <p:nvSpPr>
          <p:cNvPr id="3" name="Text Placeholder 2"/>
          <p:cNvSpPr>
            <a:spLocks noGrp="1"/>
          </p:cNvSpPr>
          <p:nvPr>
            <p:ph type="body" idx="1"/>
          </p:nvPr>
        </p:nvSpPr>
        <p:spPr>
          <a:xfrm>
            <a:off x="539552" y="1196752"/>
            <a:ext cx="8064896" cy="504056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dirty="0"/>
          </a:p>
        </p:txBody>
      </p:sp>
      <p:sp>
        <p:nvSpPr>
          <p:cNvPr id="4" name="Date Placeholder 3"/>
          <p:cNvSpPr>
            <a:spLocks noGrp="1"/>
          </p:cNvSpPr>
          <p:nvPr>
            <p:ph type="dt" sz="half" idx="2"/>
          </p:nvPr>
        </p:nvSpPr>
        <p:spPr>
          <a:xfrm>
            <a:off x="6372200" y="6556200"/>
            <a:ext cx="742950" cy="257176"/>
          </a:xfrm>
          <a:prstGeom prst="rect">
            <a:avLst/>
          </a:prstGeom>
        </p:spPr>
        <p:txBody>
          <a:bodyPr vert="horz" lIns="91440" tIns="45720" rIns="91440" bIns="45720" rtlCol="0" anchor="ctr"/>
          <a:lstStyle>
            <a:lvl1pPr algn="r">
              <a:defRPr sz="800" b="1" baseline="0">
                <a:solidFill>
                  <a:schemeClr val="tx1">
                    <a:lumMod val="85000"/>
                  </a:schemeClr>
                </a:solidFill>
                <a:latin typeface="Century Schoolbook" pitchFamily="18" charset="0"/>
              </a:defRPr>
            </a:lvl1pPr>
          </a:lstStyle>
          <a:p>
            <a:fld id="{0F0D37C3-3FCE-4800-9412-22E38500280A}" type="datetime1">
              <a:rPr lang="zh-CN" altLang="en-US" smtClean="0"/>
              <a:pPr/>
              <a:t>2014/3/28</a:t>
            </a:fld>
            <a:endParaRPr lang="zh-CN" altLang="en-US"/>
          </a:p>
        </p:txBody>
      </p:sp>
      <p:sp>
        <p:nvSpPr>
          <p:cNvPr id="5" name="Footer Placeholder 4"/>
          <p:cNvSpPr>
            <a:spLocks noGrp="1"/>
          </p:cNvSpPr>
          <p:nvPr>
            <p:ph type="ftr" sz="quarter" idx="3"/>
          </p:nvPr>
        </p:nvSpPr>
        <p:spPr>
          <a:xfrm>
            <a:off x="539552" y="6556200"/>
            <a:ext cx="5161165" cy="257176"/>
          </a:xfrm>
          <a:prstGeom prst="rect">
            <a:avLst/>
          </a:prstGeom>
        </p:spPr>
        <p:txBody>
          <a:bodyPr vert="horz" lIns="91440" tIns="45720" rIns="91440" bIns="45720" rtlCol="0" anchor="ctr"/>
          <a:lstStyle>
            <a:lvl1pPr algn="l">
              <a:defRPr sz="800" baseline="0">
                <a:solidFill>
                  <a:schemeClr val="tx1">
                    <a:lumMod val="85000"/>
                  </a:schemeClr>
                </a:solidFill>
                <a:latin typeface="Century Schoolbook" pitchFamily="18" charset="0"/>
              </a:defRPr>
            </a:lvl1pPr>
          </a:lstStyle>
          <a:p>
            <a:endParaRPr lang="zh-CN" altLang="en-US"/>
          </a:p>
        </p:txBody>
      </p:sp>
      <p:sp>
        <p:nvSpPr>
          <p:cNvPr id="6" name="Slide Number Placeholder 5"/>
          <p:cNvSpPr>
            <a:spLocks noGrp="1"/>
          </p:cNvSpPr>
          <p:nvPr>
            <p:ph type="sldNum" sz="quarter" idx="4"/>
          </p:nvPr>
        </p:nvSpPr>
        <p:spPr>
          <a:xfrm>
            <a:off x="8407846" y="6556200"/>
            <a:ext cx="628650" cy="257176"/>
          </a:xfrm>
          <a:prstGeom prst="rect">
            <a:avLst/>
          </a:prstGeom>
        </p:spPr>
        <p:txBody>
          <a:bodyPr vert="horz" lIns="91440" tIns="45720" rIns="91440" bIns="45720" rtlCol="0" anchor="ctr"/>
          <a:lstStyle>
            <a:lvl1pPr algn="r">
              <a:defRPr sz="2000" b="1" baseline="0">
                <a:solidFill>
                  <a:schemeClr val="tx1">
                    <a:lumMod val="85000"/>
                  </a:schemeClr>
                </a:solidFill>
                <a:latin typeface="Century Schoolbook" pitchFamily="18" charset="0"/>
              </a:defRPr>
            </a:lvl1pPr>
          </a:lstStyle>
          <a:p>
            <a:fld id="{E31375A4-56A4-47D6-9801-1991572033F7}" type="slidenum">
              <a:rPr lang="en-US" altLang="zh-CN" smtClean="0"/>
              <a:pPr/>
              <a:t>‹#›</a:t>
            </a:fld>
            <a:endParaRPr lang="en-US" altLang="zh-CN"/>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400" b="1" i="0" kern="1200" baseline="0">
          <a:solidFill>
            <a:srgbClr val="0070C0"/>
          </a:solidFill>
          <a:latin typeface="Century Schoolbook" pitchFamily="18" charset="0"/>
          <a:ea typeface="微软雅黑" pitchFamily="34" charset="-122"/>
          <a:cs typeface="+mj-cs"/>
        </a:defRPr>
      </a:lvl1pPr>
    </p:titleStyle>
    <p:body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1008">
          <p15:clr>
            <a:srgbClr val="F26B43"/>
          </p15:clr>
        </p15:guide>
        <p15:guide id="4" orient="horz" pos="1152">
          <p15:clr>
            <a:srgbClr val="F26B43"/>
          </p15:clr>
        </p15:guide>
        <p15:guide id="5" orient="horz" pos="3840">
          <p15:clr>
            <a:srgbClr val="F26B43"/>
          </p15:clr>
        </p15:guide>
        <p15:guide id="6" orient="horz" pos="288">
          <p15:clr>
            <a:srgbClr val="F26B43"/>
          </p15:clr>
        </p15:guide>
        <p15:guide id="7" pos="6720">
          <p15:clr>
            <a:srgbClr val="F26B43"/>
          </p15:clr>
        </p15:guide>
        <p15:guide id="8" pos="960">
          <p15:clr>
            <a:srgbClr val="F26B43"/>
          </p15:clr>
        </p15:guide>
        <p15:guide id="9" pos="672">
          <p15:clr>
            <a:srgbClr val="F26B43"/>
          </p15:clr>
        </p15:guide>
        <p15:guide id="10" pos="7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85.wmf"/><Relationship Id="rId3" Type="http://schemas.openxmlformats.org/officeDocument/2006/relationships/oleObject" Target="../embeddings/oleObject145.bin"/><Relationship Id="rId7" Type="http://schemas.openxmlformats.org/officeDocument/2006/relationships/oleObject" Target="../embeddings/oleObject147.bin"/><Relationship Id="rId12" Type="http://schemas.openxmlformats.org/officeDocument/2006/relationships/oleObject" Target="../embeddings/oleObject150.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97.wmf"/><Relationship Id="rId11" Type="http://schemas.openxmlformats.org/officeDocument/2006/relationships/oleObject" Target="../embeddings/oleObject149.bin"/><Relationship Id="rId5" Type="http://schemas.openxmlformats.org/officeDocument/2006/relationships/oleObject" Target="../embeddings/oleObject146.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148.bin"/></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98.wmf"/><Relationship Id="rId5" Type="http://schemas.openxmlformats.org/officeDocument/2006/relationships/oleObject" Target="../embeddings/oleObject152.bin"/><Relationship Id="rId4" Type="http://schemas.openxmlformats.org/officeDocument/2006/relationships/image" Target="../media/image99.wmf"/></Relationships>
</file>

<file path=ppt/slides/_rels/slide10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02.emf"/><Relationship Id="rId5" Type="http://schemas.openxmlformats.org/officeDocument/2006/relationships/oleObject" Target="../embeddings/oleObject154.bin"/><Relationship Id="rId4" Type="http://schemas.openxmlformats.org/officeDocument/2006/relationships/image" Target="../media/image101.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60.vml"/><Relationship Id="rId5" Type="http://schemas.openxmlformats.org/officeDocument/2006/relationships/image" Target="../media/image104.png"/><Relationship Id="rId4" Type="http://schemas.openxmlformats.org/officeDocument/2006/relationships/image" Target="../media/image103.wmf"/></Relationships>
</file>

<file path=ppt/slides/_rels/slide105.xml.rels><?xml version="1.0" encoding="UTF-8" standalone="yes"?>
<Relationships xmlns="http://schemas.openxmlformats.org/package/2006/relationships"><Relationship Id="rId8" Type="http://schemas.openxmlformats.org/officeDocument/2006/relationships/image" Target="../media/image102.emf"/><Relationship Id="rId3" Type="http://schemas.openxmlformats.org/officeDocument/2006/relationships/oleObject" Target="../embeddings/oleObject156.bin"/><Relationship Id="rId7" Type="http://schemas.openxmlformats.org/officeDocument/2006/relationships/oleObject" Target="../embeddings/oleObject158.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106.wmf"/><Relationship Id="rId5" Type="http://schemas.openxmlformats.org/officeDocument/2006/relationships/oleObject" Target="../embeddings/oleObject157.bin"/><Relationship Id="rId4" Type="http://schemas.openxmlformats.org/officeDocument/2006/relationships/image" Target="../media/image105.w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2.xml"/><Relationship Id="rId1" Type="http://schemas.openxmlformats.org/officeDocument/2006/relationships/vmlDrawing" Target="../drawings/vmlDrawing62.vml"/><Relationship Id="rId4" Type="http://schemas.openxmlformats.org/officeDocument/2006/relationships/image" Target="../media/image107.e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image" Target="../media/image108.wmf"/><Relationship Id="rId5" Type="http://schemas.openxmlformats.org/officeDocument/2006/relationships/oleObject" Target="../embeddings/oleObject161.bin"/><Relationship Id="rId4" Type="http://schemas.openxmlformats.org/officeDocument/2006/relationships/image" Target="../media/image107.e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image" Target="../media/image110.wmf"/><Relationship Id="rId5" Type="http://schemas.openxmlformats.org/officeDocument/2006/relationships/oleObject" Target="../embeddings/oleObject163.bin"/><Relationship Id="rId4" Type="http://schemas.openxmlformats.org/officeDocument/2006/relationships/image" Target="../media/image109.wmf"/></Relationships>
</file>

<file path=ppt/slides/_rels/slide109.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oleObject" Target="../embeddings/oleObject164.bin"/><Relationship Id="rId7" Type="http://schemas.openxmlformats.org/officeDocument/2006/relationships/image" Target="../media/image113.png"/><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image" Target="../media/image112.wmf"/><Relationship Id="rId5" Type="http://schemas.openxmlformats.org/officeDocument/2006/relationships/oleObject" Target="../embeddings/oleObject165.bin"/><Relationship Id="rId4" Type="http://schemas.openxmlformats.org/officeDocument/2006/relationships/image" Target="../media/image11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image" Target="../media/image114.png"/><Relationship Id="rId7"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image" Target="../media/image115.wmf"/><Relationship Id="rId5" Type="http://schemas.openxmlformats.org/officeDocument/2006/relationships/oleObject" Target="../embeddings/oleObject166.bin"/><Relationship Id="rId4" Type="http://schemas.openxmlformats.org/officeDocument/2006/relationships/image" Target="../media/image113.png"/></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2.xml"/><Relationship Id="rId1" Type="http://schemas.openxmlformats.org/officeDocument/2006/relationships/vmlDrawing" Target="../drawings/vmlDrawing67.vml"/><Relationship Id="rId5" Type="http://schemas.openxmlformats.org/officeDocument/2006/relationships/image" Target="../media/image113.png"/><Relationship Id="rId4" Type="http://schemas.openxmlformats.org/officeDocument/2006/relationships/image" Target="../media/image116.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2.xml"/><Relationship Id="rId1" Type="http://schemas.openxmlformats.org/officeDocument/2006/relationships/vmlDrawing" Target="../drawings/vmlDrawing68.vml"/><Relationship Id="rId6" Type="http://schemas.openxmlformats.org/officeDocument/2006/relationships/image" Target="../media/image113.png"/><Relationship Id="rId5" Type="http://schemas.openxmlformats.org/officeDocument/2006/relationships/image" Target="../media/image114.png"/><Relationship Id="rId4" Type="http://schemas.openxmlformats.org/officeDocument/2006/relationships/image" Target="../media/image116.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19.png"/><Relationship Id="rId7" Type="http://schemas.openxmlformats.org/officeDocument/2006/relationships/image" Target="../media/image118.wmf"/><Relationship Id="rId2" Type="http://schemas.openxmlformats.org/officeDocument/2006/relationships/slideLayout" Target="../slideLayouts/slideLayout2.xml"/><Relationship Id="rId1" Type="http://schemas.openxmlformats.org/officeDocument/2006/relationships/vmlDrawing" Target="../drawings/vmlDrawing69.vml"/><Relationship Id="rId6" Type="http://schemas.openxmlformats.org/officeDocument/2006/relationships/oleObject" Target="../embeddings/oleObject171.bin"/><Relationship Id="rId5" Type="http://schemas.openxmlformats.org/officeDocument/2006/relationships/image" Target="../media/image117.wmf"/><Relationship Id="rId4" Type="http://schemas.openxmlformats.org/officeDocument/2006/relationships/oleObject" Target="../embeddings/oleObject170.bin"/></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2.xml"/><Relationship Id="rId1" Type="http://schemas.openxmlformats.org/officeDocument/2006/relationships/vmlDrawing" Target="../drawings/vmlDrawing70.vml"/><Relationship Id="rId5" Type="http://schemas.openxmlformats.org/officeDocument/2006/relationships/image" Target="../media/image119.png"/><Relationship Id="rId4" Type="http://schemas.openxmlformats.org/officeDocument/2006/relationships/image" Target="../media/image120.wmf"/></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2.xml"/><Relationship Id="rId1" Type="http://schemas.openxmlformats.org/officeDocument/2006/relationships/vmlDrawing" Target="../drawings/vmlDrawing71.vml"/><Relationship Id="rId5" Type="http://schemas.openxmlformats.org/officeDocument/2006/relationships/image" Target="../media/image119.png"/><Relationship Id="rId4" Type="http://schemas.openxmlformats.org/officeDocument/2006/relationships/image" Target="../media/image121.wmf"/></Relationships>
</file>

<file path=ppt/slides/_rels/slide118.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oleObject" Target="../embeddings/oleObject174.bin"/><Relationship Id="rId7" Type="http://schemas.openxmlformats.org/officeDocument/2006/relationships/oleObject" Target="../embeddings/oleObject176.bin"/><Relationship Id="rId2" Type="http://schemas.openxmlformats.org/officeDocument/2006/relationships/slideLayout" Target="../slideLayouts/slideLayout2.xml"/><Relationship Id="rId1" Type="http://schemas.openxmlformats.org/officeDocument/2006/relationships/vmlDrawing" Target="../drawings/vmlDrawing72.vml"/><Relationship Id="rId6" Type="http://schemas.openxmlformats.org/officeDocument/2006/relationships/image" Target="../media/image122.wmf"/><Relationship Id="rId5" Type="http://schemas.openxmlformats.org/officeDocument/2006/relationships/oleObject" Target="../embeddings/oleObject175.bin"/><Relationship Id="rId4" Type="http://schemas.openxmlformats.org/officeDocument/2006/relationships/image" Target="../media/image120.wmf"/></Relationships>
</file>

<file path=ppt/slides/_rels/slide119.xml.rels><?xml version="1.0" encoding="UTF-8" standalone="yes"?>
<Relationships xmlns="http://schemas.openxmlformats.org/package/2006/relationships"><Relationship Id="rId3" Type="http://schemas.openxmlformats.org/officeDocument/2006/relationships/image" Target="../media/image126.png"/><Relationship Id="rId7" Type="http://schemas.openxmlformats.org/officeDocument/2006/relationships/image" Target="../media/image125.wmf"/><Relationship Id="rId2" Type="http://schemas.openxmlformats.org/officeDocument/2006/relationships/slideLayout" Target="../slideLayouts/slideLayout4.xml"/><Relationship Id="rId1" Type="http://schemas.openxmlformats.org/officeDocument/2006/relationships/vmlDrawing" Target="../drawings/vmlDrawing73.vml"/><Relationship Id="rId6" Type="http://schemas.openxmlformats.org/officeDocument/2006/relationships/oleObject" Target="../embeddings/oleObject178.bin"/><Relationship Id="rId5" Type="http://schemas.openxmlformats.org/officeDocument/2006/relationships/image" Target="../media/image124.wmf"/><Relationship Id="rId4" Type="http://schemas.openxmlformats.org/officeDocument/2006/relationships/oleObject" Target="../embeddings/oleObject177.bin"/></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oleObject" Target="../embeddings/oleObject181.bin"/><Relationship Id="rId13" Type="http://schemas.openxmlformats.org/officeDocument/2006/relationships/image" Target="../media/image131.wmf"/><Relationship Id="rId3" Type="http://schemas.openxmlformats.org/officeDocument/2006/relationships/image" Target="../media/image126.png"/><Relationship Id="rId7" Type="http://schemas.openxmlformats.org/officeDocument/2006/relationships/image" Target="../media/image128.wmf"/><Relationship Id="rId12" Type="http://schemas.openxmlformats.org/officeDocument/2006/relationships/oleObject" Target="../embeddings/oleObject183.bin"/><Relationship Id="rId2" Type="http://schemas.openxmlformats.org/officeDocument/2006/relationships/slideLayout" Target="../slideLayouts/slideLayout2.xml"/><Relationship Id="rId1" Type="http://schemas.openxmlformats.org/officeDocument/2006/relationships/vmlDrawing" Target="../drawings/vmlDrawing74.vml"/><Relationship Id="rId6" Type="http://schemas.openxmlformats.org/officeDocument/2006/relationships/oleObject" Target="../embeddings/oleObject180.bin"/><Relationship Id="rId11" Type="http://schemas.openxmlformats.org/officeDocument/2006/relationships/image" Target="../media/image130.wmf"/><Relationship Id="rId5" Type="http://schemas.openxmlformats.org/officeDocument/2006/relationships/image" Target="../media/image127.wmf"/><Relationship Id="rId15" Type="http://schemas.openxmlformats.org/officeDocument/2006/relationships/image" Target="../media/image132.wmf"/><Relationship Id="rId10" Type="http://schemas.openxmlformats.org/officeDocument/2006/relationships/oleObject" Target="../embeddings/oleObject182.bin"/><Relationship Id="rId4" Type="http://schemas.openxmlformats.org/officeDocument/2006/relationships/oleObject" Target="../embeddings/oleObject179.bin"/><Relationship Id="rId9" Type="http://schemas.openxmlformats.org/officeDocument/2006/relationships/image" Target="../media/image129.wmf"/><Relationship Id="rId14" Type="http://schemas.openxmlformats.org/officeDocument/2006/relationships/oleObject" Target="../embeddings/oleObject184.bin"/></Relationships>
</file>

<file path=ppt/slides/_rels/slide121.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185.bin"/><Relationship Id="rId2" Type="http://schemas.openxmlformats.org/officeDocument/2006/relationships/slideLayout" Target="../slideLayouts/slideLayout2.xml"/><Relationship Id="rId1" Type="http://schemas.openxmlformats.org/officeDocument/2006/relationships/vmlDrawing" Target="../drawings/vmlDrawing75.vml"/><Relationship Id="rId4" Type="http://schemas.openxmlformats.org/officeDocument/2006/relationships/image" Target="../media/image133.wmf"/></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2.xml"/><Relationship Id="rId1" Type="http://schemas.openxmlformats.org/officeDocument/2006/relationships/vmlDrawing" Target="../drawings/vmlDrawing76.vml"/><Relationship Id="rId6" Type="http://schemas.openxmlformats.org/officeDocument/2006/relationships/image" Target="../media/image135.wmf"/><Relationship Id="rId5" Type="http://schemas.openxmlformats.org/officeDocument/2006/relationships/oleObject" Target="../embeddings/oleObject187.bin"/><Relationship Id="rId4" Type="http://schemas.openxmlformats.org/officeDocument/2006/relationships/image" Target="../media/image134.wmf"/></Relationships>
</file>

<file path=ppt/slides/_rels/slide124.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88.bin"/><Relationship Id="rId7" Type="http://schemas.openxmlformats.org/officeDocument/2006/relationships/oleObject" Target="../embeddings/oleObject190.bin"/><Relationship Id="rId2" Type="http://schemas.openxmlformats.org/officeDocument/2006/relationships/slideLayout" Target="../slideLayouts/slideLayout2.xml"/><Relationship Id="rId1" Type="http://schemas.openxmlformats.org/officeDocument/2006/relationships/vmlDrawing" Target="../drawings/vmlDrawing77.vml"/><Relationship Id="rId6" Type="http://schemas.openxmlformats.org/officeDocument/2006/relationships/image" Target="../media/image137.wmf"/><Relationship Id="rId5" Type="http://schemas.openxmlformats.org/officeDocument/2006/relationships/oleObject" Target="../embeddings/oleObject189.bin"/><Relationship Id="rId10" Type="http://schemas.openxmlformats.org/officeDocument/2006/relationships/image" Target="../media/image139.wmf"/><Relationship Id="rId4" Type="http://schemas.openxmlformats.org/officeDocument/2006/relationships/image" Target="../media/image136.wmf"/><Relationship Id="rId9" Type="http://schemas.openxmlformats.org/officeDocument/2006/relationships/oleObject" Target="../embeddings/oleObject191.bin"/></Relationships>
</file>

<file path=ppt/slides/_rels/slide125.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oleObject" Target="../embeddings/oleObject197.bin"/><Relationship Id="rId3" Type="http://schemas.openxmlformats.org/officeDocument/2006/relationships/oleObject" Target="../embeddings/oleObject192.bin"/><Relationship Id="rId7" Type="http://schemas.openxmlformats.org/officeDocument/2006/relationships/oleObject" Target="../embeddings/oleObject194.bin"/><Relationship Id="rId12" Type="http://schemas.openxmlformats.org/officeDocument/2006/relationships/image" Target="../media/image140.wmf"/><Relationship Id="rId2" Type="http://schemas.openxmlformats.org/officeDocument/2006/relationships/slideLayout" Target="../slideLayouts/slideLayout4.xml"/><Relationship Id="rId1" Type="http://schemas.openxmlformats.org/officeDocument/2006/relationships/vmlDrawing" Target="../drawings/vmlDrawing78.vml"/><Relationship Id="rId6" Type="http://schemas.openxmlformats.org/officeDocument/2006/relationships/image" Target="../media/image137.wmf"/><Relationship Id="rId11" Type="http://schemas.openxmlformats.org/officeDocument/2006/relationships/oleObject" Target="../embeddings/oleObject196.bin"/><Relationship Id="rId5" Type="http://schemas.openxmlformats.org/officeDocument/2006/relationships/oleObject" Target="../embeddings/oleObject193.bin"/><Relationship Id="rId10" Type="http://schemas.openxmlformats.org/officeDocument/2006/relationships/image" Target="../media/image139.wmf"/><Relationship Id="rId4" Type="http://schemas.openxmlformats.org/officeDocument/2006/relationships/image" Target="../media/image135.wmf"/><Relationship Id="rId9" Type="http://schemas.openxmlformats.org/officeDocument/2006/relationships/oleObject" Target="../embeddings/oleObject195.bin"/><Relationship Id="rId14" Type="http://schemas.openxmlformats.org/officeDocument/2006/relationships/image" Target="../media/image141.wmf"/></Relationships>
</file>

<file path=ppt/slides/_rels/slide127.xml.rels><?xml version="1.0" encoding="UTF-8" standalone="yes"?>
<Relationships xmlns="http://schemas.openxmlformats.org/package/2006/relationships"><Relationship Id="rId8" Type="http://schemas.openxmlformats.org/officeDocument/2006/relationships/image" Target="../media/image139.wmf"/><Relationship Id="rId13" Type="http://schemas.microsoft.com/office/2007/relationships/diagramDrawing" Target="../diagrams/drawing5.xml"/><Relationship Id="rId3" Type="http://schemas.openxmlformats.org/officeDocument/2006/relationships/oleObject" Target="../embeddings/oleObject198.bin"/><Relationship Id="rId7" Type="http://schemas.openxmlformats.org/officeDocument/2006/relationships/oleObject" Target="../embeddings/oleObject200.bin"/><Relationship Id="rId12" Type="http://schemas.openxmlformats.org/officeDocument/2006/relationships/diagramColors" Target="../diagrams/colors5.xml"/><Relationship Id="rId2" Type="http://schemas.openxmlformats.org/officeDocument/2006/relationships/slideLayout" Target="../slideLayouts/slideLayout4.xml"/><Relationship Id="rId1" Type="http://schemas.openxmlformats.org/officeDocument/2006/relationships/vmlDrawing" Target="../drawings/vmlDrawing79.vml"/><Relationship Id="rId6" Type="http://schemas.openxmlformats.org/officeDocument/2006/relationships/image" Target="../media/image142.wmf"/><Relationship Id="rId11" Type="http://schemas.openxmlformats.org/officeDocument/2006/relationships/diagramQuickStyle" Target="../diagrams/quickStyle5.xml"/><Relationship Id="rId5" Type="http://schemas.openxmlformats.org/officeDocument/2006/relationships/oleObject" Target="../embeddings/oleObject199.bin"/><Relationship Id="rId10" Type="http://schemas.openxmlformats.org/officeDocument/2006/relationships/diagramLayout" Target="../diagrams/layout5.xml"/><Relationship Id="rId4" Type="http://schemas.openxmlformats.org/officeDocument/2006/relationships/image" Target="../media/image141.wmf"/><Relationship Id="rId9" Type="http://schemas.openxmlformats.org/officeDocument/2006/relationships/diagramData" Target="../diagrams/data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2.xml"/><Relationship Id="rId1" Type="http://schemas.openxmlformats.org/officeDocument/2006/relationships/vmlDrawing" Target="../drawings/vmlDrawing80.vml"/><Relationship Id="rId4" Type="http://schemas.openxmlformats.org/officeDocument/2006/relationships/image" Target="../media/image144.emf"/></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202.bin"/><Relationship Id="rId2" Type="http://schemas.openxmlformats.org/officeDocument/2006/relationships/slideLayout" Target="../slideLayouts/slideLayout2.xml"/><Relationship Id="rId1" Type="http://schemas.openxmlformats.org/officeDocument/2006/relationships/vmlDrawing" Target="../drawings/vmlDrawing81.vml"/><Relationship Id="rId4" Type="http://schemas.openxmlformats.org/officeDocument/2006/relationships/image" Target="../media/image144.emf"/></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2.xml"/><Relationship Id="rId1" Type="http://schemas.openxmlformats.org/officeDocument/2006/relationships/vmlDrawing" Target="../drawings/vmlDrawing82.vml"/><Relationship Id="rId4" Type="http://schemas.openxmlformats.org/officeDocument/2006/relationships/image" Target="../media/image144.emf"/></Relationships>
</file>

<file path=ppt/slides/_rels/slide135.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8" Type="http://schemas.openxmlformats.org/officeDocument/2006/relationships/image" Target="../media/image146.emf"/><Relationship Id="rId3" Type="http://schemas.openxmlformats.org/officeDocument/2006/relationships/oleObject" Target="../embeddings/oleObject204.bin"/><Relationship Id="rId7" Type="http://schemas.openxmlformats.org/officeDocument/2006/relationships/oleObject" Target="../embeddings/oleObject206.bin"/><Relationship Id="rId2" Type="http://schemas.openxmlformats.org/officeDocument/2006/relationships/slideLayout" Target="../slideLayouts/slideLayout2.xml"/><Relationship Id="rId1" Type="http://schemas.openxmlformats.org/officeDocument/2006/relationships/vmlDrawing" Target="../drawings/vmlDrawing83.vml"/><Relationship Id="rId6" Type="http://schemas.openxmlformats.org/officeDocument/2006/relationships/image" Target="../media/image80.wmf"/><Relationship Id="rId5" Type="http://schemas.openxmlformats.org/officeDocument/2006/relationships/oleObject" Target="../embeddings/oleObject205.bin"/><Relationship Id="rId4" Type="http://schemas.openxmlformats.org/officeDocument/2006/relationships/image" Target="../media/image84.em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49.wmf"/><Relationship Id="rId2" Type="http://schemas.openxmlformats.org/officeDocument/2006/relationships/slideLayout" Target="../slideLayouts/slideLayout2.xml"/><Relationship Id="rId1" Type="http://schemas.openxmlformats.org/officeDocument/2006/relationships/vmlDrawing" Target="../drawings/vmlDrawing84.vml"/><Relationship Id="rId6" Type="http://schemas.openxmlformats.org/officeDocument/2006/relationships/oleObject" Target="../embeddings/oleObject208.bin"/><Relationship Id="rId5" Type="http://schemas.openxmlformats.org/officeDocument/2006/relationships/image" Target="../media/image148.wmf"/><Relationship Id="rId4" Type="http://schemas.openxmlformats.org/officeDocument/2006/relationships/oleObject" Target="../embeddings/oleObject207.bin"/></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209.bin"/><Relationship Id="rId2" Type="http://schemas.openxmlformats.org/officeDocument/2006/relationships/slideLayout" Target="../slideLayouts/slideLayout2.xml"/><Relationship Id="rId1" Type="http://schemas.openxmlformats.org/officeDocument/2006/relationships/vmlDrawing" Target="../drawings/vmlDrawing85.vml"/><Relationship Id="rId5" Type="http://schemas.openxmlformats.org/officeDocument/2006/relationships/image" Target="../media/image150.png"/><Relationship Id="rId4" Type="http://schemas.openxmlformats.org/officeDocument/2006/relationships/image" Target="../media/image151.wmf"/></Relationships>
</file>

<file path=ppt/slides/_rels/slide14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notesSlide" Target="../notesSlides/notesSlide3.xml"/><Relationship Id="rId7" Type="http://schemas.openxmlformats.org/officeDocument/2006/relationships/oleObject" Target="../embeddings/oleObject211.bin"/><Relationship Id="rId2" Type="http://schemas.openxmlformats.org/officeDocument/2006/relationships/slideLayout" Target="../slideLayouts/slideLayout2.xml"/><Relationship Id="rId1" Type="http://schemas.openxmlformats.org/officeDocument/2006/relationships/vmlDrawing" Target="../drawings/vmlDrawing86.vml"/><Relationship Id="rId6" Type="http://schemas.openxmlformats.org/officeDocument/2006/relationships/image" Target="../media/image152.wmf"/><Relationship Id="rId5" Type="http://schemas.openxmlformats.org/officeDocument/2006/relationships/oleObject" Target="../embeddings/oleObject210.bin"/><Relationship Id="rId10" Type="http://schemas.openxmlformats.org/officeDocument/2006/relationships/image" Target="../media/image151.wmf"/><Relationship Id="rId4" Type="http://schemas.openxmlformats.org/officeDocument/2006/relationships/image" Target="../media/image154.png"/><Relationship Id="rId9" Type="http://schemas.openxmlformats.org/officeDocument/2006/relationships/oleObject" Target="../embeddings/oleObject212.bin"/></Relationships>
</file>

<file path=ppt/slides/_rels/slide14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55.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3.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oleObject" Target="../embeddings/oleObject213.bin"/><Relationship Id="rId7" Type="http://schemas.openxmlformats.org/officeDocument/2006/relationships/diagramQuickStyle" Target="../diagrams/quickStyle9.xml"/><Relationship Id="rId2" Type="http://schemas.openxmlformats.org/officeDocument/2006/relationships/slideLayout" Target="../slideLayouts/slideLayout2.xml"/><Relationship Id="rId1" Type="http://schemas.openxmlformats.org/officeDocument/2006/relationships/vmlDrawing" Target="../drawings/vmlDrawing87.v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156.wmf"/><Relationship Id="rId9" Type="http://schemas.microsoft.com/office/2007/relationships/diagramDrawing" Target="../diagrams/drawing9.xml"/></Relationships>
</file>

<file path=ppt/slides/_rels/slide154.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214.bin"/><Relationship Id="rId2" Type="http://schemas.openxmlformats.org/officeDocument/2006/relationships/slideLayout" Target="../slideLayouts/slideLayout2.xml"/><Relationship Id="rId1" Type="http://schemas.openxmlformats.org/officeDocument/2006/relationships/vmlDrawing" Target="../drawings/vmlDrawing88.vml"/><Relationship Id="rId6" Type="http://schemas.openxmlformats.org/officeDocument/2006/relationships/image" Target="../media/image159.wmf"/><Relationship Id="rId5" Type="http://schemas.openxmlformats.org/officeDocument/2006/relationships/oleObject" Target="../embeddings/oleObject215.bin"/><Relationship Id="rId4" Type="http://schemas.openxmlformats.org/officeDocument/2006/relationships/image" Target="../media/image158.wmf"/></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216.bin"/><Relationship Id="rId2" Type="http://schemas.openxmlformats.org/officeDocument/2006/relationships/slideLayout" Target="../slideLayouts/slideLayout2.xml"/><Relationship Id="rId1" Type="http://schemas.openxmlformats.org/officeDocument/2006/relationships/vmlDrawing" Target="../drawings/vmlDrawing89.vml"/><Relationship Id="rId4" Type="http://schemas.openxmlformats.org/officeDocument/2006/relationships/image" Target="../media/image160.wmf"/></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217.bin"/><Relationship Id="rId2" Type="http://schemas.openxmlformats.org/officeDocument/2006/relationships/slideLayout" Target="../slideLayouts/slideLayout2.xml"/><Relationship Id="rId1" Type="http://schemas.openxmlformats.org/officeDocument/2006/relationships/vmlDrawing" Target="../drawings/vmlDrawing90.vml"/><Relationship Id="rId6" Type="http://schemas.openxmlformats.org/officeDocument/2006/relationships/image" Target="../media/image162.wmf"/><Relationship Id="rId5" Type="http://schemas.openxmlformats.org/officeDocument/2006/relationships/oleObject" Target="../embeddings/oleObject218.bin"/><Relationship Id="rId4" Type="http://schemas.openxmlformats.org/officeDocument/2006/relationships/image" Target="../media/image161.w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vmlDrawing" Target="../drawings/vmlDrawing91.vml"/><Relationship Id="rId5" Type="http://schemas.openxmlformats.org/officeDocument/2006/relationships/image" Target="../media/image164.wmf"/><Relationship Id="rId4" Type="http://schemas.openxmlformats.org/officeDocument/2006/relationships/oleObject" Target="../embeddings/oleObject219.bin"/></Relationships>
</file>

<file path=ppt/slides/_rels/slide169.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220.bin"/><Relationship Id="rId7" Type="http://schemas.openxmlformats.org/officeDocument/2006/relationships/oleObject" Target="../embeddings/oleObject222.bin"/><Relationship Id="rId2" Type="http://schemas.openxmlformats.org/officeDocument/2006/relationships/slideLayout" Target="../slideLayouts/slideLayout2.xml"/><Relationship Id="rId1" Type="http://schemas.openxmlformats.org/officeDocument/2006/relationships/vmlDrawing" Target="../drawings/vmlDrawing92.vml"/><Relationship Id="rId6" Type="http://schemas.openxmlformats.org/officeDocument/2006/relationships/image" Target="../media/image165.wmf"/><Relationship Id="rId5" Type="http://schemas.openxmlformats.org/officeDocument/2006/relationships/oleObject" Target="../embeddings/oleObject221.bin"/><Relationship Id="rId4" Type="http://schemas.openxmlformats.org/officeDocument/2006/relationships/image" Target="../media/image164.wmf"/><Relationship Id="rId9" Type="http://schemas.openxmlformats.org/officeDocument/2006/relationships/image" Target="../media/image75.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223.bin"/><Relationship Id="rId7" Type="http://schemas.openxmlformats.org/officeDocument/2006/relationships/oleObject" Target="../embeddings/oleObject225.bin"/><Relationship Id="rId12" Type="http://schemas.openxmlformats.org/officeDocument/2006/relationships/image" Target="../media/image169.wmf"/><Relationship Id="rId2" Type="http://schemas.openxmlformats.org/officeDocument/2006/relationships/slideLayout" Target="../slideLayouts/slideLayout2.xml"/><Relationship Id="rId1" Type="http://schemas.openxmlformats.org/officeDocument/2006/relationships/vmlDrawing" Target="../drawings/vmlDrawing93.vml"/><Relationship Id="rId6" Type="http://schemas.openxmlformats.org/officeDocument/2006/relationships/image" Target="../media/image165.wmf"/><Relationship Id="rId11" Type="http://schemas.openxmlformats.org/officeDocument/2006/relationships/oleObject" Target="../embeddings/oleObject227.bin"/><Relationship Id="rId5" Type="http://schemas.openxmlformats.org/officeDocument/2006/relationships/oleObject" Target="../embeddings/oleObject224.bin"/><Relationship Id="rId10" Type="http://schemas.openxmlformats.org/officeDocument/2006/relationships/image" Target="../media/image168.wmf"/><Relationship Id="rId4" Type="http://schemas.openxmlformats.org/officeDocument/2006/relationships/image" Target="../media/image167.wmf"/><Relationship Id="rId9" Type="http://schemas.openxmlformats.org/officeDocument/2006/relationships/oleObject" Target="../embeddings/oleObject226.bin"/></Relationships>
</file>

<file path=ppt/slides/_rels/slide171.x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oleObject" Target="../embeddings/oleObject228.bin"/><Relationship Id="rId7" Type="http://schemas.openxmlformats.org/officeDocument/2006/relationships/oleObject" Target="../embeddings/oleObject230.bin"/><Relationship Id="rId2" Type="http://schemas.openxmlformats.org/officeDocument/2006/relationships/slideLayout" Target="../slideLayouts/slideLayout2.xml"/><Relationship Id="rId1" Type="http://schemas.openxmlformats.org/officeDocument/2006/relationships/vmlDrawing" Target="../drawings/vmlDrawing94.vml"/><Relationship Id="rId6" Type="http://schemas.openxmlformats.org/officeDocument/2006/relationships/image" Target="../media/image170.wmf"/><Relationship Id="rId5" Type="http://schemas.openxmlformats.org/officeDocument/2006/relationships/oleObject" Target="../embeddings/oleObject229.bin"/><Relationship Id="rId10" Type="http://schemas.openxmlformats.org/officeDocument/2006/relationships/image" Target="../media/image172.wmf"/><Relationship Id="rId4" Type="http://schemas.openxmlformats.org/officeDocument/2006/relationships/image" Target="../media/image169.wmf"/><Relationship Id="rId9" Type="http://schemas.openxmlformats.org/officeDocument/2006/relationships/oleObject" Target="../embeddings/oleObject231.bin"/></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232.bin"/><Relationship Id="rId7" Type="http://schemas.openxmlformats.org/officeDocument/2006/relationships/image" Target="../media/image174.png"/><Relationship Id="rId2" Type="http://schemas.openxmlformats.org/officeDocument/2006/relationships/slideLayout" Target="../slideLayouts/slideLayout2.xml"/><Relationship Id="rId1" Type="http://schemas.openxmlformats.org/officeDocument/2006/relationships/vmlDrawing" Target="../drawings/vmlDrawing95.vml"/><Relationship Id="rId6" Type="http://schemas.openxmlformats.org/officeDocument/2006/relationships/image" Target="../media/image173.wmf"/><Relationship Id="rId5" Type="http://schemas.openxmlformats.org/officeDocument/2006/relationships/oleObject" Target="../embeddings/oleObject233.bin"/><Relationship Id="rId4" Type="http://schemas.openxmlformats.org/officeDocument/2006/relationships/image" Target="../media/image170.wmf"/></Relationships>
</file>

<file path=ppt/slides/_rels/slide173.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slideLayout" Target="../slideLayouts/slideLayout2.xml"/><Relationship Id="rId1" Type="http://schemas.openxmlformats.org/officeDocument/2006/relationships/vmlDrawing" Target="../drawings/vmlDrawing96.vml"/><Relationship Id="rId5" Type="http://schemas.openxmlformats.org/officeDocument/2006/relationships/image" Target="../media/image177.wmf"/><Relationship Id="rId4" Type="http://schemas.openxmlformats.org/officeDocument/2006/relationships/oleObject" Target="../embeddings/oleObject234.bin"/></Relationships>
</file>

<file path=ppt/slides/_rels/slide177.xml.rels><?xml version="1.0" encoding="UTF-8" standalone="yes"?>
<Relationships xmlns="http://schemas.openxmlformats.org/package/2006/relationships"><Relationship Id="rId8" Type="http://schemas.openxmlformats.org/officeDocument/2006/relationships/oleObject" Target="../embeddings/oleObject237.bin"/><Relationship Id="rId3" Type="http://schemas.openxmlformats.org/officeDocument/2006/relationships/oleObject" Target="../embeddings/oleObject235.bin"/><Relationship Id="rId7" Type="http://schemas.openxmlformats.org/officeDocument/2006/relationships/image" Target="../media/image180.wmf"/><Relationship Id="rId2" Type="http://schemas.openxmlformats.org/officeDocument/2006/relationships/slideLayout" Target="../slideLayouts/slideLayout2.xml"/><Relationship Id="rId1" Type="http://schemas.openxmlformats.org/officeDocument/2006/relationships/vmlDrawing" Target="../drawings/vmlDrawing97.vml"/><Relationship Id="rId6" Type="http://schemas.openxmlformats.org/officeDocument/2006/relationships/oleObject" Target="../embeddings/oleObject236.bin"/><Relationship Id="rId5" Type="http://schemas.openxmlformats.org/officeDocument/2006/relationships/image" Target="../media/image182.png"/><Relationship Id="rId4" Type="http://schemas.openxmlformats.org/officeDocument/2006/relationships/image" Target="../media/image179.wmf"/><Relationship Id="rId9" Type="http://schemas.openxmlformats.org/officeDocument/2006/relationships/image" Target="../media/image181.wmf"/></Relationships>
</file>

<file path=ppt/slides/_rels/slide178.xml.rels><?xml version="1.0" encoding="UTF-8" standalone="yes"?>
<Relationships xmlns="http://schemas.openxmlformats.org/package/2006/relationships"><Relationship Id="rId3" Type="http://schemas.openxmlformats.org/officeDocument/2006/relationships/oleObject" Target="../embeddings/oleObject238.bin"/><Relationship Id="rId2" Type="http://schemas.openxmlformats.org/officeDocument/2006/relationships/slideLayout" Target="../slideLayouts/slideLayout2.xml"/><Relationship Id="rId1" Type="http://schemas.openxmlformats.org/officeDocument/2006/relationships/vmlDrawing" Target="../drawings/vmlDrawing98.vml"/><Relationship Id="rId5" Type="http://schemas.openxmlformats.org/officeDocument/2006/relationships/image" Target="../media/image182.png"/><Relationship Id="rId4" Type="http://schemas.openxmlformats.org/officeDocument/2006/relationships/image" Target="../media/image181.wmf"/></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oleObject" Target="../embeddings/oleObject239.bin"/><Relationship Id="rId7" Type="http://schemas.openxmlformats.org/officeDocument/2006/relationships/oleObject" Target="../embeddings/oleObject241.bin"/><Relationship Id="rId12" Type="http://schemas.openxmlformats.org/officeDocument/2006/relationships/image" Target="../media/image186.wmf"/><Relationship Id="rId2" Type="http://schemas.openxmlformats.org/officeDocument/2006/relationships/slideLayout" Target="../slideLayouts/slideLayout2.xml"/><Relationship Id="rId1" Type="http://schemas.openxmlformats.org/officeDocument/2006/relationships/vmlDrawing" Target="../drawings/vmlDrawing99.vml"/><Relationship Id="rId6" Type="http://schemas.openxmlformats.org/officeDocument/2006/relationships/image" Target="../media/image183.wmf"/><Relationship Id="rId11" Type="http://schemas.openxmlformats.org/officeDocument/2006/relationships/oleObject" Target="../embeddings/oleObject243.bin"/><Relationship Id="rId5" Type="http://schemas.openxmlformats.org/officeDocument/2006/relationships/oleObject" Target="../embeddings/oleObject240.bin"/><Relationship Id="rId10" Type="http://schemas.openxmlformats.org/officeDocument/2006/relationships/image" Target="../media/image185.wmf"/><Relationship Id="rId4" Type="http://schemas.openxmlformats.org/officeDocument/2006/relationships/image" Target="../media/image181.wmf"/><Relationship Id="rId9" Type="http://schemas.openxmlformats.org/officeDocument/2006/relationships/oleObject" Target="../embeddings/oleObject242.bin"/></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oleObject" Target="../embeddings/oleObject244.bin"/><Relationship Id="rId2" Type="http://schemas.openxmlformats.org/officeDocument/2006/relationships/slideLayout" Target="../slideLayouts/slideLayout2.xml"/><Relationship Id="rId1" Type="http://schemas.openxmlformats.org/officeDocument/2006/relationships/vmlDrawing" Target="../drawings/vmlDrawing100.vml"/><Relationship Id="rId4" Type="http://schemas.openxmlformats.org/officeDocument/2006/relationships/image" Target="../media/image187.wmf"/></Relationships>
</file>

<file path=ppt/slides/_rels/slide183.xml.rels><?xml version="1.0" encoding="UTF-8" standalone="yes"?>
<Relationships xmlns="http://schemas.openxmlformats.org/package/2006/relationships"><Relationship Id="rId3" Type="http://schemas.openxmlformats.org/officeDocument/2006/relationships/oleObject" Target="../embeddings/oleObject245.bin"/><Relationship Id="rId2" Type="http://schemas.openxmlformats.org/officeDocument/2006/relationships/slideLayout" Target="../slideLayouts/slideLayout2.xml"/><Relationship Id="rId1" Type="http://schemas.openxmlformats.org/officeDocument/2006/relationships/vmlDrawing" Target="../drawings/vmlDrawing101.vml"/><Relationship Id="rId4" Type="http://schemas.openxmlformats.org/officeDocument/2006/relationships/image" Target="../media/image188.wmf"/></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oleObject" Target="../embeddings/oleObject246.bin"/><Relationship Id="rId7" Type="http://schemas.openxmlformats.org/officeDocument/2006/relationships/oleObject" Target="../embeddings/oleObject248.bin"/><Relationship Id="rId2" Type="http://schemas.openxmlformats.org/officeDocument/2006/relationships/slideLayout" Target="../slideLayouts/slideLayout2.xml"/><Relationship Id="rId1" Type="http://schemas.openxmlformats.org/officeDocument/2006/relationships/vmlDrawing" Target="../drawings/vmlDrawing102.vml"/><Relationship Id="rId6" Type="http://schemas.openxmlformats.org/officeDocument/2006/relationships/image" Target="../media/image190.wmf"/><Relationship Id="rId5" Type="http://schemas.openxmlformats.org/officeDocument/2006/relationships/oleObject" Target="../embeddings/oleObject247.bin"/><Relationship Id="rId10" Type="http://schemas.openxmlformats.org/officeDocument/2006/relationships/image" Target="../media/image191.wmf"/><Relationship Id="rId4" Type="http://schemas.openxmlformats.org/officeDocument/2006/relationships/image" Target="../media/image189.wmf"/><Relationship Id="rId9" Type="http://schemas.openxmlformats.org/officeDocument/2006/relationships/oleObject" Target="../embeddings/oleObject249.bin"/></Relationships>
</file>

<file path=ppt/slides/_rels/slide186.xml.rels><?xml version="1.0" encoding="UTF-8" standalone="yes"?>
<Relationships xmlns="http://schemas.openxmlformats.org/package/2006/relationships"><Relationship Id="rId8" Type="http://schemas.openxmlformats.org/officeDocument/2006/relationships/image" Target="../media/image193.wmf"/><Relationship Id="rId13" Type="http://schemas.openxmlformats.org/officeDocument/2006/relationships/oleObject" Target="../embeddings/oleObject255.bin"/><Relationship Id="rId18" Type="http://schemas.openxmlformats.org/officeDocument/2006/relationships/image" Target="../media/image196.wmf"/><Relationship Id="rId3" Type="http://schemas.openxmlformats.org/officeDocument/2006/relationships/oleObject" Target="../embeddings/oleObject250.bin"/><Relationship Id="rId7" Type="http://schemas.openxmlformats.org/officeDocument/2006/relationships/oleObject" Target="../embeddings/oleObject252.bin"/><Relationship Id="rId12" Type="http://schemas.openxmlformats.org/officeDocument/2006/relationships/image" Target="../media/image194.wmf"/><Relationship Id="rId17" Type="http://schemas.openxmlformats.org/officeDocument/2006/relationships/oleObject" Target="../embeddings/oleObject257.bin"/><Relationship Id="rId2" Type="http://schemas.openxmlformats.org/officeDocument/2006/relationships/slideLayout" Target="../slideLayouts/slideLayout2.xml"/><Relationship Id="rId16" Type="http://schemas.openxmlformats.org/officeDocument/2006/relationships/image" Target="../media/image195.wmf"/><Relationship Id="rId1" Type="http://schemas.openxmlformats.org/officeDocument/2006/relationships/vmlDrawing" Target="../drawings/vmlDrawing103.vml"/><Relationship Id="rId6" Type="http://schemas.openxmlformats.org/officeDocument/2006/relationships/image" Target="../media/image192.wmf"/><Relationship Id="rId11" Type="http://schemas.openxmlformats.org/officeDocument/2006/relationships/oleObject" Target="../embeddings/oleObject254.bin"/><Relationship Id="rId5" Type="http://schemas.openxmlformats.org/officeDocument/2006/relationships/oleObject" Target="../embeddings/oleObject251.bin"/><Relationship Id="rId15" Type="http://schemas.openxmlformats.org/officeDocument/2006/relationships/oleObject" Target="../embeddings/oleObject256.bin"/><Relationship Id="rId10" Type="http://schemas.openxmlformats.org/officeDocument/2006/relationships/image" Target="../media/image181.wmf"/><Relationship Id="rId4" Type="http://schemas.openxmlformats.org/officeDocument/2006/relationships/image" Target="../media/image191.wmf"/><Relationship Id="rId9" Type="http://schemas.openxmlformats.org/officeDocument/2006/relationships/oleObject" Target="../embeddings/oleObject253.bin"/><Relationship Id="rId14" Type="http://schemas.openxmlformats.org/officeDocument/2006/relationships/image" Target="../media/image187.wmf"/></Relationships>
</file>

<file path=ppt/slides/_rels/slide187.xml.rels><?xml version="1.0" encoding="UTF-8" standalone="yes"?>
<Relationships xmlns="http://schemas.openxmlformats.org/package/2006/relationships"><Relationship Id="rId3" Type="http://schemas.openxmlformats.org/officeDocument/2006/relationships/oleObject" Target="../embeddings/oleObject258.bin"/><Relationship Id="rId2" Type="http://schemas.openxmlformats.org/officeDocument/2006/relationships/slideLayout" Target="../slideLayouts/slideLayout2.xml"/><Relationship Id="rId1" Type="http://schemas.openxmlformats.org/officeDocument/2006/relationships/vmlDrawing" Target="../drawings/vmlDrawing104.vml"/><Relationship Id="rId6" Type="http://schemas.openxmlformats.org/officeDocument/2006/relationships/image" Target="../media/image198.wmf"/><Relationship Id="rId5" Type="http://schemas.openxmlformats.org/officeDocument/2006/relationships/oleObject" Target="../embeddings/oleObject259.bin"/><Relationship Id="rId4" Type="http://schemas.openxmlformats.org/officeDocument/2006/relationships/image" Target="../media/image197.wmf"/></Relationships>
</file>

<file path=ppt/slides/_rels/slide188.xml.rels><?xml version="1.0" encoding="UTF-8" standalone="yes"?>
<Relationships xmlns="http://schemas.openxmlformats.org/package/2006/relationships"><Relationship Id="rId3" Type="http://schemas.openxmlformats.org/officeDocument/2006/relationships/oleObject" Target="../embeddings/oleObject260.bin"/><Relationship Id="rId2" Type="http://schemas.openxmlformats.org/officeDocument/2006/relationships/slideLayout" Target="../slideLayouts/slideLayout2.xml"/><Relationship Id="rId1" Type="http://schemas.openxmlformats.org/officeDocument/2006/relationships/vmlDrawing" Target="../drawings/vmlDrawing105.vml"/><Relationship Id="rId4" Type="http://schemas.openxmlformats.org/officeDocument/2006/relationships/image" Target="../media/image199.wmf"/></Relationships>
</file>

<file path=ppt/slides/_rels/slide189.x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oleObject" Target="../embeddings/oleObject261.bin"/><Relationship Id="rId7" Type="http://schemas.openxmlformats.org/officeDocument/2006/relationships/oleObject" Target="../embeddings/oleObject263.bin"/><Relationship Id="rId2" Type="http://schemas.openxmlformats.org/officeDocument/2006/relationships/slideLayout" Target="../slideLayouts/slideLayout2.xml"/><Relationship Id="rId1" Type="http://schemas.openxmlformats.org/officeDocument/2006/relationships/vmlDrawing" Target="../drawings/vmlDrawing106.vml"/><Relationship Id="rId6" Type="http://schemas.openxmlformats.org/officeDocument/2006/relationships/image" Target="../media/image201.wmf"/><Relationship Id="rId5" Type="http://schemas.openxmlformats.org/officeDocument/2006/relationships/oleObject" Target="../embeddings/oleObject262.bin"/><Relationship Id="rId4" Type="http://schemas.openxmlformats.org/officeDocument/2006/relationships/image" Target="../media/image200.wmf"/></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oleObject" Target="../embeddings/oleObject264.bin"/><Relationship Id="rId7" Type="http://schemas.openxmlformats.org/officeDocument/2006/relationships/oleObject" Target="../embeddings/oleObject266.bin"/><Relationship Id="rId2" Type="http://schemas.openxmlformats.org/officeDocument/2006/relationships/slideLayout" Target="../slideLayouts/slideLayout2.xml"/><Relationship Id="rId1" Type="http://schemas.openxmlformats.org/officeDocument/2006/relationships/vmlDrawing" Target="../drawings/vmlDrawing107.vml"/><Relationship Id="rId6" Type="http://schemas.openxmlformats.org/officeDocument/2006/relationships/image" Target="../media/image203.wmf"/><Relationship Id="rId5" Type="http://schemas.openxmlformats.org/officeDocument/2006/relationships/oleObject" Target="../embeddings/oleObject265.bin"/><Relationship Id="rId10" Type="http://schemas.openxmlformats.org/officeDocument/2006/relationships/image" Target="../media/image205.wmf"/><Relationship Id="rId4" Type="http://schemas.openxmlformats.org/officeDocument/2006/relationships/image" Target="../media/image181.wmf"/><Relationship Id="rId9" Type="http://schemas.openxmlformats.org/officeDocument/2006/relationships/oleObject" Target="../embeddings/oleObject267.bin"/></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206.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oleObject" Target="../embeddings/oleObject268.bin"/><Relationship Id="rId7" Type="http://schemas.openxmlformats.org/officeDocument/2006/relationships/oleObject" Target="../embeddings/oleObject270.bin"/><Relationship Id="rId12" Type="http://schemas.openxmlformats.org/officeDocument/2006/relationships/image" Target="../media/image210.wmf"/><Relationship Id="rId2" Type="http://schemas.openxmlformats.org/officeDocument/2006/relationships/slideLayout" Target="../slideLayouts/slideLayout2.xml"/><Relationship Id="rId1" Type="http://schemas.openxmlformats.org/officeDocument/2006/relationships/vmlDrawing" Target="../drawings/vmlDrawing108.vml"/><Relationship Id="rId6" Type="http://schemas.openxmlformats.org/officeDocument/2006/relationships/image" Target="../media/image208.wmf"/><Relationship Id="rId11" Type="http://schemas.openxmlformats.org/officeDocument/2006/relationships/oleObject" Target="../embeddings/oleObject272.bin"/><Relationship Id="rId5" Type="http://schemas.openxmlformats.org/officeDocument/2006/relationships/oleObject" Target="../embeddings/oleObject269.bin"/><Relationship Id="rId10" Type="http://schemas.openxmlformats.org/officeDocument/2006/relationships/image" Target="../media/image209.wmf"/><Relationship Id="rId4" Type="http://schemas.openxmlformats.org/officeDocument/2006/relationships/image" Target="../media/image207.wmf"/><Relationship Id="rId9" Type="http://schemas.openxmlformats.org/officeDocument/2006/relationships/oleObject" Target="../embeddings/oleObject271.bin"/></Relationships>
</file>

<file path=ppt/slides/_rels/slide198.x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oleObject" Target="../embeddings/oleObject273.bin"/><Relationship Id="rId7" Type="http://schemas.openxmlformats.org/officeDocument/2006/relationships/oleObject" Target="../embeddings/oleObject275.bin"/><Relationship Id="rId2" Type="http://schemas.openxmlformats.org/officeDocument/2006/relationships/slideLayout" Target="../slideLayouts/slideLayout2.xml"/><Relationship Id="rId1" Type="http://schemas.openxmlformats.org/officeDocument/2006/relationships/vmlDrawing" Target="../drawings/vmlDrawing109.vml"/><Relationship Id="rId6" Type="http://schemas.openxmlformats.org/officeDocument/2006/relationships/image" Target="../media/image210.wmf"/><Relationship Id="rId5" Type="http://schemas.openxmlformats.org/officeDocument/2006/relationships/oleObject" Target="../embeddings/oleObject274.bin"/><Relationship Id="rId10" Type="http://schemas.openxmlformats.org/officeDocument/2006/relationships/image" Target="../media/image212.wmf"/><Relationship Id="rId4" Type="http://schemas.openxmlformats.org/officeDocument/2006/relationships/image" Target="../media/image209.wmf"/><Relationship Id="rId9" Type="http://schemas.openxmlformats.org/officeDocument/2006/relationships/oleObject" Target="../embeddings/oleObject276.bin"/></Relationships>
</file>

<file path=ppt/slides/_rels/slide199.xml.rels><?xml version="1.0" encoding="UTF-8" standalone="yes"?>
<Relationships xmlns="http://schemas.openxmlformats.org/package/2006/relationships"><Relationship Id="rId3" Type="http://schemas.openxmlformats.org/officeDocument/2006/relationships/oleObject" Target="../embeddings/oleObject277.bin"/><Relationship Id="rId2" Type="http://schemas.openxmlformats.org/officeDocument/2006/relationships/slideLayout" Target="../slideLayouts/slideLayout2.xml"/><Relationship Id="rId1" Type="http://schemas.openxmlformats.org/officeDocument/2006/relationships/vmlDrawing" Target="../drawings/vmlDrawing110.vml"/><Relationship Id="rId4" Type="http://schemas.openxmlformats.org/officeDocument/2006/relationships/image" Target="../media/image2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200.xml.rels><?xml version="1.0" encoding="UTF-8" standalone="yes"?>
<Relationships xmlns="http://schemas.openxmlformats.org/package/2006/relationships"><Relationship Id="rId2" Type="http://schemas.openxmlformats.org/officeDocument/2006/relationships/image" Target="../media/image213.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2.bin"/><Relationship Id="rId10" Type="http://schemas.openxmlformats.org/officeDocument/2006/relationships/image" Target="../media/image17.wmf"/><Relationship Id="rId4" Type="http://schemas.openxmlformats.org/officeDocument/2006/relationships/image" Target="../media/image13.wmf"/><Relationship Id="rId9"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8.bin"/></Relationships>
</file>

<file path=ppt/slides/_rels/slide27.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3.bin"/><Relationship Id="rId14" Type="http://schemas.openxmlformats.org/officeDocument/2006/relationships/image" Target="../media/image19.wmf"/></Relationships>
</file>

<file path=ppt/slides/_rels/slide2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26.bin"/><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7.wmf"/><Relationship Id="rId9" Type="http://schemas.microsoft.com/office/2007/relationships/diagramDrawing" Target="../diagrams/drawing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1.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2.bin"/><Relationship Id="rId14" Type="http://schemas.openxmlformats.org/officeDocument/2006/relationships/image" Target="../media/image35.wmf"/></Relationships>
</file>

<file path=ppt/slides/_rels/slide31.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0.wmf"/><Relationship Id="rId2" Type="http://schemas.openxmlformats.org/officeDocument/2006/relationships/slideLayout" Target="../slideLayouts/slideLayout2.xml"/><Relationship Id="rId16" Type="http://schemas.openxmlformats.org/officeDocument/2006/relationships/image" Target="../media/image29.wmf"/><Relationship Id="rId1" Type="http://schemas.openxmlformats.org/officeDocument/2006/relationships/vmlDrawing" Target="../drawings/vmlDrawing12.vml"/><Relationship Id="rId6" Type="http://schemas.openxmlformats.org/officeDocument/2006/relationships/image" Target="../media/image37.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8.bin"/><Relationship Id="rId14" Type="http://schemas.openxmlformats.org/officeDocument/2006/relationships/image" Target="../media/image41.wmf"/></Relationships>
</file>

<file path=ppt/slides/_rels/slide32.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3.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5.bin"/></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oleObject" Target="../embeddings/oleObject47.bin"/><Relationship Id="rId7" Type="http://schemas.openxmlformats.org/officeDocument/2006/relationships/diagramData" Target="../diagrams/data2.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6.wmf"/><Relationship Id="rId11" Type="http://schemas.microsoft.com/office/2007/relationships/diagramDrawing" Target="../diagrams/drawing2.xml"/><Relationship Id="rId5" Type="http://schemas.openxmlformats.org/officeDocument/2006/relationships/oleObject" Target="../embeddings/oleObject48.bin"/><Relationship Id="rId10" Type="http://schemas.openxmlformats.org/officeDocument/2006/relationships/diagramColors" Target="../diagrams/colors2.xml"/><Relationship Id="rId4" Type="http://schemas.openxmlformats.org/officeDocument/2006/relationships/image" Target="../media/image29.wmf"/><Relationship Id="rId9"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0.wmf"/><Relationship Id="rId2" Type="http://schemas.openxmlformats.org/officeDocument/2006/relationships/slideLayout" Target="../slideLayouts/slideLayout2.xml"/><Relationship Id="rId16" Type="http://schemas.openxmlformats.org/officeDocument/2006/relationships/image" Target="../media/image52.wmf"/><Relationship Id="rId1" Type="http://schemas.openxmlformats.org/officeDocument/2006/relationships/vmlDrawing" Target="../drawings/vmlDrawing15.vml"/><Relationship Id="rId6" Type="http://schemas.openxmlformats.org/officeDocument/2006/relationships/image" Target="../media/image47.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49.wmf"/><Relationship Id="rId4" Type="http://schemas.openxmlformats.org/officeDocument/2006/relationships/image" Target="../media/image27.wmf"/><Relationship Id="rId9" Type="http://schemas.openxmlformats.org/officeDocument/2006/relationships/oleObject" Target="../embeddings/oleObject52.bin"/><Relationship Id="rId14" Type="http://schemas.openxmlformats.org/officeDocument/2006/relationships/image" Target="../media/image51.wmf"/></Relationships>
</file>

<file path=ppt/slides/_rels/slide35.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0.wmf"/><Relationship Id="rId5" Type="http://schemas.openxmlformats.org/officeDocument/2006/relationships/oleObject" Target="../embeddings/oleObject57.bin"/><Relationship Id="rId4" Type="http://schemas.openxmlformats.org/officeDocument/2006/relationships/image" Target="../media/image49.wmf"/></Relationships>
</file>

<file path=ppt/slides/_rels/slide36.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0.wmf"/><Relationship Id="rId5" Type="http://schemas.openxmlformats.org/officeDocument/2006/relationships/oleObject" Target="../embeddings/oleObject60.bin"/><Relationship Id="rId4" Type="http://schemas.openxmlformats.org/officeDocument/2006/relationships/image" Target="../media/image49.wmf"/></Relationships>
</file>

<file path=ppt/slides/_rels/slide37.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0.wmf"/><Relationship Id="rId5" Type="http://schemas.openxmlformats.org/officeDocument/2006/relationships/oleObject" Target="../embeddings/oleObject63.bin"/><Relationship Id="rId4" Type="http://schemas.openxmlformats.org/officeDocument/2006/relationships/image" Target="../media/image49.wmf"/></Relationships>
</file>

<file path=ppt/slides/_rels/slide3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8.wmf"/><Relationship Id="rId5" Type="http://schemas.openxmlformats.org/officeDocument/2006/relationships/oleObject" Target="../embeddings/oleObject66.bin"/><Relationship Id="rId10" Type="http://schemas.openxmlformats.org/officeDocument/2006/relationships/image" Target="../media/image54.wmf"/><Relationship Id="rId4" Type="http://schemas.openxmlformats.org/officeDocument/2006/relationships/image" Target="../media/image47.wmf"/><Relationship Id="rId9" Type="http://schemas.openxmlformats.org/officeDocument/2006/relationships/oleObject" Target="../embeddings/oleObject68.bin"/></Relationships>
</file>

<file path=ppt/slides/_rels/slide39.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6.wmf"/><Relationship Id="rId5" Type="http://schemas.openxmlformats.org/officeDocument/2006/relationships/oleObject" Target="../embeddings/oleObject70.bin"/><Relationship Id="rId4" Type="http://schemas.openxmlformats.org/officeDocument/2006/relationships/image" Target="../media/image55.wmf"/><Relationship Id="rId9"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54.wmf"/><Relationship Id="rId4" Type="http://schemas.openxmlformats.org/officeDocument/2006/relationships/oleObject" Target="../embeddings/oleObject72.bin"/></Relationships>
</file>

<file path=ppt/slides/_rels/slide41.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9.wmf"/><Relationship Id="rId5" Type="http://schemas.openxmlformats.org/officeDocument/2006/relationships/oleObject" Target="../embeddings/oleObject74.bin"/><Relationship Id="rId10" Type="http://schemas.openxmlformats.org/officeDocument/2006/relationships/image" Target="../media/image54.wmf"/><Relationship Id="rId4" Type="http://schemas.openxmlformats.org/officeDocument/2006/relationships/image" Target="../media/image58.wmf"/><Relationship Id="rId9" Type="http://schemas.openxmlformats.org/officeDocument/2006/relationships/oleObject" Target="../embeddings/oleObject76.bin"/></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78.bin"/><Relationship Id="rId5" Type="http://schemas.openxmlformats.org/officeDocument/2006/relationships/image" Target="../media/image61.wmf"/><Relationship Id="rId4" Type="http://schemas.openxmlformats.org/officeDocument/2006/relationships/oleObject" Target="../embeddings/oleObject77.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oleObject" Target="../embeddings/oleObject79.bin"/><Relationship Id="rId7"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4.wmf"/><Relationship Id="rId11" Type="http://schemas.openxmlformats.org/officeDocument/2006/relationships/image" Target="../media/image64.wmf"/><Relationship Id="rId5" Type="http://schemas.openxmlformats.org/officeDocument/2006/relationships/oleObject" Target="../embeddings/oleObject80.bin"/><Relationship Id="rId10" Type="http://schemas.openxmlformats.org/officeDocument/2006/relationships/oleObject" Target="../embeddings/oleObject82.bin"/><Relationship Id="rId4" Type="http://schemas.openxmlformats.org/officeDocument/2006/relationships/image" Target="../media/image62.wmf"/><Relationship Id="rId9" Type="http://schemas.openxmlformats.org/officeDocument/2006/relationships/image" Target="../media/image63.wmf"/></Relationships>
</file>

<file path=ppt/slides/_rels/slide44.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8.w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60.wmf"/><Relationship Id="rId4" Type="http://schemas.openxmlformats.org/officeDocument/2006/relationships/image" Target="../media/image65.emf"/><Relationship Id="rId9" Type="http://schemas.openxmlformats.org/officeDocument/2006/relationships/oleObject" Target="../embeddings/oleObject86.bin"/></Relationships>
</file>

<file path=ppt/slides/_rels/slide45.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48.wmf"/><Relationship Id="rId5" Type="http://schemas.openxmlformats.org/officeDocument/2006/relationships/oleObject" Target="../embeddings/oleObject89.bin"/><Relationship Id="rId10" Type="http://schemas.openxmlformats.org/officeDocument/2006/relationships/image" Target="../media/image66.wmf"/><Relationship Id="rId4" Type="http://schemas.openxmlformats.org/officeDocument/2006/relationships/image" Target="../media/image47.wmf"/><Relationship Id="rId9" Type="http://schemas.openxmlformats.org/officeDocument/2006/relationships/oleObject" Target="../embeddings/oleObject91.bin"/></Relationships>
</file>

<file path=ppt/slides/_rels/slide46.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67.wmf"/><Relationship Id="rId5" Type="http://schemas.openxmlformats.org/officeDocument/2006/relationships/oleObject" Target="../embeddings/oleObject93.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95.bin"/></Relationships>
</file>

<file path=ppt/slides/_rels/slide47.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7.wmf"/><Relationship Id="rId5" Type="http://schemas.openxmlformats.org/officeDocument/2006/relationships/oleObject" Target="../embeddings/oleObject97.bin"/><Relationship Id="rId10" Type="http://schemas.openxmlformats.org/officeDocument/2006/relationships/image" Target="../media/image69.wmf"/><Relationship Id="rId4" Type="http://schemas.openxmlformats.org/officeDocument/2006/relationships/image" Target="../media/image70.emf"/><Relationship Id="rId9" Type="http://schemas.openxmlformats.org/officeDocument/2006/relationships/oleObject" Target="../embeddings/oleObject99.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0.emf"/><Relationship Id="rId5" Type="http://schemas.openxmlformats.org/officeDocument/2006/relationships/oleObject" Target="../embeddings/oleObject101.bin"/><Relationship Id="rId4" Type="http://schemas.openxmlformats.org/officeDocument/2006/relationships/image" Target="../media/image65.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65.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70.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6.xml"/><Relationship Id="rId1" Type="http://schemas.openxmlformats.org/officeDocument/2006/relationships/vmlDrawing" Target="../drawings/vmlDrawing32.vml"/><Relationship Id="rId4" Type="http://schemas.openxmlformats.org/officeDocument/2006/relationships/image" Target="../media/image71.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6.xml"/><Relationship Id="rId1" Type="http://schemas.openxmlformats.org/officeDocument/2006/relationships/vmlDrawing" Target="../drawings/vmlDrawing33.vml"/><Relationship Id="rId4" Type="http://schemas.openxmlformats.org/officeDocument/2006/relationships/image" Target="../media/image71.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71.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2.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2.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2.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2.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2.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72.emf"/></Relationships>
</file>

<file path=ppt/slides/_rels/slide8.xml.rels><?xml version="1.0" encoding="UTF-8" standalone="yes"?>
<Relationships xmlns="http://schemas.openxmlformats.org/package/2006/relationships"><Relationship Id="rId3" Type="http://schemas.openxmlformats.org/officeDocument/2006/relationships/hyperlink" Target="http://baike.baidu.com/view/173571.htm" TargetMode="External"/><Relationship Id="rId2" Type="http://schemas.openxmlformats.org/officeDocument/2006/relationships/hyperlink" Target="http://baike.baidu.com/view/1153022.htm"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73.emf"/></Relationships>
</file>

<file path=ppt/slides/_rels/slide8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74.wmf"/><Relationship Id="rId4" Type="http://schemas.openxmlformats.org/officeDocument/2006/relationships/oleObject" Target="../embeddings/oleObject114.bin"/></Relationships>
</file>

<file path=ppt/slides/_rels/slide83.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7.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116.bin"/><Relationship Id="rId5" Type="http://schemas.openxmlformats.org/officeDocument/2006/relationships/image" Target="../media/image76.wmf"/><Relationship Id="rId4" Type="http://schemas.openxmlformats.org/officeDocument/2006/relationships/oleObject" Target="../embeddings/oleObject115.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17.bin"/><Relationship Id="rId7"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79.wmf"/><Relationship Id="rId5" Type="http://schemas.openxmlformats.org/officeDocument/2006/relationships/oleObject" Target="../embeddings/oleObject118.bin"/><Relationship Id="rId4" Type="http://schemas.openxmlformats.org/officeDocument/2006/relationships/image" Target="../media/image78.wmf"/></Relationships>
</file>

<file path=ppt/slides/_rels/slide8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80.wmf"/><Relationship Id="rId4" Type="http://schemas.openxmlformats.org/officeDocument/2006/relationships/oleObject" Target="../embeddings/oleObject119.bin"/></Relationships>
</file>

<file path=ppt/slides/_rels/slide8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image" Target="../media/image81.wmf"/><Relationship Id="rId4" Type="http://schemas.openxmlformats.org/officeDocument/2006/relationships/oleObject" Target="../embeddings/oleObject120.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6.xml"/><Relationship Id="rId1" Type="http://schemas.openxmlformats.org/officeDocument/2006/relationships/vmlDrawing" Target="../drawings/vmlDrawing47.vml"/><Relationship Id="rId4" Type="http://schemas.openxmlformats.org/officeDocument/2006/relationships/image" Target="../media/image72.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80.wmf"/><Relationship Id="rId5" Type="http://schemas.openxmlformats.org/officeDocument/2006/relationships/oleObject" Target="../embeddings/oleObject123.bin"/><Relationship Id="rId4" Type="http://schemas.openxmlformats.org/officeDocument/2006/relationships/image" Target="../media/image82.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8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82.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83.wmf"/><Relationship Id="rId5" Type="http://schemas.openxmlformats.org/officeDocument/2006/relationships/oleObject" Target="../embeddings/oleObject127.bin"/><Relationship Id="rId4" Type="http://schemas.openxmlformats.org/officeDocument/2006/relationships/image" Target="../media/image82.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84.emf"/><Relationship Id="rId5" Type="http://schemas.openxmlformats.org/officeDocument/2006/relationships/oleObject" Target="../embeddings/oleObject129.bin"/><Relationship Id="rId4" Type="http://schemas.openxmlformats.org/officeDocument/2006/relationships/image" Target="../media/image83.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84.emf"/><Relationship Id="rId5" Type="http://schemas.openxmlformats.org/officeDocument/2006/relationships/oleObject" Target="../embeddings/oleObject131.bin"/><Relationship Id="rId4" Type="http://schemas.openxmlformats.org/officeDocument/2006/relationships/image" Target="../media/image85.wmf"/></Relationships>
</file>

<file path=ppt/slides/_rels/slide97.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86.wmf"/><Relationship Id="rId5" Type="http://schemas.openxmlformats.org/officeDocument/2006/relationships/oleObject" Target="../embeddings/oleObject133.bin"/><Relationship Id="rId10" Type="http://schemas.openxmlformats.org/officeDocument/2006/relationships/image" Target="../media/image88.wmf"/><Relationship Id="rId4" Type="http://schemas.openxmlformats.org/officeDocument/2006/relationships/image" Target="../media/image79.wmf"/><Relationship Id="rId9" Type="http://schemas.openxmlformats.org/officeDocument/2006/relationships/oleObject" Target="../embeddings/oleObject135.bin"/></Relationships>
</file>

<file path=ppt/slides/_rels/slide98.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89.wmf"/><Relationship Id="rId5" Type="http://schemas.openxmlformats.org/officeDocument/2006/relationships/oleObject" Target="../embeddings/oleObject137.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139.bin"/></Relationships>
</file>

<file path=ppt/slides/_rels/slide99.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93.w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14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ctrTitle"/>
          </p:nvPr>
        </p:nvSpPr>
        <p:spPr/>
        <p:txBody>
          <a:bodyPr/>
          <a:lstStyle/>
          <a:p>
            <a:r>
              <a:rPr lang="zh-CN" altLang="en-US" smtClean="0"/>
              <a:t>通信原理</a:t>
            </a:r>
            <a:endParaRPr lang="zh-CN" altLang="en-US"/>
          </a:p>
        </p:txBody>
      </p:sp>
      <p:sp>
        <p:nvSpPr>
          <p:cNvPr id="5" name="副标题 4"/>
          <p:cNvSpPr>
            <a:spLocks noGrp="1"/>
          </p:cNvSpPr>
          <p:nvPr>
            <p:ph type="subTitle" idx="1"/>
          </p:nvPr>
        </p:nvSpPr>
        <p:spPr/>
        <p:txBody>
          <a:bodyPr/>
          <a:lstStyle/>
          <a:p>
            <a:endParaRPr lang="zh-CN" altLang="en-US"/>
          </a:p>
        </p:txBody>
      </p:sp>
      <p:sp>
        <p:nvSpPr>
          <p:cNvPr id="3" name="灯片编号占位符 5"/>
          <p:cNvSpPr>
            <a:spLocks noGrp="1"/>
          </p:cNvSpPr>
          <p:nvPr>
            <p:ph type="sldNum" sz="quarter" idx="4294967295"/>
          </p:nvPr>
        </p:nvSpPr>
        <p:spPr>
          <a:xfrm>
            <a:off x="7239000" y="6243638"/>
            <a:ext cx="1905000" cy="457200"/>
          </a:xfrm>
          <a:prstGeom prst="rect">
            <a:avLst/>
          </a:prstGeom>
        </p:spPr>
        <p:txBody>
          <a:bodyPr/>
          <a:lstStyle/>
          <a:p>
            <a:fld id="{E0288FEC-61B7-4A4D-8244-368F90B58DCC}" type="slidenum">
              <a:rPr lang="en-US" altLang="zh-CN"/>
              <a:pPr/>
              <a:t>1</a:t>
            </a:fld>
            <a:endParaRPr lang="en-US" altLang="zh-CN"/>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dirty="0" smtClean="0"/>
              <a:t>数字通信的传输对象：</a:t>
            </a:r>
            <a:r>
              <a:rPr lang="zh-CN" altLang="en-US" dirty="0" smtClean="0">
                <a:solidFill>
                  <a:srgbClr val="0000FF"/>
                </a:solidFill>
              </a:rPr>
              <a:t>数字序列</a:t>
            </a:r>
            <a:endParaRPr lang="en-US" altLang="zh-CN" dirty="0" smtClean="0">
              <a:solidFill>
                <a:srgbClr val="0000FF"/>
              </a:solidFill>
            </a:endParaRPr>
          </a:p>
          <a:p>
            <a:pPr lvl="1"/>
            <a:r>
              <a:rPr lang="zh-CN" altLang="en-US" dirty="0" smtClean="0"/>
              <a:t>计算机中表示方式：二进制“</a:t>
            </a:r>
            <a:r>
              <a:rPr lang="en-US" altLang="zh-CN" dirty="0" smtClean="0"/>
              <a:t>0</a:t>
            </a:r>
            <a:r>
              <a:rPr lang="zh-CN" altLang="en-US" dirty="0" smtClean="0"/>
              <a:t>”“</a:t>
            </a:r>
            <a:r>
              <a:rPr lang="en-US" altLang="zh-CN" dirty="0" smtClean="0"/>
              <a:t>1</a:t>
            </a:r>
            <a:r>
              <a:rPr lang="zh-CN" altLang="en-US" dirty="0" smtClean="0"/>
              <a:t>”序列</a:t>
            </a:r>
            <a:endParaRPr lang="en-US" altLang="zh-CN" dirty="0" smtClean="0"/>
          </a:p>
          <a:p>
            <a:r>
              <a:rPr lang="zh-CN" altLang="en-US" dirty="0" smtClean="0">
                <a:solidFill>
                  <a:srgbClr val="0000FF"/>
                </a:solidFill>
                <a:latin typeface="+mj-ea"/>
              </a:rPr>
              <a:t>问题：</a:t>
            </a:r>
            <a:r>
              <a:rPr lang="zh-CN" altLang="en-US" dirty="0">
                <a:latin typeface="+mj-ea"/>
              </a:rPr>
              <a:t>实际传输中</a:t>
            </a:r>
            <a:r>
              <a:rPr lang="zh-CN" altLang="en-US" dirty="0" smtClean="0">
                <a:latin typeface="+mj-ea"/>
              </a:rPr>
              <a:t>，波形是</a:t>
            </a:r>
            <a:r>
              <a:rPr lang="zh-CN" altLang="en-US" dirty="0">
                <a:latin typeface="+mj-ea"/>
              </a:rPr>
              <a:t>什么样子？</a:t>
            </a:r>
          </a:p>
          <a:p>
            <a:pPr lvl="1"/>
            <a:endParaRPr lang="en-US" altLang="zh-CN" dirty="0" smtClean="0"/>
          </a:p>
          <a:p>
            <a:pPr lvl="1"/>
            <a:endParaRPr lang="en-US" altLang="zh-CN" dirty="0"/>
          </a:p>
          <a:p>
            <a:pPr lvl="1"/>
            <a:endParaRPr lang="en-US" altLang="zh-CN" dirty="0" smtClean="0"/>
          </a:p>
          <a:p>
            <a:pPr lvl="1"/>
            <a:endParaRPr lang="en-US" altLang="zh-CN" dirty="0" smtClean="0"/>
          </a:p>
        </p:txBody>
      </p:sp>
      <p:sp>
        <p:nvSpPr>
          <p:cNvPr id="4" name="灯片编号占位符 3"/>
          <p:cNvSpPr>
            <a:spLocks noGrp="1"/>
          </p:cNvSpPr>
          <p:nvPr>
            <p:ph type="sldNum" sz="quarter" idx="12"/>
          </p:nvPr>
        </p:nvSpPr>
        <p:spPr/>
        <p:txBody>
          <a:bodyPr/>
          <a:lstStyle/>
          <a:p>
            <a:fld id="{E31375A4-56A4-47D6-9801-1991572033F7}" type="slidenum">
              <a:rPr lang="en-US" smtClean="0"/>
              <a:pPr/>
              <a:t>10</a:t>
            </a:fld>
            <a:endParaRPr lang="en-US"/>
          </a:p>
        </p:txBody>
      </p:sp>
      <p:pic>
        <p:nvPicPr>
          <p:cNvPr id="12" name="Picture 4" descr="t0503"/>
          <p:cNvPicPr>
            <a:picLocks noChangeAspect="1" noChangeArrowheads="1"/>
          </p:cNvPicPr>
          <p:nvPr/>
        </p:nvPicPr>
        <p:blipFill rotWithShape="1">
          <a:blip r:embed="rId2" cstate="print"/>
          <a:srcRect t="-6" r="51535" b="-6"/>
          <a:stretch/>
        </p:blipFill>
        <p:spPr bwMode="auto">
          <a:xfrm>
            <a:off x="827584" y="2996952"/>
            <a:ext cx="3785035" cy="3861048"/>
          </a:xfrm>
          <a:prstGeom prst="rect">
            <a:avLst/>
          </a:prstGeom>
          <a:noFill/>
          <a:ln w="9525">
            <a:noFill/>
            <a:miter lim="800000"/>
            <a:headEnd/>
            <a:tailEnd/>
          </a:ln>
        </p:spPr>
      </p:pic>
      <p:sp>
        <p:nvSpPr>
          <p:cNvPr id="6" name="矩形 5"/>
          <p:cNvSpPr/>
          <p:nvPr/>
        </p:nvSpPr>
        <p:spPr>
          <a:xfrm>
            <a:off x="5706367" y="3417384"/>
            <a:ext cx="3312368" cy="22467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800" b="1" dirty="0" smtClean="0">
                <a:solidFill>
                  <a:srgbClr val="0000FF"/>
                </a:solidFill>
                <a:latin typeface="+mj-ea"/>
                <a:ea typeface="+mj-ea"/>
              </a:rPr>
              <a:t>实际</a:t>
            </a:r>
            <a:r>
              <a:rPr lang="zh-CN" altLang="en-US" sz="2800" b="1" dirty="0">
                <a:solidFill>
                  <a:srgbClr val="0000FF"/>
                </a:solidFill>
                <a:latin typeface="+mj-ea"/>
                <a:ea typeface="+mj-ea"/>
              </a:rPr>
              <a:t>传输中</a:t>
            </a:r>
            <a:r>
              <a:rPr lang="zh-CN" altLang="en-US" sz="2800" b="1" dirty="0" smtClean="0">
                <a:latin typeface="+mj-ea"/>
                <a:ea typeface="+mj-ea"/>
              </a:rPr>
              <a:t>：</a:t>
            </a:r>
            <a:endParaRPr lang="en-US" altLang="zh-CN" sz="2800" b="1" dirty="0" smtClean="0">
              <a:latin typeface="+mj-ea"/>
              <a:ea typeface="+mj-ea"/>
            </a:endParaRPr>
          </a:p>
          <a:p>
            <a:r>
              <a:rPr lang="en-US" altLang="zh-CN" sz="2800" b="1" dirty="0">
                <a:latin typeface="+mj-ea"/>
                <a:ea typeface="+mj-ea"/>
              </a:rPr>
              <a:t> </a:t>
            </a:r>
            <a:r>
              <a:rPr lang="en-US" altLang="zh-CN" sz="2800" b="1" dirty="0" smtClean="0">
                <a:latin typeface="+mj-ea"/>
                <a:ea typeface="+mj-ea"/>
              </a:rPr>
              <a:t>      </a:t>
            </a:r>
            <a:r>
              <a:rPr lang="zh-CN" altLang="en-US" sz="2800" b="1" dirty="0" smtClean="0">
                <a:latin typeface="+mj-ea"/>
                <a:ea typeface="+mj-ea"/>
              </a:rPr>
              <a:t>为</a:t>
            </a:r>
            <a:r>
              <a:rPr lang="zh-CN" altLang="en-US" sz="2800" b="1" dirty="0">
                <a:latin typeface="+mj-ea"/>
                <a:ea typeface="+mj-ea"/>
              </a:rPr>
              <a:t>匹配信道特性，需要</a:t>
            </a:r>
            <a:r>
              <a:rPr lang="zh-CN" altLang="en-US" sz="2800" b="1" dirty="0">
                <a:solidFill>
                  <a:srgbClr val="FF0000"/>
                </a:solidFill>
                <a:latin typeface="+mj-ea"/>
                <a:ea typeface="+mj-ea"/>
              </a:rPr>
              <a:t>选择不同的波形</a:t>
            </a:r>
            <a:r>
              <a:rPr lang="zh-CN" altLang="en-US" sz="2800" b="1" dirty="0">
                <a:solidFill>
                  <a:schemeClr val="tx1"/>
                </a:solidFill>
                <a:latin typeface="+mj-ea"/>
                <a:ea typeface="+mj-ea"/>
              </a:rPr>
              <a:t>来表示“</a:t>
            </a:r>
            <a:r>
              <a:rPr lang="en-US" altLang="zh-CN" sz="2800" b="1" dirty="0">
                <a:solidFill>
                  <a:schemeClr val="tx1"/>
                </a:solidFill>
                <a:latin typeface="+mj-ea"/>
                <a:ea typeface="+mj-ea"/>
              </a:rPr>
              <a:t>0</a:t>
            </a:r>
            <a:r>
              <a:rPr lang="zh-CN" altLang="en-US" sz="2800" b="1" dirty="0">
                <a:solidFill>
                  <a:schemeClr val="tx1"/>
                </a:solidFill>
                <a:latin typeface="+mj-ea"/>
                <a:ea typeface="+mj-ea"/>
              </a:rPr>
              <a:t>”“</a:t>
            </a:r>
            <a:r>
              <a:rPr lang="en-US" altLang="zh-CN" sz="2800" b="1" dirty="0">
                <a:solidFill>
                  <a:schemeClr val="tx1"/>
                </a:solidFill>
                <a:latin typeface="+mj-ea"/>
                <a:ea typeface="+mj-ea"/>
              </a:rPr>
              <a:t>1</a:t>
            </a:r>
            <a:r>
              <a:rPr lang="zh-CN" altLang="en-US" sz="2800" b="1" dirty="0">
                <a:solidFill>
                  <a:schemeClr val="tx1"/>
                </a:solidFill>
                <a:latin typeface="+mj-ea"/>
                <a:ea typeface="+mj-ea"/>
              </a:rPr>
              <a:t>”</a:t>
            </a:r>
            <a:r>
              <a:rPr lang="zh-CN" altLang="en-US" sz="2800" b="1" dirty="0">
                <a:latin typeface="+mj-ea"/>
                <a:ea typeface="+mj-ea"/>
              </a:rPr>
              <a:t>。</a:t>
            </a:r>
            <a:endParaRPr lang="en-US" altLang="zh-CN" sz="2800" b="1" dirty="0">
              <a:latin typeface="+mj-ea"/>
              <a:ea typeface="+mj-ea"/>
            </a:endParaRPr>
          </a:p>
        </p:txBody>
      </p:sp>
      <p:sp>
        <p:nvSpPr>
          <p:cNvPr id="13" name="矩形 12"/>
          <p:cNvSpPr/>
          <p:nvPr/>
        </p:nvSpPr>
        <p:spPr>
          <a:xfrm>
            <a:off x="827584" y="4005064"/>
            <a:ext cx="3785035" cy="1512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99592" y="5229200"/>
            <a:ext cx="3785035" cy="1512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AutoShape 2" descr="http://t2.baidu.com/it/u=2127834131,3066656058&amp;fm=23&amp;gp=0.jpg"/>
          <p:cNvSpPr>
            <a:spLocks noChangeAspect="1" noChangeArrowheads="1"/>
          </p:cNvSpPr>
          <p:nvPr/>
        </p:nvSpPr>
        <p:spPr bwMode="auto">
          <a:xfrm>
            <a:off x="2813863" y="-127001"/>
            <a:ext cx="2188536" cy="21885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descr="http://t2.baidu.com/it/u=2127834131,3066656058&amp;fm=23&amp;gp=0.jpg"/>
          <p:cNvSpPr>
            <a:spLocks noChangeAspect="1" noChangeArrowheads="1"/>
          </p:cNvSpPr>
          <p:nvPr/>
        </p:nvSpPr>
        <p:spPr bwMode="auto">
          <a:xfrm>
            <a:off x="2966263" y="25399"/>
            <a:ext cx="2188536" cy="21885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6" descr="http://t2.baidu.com/it/u=2127834131,3066656058&amp;fm=23&amp;gp=0.jpg"/>
          <p:cNvSpPr>
            <a:spLocks noChangeAspect="1" noChangeArrowheads="1"/>
          </p:cNvSpPr>
          <p:nvPr/>
        </p:nvSpPr>
        <p:spPr bwMode="auto">
          <a:xfrm>
            <a:off x="3118663" y="177799"/>
            <a:ext cx="2188536" cy="21885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52296" name="Picture 8" descr="http://www.iconpng.com/png/sleek_xp/o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2975" y="2996952"/>
            <a:ext cx="854224" cy="85422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http://www.iconpng.com/png/sleek_xp/o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4158952"/>
            <a:ext cx="854224" cy="85422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http://www.iconpng.com/png/sleek_xp/o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5383088"/>
            <a:ext cx="854224" cy="854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2296"/>
                                        </p:tgtEl>
                                        <p:attrNameLst>
                                          <p:attrName>style.visibility</p:attrName>
                                        </p:attrNameLst>
                                      </p:cBhvr>
                                      <p:to>
                                        <p:strVal val="visible"/>
                                      </p:to>
                                    </p:set>
                                    <p:animEffect transition="in" filter="fade">
                                      <p:cBhvr>
                                        <p:cTn id="17" dur="500"/>
                                        <p:tgtEl>
                                          <p:spTgt spid="65229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p:txBody>
          <a:bodyPr>
            <a:normAutofit/>
          </a:bodyPr>
          <a:lstStyle/>
          <a:p>
            <a:r>
              <a:rPr lang="zh-CN" altLang="en-US" dirty="0" smtClean="0"/>
              <a:t>在无码间串扰时域条件的要求下，我们得到无码间串扰时的基带传输特性应满足</a:t>
            </a:r>
          </a:p>
          <a:p>
            <a:pPr lvl="1"/>
            <a:endParaRPr lang="zh-CN" altLang="en-US" dirty="0" smtClean="0"/>
          </a:p>
          <a:p>
            <a:r>
              <a:rPr lang="zh-CN" altLang="en-US" dirty="0" smtClean="0"/>
              <a:t>或写成</a:t>
            </a:r>
          </a:p>
          <a:p>
            <a:pPr lvl="1"/>
            <a:endParaRPr lang="en-US" altLang="zh-CN" dirty="0" smtClean="0"/>
          </a:p>
          <a:p>
            <a:pPr lvl="1"/>
            <a:endParaRPr lang="zh-CN" altLang="en-US" dirty="0" smtClean="0"/>
          </a:p>
          <a:p>
            <a:r>
              <a:rPr lang="zh-CN" altLang="en-US" dirty="0" smtClean="0"/>
              <a:t>上条件称为</a:t>
            </a:r>
            <a:r>
              <a:rPr lang="zh-CN" altLang="en-US" dirty="0" smtClean="0">
                <a:solidFill>
                  <a:srgbClr val="0000FF"/>
                </a:solidFill>
              </a:rPr>
              <a:t>奈奎斯特</a:t>
            </a:r>
            <a:r>
              <a:rPr lang="en-US" altLang="zh-CN" dirty="0" smtClean="0">
                <a:solidFill>
                  <a:srgbClr val="0000FF"/>
                </a:solidFill>
              </a:rPr>
              <a:t>(</a:t>
            </a:r>
            <a:r>
              <a:rPr lang="en-US" altLang="zh-CN" dirty="0" err="1" smtClean="0">
                <a:solidFill>
                  <a:srgbClr val="0000FF"/>
                </a:solidFill>
              </a:rPr>
              <a:t>Nyquist</a:t>
            </a:r>
            <a:r>
              <a:rPr lang="en-US" altLang="zh-CN" dirty="0" smtClean="0">
                <a:solidFill>
                  <a:srgbClr val="0000FF"/>
                </a:solidFill>
              </a:rPr>
              <a:t>)</a:t>
            </a:r>
            <a:r>
              <a:rPr lang="zh-CN" altLang="en-US" dirty="0" smtClean="0">
                <a:solidFill>
                  <a:srgbClr val="0000FF"/>
                </a:solidFill>
              </a:rPr>
              <a:t>第一准则</a:t>
            </a:r>
            <a:r>
              <a:rPr lang="zh-CN" altLang="en-US" dirty="0" smtClean="0"/>
              <a:t>。</a:t>
            </a:r>
          </a:p>
          <a:p>
            <a:r>
              <a:rPr lang="zh-CN" altLang="en-US" dirty="0" smtClean="0"/>
              <a:t>基带系统的总特性</a:t>
            </a:r>
            <a:r>
              <a:rPr lang="en-US" altLang="zh-CN" i="1" dirty="0" smtClean="0"/>
              <a:t>H(</a:t>
            </a:r>
            <a:r>
              <a:rPr lang="en-US" altLang="zh-CN" i="1" dirty="0" smtClean="0">
                <a:sym typeface="Symbol" pitchFamily="18" charset="2"/>
              </a:rPr>
              <a:t></a:t>
            </a:r>
            <a:r>
              <a:rPr lang="en-US" altLang="zh-CN" i="1" dirty="0" smtClean="0"/>
              <a:t>)</a:t>
            </a:r>
            <a:r>
              <a:rPr lang="zh-CN" altLang="en-US" dirty="0" smtClean="0"/>
              <a:t>凡是能符合此要求的，均能消除码间串扰。</a:t>
            </a:r>
            <a:endParaRPr lang="zh-CN" altLang="en-US" dirty="0"/>
          </a:p>
        </p:txBody>
      </p:sp>
      <p:sp>
        <p:nvSpPr>
          <p:cNvPr id="16" name="灯片编号占位符 5"/>
          <p:cNvSpPr>
            <a:spLocks noGrp="1"/>
          </p:cNvSpPr>
          <p:nvPr>
            <p:ph type="sldNum" sz="quarter" idx="12"/>
          </p:nvPr>
        </p:nvSpPr>
        <p:spPr/>
        <p:txBody>
          <a:bodyPr/>
          <a:lstStyle/>
          <a:p>
            <a:fld id="{6A75A75B-2079-4072-84A6-BB37022F628F}" type="slidenum">
              <a:rPr lang="en-US" altLang="zh-CN" smtClean="0"/>
              <a:pPr/>
              <a:t>100</a:t>
            </a:fld>
            <a:endParaRPr lang="en-US" altLang="zh-CN"/>
          </a:p>
        </p:txBody>
      </p:sp>
      <p:sp>
        <p:nvSpPr>
          <p:cNvPr id="9011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0116" name="Object 4"/>
          <p:cNvGraphicFramePr>
            <a:graphicFrameLocks noChangeAspect="1"/>
          </p:cNvGraphicFramePr>
          <p:nvPr>
            <p:extLst>
              <p:ext uri="{D42A27DB-BD31-4B8C-83A1-F6EECF244321}">
                <p14:modId xmlns:p14="http://schemas.microsoft.com/office/powerpoint/2010/main" val="3783566127"/>
              </p:ext>
            </p:extLst>
          </p:nvPr>
        </p:nvGraphicFramePr>
        <p:xfrm>
          <a:off x="1187623" y="188640"/>
          <a:ext cx="4568887" cy="856233"/>
        </p:xfrm>
        <a:graphic>
          <a:graphicData uri="http://schemas.openxmlformats.org/presentationml/2006/ole">
            <mc:AlternateContent xmlns:mc="http://schemas.openxmlformats.org/markup-compatibility/2006">
              <mc:Choice xmlns:v="urn:schemas-microsoft-com:vml" Requires="v">
                <p:oleObj spid="_x0000_s668997" name="公式" r:id="rId3" imgW="2286000" imgH="431800" progId="Equation.3">
                  <p:embed/>
                </p:oleObj>
              </mc:Choice>
              <mc:Fallback>
                <p:oleObj name="公式" r:id="rId3" imgW="2286000" imgH="431800" progId="Equation.3">
                  <p:embed/>
                  <p:pic>
                    <p:nvPicPr>
                      <p:cNvPr id="0" name="Picture 5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3" y="188640"/>
                        <a:ext cx="4568887" cy="856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9" name="Rectangle 7"/>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90121"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10"/>
          <p:cNvGrpSpPr>
            <a:grpSpLocks/>
          </p:cNvGrpSpPr>
          <p:nvPr/>
        </p:nvGrpSpPr>
        <p:grpSpPr bwMode="auto">
          <a:xfrm>
            <a:off x="1835696" y="2060848"/>
            <a:ext cx="3959225" cy="831850"/>
            <a:chOff x="1463" y="2018"/>
            <a:chExt cx="2494" cy="524"/>
          </a:xfrm>
        </p:grpSpPr>
        <p:graphicFrame>
          <p:nvGraphicFramePr>
            <p:cNvPr id="90118" name="Object 6"/>
            <p:cNvGraphicFramePr>
              <a:graphicFrameLocks noChangeAspect="1"/>
            </p:cNvGraphicFramePr>
            <p:nvPr/>
          </p:nvGraphicFramePr>
          <p:xfrm>
            <a:off x="1463" y="2047"/>
            <a:ext cx="1531" cy="489"/>
          </p:xfrm>
          <a:graphic>
            <a:graphicData uri="http://schemas.openxmlformats.org/presentationml/2006/ole">
              <mc:AlternateContent xmlns:mc="http://schemas.openxmlformats.org/markup-compatibility/2006">
                <mc:Choice xmlns:v="urn:schemas-microsoft-com:vml" Requires="v">
                  <p:oleObj spid="_x0000_s668998" name="公式" r:id="rId5" imgW="1346200" imgH="431800" progId="Equation.3">
                    <p:embed/>
                  </p:oleObj>
                </mc:Choice>
                <mc:Fallback>
                  <p:oleObj name="公式" r:id="rId5" imgW="1346200" imgH="431800" progId="Equation.3">
                    <p:embed/>
                    <p:pic>
                      <p:nvPicPr>
                        <p:cNvPr id="0" name="Picture 5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3" y="2047"/>
                          <a:ext cx="1531" cy="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0" name="Object 8"/>
            <p:cNvGraphicFramePr>
              <a:graphicFrameLocks noChangeAspect="1"/>
            </p:cNvGraphicFramePr>
            <p:nvPr/>
          </p:nvGraphicFramePr>
          <p:xfrm>
            <a:off x="3305" y="2018"/>
            <a:ext cx="652" cy="524"/>
          </p:xfrm>
          <a:graphic>
            <a:graphicData uri="http://schemas.openxmlformats.org/presentationml/2006/ole">
              <mc:AlternateContent xmlns:mc="http://schemas.openxmlformats.org/markup-compatibility/2006">
                <mc:Choice xmlns:v="urn:schemas-microsoft-com:vml" Requires="v">
                  <p:oleObj spid="_x0000_s668999" name="公式" r:id="rId7" imgW="533169" imgH="431613" progId="Equation.3">
                    <p:embed/>
                  </p:oleObj>
                </mc:Choice>
                <mc:Fallback>
                  <p:oleObj name="公式" r:id="rId7" imgW="533169" imgH="431613" progId="Equation.3">
                    <p:embed/>
                    <p:pic>
                      <p:nvPicPr>
                        <p:cNvPr id="0" name="Picture 5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5" y="2018"/>
                          <a:ext cx="652" cy="5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0124" name="Rectangle 12"/>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90126" name="Rectangle 14"/>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3" name="Group 15"/>
          <p:cNvGrpSpPr>
            <a:grpSpLocks/>
          </p:cNvGrpSpPr>
          <p:nvPr/>
        </p:nvGrpSpPr>
        <p:grpSpPr bwMode="auto">
          <a:xfrm>
            <a:off x="2052240" y="3284984"/>
            <a:ext cx="4103936" cy="975866"/>
            <a:chOff x="1633" y="2690"/>
            <a:chExt cx="2313" cy="524"/>
          </a:xfrm>
        </p:grpSpPr>
        <p:graphicFrame>
          <p:nvGraphicFramePr>
            <p:cNvPr id="90123" name="Object 11"/>
            <p:cNvGraphicFramePr>
              <a:graphicFrameLocks noChangeAspect="1"/>
            </p:cNvGraphicFramePr>
            <p:nvPr/>
          </p:nvGraphicFramePr>
          <p:xfrm>
            <a:off x="1633" y="2740"/>
            <a:ext cx="1389" cy="474"/>
          </p:xfrm>
          <a:graphic>
            <a:graphicData uri="http://schemas.openxmlformats.org/presentationml/2006/ole">
              <mc:AlternateContent xmlns:mc="http://schemas.openxmlformats.org/markup-compatibility/2006">
                <mc:Choice xmlns:v="urn:schemas-microsoft-com:vml" Requires="v">
                  <p:oleObj spid="_x0000_s669000" name="公式" r:id="rId9" imgW="1257300" imgH="431800" progId="Equation.3">
                    <p:embed/>
                  </p:oleObj>
                </mc:Choice>
                <mc:Fallback>
                  <p:oleObj name="公式" r:id="rId9" imgW="1257300" imgH="431800" progId="Equation.3">
                    <p:embed/>
                    <p:pic>
                      <p:nvPicPr>
                        <p:cNvPr id="0" name="Picture 5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3" y="2740"/>
                          <a:ext cx="1389" cy="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5" name="Object 13"/>
            <p:cNvGraphicFramePr>
              <a:graphicFrameLocks noChangeAspect="1"/>
            </p:cNvGraphicFramePr>
            <p:nvPr/>
          </p:nvGraphicFramePr>
          <p:xfrm>
            <a:off x="3294" y="2690"/>
            <a:ext cx="652" cy="524"/>
          </p:xfrm>
          <a:graphic>
            <a:graphicData uri="http://schemas.openxmlformats.org/presentationml/2006/ole">
              <mc:AlternateContent xmlns:mc="http://schemas.openxmlformats.org/markup-compatibility/2006">
                <mc:Choice xmlns:v="urn:schemas-microsoft-com:vml" Requires="v">
                  <p:oleObj spid="_x0000_s669001" name="公式" r:id="rId11" imgW="533169" imgH="431613" progId="Equation.3">
                    <p:embed/>
                  </p:oleObj>
                </mc:Choice>
                <mc:Fallback>
                  <p:oleObj name="公式" r:id="rId11" imgW="533169" imgH="431613" progId="Equation.3">
                    <p:embed/>
                    <p:pic>
                      <p:nvPicPr>
                        <p:cNvPr id="0" name="Picture 5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4" y="2690"/>
                          <a:ext cx="652" cy="5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 name="对象 3"/>
          <p:cNvGraphicFramePr>
            <a:graphicFrameLocks noChangeAspect="1"/>
          </p:cNvGraphicFramePr>
          <p:nvPr>
            <p:extLst>
              <p:ext uri="{D42A27DB-BD31-4B8C-83A1-F6EECF244321}">
                <p14:modId xmlns:p14="http://schemas.microsoft.com/office/powerpoint/2010/main" val="4106339445"/>
              </p:ext>
            </p:extLst>
          </p:nvPr>
        </p:nvGraphicFramePr>
        <p:xfrm>
          <a:off x="6012160" y="1772816"/>
          <a:ext cx="3056735" cy="792088"/>
        </p:xfrm>
        <a:graphic>
          <a:graphicData uri="http://schemas.openxmlformats.org/presentationml/2006/ole">
            <mc:AlternateContent xmlns:mc="http://schemas.openxmlformats.org/markup-compatibility/2006">
              <mc:Choice xmlns:v="urn:schemas-microsoft-com:vml" Requires="v">
                <p:oleObj spid="_x0000_s669002" name="公式" r:id="rId12" imgW="1765300" imgH="457200" progId="Equation.3">
                  <p:embed/>
                </p:oleObj>
              </mc:Choice>
              <mc:Fallback>
                <p:oleObj name="公式" r:id="rId12" imgW="1765300" imgH="457200" progId="Equation.3">
                  <p:embed/>
                  <p:pic>
                    <p:nvPicPr>
                      <p:cNvPr id="0" name="Picture 59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2160" y="1772816"/>
                        <a:ext cx="3056735" cy="792088"/>
                      </a:xfrm>
                      <a:prstGeom prst="rect">
                        <a:avLst/>
                      </a:prstGeom>
                      <a:noFill/>
                      <a:ln w="38100">
                        <a:solidFill>
                          <a:srgbClr val="FF0000"/>
                        </a:solidFill>
                        <a:miter lim="800000"/>
                        <a:headEnd/>
                        <a:tailEnd/>
                      </a:ln>
                      <a:extLst/>
                    </p:spPr>
                  </p:pic>
                </p:oleObj>
              </mc:Fallback>
            </mc:AlternateContent>
          </a:graphicData>
        </a:graphic>
      </p:graphicFrame>
      <p:cxnSp>
        <p:nvCxnSpPr>
          <p:cNvPr id="6" name="直接箭头连接符 5"/>
          <p:cNvCxnSpPr/>
          <p:nvPr/>
        </p:nvCxnSpPr>
        <p:spPr>
          <a:xfrm flipH="1" flipV="1">
            <a:off x="4644008" y="764704"/>
            <a:ext cx="1368152" cy="93610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0115">
                                            <p:txEl>
                                              <p:pRg st="0" end="0"/>
                                            </p:txEl>
                                          </p:spTgt>
                                        </p:tgtEl>
                                        <p:attrNameLst>
                                          <p:attrName>style.visibility</p:attrName>
                                        </p:attrNameLst>
                                      </p:cBhvr>
                                      <p:to>
                                        <p:strVal val="visible"/>
                                      </p:to>
                                    </p:set>
                                    <p:anim calcmode="lin" valueType="num">
                                      <p:cBhvr additive="base">
                                        <p:cTn id="17" dur="500" fill="hold"/>
                                        <p:tgtEl>
                                          <p:spTgt spid="9011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0115">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0115">
                                            <p:txEl>
                                              <p:pRg st="2" end="2"/>
                                            </p:txEl>
                                          </p:spTgt>
                                        </p:tgtEl>
                                        <p:attrNameLst>
                                          <p:attrName>style.visibility</p:attrName>
                                        </p:attrNameLst>
                                      </p:cBhvr>
                                      <p:to>
                                        <p:strVal val="visible"/>
                                      </p:to>
                                    </p:set>
                                    <p:anim calcmode="lin" valueType="num">
                                      <p:cBhvr additive="base">
                                        <p:cTn id="27" dur="500" fill="hold"/>
                                        <p:tgtEl>
                                          <p:spTgt spid="90115">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0115">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0115">
                                            <p:txEl>
                                              <p:pRg st="5" end="5"/>
                                            </p:txEl>
                                          </p:spTgt>
                                        </p:tgtEl>
                                        <p:attrNameLst>
                                          <p:attrName>style.visibility</p:attrName>
                                        </p:attrNameLst>
                                      </p:cBhvr>
                                      <p:to>
                                        <p:strVal val="visible"/>
                                      </p:to>
                                    </p:set>
                                    <p:anim calcmode="lin" valueType="num">
                                      <p:cBhvr additive="base">
                                        <p:cTn id="37" dur="500" fill="hold"/>
                                        <p:tgtEl>
                                          <p:spTgt spid="901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0115">
                                            <p:txEl>
                                              <p:pRg st="5" end="5"/>
                                            </p:txEl>
                                          </p:spTgt>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nodeType="afterEffect">
                                  <p:stCondLst>
                                    <p:cond delay="0"/>
                                  </p:stCondLst>
                                  <p:childTnLst>
                                    <p:set>
                                      <p:cBhvr>
                                        <p:cTn id="41" dur="1" fill="hold">
                                          <p:stCondLst>
                                            <p:cond delay="0"/>
                                          </p:stCondLst>
                                        </p:cTn>
                                        <p:tgtEl>
                                          <p:spTgt spid="90115">
                                            <p:txEl>
                                              <p:pRg st="6" end="6"/>
                                            </p:txEl>
                                          </p:spTgt>
                                        </p:tgtEl>
                                        <p:attrNameLst>
                                          <p:attrName>style.visibility</p:attrName>
                                        </p:attrNameLst>
                                      </p:cBhvr>
                                      <p:to>
                                        <p:strVal val="visible"/>
                                      </p:to>
                                    </p:set>
                                    <p:anim calcmode="lin" valueType="num">
                                      <p:cBhvr additive="base">
                                        <p:cTn id="42" dur="500" fill="hold"/>
                                        <p:tgtEl>
                                          <p:spTgt spid="90115">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01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solidFill>
                  <a:srgbClr val="0000FF"/>
                </a:solidFill>
              </a:rPr>
              <a:t>频域条件的物理意义</a:t>
            </a:r>
          </a:p>
        </p:txBody>
      </p:sp>
      <p:sp>
        <p:nvSpPr>
          <p:cNvPr id="91139" name="Rectangle 3"/>
          <p:cNvSpPr>
            <a:spLocks noGrp="1" noChangeArrowheads="1"/>
          </p:cNvSpPr>
          <p:nvPr>
            <p:ph type="body" idx="1"/>
          </p:nvPr>
        </p:nvSpPr>
        <p:spPr>
          <a:xfrm>
            <a:off x="539552" y="1196752"/>
            <a:ext cx="8280920" cy="5184576"/>
          </a:xfrm>
        </p:spPr>
        <p:txBody>
          <a:bodyPr>
            <a:normAutofit fontScale="92500" lnSpcReduction="20000"/>
          </a:bodyPr>
          <a:lstStyle/>
          <a:p>
            <a:pPr>
              <a:lnSpc>
                <a:spcPct val="140000"/>
              </a:lnSpc>
            </a:pPr>
            <a:r>
              <a:rPr lang="zh-CN" altLang="en-US" dirty="0" smtClean="0">
                <a:solidFill>
                  <a:srgbClr val="FF0000"/>
                </a:solidFill>
              </a:rPr>
              <a:t>怎么理解                                            ？</a:t>
            </a:r>
            <a:endParaRPr lang="en-US" altLang="zh-CN" dirty="0" smtClean="0">
              <a:solidFill>
                <a:srgbClr val="FF0000"/>
              </a:solidFill>
            </a:endParaRPr>
          </a:p>
          <a:p>
            <a:pPr>
              <a:lnSpc>
                <a:spcPct val="140000"/>
              </a:lnSpc>
            </a:pPr>
            <a:r>
              <a:rPr lang="zh-CN" altLang="en-US" dirty="0" smtClean="0">
                <a:solidFill>
                  <a:srgbClr val="0000FF"/>
                </a:solidFill>
              </a:rPr>
              <a:t>分析</a:t>
            </a:r>
            <a:r>
              <a:rPr lang="zh-CN" altLang="en-US" dirty="0" smtClean="0"/>
              <a:t>：</a:t>
            </a:r>
            <a:endParaRPr lang="en-US" altLang="zh-CN" dirty="0" smtClean="0"/>
          </a:p>
          <a:p>
            <a:pPr marL="365760" lvl="1" indent="0">
              <a:lnSpc>
                <a:spcPct val="140000"/>
              </a:lnSpc>
              <a:buNone/>
            </a:pPr>
            <a:r>
              <a:rPr lang="en-US" altLang="zh-CN" dirty="0" smtClean="0"/>
              <a:t>1. </a:t>
            </a:r>
            <a:r>
              <a:rPr lang="zh-CN" altLang="en-US" dirty="0" smtClean="0"/>
              <a:t>将</a:t>
            </a:r>
            <a:r>
              <a:rPr lang="en-US" altLang="zh-CN" i="1" dirty="0" smtClean="0"/>
              <a:t>H</a:t>
            </a:r>
            <a:r>
              <a:rPr lang="en-US" altLang="zh-CN" dirty="0" smtClean="0"/>
              <a:t>(</a:t>
            </a:r>
            <a:r>
              <a:rPr lang="en-US" altLang="zh-CN" i="1" dirty="0" smtClean="0">
                <a:sym typeface="Symbol" pitchFamily="18" charset="2"/>
              </a:rPr>
              <a:t></a:t>
            </a:r>
            <a:r>
              <a:rPr lang="en-US" altLang="zh-CN" dirty="0" smtClean="0"/>
              <a:t>)</a:t>
            </a:r>
            <a:r>
              <a:rPr lang="zh-CN" altLang="en-US" dirty="0" smtClean="0"/>
              <a:t>在</a:t>
            </a:r>
            <a:r>
              <a:rPr lang="zh-CN" altLang="en-US" i="1" dirty="0" smtClean="0">
                <a:sym typeface="Symbol" pitchFamily="18" charset="2"/>
              </a:rPr>
              <a:t> </a:t>
            </a:r>
            <a:r>
              <a:rPr lang="zh-CN" altLang="en-US" dirty="0" smtClean="0"/>
              <a:t>轴上以</a:t>
            </a:r>
            <a:r>
              <a:rPr lang="en-US" altLang="zh-CN" dirty="0" smtClean="0"/>
              <a:t>2</a:t>
            </a:r>
            <a:r>
              <a:rPr lang="en-US" altLang="zh-CN" dirty="0" smtClean="0">
                <a:sym typeface="Symbol" pitchFamily="18" charset="2"/>
              </a:rPr>
              <a:t>/</a:t>
            </a:r>
            <a:r>
              <a:rPr lang="en-US" altLang="zh-CN" i="1" dirty="0" smtClean="0">
                <a:sym typeface="Symbol" pitchFamily="18" charset="2"/>
              </a:rPr>
              <a:t>T</a:t>
            </a:r>
            <a:r>
              <a:rPr lang="en-US" altLang="zh-CN" i="1" baseline="-25000" dirty="0" smtClean="0">
                <a:sym typeface="Symbol" pitchFamily="18" charset="2"/>
              </a:rPr>
              <a:t>s</a:t>
            </a:r>
            <a:r>
              <a:rPr lang="zh-CN" altLang="en-US" dirty="0" smtClean="0"/>
              <a:t>为间隔切开</a:t>
            </a:r>
            <a:endParaRPr lang="en-US" altLang="zh-CN" dirty="0" smtClean="0"/>
          </a:p>
          <a:p>
            <a:pPr marL="365760" lvl="1" indent="0">
              <a:lnSpc>
                <a:spcPct val="140000"/>
              </a:lnSpc>
              <a:buNone/>
            </a:pPr>
            <a:r>
              <a:rPr lang="en-US" altLang="zh-CN" dirty="0" smtClean="0"/>
              <a:t>2. </a:t>
            </a:r>
            <a:r>
              <a:rPr lang="zh-CN" altLang="en-US" dirty="0" smtClean="0"/>
              <a:t>然后分段沿</a:t>
            </a:r>
            <a:r>
              <a:rPr lang="zh-CN" altLang="en-US" i="1" dirty="0" smtClean="0">
                <a:sym typeface="Symbol" pitchFamily="18" charset="2"/>
              </a:rPr>
              <a:t></a:t>
            </a:r>
            <a:r>
              <a:rPr lang="zh-CN" altLang="en-US" dirty="0" smtClean="0"/>
              <a:t>轴平移到</a:t>
            </a:r>
            <a:r>
              <a:rPr lang="en-US" altLang="zh-CN" dirty="0" smtClean="0"/>
              <a:t>(-</a:t>
            </a:r>
            <a:r>
              <a:rPr lang="en-US" altLang="zh-CN" dirty="0" smtClean="0">
                <a:sym typeface="Symbol" pitchFamily="18" charset="2"/>
              </a:rPr>
              <a:t>/T</a:t>
            </a:r>
            <a:r>
              <a:rPr lang="en-US" altLang="zh-CN" baseline="-25000" dirty="0" smtClean="0">
                <a:sym typeface="Symbol" pitchFamily="18" charset="2"/>
              </a:rPr>
              <a:t>s</a:t>
            </a:r>
            <a:r>
              <a:rPr lang="en-US" altLang="zh-CN" dirty="0" smtClean="0">
                <a:sym typeface="Symbol" pitchFamily="18" charset="2"/>
              </a:rPr>
              <a:t>, /T</a:t>
            </a:r>
            <a:r>
              <a:rPr lang="en-US" altLang="zh-CN" baseline="-25000" dirty="0" smtClean="0">
                <a:sym typeface="Symbol" pitchFamily="18" charset="2"/>
              </a:rPr>
              <a:t>s</a:t>
            </a:r>
            <a:r>
              <a:rPr lang="en-US" altLang="zh-CN" dirty="0" smtClean="0"/>
              <a:t>)</a:t>
            </a:r>
            <a:r>
              <a:rPr lang="zh-CN" altLang="en-US" dirty="0" smtClean="0"/>
              <a:t>区间内</a:t>
            </a:r>
            <a:endParaRPr lang="en-US" altLang="zh-CN" dirty="0" smtClean="0"/>
          </a:p>
          <a:p>
            <a:pPr marL="365760" lvl="1" indent="0">
              <a:lnSpc>
                <a:spcPct val="140000"/>
              </a:lnSpc>
              <a:buNone/>
            </a:pPr>
            <a:r>
              <a:rPr lang="en-US" altLang="zh-CN" dirty="0" smtClean="0"/>
              <a:t>3. </a:t>
            </a:r>
            <a:r>
              <a:rPr lang="zh-CN" altLang="en-US" dirty="0" smtClean="0"/>
              <a:t>将它们进行叠加</a:t>
            </a:r>
            <a:endParaRPr lang="en-US" altLang="zh-CN" dirty="0" smtClean="0"/>
          </a:p>
          <a:p>
            <a:pPr marL="365760" lvl="1" indent="0">
              <a:lnSpc>
                <a:spcPct val="140000"/>
              </a:lnSpc>
              <a:buNone/>
            </a:pPr>
            <a:r>
              <a:rPr lang="en-US" altLang="zh-CN" dirty="0" smtClean="0"/>
              <a:t>4. </a:t>
            </a:r>
            <a:r>
              <a:rPr lang="zh-CN" altLang="en-US" dirty="0" smtClean="0"/>
              <a:t>其结果应当为一常数（不必一定是</a:t>
            </a:r>
            <a:r>
              <a:rPr lang="en-US" altLang="zh-CN" i="1" dirty="0" smtClean="0">
                <a:sym typeface="Symbol" pitchFamily="18" charset="2"/>
              </a:rPr>
              <a:t>T</a:t>
            </a:r>
            <a:r>
              <a:rPr lang="en-US" altLang="zh-CN" i="1" baseline="-25000" dirty="0" smtClean="0">
                <a:sym typeface="Symbol" pitchFamily="18" charset="2"/>
              </a:rPr>
              <a:t>s</a:t>
            </a:r>
            <a:r>
              <a:rPr lang="en-US" altLang="zh-CN" dirty="0" smtClean="0"/>
              <a:t> </a:t>
            </a:r>
            <a:r>
              <a:rPr lang="zh-CN" altLang="en-US" dirty="0" smtClean="0"/>
              <a:t>）。 </a:t>
            </a:r>
          </a:p>
          <a:p>
            <a:pPr>
              <a:lnSpc>
                <a:spcPct val="140000"/>
              </a:lnSpc>
            </a:pPr>
            <a:r>
              <a:rPr lang="zh-CN" altLang="en-US" dirty="0" smtClean="0"/>
              <a:t>这一过程可以归述为：</a:t>
            </a:r>
            <a:endParaRPr lang="en-US" altLang="zh-CN" dirty="0" smtClean="0"/>
          </a:p>
          <a:p>
            <a:pPr lvl="1">
              <a:lnSpc>
                <a:spcPct val="140000"/>
              </a:lnSpc>
            </a:pPr>
            <a:r>
              <a:rPr lang="zh-CN" altLang="en-US" dirty="0" smtClean="0">
                <a:solidFill>
                  <a:srgbClr val="0000FF"/>
                </a:solidFill>
              </a:rPr>
              <a:t>一个实际的</a:t>
            </a:r>
            <a:r>
              <a:rPr lang="en-US" altLang="zh-CN" i="1" dirty="0" smtClean="0">
                <a:solidFill>
                  <a:srgbClr val="0000FF"/>
                </a:solidFill>
              </a:rPr>
              <a:t>H</a:t>
            </a:r>
            <a:r>
              <a:rPr lang="en-US" altLang="zh-CN" dirty="0" smtClean="0">
                <a:solidFill>
                  <a:srgbClr val="0000FF"/>
                </a:solidFill>
              </a:rPr>
              <a:t>(</a:t>
            </a:r>
            <a:r>
              <a:rPr lang="en-US" altLang="zh-CN" i="1" dirty="0" smtClean="0">
                <a:solidFill>
                  <a:srgbClr val="0000FF"/>
                </a:solidFill>
                <a:sym typeface="Symbol" pitchFamily="18" charset="2"/>
              </a:rPr>
              <a:t></a:t>
            </a:r>
            <a:r>
              <a:rPr lang="en-US" altLang="zh-CN" dirty="0" smtClean="0">
                <a:solidFill>
                  <a:srgbClr val="0000FF"/>
                </a:solidFill>
              </a:rPr>
              <a:t>)</a:t>
            </a:r>
            <a:r>
              <a:rPr lang="zh-CN" altLang="en-US" dirty="0" smtClean="0">
                <a:solidFill>
                  <a:srgbClr val="0000FF"/>
                </a:solidFill>
              </a:rPr>
              <a:t>特性若能等效成一个理想（矩形）低通滤波器，则可实现无码间串扰。 </a:t>
            </a:r>
            <a:endParaRPr lang="zh-CN" altLang="en-US" dirty="0">
              <a:solidFill>
                <a:srgbClr val="0000FF"/>
              </a:solidFill>
            </a:endParaRPr>
          </a:p>
        </p:txBody>
      </p:sp>
      <p:sp>
        <p:nvSpPr>
          <p:cNvPr id="4" name="灯片编号占位符 5"/>
          <p:cNvSpPr>
            <a:spLocks noGrp="1"/>
          </p:cNvSpPr>
          <p:nvPr>
            <p:ph type="sldNum" sz="quarter" idx="12"/>
          </p:nvPr>
        </p:nvSpPr>
        <p:spPr/>
        <p:txBody>
          <a:bodyPr/>
          <a:lstStyle/>
          <a:p>
            <a:fld id="{C6AECE82-DB09-43C9-AD97-A9C6EFD750A1}" type="slidenum">
              <a:rPr lang="en-US" altLang="zh-CN" smtClean="0"/>
              <a:pPr/>
              <a:t>101</a:t>
            </a:fld>
            <a:endParaRPr lang="en-US" altLang="zh-CN"/>
          </a:p>
        </p:txBody>
      </p:sp>
      <p:grpSp>
        <p:nvGrpSpPr>
          <p:cNvPr id="5" name="组合 4"/>
          <p:cNvGrpSpPr/>
          <p:nvPr/>
        </p:nvGrpSpPr>
        <p:grpSpPr>
          <a:xfrm>
            <a:off x="2267744" y="1052736"/>
            <a:ext cx="4103687" cy="976312"/>
            <a:chOff x="2052638" y="3284538"/>
            <a:chExt cx="4103687" cy="976312"/>
          </a:xfrm>
        </p:grpSpPr>
        <p:graphicFrame>
          <p:nvGraphicFramePr>
            <p:cNvPr id="2" name="对象 1"/>
            <p:cNvGraphicFramePr>
              <a:graphicFrameLocks noChangeAspect="1"/>
            </p:cNvGraphicFramePr>
            <p:nvPr>
              <p:extLst>
                <p:ext uri="{D42A27DB-BD31-4B8C-83A1-F6EECF244321}">
                  <p14:modId xmlns:p14="http://schemas.microsoft.com/office/powerpoint/2010/main" val="3363827824"/>
                </p:ext>
              </p:extLst>
            </p:nvPr>
          </p:nvGraphicFramePr>
          <p:xfrm>
            <a:off x="2052638" y="3378200"/>
            <a:ext cx="2463800" cy="882650"/>
          </p:xfrm>
          <a:graphic>
            <a:graphicData uri="http://schemas.openxmlformats.org/presentationml/2006/ole">
              <mc:AlternateContent xmlns:mc="http://schemas.openxmlformats.org/markup-compatibility/2006">
                <mc:Choice xmlns:v="urn:schemas-microsoft-com:vml" Requires="v">
                  <p:oleObj spid="_x0000_s602392" name="公式" r:id="rId3" imgW="1257300" imgH="431800" progId="Equation.3">
                    <p:embed/>
                  </p:oleObj>
                </mc:Choice>
                <mc:Fallback>
                  <p:oleObj name="公式" r:id="rId3" imgW="1257300" imgH="431800"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38" y="3378200"/>
                          <a:ext cx="246380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46830999"/>
                </p:ext>
              </p:extLst>
            </p:nvPr>
          </p:nvGraphicFramePr>
          <p:xfrm>
            <a:off x="4999038" y="3284538"/>
            <a:ext cx="1157287" cy="976312"/>
          </p:xfrm>
          <a:graphic>
            <a:graphicData uri="http://schemas.openxmlformats.org/presentationml/2006/ole">
              <mc:AlternateContent xmlns:mc="http://schemas.openxmlformats.org/markup-compatibility/2006">
                <mc:Choice xmlns:v="urn:schemas-microsoft-com:vml" Requires="v">
                  <p:oleObj spid="_x0000_s602393" name="公式" r:id="rId5" imgW="533169" imgH="431613" progId="Equation.3">
                    <p:embed/>
                  </p:oleObj>
                </mc:Choice>
                <mc:Fallback>
                  <p:oleObj name="公式" r:id="rId5" imgW="533169" imgH="431613" progId="Equation.3">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9038" y="3284538"/>
                          <a:ext cx="1157287" cy="976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 calcmode="lin" valueType="num">
                                      <p:cBhvr additive="base">
                                        <p:cTn id="7" dur="500" fill="hold"/>
                                        <p:tgtEl>
                                          <p:spTgt spid="911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1139">
                                            <p:txEl>
                                              <p:pRg st="2" end="2"/>
                                            </p:txEl>
                                          </p:spTgt>
                                        </p:tgtEl>
                                        <p:attrNameLst>
                                          <p:attrName>style.visibility</p:attrName>
                                        </p:attrNameLst>
                                      </p:cBhvr>
                                      <p:to>
                                        <p:strVal val="visible"/>
                                      </p:to>
                                    </p:set>
                                    <p:anim calcmode="lin" valueType="num">
                                      <p:cBhvr additive="base">
                                        <p:cTn id="11" dur="500" fill="hold"/>
                                        <p:tgtEl>
                                          <p:spTgt spid="911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1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1139">
                                            <p:txEl>
                                              <p:pRg st="3" end="3"/>
                                            </p:txEl>
                                          </p:spTgt>
                                        </p:tgtEl>
                                        <p:attrNameLst>
                                          <p:attrName>style.visibility</p:attrName>
                                        </p:attrNameLst>
                                      </p:cBhvr>
                                      <p:to>
                                        <p:strVal val="visible"/>
                                      </p:to>
                                    </p:set>
                                    <p:anim calcmode="lin" valueType="num">
                                      <p:cBhvr additive="base">
                                        <p:cTn id="17" dur="500" fill="hold"/>
                                        <p:tgtEl>
                                          <p:spTgt spid="9113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11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1139">
                                            <p:txEl>
                                              <p:pRg st="4" end="4"/>
                                            </p:txEl>
                                          </p:spTgt>
                                        </p:tgtEl>
                                        <p:attrNameLst>
                                          <p:attrName>style.visibility</p:attrName>
                                        </p:attrNameLst>
                                      </p:cBhvr>
                                      <p:to>
                                        <p:strVal val="visible"/>
                                      </p:to>
                                    </p:set>
                                    <p:anim calcmode="lin" valueType="num">
                                      <p:cBhvr additive="base">
                                        <p:cTn id="23" dur="500" fill="hold"/>
                                        <p:tgtEl>
                                          <p:spTgt spid="911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11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1139">
                                            <p:txEl>
                                              <p:pRg st="5" end="5"/>
                                            </p:txEl>
                                          </p:spTgt>
                                        </p:tgtEl>
                                        <p:attrNameLst>
                                          <p:attrName>style.visibility</p:attrName>
                                        </p:attrNameLst>
                                      </p:cBhvr>
                                      <p:to>
                                        <p:strVal val="visible"/>
                                      </p:to>
                                    </p:set>
                                    <p:anim calcmode="lin" valueType="num">
                                      <p:cBhvr additive="base">
                                        <p:cTn id="29" dur="500" fill="hold"/>
                                        <p:tgtEl>
                                          <p:spTgt spid="911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11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1139">
                                            <p:txEl>
                                              <p:pRg st="6" end="6"/>
                                            </p:txEl>
                                          </p:spTgt>
                                        </p:tgtEl>
                                        <p:attrNameLst>
                                          <p:attrName>style.visibility</p:attrName>
                                        </p:attrNameLst>
                                      </p:cBhvr>
                                      <p:to>
                                        <p:strVal val="visible"/>
                                      </p:to>
                                    </p:set>
                                    <p:anim calcmode="lin" valueType="num">
                                      <p:cBhvr additive="base">
                                        <p:cTn id="35" dur="500" fill="hold"/>
                                        <p:tgtEl>
                                          <p:spTgt spid="911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113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1139">
                                            <p:txEl>
                                              <p:pRg st="7" end="7"/>
                                            </p:txEl>
                                          </p:spTgt>
                                        </p:tgtEl>
                                        <p:attrNameLst>
                                          <p:attrName>style.visibility</p:attrName>
                                        </p:attrNameLst>
                                      </p:cBhvr>
                                      <p:to>
                                        <p:strVal val="visible"/>
                                      </p:to>
                                    </p:set>
                                    <p:anim calcmode="lin" valueType="num">
                                      <p:cBhvr additive="base">
                                        <p:cTn id="39" dur="500" fill="hold"/>
                                        <p:tgtEl>
                                          <p:spTgt spid="9113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11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5" name="Picture 5" descr="t0510"/>
          <p:cNvPicPr>
            <a:picLocks noChangeAspect="1" noChangeArrowheads="1"/>
          </p:cNvPicPr>
          <p:nvPr/>
        </p:nvPicPr>
        <p:blipFill>
          <a:blip r:embed="rId2" cstate="print"/>
          <a:srcRect/>
          <a:stretch>
            <a:fillRect/>
          </a:stretch>
        </p:blipFill>
        <p:spPr bwMode="auto">
          <a:xfrm>
            <a:off x="597249" y="1143496"/>
            <a:ext cx="8239195" cy="5525864"/>
          </a:xfrm>
          <a:prstGeom prst="rect">
            <a:avLst/>
          </a:prstGeom>
          <a:noFill/>
          <a:ln w="9525">
            <a:noFill/>
            <a:miter lim="800000"/>
            <a:headEnd/>
            <a:tailEnd/>
          </a:ln>
        </p:spPr>
      </p:pic>
      <p:sp>
        <p:nvSpPr>
          <p:cNvPr id="8" name="标题 7"/>
          <p:cNvSpPr>
            <a:spLocks noGrp="1"/>
          </p:cNvSpPr>
          <p:nvPr>
            <p:ph type="title"/>
          </p:nvPr>
        </p:nvSpPr>
        <p:spPr/>
        <p:txBody>
          <a:bodyPr>
            <a:normAutofit/>
          </a:bodyPr>
          <a:lstStyle/>
          <a:p>
            <a:r>
              <a:rPr lang="zh-CN" altLang="en-US" dirty="0" smtClean="0"/>
              <a:t>例：</a:t>
            </a:r>
            <a:endParaRPr lang="zh-CN" altLang="en-US" dirty="0"/>
          </a:p>
        </p:txBody>
      </p:sp>
      <p:sp>
        <p:nvSpPr>
          <p:cNvPr id="5" name="灯片编号占位符 5"/>
          <p:cNvSpPr>
            <a:spLocks noGrp="1"/>
          </p:cNvSpPr>
          <p:nvPr>
            <p:ph type="sldNum" sz="quarter" idx="12"/>
          </p:nvPr>
        </p:nvSpPr>
        <p:spPr/>
        <p:txBody>
          <a:bodyPr/>
          <a:lstStyle/>
          <a:p>
            <a:fld id="{2E89A6E2-8D6F-42D7-8212-EE5E23D018D6}" type="slidenum">
              <a:rPr lang="en-US" altLang="zh-CN" smtClean="0"/>
              <a:pPr/>
              <a:t>102</a:t>
            </a:fld>
            <a:endParaRPr lang="en-US" altLang="zh-CN"/>
          </a:p>
        </p:txBody>
      </p:sp>
    </p:spTree>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a:bodyPr>
          <a:lstStyle/>
          <a:p>
            <a:r>
              <a:rPr lang="en-US" altLang="zh-CN" dirty="0" smtClean="0"/>
              <a:t>6.4.3  </a:t>
            </a:r>
            <a:r>
              <a:rPr lang="zh-CN" altLang="en-US" dirty="0" smtClean="0"/>
              <a:t>无码间串扰的传输特性的设计</a:t>
            </a:r>
            <a:endParaRPr lang="zh-CN" altLang="en-US" dirty="0"/>
          </a:p>
        </p:txBody>
      </p:sp>
      <p:sp>
        <p:nvSpPr>
          <p:cNvPr id="93187" name="Rectangle 3"/>
          <p:cNvSpPr>
            <a:spLocks noGrp="1" noChangeArrowheads="1"/>
          </p:cNvSpPr>
          <p:nvPr>
            <p:ph type="body" idx="1"/>
          </p:nvPr>
        </p:nvSpPr>
        <p:spPr/>
        <p:txBody>
          <a:bodyPr/>
          <a:lstStyle/>
          <a:p>
            <a:r>
              <a:rPr lang="zh-CN" altLang="en-US" dirty="0" smtClean="0"/>
              <a:t>满足奈奎斯特第一准则并不是唯一的要求。如何设计或选择满足此准则的</a:t>
            </a:r>
            <a:r>
              <a:rPr lang="en-US" altLang="zh-CN" i="1" dirty="0" smtClean="0"/>
              <a:t>H(</a:t>
            </a:r>
            <a:r>
              <a:rPr lang="en-US" altLang="zh-CN" i="1" dirty="0" smtClean="0">
                <a:sym typeface="Symbol" pitchFamily="18" charset="2"/>
              </a:rPr>
              <a:t></a:t>
            </a:r>
            <a:r>
              <a:rPr lang="en-US" altLang="zh-CN" i="1" dirty="0" smtClean="0"/>
              <a:t>)</a:t>
            </a:r>
            <a:r>
              <a:rPr lang="zh-CN" altLang="en-US" dirty="0" smtClean="0"/>
              <a:t>是我们接下来要讨论的问题。</a:t>
            </a:r>
          </a:p>
          <a:p>
            <a:r>
              <a:rPr lang="zh-CN" altLang="en-US" dirty="0" smtClean="0">
                <a:solidFill>
                  <a:srgbClr val="0000FF"/>
                </a:solidFill>
              </a:rPr>
              <a:t>理想低通特性</a:t>
            </a:r>
          </a:p>
          <a:p>
            <a:pPr lvl="1"/>
            <a:r>
              <a:rPr lang="zh-CN" altLang="en-US" dirty="0" smtClean="0"/>
              <a:t>满足奈奎斯特第一准则的</a:t>
            </a:r>
            <a:r>
              <a:rPr lang="en-US" altLang="zh-CN" dirty="0" smtClean="0"/>
              <a:t>H(</a:t>
            </a:r>
            <a:r>
              <a:rPr lang="en-US" altLang="zh-CN" dirty="0" smtClean="0">
                <a:sym typeface="Symbol" pitchFamily="18" charset="2"/>
              </a:rPr>
              <a:t></a:t>
            </a:r>
            <a:r>
              <a:rPr lang="en-US" altLang="zh-CN" dirty="0" smtClean="0"/>
              <a:t>)</a:t>
            </a:r>
            <a:r>
              <a:rPr lang="zh-CN" altLang="en-US" dirty="0" smtClean="0"/>
              <a:t>有很多种，容易想到的一种极限情况，就是</a:t>
            </a:r>
            <a:r>
              <a:rPr lang="en-US" altLang="zh-CN" dirty="0" smtClean="0"/>
              <a:t>H(</a:t>
            </a:r>
            <a:r>
              <a:rPr lang="en-US" altLang="zh-CN" dirty="0" smtClean="0">
                <a:sym typeface="Symbol" pitchFamily="18" charset="2"/>
              </a:rPr>
              <a:t></a:t>
            </a:r>
            <a:r>
              <a:rPr lang="en-US" altLang="zh-CN" dirty="0" smtClean="0"/>
              <a:t>)</a:t>
            </a:r>
            <a:r>
              <a:rPr lang="zh-CN" altLang="en-US" dirty="0" smtClean="0"/>
              <a:t>为理想低通型，即</a:t>
            </a:r>
            <a:endParaRPr lang="zh-CN" altLang="en-US" dirty="0"/>
          </a:p>
        </p:txBody>
      </p:sp>
      <p:sp>
        <p:nvSpPr>
          <p:cNvPr id="8" name="灯片编号占位符 5"/>
          <p:cNvSpPr>
            <a:spLocks noGrp="1"/>
          </p:cNvSpPr>
          <p:nvPr>
            <p:ph type="sldNum" sz="quarter" idx="12"/>
          </p:nvPr>
        </p:nvSpPr>
        <p:spPr/>
        <p:txBody>
          <a:bodyPr/>
          <a:lstStyle/>
          <a:p>
            <a:fld id="{A6FA9AF9-717D-48C8-BECC-F49F86473D9D}" type="slidenum">
              <a:rPr lang="en-US" altLang="zh-CN" smtClean="0"/>
              <a:pPr/>
              <a:t>103</a:t>
            </a:fld>
            <a:endParaRPr lang="en-US" altLang="zh-CN"/>
          </a:p>
        </p:txBody>
      </p:sp>
      <p:sp>
        <p:nvSpPr>
          <p:cNvPr id="93189" name="Rectangle 5"/>
          <p:cNvSpPr>
            <a:spLocks noChangeArrowheads="1"/>
          </p:cNvSpPr>
          <p:nvPr/>
        </p:nvSpPr>
        <p:spPr bwMode="auto">
          <a:xfrm>
            <a:off x="0" y="29956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188" name="Object 4"/>
          <p:cNvGraphicFramePr>
            <a:graphicFrameLocks noChangeAspect="1"/>
          </p:cNvGraphicFramePr>
          <p:nvPr/>
        </p:nvGraphicFramePr>
        <p:xfrm>
          <a:off x="1403648" y="4437112"/>
          <a:ext cx="3060700" cy="1635125"/>
        </p:xfrm>
        <a:graphic>
          <a:graphicData uri="http://schemas.openxmlformats.org/presentationml/2006/ole">
            <mc:AlternateContent xmlns:mc="http://schemas.openxmlformats.org/markup-compatibility/2006">
              <mc:Choice xmlns:v="urn:schemas-microsoft-com:vml" Requires="v">
                <p:oleObj spid="_x0000_s39393" name="公式" r:id="rId3" imgW="1625600" imgH="863600" progId="Equation.3">
                  <p:embed/>
                </p:oleObj>
              </mc:Choice>
              <mc:Fallback>
                <p:oleObj name="公式" r:id="rId3" imgW="1625600" imgH="863600" progId="Equation.3">
                  <p:embed/>
                  <p:pic>
                    <p:nvPicPr>
                      <p:cNvPr id="0" name="Picture 2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4437112"/>
                        <a:ext cx="3060700" cy="163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191" name="Rectangle 7"/>
          <p:cNvSpPr>
            <a:spLocks noChangeArrowheads="1"/>
          </p:cNvSpPr>
          <p:nvPr/>
        </p:nvSpPr>
        <p:spPr bwMode="auto">
          <a:xfrm>
            <a:off x="0" y="26812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190" name="Object 6"/>
          <p:cNvGraphicFramePr>
            <a:graphicFrameLocks noChangeAspect="1"/>
          </p:cNvGraphicFramePr>
          <p:nvPr/>
        </p:nvGraphicFramePr>
        <p:xfrm>
          <a:off x="4932040" y="4221088"/>
          <a:ext cx="3330575" cy="2025650"/>
        </p:xfrm>
        <a:graphic>
          <a:graphicData uri="http://schemas.openxmlformats.org/presentationml/2006/ole">
            <mc:AlternateContent xmlns:mc="http://schemas.openxmlformats.org/markup-compatibility/2006">
              <mc:Choice xmlns:v="urn:schemas-microsoft-com:vml" Requires="v">
                <p:oleObj spid="_x0000_s39394" name="Visio" r:id="rId5" imgW="1247546" imgH="872033" progId="Visio.Drawing.11">
                  <p:embed/>
                </p:oleObj>
              </mc:Choice>
              <mc:Fallback>
                <p:oleObj name="Visio" r:id="rId5" imgW="1247546" imgH="872033" progId="Visio.Drawing.11">
                  <p:embed/>
                  <p:pic>
                    <p:nvPicPr>
                      <p:cNvPr id="0" name="Picture 2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4221088"/>
                        <a:ext cx="3330575" cy="202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anim calcmode="lin" valueType="num">
                                      <p:cBhvr additive="base">
                                        <p:cTn id="7" dur="500" fill="hold"/>
                                        <p:tgtEl>
                                          <p:spTgt spid="931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anim calcmode="lin" valueType="num">
                                      <p:cBhvr additive="base">
                                        <p:cTn id="11" dur="500" fill="hold"/>
                                        <p:tgtEl>
                                          <p:spTgt spid="9318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318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3188"/>
                                        </p:tgtEl>
                                        <p:attrNameLst>
                                          <p:attrName>style.visibility</p:attrName>
                                        </p:attrNameLst>
                                      </p:cBhvr>
                                      <p:to>
                                        <p:strVal val="visible"/>
                                      </p:to>
                                    </p:set>
                                    <p:anim calcmode="lin" valueType="num">
                                      <p:cBhvr additive="base">
                                        <p:cTn id="15" dur="500" fill="hold"/>
                                        <p:tgtEl>
                                          <p:spTgt spid="93188"/>
                                        </p:tgtEl>
                                        <p:attrNameLst>
                                          <p:attrName>ppt_x</p:attrName>
                                        </p:attrNameLst>
                                      </p:cBhvr>
                                      <p:tavLst>
                                        <p:tav tm="0">
                                          <p:val>
                                            <p:strVal val="#ppt_x"/>
                                          </p:val>
                                        </p:tav>
                                        <p:tav tm="100000">
                                          <p:val>
                                            <p:strVal val="#ppt_x"/>
                                          </p:val>
                                        </p:tav>
                                      </p:tavLst>
                                    </p:anim>
                                    <p:anim calcmode="lin" valueType="num">
                                      <p:cBhvr additive="base">
                                        <p:cTn id="16" dur="500" fill="hold"/>
                                        <p:tgtEl>
                                          <p:spTgt spid="9318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3190"/>
                                        </p:tgtEl>
                                        <p:attrNameLst>
                                          <p:attrName>style.visibility</p:attrName>
                                        </p:attrNameLst>
                                      </p:cBhvr>
                                      <p:to>
                                        <p:strVal val="visible"/>
                                      </p:to>
                                    </p:set>
                                    <p:anim calcmode="lin" valueType="num">
                                      <p:cBhvr additive="base">
                                        <p:cTn id="19" dur="500" fill="hold"/>
                                        <p:tgtEl>
                                          <p:spTgt spid="93190"/>
                                        </p:tgtEl>
                                        <p:attrNameLst>
                                          <p:attrName>ppt_x</p:attrName>
                                        </p:attrNameLst>
                                      </p:cBhvr>
                                      <p:tavLst>
                                        <p:tav tm="0">
                                          <p:val>
                                            <p:strVal val="#ppt_x"/>
                                          </p:val>
                                        </p:tav>
                                        <p:tav tm="100000">
                                          <p:val>
                                            <p:strVal val="#ppt_x"/>
                                          </p:val>
                                        </p:tav>
                                      </p:tavLst>
                                    </p:anim>
                                    <p:anim calcmode="lin" valueType="num">
                                      <p:cBhvr additive="base">
                                        <p:cTn id="20" dur="500" fill="hold"/>
                                        <p:tgtEl>
                                          <p:spTgt spid="93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94211" name="Rectangle 3"/>
          <p:cNvSpPr>
            <a:spLocks noGrp="1" noChangeArrowheads="1"/>
          </p:cNvSpPr>
          <p:nvPr>
            <p:ph type="body" idx="1"/>
          </p:nvPr>
        </p:nvSpPr>
        <p:spPr/>
        <p:txBody>
          <a:bodyPr>
            <a:normAutofit/>
          </a:bodyPr>
          <a:lstStyle/>
          <a:p>
            <a:r>
              <a:rPr lang="zh-CN" altLang="en-US" dirty="0" smtClean="0"/>
              <a:t>它的冲激响应为</a:t>
            </a:r>
          </a:p>
          <a:p>
            <a:pPr lvl="2"/>
            <a:endParaRPr lang="zh-CN" altLang="en-US" dirty="0" smtClean="0"/>
          </a:p>
          <a:p>
            <a:pPr lvl="2"/>
            <a:endParaRPr lang="zh-CN" altLang="en-US" dirty="0" smtClean="0"/>
          </a:p>
          <a:p>
            <a:pPr lvl="2"/>
            <a:endParaRPr lang="en-US" altLang="zh-CN" dirty="0" smtClean="0"/>
          </a:p>
          <a:p>
            <a:pPr lvl="2"/>
            <a:endParaRPr lang="en-US" altLang="zh-CN" dirty="0" smtClean="0"/>
          </a:p>
          <a:p>
            <a:pPr lvl="2"/>
            <a:endParaRPr lang="en-US" altLang="zh-CN" dirty="0" smtClean="0"/>
          </a:p>
          <a:p>
            <a:r>
              <a:rPr lang="zh-CN" altLang="en-US" dirty="0" smtClean="0"/>
              <a:t>那么，当发送序列的时间间隔为</a:t>
            </a:r>
            <a:r>
              <a:rPr lang="en-US" altLang="zh-CN" i="1" dirty="0" smtClean="0"/>
              <a:t>T</a:t>
            </a:r>
            <a:r>
              <a:rPr lang="en-US" altLang="zh-CN" i="1" baseline="-25000" dirty="0" smtClean="0"/>
              <a:t>s</a:t>
            </a:r>
            <a:r>
              <a:rPr lang="zh-CN" altLang="en-US" dirty="0" smtClean="0"/>
              <a:t>时，正好巧妙地利用了这些零点。</a:t>
            </a:r>
            <a:endParaRPr lang="en-US" altLang="zh-CN" dirty="0" smtClean="0"/>
          </a:p>
          <a:p>
            <a:r>
              <a:rPr lang="zh-CN" altLang="en-US" dirty="0" smtClean="0"/>
              <a:t>只要接收端在</a:t>
            </a:r>
            <a:r>
              <a:rPr lang="en-US" altLang="zh-CN" i="1" dirty="0" smtClean="0"/>
              <a:t>t</a:t>
            </a:r>
            <a:r>
              <a:rPr lang="en-US" altLang="zh-CN" dirty="0" smtClean="0"/>
              <a:t> = </a:t>
            </a:r>
            <a:r>
              <a:rPr lang="en-US" altLang="zh-CN" i="1" dirty="0" err="1" smtClean="0"/>
              <a:t>kT</a:t>
            </a:r>
            <a:r>
              <a:rPr lang="en-US" altLang="zh-CN" i="1" baseline="-25000" dirty="0" err="1" smtClean="0"/>
              <a:t>s</a:t>
            </a:r>
            <a:r>
              <a:rPr lang="zh-CN" altLang="en-US" dirty="0" smtClean="0"/>
              <a:t>时间点上抽样，就能实现无码间串扰。</a:t>
            </a:r>
          </a:p>
          <a:p>
            <a:pPr lvl="2"/>
            <a:endParaRPr lang="en-US" altLang="zh-CN" dirty="0"/>
          </a:p>
        </p:txBody>
      </p:sp>
      <p:sp>
        <p:nvSpPr>
          <p:cNvPr id="8" name="灯片编号占位符 5"/>
          <p:cNvSpPr>
            <a:spLocks noGrp="1"/>
          </p:cNvSpPr>
          <p:nvPr>
            <p:ph type="sldNum" sz="quarter" idx="12"/>
          </p:nvPr>
        </p:nvSpPr>
        <p:spPr/>
        <p:txBody>
          <a:bodyPr/>
          <a:lstStyle/>
          <a:p>
            <a:fld id="{1A39CAD6-A9B7-4074-AF92-9741191FE66B}" type="slidenum">
              <a:rPr lang="en-US" altLang="zh-CN" smtClean="0"/>
              <a:pPr/>
              <a:t>104</a:t>
            </a:fld>
            <a:endParaRPr lang="en-US" altLang="zh-CN"/>
          </a:p>
        </p:txBody>
      </p:sp>
      <p:sp>
        <p:nvSpPr>
          <p:cNvPr id="94213" name="Rectangle 5"/>
          <p:cNvSpPr>
            <a:spLocks noChangeArrowheads="1"/>
          </p:cNvSpPr>
          <p:nvPr/>
        </p:nvSpPr>
        <p:spPr bwMode="auto">
          <a:xfrm>
            <a:off x="0" y="29956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4212" name="Object 4"/>
          <p:cNvGraphicFramePr>
            <a:graphicFrameLocks noChangeAspect="1"/>
          </p:cNvGraphicFramePr>
          <p:nvPr/>
        </p:nvGraphicFramePr>
        <p:xfrm>
          <a:off x="827584" y="2060848"/>
          <a:ext cx="3060700" cy="1555750"/>
        </p:xfrm>
        <a:graphic>
          <a:graphicData uri="http://schemas.openxmlformats.org/presentationml/2006/ole">
            <mc:AlternateContent xmlns:mc="http://schemas.openxmlformats.org/markup-compatibility/2006">
              <mc:Choice xmlns:v="urn:schemas-microsoft-com:vml" Requires="v">
                <p:oleObj spid="_x0000_s447664" name="公式" r:id="rId3" imgW="1701800" imgH="863600" progId="Equation.3">
                  <p:embed/>
                </p:oleObj>
              </mc:Choice>
              <mc:Fallback>
                <p:oleObj name="公式" r:id="rId3" imgW="1701800" imgH="863600" progId="Equation.3">
                  <p:embed/>
                  <p:pic>
                    <p:nvPicPr>
                      <p:cNvPr id="0"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060848"/>
                        <a:ext cx="3060700" cy="155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4214" name="Picture 6" descr="t0509"/>
          <p:cNvPicPr>
            <a:picLocks noChangeAspect="1" noChangeArrowheads="1"/>
          </p:cNvPicPr>
          <p:nvPr/>
        </p:nvPicPr>
        <p:blipFill>
          <a:blip r:embed="rId5" cstate="print"/>
          <a:srcRect/>
          <a:stretch>
            <a:fillRect/>
          </a:stretch>
        </p:blipFill>
        <p:spPr bwMode="auto">
          <a:xfrm>
            <a:off x="3850366" y="1638896"/>
            <a:ext cx="5293634" cy="1890712"/>
          </a:xfrm>
          <a:prstGeom prst="rect">
            <a:avLst/>
          </a:prstGeom>
          <a:noFill/>
          <a:ln w="9525">
            <a:noFill/>
            <a:miter lim="800000"/>
            <a:headEnd/>
            <a:tailEnd/>
          </a:ln>
        </p:spPr>
      </p:pic>
      <p:sp>
        <p:nvSpPr>
          <p:cNvPr id="94216" name="Rectangle 8"/>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 name="矩形 1"/>
          <p:cNvSpPr/>
          <p:nvPr/>
        </p:nvSpPr>
        <p:spPr>
          <a:xfrm>
            <a:off x="4427984" y="1223397"/>
            <a:ext cx="396044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sz="2400" b="1" i="1" dirty="0" smtClean="0">
                <a:latin typeface="+mj-ea"/>
                <a:ea typeface="+mj-ea"/>
              </a:rPr>
              <a:t>h</a:t>
            </a:r>
            <a:r>
              <a:rPr lang="en-US" altLang="zh-CN" sz="2400" b="1" dirty="0" smtClean="0">
                <a:latin typeface="+mj-ea"/>
                <a:ea typeface="+mj-ea"/>
              </a:rPr>
              <a:t>(</a:t>
            </a:r>
            <a:r>
              <a:rPr lang="en-US" altLang="zh-CN" sz="2400" b="1" i="1" dirty="0" smtClean="0">
                <a:latin typeface="+mj-ea"/>
                <a:ea typeface="+mj-ea"/>
              </a:rPr>
              <a:t>t</a:t>
            </a:r>
            <a:r>
              <a:rPr lang="en-US" altLang="zh-CN" sz="2400" b="1" dirty="0">
                <a:latin typeface="+mj-ea"/>
                <a:ea typeface="+mj-ea"/>
              </a:rPr>
              <a:t>)</a:t>
            </a:r>
            <a:r>
              <a:rPr lang="zh-CN" altLang="en-US" sz="2400" b="1" dirty="0">
                <a:latin typeface="+mj-ea"/>
                <a:ea typeface="+mj-ea"/>
              </a:rPr>
              <a:t>在</a:t>
            </a:r>
            <a:r>
              <a:rPr lang="en-US" altLang="zh-CN" sz="2400" b="1" i="1" dirty="0">
                <a:latin typeface="+mj-ea"/>
                <a:ea typeface="+mj-ea"/>
              </a:rPr>
              <a:t>t</a:t>
            </a:r>
            <a:r>
              <a:rPr lang="en-US" altLang="zh-CN" sz="2400" b="1" dirty="0">
                <a:latin typeface="+mj-ea"/>
                <a:ea typeface="+mj-ea"/>
              </a:rPr>
              <a:t> = </a:t>
            </a:r>
            <a:r>
              <a:rPr lang="en-US" altLang="zh-CN" sz="2400" b="1" dirty="0">
                <a:latin typeface="+mj-ea"/>
                <a:ea typeface="+mj-ea"/>
                <a:sym typeface="Symbol" pitchFamily="18" charset="2"/>
              </a:rPr>
              <a:t></a:t>
            </a:r>
            <a:r>
              <a:rPr lang="en-US" altLang="zh-CN" sz="2400" b="1" i="1" dirty="0" err="1">
                <a:latin typeface="+mj-ea"/>
                <a:ea typeface="+mj-ea"/>
              </a:rPr>
              <a:t>kT</a:t>
            </a:r>
            <a:r>
              <a:rPr lang="en-US" altLang="zh-CN" sz="2400" b="1" i="1" baseline="-25000" dirty="0" err="1">
                <a:latin typeface="+mj-ea"/>
                <a:ea typeface="+mj-ea"/>
              </a:rPr>
              <a:t>s</a:t>
            </a:r>
            <a:r>
              <a:rPr lang="en-US" altLang="zh-CN" sz="2400" b="1" i="1" dirty="0">
                <a:latin typeface="+mj-ea"/>
                <a:ea typeface="+mj-ea"/>
              </a:rPr>
              <a:t> </a:t>
            </a:r>
            <a:r>
              <a:rPr lang="en-US" altLang="zh-CN" sz="2400" b="1" dirty="0">
                <a:latin typeface="+mj-ea"/>
                <a:ea typeface="+mj-ea"/>
              </a:rPr>
              <a:t>(k </a:t>
            </a:r>
            <a:r>
              <a:rPr lang="en-US" altLang="zh-CN" sz="2400" b="1" dirty="0">
                <a:latin typeface="+mj-ea"/>
                <a:ea typeface="+mj-ea"/>
                <a:sym typeface="Symbol" pitchFamily="18" charset="2"/>
              </a:rPr>
              <a:t></a:t>
            </a:r>
            <a:r>
              <a:rPr lang="en-US" altLang="zh-CN" sz="2400" b="1" dirty="0">
                <a:latin typeface="+mj-ea"/>
                <a:ea typeface="+mj-ea"/>
              </a:rPr>
              <a:t> 0)</a:t>
            </a:r>
            <a:r>
              <a:rPr lang="zh-CN" altLang="en-US" sz="2400" b="1" dirty="0">
                <a:latin typeface="+mj-ea"/>
                <a:ea typeface="+mj-ea"/>
              </a:rPr>
              <a:t>时有</a:t>
            </a:r>
            <a:r>
              <a:rPr lang="zh-CN" altLang="en-US" sz="2400" b="1" dirty="0">
                <a:solidFill>
                  <a:srgbClr val="FF0000"/>
                </a:solidFill>
                <a:latin typeface="+mj-ea"/>
                <a:ea typeface="+mj-ea"/>
              </a:rPr>
              <a:t>周期性零点</a:t>
            </a:r>
            <a:endParaRPr lang="zh-CN" altLang="en-US" sz="2400" b="1" dirty="0">
              <a:latin typeface="+mj-ea"/>
              <a:ea typeface="+mj-ea"/>
            </a:endParaRPr>
          </a:p>
        </p:txBody>
      </p:sp>
      <p:cxnSp>
        <p:nvCxnSpPr>
          <p:cNvPr id="4" name="直接箭头连接符 3"/>
          <p:cNvCxnSpPr/>
          <p:nvPr/>
        </p:nvCxnSpPr>
        <p:spPr>
          <a:xfrm>
            <a:off x="4499992" y="2780928"/>
            <a:ext cx="0" cy="3600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932040" y="2780928"/>
            <a:ext cx="0" cy="3600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436096" y="2780928"/>
            <a:ext cx="0" cy="3600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6804248" y="2852936"/>
            <a:ext cx="0" cy="3600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236296" y="2852936"/>
            <a:ext cx="0" cy="3600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740352" y="2852936"/>
            <a:ext cx="0" cy="3600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5868144" y="2822463"/>
            <a:ext cx="0" cy="3600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4"/>
                                        </p:tgtEl>
                                        <p:attrNameLst>
                                          <p:attrName>style.visibility</p:attrName>
                                        </p:attrNameLst>
                                      </p:cBhvr>
                                      <p:to>
                                        <p:strVal val="visible"/>
                                      </p:to>
                                    </p:set>
                                    <p:anim calcmode="lin" valueType="num">
                                      <p:cBhvr additive="base">
                                        <p:cTn id="7" dur="500" fill="hold"/>
                                        <p:tgtEl>
                                          <p:spTgt spid="94214"/>
                                        </p:tgtEl>
                                        <p:attrNameLst>
                                          <p:attrName>ppt_x</p:attrName>
                                        </p:attrNameLst>
                                      </p:cBhvr>
                                      <p:tavLst>
                                        <p:tav tm="0">
                                          <p:val>
                                            <p:strVal val="#ppt_x"/>
                                          </p:val>
                                        </p:tav>
                                        <p:tav tm="100000">
                                          <p:val>
                                            <p:strVal val="#ppt_x"/>
                                          </p:val>
                                        </p:tav>
                                      </p:tavLst>
                                    </p:anim>
                                    <p:anim calcmode="lin" valueType="num">
                                      <p:cBhvr additive="base">
                                        <p:cTn id="8" dur="500" fill="hold"/>
                                        <p:tgtEl>
                                          <p:spTgt spid="942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94211">
                                            <p:txEl>
                                              <p:pRg st="6" end="6"/>
                                            </p:txEl>
                                          </p:spTgt>
                                        </p:tgtEl>
                                        <p:attrNameLst>
                                          <p:attrName>style.visibility</p:attrName>
                                        </p:attrNameLst>
                                      </p:cBhvr>
                                      <p:to>
                                        <p:strVal val="visible"/>
                                      </p:to>
                                    </p:set>
                                    <p:anim calcmode="lin" valueType="num">
                                      <p:cBhvr additive="base">
                                        <p:cTn id="47" dur="500" fill="hold"/>
                                        <p:tgtEl>
                                          <p:spTgt spid="94211">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42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4211">
                                            <p:txEl>
                                              <p:pRg st="7" end="7"/>
                                            </p:txEl>
                                          </p:spTgt>
                                        </p:tgtEl>
                                        <p:attrNameLst>
                                          <p:attrName>style.visibility</p:attrName>
                                        </p:attrNameLst>
                                      </p:cBhvr>
                                      <p:to>
                                        <p:strVal val="visible"/>
                                      </p:to>
                                    </p:set>
                                    <p:anim calcmode="lin" valueType="num">
                                      <p:cBhvr additive="base">
                                        <p:cTn id="53" dur="500" fill="hold"/>
                                        <p:tgtEl>
                                          <p:spTgt spid="94211">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42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理想低通特性总结</a:t>
            </a:r>
            <a:endParaRPr lang="zh-CN" altLang="en-US" dirty="0"/>
          </a:p>
        </p:txBody>
      </p:sp>
      <p:sp>
        <p:nvSpPr>
          <p:cNvPr id="3" name="内容占位符 2"/>
          <p:cNvSpPr>
            <a:spLocks noGrp="1"/>
          </p:cNvSpPr>
          <p:nvPr>
            <p:ph idx="1"/>
          </p:nvPr>
        </p:nvSpPr>
        <p:spPr>
          <a:xfrm>
            <a:off x="539552" y="1196752"/>
            <a:ext cx="4320480" cy="5040560"/>
          </a:xfrm>
        </p:spPr>
        <p:txBody>
          <a:bodyPr>
            <a:normAutofit/>
          </a:bodyPr>
          <a:lstStyle/>
          <a:p>
            <a:pPr>
              <a:lnSpc>
                <a:spcPct val="110000"/>
              </a:lnSpc>
            </a:pPr>
            <a:r>
              <a:rPr lang="zh-CN" altLang="en-US" dirty="0" smtClean="0"/>
              <a:t>对于带宽为                    </a:t>
            </a:r>
            <a:r>
              <a:rPr lang="zh-CN" altLang="en-US" sz="2800" dirty="0" smtClean="0"/>
              <a:t>的理想低通传输特性：</a:t>
            </a:r>
            <a:endParaRPr lang="en-US" altLang="zh-CN" sz="2800" dirty="0" smtClean="0"/>
          </a:p>
          <a:p>
            <a:pPr lvl="1">
              <a:lnSpc>
                <a:spcPct val="110000"/>
              </a:lnSpc>
            </a:pPr>
            <a:r>
              <a:rPr lang="zh-CN" altLang="en-US" dirty="0" smtClean="0"/>
              <a:t>若输入数据以</a:t>
            </a:r>
            <a:r>
              <a:rPr lang="en-US" altLang="zh-CN" i="1" dirty="0" smtClean="0">
                <a:solidFill>
                  <a:srgbClr val="FF0000"/>
                </a:solidFill>
              </a:rPr>
              <a:t>R</a:t>
            </a:r>
            <a:r>
              <a:rPr lang="en-US" altLang="zh-CN" i="1" baseline="-25000" dirty="0" smtClean="0">
                <a:solidFill>
                  <a:srgbClr val="FF0000"/>
                </a:solidFill>
              </a:rPr>
              <a:t>B</a:t>
            </a:r>
            <a:r>
              <a:rPr lang="en-US" altLang="zh-CN" dirty="0" smtClean="0">
                <a:solidFill>
                  <a:srgbClr val="FF0000"/>
                </a:solidFill>
              </a:rPr>
              <a:t> = 1/</a:t>
            </a:r>
            <a:r>
              <a:rPr lang="en-US" altLang="zh-CN" i="1" dirty="0" smtClean="0">
                <a:solidFill>
                  <a:srgbClr val="FF0000"/>
                </a:solidFill>
              </a:rPr>
              <a:t>T</a:t>
            </a:r>
            <a:r>
              <a:rPr lang="en-US" altLang="zh-CN" i="1" baseline="-25000" dirty="0" smtClean="0">
                <a:solidFill>
                  <a:srgbClr val="FF0000"/>
                </a:solidFill>
              </a:rPr>
              <a:t>s</a:t>
            </a:r>
            <a:r>
              <a:rPr lang="zh-CN" altLang="en-US" dirty="0" smtClean="0"/>
              <a:t>波特的速率进行传输，则在抽样时刻上不存在码间串扰。</a:t>
            </a:r>
          </a:p>
          <a:p>
            <a:pPr lvl="1">
              <a:lnSpc>
                <a:spcPct val="110000"/>
              </a:lnSpc>
            </a:pPr>
            <a:r>
              <a:rPr lang="zh-CN" altLang="en-US" dirty="0" smtClean="0"/>
              <a:t>若以高于</a:t>
            </a:r>
            <a:r>
              <a:rPr lang="en-US" altLang="zh-CN" dirty="0" smtClean="0"/>
              <a:t>1/</a:t>
            </a:r>
            <a:r>
              <a:rPr lang="en-US" altLang="zh-CN" i="1" dirty="0" smtClean="0"/>
              <a:t>T</a:t>
            </a:r>
            <a:r>
              <a:rPr lang="en-US" altLang="zh-CN" i="1" baseline="-25000" dirty="0" smtClean="0"/>
              <a:t>s</a:t>
            </a:r>
            <a:r>
              <a:rPr lang="zh-CN" altLang="en-US" dirty="0" smtClean="0"/>
              <a:t>波特的码元速率传送时，将存在码间串扰。</a:t>
            </a:r>
          </a:p>
        </p:txBody>
      </p:sp>
      <p:sp>
        <p:nvSpPr>
          <p:cNvPr id="4" name="灯片编号占位符 3"/>
          <p:cNvSpPr>
            <a:spLocks noGrp="1"/>
          </p:cNvSpPr>
          <p:nvPr>
            <p:ph type="sldNum" sz="quarter" idx="12"/>
          </p:nvPr>
        </p:nvSpPr>
        <p:spPr/>
        <p:txBody>
          <a:bodyPr/>
          <a:lstStyle/>
          <a:p>
            <a:fld id="{E31375A4-56A4-47D6-9801-1991572033F7}" type="slidenum">
              <a:rPr lang="en-US" smtClean="0"/>
              <a:pPr/>
              <a:t>105</a:t>
            </a:fld>
            <a:endParaRPr lang="en-US"/>
          </a:p>
        </p:txBody>
      </p:sp>
      <p:graphicFrame>
        <p:nvGraphicFramePr>
          <p:cNvPr id="449538" name="Object 2"/>
          <p:cNvGraphicFramePr>
            <a:graphicFrameLocks noGrp="1" noChangeAspect="1"/>
          </p:cNvGraphicFramePr>
          <p:nvPr>
            <p:extLst>
              <p:ext uri="{D42A27DB-BD31-4B8C-83A1-F6EECF244321}">
                <p14:modId xmlns:p14="http://schemas.microsoft.com/office/powerpoint/2010/main" val="3268701806"/>
              </p:ext>
            </p:extLst>
          </p:nvPr>
        </p:nvGraphicFramePr>
        <p:xfrm>
          <a:off x="2708374" y="1268760"/>
          <a:ext cx="1752196" cy="432048"/>
        </p:xfrm>
        <a:graphic>
          <a:graphicData uri="http://schemas.openxmlformats.org/presentationml/2006/ole">
            <mc:AlternateContent xmlns:mc="http://schemas.openxmlformats.org/markup-compatibility/2006">
              <mc:Choice xmlns:v="urn:schemas-microsoft-com:vml" Requires="v">
                <p:oleObj spid="_x0000_s603552" r:id="rId3" imgW="927100" imgH="228600" progId="Equation.DSMT4">
                  <p:embed/>
                </p:oleObj>
              </mc:Choice>
              <mc:Fallback>
                <p:oleObj r:id="rId3" imgW="927100" imgH="228600" progId="Equation.DSMT4">
                  <p:embed/>
                  <p:pic>
                    <p:nvPicPr>
                      <p:cNvPr id="0" name="Picture 3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8374" y="1268760"/>
                        <a:ext cx="1752196" cy="43204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539" name="Object 3"/>
          <p:cNvGraphicFramePr>
            <a:graphicFrameLocks noChangeAspect="1"/>
          </p:cNvGraphicFramePr>
          <p:nvPr>
            <p:extLst>
              <p:ext uri="{D42A27DB-BD31-4B8C-83A1-F6EECF244321}">
                <p14:modId xmlns:p14="http://schemas.microsoft.com/office/powerpoint/2010/main" val="2595432770"/>
              </p:ext>
            </p:extLst>
          </p:nvPr>
        </p:nvGraphicFramePr>
        <p:xfrm>
          <a:off x="2411760" y="6016687"/>
          <a:ext cx="3342606" cy="525016"/>
        </p:xfrm>
        <a:graphic>
          <a:graphicData uri="http://schemas.openxmlformats.org/presentationml/2006/ole">
            <mc:AlternateContent xmlns:mc="http://schemas.openxmlformats.org/markup-compatibility/2006">
              <mc:Choice xmlns:v="urn:schemas-microsoft-com:vml" Requires="v">
                <p:oleObj spid="_x0000_s603553" r:id="rId5" imgW="1435100" imgH="228600" progId="Equation.DSMT4">
                  <p:embed/>
                </p:oleObj>
              </mc:Choice>
              <mc:Fallback>
                <p:oleObj r:id="rId5" imgW="1435100" imgH="228600" progId="Equation.DSMT4">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6016687"/>
                        <a:ext cx="3342606" cy="5250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010563"/>
              </p:ext>
            </p:extLst>
          </p:nvPr>
        </p:nvGraphicFramePr>
        <p:xfrm>
          <a:off x="4950296" y="836712"/>
          <a:ext cx="3995936" cy="2430321"/>
        </p:xfrm>
        <a:graphic>
          <a:graphicData uri="http://schemas.openxmlformats.org/presentationml/2006/ole">
            <mc:AlternateContent xmlns:mc="http://schemas.openxmlformats.org/markup-compatibility/2006">
              <mc:Choice xmlns:v="urn:schemas-microsoft-com:vml" Requires="v">
                <p:oleObj spid="_x0000_s603554" name="Visio" r:id="rId7" imgW="1247546" imgH="872033" progId="Visio.Drawing.11">
                  <p:embed/>
                </p:oleObj>
              </mc:Choice>
              <mc:Fallback>
                <p:oleObj name="Visio" r:id="rId7" imgW="1247546" imgH="872033" progId="Visio.Drawing.11">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0296" y="836712"/>
                        <a:ext cx="3995936" cy="2430321"/>
                      </a:xfrm>
                      <a:prstGeom prst="rect">
                        <a:avLst/>
                      </a:prstGeom>
                      <a:noFill/>
                      <a:extLst/>
                    </p:spPr>
                  </p:pic>
                </p:oleObj>
              </mc:Fallback>
            </mc:AlternateContent>
          </a:graphicData>
        </a:graphic>
      </p:graphicFrame>
      <p:cxnSp>
        <p:nvCxnSpPr>
          <p:cNvPr id="7" name="直接箭头连接符 6"/>
          <p:cNvCxnSpPr/>
          <p:nvPr/>
        </p:nvCxnSpPr>
        <p:spPr>
          <a:xfrm flipH="1" flipV="1">
            <a:off x="4800004" y="1916832"/>
            <a:ext cx="1728192" cy="167156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932040" y="3630040"/>
            <a:ext cx="4014192" cy="1311128"/>
          </a:xfrm>
          <a:prstGeom prst="rect">
            <a:avLst/>
          </a:prstGeom>
        </p:spPr>
        <p:txBody>
          <a:bodyPr wrap="square">
            <a:spAutoFit/>
          </a:bodyPr>
          <a:lstStyle/>
          <a:p>
            <a:pPr>
              <a:lnSpc>
                <a:spcPct val="110000"/>
              </a:lnSpc>
            </a:pPr>
            <a:r>
              <a:rPr lang="zh-CN" altLang="en-US" sz="2400" b="1" dirty="0">
                <a:latin typeface="+mj-ea"/>
                <a:ea typeface="+mj-ea"/>
              </a:rPr>
              <a:t>通常将此</a:t>
            </a:r>
            <a:r>
              <a:rPr lang="zh-CN" altLang="en-US" sz="2400" b="1" dirty="0">
                <a:solidFill>
                  <a:srgbClr val="0000FF"/>
                </a:solidFill>
                <a:latin typeface="+mj-ea"/>
                <a:ea typeface="+mj-ea"/>
              </a:rPr>
              <a:t>带宽</a:t>
            </a:r>
            <a:r>
              <a:rPr lang="en-US" altLang="zh-CN" sz="2400" b="1" i="1" dirty="0" smtClean="0">
                <a:solidFill>
                  <a:srgbClr val="0000FF"/>
                </a:solidFill>
                <a:latin typeface="+mj-ea"/>
                <a:ea typeface="+mj-ea"/>
              </a:rPr>
              <a:t>B </a:t>
            </a:r>
            <a:r>
              <a:rPr lang="zh-CN" altLang="en-US" sz="2400" b="1" dirty="0" smtClean="0">
                <a:latin typeface="+mj-ea"/>
                <a:ea typeface="+mj-ea"/>
              </a:rPr>
              <a:t>称为</a:t>
            </a:r>
            <a:r>
              <a:rPr lang="zh-CN" altLang="en-US" sz="2400" b="1" dirty="0">
                <a:solidFill>
                  <a:schemeClr val="hlink"/>
                </a:solidFill>
                <a:latin typeface="+mj-ea"/>
                <a:ea typeface="+mj-ea"/>
              </a:rPr>
              <a:t>奈奎斯特带宽</a:t>
            </a:r>
            <a:r>
              <a:rPr lang="zh-CN" altLang="en-US" sz="2400" b="1" dirty="0">
                <a:latin typeface="+mj-ea"/>
                <a:ea typeface="+mj-ea"/>
              </a:rPr>
              <a:t>，将</a:t>
            </a:r>
            <a:r>
              <a:rPr lang="en-US" altLang="zh-CN" sz="2400" b="1" i="1" dirty="0">
                <a:latin typeface="+mj-ea"/>
                <a:ea typeface="+mj-ea"/>
              </a:rPr>
              <a:t>R</a:t>
            </a:r>
            <a:r>
              <a:rPr lang="en-US" altLang="zh-CN" sz="2400" b="1" i="1" baseline="-25000" dirty="0">
                <a:latin typeface="+mj-ea"/>
                <a:ea typeface="+mj-ea"/>
              </a:rPr>
              <a:t>B</a:t>
            </a:r>
            <a:r>
              <a:rPr lang="zh-CN" altLang="en-US" sz="2400" b="1" dirty="0">
                <a:latin typeface="+mj-ea"/>
                <a:ea typeface="+mj-ea"/>
              </a:rPr>
              <a:t>称为</a:t>
            </a:r>
            <a:r>
              <a:rPr lang="zh-CN" altLang="en-US" sz="2400" b="1" dirty="0">
                <a:solidFill>
                  <a:schemeClr val="hlink"/>
                </a:solidFill>
                <a:latin typeface="+mj-ea"/>
                <a:ea typeface="+mj-ea"/>
              </a:rPr>
              <a:t>奈奎斯特速率</a:t>
            </a:r>
            <a:r>
              <a:rPr lang="zh-CN" altLang="en-US" sz="2400" b="1" dirty="0" smtClean="0">
                <a:latin typeface="+mj-ea"/>
                <a:ea typeface="+mj-ea"/>
              </a:rPr>
              <a:t>。</a:t>
            </a:r>
            <a:endParaRPr lang="zh-CN" altLang="en-US" sz="2400" b="1" dirty="0">
              <a:latin typeface="+mj-ea"/>
              <a:ea typeface="+mj-ea"/>
            </a:endParaRPr>
          </a:p>
        </p:txBody>
      </p:sp>
      <p:sp>
        <p:nvSpPr>
          <p:cNvPr id="11" name="矩形 10"/>
          <p:cNvSpPr/>
          <p:nvPr/>
        </p:nvSpPr>
        <p:spPr>
          <a:xfrm>
            <a:off x="1079612" y="5374332"/>
            <a:ext cx="7416824" cy="904863"/>
          </a:xfrm>
          <a:prstGeom prst="rect">
            <a:avLst/>
          </a:prstGeom>
        </p:spPr>
        <p:txBody>
          <a:bodyPr wrap="square">
            <a:spAutoFit/>
          </a:bodyPr>
          <a:lstStyle/>
          <a:p>
            <a:pPr>
              <a:lnSpc>
                <a:spcPct val="110000"/>
              </a:lnSpc>
            </a:pPr>
            <a:r>
              <a:rPr lang="zh-CN" altLang="en-US" sz="2400" b="1" dirty="0" smtClean="0">
                <a:latin typeface="+mj-ea"/>
                <a:ea typeface="+mj-ea"/>
              </a:rPr>
              <a:t>此基带系统所能提供的</a:t>
            </a:r>
            <a:r>
              <a:rPr lang="zh-CN" altLang="en-US" sz="2400" b="1" dirty="0" smtClean="0">
                <a:solidFill>
                  <a:srgbClr val="0000FF"/>
                </a:solidFill>
                <a:latin typeface="+mj-ea"/>
                <a:ea typeface="+mj-ea"/>
              </a:rPr>
              <a:t>最高频带利用率</a:t>
            </a:r>
            <a:r>
              <a:rPr lang="zh-CN" altLang="en-US" sz="2400" b="1" dirty="0" smtClean="0">
                <a:latin typeface="+mj-ea"/>
                <a:ea typeface="+mj-ea"/>
              </a:rPr>
              <a:t>为 </a:t>
            </a:r>
          </a:p>
          <a:p>
            <a:pPr lvl="2">
              <a:lnSpc>
                <a:spcPct val="110000"/>
              </a:lnSpc>
            </a:pPr>
            <a:endParaRPr lang="zh-CN" altLang="en-US" sz="2400" b="1" dirty="0">
              <a:latin typeface="+mj-ea"/>
              <a:ea typeface="+mj-ea"/>
            </a:endParaRPr>
          </a:p>
        </p:txBody>
      </p:sp>
      <p:sp>
        <p:nvSpPr>
          <p:cNvPr id="6" name="矩形 5"/>
          <p:cNvSpPr/>
          <p:nvPr/>
        </p:nvSpPr>
        <p:spPr>
          <a:xfrm>
            <a:off x="899592" y="3588394"/>
            <a:ext cx="7596844"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zh-CN" altLang="en-US" sz="2800" b="1" dirty="0" smtClean="0">
                <a:latin typeface="+mj-ea"/>
                <a:ea typeface="+mj-ea"/>
              </a:rPr>
              <a:t>      但这种</a:t>
            </a:r>
            <a:r>
              <a:rPr lang="zh-CN" altLang="en-US" sz="2800" b="1" dirty="0">
                <a:latin typeface="+mj-ea"/>
                <a:ea typeface="+mj-ea"/>
              </a:rPr>
              <a:t>特性在物理上是</a:t>
            </a:r>
            <a:r>
              <a:rPr lang="zh-CN" altLang="en-US" sz="2800" b="1" dirty="0">
                <a:solidFill>
                  <a:srgbClr val="FF0000"/>
                </a:solidFill>
                <a:latin typeface="+mj-ea"/>
                <a:ea typeface="+mj-ea"/>
              </a:rPr>
              <a:t>无法实现</a:t>
            </a:r>
            <a:r>
              <a:rPr lang="zh-CN" altLang="en-US" sz="2800" b="1" dirty="0">
                <a:latin typeface="+mj-ea"/>
                <a:ea typeface="+mj-ea"/>
              </a:rPr>
              <a:t>的</a:t>
            </a:r>
            <a:r>
              <a:rPr lang="zh-CN" altLang="en-US" sz="2800" b="1" dirty="0" smtClean="0">
                <a:latin typeface="+mj-ea"/>
                <a:ea typeface="+mj-ea"/>
              </a:rPr>
              <a:t>；并且</a:t>
            </a:r>
            <a:r>
              <a:rPr lang="en-US" altLang="zh-CN" sz="2800" b="1" i="1" dirty="0">
                <a:latin typeface="+mj-ea"/>
                <a:ea typeface="+mj-ea"/>
              </a:rPr>
              <a:t>h</a:t>
            </a:r>
            <a:r>
              <a:rPr lang="en-US" altLang="zh-CN" sz="2800" b="1" dirty="0">
                <a:latin typeface="+mj-ea"/>
                <a:ea typeface="+mj-ea"/>
              </a:rPr>
              <a:t>(</a:t>
            </a:r>
            <a:r>
              <a:rPr lang="en-US" altLang="zh-CN" sz="2800" b="1" i="1" dirty="0">
                <a:latin typeface="+mj-ea"/>
                <a:ea typeface="+mj-ea"/>
              </a:rPr>
              <a:t>t</a:t>
            </a:r>
            <a:r>
              <a:rPr lang="en-US" altLang="zh-CN" sz="2800" b="1" dirty="0">
                <a:latin typeface="+mj-ea"/>
                <a:ea typeface="+mj-ea"/>
              </a:rPr>
              <a:t>)</a:t>
            </a:r>
            <a:r>
              <a:rPr lang="zh-CN" altLang="en-US" sz="2800" b="1" dirty="0">
                <a:latin typeface="+mj-ea"/>
                <a:ea typeface="+mj-ea"/>
              </a:rPr>
              <a:t>的振荡衰减慢，使之对定时精度要求很高</a:t>
            </a:r>
            <a:r>
              <a:rPr lang="zh-CN" altLang="en-US" sz="2800" b="1" dirty="0" smtClean="0">
                <a:latin typeface="+mj-ea"/>
                <a:ea typeface="+mj-ea"/>
              </a:rPr>
              <a:t>。</a:t>
            </a:r>
            <a:endParaRPr lang="en-US" altLang="zh-CN" sz="2800" b="1" dirty="0" smtClean="0">
              <a:latin typeface="+mj-ea"/>
              <a:ea typeface="+mj-ea"/>
            </a:endParaRPr>
          </a:p>
          <a:p>
            <a:pPr>
              <a:lnSpc>
                <a:spcPct val="150000"/>
              </a:lnSpc>
            </a:pPr>
            <a:r>
              <a:rPr lang="zh-CN" altLang="en-US" sz="2800" b="1" dirty="0" smtClean="0">
                <a:latin typeface="+mj-ea"/>
                <a:ea typeface="+mj-ea"/>
              </a:rPr>
              <a:t>故</a:t>
            </a:r>
            <a:r>
              <a:rPr lang="zh-CN" altLang="en-US" sz="2800" b="1" dirty="0">
                <a:latin typeface="+mj-ea"/>
                <a:ea typeface="+mj-ea"/>
              </a:rPr>
              <a:t>不能实用。</a:t>
            </a:r>
          </a:p>
        </p:txBody>
      </p:sp>
    </p:spTree>
    <p:extLst>
      <p:ext uri="{BB962C8B-B14F-4D97-AF65-F5344CB8AC3E}">
        <p14:creationId xmlns:p14="http://schemas.microsoft.com/office/powerpoint/2010/main" val="1185374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2" presetClass="entr" presetSubtype="4"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2" presetClass="entr" presetSubtype="4" fill="hold" nodeType="withEffect">
                                  <p:stCondLst>
                                    <p:cond delay="0"/>
                                  </p:stCondLst>
                                  <p:childTnLst>
                                    <p:set>
                                      <p:cBhvr>
                                        <p:cTn id="36" dur="1" fill="hold">
                                          <p:stCondLst>
                                            <p:cond delay="0"/>
                                          </p:stCondLst>
                                        </p:cTn>
                                        <p:tgtEl>
                                          <p:spTgt spid="449539"/>
                                        </p:tgtEl>
                                        <p:attrNameLst>
                                          <p:attrName>style.visibility</p:attrName>
                                        </p:attrNameLst>
                                      </p:cBhvr>
                                      <p:to>
                                        <p:strVal val="visible"/>
                                      </p:to>
                                    </p:set>
                                    <p:anim calcmode="lin" valueType="num">
                                      <p:cBhvr additive="base">
                                        <p:cTn id="37" dur="500" fill="hold"/>
                                        <p:tgtEl>
                                          <p:spTgt spid="449539"/>
                                        </p:tgtEl>
                                        <p:attrNameLst>
                                          <p:attrName>ppt_x</p:attrName>
                                        </p:attrNameLst>
                                      </p:cBhvr>
                                      <p:tavLst>
                                        <p:tav tm="0">
                                          <p:val>
                                            <p:strVal val="#ppt_x"/>
                                          </p:val>
                                        </p:tav>
                                        <p:tav tm="100000">
                                          <p:val>
                                            <p:strVal val="#ppt_x"/>
                                          </p:val>
                                        </p:tav>
                                      </p:tavLst>
                                    </p:anim>
                                    <p:anim calcmode="lin" valueType="num">
                                      <p:cBhvr additive="base">
                                        <p:cTn id="38" dur="500" fill="hold"/>
                                        <p:tgtEl>
                                          <p:spTgt spid="44953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6"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dirty="0" smtClean="0">
                <a:solidFill>
                  <a:srgbClr val="0000FF"/>
                </a:solidFill>
              </a:rPr>
              <a:t>余弦滚降特性 </a:t>
            </a:r>
          </a:p>
        </p:txBody>
      </p:sp>
      <p:sp>
        <p:nvSpPr>
          <p:cNvPr id="97283" name="Rectangle 3"/>
          <p:cNvSpPr>
            <a:spLocks noGrp="1" noChangeArrowheads="1"/>
          </p:cNvSpPr>
          <p:nvPr>
            <p:ph type="body" idx="1"/>
          </p:nvPr>
        </p:nvSpPr>
        <p:spPr/>
        <p:txBody>
          <a:bodyPr>
            <a:normAutofit/>
          </a:bodyPr>
          <a:lstStyle/>
          <a:p>
            <a:pPr lvl="1"/>
            <a:r>
              <a:rPr lang="zh-CN" altLang="en-US" dirty="0" smtClean="0"/>
              <a:t>为了解决理想低通特性存在的问题，可以使理想低通滤波器特性的边沿缓慢下降，这称为“滚降”。</a:t>
            </a:r>
          </a:p>
          <a:p>
            <a:pPr lvl="1"/>
            <a:r>
              <a:rPr lang="zh-CN" altLang="en-US" dirty="0" smtClean="0"/>
              <a:t>一种常用的滚降特性是</a:t>
            </a:r>
            <a:r>
              <a:rPr lang="zh-CN" altLang="en-US" dirty="0" smtClean="0">
                <a:solidFill>
                  <a:srgbClr val="0000FF"/>
                </a:solidFill>
              </a:rPr>
              <a:t>余弦滚降特性</a:t>
            </a:r>
            <a:r>
              <a:rPr lang="zh-CN" altLang="en-US" dirty="0" smtClean="0"/>
              <a:t>，如下图所示：</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r>
              <a:rPr lang="zh-CN" altLang="en-US" dirty="0" smtClean="0"/>
              <a:t>只要</a:t>
            </a:r>
            <a:r>
              <a:rPr lang="en-US" altLang="zh-CN" dirty="0" smtClean="0"/>
              <a:t>H(</a:t>
            </a:r>
            <a:r>
              <a:rPr lang="en-US" altLang="zh-CN" dirty="0" smtClean="0">
                <a:sym typeface="Symbol" pitchFamily="18" charset="2"/>
              </a:rPr>
              <a:t></a:t>
            </a:r>
            <a:r>
              <a:rPr lang="en-US" altLang="zh-CN" dirty="0" smtClean="0"/>
              <a:t>)</a:t>
            </a:r>
            <a:r>
              <a:rPr lang="zh-CN" altLang="en-US" dirty="0" smtClean="0"/>
              <a:t>在滚降段</a:t>
            </a:r>
            <a:r>
              <a:rPr lang="zh-CN" altLang="en-US" dirty="0" smtClean="0">
                <a:solidFill>
                  <a:srgbClr val="FF0000"/>
                </a:solidFill>
              </a:rPr>
              <a:t>中心频率处（与奈奎斯特带宽相对应）呈奇对称</a:t>
            </a:r>
            <a:r>
              <a:rPr lang="zh-CN" altLang="en-US" dirty="0" smtClean="0"/>
              <a:t>的振幅特性，就必然可以满足奈奎斯特第一准则，从而实现无码间串扰传输。 </a:t>
            </a:r>
            <a:endParaRPr lang="zh-CN" altLang="en-US" dirty="0"/>
          </a:p>
        </p:txBody>
      </p:sp>
      <p:sp>
        <p:nvSpPr>
          <p:cNvPr id="7" name="灯片编号占位符 5"/>
          <p:cNvSpPr>
            <a:spLocks noGrp="1"/>
          </p:cNvSpPr>
          <p:nvPr>
            <p:ph type="sldNum" sz="quarter" idx="12"/>
          </p:nvPr>
        </p:nvSpPr>
        <p:spPr/>
        <p:txBody>
          <a:bodyPr/>
          <a:lstStyle/>
          <a:p>
            <a:fld id="{7CF94187-209E-4A5D-A4E7-C8C966A4C784}" type="slidenum">
              <a:rPr lang="en-US" altLang="zh-CN" smtClean="0"/>
              <a:pPr/>
              <a:t>106</a:t>
            </a:fld>
            <a:endParaRPr lang="en-US" altLang="zh-CN"/>
          </a:p>
        </p:txBody>
      </p:sp>
      <p:grpSp>
        <p:nvGrpSpPr>
          <p:cNvPr id="2" name="Group 7"/>
          <p:cNvGrpSpPr>
            <a:grpSpLocks/>
          </p:cNvGrpSpPr>
          <p:nvPr/>
        </p:nvGrpSpPr>
        <p:grpSpPr bwMode="auto">
          <a:xfrm>
            <a:off x="71313" y="2636912"/>
            <a:ext cx="8893175" cy="2288944"/>
            <a:chOff x="187" y="1905"/>
            <a:chExt cx="5415" cy="1352"/>
          </a:xfrm>
        </p:grpSpPr>
        <p:graphicFrame>
          <p:nvGraphicFramePr>
            <p:cNvPr id="97284" name="Object 4"/>
            <p:cNvGraphicFramePr>
              <a:graphicFrameLocks noChangeAspect="1"/>
            </p:cNvGraphicFramePr>
            <p:nvPr/>
          </p:nvGraphicFramePr>
          <p:xfrm>
            <a:off x="187" y="1905"/>
            <a:ext cx="5415" cy="1148"/>
          </p:xfrm>
          <a:graphic>
            <a:graphicData uri="http://schemas.openxmlformats.org/presentationml/2006/ole">
              <mc:AlternateContent xmlns:mc="http://schemas.openxmlformats.org/markup-compatibility/2006">
                <mc:Choice xmlns:v="urn:schemas-microsoft-com:vml" Requires="v">
                  <p:oleObj spid="_x0000_s42227" r:id="rId3" imgW="4077005" imgH="863498" progId="Visio.Drawing.11">
                    <p:embed/>
                  </p:oleObj>
                </mc:Choice>
                <mc:Fallback>
                  <p:oleObj r:id="rId3" imgW="4077005" imgH="863498" progId="Visio.Drawing.11">
                    <p:embed/>
                    <p:pic>
                      <p:nvPicPr>
                        <p:cNvPr id="0" name="Picture 1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 y="1905"/>
                          <a:ext cx="5415" cy="1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6" name="Text Box 6"/>
            <p:cNvSpPr txBox="1">
              <a:spLocks noChangeArrowheads="1"/>
            </p:cNvSpPr>
            <p:nvPr/>
          </p:nvSpPr>
          <p:spPr bwMode="auto">
            <a:xfrm>
              <a:off x="1349" y="3039"/>
              <a:ext cx="3062" cy="218"/>
            </a:xfrm>
            <a:prstGeom prst="rect">
              <a:avLst/>
            </a:prstGeom>
            <a:noFill/>
            <a:ln w="9525">
              <a:noFill/>
              <a:miter lim="800000"/>
              <a:headEnd/>
              <a:tailEnd/>
            </a:ln>
            <a:effectLst/>
          </p:spPr>
          <p:txBody>
            <a:bodyPr>
              <a:spAutoFit/>
            </a:bodyPr>
            <a:lstStyle/>
            <a:p>
              <a:pPr algn="ctr">
                <a:spcBef>
                  <a:spcPct val="50000"/>
                </a:spcBef>
              </a:pPr>
              <a:r>
                <a:rPr lang="zh-CN" altLang="en-US" b="1" dirty="0">
                  <a:solidFill>
                    <a:srgbClr val="0000FF"/>
                  </a:solidFill>
                  <a:latin typeface="+mj-ea"/>
                  <a:ea typeface="+mj-ea"/>
                </a:rPr>
                <a:t>奇对称的余弦滚降特性</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anim calcmode="lin" valueType="num">
                                      <p:cBhvr additive="base">
                                        <p:cTn id="7" dur="500" fill="hold"/>
                                        <p:tgtEl>
                                          <p:spTgt spid="972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1" end="1"/>
                                            </p:txEl>
                                          </p:spTgt>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97282"/>
                                        </p:tgtEl>
                                        <p:attrNameLst>
                                          <p:attrName>style.visibility</p:attrName>
                                        </p:attrNameLst>
                                      </p:cBhvr>
                                      <p:to>
                                        <p:strVal val="visible"/>
                                      </p:to>
                                    </p:set>
                                    <p:animEffect transition="in" filter="blinds(horizontal)">
                                      <p:cBhvr>
                                        <p:cTn id="11" dur="500"/>
                                        <p:tgtEl>
                                          <p:spTgt spid="97282"/>
                                        </p:tgtEl>
                                      </p:cBhvr>
                                    </p:animEffect>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7283">
                                            <p:txEl>
                                              <p:pRg st="7" end="7"/>
                                            </p:txEl>
                                          </p:spTgt>
                                        </p:tgtEl>
                                        <p:attrNameLst>
                                          <p:attrName>style.visibility</p:attrName>
                                        </p:attrNameLst>
                                      </p:cBhvr>
                                      <p:to>
                                        <p:strVal val="visible"/>
                                      </p:to>
                                    </p:set>
                                    <p:anim calcmode="lin" valueType="num">
                                      <p:cBhvr additive="base">
                                        <p:cTn id="21" dur="500" fill="hold"/>
                                        <p:tgtEl>
                                          <p:spTgt spid="9728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72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3212976"/>
            <a:ext cx="8064896" cy="3024336"/>
          </a:xfrm>
        </p:spPr>
        <p:txBody>
          <a:bodyPr/>
          <a:lstStyle/>
          <a:p>
            <a:r>
              <a:rPr lang="zh-CN" altLang="en-US" dirty="0"/>
              <a:t>按余弦特性滚降的传输函数可表示为</a:t>
            </a:r>
          </a:p>
        </p:txBody>
      </p:sp>
      <p:sp>
        <p:nvSpPr>
          <p:cNvPr id="4" name="灯片编号占位符 3"/>
          <p:cNvSpPr>
            <a:spLocks noGrp="1"/>
          </p:cNvSpPr>
          <p:nvPr>
            <p:ph type="sldNum" sz="quarter" idx="12"/>
          </p:nvPr>
        </p:nvSpPr>
        <p:spPr/>
        <p:txBody>
          <a:bodyPr/>
          <a:lstStyle/>
          <a:p>
            <a:fld id="{E31375A4-56A4-47D6-9801-1991572033F7}" type="slidenum">
              <a:rPr lang="en-US" smtClean="0"/>
              <a:pPr/>
              <a:t>107</a:t>
            </a:fld>
            <a:endParaRPr lang="en-US"/>
          </a:p>
        </p:txBody>
      </p:sp>
      <p:graphicFrame>
        <p:nvGraphicFramePr>
          <p:cNvPr id="6" name="Object 4"/>
          <p:cNvGraphicFramePr>
            <a:graphicFrameLocks noChangeAspect="1"/>
          </p:cNvGraphicFramePr>
          <p:nvPr>
            <p:extLst>
              <p:ext uri="{D42A27DB-BD31-4B8C-83A1-F6EECF244321}">
                <p14:modId xmlns:p14="http://schemas.microsoft.com/office/powerpoint/2010/main" val="2462649843"/>
              </p:ext>
            </p:extLst>
          </p:nvPr>
        </p:nvGraphicFramePr>
        <p:xfrm>
          <a:off x="467113" y="1125058"/>
          <a:ext cx="8893175" cy="1943571"/>
        </p:xfrm>
        <a:graphic>
          <a:graphicData uri="http://schemas.openxmlformats.org/presentationml/2006/ole">
            <mc:AlternateContent xmlns:mc="http://schemas.openxmlformats.org/markup-compatibility/2006">
              <mc:Choice xmlns:v="urn:schemas-microsoft-com:vml" Requires="v">
                <p:oleObj spid="_x0000_s605453" r:id="rId3" imgW="4077005" imgH="863498" progId="Visio.Drawing.11">
                  <p:embed/>
                </p:oleObj>
              </mc:Choice>
              <mc:Fallback>
                <p:oleObj r:id="rId3" imgW="4077005" imgH="863498" progId="Visio.Drawing.11">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113" y="1125058"/>
                        <a:ext cx="8893175" cy="1943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587385367"/>
              </p:ext>
            </p:extLst>
          </p:nvPr>
        </p:nvGraphicFramePr>
        <p:xfrm>
          <a:off x="683568" y="3933056"/>
          <a:ext cx="7291388" cy="2519362"/>
        </p:xfrm>
        <a:graphic>
          <a:graphicData uri="http://schemas.openxmlformats.org/presentationml/2006/ole">
            <mc:AlternateContent xmlns:mc="http://schemas.openxmlformats.org/markup-compatibility/2006">
              <mc:Choice xmlns:v="urn:schemas-microsoft-com:vml" Requires="v">
                <p:oleObj spid="_x0000_s605454" name="公式" r:id="rId5" imgW="3822700" imgH="1270000" progId="Equation.3">
                  <p:embed/>
                </p:oleObj>
              </mc:Choice>
              <mc:Fallback>
                <p:oleObj name="公式" r:id="rId5" imgW="3822700" imgH="1270000" progId="Equation.3">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3933056"/>
                        <a:ext cx="7291388" cy="2519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直接连接符 9"/>
          <p:cNvCxnSpPr/>
          <p:nvPr/>
        </p:nvCxnSpPr>
        <p:spPr>
          <a:xfrm>
            <a:off x="1547664" y="1340768"/>
            <a:ext cx="0" cy="1440160"/>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339752" y="1340768"/>
            <a:ext cx="0" cy="1440160"/>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27584" y="1340768"/>
            <a:ext cx="0" cy="1440160"/>
          </a:xfrm>
          <a:prstGeom prst="line">
            <a:avLst/>
          </a:prstGeom>
          <a:ln w="38100">
            <a:solidFill>
              <a:srgbClr val="00CC00"/>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131840" y="1340768"/>
            <a:ext cx="0" cy="1440160"/>
          </a:xfrm>
          <a:prstGeom prst="line">
            <a:avLst/>
          </a:prstGeom>
          <a:ln w="38100">
            <a:solidFill>
              <a:srgbClr val="00CC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5004048" y="4725144"/>
            <a:ext cx="2232248" cy="0"/>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4904420" y="5661248"/>
            <a:ext cx="3484004" cy="0"/>
          </a:xfrm>
          <a:prstGeom prst="line">
            <a:avLst/>
          </a:prstGeom>
          <a:ln w="38100">
            <a:solidFill>
              <a:srgbClr val="00CC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263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endParaRPr lang="zh-CN" altLang="en-US" dirty="0"/>
          </a:p>
        </p:txBody>
      </p:sp>
      <p:sp>
        <p:nvSpPr>
          <p:cNvPr id="98307" name="Rectangle 3"/>
          <p:cNvSpPr>
            <a:spLocks noGrp="1" noChangeArrowheads="1"/>
          </p:cNvSpPr>
          <p:nvPr>
            <p:ph type="body" idx="1"/>
          </p:nvPr>
        </p:nvSpPr>
        <p:spPr/>
        <p:txBody>
          <a:bodyPr>
            <a:normAutofit/>
          </a:bodyPr>
          <a:lstStyle/>
          <a:p>
            <a:r>
              <a:rPr lang="en-US" altLang="zh-CN" dirty="0" smtClean="0"/>
              <a:t> </a:t>
            </a:r>
            <a:r>
              <a:rPr lang="zh-CN" altLang="en-US" dirty="0" smtClean="0"/>
              <a:t>相应的</a:t>
            </a:r>
            <a:r>
              <a:rPr lang="en-US" altLang="zh-CN" dirty="0" smtClean="0"/>
              <a:t>h(t)</a:t>
            </a:r>
            <a:r>
              <a:rPr lang="zh-CN" altLang="en-US" dirty="0" smtClean="0"/>
              <a:t>为 </a:t>
            </a:r>
          </a:p>
          <a:p>
            <a:pPr lvl="3"/>
            <a:endParaRPr lang="zh-CN" altLang="en-US" dirty="0" smtClean="0"/>
          </a:p>
          <a:p>
            <a:pPr lvl="3"/>
            <a:endParaRPr lang="zh-CN" altLang="en-US" dirty="0" smtClean="0"/>
          </a:p>
          <a:p>
            <a:r>
              <a:rPr lang="zh-CN" altLang="en-US" dirty="0" smtClean="0"/>
              <a:t>式中，</a:t>
            </a:r>
            <a:r>
              <a:rPr lang="zh-CN" altLang="en-US" dirty="0" smtClean="0">
                <a:sym typeface="Symbol" pitchFamily="18" charset="2"/>
              </a:rPr>
              <a:t></a:t>
            </a:r>
            <a:r>
              <a:rPr lang="zh-CN" altLang="en-US" dirty="0" smtClean="0"/>
              <a:t>为</a:t>
            </a:r>
            <a:r>
              <a:rPr lang="zh-CN" altLang="en-US" dirty="0" smtClean="0">
                <a:solidFill>
                  <a:srgbClr val="0000FF"/>
                </a:solidFill>
              </a:rPr>
              <a:t>滚降系数</a:t>
            </a:r>
            <a:r>
              <a:rPr lang="zh-CN" altLang="en-US" dirty="0" smtClean="0"/>
              <a:t>，用于描述滚降程度。</a:t>
            </a:r>
            <a:endParaRPr lang="en-US" altLang="zh-CN" dirty="0" smtClean="0"/>
          </a:p>
          <a:p>
            <a:r>
              <a:rPr lang="zh-CN" altLang="en-US" dirty="0" smtClean="0"/>
              <a:t>定义为</a:t>
            </a:r>
            <a:endParaRPr lang="en-US" altLang="zh-CN" dirty="0" smtClean="0"/>
          </a:p>
          <a:p>
            <a:pPr lvl="1"/>
            <a:r>
              <a:rPr lang="zh-CN" altLang="en-US" dirty="0"/>
              <a:t>其中，</a:t>
            </a:r>
            <a:r>
              <a:rPr lang="en-US" altLang="zh-CN" i="1" dirty="0" err="1"/>
              <a:t>f</a:t>
            </a:r>
            <a:r>
              <a:rPr lang="en-US" altLang="zh-CN" i="1" baseline="-25000" dirty="0" err="1"/>
              <a:t>N</a:t>
            </a:r>
            <a:r>
              <a:rPr lang="en-US" altLang="zh-CN" dirty="0"/>
              <a:t>  </a:t>
            </a:r>
            <a:r>
              <a:rPr lang="zh-CN" altLang="en-US" dirty="0"/>
              <a:t>－ 奈奎斯特带宽，</a:t>
            </a:r>
          </a:p>
          <a:p>
            <a:pPr lvl="1"/>
            <a:r>
              <a:rPr lang="zh-CN" altLang="en-US" dirty="0"/>
              <a:t>	     </a:t>
            </a:r>
            <a:r>
              <a:rPr lang="en-US" altLang="zh-CN" i="1" dirty="0"/>
              <a:t>f</a:t>
            </a:r>
            <a:r>
              <a:rPr lang="en-US" altLang="zh-CN" i="1" baseline="-25000" dirty="0">
                <a:sym typeface="Symbol" pitchFamily="18" charset="2"/>
              </a:rPr>
              <a:t></a:t>
            </a:r>
            <a:r>
              <a:rPr lang="en-US" altLang="zh-CN" dirty="0"/>
              <a:t>  </a:t>
            </a:r>
            <a:r>
              <a:rPr lang="zh-CN" altLang="en-US" dirty="0"/>
              <a:t>－ 超出奈奎斯特带宽的扩展量 </a:t>
            </a:r>
          </a:p>
          <a:p>
            <a:endParaRPr lang="zh-CN" altLang="en-US" dirty="0"/>
          </a:p>
        </p:txBody>
      </p:sp>
      <p:sp>
        <p:nvSpPr>
          <p:cNvPr id="10" name="灯片编号占位符 5"/>
          <p:cNvSpPr>
            <a:spLocks noGrp="1"/>
          </p:cNvSpPr>
          <p:nvPr>
            <p:ph type="sldNum" sz="quarter" idx="12"/>
          </p:nvPr>
        </p:nvSpPr>
        <p:spPr/>
        <p:txBody>
          <a:bodyPr/>
          <a:lstStyle/>
          <a:p>
            <a:fld id="{B2D07DE4-5685-4D07-94A2-9C15B32A3024}" type="slidenum">
              <a:rPr lang="en-US" altLang="zh-CN" smtClean="0"/>
              <a:pPr/>
              <a:t>108</a:t>
            </a:fld>
            <a:endParaRPr lang="en-US" altLang="zh-CN"/>
          </a:p>
        </p:txBody>
      </p:sp>
      <p:sp>
        <p:nvSpPr>
          <p:cNvPr id="98309" name="Rectangle 5"/>
          <p:cNvSpPr>
            <a:spLocks noChangeArrowheads="1"/>
          </p:cNvSpPr>
          <p:nvPr/>
        </p:nvSpPr>
        <p:spPr bwMode="auto">
          <a:xfrm>
            <a:off x="0" y="27955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98311" name="Rectangle 7"/>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8310" name="Object 6"/>
          <p:cNvGraphicFramePr>
            <a:graphicFrameLocks noChangeAspect="1"/>
          </p:cNvGraphicFramePr>
          <p:nvPr>
            <p:extLst>
              <p:ext uri="{D42A27DB-BD31-4B8C-83A1-F6EECF244321}">
                <p14:modId xmlns:p14="http://schemas.microsoft.com/office/powerpoint/2010/main" val="1606074013"/>
              </p:ext>
            </p:extLst>
          </p:nvPr>
        </p:nvGraphicFramePr>
        <p:xfrm>
          <a:off x="2915816" y="1628800"/>
          <a:ext cx="3914775" cy="866775"/>
        </p:xfrm>
        <a:graphic>
          <a:graphicData uri="http://schemas.openxmlformats.org/presentationml/2006/ole">
            <mc:AlternateContent xmlns:mc="http://schemas.openxmlformats.org/markup-compatibility/2006">
              <mc:Choice xmlns:v="urn:schemas-microsoft-com:vml" Requires="v">
                <p:oleObj spid="_x0000_s604429" r:id="rId3" imgW="1930400" imgH="431800" progId="Equation.DSMT4">
                  <p:embed/>
                </p:oleObj>
              </mc:Choice>
              <mc:Fallback>
                <p:oleObj r:id="rId3" imgW="1930400" imgH="43180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628800"/>
                        <a:ext cx="3914775"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3" name="Rectangle 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8312" name="Object 8"/>
          <p:cNvGraphicFramePr>
            <a:graphicFrameLocks noChangeAspect="1"/>
          </p:cNvGraphicFramePr>
          <p:nvPr>
            <p:extLst>
              <p:ext uri="{D42A27DB-BD31-4B8C-83A1-F6EECF244321}">
                <p14:modId xmlns:p14="http://schemas.microsoft.com/office/powerpoint/2010/main" val="2938055517"/>
              </p:ext>
            </p:extLst>
          </p:nvPr>
        </p:nvGraphicFramePr>
        <p:xfrm>
          <a:off x="2699792" y="3287266"/>
          <a:ext cx="1610150" cy="529779"/>
        </p:xfrm>
        <a:graphic>
          <a:graphicData uri="http://schemas.openxmlformats.org/presentationml/2006/ole">
            <mc:AlternateContent xmlns:mc="http://schemas.openxmlformats.org/markup-compatibility/2006">
              <mc:Choice xmlns:v="urn:schemas-microsoft-com:vml" Requires="v">
                <p:oleObj spid="_x0000_s604430" r:id="rId5" imgW="698500" imgH="228600" progId="Equation.DSMT4">
                  <p:embed/>
                </p:oleObj>
              </mc:Choice>
              <mc:Fallback>
                <p:oleObj r:id="rId5" imgW="698500" imgH="22860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3287266"/>
                        <a:ext cx="1610150" cy="529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127749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7">
                                            <p:txEl>
                                              <p:pRg st="3" end="3"/>
                                            </p:txEl>
                                          </p:spTgt>
                                        </p:tgtEl>
                                        <p:attrNameLst>
                                          <p:attrName>style.visibility</p:attrName>
                                        </p:attrNameLst>
                                      </p:cBhvr>
                                      <p:to>
                                        <p:strVal val="visible"/>
                                      </p:to>
                                    </p:set>
                                    <p:anim calcmode="lin" valueType="num">
                                      <p:cBhvr additive="base">
                                        <p:cTn id="7" dur="500" fill="hold"/>
                                        <p:tgtEl>
                                          <p:spTgt spid="9830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8307">
                                            <p:txEl>
                                              <p:pRg st="4" end="4"/>
                                            </p:txEl>
                                          </p:spTgt>
                                        </p:tgtEl>
                                        <p:attrNameLst>
                                          <p:attrName>style.visibility</p:attrName>
                                        </p:attrNameLst>
                                      </p:cBhvr>
                                      <p:to>
                                        <p:strVal val="visible"/>
                                      </p:to>
                                    </p:set>
                                    <p:anim calcmode="lin" valueType="num">
                                      <p:cBhvr additive="base">
                                        <p:cTn id="11" dur="500" fill="hold"/>
                                        <p:tgtEl>
                                          <p:spTgt spid="9830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8307">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8307">
                                            <p:txEl>
                                              <p:pRg st="5" end="5"/>
                                            </p:txEl>
                                          </p:spTgt>
                                        </p:tgtEl>
                                        <p:attrNameLst>
                                          <p:attrName>style.visibility</p:attrName>
                                        </p:attrNameLst>
                                      </p:cBhvr>
                                      <p:to>
                                        <p:strVal val="visible"/>
                                      </p:to>
                                    </p:set>
                                    <p:anim calcmode="lin" valueType="num">
                                      <p:cBhvr additive="base">
                                        <p:cTn id="15" dur="500" fill="hold"/>
                                        <p:tgtEl>
                                          <p:spTgt spid="98307">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8307">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8307">
                                            <p:txEl>
                                              <p:pRg st="6" end="6"/>
                                            </p:txEl>
                                          </p:spTgt>
                                        </p:tgtEl>
                                        <p:attrNameLst>
                                          <p:attrName>style.visibility</p:attrName>
                                        </p:attrNameLst>
                                      </p:cBhvr>
                                      <p:to>
                                        <p:strVal val="visible"/>
                                      </p:to>
                                    </p:set>
                                    <p:anim calcmode="lin" valueType="num">
                                      <p:cBhvr additive="base">
                                        <p:cTn id="19" dur="500" fill="hold"/>
                                        <p:tgtEl>
                                          <p:spTgt spid="9830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7">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8312"/>
                                        </p:tgtEl>
                                        <p:attrNameLst>
                                          <p:attrName>style.visibility</p:attrName>
                                        </p:attrNameLst>
                                      </p:cBhvr>
                                      <p:to>
                                        <p:strVal val="visible"/>
                                      </p:to>
                                    </p:set>
                                    <p:anim calcmode="lin" valueType="num">
                                      <p:cBhvr additive="base">
                                        <p:cTn id="23" dur="500" fill="hold"/>
                                        <p:tgtEl>
                                          <p:spTgt spid="98312"/>
                                        </p:tgtEl>
                                        <p:attrNameLst>
                                          <p:attrName>ppt_x</p:attrName>
                                        </p:attrNameLst>
                                      </p:cBhvr>
                                      <p:tavLst>
                                        <p:tav tm="0">
                                          <p:val>
                                            <p:strVal val="#ppt_x"/>
                                          </p:val>
                                        </p:tav>
                                        <p:tav tm="100000">
                                          <p:val>
                                            <p:strVal val="#ppt_x"/>
                                          </p:val>
                                        </p:tav>
                                      </p:tavLst>
                                    </p:anim>
                                    <p:anim calcmode="lin" valueType="num">
                                      <p:cBhvr additive="base">
                                        <p:cTn id="24" dur="500" fill="hold"/>
                                        <p:tgtEl>
                                          <p:spTgt spid="983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几种滚降特性和冲激响应</a:t>
            </a:r>
            <a:r>
              <a:rPr lang="zh-CN" altLang="en-US" dirty="0" smtClean="0"/>
              <a:t>曲线</a:t>
            </a:r>
            <a:endParaRPr lang="zh-CN" altLang="en-US" dirty="0"/>
          </a:p>
        </p:txBody>
      </p:sp>
      <p:sp>
        <p:nvSpPr>
          <p:cNvPr id="3" name="内容占位符 2"/>
          <p:cNvSpPr>
            <a:spLocks noGrp="1"/>
          </p:cNvSpPr>
          <p:nvPr>
            <p:ph idx="1"/>
          </p:nvPr>
        </p:nvSpPr>
        <p:spPr/>
        <p:txBody>
          <a:bodyPr>
            <a:normAutofit/>
          </a:bodyPr>
          <a:lstStyle/>
          <a:p>
            <a:pPr lvl="3"/>
            <a:endParaRPr lang="en-US" altLang="zh-CN" dirty="0" smtClean="0"/>
          </a:p>
          <a:p>
            <a:pPr lvl="3"/>
            <a:endParaRPr lang="en-US" altLang="zh-CN" dirty="0"/>
          </a:p>
          <a:p>
            <a:pPr lvl="3"/>
            <a:endParaRPr lang="zh-CN" altLang="en-US" dirty="0" smtClean="0"/>
          </a:p>
          <a:p>
            <a:pPr lvl="3"/>
            <a:endParaRPr lang="zh-CN" altLang="en-US" sz="2000" dirty="0" smtClean="0"/>
          </a:p>
          <a:p>
            <a:pPr lvl="3"/>
            <a:endParaRPr lang="zh-CN" altLang="en-US" sz="2000" dirty="0" smtClean="0"/>
          </a:p>
          <a:p>
            <a:pPr lvl="3"/>
            <a:endParaRPr lang="zh-CN" altLang="en-US" sz="2000" dirty="0" smtClean="0"/>
          </a:p>
          <a:p>
            <a:pPr lvl="3"/>
            <a:endParaRPr lang="en-US" altLang="zh-CN" sz="2000" dirty="0" smtClean="0"/>
          </a:p>
          <a:p>
            <a:pPr lvl="3"/>
            <a:endParaRPr lang="zh-CN" altLang="en-US" sz="2000" dirty="0" smtClean="0"/>
          </a:p>
          <a:p>
            <a:pPr lvl="1"/>
            <a:r>
              <a:rPr lang="zh-CN" altLang="en-US" dirty="0" smtClean="0"/>
              <a:t>滚降系数</a:t>
            </a:r>
            <a:r>
              <a:rPr lang="zh-CN" altLang="en-US" dirty="0" smtClean="0">
                <a:sym typeface="Symbol" pitchFamily="18" charset="2"/>
              </a:rPr>
              <a:t></a:t>
            </a:r>
            <a:r>
              <a:rPr lang="zh-CN" altLang="en-US" dirty="0" smtClean="0"/>
              <a:t>越大，</a:t>
            </a:r>
            <a:r>
              <a:rPr lang="en-US" altLang="zh-CN" i="1" dirty="0" smtClean="0"/>
              <a:t>h</a:t>
            </a:r>
            <a:r>
              <a:rPr lang="en-US" altLang="zh-CN" dirty="0" smtClean="0"/>
              <a:t>(</a:t>
            </a:r>
            <a:r>
              <a:rPr lang="en-US" altLang="zh-CN" i="1" dirty="0" smtClean="0"/>
              <a:t>t</a:t>
            </a:r>
            <a:r>
              <a:rPr lang="en-US" altLang="zh-CN" dirty="0" smtClean="0"/>
              <a:t>)</a:t>
            </a:r>
            <a:r>
              <a:rPr lang="zh-CN" altLang="en-US" dirty="0" smtClean="0"/>
              <a:t>的</a:t>
            </a:r>
            <a:r>
              <a:rPr lang="zh-CN" altLang="en-US" dirty="0" smtClean="0">
                <a:solidFill>
                  <a:srgbClr val="0000FF"/>
                </a:solidFill>
              </a:rPr>
              <a:t>拖尾衰减越快</a:t>
            </a:r>
          </a:p>
          <a:p>
            <a:pPr lvl="1"/>
            <a:r>
              <a:rPr lang="zh-CN" altLang="en-US" dirty="0" smtClean="0"/>
              <a:t>滚降使</a:t>
            </a:r>
            <a:r>
              <a:rPr lang="zh-CN" altLang="en-US" dirty="0" smtClean="0">
                <a:solidFill>
                  <a:srgbClr val="0000FF"/>
                </a:solidFill>
              </a:rPr>
              <a:t>带宽增大</a:t>
            </a:r>
            <a:r>
              <a:rPr lang="zh-CN" altLang="en-US" dirty="0" smtClean="0"/>
              <a:t>为 </a:t>
            </a:r>
          </a:p>
          <a:p>
            <a:pPr lvl="1"/>
            <a:r>
              <a:rPr lang="zh-CN" altLang="en-US" dirty="0" smtClean="0"/>
              <a:t>余弦滚降系统的</a:t>
            </a:r>
            <a:r>
              <a:rPr lang="zh-CN" altLang="en-US" dirty="0" smtClean="0">
                <a:solidFill>
                  <a:srgbClr val="0000FF"/>
                </a:solidFill>
              </a:rPr>
              <a:t>最高频带利用率</a:t>
            </a:r>
            <a:r>
              <a:rPr lang="zh-CN" altLang="en-US" dirty="0" smtClean="0"/>
              <a:t>为</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109</a:t>
            </a:fld>
            <a:endParaRPr lang="en-US"/>
          </a:p>
        </p:txBody>
      </p:sp>
      <p:graphicFrame>
        <p:nvGraphicFramePr>
          <p:cNvPr id="451587" name="Object 3"/>
          <p:cNvGraphicFramePr>
            <a:graphicFrameLocks noChangeAspect="1"/>
          </p:cNvGraphicFramePr>
          <p:nvPr>
            <p:extLst>
              <p:ext uri="{D42A27DB-BD31-4B8C-83A1-F6EECF244321}">
                <p14:modId xmlns:p14="http://schemas.microsoft.com/office/powerpoint/2010/main" val="904956769"/>
              </p:ext>
            </p:extLst>
          </p:nvPr>
        </p:nvGraphicFramePr>
        <p:xfrm>
          <a:off x="3851920" y="4907508"/>
          <a:ext cx="3034613" cy="465708"/>
        </p:xfrm>
        <a:graphic>
          <a:graphicData uri="http://schemas.openxmlformats.org/presentationml/2006/ole">
            <mc:AlternateContent xmlns:mc="http://schemas.openxmlformats.org/markup-compatibility/2006">
              <mc:Choice xmlns:v="urn:schemas-microsoft-com:vml" Requires="v">
                <p:oleObj spid="_x0000_s451973" r:id="rId3" imgW="1460500" imgH="228600" progId="Equation.DSMT4">
                  <p:embed/>
                </p:oleObj>
              </mc:Choice>
              <mc:Fallback>
                <p:oleObj r:id="rId3" imgW="1460500" imgH="228600" progId="Equation.DSMT4">
                  <p:embed/>
                  <p:pic>
                    <p:nvPicPr>
                      <p:cNvPr id="0" name="Picture 1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4907508"/>
                        <a:ext cx="3034613" cy="465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88" name="Object 4"/>
          <p:cNvGraphicFramePr>
            <a:graphicFrameLocks noChangeAspect="1"/>
          </p:cNvGraphicFramePr>
          <p:nvPr>
            <p:extLst>
              <p:ext uri="{D42A27DB-BD31-4B8C-83A1-F6EECF244321}">
                <p14:modId xmlns:p14="http://schemas.microsoft.com/office/powerpoint/2010/main" val="1950944590"/>
              </p:ext>
            </p:extLst>
          </p:nvPr>
        </p:nvGraphicFramePr>
        <p:xfrm>
          <a:off x="2123729" y="5877271"/>
          <a:ext cx="4535456" cy="809357"/>
        </p:xfrm>
        <a:graphic>
          <a:graphicData uri="http://schemas.openxmlformats.org/presentationml/2006/ole">
            <mc:AlternateContent xmlns:mc="http://schemas.openxmlformats.org/markup-compatibility/2006">
              <mc:Choice xmlns:v="urn:schemas-microsoft-com:vml" Requires="v">
                <p:oleObj spid="_x0000_s451974" r:id="rId5" imgW="2374900" imgH="431800" progId="Equation.DSMT4">
                  <p:embed/>
                </p:oleObj>
              </mc:Choice>
              <mc:Fallback>
                <p:oleObj r:id="rId5" imgW="2374900" imgH="431800" progId="Equation.DSMT4">
                  <p:embed/>
                  <p:pic>
                    <p:nvPicPr>
                      <p:cNvPr id="0" name="Picture 1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9" y="5877271"/>
                        <a:ext cx="4535456" cy="809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6"/>
          <p:cNvGrpSpPr>
            <a:grpSpLocks/>
          </p:cNvGrpSpPr>
          <p:nvPr/>
        </p:nvGrpSpPr>
        <p:grpSpPr bwMode="auto">
          <a:xfrm>
            <a:off x="971600" y="1124744"/>
            <a:ext cx="7776864" cy="3024336"/>
            <a:chOff x="1800" y="1488"/>
            <a:chExt cx="9486" cy="2760"/>
          </a:xfrm>
        </p:grpSpPr>
        <p:pic>
          <p:nvPicPr>
            <p:cNvPr id="11" name="Picture 8" descr="fc6"/>
            <p:cNvPicPr>
              <a:picLocks noChangeAspect="1" noChangeArrowheads="1"/>
            </p:cNvPicPr>
            <p:nvPr/>
          </p:nvPicPr>
          <p:blipFill>
            <a:blip r:embed="rId7" cstate="print"/>
            <a:srcRect/>
            <a:stretch>
              <a:fillRect/>
            </a:stretch>
          </p:blipFill>
          <p:spPr bwMode="auto">
            <a:xfrm>
              <a:off x="6066" y="1488"/>
              <a:ext cx="5220" cy="2760"/>
            </a:xfrm>
            <a:prstGeom prst="rect">
              <a:avLst/>
            </a:prstGeom>
            <a:noFill/>
            <a:ln w="9525">
              <a:noFill/>
              <a:miter lim="800000"/>
              <a:headEnd/>
              <a:tailEnd/>
            </a:ln>
          </p:spPr>
        </p:pic>
        <p:pic>
          <p:nvPicPr>
            <p:cNvPr id="10" name="Picture 7" descr="fc5"/>
            <p:cNvPicPr>
              <a:picLocks noChangeAspect="1" noChangeArrowheads="1"/>
            </p:cNvPicPr>
            <p:nvPr/>
          </p:nvPicPr>
          <p:blipFill>
            <a:blip r:embed="rId8" cstate="print"/>
            <a:srcRect/>
            <a:stretch>
              <a:fillRect/>
            </a:stretch>
          </p:blipFill>
          <p:spPr bwMode="auto">
            <a:xfrm>
              <a:off x="1800" y="1596"/>
              <a:ext cx="4140" cy="2370"/>
            </a:xfrm>
            <a:prstGeom prst="rect">
              <a:avLst/>
            </a:prstGeom>
            <a:noFill/>
            <a:ln w="9525">
              <a:noFill/>
              <a:miter lim="800000"/>
              <a:headEnd/>
              <a:tailEnd/>
            </a:ln>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1587"/>
                                        </p:tgtEl>
                                        <p:attrNameLst>
                                          <p:attrName>style.visibility</p:attrName>
                                        </p:attrNameLst>
                                      </p:cBhvr>
                                      <p:to>
                                        <p:strVal val="visible"/>
                                      </p:to>
                                    </p:set>
                                    <p:anim calcmode="lin" valueType="num">
                                      <p:cBhvr additive="base">
                                        <p:cTn id="19" dur="500" fill="hold"/>
                                        <p:tgtEl>
                                          <p:spTgt spid="451587"/>
                                        </p:tgtEl>
                                        <p:attrNameLst>
                                          <p:attrName>ppt_x</p:attrName>
                                        </p:attrNameLst>
                                      </p:cBhvr>
                                      <p:tavLst>
                                        <p:tav tm="0">
                                          <p:val>
                                            <p:strVal val="#ppt_x"/>
                                          </p:val>
                                        </p:tav>
                                        <p:tav tm="100000">
                                          <p:val>
                                            <p:strVal val="#ppt_x"/>
                                          </p:val>
                                        </p:tav>
                                      </p:tavLst>
                                    </p:anim>
                                    <p:anim calcmode="lin" valueType="num">
                                      <p:cBhvr additive="base">
                                        <p:cTn id="20" dur="500" fill="hold"/>
                                        <p:tgtEl>
                                          <p:spTgt spid="45158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1588"/>
                                        </p:tgtEl>
                                        <p:attrNameLst>
                                          <p:attrName>style.visibility</p:attrName>
                                        </p:attrNameLst>
                                      </p:cBhvr>
                                      <p:to>
                                        <p:strVal val="visible"/>
                                      </p:to>
                                    </p:set>
                                    <p:anim calcmode="lin" valueType="num">
                                      <p:cBhvr additive="base">
                                        <p:cTn id="29" dur="500" fill="hold"/>
                                        <p:tgtEl>
                                          <p:spTgt spid="451588"/>
                                        </p:tgtEl>
                                        <p:attrNameLst>
                                          <p:attrName>ppt_x</p:attrName>
                                        </p:attrNameLst>
                                      </p:cBhvr>
                                      <p:tavLst>
                                        <p:tav tm="0">
                                          <p:val>
                                            <p:strVal val="#ppt_x"/>
                                          </p:val>
                                        </p:tav>
                                        <p:tav tm="100000">
                                          <p:val>
                                            <p:strVal val="#ppt_x"/>
                                          </p:val>
                                        </p:tav>
                                      </p:tavLst>
                                    </p:anim>
                                    <p:anim calcmode="lin" valueType="num">
                                      <p:cBhvr additive="base">
                                        <p:cTn id="30" dur="500" fill="hold"/>
                                        <p:tgtEl>
                                          <p:spTgt spid="45158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这些离散波形可以是未经调制的不同电平信号，也可以是调制后的信号形式。</a:t>
            </a:r>
            <a:endParaRPr lang="en-US" altLang="zh-CN" dirty="0" smtClean="0"/>
          </a:p>
          <a:p>
            <a:endParaRPr lang="en-US" altLang="zh-CN" dirty="0" smtClean="0"/>
          </a:p>
          <a:p>
            <a:r>
              <a:rPr lang="zh-CN" altLang="en-US" dirty="0" smtClean="0"/>
              <a:t>数字基带信号：</a:t>
            </a:r>
            <a:endParaRPr lang="en-US" altLang="zh-CN" dirty="0" smtClean="0"/>
          </a:p>
          <a:p>
            <a:pPr lvl="1"/>
            <a:r>
              <a:rPr lang="zh-CN" altLang="en-US" dirty="0" smtClean="0"/>
              <a:t>数字信息的电波形表示。</a:t>
            </a:r>
            <a:endParaRPr lang="en-US" altLang="zh-CN" dirty="0" smtClean="0"/>
          </a:p>
          <a:p>
            <a:pPr lvl="1"/>
            <a:r>
              <a:rPr lang="zh-CN" altLang="en-US" dirty="0"/>
              <a:t>可以</a:t>
            </a:r>
            <a:r>
              <a:rPr lang="zh-CN" altLang="en-US" dirty="0" smtClean="0"/>
              <a:t>用不同的电平和脉冲来表示消息代码。</a:t>
            </a:r>
            <a:endParaRPr lang="en-US" altLang="zh-CN" dirty="0" smtClean="0"/>
          </a:p>
          <a:p>
            <a:pPr lvl="1"/>
            <a:endParaRPr lang="en-US" altLang="zh-CN" dirty="0"/>
          </a:p>
          <a:p>
            <a:pPr marL="0" indent="0">
              <a:buNone/>
            </a:pPr>
            <a:r>
              <a:rPr lang="zh-CN" altLang="en-US" dirty="0" smtClean="0"/>
              <a:t>       本节以</a:t>
            </a:r>
            <a:r>
              <a:rPr lang="zh-CN" altLang="en-US" dirty="0" smtClean="0">
                <a:solidFill>
                  <a:srgbClr val="0000FF"/>
                </a:solidFill>
              </a:rPr>
              <a:t>矩形脉冲</a:t>
            </a:r>
            <a:r>
              <a:rPr lang="zh-CN" altLang="en-US" dirty="0" smtClean="0"/>
              <a:t>为例，介绍不同类型的数字基带信号的波形表示和频谱特性</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11</a:t>
            </a:fld>
            <a:endParaRPr lang="en-US"/>
          </a:p>
        </p:txBody>
      </p:sp>
      <p:cxnSp>
        <p:nvCxnSpPr>
          <p:cNvPr id="7" name="直接连接符 6"/>
          <p:cNvCxnSpPr/>
          <p:nvPr/>
        </p:nvCxnSpPr>
        <p:spPr>
          <a:xfrm>
            <a:off x="4067944" y="1700808"/>
            <a:ext cx="151216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直接箭头连接符 8"/>
          <p:cNvCxnSpPr/>
          <p:nvPr/>
        </p:nvCxnSpPr>
        <p:spPr>
          <a:xfrm>
            <a:off x="5580112" y="1772816"/>
            <a:ext cx="504056"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0" name="矩形 9"/>
          <p:cNvSpPr/>
          <p:nvPr/>
        </p:nvSpPr>
        <p:spPr>
          <a:xfrm>
            <a:off x="6160819" y="1988840"/>
            <a:ext cx="2031325"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400" b="1" dirty="0" smtClean="0">
                <a:solidFill>
                  <a:srgbClr val="0000FF"/>
                </a:solidFill>
                <a:latin typeface="+mj-ea"/>
                <a:ea typeface="+mj-ea"/>
              </a:rPr>
              <a:t>数字基带信号</a:t>
            </a:r>
            <a:endParaRPr lang="zh-CN" altLang="en-US" sz="2400" b="1" dirty="0">
              <a:solidFill>
                <a:srgbClr val="0000FF"/>
              </a:solidFill>
              <a:latin typeface="+mj-ea"/>
              <a:ea typeface="+mj-ea"/>
            </a:endParaRPr>
          </a:p>
        </p:txBody>
      </p:sp>
      <p:sp>
        <p:nvSpPr>
          <p:cNvPr id="5" name="标题 4"/>
          <p:cNvSpPr>
            <a:spLocks noGrp="1"/>
          </p:cNvSpPr>
          <p:nvPr>
            <p:ph type="title"/>
          </p:nvPr>
        </p:nvSpPr>
        <p:spPr/>
        <p:txBody>
          <a:bodyPr/>
          <a:lstStyle/>
          <a:p>
            <a:r>
              <a:rPr lang="en-US" altLang="zh-CN" dirty="0"/>
              <a:t>6.1.1  </a:t>
            </a:r>
            <a:r>
              <a:rPr lang="zh-CN" altLang="en-US" dirty="0"/>
              <a:t>数字基带信号</a:t>
            </a:r>
          </a:p>
        </p:txBody>
      </p:sp>
    </p:spTree>
    <p:extLst>
      <p:ext uri="{BB962C8B-B14F-4D97-AF65-F5344CB8AC3E}">
        <p14:creationId xmlns:p14="http://schemas.microsoft.com/office/powerpoint/2010/main" val="2702442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linds(horizontal)">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endParaRPr lang="zh-CN" altLang="en-US" dirty="0"/>
          </a:p>
        </p:txBody>
      </p:sp>
      <p:sp>
        <p:nvSpPr>
          <p:cNvPr id="101379" name="Rectangle 3"/>
          <p:cNvSpPr>
            <a:spLocks noGrp="1" noChangeArrowheads="1"/>
          </p:cNvSpPr>
          <p:nvPr>
            <p:ph type="body" idx="1"/>
          </p:nvPr>
        </p:nvSpPr>
        <p:spPr/>
        <p:txBody>
          <a:bodyPr>
            <a:normAutofit fontScale="85000" lnSpcReduction="20000"/>
          </a:bodyPr>
          <a:lstStyle/>
          <a:p>
            <a:pPr lvl="3"/>
            <a:endParaRPr lang="en-US" altLang="zh-CN" dirty="0" smtClean="0">
              <a:sym typeface="Symbol" pitchFamily="18" charset="2"/>
            </a:endParaRPr>
          </a:p>
          <a:p>
            <a:pPr lvl="3"/>
            <a:endParaRPr lang="en-US" altLang="zh-CN" dirty="0" smtClean="0">
              <a:sym typeface="Symbol" pitchFamily="18" charset="2"/>
            </a:endParaRPr>
          </a:p>
          <a:p>
            <a:pPr lvl="3"/>
            <a:endParaRPr lang="en-US" altLang="zh-CN" dirty="0" smtClean="0">
              <a:sym typeface="Symbol" pitchFamily="18" charset="2"/>
            </a:endParaRPr>
          </a:p>
          <a:p>
            <a:pPr lvl="3"/>
            <a:endParaRPr lang="en-US" altLang="zh-CN" dirty="0" smtClean="0">
              <a:sym typeface="Symbol" pitchFamily="18" charset="2"/>
            </a:endParaRPr>
          </a:p>
          <a:p>
            <a:pPr lvl="3"/>
            <a:endParaRPr lang="en-US" altLang="zh-CN" dirty="0" smtClean="0">
              <a:sym typeface="Symbol" pitchFamily="18" charset="2"/>
            </a:endParaRPr>
          </a:p>
          <a:p>
            <a:pPr lvl="3"/>
            <a:endParaRPr lang="en-US" altLang="zh-CN" dirty="0" smtClean="0">
              <a:sym typeface="Symbol" pitchFamily="18" charset="2"/>
            </a:endParaRPr>
          </a:p>
          <a:p>
            <a:r>
              <a:rPr lang="zh-CN" altLang="en-US" dirty="0" smtClean="0">
                <a:sym typeface="Symbol" pitchFamily="18" charset="2"/>
              </a:rPr>
              <a:t>当</a:t>
            </a:r>
            <a:r>
              <a:rPr lang="zh-CN" altLang="en-US" dirty="0" smtClean="0">
                <a:solidFill>
                  <a:srgbClr val="FF0000"/>
                </a:solidFill>
                <a:sym typeface="Symbol" pitchFamily="18" charset="2"/>
              </a:rPr>
              <a:t></a:t>
            </a:r>
            <a:r>
              <a:rPr lang="en-US" altLang="zh-CN" dirty="0" smtClean="0">
                <a:solidFill>
                  <a:srgbClr val="FF0000"/>
                </a:solidFill>
              </a:rPr>
              <a:t>=0</a:t>
            </a:r>
            <a:r>
              <a:rPr lang="zh-CN" altLang="en-US" dirty="0" smtClean="0"/>
              <a:t>时，即为前面所述的</a:t>
            </a:r>
            <a:r>
              <a:rPr lang="zh-CN" altLang="en-US" dirty="0" smtClean="0">
                <a:solidFill>
                  <a:srgbClr val="FF0000"/>
                </a:solidFill>
              </a:rPr>
              <a:t>理想低通</a:t>
            </a:r>
            <a:r>
              <a:rPr lang="zh-CN" altLang="en-US" dirty="0" smtClean="0"/>
              <a:t>系统；</a:t>
            </a:r>
          </a:p>
          <a:p>
            <a:r>
              <a:rPr lang="zh-CN" altLang="en-US" dirty="0" smtClean="0">
                <a:sym typeface="Symbol" pitchFamily="18" charset="2"/>
              </a:rPr>
              <a:t>当</a:t>
            </a:r>
            <a:r>
              <a:rPr lang="zh-CN" altLang="en-US" dirty="0" smtClean="0">
                <a:solidFill>
                  <a:srgbClr val="FF0000"/>
                </a:solidFill>
                <a:sym typeface="Symbol" pitchFamily="18" charset="2"/>
              </a:rPr>
              <a:t></a:t>
            </a:r>
            <a:r>
              <a:rPr lang="en-US" altLang="zh-CN" dirty="0" smtClean="0">
                <a:solidFill>
                  <a:srgbClr val="FF0000"/>
                </a:solidFill>
              </a:rPr>
              <a:t>=1</a:t>
            </a:r>
            <a:r>
              <a:rPr lang="zh-CN" altLang="en-US" dirty="0" smtClean="0"/>
              <a:t>时，即为</a:t>
            </a:r>
            <a:r>
              <a:rPr lang="zh-CN" altLang="en-US" dirty="0" smtClean="0">
                <a:solidFill>
                  <a:srgbClr val="FF0000"/>
                </a:solidFill>
              </a:rPr>
              <a:t>升余弦</a:t>
            </a:r>
            <a:r>
              <a:rPr lang="zh-CN" altLang="en-US" dirty="0" smtClean="0"/>
              <a:t>频谱特性，这时</a:t>
            </a:r>
            <a:r>
              <a:rPr lang="en-US" altLang="zh-CN" dirty="0" smtClean="0"/>
              <a:t>H(</a:t>
            </a:r>
            <a:r>
              <a:rPr lang="en-US" altLang="zh-CN" dirty="0" smtClean="0">
                <a:sym typeface="Symbol" pitchFamily="18" charset="2"/>
              </a:rPr>
              <a:t></a:t>
            </a:r>
            <a:r>
              <a:rPr lang="en-US" altLang="zh-CN" dirty="0" smtClean="0"/>
              <a:t>)</a:t>
            </a:r>
            <a:r>
              <a:rPr lang="zh-CN" altLang="en-US" dirty="0" smtClean="0"/>
              <a:t>可表示为</a:t>
            </a:r>
          </a:p>
          <a:p>
            <a:pPr lvl="1"/>
            <a:endParaRPr lang="zh-CN" altLang="en-US" dirty="0" smtClean="0"/>
          </a:p>
          <a:p>
            <a:pPr lvl="1"/>
            <a:endParaRPr lang="zh-CN" altLang="en-US" dirty="0" smtClean="0"/>
          </a:p>
          <a:p>
            <a:pPr lvl="1"/>
            <a:endParaRPr lang="zh-CN" altLang="en-US" dirty="0" smtClean="0"/>
          </a:p>
          <a:p>
            <a:pPr lvl="1"/>
            <a:endParaRPr lang="zh-CN" altLang="en-US" dirty="0" smtClean="0"/>
          </a:p>
          <a:p>
            <a:r>
              <a:rPr lang="zh-CN" altLang="en-US" dirty="0" smtClean="0"/>
              <a:t>其单位冲激响应为</a:t>
            </a:r>
          </a:p>
          <a:p>
            <a:pPr lvl="1"/>
            <a:endParaRPr lang="zh-CN" altLang="en-US" dirty="0"/>
          </a:p>
        </p:txBody>
      </p:sp>
      <p:sp>
        <p:nvSpPr>
          <p:cNvPr id="11" name="灯片编号占位符 5"/>
          <p:cNvSpPr>
            <a:spLocks noGrp="1"/>
          </p:cNvSpPr>
          <p:nvPr>
            <p:ph type="sldNum" sz="quarter" idx="12"/>
          </p:nvPr>
        </p:nvSpPr>
        <p:spPr/>
        <p:txBody>
          <a:bodyPr/>
          <a:lstStyle/>
          <a:p>
            <a:fld id="{51F19525-21EC-45D5-A096-F5DBBACB81B5}" type="slidenum">
              <a:rPr lang="en-US" altLang="zh-CN" smtClean="0"/>
              <a:pPr/>
              <a:t>110</a:t>
            </a:fld>
            <a:endParaRPr lang="en-US" altLang="zh-CN"/>
          </a:p>
        </p:txBody>
      </p:sp>
      <p:grpSp>
        <p:nvGrpSpPr>
          <p:cNvPr id="2" name="Group 4"/>
          <p:cNvGrpSpPr>
            <a:grpSpLocks/>
          </p:cNvGrpSpPr>
          <p:nvPr/>
        </p:nvGrpSpPr>
        <p:grpSpPr bwMode="auto">
          <a:xfrm>
            <a:off x="611560" y="188640"/>
            <a:ext cx="7632848" cy="2818978"/>
            <a:chOff x="1800" y="1596"/>
            <a:chExt cx="9540" cy="2760"/>
          </a:xfrm>
        </p:grpSpPr>
        <p:pic>
          <p:nvPicPr>
            <p:cNvPr id="101381" name="Picture 5" descr="fc5"/>
            <p:cNvPicPr>
              <a:picLocks noChangeAspect="1" noChangeArrowheads="1"/>
            </p:cNvPicPr>
            <p:nvPr/>
          </p:nvPicPr>
          <p:blipFill>
            <a:blip r:embed="rId3" cstate="print"/>
            <a:srcRect/>
            <a:stretch>
              <a:fillRect/>
            </a:stretch>
          </p:blipFill>
          <p:spPr bwMode="auto">
            <a:xfrm>
              <a:off x="1800" y="1596"/>
              <a:ext cx="4140" cy="2370"/>
            </a:xfrm>
            <a:prstGeom prst="rect">
              <a:avLst/>
            </a:prstGeom>
            <a:noFill/>
            <a:ln w="9525">
              <a:noFill/>
              <a:miter lim="800000"/>
              <a:headEnd/>
              <a:tailEnd/>
            </a:ln>
          </p:spPr>
        </p:pic>
        <p:pic>
          <p:nvPicPr>
            <p:cNvPr id="101382" name="Picture 6" descr="fc6"/>
            <p:cNvPicPr>
              <a:picLocks noChangeAspect="1" noChangeArrowheads="1"/>
            </p:cNvPicPr>
            <p:nvPr/>
          </p:nvPicPr>
          <p:blipFill>
            <a:blip r:embed="rId4" cstate="print"/>
            <a:srcRect/>
            <a:stretch>
              <a:fillRect/>
            </a:stretch>
          </p:blipFill>
          <p:spPr bwMode="auto">
            <a:xfrm>
              <a:off x="6120" y="1596"/>
              <a:ext cx="5220" cy="2760"/>
            </a:xfrm>
            <a:prstGeom prst="rect">
              <a:avLst/>
            </a:prstGeom>
            <a:noFill/>
            <a:ln w="9525">
              <a:noFill/>
              <a:miter lim="800000"/>
              <a:headEnd/>
              <a:tailEnd/>
            </a:ln>
          </p:spPr>
        </p:pic>
      </p:grpSp>
      <p:sp>
        <p:nvSpPr>
          <p:cNvPr id="101384" name="Rectangle 8"/>
          <p:cNvSpPr>
            <a:spLocks noChangeArrowheads="1"/>
          </p:cNvSpPr>
          <p:nvPr/>
        </p:nvSpPr>
        <p:spPr bwMode="auto">
          <a:xfrm>
            <a:off x="0" y="29956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1383" name="Object 7"/>
          <p:cNvGraphicFramePr>
            <a:graphicFrameLocks noChangeAspect="1"/>
          </p:cNvGraphicFramePr>
          <p:nvPr/>
        </p:nvGraphicFramePr>
        <p:xfrm>
          <a:off x="2051720" y="4077072"/>
          <a:ext cx="3914775" cy="1466850"/>
        </p:xfrm>
        <a:graphic>
          <a:graphicData uri="http://schemas.openxmlformats.org/presentationml/2006/ole">
            <mc:AlternateContent xmlns:mc="http://schemas.openxmlformats.org/markup-compatibility/2006">
              <mc:Choice xmlns:v="urn:schemas-microsoft-com:vml" Requires="v">
                <p:oleObj spid="_x0000_s45538" name="公式" r:id="rId5" imgW="2311400" imgH="863600" progId="Equation.3">
                  <p:embed/>
                </p:oleObj>
              </mc:Choice>
              <mc:Fallback>
                <p:oleObj name="公式" r:id="rId5" imgW="2311400" imgH="863600" progId="Equation.3">
                  <p:embed/>
                  <p:pic>
                    <p:nvPicPr>
                      <p:cNvPr id="0" name="Picture 2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4077072"/>
                        <a:ext cx="3914775" cy="1466850"/>
                      </a:xfrm>
                      <a:prstGeom prst="rect">
                        <a:avLst/>
                      </a:prstGeom>
                      <a:noFill/>
                      <a:extLst/>
                    </p:spPr>
                  </p:pic>
                </p:oleObj>
              </mc:Fallback>
            </mc:AlternateContent>
          </a:graphicData>
        </a:graphic>
      </p:graphicFrame>
      <p:sp>
        <p:nvSpPr>
          <p:cNvPr id="101386" name="Rectangle 10"/>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1385" name="Object 9"/>
          <p:cNvGraphicFramePr>
            <a:graphicFrameLocks noChangeAspect="1"/>
          </p:cNvGraphicFramePr>
          <p:nvPr/>
        </p:nvGraphicFramePr>
        <p:xfrm>
          <a:off x="2411760" y="5805264"/>
          <a:ext cx="3871912" cy="863600"/>
        </p:xfrm>
        <a:graphic>
          <a:graphicData uri="http://schemas.openxmlformats.org/presentationml/2006/ole">
            <mc:AlternateContent xmlns:mc="http://schemas.openxmlformats.org/markup-compatibility/2006">
              <mc:Choice xmlns:v="urn:schemas-microsoft-com:vml" Requires="v">
                <p:oleObj spid="_x0000_s45539" name="公式" r:id="rId7" imgW="1816100" imgH="431800" progId="Equation.3">
                  <p:embed/>
                </p:oleObj>
              </mc:Choice>
              <mc:Fallback>
                <p:oleObj name="公式" r:id="rId7" imgW="1816100" imgH="431800" progId="Equation.3">
                  <p:embed/>
                  <p:pic>
                    <p:nvPicPr>
                      <p:cNvPr id="0" name="Picture 2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5805264"/>
                        <a:ext cx="3871912"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1379">
                                            <p:txEl>
                                              <p:pRg st="6" end="6"/>
                                            </p:txEl>
                                          </p:spTgt>
                                        </p:tgtEl>
                                        <p:attrNameLst>
                                          <p:attrName>style.visibility</p:attrName>
                                        </p:attrNameLst>
                                      </p:cBhvr>
                                      <p:to>
                                        <p:strVal val="visible"/>
                                      </p:to>
                                    </p:set>
                                    <p:anim calcmode="lin" valueType="num">
                                      <p:cBhvr additive="base">
                                        <p:cTn id="7" dur="500" fill="hold"/>
                                        <p:tgtEl>
                                          <p:spTgt spid="10137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379">
                                            <p:txEl>
                                              <p:pRg st="7" end="7"/>
                                            </p:txEl>
                                          </p:spTgt>
                                        </p:tgtEl>
                                        <p:attrNameLst>
                                          <p:attrName>style.visibility</p:attrName>
                                        </p:attrNameLst>
                                      </p:cBhvr>
                                      <p:to>
                                        <p:strVal val="visible"/>
                                      </p:to>
                                    </p:set>
                                    <p:anim calcmode="lin" valueType="num">
                                      <p:cBhvr additive="base">
                                        <p:cTn id="13" dur="500" fill="hold"/>
                                        <p:tgtEl>
                                          <p:spTgt spid="101379">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1379">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1383"/>
                                        </p:tgtEl>
                                        <p:attrNameLst>
                                          <p:attrName>style.visibility</p:attrName>
                                        </p:attrNameLst>
                                      </p:cBhvr>
                                      <p:to>
                                        <p:strVal val="visible"/>
                                      </p:to>
                                    </p:set>
                                    <p:anim calcmode="lin" valueType="num">
                                      <p:cBhvr additive="base">
                                        <p:cTn id="17" dur="500" fill="hold"/>
                                        <p:tgtEl>
                                          <p:spTgt spid="101383"/>
                                        </p:tgtEl>
                                        <p:attrNameLst>
                                          <p:attrName>ppt_x</p:attrName>
                                        </p:attrNameLst>
                                      </p:cBhvr>
                                      <p:tavLst>
                                        <p:tav tm="0">
                                          <p:val>
                                            <p:strVal val="#ppt_x"/>
                                          </p:val>
                                        </p:tav>
                                        <p:tav tm="100000">
                                          <p:val>
                                            <p:strVal val="#ppt_x"/>
                                          </p:val>
                                        </p:tav>
                                      </p:tavLst>
                                    </p:anim>
                                    <p:anim calcmode="lin" valueType="num">
                                      <p:cBhvr additive="base">
                                        <p:cTn id="18" dur="500" fill="hold"/>
                                        <p:tgtEl>
                                          <p:spTgt spid="10138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1379">
                                            <p:txEl>
                                              <p:pRg st="12" end="12"/>
                                            </p:txEl>
                                          </p:spTgt>
                                        </p:tgtEl>
                                        <p:attrNameLst>
                                          <p:attrName>style.visibility</p:attrName>
                                        </p:attrNameLst>
                                      </p:cBhvr>
                                      <p:to>
                                        <p:strVal val="visible"/>
                                      </p:to>
                                    </p:set>
                                    <p:anim calcmode="lin" valueType="num">
                                      <p:cBhvr additive="base">
                                        <p:cTn id="23" dur="500" fill="hold"/>
                                        <p:tgtEl>
                                          <p:spTgt spid="101379">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1379">
                                            <p:txEl>
                                              <p:pRg st="12" end="1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1385"/>
                                        </p:tgtEl>
                                        <p:attrNameLst>
                                          <p:attrName>style.visibility</p:attrName>
                                        </p:attrNameLst>
                                      </p:cBhvr>
                                      <p:to>
                                        <p:strVal val="visible"/>
                                      </p:to>
                                    </p:set>
                                    <p:anim calcmode="lin" valueType="num">
                                      <p:cBhvr additive="base">
                                        <p:cTn id="27" dur="500" fill="hold"/>
                                        <p:tgtEl>
                                          <p:spTgt spid="101385"/>
                                        </p:tgtEl>
                                        <p:attrNameLst>
                                          <p:attrName>ppt_x</p:attrName>
                                        </p:attrNameLst>
                                      </p:cBhvr>
                                      <p:tavLst>
                                        <p:tav tm="0">
                                          <p:val>
                                            <p:strVal val="#ppt_x"/>
                                          </p:val>
                                        </p:tav>
                                        <p:tav tm="100000">
                                          <p:val>
                                            <p:strVal val="#ppt_x"/>
                                          </p:val>
                                        </p:tav>
                                      </p:tavLst>
                                    </p:anim>
                                    <p:anim calcmode="lin" valueType="num">
                                      <p:cBhvr additive="base">
                                        <p:cTn id="28" dur="500" fill="hold"/>
                                        <p:tgtEl>
                                          <p:spTgt spid="101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3429000"/>
            <a:ext cx="8064896" cy="2808312"/>
          </a:xfrm>
        </p:spPr>
        <p:txBody>
          <a:bodyPr>
            <a:normAutofit lnSpcReduction="10000"/>
          </a:bodyPr>
          <a:lstStyle/>
          <a:p>
            <a:pPr>
              <a:lnSpc>
                <a:spcPct val="130000"/>
              </a:lnSpc>
            </a:pPr>
            <a:r>
              <a:rPr lang="zh-CN" altLang="en-US" dirty="0" smtClean="0"/>
              <a:t>由上式可知，</a:t>
            </a:r>
            <a:r>
              <a:rPr lang="zh-CN" altLang="en-US" dirty="0" smtClean="0">
                <a:sym typeface="Symbol" pitchFamily="18" charset="2"/>
              </a:rPr>
              <a:t></a:t>
            </a:r>
            <a:r>
              <a:rPr lang="zh-CN" altLang="en-US" dirty="0" smtClean="0"/>
              <a:t>＝</a:t>
            </a:r>
            <a:r>
              <a:rPr lang="en-US" altLang="zh-CN" dirty="0" smtClean="0"/>
              <a:t>1</a:t>
            </a:r>
            <a:r>
              <a:rPr lang="zh-CN" altLang="en-US" dirty="0" smtClean="0"/>
              <a:t>的升余弦滚降特性的</a:t>
            </a:r>
            <a:r>
              <a:rPr lang="en-US" altLang="zh-CN" i="1" dirty="0" smtClean="0"/>
              <a:t>h</a:t>
            </a:r>
            <a:r>
              <a:rPr lang="en-US" altLang="zh-CN" dirty="0" smtClean="0"/>
              <a:t>(</a:t>
            </a:r>
            <a:r>
              <a:rPr lang="en-US" altLang="zh-CN" i="1" dirty="0" smtClean="0"/>
              <a:t>t</a:t>
            </a:r>
            <a:r>
              <a:rPr lang="en-US" altLang="zh-CN" dirty="0" smtClean="0"/>
              <a:t>)</a:t>
            </a:r>
            <a:r>
              <a:rPr lang="zh-CN" altLang="en-US" dirty="0" smtClean="0"/>
              <a:t>满足抽样值上无串扰的传输条件，且</a:t>
            </a:r>
            <a:r>
              <a:rPr lang="zh-CN" altLang="en-US" dirty="0" smtClean="0">
                <a:solidFill>
                  <a:srgbClr val="FF0000"/>
                </a:solidFill>
              </a:rPr>
              <a:t>各抽样值之间又增加了一个零点</a:t>
            </a:r>
            <a:r>
              <a:rPr lang="zh-CN" altLang="en-US" dirty="0" smtClean="0"/>
              <a:t>，而且它的尾部衰减较快</a:t>
            </a:r>
            <a:r>
              <a:rPr lang="en-US" altLang="zh-CN" dirty="0" smtClean="0"/>
              <a:t>(</a:t>
            </a:r>
            <a:r>
              <a:rPr lang="zh-CN" altLang="en-US" dirty="0" smtClean="0"/>
              <a:t>与</a:t>
            </a:r>
            <a:r>
              <a:rPr lang="en-US" altLang="zh-CN" i="1" dirty="0" smtClean="0"/>
              <a:t>t</a:t>
            </a:r>
            <a:r>
              <a:rPr lang="en-US" altLang="zh-CN" baseline="30000" dirty="0" smtClean="0"/>
              <a:t>2</a:t>
            </a:r>
            <a:r>
              <a:rPr lang="en-US" altLang="zh-CN" dirty="0" smtClean="0"/>
              <a:t> </a:t>
            </a:r>
            <a:r>
              <a:rPr lang="zh-CN" altLang="en-US" dirty="0" smtClean="0"/>
              <a:t>成反比</a:t>
            </a:r>
            <a:r>
              <a:rPr lang="en-US" altLang="zh-CN" dirty="0" smtClean="0"/>
              <a:t>)</a:t>
            </a:r>
            <a:r>
              <a:rPr lang="zh-CN" altLang="en-US" dirty="0" smtClean="0"/>
              <a:t>，这有利于减小码间串扰和位定时误差的影响。</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111</a:t>
            </a:fld>
            <a:endParaRPr lang="en-US"/>
          </a:p>
        </p:txBody>
      </p:sp>
      <p:graphicFrame>
        <p:nvGraphicFramePr>
          <p:cNvPr id="485378" name="Object 2"/>
          <p:cNvGraphicFramePr>
            <a:graphicFrameLocks noGrp="1" noChangeAspect="1"/>
          </p:cNvGraphicFramePr>
          <p:nvPr>
            <p:extLst>
              <p:ext uri="{D42A27DB-BD31-4B8C-83A1-F6EECF244321}">
                <p14:modId xmlns:p14="http://schemas.microsoft.com/office/powerpoint/2010/main" val="3019778748"/>
              </p:ext>
            </p:extLst>
          </p:nvPr>
        </p:nvGraphicFramePr>
        <p:xfrm>
          <a:off x="755576" y="1814153"/>
          <a:ext cx="3527425" cy="838200"/>
        </p:xfrm>
        <a:graphic>
          <a:graphicData uri="http://schemas.openxmlformats.org/presentationml/2006/ole">
            <mc:AlternateContent xmlns:mc="http://schemas.openxmlformats.org/markup-compatibility/2006">
              <mc:Choice xmlns:v="urn:schemas-microsoft-com:vml" Requires="v">
                <p:oleObj spid="_x0000_s678944" name="公式" r:id="rId3" imgW="1816100" imgH="431800" progId="Equation.3">
                  <p:embed/>
                </p:oleObj>
              </mc:Choice>
              <mc:Fallback>
                <p:oleObj name="公式" r:id="rId3" imgW="1816100" imgH="4318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814153"/>
                        <a:ext cx="35274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fc6"/>
          <p:cNvPicPr>
            <a:picLocks noChangeAspect="1" noChangeArrowheads="1"/>
          </p:cNvPicPr>
          <p:nvPr/>
        </p:nvPicPr>
        <p:blipFill>
          <a:blip r:embed="rId5" cstate="print"/>
          <a:srcRect/>
          <a:stretch>
            <a:fillRect/>
          </a:stretch>
        </p:blipFill>
        <p:spPr bwMode="auto">
          <a:xfrm>
            <a:off x="4499992" y="404664"/>
            <a:ext cx="4176464" cy="2818978"/>
          </a:xfrm>
          <a:prstGeom prst="rect">
            <a:avLst/>
          </a:prstGeom>
          <a:noFill/>
          <a:ln w="9525">
            <a:noFill/>
            <a:miter lim="800000"/>
            <a:headEnd/>
            <a:tailEnd/>
          </a:ln>
        </p:spPr>
      </p:pic>
      <p:cxnSp>
        <p:nvCxnSpPr>
          <p:cNvPr id="8" name="直接箭头连接符 7"/>
          <p:cNvCxnSpPr/>
          <p:nvPr/>
        </p:nvCxnSpPr>
        <p:spPr>
          <a:xfrm>
            <a:off x="7308304" y="1916832"/>
            <a:ext cx="0" cy="504056"/>
          </a:xfrm>
          <a:prstGeom prst="straightConnector1">
            <a:avLst/>
          </a:prstGeom>
          <a:ln>
            <a:solidFill>
              <a:srgbClr val="E80ADD"/>
            </a:solidFill>
            <a:tailEnd type="arrow"/>
          </a:ln>
        </p:spPr>
        <p:style>
          <a:lnRef idx="3">
            <a:schemeClr val="accent2"/>
          </a:lnRef>
          <a:fillRef idx="0">
            <a:schemeClr val="accent2"/>
          </a:fillRef>
          <a:effectRef idx="2">
            <a:schemeClr val="accent2"/>
          </a:effectRef>
          <a:fontRef idx="minor">
            <a:schemeClr val="tx1"/>
          </a:fontRef>
        </p:style>
      </p:cxnSp>
      <p:sp>
        <p:nvSpPr>
          <p:cNvPr id="9" name="椭圆 8"/>
          <p:cNvSpPr/>
          <p:nvPr/>
        </p:nvSpPr>
        <p:spPr>
          <a:xfrm>
            <a:off x="7308304" y="2492896"/>
            <a:ext cx="45719" cy="72008"/>
          </a:xfrm>
          <a:prstGeom prst="ellipse">
            <a:avLst/>
          </a:prstGeom>
          <a:solidFill>
            <a:srgbClr val="E80ADD"/>
          </a:solidFill>
          <a:ln>
            <a:solidFill>
              <a:srgbClr val="E80AD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306838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3943722"/>
            <a:ext cx="8064896" cy="2293590"/>
          </a:xfrm>
        </p:spPr>
        <p:txBody>
          <a:bodyPr>
            <a:normAutofit/>
          </a:bodyPr>
          <a:lstStyle/>
          <a:p>
            <a:pPr>
              <a:lnSpc>
                <a:spcPct val="130000"/>
              </a:lnSpc>
            </a:pPr>
            <a:r>
              <a:rPr lang="zh-CN" altLang="en-US" dirty="0" smtClean="0"/>
              <a:t>但这种系统所占</a:t>
            </a:r>
            <a:r>
              <a:rPr lang="zh-CN" altLang="en-US" dirty="0" smtClean="0">
                <a:solidFill>
                  <a:srgbClr val="FF0000"/>
                </a:solidFill>
              </a:rPr>
              <a:t>频带最宽</a:t>
            </a:r>
            <a:r>
              <a:rPr lang="zh-CN" altLang="en-US" dirty="0" smtClean="0"/>
              <a:t>，是</a:t>
            </a:r>
            <a:r>
              <a:rPr lang="zh-CN" altLang="en-US" dirty="0" smtClean="0">
                <a:solidFill>
                  <a:srgbClr val="FF0000"/>
                </a:solidFill>
              </a:rPr>
              <a:t>理想低通系统的</a:t>
            </a:r>
            <a:r>
              <a:rPr lang="en-US" altLang="zh-CN" dirty="0" smtClean="0">
                <a:solidFill>
                  <a:srgbClr val="FF0000"/>
                </a:solidFill>
              </a:rPr>
              <a:t>2</a:t>
            </a:r>
            <a:r>
              <a:rPr lang="zh-CN" altLang="en-US" dirty="0" smtClean="0">
                <a:solidFill>
                  <a:srgbClr val="FF0000"/>
                </a:solidFill>
              </a:rPr>
              <a:t>倍</a:t>
            </a:r>
            <a:r>
              <a:rPr lang="zh-CN" altLang="en-US" dirty="0" smtClean="0"/>
              <a:t>，因而频带利用率为</a:t>
            </a:r>
            <a:r>
              <a:rPr lang="en-US" altLang="zh-CN" dirty="0" smtClean="0"/>
              <a:t>1</a:t>
            </a:r>
            <a:r>
              <a:rPr lang="zh-CN" altLang="en-US" dirty="0" smtClean="0"/>
              <a:t>波特</a:t>
            </a:r>
            <a:r>
              <a:rPr lang="en-US" altLang="zh-CN" dirty="0" smtClean="0"/>
              <a:t>/</a:t>
            </a:r>
            <a:r>
              <a:rPr lang="zh-CN" altLang="en-US" dirty="0" smtClean="0"/>
              <a:t>赫，是二进制基带系统最高利用率的一半。</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112</a:t>
            </a:fld>
            <a:endParaRPr lang="en-US"/>
          </a:p>
        </p:txBody>
      </p:sp>
      <p:graphicFrame>
        <p:nvGraphicFramePr>
          <p:cNvPr id="485378" name="Object 2"/>
          <p:cNvGraphicFramePr>
            <a:graphicFrameLocks noGrp="1" noChangeAspect="1"/>
          </p:cNvGraphicFramePr>
          <p:nvPr/>
        </p:nvGraphicFramePr>
        <p:xfrm>
          <a:off x="2339975" y="161925"/>
          <a:ext cx="3527425" cy="838200"/>
        </p:xfrm>
        <a:graphic>
          <a:graphicData uri="http://schemas.openxmlformats.org/presentationml/2006/ole">
            <mc:AlternateContent xmlns:mc="http://schemas.openxmlformats.org/markup-compatibility/2006">
              <mc:Choice xmlns:v="urn:schemas-microsoft-com:vml" Requires="v">
                <p:oleObj spid="_x0000_s679968" name="公式" r:id="rId3" imgW="1816100" imgH="431800" progId="Equation.3">
                  <p:embed/>
                </p:oleObj>
              </mc:Choice>
              <mc:Fallback>
                <p:oleObj name="公式" r:id="rId3" imgW="1816100" imgH="4318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61925"/>
                        <a:ext cx="35274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4"/>
          <p:cNvGrpSpPr>
            <a:grpSpLocks/>
          </p:cNvGrpSpPr>
          <p:nvPr/>
        </p:nvGrpSpPr>
        <p:grpSpPr bwMode="auto">
          <a:xfrm>
            <a:off x="899592" y="1124744"/>
            <a:ext cx="7632848" cy="2818978"/>
            <a:chOff x="1800" y="1596"/>
            <a:chExt cx="9540" cy="2760"/>
          </a:xfrm>
        </p:grpSpPr>
        <p:pic>
          <p:nvPicPr>
            <p:cNvPr id="6" name="Picture 5" descr="fc5"/>
            <p:cNvPicPr>
              <a:picLocks noChangeAspect="1" noChangeArrowheads="1"/>
            </p:cNvPicPr>
            <p:nvPr/>
          </p:nvPicPr>
          <p:blipFill>
            <a:blip r:embed="rId5" cstate="print"/>
            <a:srcRect/>
            <a:stretch>
              <a:fillRect/>
            </a:stretch>
          </p:blipFill>
          <p:spPr bwMode="auto">
            <a:xfrm>
              <a:off x="1800" y="1596"/>
              <a:ext cx="4140" cy="2370"/>
            </a:xfrm>
            <a:prstGeom prst="rect">
              <a:avLst/>
            </a:prstGeom>
            <a:noFill/>
            <a:ln w="9525">
              <a:noFill/>
              <a:miter lim="800000"/>
              <a:headEnd/>
              <a:tailEnd/>
            </a:ln>
          </p:spPr>
        </p:pic>
        <p:pic>
          <p:nvPicPr>
            <p:cNvPr id="7" name="Picture 6" descr="fc6"/>
            <p:cNvPicPr>
              <a:picLocks noChangeAspect="1" noChangeArrowheads="1"/>
            </p:cNvPicPr>
            <p:nvPr/>
          </p:nvPicPr>
          <p:blipFill>
            <a:blip r:embed="rId6" cstate="print"/>
            <a:srcRect/>
            <a:stretch>
              <a:fillRect/>
            </a:stretch>
          </p:blipFill>
          <p:spPr bwMode="auto">
            <a:xfrm>
              <a:off x="6120" y="1596"/>
              <a:ext cx="5220" cy="2760"/>
            </a:xfrm>
            <a:prstGeom prst="rect">
              <a:avLst/>
            </a:prstGeom>
            <a:noFill/>
            <a:ln w="9525">
              <a:noFill/>
              <a:miter lim="800000"/>
              <a:headEnd/>
              <a:tailEnd/>
            </a:ln>
          </p:spPr>
        </p:pic>
      </p:grpSp>
      <p:cxnSp>
        <p:nvCxnSpPr>
          <p:cNvPr id="8" name="直接连接符 7"/>
          <p:cNvCxnSpPr/>
          <p:nvPr/>
        </p:nvCxnSpPr>
        <p:spPr>
          <a:xfrm>
            <a:off x="1331640" y="3068960"/>
            <a:ext cx="0" cy="476428"/>
          </a:xfrm>
          <a:prstGeom prst="line">
            <a:avLst/>
          </a:prstGeom>
          <a:ln>
            <a:solidFill>
              <a:srgbClr val="E80ADD"/>
            </a:solidFill>
          </a:ln>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3707904" y="3070959"/>
            <a:ext cx="0" cy="476428"/>
          </a:xfrm>
          <a:prstGeom prst="line">
            <a:avLst/>
          </a:prstGeom>
          <a:ln>
            <a:solidFill>
              <a:srgbClr val="E80ADD"/>
            </a:solidFill>
          </a:ln>
        </p:spPr>
        <p:style>
          <a:lnRef idx="3">
            <a:schemeClr val="accent2"/>
          </a:lnRef>
          <a:fillRef idx="0">
            <a:schemeClr val="accent2"/>
          </a:fillRef>
          <a:effectRef idx="2">
            <a:schemeClr val="accent2"/>
          </a:effectRef>
          <a:fontRef idx="minor">
            <a:schemeClr val="tx1"/>
          </a:fontRef>
        </p:style>
      </p:cxnSp>
      <p:cxnSp>
        <p:nvCxnSpPr>
          <p:cNvPr id="11" name="直接箭头连接符 10"/>
          <p:cNvCxnSpPr/>
          <p:nvPr/>
        </p:nvCxnSpPr>
        <p:spPr>
          <a:xfrm>
            <a:off x="1331640" y="3309173"/>
            <a:ext cx="2376264" cy="0"/>
          </a:xfrm>
          <a:prstGeom prst="straightConnector1">
            <a:avLst/>
          </a:prstGeom>
          <a:ln>
            <a:solidFill>
              <a:srgbClr val="E80ADD"/>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8489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normAutofit/>
          </a:bodyPr>
          <a:lstStyle/>
          <a:p>
            <a:pPr>
              <a:lnSpc>
                <a:spcPct val="130000"/>
              </a:lnSpc>
            </a:pPr>
            <a:r>
              <a:rPr lang="zh-CN" altLang="en-US" dirty="0" smtClean="0"/>
              <a:t>应当指出，在以上讨论中并没有涉及</a:t>
            </a:r>
            <a:r>
              <a:rPr lang="en-US" altLang="zh-CN" i="1" dirty="0" smtClean="0"/>
              <a:t>H</a:t>
            </a:r>
            <a:r>
              <a:rPr lang="en-US" altLang="zh-CN" dirty="0" smtClean="0"/>
              <a:t>(</a:t>
            </a:r>
            <a:r>
              <a:rPr lang="en-US" altLang="zh-CN" i="1" dirty="0" smtClean="0">
                <a:sym typeface="Symbol" pitchFamily="18" charset="2"/>
              </a:rPr>
              <a:t></a:t>
            </a:r>
            <a:r>
              <a:rPr lang="en-US" altLang="zh-CN" dirty="0" smtClean="0"/>
              <a:t>)</a:t>
            </a:r>
            <a:r>
              <a:rPr lang="zh-CN" altLang="en-US" dirty="0" smtClean="0"/>
              <a:t>的相移特性。实际上它的</a:t>
            </a:r>
            <a:r>
              <a:rPr lang="zh-CN" altLang="en-US" dirty="0" smtClean="0">
                <a:solidFill>
                  <a:srgbClr val="FF0000"/>
                </a:solidFill>
              </a:rPr>
              <a:t>相移特性一般不为零</a:t>
            </a:r>
            <a:r>
              <a:rPr lang="zh-CN" altLang="en-US" dirty="0" smtClean="0"/>
              <a:t>，故需要加以考虑。</a:t>
            </a:r>
            <a:endParaRPr lang="en-US" altLang="zh-CN" dirty="0" smtClean="0"/>
          </a:p>
          <a:p>
            <a:pPr>
              <a:lnSpc>
                <a:spcPct val="130000"/>
              </a:lnSpc>
            </a:pPr>
            <a:r>
              <a:rPr lang="zh-CN" altLang="en-US" dirty="0" smtClean="0"/>
              <a:t>在推导奈奎斯特第一准则公式的过程中，我们并没有指定</a:t>
            </a:r>
            <a:r>
              <a:rPr lang="en-US" altLang="zh-CN" i="1" dirty="0" smtClean="0"/>
              <a:t>H</a:t>
            </a:r>
            <a:r>
              <a:rPr lang="en-US" altLang="zh-CN" dirty="0" smtClean="0"/>
              <a:t>(</a:t>
            </a:r>
            <a:r>
              <a:rPr lang="en-US" altLang="zh-CN" i="1" dirty="0" smtClean="0">
                <a:sym typeface="Symbol" pitchFamily="18" charset="2"/>
              </a:rPr>
              <a:t></a:t>
            </a:r>
            <a:r>
              <a:rPr lang="en-US" altLang="zh-CN" dirty="0" smtClean="0"/>
              <a:t>)</a:t>
            </a:r>
            <a:r>
              <a:rPr lang="zh-CN" altLang="en-US" dirty="0" smtClean="0"/>
              <a:t>是实函数，所以，该公式对于一般特性的</a:t>
            </a:r>
            <a:r>
              <a:rPr lang="en-US" altLang="zh-CN" i="1" dirty="0" smtClean="0"/>
              <a:t>H</a:t>
            </a:r>
            <a:r>
              <a:rPr lang="en-US" altLang="zh-CN" dirty="0" smtClean="0"/>
              <a:t>(</a:t>
            </a:r>
            <a:r>
              <a:rPr lang="en-US" altLang="zh-CN" i="1" dirty="0" smtClean="0">
                <a:sym typeface="Symbol" pitchFamily="18" charset="2"/>
              </a:rPr>
              <a:t></a:t>
            </a:r>
            <a:r>
              <a:rPr lang="en-US" altLang="zh-CN" dirty="0" smtClean="0"/>
              <a:t>)</a:t>
            </a:r>
            <a:r>
              <a:rPr lang="zh-CN" altLang="en-US" dirty="0" smtClean="0"/>
              <a:t>均适用。</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113</a:t>
            </a:fld>
            <a:endParaRPr lang="en-US"/>
          </a:p>
        </p:txBody>
      </p:sp>
    </p:spTree>
    <p:extLst>
      <p:ext uri="{BB962C8B-B14F-4D97-AF65-F5344CB8AC3E}">
        <p14:creationId xmlns:p14="http://schemas.microsoft.com/office/powerpoint/2010/main" val="4098527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a:t>
            </a:r>
            <a:r>
              <a:rPr lang="en-US" altLang="zh-CN" smtClean="0"/>
              <a:t>6</a:t>
            </a:r>
            <a:r>
              <a:rPr lang="zh-CN" altLang="en-US" smtClean="0"/>
              <a:t>章 数字基带传输系统</a:t>
            </a:r>
            <a:endParaRPr lang="zh-CN" altLang="en-US" dirty="0"/>
          </a:p>
        </p:txBody>
      </p:sp>
      <p:sp>
        <p:nvSpPr>
          <p:cNvPr id="3" name="内容占位符 2"/>
          <p:cNvSpPr>
            <a:spLocks noGrp="1"/>
          </p:cNvSpPr>
          <p:nvPr>
            <p:ph idx="1"/>
          </p:nvPr>
        </p:nvSpPr>
        <p:spPr/>
        <p:txBody>
          <a:bodyPr/>
          <a:lstStyle/>
          <a:p>
            <a:r>
              <a:rPr lang="en-US" altLang="zh-CN" dirty="0" smtClean="0"/>
              <a:t>6.1 </a:t>
            </a:r>
            <a:r>
              <a:rPr lang="zh-CN" altLang="en-US" dirty="0" smtClean="0"/>
              <a:t>数字基带信号及其频谱特性 </a:t>
            </a:r>
          </a:p>
          <a:p>
            <a:r>
              <a:rPr lang="en-US" altLang="zh-CN" dirty="0" smtClean="0"/>
              <a:t>6.2 </a:t>
            </a:r>
            <a:r>
              <a:rPr lang="zh-CN" altLang="en-US" dirty="0" smtClean="0"/>
              <a:t>基带传输的常用码型</a:t>
            </a:r>
            <a:endParaRPr lang="en-US" altLang="zh-CN" dirty="0" smtClean="0"/>
          </a:p>
          <a:p>
            <a:r>
              <a:rPr lang="en-US" altLang="zh-CN" dirty="0" smtClean="0"/>
              <a:t>6.3 </a:t>
            </a:r>
            <a:r>
              <a:rPr lang="zh-CN" altLang="en-US" dirty="0" smtClean="0"/>
              <a:t>数字基带信号传输与码间串扰</a:t>
            </a:r>
            <a:endParaRPr lang="en-US" altLang="zh-CN" dirty="0" smtClean="0"/>
          </a:p>
          <a:p>
            <a:r>
              <a:rPr lang="en-US" altLang="zh-CN" dirty="0" smtClean="0"/>
              <a:t>6.4 </a:t>
            </a:r>
            <a:r>
              <a:rPr lang="zh-CN" altLang="en-US" dirty="0" smtClean="0"/>
              <a:t>无码间串扰的基带传输特性</a:t>
            </a:r>
            <a:endParaRPr lang="en-US" altLang="zh-CN" dirty="0" smtClean="0"/>
          </a:p>
          <a:p>
            <a:r>
              <a:rPr lang="en-US" altLang="zh-CN" dirty="0" smtClean="0">
                <a:solidFill>
                  <a:srgbClr val="FF0000"/>
                </a:solidFill>
              </a:rPr>
              <a:t>6.5 </a:t>
            </a:r>
            <a:r>
              <a:rPr lang="zh-CN" altLang="en-US" dirty="0" smtClean="0">
                <a:solidFill>
                  <a:srgbClr val="FF0000"/>
                </a:solidFill>
              </a:rPr>
              <a:t>基带传输系统的抗噪声性能</a:t>
            </a:r>
            <a:endParaRPr lang="en-US" altLang="zh-CN" dirty="0" smtClean="0">
              <a:solidFill>
                <a:srgbClr val="FF0000"/>
              </a:solidFill>
            </a:endParaRPr>
          </a:p>
          <a:p>
            <a:r>
              <a:rPr lang="en-US" altLang="zh-CN" dirty="0" smtClean="0"/>
              <a:t>6.6  </a:t>
            </a:r>
            <a:r>
              <a:rPr lang="zh-CN" altLang="en-US" dirty="0" smtClean="0"/>
              <a:t>眼图</a:t>
            </a:r>
          </a:p>
          <a:p>
            <a:r>
              <a:rPr lang="en-US" altLang="zh-CN" dirty="0" smtClean="0"/>
              <a:t>6.7  </a:t>
            </a:r>
            <a:r>
              <a:rPr lang="zh-CN" altLang="en-US" dirty="0" smtClean="0"/>
              <a:t>部分响应和时域均衡</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114</a:t>
            </a:fld>
            <a:endParaRPr lang="en-US"/>
          </a:p>
        </p:txBody>
      </p:sp>
      <p:sp>
        <p:nvSpPr>
          <p:cNvPr id="5" name="矩形 4"/>
          <p:cNvSpPr/>
          <p:nvPr/>
        </p:nvSpPr>
        <p:spPr>
          <a:xfrm>
            <a:off x="3131840" y="4365104"/>
            <a:ext cx="5616624"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zh-CN" altLang="en-US" sz="2400" b="1" dirty="0" smtClean="0">
                <a:solidFill>
                  <a:srgbClr val="0000FF"/>
                </a:solidFill>
                <a:latin typeface="+mj-ea"/>
                <a:ea typeface="+mj-ea"/>
              </a:rPr>
              <a:t>本小节将研究在无码间串扰条件下，由信道噪声引起的误码率。</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6.5 </a:t>
            </a:r>
            <a:r>
              <a:rPr lang="zh-CN" altLang="en-US" smtClean="0"/>
              <a:t>基带传输系统的抗噪声性能</a:t>
            </a:r>
            <a:endParaRPr lang="zh-CN" altLang="en-US" dirty="0"/>
          </a:p>
        </p:txBody>
      </p:sp>
      <p:sp>
        <p:nvSpPr>
          <p:cNvPr id="3" name="内容占位符 2"/>
          <p:cNvSpPr>
            <a:spLocks noGrp="1"/>
          </p:cNvSpPr>
          <p:nvPr>
            <p:ph idx="1"/>
          </p:nvPr>
        </p:nvSpPr>
        <p:spPr>
          <a:xfrm>
            <a:off x="539552" y="3979855"/>
            <a:ext cx="8064896" cy="2448272"/>
          </a:xfrm>
        </p:spPr>
        <p:txBody>
          <a:bodyPr>
            <a:normAutofit/>
          </a:bodyPr>
          <a:lstStyle/>
          <a:p>
            <a:r>
              <a:rPr lang="zh-CN" altLang="en-US" dirty="0" smtClean="0"/>
              <a:t>接收滤波器是一个线性网络，判决电路输入噪声</a:t>
            </a:r>
            <a:r>
              <a:rPr lang="en-US" altLang="zh-CN" i="1" dirty="0" err="1" smtClean="0">
                <a:solidFill>
                  <a:srgbClr val="0000FF"/>
                </a:solidFill>
              </a:rPr>
              <a:t>n</a:t>
            </a:r>
            <a:r>
              <a:rPr lang="en-US" altLang="zh-CN" i="1" baseline="-25000" dirty="0" err="1" smtClean="0">
                <a:solidFill>
                  <a:srgbClr val="0000FF"/>
                </a:solidFill>
              </a:rPr>
              <a:t>R</a:t>
            </a:r>
            <a:r>
              <a:rPr lang="en-US" altLang="zh-CN" dirty="0" smtClean="0">
                <a:solidFill>
                  <a:srgbClr val="0000FF"/>
                </a:solidFill>
              </a:rPr>
              <a:t> (</a:t>
            </a:r>
            <a:r>
              <a:rPr lang="en-US" altLang="zh-CN" i="1" dirty="0" smtClean="0">
                <a:solidFill>
                  <a:srgbClr val="0000FF"/>
                </a:solidFill>
              </a:rPr>
              <a:t>t</a:t>
            </a:r>
            <a:r>
              <a:rPr lang="en-US" altLang="zh-CN" dirty="0" smtClean="0">
                <a:solidFill>
                  <a:srgbClr val="0000FF"/>
                </a:solidFill>
              </a:rPr>
              <a:t>)</a:t>
            </a:r>
            <a:r>
              <a:rPr lang="zh-CN" altLang="en-US" dirty="0" smtClean="0">
                <a:solidFill>
                  <a:srgbClr val="0000FF"/>
                </a:solidFill>
              </a:rPr>
              <a:t>也是均值为</a:t>
            </a:r>
            <a:r>
              <a:rPr lang="en-US" altLang="zh-CN" dirty="0" smtClean="0">
                <a:solidFill>
                  <a:srgbClr val="0000FF"/>
                </a:solidFill>
              </a:rPr>
              <a:t>0</a:t>
            </a:r>
            <a:r>
              <a:rPr lang="zh-CN" altLang="en-US" dirty="0" smtClean="0">
                <a:solidFill>
                  <a:srgbClr val="0000FF"/>
                </a:solidFill>
              </a:rPr>
              <a:t>的平稳高斯噪声</a:t>
            </a:r>
            <a:r>
              <a:rPr lang="zh-CN" altLang="en-US" dirty="0" smtClean="0"/>
              <a:t>，且它的功率谱密度</a:t>
            </a:r>
            <a:r>
              <a:rPr lang="en-US" altLang="zh-CN" i="1" dirty="0" err="1" smtClean="0"/>
              <a:t>P</a:t>
            </a:r>
            <a:r>
              <a:rPr lang="en-US" altLang="zh-CN" i="1" baseline="-25000" dirty="0" err="1" smtClean="0"/>
              <a:t>n</a:t>
            </a:r>
            <a:r>
              <a:rPr lang="en-US" altLang="zh-CN" dirty="0" smtClean="0"/>
              <a:t> (</a:t>
            </a:r>
            <a:r>
              <a:rPr lang="en-US" altLang="zh-CN" i="1" dirty="0" smtClean="0"/>
              <a:t>f</a:t>
            </a:r>
            <a:r>
              <a:rPr lang="en-US" altLang="zh-CN" dirty="0" smtClean="0"/>
              <a:t>)</a:t>
            </a:r>
            <a:r>
              <a:rPr lang="zh-CN" altLang="en-US" dirty="0" smtClean="0"/>
              <a:t>为</a:t>
            </a:r>
            <a:endParaRPr lang="en-US" altLang="zh-CN" dirty="0" smtClean="0"/>
          </a:p>
          <a:p>
            <a:pPr lvl="1"/>
            <a:endParaRPr lang="zh-CN" altLang="en-US" dirty="0" smtClean="0"/>
          </a:p>
        </p:txBody>
      </p:sp>
      <p:sp>
        <p:nvSpPr>
          <p:cNvPr id="4" name="灯片编号占位符 3"/>
          <p:cNvSpPr>
            <a:spLocks noGrp="1"/>
          </p:cNvSpPr>
          <p:nvPr>
            <p:ph type="sldNum" sz="quarter" idx="12"/>
          </p:nvPr>
        </p:nvSpPr>
        <p:spPr/>
        <p:txBody>
          <a:bodyPr/>
          <a:lstStyle/>
          <a:p>
            <a:fld id="{E31375A4-56A4-47D6-9801-1991572033F7}" type="slidenum">
              <a:rPr lang="en-US" smtClean="0"/>
              <a:pPr/>
              <a:t>115</a:t>
            </a:fld>
            <a:endParaRPr lang="en-US"/>
          </a:p>
        </p:txBody>
      </p:sp>
      <p:grpSp>
        <p:nvGrpSpPr>
          <p:cNvPr id="8" name="Group 6"/>
          <p:cNvGrpSpPr>
            <a:grpSpLocks/>
          </p:cNvGrpSpPr>
          <p:nvPr/>
        </p:nvGrpSpPr>
        <p:grpSpPr bwMode="auto">
          <a:xfrm>
            <a:off x="323528" y="1484784"/>
            <a:ext cx="8496944" cy="1656184"/>
            <a:chOff x="810" y="1905"/>
            <a:chExt cx="4423" cy="767"/>
          </a:xfrm>
        </p:grpSpPr>
        <p:pic>
          <p:nvPicPr>
            <p:cNvPr id="9" name="Picture 4" descr="t0507"/>
            <p:cNvPicPr>
              <a:picLocks noChangeAspect="1" noChangeArrowheads="1"/>
            </p:cNvPicPr>
            <p:nvPr/>
          </p:nvPicPr>
          <p:blipFill>
            <a:blip r:embed="rId3" cstate="print"/>
            <a:srcRect/>
            <a:stretch>
              <a:fillRect/>
            </a:stretch>
          </p:blipFill>
          <p:spPr bwMode="auto">
            <a:xfrm>
              <a:off x="810" y="1905"/>
              <a:ext cx="4423" cy="767"/>
            </a:xfrm>
            <a:prstGeom prst="rect">
              <a:avLst/>
            </a:prstGeom>
            <a:noFill/>
            <a:ln w="9525">
              <a:noFill/>
              <a:miter lim="800000"/>
              <a:headEnd/>
              <a:tailEnd/>
            </a:ln>
          </p:spPr>
        </p:pic>
        <p:sp>
          <p:nvSpPr>
            <p:cNvPr id="10" name="Text Box 5"/>
            <p:cNvSpPr txBox="1">
              <a:spLocks noChangeArrowheads="1"/>
            </p:cNvSpPr>
            <p:nvPr/>
          </p:nvSpPr>
          <p:spPr bwMode="auto">
            <a:xfrm>
              <a:off x="4326" y="2149"/>
              <a:ext cx="340" cy="299"/>
            </a:xfrm>
            <a:prstGeom prst="rect">
              <a:avLst/>
            </a:prstGeom>
            <a:solidFill>
              <a:schemeClr val="bg1"/>
            </a:solidFill>
            <a:ln w="9525">
              <a:noFill/>
              <a:miter lim="800000"/>
              <a:headEnd/>
              <a:tailEnd/>
            </a:ln>
            <a:effectLst/>
          </p:spPr>
          <p:txBody>
            <a:bodyPr>
              <a:spAutoFit/>
            </a:bodyPr>
            <a:lstStyle/>
            <a:p>
              <a:r>
                <a:rPr lang="zh-CN" altLang="en-US" b="1" dirty="0">
                  <a:latin typeface="+mj-ea"/>
                  <a:ea typeface="+mj-ea"/>
                </a:rPr>
                <a:t>抽样</a:t>
              </a:r>
            </a:p>
            <a:p>
              <a:r>
                <a:rPr lang="zh-CN" altLang="en-US" b="1" dirty="0">
                  <a:latin typeface="+mj-ea"/>
                  <a:ea typeface="+mj-ea"/>
                </a:rPr>
                <a:t>判决</a:t>
              </a:r>
            </a:p>
          </p:txBody>
        </p:sp>
      </p:grpSp>
      <p:graphicFrame>
        <p:nvGraphicFramePr>
          <p:cNvPr id="487426" name="Object 2"/>
          <p:cNvGraphicFramePr>
            <a:graphicFrameLocks noChangeAspect="1"/>
          </p:cNvGraphicFramePr>
          <p:nvPr>
            <p:extLst>
              <p:ext uri="{D42A27DB-BD31-4B8C-83A1-F6EECF244321}">
                <p14:modId xmlns:p14="http://schemas.microsoft.com/office/powerpoint/2010/main" val="4102108567"/>
              </p:ext>
            </p:extLst>
          </p:nvPr>
        </p:nvGraphicFramePr>
        <p:xfrm>
          <a:off x="1043608" y="5511152"/>
          <a:ext cx="2502570" cy="781832"/>
        </p:xfrm>
        <a:graphic>
          <a:graphicData uri="http://schemas.openxmlformats.org/presentationml/2006/ole">
            <mc:AlternateContent xmlns:mc="http://schemas.openxmlformats.org/markup-compatibility/2006">
              <mc:Choice xmlns:v="urn:schemas-microsoft-com:vml" Requires="v">
                <p:oleObj spid="_x0000_s487776" r:id="rId4" imgW="1244600" imgH="393700" progId="Equation.DSMT4">
                  <p:embed/>
                </p:oleObj>
              </mc:Choice>
              <mc:Fallback>
                <p:oleObj r:id="rId4" imgW="1244600" imgH="393700" progId="Equation.DSMT4">
                  <p:embed/>
                  <p:pic>
                    <p:nvPicPr>
                      <p:cNvPr id="0" name="Pictur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5511152"/>
                        <a:ext cx="2502570" cy="781832"/>
                      </a:xfrm>
                      <a:prstGeom prst="rect">
                        <a:avLst/>
                      </a:prstGeom>
                      <a:noFill/>
                      <a:extLst/>
                    </p:spPr>
                  </p:pic>
                </p:oleObj>
              </mc:Fallback>
            </mc:AlternateContent>
          </a:graphicData>
        </a:graphic>
      </p:graphicFrame>
      <p:graphicFrame>
        <p:nvGraphicFramePr>
          <p:cNvPr id="487427" name="Object 3"/>
          <p:cNvGraphicFramePr>
            <a:graphicFrameLocks noChangeAspect="1"/>
          </p:cNvGraphicFramePr>
          <p:nvPr>
            <p:extLst>
              <p:ext uri="{D42A27DB-BD31-4B8C-83A1-F6EECF244321}">
                <p14:modId xmlns:p14="http://schemas.microsoft.com/office/powerpoint/2010/main" val="2977960716"/>
              </p:ext>
            </p:extLst>
          </p:nvPr>
        </p:nvGraphicFramePr>
        <p:xfrm>
          <a:off x="5607988" y="5568027"/>
          <a:ext cx="2835275" cy="760413"/>
        </p:xfrm>
        <a:graphic>
          <a:graphicData uri="http://schemas.openxmlformats.org/presentationml/2006/ole">
            <mc:AlternateContent xmlns:mc="http://schemas.openxmlformats.org/markup-compatibility/2006">
              <mc:Choice xmlns:v="urn:schemas-microsoft-com:vml" Requires="v">
                <p:oleObj spid="_x0000_s487777" r:id="rId6" imgW="1459866" imgH="393529" progId="Equation.DSMT4">
                  <p:embed/>
                </p:oleObj>
              </mc:Choice>
              <mc:Fallback>
                <p:oleObj r:id="rId6" imgW="1459866" imgH="393529" progId="Equation.DSMT4">
                  <p:embed/>
                  <p:pic>
                    <p:nvPicPr>
                      <p:cNvPr id="0" name="Picture 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7988" y="5568027"/>
                        <a:ext cx="2835275"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6405114" y="2470584"/>
            <a:ext cx="671979" cy="369332"/>
          </a:xfrm>
          <a:prstGeom prst="rect">
            <a:avLst/>
          </a:prstGeom>
        </p:spPr>
        <p:txBody>
          <a:bodyPr wrap="none">
            <a:spAutoFit/>
          </a:bodyPr>
          <a:lstStyle/>
          <a:p>
            <a:r>
              <a:rPr lang="en-US" altLang="zh-CN" b="1" i="1" dirty="0" err="1">
                <a:solidFill>
                  <a:srgbClr val="FF0000"/>
                </a:solidFill>
              </a:rPr>
              <a:t>n</a:t>
            </a:r>
            <a:r>
              <a:rPr lang="en-US" altLang="zh-CN" b="1" i="1" baseline="-25000" dirty="0" err="1">
                <a:solidFill>
                  <a:srgbClr val="FF0000"/>
                </a:solidFill>
              </a:rPr>
              <a:t>R</a:t>
            </a:r>
            <a:r>
              <a:rPr lang="en-US" altLang="zh-CN" b="1" dirty="0">
                <a:solidFill>
                  <a:srgbClr val="FF0000"/>
                </a:solidFill>
              </a:rPr>
              <a:t> (</a:t>
            </a:r>
            <a:r>
              <a:rPr lang="en-US" altLang="zh-CN" b="1" i="1" dirty="0">
                <a:solidFill>
                  <a:srgbClr val="FF0000"/>
                </a:solidFill>
              </a:rPr>
              <a:t>t</a:t>
            </a:r>
            <a:r>
              <a:rPr lang="en-US" altLang="zh-CN" b="1" dirty="0">
                <a:solidFill>
                  <a:srgbClr val="FF0000"/>
                </a:solidFill>
              </a:rPr>
              <a:t>)</a:t>
            </a:r>
            <a:endParaRPr lang="zh-CN" altLang="en-US" b="1" dirty="0">
              <a:solidFill>
                <a:srgbClr val="FF0000"/>
              </a:solidFill>
            </a:endParaRPr>
          </a:p>
        </p:txBody>
      </p:sp>
      <p:sp>
        <p:nvSpPr>
          <p:cNvPr id="6" name="矩形 5"/>
          <p:cNvSpPr/>
          <p:nvPr/>
        </p:nvSpPr>
        <p:spPr>
          <a:xfrm>
            <a:off x="3419553" y="2843644"/>
            <a:ext cx="3222104" cy="923330"/>
          </a:xfrm>
          <a:prstGeom prst="rect">
            <a:avLst/>
          </a:prstGeom>
          <a:noFill/>
          <a:ln>
            <a:solidFill>
              <a:srgbClr val="0000FF"/>
            </a:solidFill>
          </a:ln>
        </p:spPr>
        <p:style>
          <a:lnRef idx="2">
            <a:schemeClr val="accent5"/>
          </a:lnRef>
          <a:fillRef idx="1">
            <a:schemeClr val="lt1"/>
          </a:fillRef>
          <a:effectRef idx="0">
            <a:schemeClr val="accent5"/>
          </a:effectRef>
          <a:fontRef idx="minor">
            <a:schemeClr val="dk1"/>
          </a:fontRef>
        </p:style>
        <p:txBody>
          <a:bodyPr wrap="square">
            <a:spAutoFit/>
          </a:bodyPr>
          <a:lstStyle/>
          <a:p>
            <a:endParaRPr lang="en-US" altLang="zh-CN" b="1" dirty="0" smtClean="0">
              <a:latin typeface="+mj-ea"/>
              <a:ea typeface="+mj-ea"/>
            </a:endParaRPr>
          </a:p>
          <a:p>
            <a:r>
              <a:rPr lang="zh-CN" altLang="en-US" b="1" dirty="0" smtClean="0">
                <a:latin typeface="+mj-ea"/>
                <a:ea typeface="+mj-ea"/>
              </a:rPr>
              <a:t>加性</a:t>
            </a:r>
            <a:r>
              <a:rPr lang="zh-CN" altLang="en-US" b="1" dirty="0">
                <a:latin typeface="+mj-ea"/>
                <a:ea typeface="+mj-ea"/>
              </a:rPr>
              <a:t>高斯白噪声，均值为</a:t>
            </a:r>
            <a:r>
              <a:rPr lang="en-US" altLang="zh-CN" b="1" dirty="0">
                <a:latin typeface="+mj-ea"/>
                <a:ea typeface="+mj-ea"/>
              </a:rPr>
              <a:t>0</a:t>
            </a:r>
            <a:r>
              <a:rPr lang="zh-CN" altLang="en-US" b="1" dirty="0">
                <a:latin typeface="+mj-ea"/>
                <a:ea typeface="+mj-ea"/>
              </a:rPr>
              <a:t>，双边功率谱密度为</a:t>
            </a:r>
            <a:r>
              <a:rPr lang="en-US" altLang="zh-CN" b="1" i="1" dirty="0">
                <a:latin typeface="+mj-ea"/>
                <a:ea typeface="+mj-ea"/>
              </a:rPr>
              <a:t>n</a:t>
            </a:r>
            <a:r>
              <a:rPr lang="en-US" altLang="zh-CN" b="1" baseline="-25000" dirty="0">
                <a:latin typeface="+mj-ea"/>
                <a:ea typeface="+mj-ea"/>
              </a:rPr>
              <a:t>0</a:t>
            </a:r>
            <a:r>
              <a:rPr lang="en-US" altLang="zh-CN" b="1" dirty="0">
                <a:latin typeface="+mj-ea"/>
                <a:ea typeface="+mj-ea"/>
              </a:rPr>
              <a:t> /2 </a:t>
            </a:r>
            <a:r>
              <a:rPr lang="zh-CN" altLang="en-US" b="1" dirty="0">
                <a:latin typeface="+mj-ea"/>
                <a:ea typeface="+mj-ea"/>
              </a:rPr>
              <a:t>。</a:t>
            </a:r>
          </a:p>
        </p:txBody>
      </p:sp>
      <p:sp>
        <p:nvSpPr>
          <p:cNvPr id="7" name="矩形 6"/>
          <p:cNvSpPr/>
          <p:nvPr/>
        </p:nvSpPr>
        <p:spPr>
          <a:xfrm>
            <a:off x="4572000" y="5716910"/>
            <a:ext cx="1107996" cy="461665"/>
          </a:xfrm>
          <a:prstGeom prst="rect">
            <a:avLst/>
          </a:prstGeom>
        </p:spPr>
        <p:txBody>
          <a:bodyPr wrap="none">
            <a:spAutoFit/>
          </a:bodyPr>
          <a:lstStyle/>
          <a:p>
            <a:r>
              <a:rPr lang="zh-CN" altLang="en-US" sz="2400" b="1" dirty="0">
                <a:latin typeface="+mj-ea"/>
                <a:ea typeface="+mj-ea"/>
              </a:rPr>
              <a:t>方差为</a:t>
            </a:r>
          </a:p>
        </p:txBody>
      </p:sp>
      <p:sp>
        <p:nvSpPr>
          <p:cNvPr id="11" name="矩形 10"/>
          <p:cNvSpPr/>
          <p:nvPr/>
        </p:nvSpPr>
        <p:spPr>
          <a:xfrm>
            <a:off x="539552" y="1187459"/>
            <a:ext cx="1415772" cy="461665"/>
          </a:xfrm>
          <a:prstGeom prst="rect">
            <a:avLst/>
          </a:prstGeom>
        </p:spPr>
        <p:txBody>
          <a:bodyPr wrap="none">
            <a:spAutoFit/>
          </a:bodyPr>
          <a:lstStyle/>
          <a:p>
            <a:r>
              <a:rPr lang="zh-CN" altLang="en-US" sz="2400" b="1" dirty="0">
                <a:solidFill>
                  <a:srgbClr val="0000FF"/>
                </a:solidFill>
                <a:latin typeface="+mj-ea"/>
                <a:ea typeface="+mj-ea"/>
              </a:rPr>
              <a:t>分析模型</a:t>
            </a:r>
            <a:endParaRPr lang="en-US" altLang="zh-CN" sz="2400" b="1" dirty="0">
              <a:solidFill>
                <a:srgbClr val="0000FF"/>
              </a:solidFill>
              <a:latin typeface="+mj-ea"/>
              <a:ea typeface="+mj-ea"/>
            </a:endParaRPr>
          </a:p>
        </p:txBody>
      </p:sp>
      <p:sp>
        <p:nvSpPr>
          <p:cNvPr id="12" name="矩形 11"/>
          <p:cNvSpPr/>
          <p:nvPr/>
        </p:nvSpPr>
        <p:spPr>
          <a:xfrm>
            <a:off x="7037001" y="1920336"/>
            <a:ext cx="735267" cy="828263"/>
          </a:xfrm>
          <a:prstGeom prst="rect">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3923928" y="5717402"/>
            <a:ext cx="576064" cy="36933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2" presetClass="entr" presetSubtype="4" fill="hold" nodeType="withEffect">
                                  <p:stCondLst>
                                    <p:cond delay="0"/>
                                  </p:stCondLst>
                                  <p:childTnLst>
                                    <p:set>
                                      <p:cBhvr>
                                        <p:cTn id="14" dur="1" fill="hold">
                                          <p:stCondLst>
                                            <p:cond delay="0"/>
                                          </p:stCondLst>
                                        </p:cTn>
                                        <p:tgtEl>
                                          <p:spTgt spid="487426"/>
                                        </p:tgtEl>
                                        <p:attrNameLst>
                                          <p:attrName>style.visibility</p:attrName>
                                        </p:attrNameLst>
                                      </p:cBhvr>
                                      <p:to>
                                        <p:strVal val="visible"/>
                                      </p:to>
                                    </p:set>
                                    <p:anim calcmode="lin" valueType="num">
                                      <p:cBhvr additive="base">
                                        <p:cTn id="15" dur="500" fill="hold"/>
                                        <p:tgtEl>
                                          <p:spTgt spid="487426"/>
                                        </p:tgtEl>
                                        <p:attrNameLst>
                                          <p:attrName>ppt_x</p:attrName>
                                        </p:attrNameLst>
                                      </p:cBhvr>
                                      <p:tavLst>
                                        <p:tav tm="0">
                                          <p:val>
                                            <p:strVal val="#ppt_x"/>
                                          </p:val>
                                        </p:tav>
                                        <p:tav tm="100000">
                                          <p:val>
                                            <p:strVal val="#ppt_x"/>
                                          </p:val>
                                        </p:tav>
                                      </p:tavLst>
                                    </p:anim>
                                    <p:anim calcmode="lin" valueType="num">
                                      <p:cBhvr additive="base">
                                        <p:cTn id="16" dur="500" fill="hold"/>
                                        <p:tgtEl>
                                          <p:spTgt spid="48742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2" presetClass="entr" presetSubtype="4" fill="hold" nodeType="withEffect">
                                  <p:stCondLst>
                                    <p:cond delay="0"/>
                                  </p:stCondLst>
                                  <p:childTnLst>
                                    <p:set>
                                      <p:cBhvr>
                                        <p:cTn id="31" dur="1" fill="hold">
                                          <p:stCondLst>
                                            <p:cond delay="0"/>
                                          </p:stCondLst>
                                        </p:cTn>
                                        <p:tgtEl>
                                          <p:spTgt spid="487427"/>
                                        </p:tgtEl>
                                        <p:attrNameLst>
                                          <p:attrName>style.visibility</p:attrName>
                                        </p:attrNameLst>
                                      </p:cBhvr>
                                      <p:to>
                                        <p:strVal val="visible"/>
                                      </p:to>
                                    </p:set>
                                    <p:anim calcmode="lin" valueType="num">
                                      <p:cBhvr additive="base">
                                        <p:cTn id="32" dur="500" fill="hold"/>
                                        <p:tgtEl>
                                          <p:spTgt spid="487427"/>
                                        </p:tgtEl>
                                        <p:attrNameLst>
                                          <p:attrName>ppt_x</p:attrName>
                                        </p:attrNameLst>
                                      </p:cBhvr>
                                      <p:tavLst>
                                        <p:tav tm="0">
                                          <p:val>
                                            <p:strVal val="#ppt_x"/>
                                          </p:val>
                                        </p:tav>
                                        <p:tav tm="100000">
                                          <p:val>
                                            <p:strVal val="#ppt_x"/>
                                          </p:val>
                                        </p:tav>
                                      </p:tavLst>
                                    </p:anim>
                                    <p:anim calcmode="lin" valueType="num">
                                      <p:cBhvr additive="base">
                                        <p:cTn id="33" dur="500" fill="hold"/>
                                        <p:tgtEl>
                                          <p:spTgt spid="4874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2" grpId="0" animBg="1"/>
      <p:bldP spid="13"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endParaRPr lang="zh-CN" altLang="en-US"/>
          </a:p>
        </p:txBody>
      </p:sp>
      <p:sp>
        <p:nvSpPr>
          <p:cNvPr id="105475" name="Rectangle 3"/>
          <p:cNvSpPr>
            <a:spLocks noGrp="1" noChangeArrowheads="1"/>
          </p:cNvSpPr>
          <p:nvPr>
            <p:ph type="body" idx="1"/>
          </p:nvPr>
        </p:nvSpPr>
        <p:spPr>
          <a:xfrm>
            <a:off x="539552" y="3284984"/>
            <a:ext cx="8064896" cy="2952328"/>
          </a:xfrm>
        </p:spPr>
        <p:txBody>
          <a:bodyPr>
            <a:normAutofit/>
          </a:bodyPr>
          <a:lstStyle/>
          <a:p>
            <a:r>
              <a:rPr lang="zh-CN" altLang="en-US" sz="2400" dirty="0" smtClean="0"/>
              <a:t>故</a:t>
            </a:r>
            <a:r>
              <a:rPr lang="en-US" altLang="zh-CN" sz="2000" i="1" dirty="0" err="1" smtClean="0">
                <a:solidFill>
                  <a:srgbClr val="FF0000"/>
                </a:solidFill>
              </a:rPr>
              <a:t>n</a:t>
            </a:r>
            <a:r>
              <a:rPr lang="en-US" altLang="zh-CN" sz="2000" i="1" baseline="-25000" dirty="0" err="1" smtClean="0">
                <a:solidFill>
                  <a:srgbClr val="FF0000"/>
                </a:solidFill>
              </a:rPr>
              <a:t>R</a:t>
            </a:r>
            <a:r>
              <a:rPr lang="en-US" altLang="zh-CN" sz="2000" dirty="0" smtClean="0">
                <a:solidFill>
                  <a:srgbClr val="FF0000"/>
                </a:solidFill>
              </a:rPr>
              <a:t> (</a:t>
            </a:r>
            <a:r>
              <a:rPr lang="en-US" altLang="zh-CN" sz="2000" i="1" dirty="0" smtClean="0">
                <a:solidFill>
                  <a:srgbClr val="FF0000"/>
                </a:solidFill>
              </a:rPr>
              <a:t>t</a:t>
            </a:r>
            <a:r>
              <a:rPr lang="en-US" altLang="zh-CN" sz="2000" dirty="0" smtClean="0">
                <a:solidFill>
                  <a:srgbClr val="FF0000"/>
                </a:solidFill>
              </a:rPr>
              <a:t>)</a:t>
            </a:r>
            <a:r>
              <a:rPr lang="zh-CN" altLang="en-US" sz="2400" dirty="0" smtClean="0"/>
              <a:t>是</a:t>
            </a:r>
            <a:r>
              <a:rPr lang="zh-CN" altLang="en-US" sz="2400" dirty="0" smtClean="0">
                <a:solidFill>
                  <a:srgbClr val="0000FF"/>
                </a:solidFill>
              </a:rPr>
              <a:t>均值为</a:t>
            </a:r>
            <a:r>
              <a:rPr lang="en-US" altLang="zh-CN" sz="2400" dirty="0" smtClean="0">
                <a:solidFill>
                  <a:srgbClr val="0000FF"/>
                </a:solidFill>
              </a:rPr>
              <a:t>0</a:t>
            </a:r>
            <a:r>
              <a:rPr lang="zh-CN" altLang="en-US" sz="2400" dirty="0" smtClean="0">
                <a:solidFill>
                  <a:srgbClr val="0000FF"/>
                </a:solidFill>
              </a:rPr>
              <a:t>、方差为</a:t>
            </a:r>
            <a:r>
              <a:rPr lang="zh-CN" altLang="en-US" sz="2400" dirty="0" smtClean="0">
                <a:solidFill>
                  <a:srgbClr val="0000FF"/>
                </a:solidFill>
                <a:sym typeface="Symbol" pitchFamily="18" charset="2"/>
              </a:rPr>
              <a:t></a:t>
            </a:r>
            <a:r>
              <a:rPr lang="en-US" altLang="zh-CN" sz="2400" baseline="30000" dirty="0" smtClean="0">
                <a:solidFill>
                  <a:srgbClr val="0000FF"/>
                </a:solidFill>
                <a:sym typeface="Symbol" pitchFamily="18" charset="2"/>
              </a:rPr>
              <a:t>2</a:t>
            </a:r>
            <a:r>
              <a:rPr lang="zh-CN" altLang="en-US" sz="2400" dirty="0" smtClean="0">
                <a:solidFill>
                  <a:srgbClr val="0000FF"/>
                </a:solidFill>
              </a:rPr>
              <a:t>的高斯噪声</a:t>
            </a:r>
            <a:r>
              <a:rPr lang="zh-CN" altLang="en-US" sz="2400" dirty="0" smtClean="0"/>
              <a:t>，因此它的瞬时值的统计特性可用下述一维概率密度函数描述</a:t>
            </a:r>
          </a:p>
          <a:p>
            <a:pPr lvl="3"/>
            <a:endParaRPr lang="zh-CN" altLang="en-US" sz="1600" dirty="0" smtClean="0"/>
          </a:p>
          <a:p>
            <a:pPr lvl="3"/>
            <a:endParaRPr lang="en-US" altLang="zh-CN" sz="1600" dirty="0" smtClean="0"/>
          </a:p>
          <a:p>
            <a:pPr lvl="3"/>
            <a:endParaRPr lang="zh-CN" altLang="en-US" sz="1600" dirty="0" smtClean="0"/>
          </a:p>
          <a:p>
            <a:r>
              <a:rPr lang="zh-CN" altLang="en-US" sz="2400" dirty="0" smtClean="0"/>
              <a:t>	式中， </a:t>
            </a:r>
            <a:r>
              <a:rPr lang="en-US" altLang="zh-CN" sz="2400" i="1" dirty="0" smtClean="0"/>
              <a:t>V</a:t>
            </a:r>
            <a:r>
              <a:rPr lang="en-US" altLang="zh-CN" sz="2400" dirty="0" smtClean="0"/>
              <a:t> </a:t>
            </a:r>
            <a:r>
              <a:rPr lang="zh-CN" altLang="en-US" sz="2400" dirty="0" smtClean="0"/>
              <a:t>－ 噪声的瞬时取值</a:t>
            </a:r>
            <a:r>
              <a:rPr lang="en-US" altLang="zh-CN" sz="2000" i="1" dirty="0" err="1" smtClean="0"/>
              <a:t>n</a:t>
            </a:r>
            <a:r>
              <a:rPr lang="en-US" altLang="zh-CN" sz="2000" i="1" baseline="-25000" dirty="0" err="1" smtClean="0"/>
              <a:t>R</a:t>
            </a:r>
            <a:r>
              <a:rPr lang="en-US" altLang="zh-CN" sz="2000" dirty="0" smtClean="0"/>
              <a:t> (</a:t>
            </a:r>
            <a:r>
              <a:rPr lang="en-US" altLang="zh-CN" sz="2000" i="1" dirty="0" err="1" smtClean="0"/>
              <a:t>kT</a:t>
            </a:r>
            <a:r>
              <a:rPr lang="en-US" altLang="zh-CN" sz="2000" i="1" baseline="-25000" dirty="0" err="1" smtClean="0"/>
              <a:t>s</a:t>
            </a:r>
            <a:r>
              <a:rPr lang="en-US" altLang="zh-CN" sz="2000" dirty="0" smtClean="0"/>
              <a:t>) </a:t>
            </a:r>
            <a:r>
              <a:rPr lang="zh-CN" altLang="en-US" sz="2400" dirty="0" smtClean="0"/>
              <a:t>。 </a:t>
            </a:r>
            <a:endParaRPr lang="zh-CN" altLang="en-US" sz="2400" dirty="0"/>
          </a:p>
        </p:txBody>
      </p:sp>
      <p:sp>
        <p:nvSpPr>
          <p:cNvPr id="6" name="灯片编号占位符 5"/>
          <p:cNvSpPr>
            <a:spLocks noGrp="1"/>
          </p:cNvSpPr>
          <p:nvPr>
            <p:ph type="sldNum" sz="quarter" idx="12"/>
          </p:nvPr>
        </p:nvSpPr>
        <p:spPr/>
        <p:txBody>
          <a:bodyPr/>
          <a:lstStyle/>
          <a:p>
            <a:fld id="{123C7994-0E4B-44F8-869C-833E55399D39}" type="slidenum">
              <a:rPr lang="en-US" altLang="zh-CN" smtClean="0"/>
              <a:pPr/>
              <a:t>116</a:t>
            </a:fld>
            <a:endParaRPr lang="en-US" altLang="zh-CN"/>
          </a:p>
        </p:txBody>
      </p:sp>
      <p:sp>
        <p:nvSpPr>
          <p:cNvPr id="105477" name="Rectangle 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5476" name="Object 4"/>
          <p:cNvGraphicFramePr>
            <a:graphicFrameLocks noChangeAspect="1"/>
          </p:cNvGraphicFramePr>
          <p:nvPr>
            <p:extLst>
              <p:ext uri="{D42A27DB-BD31-4B8C-83A1-F6EECF244321}">
                <p14:modId xmlns:p14="http://schemas.microsoft.com/office/powerpoint/2010/main" val="1681033809"/>
              </p:ext>
            </p:extLst>
          </p:nvPr>
        </p:nvGraphicFramePr>
        <p:xfrm>
          <a:off x="1979712" y="4149080"/>
          <a:ext cx="2979371" cy="1006599"/>
        </p:xfrm>
        <a:graphic>
          <a:graphicData uri="http://schemas.openxmlformats.org/presentationml/2006/ole">
            <mc:AlternateContent xmlns:mc="http://schemas.openxmlformats.org/markup-compatibility/2006">
              <mc:Choice xmlns:v="urn:schemas-microsoft-com:vml" Requires="v">
                <p:oleObj spid="_x0000_s488623" name="公式" r:id="rId3" imgW="1435100" imgH="482600" progId="Equation.3">
                  <p:embed/>
                </p:oleObj>
              </mc:Choice>
              <mc:Fallback>
                <p:oleObj name="公式" r:id="rId3" imgW="1435100" imgH="482600" progId="Equation.3">
                  <p:embed/>
                  <p:pic>
                    <p:nvPicPr>
                      <p:cNvPr id="0"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4149080"/>
                        <a:ext cx="2979371" cy="1006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6"/>
          <p:cNvGrpSpPr>
            <a:grpSpLocks/>
          </p:cNvGrpSpPr>
          <p:nvPr/>
        </p:nvGrpSpPr>
        <p:grpSpPr bwMode="auto">
          <a:xfrm>
            <a:off x="323528" y="1484784"/>
            <a:ext cx="8496944" cy="1656184"/>
            <a:chOff x="810" y="1905"/>
            <a:chExt cx="4423" cy="767"/>
          </a:xfrm>
        </p:grpSpPr>
        <p:pic>
          <p:nvPicPr>
            <p:cNvPr id="8" name="Picture 4" descr="t0507"/>
            <p:cNvPicPr>
              <a:picLocks noChangeAspect="1" noChangeArrowheads="1"/>
            </p:cNvPicPr>
            <p:nvPr/>
          </p:nvPicPr>
          <p:blipFill>
            <a:blip r:embed="rId5" cstate="print"/>
            <a:srcRect/>
            <a:stretch>
              <a:fillRect/>
            </a:stretch>
          </p:blipFill>
          <p:spPr bwMode="auto">
            <a:xfrm>
              <a:off x="810" y="1905"/>
              <a:ext cx="4423" cy="767"/>
            </a:xfrm>
            <a:prstGeom prst="rect">
              <a:avLst/>
            </a:prstGeom>
            <a:noFill/>
            <a:ln w="9525">
              <a:noFill/>
              <a:miter lim="800000"/>
              <a:headEnd/>
              <a:tailEnd/>
            </a:ln>
          </p:spPr>
        </p:pic>
        <p:sp>
          <p:nvSpPr>
            <p:cNvPr id="10" name="Text Box 5"/>
            <p:cNvSpPr txBox="1">
              <a:spLocks noChangeArrowheads="1"/>
            </p:cNvSpPr>
            <p:nvPr/>
          </p:nvSpPr>
          <p:spPr bwMode="auto">
            <a:xfrm>
              <a:off x="4326" y="2149"/>
              <a:ext cx="340" cy="299"/>
            </a:xfrm>
            <a:prstGeom prst="rect">
              <a:avLst/>
            </a:prstGeom>
            <a:solidFill>
              <a:schemeClr val="bg1"/>
            </a:solidFill>
            <a:ln w="9525">
              <a:noFill/>
              <a:miter lim="800000"/>
              <a:headEnd/>
              <a:tailEnd/>
            </a:ln>
            <a:effectLst/>
          </p:spPr>
          <p:txBody>
            <a:bodyPr>
              <a:spAutoFit/>
            </a:bodyPr>
            <a:lstStyle/>
            <a:p>
              <a:r>
                <a:rPr lang="zh-CN" altLang="en-US" b="1" dirty="0">
                  <a:latin typeface="+mj-ea"/>
                  <a:ea typeface="+mj-ea"/>
                </a:rPr>
                <a:t>抽样</a:t>
              </a:r>
            </a:p>
            <a:p>
              <a:r>
                <a:rPr lang="zh-CN" altLang="en-US" b="1" dirty="0">
                  <a:latin typeface="+mj-ea"/>
                  <a:ea typeface="+mj-ea"/>
                </a:rPr>
                <a:t>判决</a:t>
              </a:r>
            </a:p>
          </p:txBody>
        </p:sp>
      </p:grpSp>
      <p:sp>
        <p:nvSpPr>
          <p:cNvPr id="11" name="矩形 10"/>
          <p:cNvSpPr/>
          <p:nvPr/>
        </p:nvSpPr>
        <p:spPr>
          <a:xfrm>
            <a:off x="6405114" y="2470584"/>
            <a:ext cx="671979" cy="369332"/>
          </a:xfrm>
          <a:prstGeom prst="rect">
            <a:avLst/>
          </a:prstGeom>
        </p:spPr>
        <p:txBody>
          <a:bodyPr wrap="none">
            <a:spAutoFit/>
          </a:bodyPr>
          <a:lstStyle/>
          <a:p>
            <a:r>
              <a:rPr lang="en-US" altLang="zh-CN" b="1" i="1" dirty="0" err="1">
                <a:solidFill>
                  <a:srgbClr val="FF0000"/>
                </a:solidFill>
              </a:rPr>
              <a:t>n</a:t>
            </a:r>
            <a:r>
              <a:rPr lang="en-US" altLang="zh-CN" b="1" i="1" baseline="-25000" dirty="0" err="1">
                <a:solidFill>
                  <a:srgbClr val="FF0000"/>
                </a:solidFill>
              </a:rPr>
              <a:t>R</a:t>
            </a:r>
            <a:r>
              <a:rPr lang="en-US" altLang="zh-CN" b="1" dirty="0">
                <a:solidFill>
                  <a:srgbClr val="FF0000"/>
                </a:solidFill>
              </a:rPr>
              <a:t> (</a:t>
            </a:r>
            <a:r>
              <a:rPr lang="en-US" altLang="zh-CN" b="1" i="1" dirty="0">
                <a:solidFill>
                  <a:srgbClr val="FF0000"/>
                </a:solidFill>
              </a:rPr>
              <a:t>t</a:t>
            </a:r>
            <a:r>
              <a:rPr lang="en-US" altLang="zh-CN" b="1" dirty="0">
                <a:solidFill>
                  <a:srgbClr val="FF0000"/>
                </a:solidFill>
              </a:rPr>
              <a:t>)</a:t>
            </a:r>
            <a:endParaRPr lang="zh-CN" altLang="en-US" b="1" dirty="0">
              <a:solidFill>
                <a:srgbClr val="FF0000"/>
              </a:solidFill>
            </a:endParaRPr>
          </a:p>
        </p:txBody>
      </p:sp>
    </p:spTree>
  </p:cSld>
  <p:clrMapOvr>
    <a:masterClrMapping/>
  </p:clrMapOvr>
  <p:transition spd="slow"/>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a:bodyPr>
          <a:lstStyle/>
          <a:p>
            <a:r>
              <a:rPr lang="en-US" altLang="zh-CN" dirty="0" smtClean="0"/>
              <a:t>6.5.1</a:t>
            </a:r>
            <a:r>
              <a:rPr lang="zh-CN" altLang="en-US" dirty="0" smtClean="0"/>
              <a:t>二进制双极性基带系统</a:t>
            </a:r>
            <a:endParaRPr lang="zh-CN" altLang="en-US" dirty="0"/>
          </a:p>
        </p:txBody>
      </p:sp>
      <p:sp>
        <p:nvSpPr>
          <p:cNvPr id="106499" name="Rectangle 3"/>
          <p:cNvSpPr>
            <a:spLocks noGrp="1" noChangeArrowheads="1"/>
          </p:cNvSpPr>
          <p:nvPr>
            <p:ph type="body" idx="1"/>
          </p:nvPr>
        </p:nvSpPr>
        <p:spPr/>
        <p:txBody>
          <a:bodyPr>
            <a:normAutofit/>
          </a:bodyPr>
          <a:lstStyle/>
          <a:p>
            <a:r>
              <a:rPr lang="zh-CN" altLang="en-US" dirty="0" smtClean="0"/>
              <a:t>下面以</a:t>
            </a:r>
            <a:r>
              <a:rPr lang="zh-CN" altLang="en-US" dirty="0">
                <a:solidFill>
                  <a:srgbClr val="A50021"/>
                </a:solidFill>
              </a:rPr>
              <a:t>二进制双极性基带</a:t>
            </a:r>
            <a:r>
              <a:rPr lang="zh-CN" altLang="en-US" dirty="0" smtClean="0">
                <a:solidFill>
                  <a:srgbClr val="A50021"/>
                </a:solidFill>
              </a:rPr>
              <a:t>系统</a:t>
            </a:r>
            <a:r>
              <a:rPr lang="zh-CN" altLang="en-US" dirty="0"/>
              <a:t>为例来具体分析噪声</a:t>
            </a:r>
            <a:r>
              <a:rPr lang="zh-CN" altLang="en-US" dirty="0" smtClean="0"/>
              <a:t>影响。       </a:t>
            </a:r>
            <a:r>
              <a:rPr lang="zh-CN" altLang="en-US" dirty="0" smtClean="0">
                <a:solidFill>
                  <a:srgbClr val="FF0000"/>
                </a:solidFill>
              </a:rPr>
              <a:t>误码率</a:t>
            </a:r>
            <a:endParaRPr lang="en-US" altLang="zh-CN" dirty="0">
              <a:solidFill>
                <a:srgbClr val="FF0000"/>
              </a:solidFill>
            </a:endParaRPr>
          </a:p>
          <a:p>
            <a:r>
              <a:rPr lang="zh-CN" altLang="en-US" dirty="0" smtClean="0">
                <a:solidFill>
                  <a:srgbClr val="A50021"/>
                </a:solidFill>
              </a:rPr>
              <a:t>二进制双极性基带系统：</a:t>
            </a:r>
            <a:endParaRPr lang="en-US" altLang="zh-CN" dirty="0" smtClean="0">
              <a:solidFill>
                <a:srgbClr val="A50021"/>
              </a:solidFill>
            </a:endParaRPr>
          </a:p>
          <a:p>
            <a:pPr lvl="1"/>
            <a:r>
              <a:rPr lang="zh-CN" altLang="en-US" dirty="0" smtClean="0"/>
              <a:t>信号在抽样时刻的电平取值为</a:t>
            </a:r>
            <a:r>
              <a:rPr lang="en-US" altLang="zh-CN" dirty="0" smtClean="0">
                <a:solidFill>
                  <a:srgbClr val="0000FF"/>
                </a:solidFill>
              </a:rPr>
              <a:t>+A</a:t>
            </a:r>
            <a:r>
              <a:rPr lang="zh-CN" altLang="en-US" dirty="0" smtClean="0">
                <a:solidFill>
                  <a:srgbClr val="0000FF"/>
                </a:solidFill>
              </a:rPr>
              <a:t>或</a:t>
            </a:r>
            <a:r>
              <a:rPr lang="en-US" altLang="zh-CN" dirty="0" smtClean="0">
                <a:solidFill>
                  <a:srgbClr val="0000FF"/>
                </a:solidFill>
              </a:rPr>
              <a:t>-A</a:t>
            </a:r>
            <a:r>
              <a:rPr lang="zh-CN" altLang="en-US" dirty="0" smtClean="0"/>
              <a:t>（分别对应信码“</a:t>
            </a:r>
            <a:r>
              <a:rPr lang="en-US" altLang="zh-CN" dirty="0" smtClean="0"/>
              <a:t>1”</a:t>
            </a:r>
            <a:r>
              <a:rPr lang="zh-CN" altLang="en-US" dirty="0" smtClean="0"/>
              <a:t>或“</a:t>
            </a:r>
            <a:r>
              <a:rPr lang="en-US" altLang="zh-CN" dirty="0" smtClean="0"/>
              <a:t>0” </a:t>
            </a:r>
            <a:r>
              <a:rPr lang="zh-CN" altLang="en-US" dirty="0" smtClean="0"/>
              <a:t>）</a:t>
            </a:r>
            <a:endParaRPr lang="en-US" altLang="zh-CN" dirty="0" smtClean="0"/>
          </a:p>
          <a:p>
            <a:pPr lvl="1"/>
            <a:r>
              <a:rPr lang="zh-CN" altLang="en-US" dirty="0" smtClean="0"/>
              <a:t>则在一个码元持续时间内，抽样判决器输入端的</a:t>
            </a:r>
            <a:r>
              <a:rPr lang="en-US" altLang="zh-CN" dirty="0" smtClean="0"/>
              <a:t>(</a:t>
            </a:r>
            <a:r>
              <a:rPr lang="zh-CN" altLang="en-US" dirty="0" smtClean="0">
                <a:solidFill>
                  <a:srgbClr val="0000FF"/>
                </a:solidFill>
              </a:rPr>
              <a:t>信号</a:t>
            </a:r>
            <a:r>
              <a:rPr lang="en-US" altLang="zh-CN" dirty="0" smtClean="0">
                <a:solidFill>
                  <a:srgbClr val="0000FF"/>
                </a:solidFill>
              </a:rPr>
              <a:t>+</a:t>
            </a:r>
            <a:r>
              <a:rPr lang="zh-CN" altLang="en-US" dirty="0" smtClean="0">
                <a:solidFill>
                  <a:srgbClr val="FF0000"/>
                </a:solidFill>
              </a:rPr>
              <a:t>噪声</a:t>
            </a:r>
            <a:r>
              <a:rPr lang="en-US" altLang="zh-CN" dirty="0" smtClean="0"/>
              <a:t>)</a:t>
            </a:r>
            <a:r>
              <a:rPr lang="zh-CN" altLang="en-US" dirty="0" smtClean="0"/>
              <a:t>波形</a:t>
            </a:r>
            <a:r>
              <a:rPr lang="en-US" altLang="zh-CN" dirty="0" smtClean="0"/>
              <a:t>x(t)</a:t>
            </a:r>
            <a:r>
              <a:rPr lang="zh-CN" altLang="en-US" dirty="0" smtClean="0"/>
              <a:t>在抽样时刻的取值为</a:t>
            </a:r>
          </a:p>
          <a:p>
            <a:endParaRPr lang="en-US" altLang="zh-CN" dirty="0" smtClean="0"/>
          </a:p>
          <a:p>
            <a:pPr lvl="1"/>
            <a:endParaRPr lang="zh-CN" altLang="en-US" dirty="0" smtClean="0"/>
          </a:p>
        </p:txBody>
      </p:sp>
      <p:sp>
        <p:nvSpPr>
          <p:cNvPr id="11" name="灯片编号占位符 5"/>
          <p:cNvSpPr>
            <a:spLocks noGrp="1"/>
          </p:cNvSpPr>
          <p:nvPr>
            <p:ph type="sldNum" sz="quarter" idx="12"/>
          </p:nvPr>
        </p:nvSpPr>
        <p:spPr/>
        <p:txBody>
          <a:bodyPr/>
          <a:lstStyle/>
          <a:p>
            <a:fld id="{7D5B82E7-2FE1-4AD1-81D7-4B50CE3BF460}" type="slidenum">
              <a:rPr lang="en-US" altLang="zh-CN" smtClean="0"/>
              <a:pPr/>
              <a:t>117</a:t>
            </a:fld>
            <a:endParaRPr lang="en-US" altLang="zh-CN"/>
          </a:p>
        </p:txBody>
      </p:sp>
      <p:sp>
        <p:nvSpPr>
          <p:cNvPr id="106501" name="Rectangle 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6500" name="Object 4"/>
          <p:cNvGraphicFramePr>
            <a:graphicFrameLocks noChangeAspect="1"/>
          </p:cNvGraphicFramePr>
          <p:nvPr>
            <p:extLst>
              <p:ext uri="{D42A27DB-BD31-4B8C-83A1-F6EECF244321}">
                <p14:modId xmlns:p14="http://schemas.microsoft.com/office/powerpoint/2010/main" val="2152493876"/>
              </p:ext>
            </p:extLst>
          </p:nvPr>
        </p:nvGraphicFramePr>
        <p:xfrm>
          <a:off x="2123728" y="4509120"/>
          <a:ext cx="4554091" cy="881966"/>
        </p:xfrm>
        <a:graphic>
          <a:graphicData uri="http://schemas.openxmlformats.org/presentationml/2006/ole">
            <mc:AlternateContent xmlns:mc="http://schemas.openxmlformats.org/markup-compatibility/2006">
              <mc:Choice xmlns:v="urn:schemas-microsoft-com:vml" Requires="v">
                <p:oleObj spid="_x0000_s684054" name="公式" r:id="rId3" imgW="2501900" imgH="482600" progId="Equation.3">
                  <p:embed/>
                </p:oleObj>
              </mc:Choice>
              <mc:Fallback>
                <p:oleObj name="公式" r:id="rId3" imgW="25019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509120"/>
                        <a:ext cx="4554091" cy="8819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4" name="Rectangle 8"/>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6506" name="Rectangle 10"/>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2" name="Rectangle 5"/>
          <p:cNvSpPr>
            <a:spLocks noChangeArrowheads="1"/>
          </p:cNvSpPr>
          <p:nvPr/>
        </p:nvSpPr>
        <p:spPr bwMode="auto">
          <a:xfrm>
            <a:off x="0" y="7101408"/>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13" name="Group 6"/>
          <p:cNvGrpSpPr>
            <a:grpSpLocks/>
          </p:cNvGrpSpPr>
          <p:nvPr/>
        </p:nvGrpSpPr>
        <p:grpSpPr bwMode="auto">
          <a:xfrm>
            <a:off x="323528" y="5400079"/>
            <a:ext cx="8496944" cy="1656184"/>
            <a:chOff x="810" y="1905"/>
            <a:chExt cx="4423" cy="767"/>
          </a:xfrm>
        </p:grpSpPr>
        <p:pic>
          <p:nvPicPr>
            <p:cNvPr id="14" name="Picture 4" descr="t0507"/>
            <p:cNvPicPr>
              <a:picLocks noChangeAspect="1" noChangeArrowheads="1"/>
            </p:cNvPicPr>
            <p:nvPr/>
          </p:nvPicPr>
          <p:blipFill>
            <a:blip r:embed="rId5" cstate="print"/>
            <a:srcRect/>
            <a:stretch>
              <a:fillRect/>
            </a:stretch>
          </p:blipFill>
          <p:spPr bwMode="auto">
            <a:xfrm>
              <a:off x="810" y="1905"/>
              <a:ext cx="4423" cy="767"/>
            </a:xfrm>
            <a:prstGeom prst="rect">
              <a:avLst/>
            </a:prstGeom>
            <a:noFill/>
            <a:ln w="9525">
              <a:noFill/>
              <a:miter lim="800000"/>
              <a:headEnd/>
              <a:tailEnd/>
            </a:ln>
          </p:spPr>
        </p:pic>
        <p:sp>
          <p:nvSpPr>
            <p:cNvPr id="15" name="Text Box 5"/>
            <p:cNvSpPr txBox="1">
              <a:spLocks noChangeArrowheads="1"/>
            </p:cNvSpPr>
            <p:nvPr/>
          </p:nvSpPr>
          <p:spPr bwMode="auto">
            <a:xfrm>
              <a:off x="4326" y="2149"/>
              <a:ext cx="340" cy="299"/>
            </a:xfrm>
            <a:prstGeom prst="rect">
              <a:avLst/>
            </a:prstGeom>
            <a:solidFill>
              <a:schemeClr val="bg1"/>
            </a:solidFill>
            <a:ln w="9525">
              <a:noFill/>
              <a:miter lim="800000"/>
              <a:headEnd/>
              <a:tailEnd/>
            </a:ln>
            <a:effectLst/>
          </p:spPr>
          <p:txBody>
            <a:bodyPr>
              <a:spAutoFit/>
            </a:bodyPr>
            <a:lstStyle/>
            <a:p>
              <a:r>
                <a:rPr lang="zh-CN" altLang="en-US" b="1" dirty="0">
                  <a:latin typeface="+mj-ea"/>
                  <a:ea typeface="+mj-ea"/>
                </a:rPr>
                <a:t>抽样</a:t>
              </a:r>
            </a:p>
            <a:p>
              <a:r>
                <a:rPr lang="zh-CN" altLang="en-US" b="1" dirty="0">
                  <a:latin typeface="+mj-ea"/>
                  <a:ea typeface="+mj-ea"/>
                </a:rPr>
                <a:t>判决</a:t>
              </a:r>
            </a:p>
          </p:txBody>
        </p:sp>
      </p:grpSp>
      <p:sp>
        <p:nvSpPr>
          <p:cNvPr id="16" name="矩形 15"/>
          <p:cNvSpPr/>
          <p:nvPr/>
        </p:nvSpPr>
        <p:spPr>
          <a:xfrm>
            <a:off x="6372200" y="6237312"/>
            <a:ext cx="671979" cy="369332"/>
          </a:xfrm>
          <a:prstGeom prst="rect">
            <a:avLst/>
          </a:prstGeom>
        </p:spPr>
        <p:txBody>
          <a:bodyPr wrap="none">
            <a:spAutoFit/>
          </a:bodyPr>
          <a:lstStyle/>
          <a:p>
            <a:r>
              <a:rPr lang="en-US" altLang="zh-CN" b="1" i="1" dirty="0" err="1">
                <a:solidFill>
                  <a:srgbClr val="FF0000"/>
                </a:solidFill>
              </a:rPr>
              <a:t>n</a:t>
            </a:r>
            <a:r>
              <a:rPr lang="en-US" altLang="zh-CN" b="1" i="1" baseline="-25000" dirty="0" err="1">
                <a:solidFill>
                  <a:srgbClr val="FF0000"/>
                </a:solidFill>
              </a:rPr>
              <a:t>R</a:t>
            </a:r>
            <a:r>
              <a:rPr lang="en-US" altLang="zh-CN" b="1" dirty="0">
                <a:solidFill>
                  <a:srgbClr val="FF0000"/>
                </a:solidFill>
              </a:rPr>
              <a:t> (</a:t>
            </a:r>
            <a:r>
              <a:rPr lang="en-US" altLang="zh-CN" b="1" i="1" dirty="0">
                <a:solidFill>
                  <a:srgbClr val="FF0000"/>
                </a:solidFill>
              </a:rPr>
              <a:t>t</a:t>
            </a:r>
            <a:r>
              <a:rPr lang="en-US" altLang="zh-CN" b="1" dirty="0">
                <a:solidFill>
                  <a:srgbClr val="FF0000"/>
                </a:solidFill>
              </a:rPr>
              <a:t>)</a:t>
            </a:r>
            <a:endParaRPr lang="zh-CN" altLang="en-US" b="1" dirty="0">
              <a:solidFill>
                <a:srgbClr val="FF0000"/>
              </a:solidFill>
            </a:endParaRPr>
          </a:p>
        </p:txBody>
      </p:sp>
      <p:sp>
        <p:nvSpPr>
          <p:cNvPr id="2" name="矩形 1"/>
          <p:cNvSpPr/>
          <p:nvPr/>
        </p:nvSpPr>
        <p:spPr>
          <a:xfrm>
            <a:off x="6220106" y="5795972"/>
            <a:ext cx="860685" cy="369332"/>
          </a:xfrm>
          <a:prstGeom prst="rect">
            <a:avLst/>
          </a:prstGeom>
        </p:spPr>
        <p:txBody>
          <a:bodyPr wrap="none">
            <a:spAutoFit/>
          </a:bodyPr>
          <a:lstStyle/>
          <a:p>
            <a:r>
              <a:rPr lang="en-US" altLang="zh-CN" b="1" dirty="0">
                <a:solidFill>
                  <a:srgbClr val="0000FF"/>
                </a:solidFill>
              </a:rPr>
              <a:t>+A</a:t>
            </a:r>
            <a:r>
              <a:rPr lang="zh-CN" altLang="en-US" b="1" dirty="0">
                <a:solidFill>
                  <a:srgbClr val="0000FF"/>
                </a:solidFill>
              </a:rPr>
              <a:t>或</a:t>
            </a:r>
            <a:r>
              <a:rPr lang="en-US" altLang="zh-CN" b="1" dirty="0">
                <a:solidFill>
                  <a:srgbClr val="0000FF"/>
                </a:solidFill>
              </a:rPr>
              <a:t>-A</a:t>
            </a:r>
            <a:endParaRPr lang="zh-CN" altLang="en-US" b="1" dirty="0">
              <a:solidFill>
                <a:srgbClr val="0000FF"/>
              </a:solidFill>
            </a:endParaRPr>
          </a:p>
        </p:txBody>
      </p:sp>
      <p:sp>
        <p:nvSpPr>
          <p:cNvPr id="3" name="右箭头 2"/>
          <p:cNvSpPr/>
          <p:nvPr/>
        </p:nvSpPr>
        <p:spPr>
          <a:xfrm>
            <a:off x="2483768" y="1772816"/>
            <a:ext cx="432048" cy="28803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656292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499">
                                            <p:txEl>
                                              <p:pRg st="1" end="1"/>
                                            </p:txEl>
                                          </p:spTgt>
                                        </p:tgtEl>
                                        <p:attrNameLst>
                                          <p:attrName>style.visibility</p:attrName>
                                        </p:attrNameLst>
                                      </p:cBhvr>
                                      <p:to>
                                        <p:strVal val="visible"/>
                                      </p:to>
                                    </p:set>
                                    <p:animEffect transition="in" filter="fade">
                                      <p:cBhvr>
                                        <p:cTn id="7" dur="500"/>
                                        <p:tgtEl>
                                          <p:spTgt spid="10649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6499">
                                            <p:txEl>
                                              <p:pRg st="2" end="2"/>
                                            </p:txEl>
                                          </p:spTgt>
                                        </p:tgtEl>
                                        <p:attrNameLst>
                                          <p:attrName>style.visibility</p:attrName>
                                        </p:attrNameLst>
                                      </p:cBhvr>
                                      <p:to>
                                        <p:strVal val="visible"/>
                                      </p:to>
                                    </p:set>
                                    <p:animEffect transition="in" filter="fade">
                                      <p:cBhvr>
                                        <p:cTn id="10" dur="500"/>
                                        <p:tgtEl>
                                          <p:spTgt spid="10649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6499">
                                            <p:txEl>
                                              <p:pRg st="3" end="3"/>
                                            </p:txEl>
                                          </p:spTgt>
                                        </p:tgtEl>
                                        <p:attrNameLst>
                                          <p:attrName>style.visibility</p:attrName>
                                        </p:attrNameLst>
                                      </p:cBhvr>
                                      <p:to>
                                        <p:strVal val="visible"/>
                                      </p:to>
                                    </p:set>
                                    <p:animEffect transition="in" filter="fade">
                                      <p:cBhvr>
                                        <p:cTn id="15" dur="500"/>
                                        <p:tgtEl>
                                          <p:spTgt spid="106499">
                                            <p:txEl>
                                              <p:pRg st="3" end="3"/>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6500"/>
                                        </p:tgtEl>
                                        <p:attrNameLst>
                                          <p:attrName>style.visibility</p:attrName>
                                        </p:attrNameLst>
                                      </p:cBhvr>
                                      <p:to>
                                        <p:strVal val="visible"/>
                                      </p:to>
                                    </p:set>
                                    <p:animEffect transition="in" filter="fade">
                                      <p:cBhvr>
                                        <p:cTn id="19" dur="500"/>
                                        <p:tgtEl>
                                          <p:spTgt spid="106500"/>
                                        </p:tgtEl>
                                      </p:cBhvr>
                                    </p:animEffect>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p:txBody>
          <a:bodyPr>
            <a:normAutofit/>
          </a:bodyPr>
          <a:lstStyle/>
          <a:p>
            <a:r>
              <a:rPr lang="zh-CN" altLang="en-US" dirty="0" smtClean="0"/>
              <a:t>由于噪声分布：</a:t>
            </a:r>
          </a:p>
          <a:p>
            <a:pPr lvl="1"/>
            <a:endParaRPr lang="zh-CN" altLang="en-US" dirty="0" smtClean="0"/>
          </a:p>
          <a:p>
            <a:r>
              <a:rPr lang="zh-CN" altLang="en-US" dirty="0" smtClean="0"/>
              <a:t>当发送“</a:t>
            </a:r>
            <a:r>
              <a:rPr lang="en-US" altLang="zh-CN" dirty="0" smtClean="0"/>
              <a:t>1”</a:t>
            </a:r>
            <a:r>
              <a:rPr lang="zh-CN" altLang="en-US" dirty="0" smtClean="0"/>
              <a:t>时，</a:t>
            </a:r>
            <a:r>
              <a:rPr lang="en-US" altLang="zh-CN" i="1" dirty="0" smtClean="0">
                <a:solidFill>
                  <a:srgbClr val="FF0000"/>
                </a:solidFill>
              </a:rPr>
              <a:t>A</a:t>
            </a:r>
            <a:r>
              <a:rPr lang="en-US" altLang="zh-CN" i="1" dirty="0" smtClean="0"/>
              <a:t>+ </a:t>
            </a:r>
            <a:r>
              <a:rPr lang="en-US" altLang="zh-CN" i="1" dirty="0" err="1" smtClean="0"/>
              <a:t>n</a:t>
            </a:r>
            <a:r>
              <a:rPr lang="en-US" altLang="zh-CN" i="1" baseline="-25000" dirty="0" err="1" smtClean="0"/>
              <a:t>R</a:t>
            </a:r>
            <a:r>
              <a:rPr lang="en-US" altLang="zh-CN" i="1" dirty="0" smtClean="0"/>
              <a:t>(</a:t>
            </a:r>
            <a:r>
              <a:rPr lang="en-US" altLang="zh-CN" i="1" dirty="0" err="1" smtClean="0"/>
              <a:t>kTs</a:t>
            </a:r>
            <a:r>
              <a:rPr lang="en-US" altLang="zh-CN" i="1" dirty="0" smtClean="0"/>
              <a:t>)</a:t>
            </a:r>
            <a:r>
              <a:rPr lang="zh-CN" altLang="en-US" dirty="0" smtClean="0"/>
              <a:t>的一维概率密度函数为</a:t>
            </a:r>
          </a:p>
          <a:p>
            <a:pPr lvl="1"/>
            <a:endParaRPr lang="zh-CN" altLang="en-US" dirty="0" smtClean="0"/>
          </a:p>
          <a:p>
            <a:pPr lvl="1"/>
            <a:endParaRPr lang="zh-CN" altLang="en-US" dirty="0" smtClean="0"/>
          </a:p>
          <a:p>
            <a:r>
              <a:rPr lang="zh-CN" altLang="en-US" dirty="0" smtClean="0"/>
              <a:t>当发送“</a:t>
            </a:r>
            <a:r>
              <a:rPr lang="en-US" altLang="zh-CN" dirty="0" smtClean="0"/>
              <a:t>0”</a:t>
            </a:r>
            <a:r>
              <a:rPr lang="zh-CN" altLang="en-US" dirty="0" smtClean="0"/>
              <a:t>时，</a:t>
            </a:r>
            <a:r>
              <a:rPr lang="en-US" altLang="zh-CN" dirty="0" smtClean="0">
                <a:solidFill>
                  <a:srgbClr val="FF0000"/>
                </a:solidFill>
              </a:rPr>
              <a:t>-</a:t>
            </a:r>
            <a:r>
              <a:rPr lang="en-US" altLang="zh-CN" i="1" dirty="0" smtClean="0">
                <a:solidFill>
                  <a:srgbClr val="FF0000"/>
                </a:solidFill>
              </a:rPr>
              <a:t> A</a:t>
            </a:r>
            <a:r>
              <a:rPr lang="en-US" altLang="zh-CN" i="1" dirty="0" smtClean="0"/>
              <a:t>+ </a:t>
            </a:r>
            <a:r>
              <a:rPr lang="en-US" altLang="zh-CN" i="1" dirty="0" err="1" smtClean="0"/>
              <a:t>n</a:t>
            </a:r>
            <a:r>
              <a:rPr lang="en-US" altLang="zh-CN" i="1" baseline="-25000" dirty="0" err="1" smtClean="0"/>
              <a:t>R</a:t>
            </a:r>
            <a:r>
              <a:rPr lang="en-US" altLang="zh-CN" i="1" dirty="0" smtClean="0"/>
              <a:t>(</a:t>
            </a:r>
            <a:r>
              <a:rPr lang="en-US" altLang="zh-CN" i="1" dirty="0" err="1" smtClean="0"/>
              <a:t>kTs</a:t>
            </a:r>
            <a:r>
              <a:rPr lang="en-US" altLang="zh-CN" i="1" dirty="0" smtClean="0"/>
              <a:t>)</a:t>
            </a:r>
            <a:r>
              <a:rPr lang="zh-CN" altLang="en-US" dirty="0" smtClean="0"/>
              <a:t>的一维概率密度函数为</a:t>
            </a:r>
            <a:endParaRPr lang="zh-CN" altLang="en-US" dirty="0"/>
          </a:p>
        </p:txBody>
      </p:sp>
      <p:sp>
        <p:nvSpPr>
          <p:cNvPr id="11" name="灯片编号占位符 5"/>
          <p:cNvSpPr>
            <a:spLocks noGrp="1"/>
          </p:cNvSpPr>
          <p:nvPr>
            <p:ph type="sldNum" sz="quarter" idx="12"/>
          </p:nvPr>
        </p:nvSpPr>
        <p:spPr/>
        <p:txBody>
          <a:bodyPr/>
          <a:lstStyle/>
          <a:p>
            <a:fld id="{7D5B82E7-2FE1-4AD1-81D7-4B50CE3BF460}" type="slidenum">
              <a:rPr lang="en-US" altLang="zh-CN" smtClean="0"/>
              <a:pPr/>
              <a:t>118</a:t>
            </a:fld>
            <a:endParaRPr lang="en-US" altLang="zh-CN"/>
          </a:p>
        </p:txBody>
      </p:sp>
      <p:sp>
        <p:nvSpPr>
          <p:cNvPr id="106501" name="Rectangle 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6502" name="Object 6"/>
          <p:cNvGraphicFramePr>
            <a:graphicFrameLocks noChangeAspect="1"/>
          </p:cNvGraphicFramePr>
          <p:nvPr>
            <p:extLst>
              <p:ext uri="{D42A27DB-BD31-4B8C-83A1-F6EECF244321}">
                <p14:modId xmlns:p14="http://schemas.microsoft.com/office/powerpoint/2010/main" val="3663406480"/>
              </p:ext>
            </p:extLst>
          </p:nvPr>
        </p:nvGraphicFramePr>
        <p:xfrm>
          <a:off x="3491880" y="1268760"/>
          <a:ext cx="3208258" cy="864096"/>
        </p:xfrm>
        <a:graphic>
          <a:graphicData uri="http://schemas.openxmlformats.org/presentationml/2006/ole">
            <mc:AlternateContent xmlns:mc="http://schemas.openxmlformats.org/markup-compatibility/2006">
              <mc:Choice xmlns:v="urn:schemas-microsoft-com:vml" Requires="v">
                <p:oleObj spid="_x0000_s50098" name="公式" r:id="rId3" imgW="1435100" imgH="482600" progId="Equation.3">
                  <p:embed/>
                </p:oleObj>
              </mc:Choice>
              <mc:Fallback>
                <p:oleObj name="公式" r:id="rId3" imgW="1435100" imgH="482600" progId="Equation.3">
                  <p:embed/>
                  <p:pic>
                    <p:nvPicPr>
                      <p:cNvPr id="0" name="Picture 4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268760"/>
                        <a:ext cx="3208258" cy="864096"/>
                      </a:xfrm>
                      <a:prstGeom prst="rect">
                        <a:avLst/>
                      </a:prstGeom>
                      <a:noFill/>
                      <a:extLst/>
                    </p:spPr>
                  </p:pic>
                </p:oleObj>
              </mc:Fallback>
            </mc:AlternateContent>
          </a:graphicData>
        </a:graphic>
      </p:graphicFrame>
      <p:sp>
        <p:nvSpPr>
          <p:cNvPr id="106504" name="Rectangle 8"/>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6503" name="Object 7"/>
          <p:cNvGraphicFramePr>
            <a:graphicFrameLocks noChangeAspect="1"/>
          </p:cNvGraphicFramePr>
          <p:nvPr>
            <p:extLst>
              <p:ext uri="{D42A27DB-BD31-4B8C-83A1-F6EECF244321}">
                <p14:modId xmlns:p14="http://schemas.microsoft.com/office/powerpoint/2010/main" val="2388368665"/>
              </p:ext>
            </p:extLst>
          </p:nvPr>
        </p:nvGraphicFramePr>
        <p:xfrm>
          <a:off x="2627784" y="3186113"/>
          <a:ext cx="3600450" cy="811213"/>
        </p:xfrm>
        <a:graphic>
          <a:graphicData uri="http://schemas.openxmlformats.org/presentationml/2006/ole">
            <mc:AlternateContent xmlns:mc="http://schemas.openxmlformats.org/markup-compatibility/2006">
              <mc:Choice xmlns:v="urn:schemas-microsoft-com:vml" Requires="v">
                <p:oleObj spid="_x0000_s50099" r:id="rId5" imgW="1993900" imgH="482600" progId="Equation.DSMT4">
                  <p:embed/>
                </p:oleObj>
              </mc:Choice>
              <mc:Fallback>
                <p:oleObj r:id="rId5" imgW="1993900" imgH="482600" progId="Equation.DSMT4">
                  <p:embed/>
                  <p:pic>
                    <p:nvPicPr>
                      <p:cNvPr id="0" name="Picture 4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3186113"/>
                        <a:ext cx="3600450"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6" name="Rectangle 10"/>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6505" name="Object 9"/>
          <p:cNvGraphicFramePr>
            <a:graphicFrameLocks noChangeAspect="1"/>
          </p:cNvGraphicFramePr>
          <p:nvPr>
            <p:extLst>
              <p:ext uri="{D42A27DB-BD31-4B8C-83A1-F6EECF244321}">
                <p14:modId xmlns:p14="http://schemas.microsoft.com/office/powerpoint/2010/main" val="2034205720"/>
              </p:ext>
            </p:extLst>
          </p:nvPr>
        </p:nvGraphicFramePr>
        <p:xfrm>
          <a:off x="2555776" y="5157192"/>
          <a:ext cx="3509962" cy="849312"/>
        </p:xfrm>
        <a:graphic>
          <a:graphicData uri="http://schemas.openxmlformats.org/presentationml/2006/ole">
            <mc:AlternateContent xmlns:mc="http://schemas.openxmlformats.org/markup-compatibility/2006">
              <mc:Choice xmlns:v="urn:schemas-microsoft-com:vml" Requires="v">
                <p:oleObj spid="_x0000_s50100" r:id="rId7" imgW="2006600" imgH="482600" progId="Equation.DSMT4">
                  <p:embed/>
                </p:oleObj>
              </mc:Choice>
              <mc:Fallback>
                <p:oleObj r:id="rId7" imgW="2006600" imgH="482600" progId="Equation.DSMT4">
                  <p:embed/>
                  <p:pic>
                    <p:nvPicPr>
                      <p:cNvPr id="0" name="Picture 4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776" y="5157192"/>
                        <a:ext cx="3509962" cy="84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anim calcmode="lin" valueType="num">
                                      <p:cBhvr additive="base">
                                        <p:cTn id="7" dur="500" fill="hold"/>
                                        <p:tgtEl>
                                          <p:spTgt spid="1064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6503"/>
                                        </p:tgtEl>
                                        <p:attrNameLst>
                                          <p:attrName>style.visibility</p:attrName>
                                        </p:attrNameLst>
                                      </p:cBhvr>
                                      <p:to>
                                        <p:strVal val="visible"/>
                                      </p:to>
                                    </p:set>
                                    <p:anim calcmode="lin" valueType="num">
                                      <p:cBhvr additive="base">
                                        <p:cTn id="11" dur="500" fill="hold"/>
                                        <p:tgtEl>
                                          <p:spTgt spid="106503"/>
                                        </p:tgtEl>
                                        <p:attrNameLst>
                                          <p:attrName>ppt_x</p:attrName>
                                        </p:attrNameLst>
                                      </p:cBhvr>
                                      <p:tavLst>
                                        <p:tav tm="0">
                                          <p:val>
                                            <p:strVal val="#ppt_x"/>
                                          </p:val>
                                        </p:tav>
                                        <p:tav tm="100000">
                                          <p:val>
                                            <p:strVal val="#ppt_x"/>
                                          </p:val>
                                        </p:tav>
                                      </p:tavLst>
                                    </p:anim>
                                    <p:anim calcmode="lin" valueType="num">
                                      <p:cBhvr additive="base">
                                        <p:cTn id="12" dur="500" fill="hold"/>
                                        <p:tgtEl>
                                          <p:spTgt spid="10650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6499">
                                            <p:txEl>
                                              <p:pRg st="5" end="5"/>
                                            </p:txEl>
                                          </p:spTgt>
                                        </p:tgtEl>
                                        <p:attrNameLst>
                                          <p:attrName>style.visibility</p:attrName>
                                        </p:attrNameLst>
                                      </p:cBhvr>
                                      <p:to>
                                        <p:strVal val="visible"/>
                                      </p:to>
                                    </p:set>
                                    <p:anim calcmode="lin" valueType="num">
                                      <p:cBhvr additive="base">
                                        <p:cTn id="17" dur="500" fill="hold"/>
                                        <p:tgtEl>
                                          <p:spTgt spid="10649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6499">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6505"/>
                                        </p:tgtEl>
                                        <p:attrNameLst>
                                          <p:attrName>style.visibility</p:attrName>
                                        </p:attrNameLst>
                                      </p:cBhvr>
                                      <p:to>
                                        <p:strVal val="visible"/>
                                      </p:to>
                                    </p:set>
                                    <p:anim calcmode="lin" valueType="num">
                                      <p:cBhvr additive="base">
                                        <p:cTn id="21" dur="500" fill="hold"/>
                                        <p:tgtEl>
                                          <p:spTgt spid="106505"/>
                                        </p:tgtEl>
                                        <p:attrNameLst>
                                          <p:attrName>ppt_x</p:attrName>
                                        </p:attrNameLst>
                                      </p:cBhvr>
                                      <p:tavLst>
                                        <p:tav tm="0">
                                          <p:val>
                                            <p:strVal val="#ppt_x"/>
                                          </p:val>
                                        </p:tav>
                                        <p:tav tm="100000">
                                          <p:val>
                                            <p:strVal val="#ppt_x"/>
                                          </p:val>
                                        </p:tav>
                                      </p:tavLst>
                                    </p:anim>
                                    <p:anim calcmode="lin" valueType="num">
                                      <p:cBhvr additive="base">
                                        <p:cTn id="22" dur="500" fill="hold"/>
                                        <p:tgtEl>
                                          <p:spTgt spid="1065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sz="half" idx="1"/>
          </p:nvPr>
        </p:nvSpPr>
        <p:spPr>
          <a:xfrm>
            <a:off x="539552" y="1196752"/>
            <a:ext cx="3788990" cy="4683224"/>
          </a:xfrm>
        </p:spPr>
        <p:txBody>
          <a:bodyPr>
            <a:normAutofit/>
          </a:bodyPr>
          <a:lstStyle/>
          <a:p>
            <a:pPr marL="228600" lvl="3">
              <a:spcBef>
                <a:spcPts val="1800"/>
              </a:spcBef>
            </a:pPr>
            <a:r>
              <a:rPr lang="zh-CN" altLang="en-US" sz="2400" dirty="0" smtClean="0"/>
              <a:t>上两式的曲线如下：</a:t>
            </a:r>
          </a:p>
          <a:p>
            <a:endParaRPr lang="zh-CN" altLang="en-US" sz="3600" dirty="0"/>
          </a:p>
        </p:txBody>
      </p:sp>
      <p:sp>
        <p:nvSpPr>
          <p:cNvPr id="4" name="灯片编号占位符 3"/>
          <p:cNvSpPr>
            <a:spLocks noGrp="1"/>
          </p:cNvSpPr>
          <p:nvPr>
            <p:ph type="sldNum" sz="quarter" idx="12"/>
          </p:nvPr>
        </p:nvSpPr>
        <p:spPr/>
        <p:txBody>
          <a:bodyPr/>
          <a:lstStyle/>
          <a:p>
            <a:fld id="{E31375A4-56A4-47D6-9801-1991572033F7}" type="slidenum">
              <a:rPr lang="en-US" smtClean="0"/>
              <a:pPr/>
              <a:t>119</a:t>
            </a:fld>
            <a:endParaRPr lang="en-US"/>
          </a:p>
        </p:txBody>
      </p:sp>
      <p:pic>
        <p:nvPicPr>
          <p:cNvPr id="5" name="Picture 4" descr="t0516"/>
          <p:cNvPicPr>
            <a:picLocks noChangeAspect="1" noChangeArrowheads="1"/>
          </p:cNvPicPr>
          <p:nvPr/>
        </p:nvPicPr>
        <p:blipFill>
          <a:blip r:embed="rId3" cstate="print"/>
          <a:srcRect t="4271" r="2678"/>
          <a:stretch>
            <a:fillRect/>
          </a:stretch>
        </p:blipFill>
        <p:spPr bwMode="auto">
          <a:xfrm>
            <a:off x="0" y="1839962"/>
            <a:ext cx="4905375" cy="2597150"/>
          </a:xfrm>
          <a:prstGeom prst="rect">
            <a:avLst/>
          </a:prstGeom>
          <a:noFill/>
          <a:ln w="9525">
            <a:noFill/>
            <a:miter lim="800000"/>
            <a:headEnd/>
            <a:tailEnd/>
          </a:ln>
        </p:spPr>
      </p:pic>
      <p:graphicFrame>
        <p:nvGraphicFramePr>
          <p:cNvPr id="522242" name="Object 2"/>
          <p:cNvGraphicFramePr>
            <a:graphicFrameLocks noChangeAspect="1"/>
          </p:cNvGraphicFramePr>
          <p:nvPr/>
        </p:nvGraphicFramePr>
        <p:xfrm>
          <a:off x="3419872" y="4365104"/>
          <a:ext cx="4902200" cy="850900"/>
        </p:xfrm>
        <a:graphic>
          <a:graphicData uri="http://schemas.openxmlformats.org/presentationml/2006/ole">
            <mc:AlternateContent xmlns:mc="http://schemas.openxmlformats.org/markup-compatibility/2006">
              <mc:Choice xmlns:v="urn:schemas-microsoft-com:vml" Requires="v">
                <p:oleObj spid="_x0000_s522590" r:id="rId4" imgW="2832100" imgH="482600" progId="Equation.DSMT4">
                  <p:embed/>
                </p:oleObj>
              </mc:Choice>
              <mc:Fallback>
                <p:oleObj r:id="rId4" imgW="2832100" imgH="482600" progId="Equation.DSMT4">
                  <p:embed/>
                  <p:pic>
                    <p:nvPicPr>
                      <p:cNvPr id="0" name="Picture 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4365104"/>
                        <a:ext cx="490220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43" name="Object 3"/>
          <p:cNvGraphicFramePr>
            <a:graphicFrameLocks noChangeAspect="1"/>
          </p:cNvGraphicFramePr>
          <p:nvPr/>
        </p:nvGraphicFramePr>
        <p:xfrm>
          <a:off x="3419872" y="5589240"/>
          <a:ext cx="4851400" cy="825500"/>
        </p:xfrm>
        <a:graphic>
          <a:graphicData uri="http://schemas.openxmlformats.org/presentationml/2006/ole">
            <mc:AlternateContent xmlns:mc="http://schemas.openxmlformats.org/markup-compatibility/2006">
              <mc:Choice xmlns:v="urn:schemas-microsoft-com:vml" Requires="v">
                <p:oleObj spid="_x0000_s522591" r:id="rId6" imgW="2857500" imgH="482600" progId="Equation.DSMT4">
                  <p:embed/>
                </p:oleObj>
              </mc:Choice>
              <mc:Fallback>
                <p:oleObj r:id="rId6" imgW="2857500" imgH="482600" progId="Equation.DSMT4">
                  <p:embed/>
                  <p:pic>
                    <p:nvPicPr>
                      <p:cNvPr id="0" name="Picture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872" y="5589240"/>
                        <a:ext cx="48514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251520" y="4653136"/>
            <a:ext cx="2952328" cy="978729"/>
          </a:xfrm>
          <a:prstGeom prst="rect">
            <a:avLst/>
          </a:prstGeom>
        </p:spPr>
        <p:txBody>
          <a:bodyPr wrap="square">
            <a:spAutoFit/>
          </a:bodyPr>
          <a:lstStyle/>
          <a:p>
            <a:pPr>
              <a:lnSpc>
                <a:spcPct val="120000"/>
              </a:lnSpc>
            </a:pPr>
            <a:r>
              <a:rPr lang="zh-CN" altLang="en-US" sz="2400" b="1" dirty="0" smtClean="0">
                <a:latin typeface="+mj-ea"/>
                <a:ea typeface="+mj-ea"/>
              </a:rPr>
              <a:t>根据判决规则将会出现几种情况</a:t>
            </a:r>
            <a:r>
              <a:rPr lang="en-US" altLang="zh-CN" sz="2400" b="1" dirty="0" smtClean="0">
                <a:latin typeface="+mj-ea"/>
                <a:ea typeface="+mj-ea"/>
              </a:rPr>
              <a:t>:</a:t>
            </a:r>
            <a:endParaRPr lang="zh-CN" altLang="en-US" sz="2400" b="1" dirty="0">
              <a:latin typeface="+mj-ea"/>
              <a:ea typeface="+mj-ea"/>
            </a:endParaRPr>
          </a:p>
        </p:txBody>
      </p:sp>
      <p:sp>
        <p:nvSpPr>
          <p:cNvPr id="13" name="矩形 12"/>
          <p:cNvSpPr/>
          <p:nvPr/>
        </p:nvSpPr>
        <p:spPr>
          <a:xfrm>
            <a:off x="683568" y="1628800"/>
            <a:ext cx="3312368" cy="70788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smtClean="0">
                <a:solidFill>
                  <a:srgbClr val="0000FF"/>
                </a:solidFill>
                <a:latin typeface="+mj-ea"/>
                <a:ea typeface="+mj-ea"/>
              </a:rPr>
              <a:t>在</a:t>
            </a:r>
            <a:r>
              <a:rPr lang="en-US" altLang="zh-CN" sz="2000" b="1" dirty="0" smtClean="0">
                <a:solidFill>
                  <a:srgbClr val="0000FF"/>
                </a:solidFill>
                <a:latin typeface="+mj-ea"/>
                <a:ea typeface="+mj-ea"/>
              </a:rPr>
              <a:t>-A</a:t>
            </a:r>
            <a:r>
              <a:rPr lang="zh-CN" altLang="en-US" sz="2000" b="1" dirty="0" smtClean="0">
                <a:solidFill>
                  <a:srgbClr val="0000FF"/>
                </a:solidFill>
                <a:latin typeface="+mj-ea"/>
                <a:ea typeface="+mj-ea"/>
              </a:rPr>
              <a:t>到</a:t>
            </a:r>
            <a:r>
              <a:rPr lang="en-US" altLang="zh-CN" sz="2000" b="1" dirty="0" smtClean="0">
                <a:solidFill>
                  <a:srgbClr val="0000FF"/>
                </a:solidFill>
                <a:latin typeface="+mj-ea"/>
                <a:ea typeface="+mj-ea"/>
              </a:rPr>
              <a:t>+A</a:t>
            </a:r>
            <a:r>
              <a:rPr lang="zh-CN" altLang="en-US" sz="2000" b="1" dirty="0" smtClean="0">
                <a:solidFill>
                  <a:srgbClr val="0000FF"/>
                </a:solidFill>
                <a:latin typeface="+mj-ea"/>
                <a:ea typeface="+mj-ea"/>
              </a:rPr>
              <a:t>之间选择一个适当的电平</a:t>
            </a:r>
            <a:r>
              <a:rPr lang="en-US" altLang="zh-CN" sz="2000" b="1" i="1" dirty="0" err="1" smtClean="0">
                <a:solidFill>
                  <a:srgbClr val="FF0000"/>
                </a:solidFill>
                <a:latin typeface="+mj-ea"/>
                <a:ea typeface="+mj-ea"/>
              </a:rPr>
              <a:t>V</a:t>
            </a:r>
            <a:r>
              <a:rPr lang="en-US" altLang="zh-CN" sz="2000" b="1" i="1" baseline="-25000" dirty="0" err="1" smtClean="0">
                <a:solidFill>
                  <a:srgbClr val="FF0000"/>
                </a:solidFill>
                <a:latin typeface="+mj-ea"/>
                <a:ea typeface="+mj-ea"/>
              </a:rPr>
              <a:t>d</a:t>
            </a:r>
            <a:r>
              <a:rPr lang="zh-CN" altLang="en-US" sz="2000" b="1" dirty="0" smtClean="0">
                <a:solidFill>
                  <a:srgbClr val="0000FF"/>
                </a:solidFill>
                <a:latin typeface="+mj-ea"/>
                <a:ea typeface="+mj-ea"/>
              </a:rPr>
              <a:t>作为判决门限</a:t>
            </a:r>
            <a:endParaRPr lang="zh-CN" altLang="en-US" sz="2000" dirty="0">
              <a:solidFill>
                <a:srgbClr val="0000FF"/>
              </a:solidFill>
              <a:latin typeface="+mj-ea"/>
              <a:ea typeface="+mj-ea"/>
            </a:endParaRPr>
          </a:p>
        </p:txBody>
      </p:sp>
      <p:cxnSp>
        <p:nvCxnSpPr>
          <p:cNvPr id="15" name="直接箭头连接符 14"/>
          <p:cNvCxnSpPr>
            <a:stCxn id="13" idx="2"/>
          </p:cNvCxnSpPr>
          <p:nvPr/>
        </p:nvCxnSpPr>
        <p:spPr>
          <a:xfrm>
            <a:off x="2339752" y="2336686"/>
            <a:ext cx="416644" cy="434553"/>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sp>
        <p:nvSpPr>
          <p:cNvPr id="16" name="左大括号 15"/>
          <p:cNvSpPr/>
          <p:nvPr/>
        </p:nvSpPr>
        <p:spPr>
          <a:xfrm>
            <a:off x="3131840" y="4797152"/>
            <a:ext cx="189735" cy="1152128"/>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17" name="矩形 16"/>
          <p:cNvSpPr/>
          <p:nvPr/>
        </p:nvSpPr>
        <p:spPr>
          <a:xfrm>
            <a:off x="5004048" y="2132856"/>
            <a:ext cx="3312368"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smtClean="0">
                <a:latin typeface="+mj-ea"/>
                <a:ea typeface="+mj-ea"/>
              </a:rPr>
              <a:t>可见，有</a:t>
            </a:r>
            <a:r>
              <a:rPr lang="zh-CN" altLang="en-US" sz="2400" b="1" dirty="0" smtClean="0">
                <a:solidFill>
                  <a:srgbClr val="FF0000"/>
                </a:solidFill>
                <a:latin typeface="+mj-ea"/>
                <a:ea typeface="+mj-ea"/>
              </a:rPr>
              <a:t>两种差错形式</a:t>
            </a:r>
            <a:r>
              <a:rPr lang="zh-CN" altLang="en-US" sz="2400" b="1" dirty="0" smtClean="0">
                <a:latin typeface="+mj-ea"/>
                <a:ea typeface="+mj-ea"/>
              </a:rPr>
              <a:t>：发送的“</a:t>
            </a:r>
            <a:r>
              <a:rPr lang="en-US" altLang="zh-CN" sz="2400" b="1" dirty="0" smtClean="0">
                <a:latin typeface="+mj-ea"/>
                <a:ea typeface="+mj-ea"/>
              </a:rPr>
              <a:t>1”</a:t>
            </a:r>
            <a:r>
              <a:rPr lang="zh-CN" altLang="en-US" sz="2400" b="1" dirty="0" smtClean="0">
                <a:latin typeface="+mj-ea"/>
                <a:ea typeface="+mj-ea"/>
              </a:rPr>
              <a:t>码被判为“</a:t>
            </a:r>
            <a:r>
              <a:rPr lang="en-US" altLang="zh-CN" sz="2400" b="1" dirty="0" smtClean="0">
                <a:latin typeface="+mj-ea"/>
                <a:ea typeface="+mj-ea"/>
              </a:rPr>
              <a:t>0”</a:t>
            </a:r>
            <a:r>
              <a:rPr lang="zh-CN" altLang="en-US" sz="2400" b="1" dirty="0" smtClean="0">
                <a:latin typeface="+mj-ea"/>
                <a:ea typeface="+mj-ea"/>
              </a:rPr>
              <a:t>码；发送的“</a:t>
            </a:r>
            <a:r>
              <a:rPr lang="en-US" altLang="zh-CN" sz="2400" b="1" dirty="0" smtClean="0">
                <a:latin typeface="+mj-ea"/>
                <a:ea typeface="+mj-ea"/>
              </a:rPr>
              <a:t>0”</a:t>
            </a:r>
            <a:r>
              <a:rPr lang="zh-CN" altLang="en-US" sz="2400" b="1" dirty="0" smtClean="0">
                <a:latin typeface="+mj-ea"/>
                <a:ea typeface="+mj-ea"/>
              </a:rPr>
              <a:t>码被判为“</a:t>
            </a:r>
            <a:r>
              <a:rPr lang="en-US" altLang="zh-CN" sz="2400" b="1" dirty="0" smtClean="0">
                <a:latin typeface="+mj-ea"/>
                <a:ea typeface="+mj-ea"/>
              </a:rPr>
              <a:t>1 ”</a:t>
            </a:r>
            <a:r>
              <a:rPr lang="zh-CN" altLang="en-US" sz="2400" b="1" dirty="0" smtClean="0">
                <a:latin typeface="+mj-ea"/>
                <a:ea typeface="+mj-ea"/>
              </a:rPr>
              <a:t>码。</a:t>
            </a:r>
            <a:endParaRPr lang="zh-CN" altLang="en-US" sz="2400" b="1" dirty="0">
              <a:latin typeface="+mj-ea"/>
              <a:ea typeface="+mj-ea"/>
            </a:endParaRPr>
          </a:p>
        </p:txBody>
      </p:sp>
      <p:sp>
        <p:nvSpPr>
          <p:cNvPr id="19" name="圆角矩形 18"/>
          <p:cNvSpPr/>
          <p:nvPr/>
        </p:nvSpPr>
        <p:spPr>
          <a:xfrm>
            <a:off x="4572000" y="4797152"/>
            <a:ext cx="3888432"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4572000" y="5949280"/>
            <a:ext cx="3888432"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835696" y="2636912"/>
            <a:ext cx="0" cy="1368152"/>
          </a:xfrm>
          <a:prstGeom prst="line">
            <a:avLst/>
          </a:prstGeom>
          <a:ln>
            <a:solidFill>
              <a:srgbClr val="00CC00"/>
            </a:solidFill>
          </a:ln>
        </p:spPr>
        <p:style>
          <a:lnRef idx="3">
            <a:schemeClr val="accent3"/>
          </a:lnRef>
          <a:fillRef idx="0">
            <a:schemeClr val="accent3"/>
          </a:fillRef>
          <a:effectRef idx="2">
            <a:schemeClr val="accent3"/>
          </a:effectRef>
          <a:fontRef idx="minor">
            <a:schemeClr val="tx1"/>
          </a:fontRef>
        </p:style>
      </p:cxnSp>
      <p:cxnSp>
        <p:nvCxnSpPr>
          <p:cNvPr id="23" name="直接连接符 22"/>
          <p:cNvCxnSpPr/>
          <p:nvPr/>
        </p:nvCxnSpPr>
        <p:spPr>
          <a:xfrm>
            <a:off x="3131840" y="2636912"/>
            <a:ext cx="0" cy="1368152"/>
          </a:xfrm>
          <a:prstGeom prst="line">
            <a:avLst/>
          </a:prstGeom>
          <a:ln>
            <a:solidFill>
              <a:srgbClr val="00CC00"/>
            </a:solidFill>
          </a:ln>
        </p:spPr>
        <p:style>
          <a:lnRef idx="3">
            <a:schemeClr val="accent3"/>
          </a:lnRef>
          <a:fillRef idx="0">
            <a:schemeClr val="accent3"/>
          </a:fillRef>
          <a:effectRef idx="2">
            <a:schemeClr val="accent3"/>
          </a:effectRef>
          <a:fontRef idx="minor">
            <a:schemeClr val="tx1"/>
          </a:fontRef>
        </p:style>
      </p:cxnSp>
      <p:sp>
        <p:nvSpPr>
          <p:cNvPr id="24" name="矩形 23"/>
          <p:cNvSpPr/>
          <p:nvPr/>
        </p:nvSpPr>
        <p:spPr>
          <a:xfrm>
            <a:off x="5004048" y="3861048"/>
            <a:ext cx="4185761" cy="461665"/>
          </a:xfrm>
          <a:prstGeom prst="rect">
            <a:avLst/>
          </a:prstGeom>
        </p:spPr>
        <p:txBody>
          <a:bodyPr wrap="none">
            <a:spAutoFit/>
          </a:bodyPr>
          <a:lstStyle/>
          <a:p>
            <a:r>
              <a:rPr lang="zh-CN" altLang="en-US" sz="2400" b="1" dirty="0" smtClean="0">
                <a:solidFill>
                  <a:srgbClr val="0000FF"/>
                </a:solidFill>
                <a:latin typeface="+mj-ea"/>
                <a:ea typeface="+mj-ea"/>
              </a:rPr>
              <a:t>下面分别计算这两种差错概率</a:t>
            </a:r>
            <a:endParaRPr lang="zh-CN" altLang="en-US" sz="2400" b="1" dirty="0">
              <a:solidFill>
                <a:srgbClr val="0000FF"/>
              </a:solidFill>
              <a:latin typeface="+mj-ea"/>
              <a:ea typeface="+mj-ea"/>
            </a:endParaRPr>
          </a:p>
        </p:txBody>
      </p:sp>
      <p:cxnSp>
        <p:nvCxnSpPr>
          <p:cNvPr id="8" name="直接连接符 7"/>
          <p:cNvCxnSpPr/>
          <p:nvPr/>
        </p:nvCxnSpPr>
        <p:spPr>
          <a:xfrm>
            <a:off x="2771800" y="2780928"/>
            <a:ext cx="0" cy="122413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par>
                                <p:cTn id="18" presetID="3" presetClass="entr" presetSubtype="1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2" presetClass="entr" presetSubtype="4" fill="hold" nodeType="withEffect">
                                  <p:stCondLst>
                                    <p:cond delay="0"/>
                                  </p:stCondLst>
                                  <p:childTnLst>
                                    <p:set>
                                      <p:cBhvr>
                                        <p:cTn id="31" dur="1" fill="hold">
                                          <p:stCondLst>
                                            <p:cond delay="0"/>
                                          </p:stCondLst>
                                        </p:cTn>
                                        <p:tgtEl>
                                          <p:spTgt spid="522242"/>
                                        </p:tgtEl>
                                        <p:attrNameLst>
                                          <p:attrName>style.visibility</p:attrName>
                                        </p:attrNameLst>
                                      </p:cBhvr>
                                      <p:to>
                                        <p:strVal val="visible"/>
                                      </p:to>
                                    </p:set>
                                    <p:anim calcmode="lin" valueType="num">
                                      <p:cBhvr additive="base">
                                        <p:cTn id="32" dur="500" fill="hold"/>
                                        <p:tgtEl>
                                          <p:spTgt spid="522242"/>
                                        </p:tgtEl>
                                        <p:attrNameLst>
                                          <p:attrName>ppt_x</p:attrName>
                                        </p:attrNameLst>
                                      </p:cBhvr>
                                      <p:tavLst>
                                        <p:tav tm="0">
                                          <p:val>
                                            <p:strVal val="#ppt_x"/>
                                          </p:val>
                                        </p:tav>
                                        <p:tav tm="100000">
                                          <p:val>
                                            <p:strVal val="#ppt_x"/>
                                          </p:val>
                                        </p:tav>
                                      </p:tavLst>
                                    </p:anim>
                                    <p:anim calcmode="lin" valueType="num">
                                      <p:cBhvr additive="base">
                                        <p:cTn id="33" dur="500" fill="hold"/>
                                        <p:tgtEl>
                                          <p:spTgt spid="522242"/>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ppt_x"/>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22243"/>
                                        </p:tgtEl>
                                        <p:attrNameLst>
                                          <p:attrName>style.visibility</p:attrName>
                                        </p:attrNameLst>
                                      </p:cBhvr>
                                      <p:to>
                                        <p:strVal val="visible"/>
                                      </p:to>
                                    </p:set>
                                    <p:anim calcmode="lin" valueType="num">
                                      <p:cBhvr additive="base">
                                        <p:cTn id="42" dur="500" fill="hold"/>
                                        <p:tgtEl>
                                          <p:spTgt spid="522243"/>
                                        </p:tgtEl>
                                        <p:attrNameLst>
                                          <p:attrName>ppt_x</p:attrName>
                                        </p:attrNameLst>
                                      </p:cBhvr>
                                      <p:tavLst>
                                        <p:tav tm="0">
                                          <p:val>
                                            <p:strVal val="#ppt_x"/>
                                          </p:val>
                                        </p:tav>
                                        <p:tav tm="100000">
                                          <p:val>
                                            <p:strVal val="#ppt_x"/>
                                          </p:val>
                                        </p:tav>
                                      </p:tavLst>
                                    </p:anim>
                                    <p:anim calcmode="lin" valueType="num">
                                      <p:cBhvr additive="base">
                                        <p:cTn id="43" dur="500" fill="hold"/>
                                        <p:tgtEl>
                                          <p:spTgt spid="52224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childTnLst>
                          </p:cTn>
                        </p:par>
                        <p:par>
                          <p:cTn id="50" fill="hold">
                            <p:stCondLst>
                              <p:cond delay="500"/>
                            </p:stCondLst>
                            <p:childTnLst>
                              <p:par>
                                <p:cTn id="51" presetID="2" presetClass="entr" presetSubtype="4"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par>
                          <p:cTn id="55" fill="hold">
                            <p:stCondLst>
                              <p:cond delay="1000"/>
                            </p:stCondLst>
                            <p:childTnLst>
                              <p:par>
                                <p:cTn id="56" presetID="2" presetClass="entr" presetSubtype="4"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additive="base">
                                        <p:cTn id="64" dur="500" fill="hold"/>
                                        <p:tgtEl>
                                          <p:spTgt spid="24"/>
                                        </p:tgtEl>
                                        <p:attrNameLst>
                                          <p:attrName>ppt_x</p:attrName>
                                        </p:attrNameLst>
                                      </p:cBhvr>
                                      <p:tavLst>
                                        <p:tav tm="0">
                                          <p:val>
                                            <p:strVal val="#ppt_x"/>
                                          </p:val>
                                        </p:tav>
                                        <p:tav tm="100000">
                                          <p:val>
                                            <p:strVal val="#ppt_x"/>
                                          </p:val>
                                        </p:tav>
                                      </p:tavLst>
                                    </p:anim>
                                    <p:anim calcmode="lin" valueType="num">
                                      <p:cBhvr additive="base">
                                        <p:cTn id="6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6" grpId="0" animBg="1"/>
      <p:bldP spid="17" grpId="0" animBg="1"/>
      <p:bldP spid="19" grpId="0" animBg="1"/>
      <p:bldP spid="20" grpId="0" animBg="1"/>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smtClean="0">
                <a:solidFill>
                  <a:srgbClr val="0000FF"/>
                </a:solidFill>
              </a:rPr>
              <a:t>几种基本的基带信号波形（矩形脉冲为例） </a:t>
            </a:r>
            <a:endParaRPr lang="zh-CN" altLang="en-US" dirty="0">
              <a:solidFill>
                <a:srgbClr val="0000FF"/>
              </a:solidFill>
            </a:endParaRPr>
          </a:p>
        </p:txBody>
      </p:sp>
      <p:sp>
        <p:nvSpPr>
          <p:cNvPr id="25603" name="Rectangle 3"/>
          <p:cNvSpPr>
            <a:spLocks noGrp="1" noChangeArrowheads="1"/>
          </p:cNvSpPr>
          <p:nvPr>
            <p:ph type="body" idx="1"/>
          </p:nvPr>
        </p:nvSpPr>
        <p:spPr/>
        <p:txBody>
          <a:bodyPr/>
          <a:lstStyle/>
          <a:p>
            <a:endParaRPr lang="zh-CN" altLang="en-US" dirty="0"/>
          </a:p>
        </p:txBody>
      </p:sp>
      <p:sp>
        <p:nvSpPr>
          <p:cNvPr id="5" name="灯片编号占位符 5"/>
          <p:cNvSpPr>
            <a:spLocks noGrp="1"/>
          </p:cNvSpPr>
          <p:nvPr>
            <p:ph type="sldNum" sz="quarter" idx="12"/>
          </p:nvPr>
        </p:nvSpPr>
        <p:spPr/>
        <p:txBody>
          <a:bodyPr/>
          <a:lstStyle/>
          <a:p>
            <a:fld id="{EF6E03FC-23A0-42DC-A61D-3A2CADD9CC59}" type="slidenum">
              <a:rPr lang="en-US" altLang="zh-CN" smtClean="0"/>
              <a:pPr/>
              <a:t>12</a:t>
            </a:fld>
            <a:endParaRPr lang="en-US" altLang="zh-CN"/>
          </a:p>
        </p:txBody>
      </p:sp>
      <p:pic>
        <p:nvPicPr>
          <p:cNvPr id="25604" name="Picture 4" descr="t0503"/>
          <p:cNvPicPr>
            <a:picLocks noChangeAspect="1" noChangeArrowheads="1"/>
          </p:cNvPicPr>
          <p:nvPr/>
        </p:nvPicPr>
        <p:blipFill>
          <a:blip r:embed="rId2" cstate="print"/>
          <a:srcRect/>
          <a:stretch>
            <a:fillRect/>
          </a:stretch>
        </p:blipFill>
        <p:spPr bwMode="auto">
          <a:xfrm>
            <a:off x="100960" y="1628800"/>
            <a:ext cx="8930475" cy="441508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t0516"/>
          <p:cNvPicPr>
            <a:picLocks noChangeAspect="1" noChangeArrowheads="1"/>
          </p:cNvPicPr>
          <p:nvPr/>
        </p:nvPicPr>
        <p:blipFill>
          <a:blip r:embed="rId3" cstate="print"/>
          <a:srcRect t="4271" r="2678"/>
          <a:stretch>
            <a:fillRect/>
          </a:stretch>
        </p:blipFill>
        <p:spPr bwMode="auto">
          <a:xfrm>
            <a:off x="5832476" y="-27384"/>
            <a:ext cx="3264128" cy="1728192"/>
          </a:xfrm>
          <a:prstGeom prst="rect">
            <a:avLst/>
          </a:prstGeom>
          <a:noFill/>
          <a:ln w="9525">
            <a:noFill/>
            <a:miter lim="800000"/>
            <a:headEnd/>
            <a:tailEnd/>
          </a:ln>
        </p:spPr>
      </p:pic>
      <p:sp>
        <p:nvSpPr>
          <p:cNvPr id="108546" name="Rectangle 2"/>
          <p:cNvSpPr>
            <a:spLocks noGrp="1" noChangeArrowheads="1"/>
          </p:cNvSpPr>
          <p:nvPr>
            <p:ph type="title"/>
          </p:nvPr>
        </p:nvSpPr>
        <p:spPr/>
        <p:txBody>
          <a:bodyPr/>
          <a:lstStyle/>
          <a:p>
            <a:r>
              <a:rPr lang="zh-CN" altLang="en-US" dirty="0" smtClean="0"/>
              <a:t>两种错判情况</a:t>
            </a:r>
            <a:endParaRPr lang="zh-CN" altLang="en-US" dirty="0"/>
          </a:p>
        </p:txBody>
      </p:sp>
      <p:sp>
        <p:nvSpPr>
          <p:cNvPr id="108547" name="Rectangle 3"/>
          <p:cNvSpPr>
            <a:spLocks noGrp="1" noChangeArrowheads="1"/>
          </p:cNvSpPr>
          <p:nvPr>
            <p:ph type="body" idx="1"/>
          </p:nvPr>
        </p:nvSpPr>
        <p:spPr/>
        <p:txBody>
          <a:bodyPr>
            <a:normAutofit lnSpcReduction="10000"/>
          </a:bodyPr>
          <a:lstStyle/>
          <a:p>
            <a:r>
              <a:rPr lang="zh-CN" altLang="en-US" dirty="0" smtClean="0">
                <a:solidFill>
                  <a:srgbClr val="0000FF"/>
                </a:solidFill>
              </a:rPr>
              <a:t>发“</a:t>
            </a:r>
            <a:r>
              <a:rPr lang="en-US" altLang="zh-CN" dirty="0" smtClean="0">
                <a:solidFill>
                  <a:srgbClr val="0000FF"/>
                </a:solidFill>
              </a:rPr>
              <a:t>1”</a:t>
            </a:r>
            <a:r>
              <a:rPr lang="zh-CN" altLang="en-US" dirty="0" smtClean="0">
                <a:solidFill>
                  <a:srgbClr val="0000FF"/>
                </a:solidFill>
              </a:rPr>
              <a:t>错判为“</a:t>
            </a:r>
            <a:r>
              <a:rPr lang="en-US" altLang="zh-CN" dirty="0" smtClean="0">
                <a:solidFill>
                  <a:srgbClr val="0000FF"/>
                </a:solidFill>
              </a:rPr>
              <a:t>0”</a:t>
            </a:r>
            <a:r>
              <a:rPr lang="zh-CN" altLang="en-US" dirty="0" smtClean="0">
                <a:solidFill>
                  <a:srgbClr val="0000FF"/>
                </a:solidFill>
              </a:rPr>
              <a:t>的概率</a:t>
            </a:r>
            <a:r>
              <a:rPr lang="en-US" altLang="zh-CN" dirty="0" smtClean="0">
                <a:solidFill>
                  <a:srgbClr val="0000FF"/>
                </a:solidFill>
              </a:rPr>
              <a:t>P(0/1)</a:t>
            </a:r>
            <a:r>
              <a:rPr lang="zh-CN" altLang="en-US" dirty="0" smtClean="0">
                <a:solidFill>
                  <a:srgbClr val="0000FF"/>
                </a:solidFill>
              </a:rPr>
              <a:t>为 </a:t>
            </a:r>
          </a:p>
          <a:p>
            <a:pPr lvl="2"/>
            <a:endParaRPr lang="zh-CN" altLang="en-US" dirty="0" smtClean="0"/>
          </a:p>
          <a:p>
            <a:pPr lvl="2"/>
            <a:endParaRPr lang="zh-CN" altLang="en-US" dirty="0" smtClean="0"/>
          </a:p>
          <a:p>
            <a:pPr lvl="2"/>
            <a:endParaRPr lang="zh-CN" altLang="en-US" dirty="0" smtClean="0"/>
          </a:p>
          <a:p>
            <a:pPr lvl="2"/>
            <a:endParaRPr lang="zh-CN" altLang="en-US" dirty="0" smtClean="0"/>
          </a:p>
          <a:p>
            <a:r>
              <a:rPr lang="zh-CN" altLang="en-US" dirty="0" smtClean="0">
                <a:solidFill>
                  <a:srgbClr val="0000FF"/>
                </a:solidFill>
              </a:rPr>
              <a:t>发“</a:t>
            </a:r>
            <a:r>
              <a:rPr lang="en-US" altLang="zh-CN" dirty="0" smtClean="0">
                <a:solidFill>
                  <a:srgbClr val="0000FF"/>
                </a:solidFill>
              </a:rPr>
              <a:t>0”</a:t>
            </a:r>
            <a:r>
              <a:rPr lang="zh-CN" altLang="en-US" dirty="0" smtClean="0">
                <a:solidFill>
                  <a:srgbClr val="0000FF"/>
                </a:solidFill>
              </a:rPr>
              <a:t>错判为“</a:t>
            </a:r>
            <a:r>
              <a:rPr lang="en-US" altLang="zh-CN" dirty="0" smtClean="0">
                <a:solidFill>
                  <a:srgbClr val="0000FF"/>
                </a:solidFill>
              </a:rPr>
              <a:t>1”</a:t>
            </a:r>
            <a:r>
              <a:rPr lang="zh-CN" altLang="en-US" dirty="0" smtClean="0">
                <a:solidFill>
                  <a:srgbClr val="0000FF"/>
                </a:solidFill>
              </a:rPr>
              <a:t>的概率</a:t>
            </a:r>
            <a:r>
              <a:rPr lang="en-US" altLang="zh-CN" dirty="0" smtClean="0">
                <a:solidFill>
                  <a:srgbClr val="0000FF"/>
                </a:solidFill>
              </a:rPr>
              <a:t>P(1/0)</a:t>
            </a:r>
            <a:r>
              <a:rPr lang="zh-CN" altLang="en-US" dirty="0" smtClean="0">
                <a:solidFill>
                  <a:srgbClr val="0000FF"/>
                </a:solidFill>
              </a:rPr>
              <a:t>为</a:t>
            </a:r>
          </a:p>
          <a:p>
            <a:pPr lvl="2"/>
            <a:endParaRPr lang="zh-CN" altLang="en-US" dirty="0" smtClean="0"/>
          </a:p>
          <a:p>
            <a:pPr lvl="2"/>
            <a:endParaRPr lang="zh-CN" altLang="en-US" dirty="0" smtClean="0"/>
          </a:p>
          <a:p>
            <a:pPr lvl="2"/>
            <a:endParaRPr lang="zh-CN" altLang="en-US" dirty="0" smtClean="0"/>
          </a:p>
          <a:p>
            <a:pPr lvl="2"/>
            <a:endParaRPr lang="zh-CN" altLang="en-US" dirty="0" smtClean="0"/>
          </a:p>
          <a:p>
            <a:pPr lvl="2"/>
            <a:endParaRPr lang="zh-CN" altLang="en-US" dirty="0" smtClean="0"/>
          </a:p>
          <a:p>
            <a:pPr lvl="1"/>
            <a:r>
              <a:rPr lang="zh-CN" altLang="en-US" dirty="0" smtClean="0"/>
              <a:t>它们分别如下图中的阴影部分所示。 </a:t>
            </a:r>
            <a:endParaRPr lang="zh-CN" altLang="en-US" dirty="0"/>
          </a:p>
        </p:txBody>
      </p:sp>
      <p:sp>
        <p:nvSpPr>
          <p:cNvPr id="17" name="灯片编号占位符 5"/>
          <p:cNvSpPr>
            <a:spLocks noGrp="1"/>
          </p:cNvSpPr>
          <p:nvPr>
            <p:ph type="sldNum" sz="quarter" idx="12"/>
          </p:nvPr>
        </p:nvSpPr>
        <p:spPr/>
        <p:txBody>
          <a:bodyPr/>
          <a:lstStyle/>
          <a:p>
            <a:fld id="{20CC2CDC-EA50-4568-83C6-F56488CD3F5C}" type="slidenum">
              <a:rPr lang="en-US" altLang="zh-CN" smtClean="0"/>
              <a:pPr/>
              <a:t>120</a:t>
            </a:fld>
            <a:endParaRPr lang="en-US" altLang="zh-CN"/>
          </a:p>
        </p:txBody>
      </p:sp>
      <p:graphicFrame>
        <p:nvGraphicFramePr>
          <p:cNvPr id="108548" name="Object 4"/>
          <p:cNvGraphicFramePr>
            <a:graphicFrameLocks noChangeAspect="1"/>
          </p:cNvGraphicFramePr>
          <p:nvPr/>
        </p:nvGraphicFramePr>
        <p:xfrm>
          <a:off x="1331913" y="1719263"/>
          <a:ext cx="3919537" cy="612775"/>
        </p:xfrm>
        <a:graphic>
          <a:graphicData uri="http://schemas.openxmlformats.org/presentationml/2006/ole">
            <mc:AlternateContent xmlns:mc="http://schemas.openxmlformats.org/markup-compatibility/2006">
              <mc:Choice xmlns:v="urn:schemas-microsoft-com:vml" Requires="v">
                <p:oleObj spid="_x0000_s662952" name="公式" r:id="rId4" imgW="2133600" imgH="330200" progId="Equation.3">
                  <p:embed/>
                </p:oleObj>
              </mc:Choice>
              <mc:Fallback>
                <p:oleObj name="公式" r:id="rId4" imgW="2133600" imgH="330200" progId="Equation.3">
                  <p:embed/>
                  <p:pic>
                    <p:nvPicPr>
                      <p:cNvPr id="0" name="Picture 6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1719263"/>
                        <a:ext cx="3919537"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2"/>
          <p:cNvGrpSpPr>
            <a:grpSpLocks/>
          </p:cNvGrpSpPr>
          <p:nvPr/>
        </p:nvGrpSpPr>
        <p:grpSpPr bwMode="auto">
          <a:xfrm>
            <a:off x="2097088" y="2259013"/>
            <a:ext cx="6302375" cy="952500"/>
            <a:chOff x="1321" y="1423"/>
            <a:chExt cx="3970" cy="600"/>
          </a:xfrm>
        </p:grpSpPr>
        <p:graphicFrame>
          <p:nvGraphicFramePr>
            <p:cNvPr id="108550" name="Object 6"/>
            <p:cNvGraphicFramePr>
              <a:graphicFrameLocks noChangeAspect="1"/>
            </p:cNvGraphicFramePr>
            <p:nvPr/>
          </p:nvGraphicFramePr>
          <p:xfrm>
            <a:off x="1321" y="1423"/>
            <a:ext cx="2341" cy="600"/>
          </p:xfrm>
          <a:graphic>
            <a:graphicData uri="http://schemas.openxmlformats.org/presentationml/2006/ole">
              <mc:AlternateContent xmlns:mc="http://schemas.openxmlformats.org/markup-compatibility/2006">
                <mc:Choice xmlns:v="urn:schemas-microsoft-com:vml" Requires="v">
                  <p:oleObj spid="_x0000_s662953" r:id="rId6" imgW="1892300" imgH="482600" progId="Equation.DSMT4">
                    <p:embed/>
                  </p:oleObj>
                </mc:Choice>
                <mc:Fallback>
                  <p:oleObj r:id="rId6" imgW="1892300" imgH="482600" progId="Equation.DSMT4">
                    <p:embed/>
                    <p:pic>
                      <p:nvPicPr>
                        <p:cNvPr id="0" name="Picture 6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1" y="1423"/>
                          <a:ext cx="2341" cy="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3" name="Object 9"/>
            <p:cNvGraphicFramePr>
              <a:graphicFrameLocks noChangeAspect="1"/>
            </p:cNvGraphicFramePr>
            <p:nvPr/>
          </p:nvGraphicFramePr>
          <p:xfrm>
            <a:off x="3901" y="1423"/>
            <a:ext cx="1390" cy="599"/>
          </p:xfrm>
          <a:graphic>
            <a:graphicData uri="http://schemas.openxmlformats.org/presentationml/2006/ole">
              <mc:AlternateContent xmlns:mc="http://schemas.openxmlformats.org/markup-compatibility/2006">
                <mc:Choice xmlns:v="urn:schemas-microsoft-com:vml" Requires="v">
                  <p:oleObj spid="_x0000_s662954" r:id="rId8" imgW="1168400" imgH="508000" progId="Equation.DSMT4">
                    <p:embed/>
                  </p:oleObj>
                </mc:Choice>
                <mc:Fallback>
                  <p:oleObj r:id="rId8" imgW="1168400" imgH="508000" progId="Equation.DSMT4">
                    <p:embed/>
                    <p:pic>
                      <p:nvPicPr>
                        <p:cNvPr id="0" name="Picture 68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01" y="1423"/>
                          <a:ext cx="1390" cy="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5" name="Text Box 11"/>
            <p:cNvSpPr txBox="1">
              <a:spLocks noChangeArrowheads="1"/>
            </p:cNvSpPr>
            <p:nvPr/>
          </p:nvSpPr>
          <p:spPr bwMode="auto">
            <a:xfrm>
              <a:off x="3674" y="1593"/>
              <a:ext cx="198" cy="231"/>
            </a:xfrm>
            <a:prstGeom prst="rect">
              <a:avLst/>
            </a:prstGeom>
            <a:noFill/>
            <a:ln w="9525">
              <a:noFill/>
              <a:miter lim="800000"/>
              <a:headEnd/>
              <a:tailEnd/>
            </a:ln>
            <a:effectLst/>
          </p:spPr>
          <p:txBody>
            <a:bodyPr>
              <a:spAutoFit/>
            </a:bodyPr>
            <a:lstStyle/>
            <a:p>
              <a:pPr>
                <a:spcBef>
                  <a:spcPct val="50000"/>
                </a:spcBef>
              </a:pPr>
              <a:r>
                <a:rPr lang="en-US" altLang="zh-CN"/>
                <a:t>=</a:t>
              </a:r>
            </a:p>
          </p:txBody>
        </p:sp>
      </p:grpSp>
      <p:sp>
        <p:nvSpPr>
          <p:cNvPr id="108558" name="Rectangle 14"/>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8557" name="Object 13"/>
          <p:cNvGraphicFramePr>
            <a:graphicFrameLocks noChangeAspect="1"/>
          </p:cNvGraphicFramePr>
          <p:nvPr/>
        </p:nvGraphicFramePr>
        <p:xfrm>
          <a:off x="1285875" y="3878263"/>
          <a:ext cx="4129088" cy="685800"/>
        </p:xfrm>
        <a:graphic>
          <a:graphicData uri="http://schemas.openxmlformats.org/presentationml/2006/ole">
            <mc:AlternateContent xmlns:mc="http://schemas.openxmlformats.org/markup-compatibility/2006">
              <mc:Choice xmlns:v="urn:schemas-microsoft-com:vml" Requires="v">
                <p:oleObj spid="_x0000_s662955" name="公式" r:id="rId10" imgW="2120900" imgH="355600" progId="Equation.3">
                  <p:embed/>
                </p:oleObj>
              </mc:Choice>
              <mc:Fallback>
                <p:oleObj name="公式" r:id="rId10" imgW="2120900" imgH="355600" progId="Equation.3">
                  <p:embed/>
                  <p:pic>
                    <p:nvPicPr>
                      <p:cNvPr id="0" name="Picture 68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5875" y="3878263"/>
                        <a:ext cx="412908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60" name="Rectangle 16"/>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8562" name="Rectangle 18"/>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3" name="Group 20"/>
          <p:cNvGrpSpPr>
            <a:grpSpLocks/>
          </p:cNvGrpSpPr>
          <p:nvPr/>
        </p:nvGrpSpPr>
        <p:grpSpPr bwMode="auto">
          <a:xfrm>
            <a:off x="1871663" y="4598988"/>
            <a:ext cx="6346825" cy="971550"/>
            <a:chOff x="1179" y="2897"/>
            <a:chExt cx="3998" cy="612"/>
          </a:xfrm>
        </p:grpSpPr>
        <p:graphicFrame>
          <p:nvGraphicFramePr>
            <p:cNvPr id="108559" name="Object 15"/>
            <p:cNvGraphicFramePr>
              <a:graphicFrameLocks noChangeAspect="1"/>
            </p:cNvGraphicFramePr>
            <p:nvPr/>
          </p:nvGraphicFramePr>
          <p:xfrm>
            <a:off x="1179" y="2897"/>
            <a:ext cx="2353" cy="612"/>
          </p:xfrm>
          <a:graphic>
            <a:graphicData uri="http://schemas.openxmlformats.org/presentationml/2006/ole">
              <mc:AlternateContent xmlns:mc="http://schemas.openxmlformats.org/markup-compatibility/2006">
                <mc:Choice xmlns:v="urn:schemas-microsoft-com:vml" Requires="v">
                  <p:oleObj spid="_x0000_s662956" r:id="rId12" imgW="1866900" imgH="482600" progId="Equation.DSMT4">
                    <p:embed/>
                  </p:oleObj>
                </mc:Choice>
                <mc:Fallback>
                  <p:oleObj r:id="rId12" imgW="1866900" imgH="482600" progId="Equation.DSMT4">
                    <p:embed/>
                    <p:pic>
                      <p:nvPicPr>
                        <p:cNvPr id="0" name="Picture 69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79" y="2897"/>
                          <a:ext cx="2353" cy="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61" name="Object 17"/>
            <p:cNvGraphicFramePr>
              <a:graphicFrameLocks noChangeAspect="1"/>
            </p:cNvGraphicFramePr>
            <p:nvPr/>
          </p:nvGraphicFramePr>
          <p:xfrm>
            <a:off x="3759" y="2897"/>
            <a:ext cx="1418" cy="611"/>
          </p:xfrm>
          <a:graphic>
            <a:graphicData uri="http://schemas.openxmlformats.org/presentationml/2006/ole">
              <mc:AlternateContent xmlns:mc="http://schemas.openxmlformats.org/markup-compatibility/2006">
                <mc:Choice xmlns:v="urn:schemas-microsoft-com:vml" Requires="v">
                  <p:oleObj spid="_x0000_s662957" r:id="rId14" imgW="1168400" imgH="508000" progId="Equation.DSMT4">
                    <p:embed/>
                  </p:oleObj>
                </mc:Choice>
                <mc:Fallback>
                  <p:oleObj r:id="rId14" imgW="1168400" imgH="508000" progId="Equation.DSMT4">
                    <p:embed/>
                    <p:pic>
                      <p:nvPicPr>
                        <p:cNvPr id="0" name="Picture 69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59" y="2897"/>
                          <a:ext cx="1418" cy="6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63" name="Text Box 19"/>
            <p:cNvSpPr txBox="1">
              <a:spLocks noChangeArrowheads="1"/>
            </p:cNvSpPr>
            <p:nvPr/>
          </p:nvSpPr>
          <p:spPr bwMode="auto">
            <a:xfrm>
              <a:off x="3532" y="3096"/>
              <a:ext cx="227" cy="231"/>
            </a:xfrm>
            <a:prstGeom prst="rect">
              <a:avLst/>
            </a:prstGeom>
            <a:noFill/>
            <a:ln w="9525">
              <a:noFill/>
              <a:miter lim="800000"/>
              <a:headEnd/>
              <a:tailEnd/>
            </a:ln>
            <a:effectLst/>
          </p:spPr>
          <p:txBody>
            <a:bodyPr>
              <a:spAutoFit/>
            </a:bodyPr>
            <a:lstStyle/>
            <a:p>
              <a:pPr>
                <a:spcBef>
                  <a:spcPct val="50000"/>
                </a:spcBef>
              </a:pPr>
              <a:r>
                <a:rPr lang="en-US" altLang="zh-CN"/>
                <a:t>=</a:t>
              </a:r>
            </a:p>
          </p:txBody>
        </p:sp>
      </p:grpSp>
      <p:sp>
        <p:nvSpPr>
          <p:cNvPr id="4" name="矩形 3"/>
          <p:cNvSpPr/>
          <p:nvPr/>
        </p:nvSpPr>
        <p:spPr>
          <a:xfrm>
            <a:off x="6300142" y="3356992"/>
            <a:ext cx="2736304"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000" b="1" dirty="0">
                <a:solidFill>
                  <a:srgbClr val="0000FF"/>
                </a:solidFill>
                <a:latin typeface="+mj-ea"/>
                <a:ea typeface="+mj-ea"/>
              </a:rPr>
              <a:t>信号的峰值</a:t>
            </a:r>
            <a:r>
              <a:rPr lang="en-US" altLang="zh-CN" sz="2000" b="1" dirty="0">
                <a:solidFill>
                  <a:srgbClr val="0000FF"/>
                </a:solidFill>
                <a:latin typeface="+mj-ea"/>
                <a:ea typeface="+mj-ea"/>
              </a:rPr>
              <a:t>A</a:t>
            </a:r>
            <a:r>
              <a:rPr lang="zh-CN" altLang="en-US" sz="2000" b="1" dirty="0">
                <a:solidFill>
                  <a:srgbClr val="0000FF"/>
                </a:solidFill>
                <a:latin typeface="+mj-ea"/>
                <a:ea typeface="+mj-ea"/>
              </a:rPr>
              <a:t>，噪声功率</a:t>
            </a:r>
            <a:r>
              <a:rPr lang="zh-CN" altLang="en-US" sz="2000" b="1" dirty="0">
                <a:solidFill>
                  <a:srgbClr val="0000FF"/>
                </a:solidFill>
                <a:latin typeface="+mj-ea"/>
                <a:ea typeface="+mj-ea"/>
                <a:sym typeface="Symbol" pitchFamily="18" charset="2"/>
              </a:rPr>
              <a:t></a:t>
            </a:r>
            <a:r>
              <a:rPr lang="en-US" altLang="zh-CN" sz="2000" b="1" baseline="-25000" dirty="0">
                <a:solidFill>
                  <a:srgbClr val="0000FF"/>
                </a:solidFill>
                <a:latin typeface="+mj-ea"/>
                <a:ea typeface="+mj-ea"/>
                <a:sym typeface="Symbol" pitchFamily="18" charset="2"/>
              </a:rPr>
              <a:t>n</a:t>
            </a:r>
            <a:r>
              <a:rPr lang="en-US" altLang="zh-CN" sz="2000" b="1" baseline="30000" dirty="0">
                <a:solidFill>
                  <a:srgbClr val="0000FF"/>
                </a:solidFill>
                <a:latin typeface="+mj-ea"/>
                <a:ea typeface="+mj-ea"/>
                <a:sym typeface="Symbol" pitchFamily="18" charset="2"/>
              </a:rPr>
              <a:t>2</a:t>
            </a:r>
            <a:r>
              <a:rPr lang="zh-CN" altLang="en-US" sz="2000" b="1" dirty="0">
                <a:solidFill>
                  <a:srgbClr val="0000FF"/>
                </a:solidFill>
                <a:latin typeface="+mj-ea"/>
                <a:ea typeface="+mj-ea"/>
              </a:rPr>
              <a:t>，以及判决门限电平</a:t>
            </a:r>
            <a:r>
              <a:rPr lang="en-US" altLang="zh-CN" sz="2000" b="1" i="1" dirty="0" err="1">
                <a:solidFill>
                  <a:srgbClr val="0000FF"/>
                </a:solidFill>
                <a:latin typeface="+mj-ea"/>
                <a:ea typeface="+mj-ea"/>
              </a:rPr>
              <a:t>V</a:t>
            </a:r>
            <a:r>
              <a:rPr lang="en-US" altLang="zh-CN" sz="2000" b="1" i="1" baseline="-25000" dirty="0" err="1">
                <a:solidFill>
                  <a:srgbClr val="0000FF"/>
                </a:solidFill>
                <a:latin typeface="+mj-ea"/>
                <a:ea typeface="+mj-ea"/>
              </a:rPr>
              <a:t>d</a:t>
            </a:r>
            <a:r>
              <a:rPr lang="zh-CN" altLang="en-US" sz="2000" b="1" dirty="0">
                <a:solidFill>
                  <a:srgbClr val="0000FF"/>
                </a:solidFill>
                <a:latin typeface="+mj-ea"/>
                <a:ea typeface="+mj-ea"/>
              </a:rPr>
              <a:t>有关</a:t>
            </a:r>
            <a:endParaRPr lang="zh-CN" altLang="en-US" sz="2000" b="1" dirty="0">
              <a:latin typeface="+mj-ea"/>
              <a:ea typeface="+mj-ea"/>
            </a:endParaRPr>
          </a:p>
        </p:txBody>
      </p:sp>
      <p:cxnSp>
        <p:nvCxnSpPr>
          <p:cNvPr id="20" name="直接连接符 19"/>
          <p:cNvCxnSpPr/>
          <p:nvPr/>
        </p:nvCxnSpPr>
        <p:spPr>
          <a:xfrm>
            <a:off x="7668294" y="404664"/>
            <a:ext cx="0" cy="122413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8547">
                                            <p:txEl>
                                              <p:pRg st="0" end="0"/>
                                            </p:txEl>
                                          </p:spTgt>
                                        </p:tgtEl>
                                        <p:attrNameLst>
                                          <p:attrName>style.visibility</p:attrName>
                                        </p:attrNameLst>
                                      </p:cBhvr>
                                      <p:to>
                                        <p:strVal val="visible"/>
                                      </p:to>
                                    </p:set>
                                    <p:anim calcmode="lin" valueType="num">
                                      <p:cBhvr additive="base">
                                        <p:cTn id="14" dur="500" fill="hold"/>
                                        <p:tgtEl>
                                          <p:spTgt spid="10854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8547">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08548"/>
                                        </p:tgtEl>
                                        <p:attrNameLst>
                                          <p:attrName>style.visibility</p:attrName>
                                        </p:attrNameLst>
                                      </p:cBhvr>
                                      <p:to>
                                        <p:strVal val="visible"/>
                                      </p:to>
                                    </p:set>
                                    <p:anim calcmode="lin" valueType="num">
                                      <p:cBhvr additive="base">
                                        <p:cTn id="18" dur="500" fill="hold"/>
                                        <p:tgtEl>
                                          <p:spTgt spid="108548"/>
                                        </p:tgtEl>
                                        <p:attrNameLst>
                                          <p:attrName>ppt_x</p:attrName>
                                        </p:attrNameLst>
                                      </p:cBhvr>
                                      <p:tavLst>
                                        <p:tav tm="0">
                                          <p:val>
                                            <p:strVal val="#ppt_x"/>
                                          </p:val>
                                        </p:tav>
                                        <p:tav tm="100000">
                                          <p:val>
                                            <p:strVal val="#ppt_x"/>
                                          </p:val>
                                        </p:tav>
                                      </p:tavLst>
                                    </p:anim>
                                    <p:anim calcmode="lin" valueType="num">
                                      <p:cBhvr additive="base">
                                        <p:cTn id="19" dur="500" fill="hold"/>
                                        <p:tgtEl>
                                          <p:spTgt spid="10854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8547">
                                            <p:txEl>
                                              <p:pRg st="5" end="5"/>
                                            </p:txEl>
                                          </p:spTgt>
                                        </p:tgtEl>
                                        <p:attrNameLst>
                                          <p:attrName>style.visibility</p:attrName>
                                        </p:attrNameLst>
                                      </p:cBhvr>
                                      <p:to>
                                        <p:strVal val="visible"/>
                                      </p:to>
                                    </p:set>
                                    <p:anim calcmode="lin" valueType="num">
                                      <p:cBhvr additive="base">
                                        <p:cTn id="30" dur="500" fill="hold"/>
                                        <p:tgtEl>
                                          <p:spTgt spid="108547">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8547">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08557"/>
                                        </p:tgtEl>
                                        <p:attrNameLst>
                                          <p:attrName>style.visibility</p:attrName>
                                        </p:attrNameLst>
                                      </p:cBhvr>
                                      <p:to>
                                        <p:strVal val="visible"/>
                                      </p:to>
                                    </p:set>
                                    <p:anim calcmode="lin" valueType="num">
                                      <p:cBhvr additive="base">
                                        <p:cTn id="34" dur="500" fill="hold"/>
                                        <p:tgtEl>
                                          <p:spTgt spid="108557"/>
                                        </p:tgtEl>
                                        <p:attrNameLst>
                                          <p:attrName>ppt_x</p:attrName>
                                        </p:attrNameLst>
                                      </p:cBhvr>
                                      <p:tavLst>
                                        <p:tav tm="0">
                                          <p:val>
                                            <p:strVal val="#ppt_x"/>
                                          </p:val>
                                        </p:tav>
                                        <p:tav tm="100000">
                                          <p:val>
                                            <p:strVal val="#ppt_x"/>
                                          </p:val>
                                        </p:tav>
                                      </p:tavLst>
                                    </p:anim>
                                    <p:anim calcmode="lin" valueType="num">
                                      <p:cBhvr additive="base">
                                        <p:cTn id="35" dur="500" fill="hold"/>
                                        <p:tgtEl>
                                          <p:spTgt spid="10855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08547">
                                            <p:txEl>
                                              <p:pRg st="11" end="11"/>
                                            </p:txEl>
                                          </p:spTgt>
                                        </p:tgtEl>
                                        <p:attrNameLst>
                                          <p:attrName>style.visibility</p:attrName>
                                        </p:attrNameLst>
                                      </p:cBhvr>
                                      <p:to>
                                        <p:strVal val="visible"/>
                                      </p:to>
                                    </p:set>
                                    <p:anim calcmode="lin" valueType="num">
                                      <p:cBhvr additive="base">
                                        <p:cTn id="52" dur="500" fill="hold"/>
                                        <p:tgtEl>
                                          <p:spTgt spid="108547">
                                            <p:txEl>
                                              <p:pRg st="11" end="1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085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dirty="0" smtClean="0"/>
              <a:t>两种错判情况图示</a:t>
            </a:r>
            <a:endParaRPr lang="zh-CN" altLang="en-US" dirty="0"/>
          </a:p>
        </p:txBody>
      </p:sp>
      <p:sp>
        <p:nvSpPr>
          <p:cNvPr id="109571" name="Rectangle 3"/>
          <p:cNvSpPr>
            <a:spLocks noGrp="1" noChangeArrowheads="1"/>
          </p:cNvSpPr>
          <p:nvPr>
            <p:ph type="body" idx="1"/>
          </p:nvPr>
        </p:nvSpPr>
        <p:spPr/>
        <p:txBody>
          <a:bodyPr/>
          <a:lstStyle/>
          <a:p>
            <a:r>
              <a:rPr lang="zh-CN" altLang="en-US" dirty="0" smtClean="0"/>
              <a:t>它们分别如下图中的阴影部分所示：</a:t>
            </a:r>
            <a:endParaRPr lang="zh-CN" altLang="en-US" dirty="0"/>
          </a:p>
        </p:txBody>
      </p:sp>
      <p:sp>
        <p:nvSpPr>
          <p:cNvPr id="5" name="灯片编号占位符 5"/>
          <p:cNvSpPr>
            <a:spLocks noGrp="1"/>
          </p:cNvSpPr>
          <p:nvPr>
            <p:ph type="sldNum" sz="quarter" idx="12"/>
          </p:nvPr>
        </p:nvSpPr>
        <p:spPr/>
        <p:txBody>
          <a:bodyPr/>
          <a:lstStyle/>
          <a:p>
            <a:fld id="{33786C39-7567-4FAB-8D71-C85A578DD07F}" type="slidenum">
              <a:rPr lang="en-US" altLang="zh-CN" smtClean="0"/>
              <a:pPr/>
              <a:t>121</a:t>
            </a:fld>
            <a:endParaRPr lang="en-US" altLang="zh-CN"/>
          </a:p>
        </p:txBody>
      </p:sp>
      <p:pic>
        <p:nvPicPr>
          <p:cNvPr id="109572" name="Picture 4" descr="t0516"/>
          <p:cNvPicPr>
            <a:picLocks noChangeAspect="1" noChangeArrowheads="1"/>
          </p:cNvPicPr>
          <p:nvPr/>
        </p:nvPicPr>
        <p:blipFill>
          <a:blip r:embed="rId2" cstate="print"/>
          <a:srcRect t="4271" r="2678"/>
          <a:stretch>
            <a:fillRect/>
          </a:stretch>
        </p:blipFill>
        <p:spPr bwMode="auto">
          <a:xfrm>
            <a:off x="1115616" y="2276872"/>
            <a:ext cx="6765410" cy="358194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t>总误码率</a:t>
            </a:r>
          </a:p>
        </p:txBody>
      </p:sp>
      <p:sp>
        <p:nvSpPr>
          <p:cNvPr id="110595" name="Rectangle 3"/>
          <p:cNvSpPr>
            <a:spLocks noGrp="1" noChangeArrowheads="1"/>
          </p:cNvSpPr>
          <p:nvPr>
            <p:ph type="body" idx="1"/>
          </p:nvPr>
        </p:nvSpPr>
        <p:spPr/>
        <p:txBody>
          <a:bodyPr>
            <a:normAutofit fontScale="92500" lnSpcReduction="10000"/>
          </a:bodyPr>
          <a:lstStyle/>
          <a:p>
            <a:r>
              <a:rPr lang="zh-CN" altLang="en-US" dirty="0" smtClean="0">
                <a:solidFill>
                  <a:srgbClr val="0000FF"/>
                </a:solidFill>
              </a:rPr>
              <a:t>假设：</a:t>
            </a:r>
            <a:r>
              <a:rPr lang="zh-CN" altLang="en-US" dirty="0" smtClean="0"/>
              <a:t>信源 发送“</a:t>
            </a:r>
            <a:r>
              <a:rPr lang="en-US" altLang="zh-CN" dirty="0" smtClean="0"/>
              <a:t>1”</a:t>
            </a:r>
            <a:r>
              <a:rPr lang="zh-CN" altLang="en-US" dirty="0" smtClean="0"/>
              <a:t>码的概率为</a:t>
            </a:r>
            <a:r>
              <a:rPr lang="en-US" altLang="zh-CN" dirty="0" smtClean="0"/>
              <a:t>P(1)</a:t>
            </a:r>
          </a:p>
          <a:p>
            <a:pPr marL="0" indent="0">
              <a:buNone/>
            </a:pPr>
            <a:r>
              <a:rPr lang="zh-CN" altLang="en-US" dirty="0" smtClean="0"/>
              <a:t>                    发送“</a:t>
            </a:r>
            <a:r>
              <a:rPr lang="en-US" altLang="zh-CN" dirty="0" smtClean="0"/>
              <a:t>0”</a:t>
            </a:r>
            <a:r>
              <a:rPr lang="zh-CN" altLang="en-US" dirty="0" smtClean="0"/>
              <a:t>码的概率为</a:t>
            </a:r>
            <a:r>
              <a:rPr lang="en-US" altLang="zh-CN" dirty="0" smtClean="0"/>
              <a:t>P(0) </a:t>
            </a:r>
          </a:p>
          <a:p>
            <a:r>
              <a:rPr lang="zh-CN" altLang="en-US" dirty="0" smtClean="0"/>
              <a:t>则二进制基带传输系统的总误码率为</a:t>
            </a:r>
          </a:p>
          <a:p>
            <a:pPr lvl="1"/>
            <a:endParaRPr lang="en-US" altLang="zh-CN" dirty="0" smtClean="0"/>
          </a:p>
          <a:p>
            <a:pPr lvl="1"/>
            <a:endParaRPr lang="zh-CN" altLang="en-US" dirty="0" smtClean="0"/>
          </a:p>
          <a:p>
            <a:r>
              <a:rPr lang="zh-CN" altLang="en-US" dirty="0" smtClean="0"/>
              <a:t>将</a:t>
            </a:r>
            <a:r>
              <a:rPr lang="zh-CN" altLang="en-US" dirty="0"/>
              <a:t>前</a:t>
            </a:r>
            <a:r>
              <a:rPr lang="zh-CN" altLang="en-US" dirty="0" smtClean="0"/>
              <a:t>面求出的</a:t>
            </a:r>
            <a:r>
              <a:rPr lang="en-US" altLang="zh-CN" dirty="0" smtClean="0"/>
              <a:t>P(0/1)</a:t>
            </a:r>
            <a:r>
              <a:rPr lang="zh-CN" altLang="en-US" dirty="0" smtClean="0"/>
              <a:t>和</a:t>
            </a:r>
            <a:r>
              <a:rPr lang="en-US" altLang="zh-CN" dirty="0" smtClean="0"/>
              <a:t>P(1/0)</a:t>
            </a:r>
            <a:r>
              <a:rPr lang="zh-CN" altLang="en-US" dirty="0" smtClean="0"/>
              <a:t>代入上式，可以看出：</a:t>
            </a:r>
            <a:endParaRPr lang="en-US" altLang="zh-CN" dirty="0" smtClean="0"/>
          </a:p>
          <a:p>
            <a:r>
              <a:rPr lang="zh-CN" altLang="en-US" dirty="0" smtClean="0">
                <a:solidFill>
                  <a:srgbClr val="0000FF"/>
                </a:solidFill>
              </a:rPr>
              <a:t>误码率与发送概率</a:t>
            </a:r>
            <a:r>
              <a:rPr lang="en-US" altLang="zh-CN" dirty="0" smtClean="0">
                <a:solidFill>
                  <a:srgbClr val="0000FF"/>
                </a:solidFill>
              </a:rPr>
              <a:t>P(1) </a:t>
            </a:r>
            <a:r>
              <a:rPr lang="zh-CN" altLang="en-US" dirty="0" smtClean="0">
                <a:solidFill>
                  <a:srgbClr val="0000FF"/>
                </a:solidFill>
              </a:rPr>
              <a:t>、 </a:t>
            </a:r>
            <a:r>
              <a:rPr lang="en-US" altLang="zh-CN" dirty="0" smtClean="0">
                <a:solidFill>
                  <a:srgbClr val="0000FF"/>
                </a:solidFill>
              </a:rPr>
              <a:t>P(0) </a:t>
            </a:r>
            <a:r>
              <a:rPr lang="zh-CN" altLang="en-US" dirty="0" smtClean="0">
                <a:solidFill>
                  <a:srgbClr val="0000FF"/>
                </a:solidFill>
              </a:rPr>
              <a:t>，信号的峰值</a:t>
            </a:r>
            <a:r>
              <a:rPr lang="en-US" altLang="zh-CN" dirty="0" smtClean="0">
                <a:solidFill>
                  <a:srgbClr val="0000FF"/>
                </a:solidFill>
              </a:rPr>
              <a:t>A</a:t>
            </a:r>
            <a:r>
              <a:rPr lang="zh-CN" altLang="en-US" dirty="0" smtClean="0">
                <a:solidFill>
                  <a:srgbClr val="0000FF"/>
                </a:solidFill>
              </a:rPr>
              <a:t>，噪声功率</a:t>
            </a:r>
            <a:r>
              <a:rPr lang="zh-CN" altLang="en-US" dirty="0" smtClean="0">
                <a:solidFill>
                  <a:srgbClr val="0000FF"/>
                </a:solidFill>
                <a:sym typeface="Symbol" pitchFamily="18" charset="2"/>
              </a:rPr>
              <a:t></a:t>
            </a:r>
            <a:r>
              <a:rPr lang="en-US" altLang="zh-CN" baseline="-25000" dirty="0" smtClean="0">
                <a:solidFill>
                  <a:srgbClr val="0000FF"/>
                </a:solidFill>
                <a:sym typeface="Symbol" pitchFamily="18" charset="2"/>
              </a:rPr>
              <a:t>n</a:t>
            </a:r>
            <a:r>
              <a:rPr lang="en-US" altLang="zh-CN" baseline="30000" dirty="0" smtClean="0">
                <a:solidFill>
                  <a:srgbClr val="0000FF"/>
                </a:solidFill>
                <a:sym typeface="Symbol" pitchFamily="18" charset="2"/>
              </a:rPr>
              <a:t>2</a:t>
            </a:r>
            <a:r>
              <a:rPr lang="zh-CN" altLang="en-US" dirty="0" smtClean="0">
                <a:solidFill>
                  <a:srgbClr val="0000FF"/>
                </a:solidFill>
              </a:rPr>
              <a:t>，以及判决门限电平</a:t>
            </a:r>
            <a:r>
              <a:rPr lang="en-US" altLang="zh-CN" i="1" dirty="0" err="1" smtClean="0">
                <a:solidFill>
                  <a:srgbClr val="0000FF"/>
                </a:solidFill>
              </a:rPr>
              <a:t>V</a:t>
            </a:r>
            <a:r>
              <a:rPr lang="en-US" altLang="zh-CN" i="1" baseline="-25000" dirty="0" err="1" smtClean="0">
                <a:solidFill>
                  <a:srgbClr val="0000FF"/>
                </a:solidFill>
              </a:rPr>
              <a:t>d</a:t>
            </a:r>
            <a:r>
              <a:rPr lang="zh-CN" altLang="en-US" dirty="0" smtClean="0">
                <a:solidFill>
                  <a:srgbClr val="0000FF"/>
                </a:solidFill>
              </a:rPr>
              <a:t>有关。</a:t>
            </a:r>
          </a:p>
          <a:p>
            <a:r>
              <a:rPr lang="zh-CN" altLang="en-US" dirty="0" smtClean="0"/>
              <a:t>因此，在</a:t>
            </a:r>
            <a:r>
              <a:rPr lang="en-US" altLang="zh-CN" i="1" dirty="0" smtClean="0"/>
              <a:t>P</a:t>
            </a:r>
            <a:r>
              <a:rPr lang="en-US" altLang="zh-CN" dirty="0" smtClean="0"/>
              <a:t>(1) </a:t>
            </a:r>
            <a:r>
              <a:rPr lang="zh-CN" altLang="en-US" dirty="0" smtClean="0"/>
              <a:t>、 </a:t>
            </a:r>
            <a:r>
              <a:rPr lang="en-US" altLang="zh-CN" i="1" dirty="0" smtClean="0"/>
              <a:t>P</a:t>
            </a:r>
            <a:r>
              <a:rPr lang="en-US" altLang="zh-CN" dirty="0" smtClean="0"/>
              <a:t>(0) </a:t>
            </a:r>
            <a:r>
              <a:rPr lang="zh-CN" altLang="en-US" dirty="0" smtClean="0"/>
              <a:t>给定时，误码率最终由</a:t>
            </a:r>
            <a:r>
              <a:rPr lang="en-US" altLang="zh-CN" i="1" dirty="0" smtClean="0">
                <a:solidFill>
                  <a:srgbClr val="FF0000"/>
                </a:solidFill>
              </a:rPr>
              <a:t>A</a:t>
            </a:r>
            <a:r>
              <a:rPr lang="zh-CN" altLang="en-US" dirty="0" smtClean="0">
                <a:solidFill>
                  <a:srgbClr val="FF0000"/>
                </a:solidFill>
              </a:rPr>
              <a:t>、 </a:t>
            </a:r>
            <a:r>
              <a:rPr lang="zh-CN" altLang="en-US" dirty="0" smtClean="0">
                <a:solidFill>
                  <a:srgbClr val="FF0000"/>
                </a:solidFill>
                <a:sym typeface="Symbol" pitchFamily="18" charset="2"/>
              </a:rPr>
              <a:t></a:t>
            </a:r>
            <a:r>
              <a:rPr lang="en-US" altLang="zh-CN" baseline="-25000" dirty="0" smtClean="0">
                <a:solidFill>
                  <a:srgbClr val="FF0000"/>
                </a:solidFill>
                <a:sym typeface="Symbol" pitchFamily="18" charset="2"/>
              </a:rPr>
              <a:t>n</a:t>
            </a:r>
            <a:r>
              <a:rPr lang="en-US" altLang="zh-CN" baseline="30000" dirty="0" smtClean="0">
                <a:solidFill>
                  <a:srgbClr val="FF0000"/>
                </a:solidFill>
                <a:sym typeface="Symbol" pitchFamily="18" charset="2"/>
              </a:rPr>
              <a:t>2</a:t>
            </a:r>
            <a:r>
              <a:rPr lang="zh-CN" altLang="en-US" dirty="0" smtClean="0"/>
              <a:t>和</a:t>
            </a:r>
            <a:r>
              <a:rPr lang="zh-CN" altLang="en-US" dirty="0" smtClean="0">
                <a:solidFill>
                  <a:srgbClr val="FF0000"/>
                </a:solidFill>
              </a:rPr>
              <a:t>判决门限</a:t>
            </a:r>
            <a:r>
              <a:rPr lang="en-US" altLang="zh-CN" i="1" dirty="0" err="1" smtClean="0">
                <a:solidFill>
                  <a:srgbClr val="FF0000"/>
                </a:solidFill>
              </a:rPr>
              <a:t>V</a:t>
            </a:r>
            <a:r>
              <a:rPr lang="en-US" altLang="zh-CN" i="1" baseline="-25000" dirty="0" err="1" smtClean="0">
                <a:solidFill>
                  <a:srgbClr val="FF0000"/>
                </a:solidFill>
              </a:rPr>
              <a:t>d</a:t>
            </a:r>
            <a:r>
              <a:rPr lang="zh-CN" altLang="en-US" dirty="0" smtClean="0"/>
              <a:t>决定。	</a:t>
            </a:r>
            <a:endParaRPr lang="zh-CN" altLang="en-US" dirty="0"/>
          </a:p>
        </p:txBody>
      </p:sp>
      <p:sp>
        <p:nvSpPr>
          <p:cNvPr id="9" name="灯片编号占位符 5"/>
          <p:cNvSpPr>
            <a:spLocks noGrp="1"/>
          </p:cNvSpPr>
          <p:nvPr>
            <p:ph type="sldNum" sz="quarter" idx="12"/>
          </p:nvPr>
        </p:nvSpPr>
        <p:spPr/>
        <p:txBody>
          <a:bodyPr/>
          <a:lstStyle/>
          <a:p>
            <a:fld id="{C25A7FEC-B116-48B5-A84D-2F2D541A80FD}" type="slidenum">
              <a:rPr lang="en-US" altLang="zh-CN" smtClean="0"/>
              <a:pPr/>
              <a:t>122</a:t>
            </a:fld>
            <a:endParaRPr lang="en-US" altLang="zh-CN"/>
          </a:p>
        </p:txBody>
      </p:sp>
      <p:graphicFrame>
        <p:nvGraphicFramePr>
          <p:cNvPr id="110596" name="Object 4"/>
          <p:cNvGraphicFramePr>
            <a:graphicFrameLocks noChangeAspect="1"/>
          </p:cNvGraphicFramePr>
          <p:nvPr>
            <p:extLst>
              <p:ext uri="{D42A27DB-BD31-4B8C-83A1-F6EECF244321}">
                <p14:modId xmlns:p14="http://schemas.microsoft.com/office/powerpoint/2010/main" val="1539569897"/>
              </p:ext>
            </p:extLst>
          </p:nvPr>
        </p:nvGraphicFramePr>
        <p:xfrm>
          <a:off x="2267744" y="2924944"/>
          <a:ext cx="3735388" cy="458787"/>
        </p:xfrm>
        <a:graphic>
          <a:graphicData uri="http://schemas.openxmlformats.org/presentationml/2006/ole">
            <mc:AlternateContent xmlns:mc="http://schemas.openxmlformats.org/markup-compatibility/2006">
              <mc:Choice xmlns:v="urn:schemas-microsoft-com:vml" Requires="v">
                <p:oleObj spid="_x0000_s524464" r:id="rId3" imgW="1854200" imgH="228600" progId="Equation.DSMT4">
                  <p:embed/>
                </p:oleObj>
              </mc:Choice>
              <mc:Fallback>
                <p:oleObj r:id="rId3" imgW="1854200" imgH="228600" progId="Equation.DSMT4">
                  <p:embed/>
                  <p:pic>
                    <p:nvPicPr>
                      <p:cNvPr id="0"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924944"/>
                        <a:ext cx="3735388" cy="458787"/>
                      </a:xfrm>
                      <a:prstGeom prst="rect">
                        <a:avLst/>
                      </a:prstGeom>
                      <a:noFill/>
                      <a:ln w="28575">
                        <a:solidFill>
                          <a:srgbClr val="FF0000"/>
                        </a:solidFill>
                      </a:ln>
                      <a:extLst/>
                    </p:spPr>
                  </p:pic>
                </p:oleObj>
              </mc:Fallback>
            </mc:AlternateContent>
          </a:graphicData>
        </a:graphic>
      </p:graphicFrame>
      <p:sp>
        <p:nvSpPr>
          <p:cNvPr id="110601"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anim calcmode="lin" valueType="num">
                                      <p:cBhvr additive="base">
                                        <p:cTn id="7" dur="500" fill="hold"/>
                                        <p:tgtEl>
                                          <p:spTgt spid="1105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0596"/>
                                        </p:tgtEl>
                                        <p:attrNameLst>
                                          <p:attrName>style.visibility</p:attrName>
                                        </p:attrNameLst>
                                      </p:cBhvr>
                                      <p:to>
                                        <p:strVal val="visible"/>
                                      </p:to>
                                    </p:set>
                                    <p:anim calcmode="lin" valueType="num">
                                      <p:cBhvr additive="base">
                                        <p:cTn id="11" dur="500" fill="hold"/>
                                        <p:tgtEl>
                                          <p:spTgt spid="110596"/>
                                        </p:tgtEl>
                                        <p:attrNameLst>
                                          <p:attrName>ppt_x</p:attrName>
                                        </p:attrNameLst>
                                      </p:cBhvr>
                                      <p:tavLst>
                                        <p:tav tm="0">
                                          <p:val>
                                            <p:strVal val="#ppt_x"/>
                                          </p:val>
                                        </p:tav>
                                        <p:tav tm="100000">
                                          <p:val>
                                            <p:strVal val="#ppt_x"/>
                                          </p:val>
                                        </p:tav>
                                      </p:tavLst>
                                    </p:anim>
                                    <p:anim calcmode="lin" valueType="num">
                                      <p:cBhvr additive="base">
                                        <p:cTn id="12" dur="500" fill="hold"/>
                                        <p:tgtEl>
                                          <p:spTgt spid="11059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0595">
                                            <p:txEl>
                                              <p:pRg st="5" end="5"/>
                                            </p:txEl>
                                          </p:spTgt>
                                        </p:tgtEl>
                                        <p:attrNameLst>
                                          <p:attrName>style.visibility</p:attrName>
                                        </p:attrNameLst>
                                      </p:cBhvr>
                                      <p:to>
                                        <p:strVal val="visible"/>
                                      </p:to>
                                    </p:set>
                                    <p:anim calcmode="lin" valueType="num">
                                      <p:cBhvr additive="base">
                                        <p:cTn id="17" dur="500" fill="hold"/>
                                        <p:tgtEl>
                                          <p:spTgt spid="11059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05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0595">
                                            <p:txEl>
                                              <p:pRg st="6" end="6"/>
                                            </p:txEl>
                                          </p:spTgt>
                                        </p:tgtEl>
                                        <p:attrNameLst>
                                          <p:attrName>style.visibility</p:attrName>
                                        </p:attrNameLst>
                                      </p:cBhvr>
                                      <p:to>
                                        <p:strVal val="visible"/>
                                      </p:to>
                                    </p:set>
                                    <p:anim calcmode="lin" valueType="num">
                                      <p:cBhvr additive="base">
                                        <p:cTn id="23" dur="500" fill="hold"/>
                                        <p:tgtEl>
                                          <p:spTgt spid="11059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05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0595">
                                            <p:txEl>
                                              <p:pRg st="7" end="7"/>
                                            </p:txEl>
                                          </p:spTgt>
                                        </p:tgtEl>
                                        <p:attrNameLst>
                                          <p:attrName>style.visibility</p:attrName>
                                        </p:attrNameLst>
                                      </p:cBhvr>
                                      <p:to>
                                        <p:strVal val="visible"/>
                                      </p:to>
                                    </p:set>
                                    <p:anim calcmode="lin" valueType="num">
                                      <p:cBhvr additive="base">
                                        <p:cTn id="29" dur="500" fill="hold"/>
                                        <p:tgtEl>
                                          <p:spTgt spid="11059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05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110595" name="Rectangle 3"/>
          <p:cNvSpPr>
            <a:spLocks noGrp="1" noChangeArrowheads="1"/>
          </p:cNvSpPr>
          <p:nvPr>
            <p:ph type="body" idx="1"/>
          </p:nvPr>
        </p:nvSpPr>
        <p:spPr/>
        <p:txBody>
          <a:bodyPr/>
          <a:lstStyle/>
          <a:p>
            <a:r>
              <a:rPr lang="zh-CN" altLang="en-US" dirty="0" smtClean="0"/>
              <a:t>在</a:t>
            </a:r>
            <a:r>
              <a:rPr lang="en-US" altLang="zh-CN" dirty="0" smtClean="0"/>
              <a:t>A</a:t>
            </a:r>
            <a:r>
              <a:rPr lang="zh-CN" altLang="en-US" dirty="0" smtClean="0"/>
              <a:t>和</a:t>
            </a:r>
            <a:r>
              <a:rPr lang="zh-CN" altLang="en-US" dirty="0">
                <a:sym typeface="Symbol" pitchFamily="18" charset="2"/>
              </a:rPr>
              <a:t></a:t>
            </a:r>
            <a:r>
              <a:rPr lang="en-US" altLang="zh-CN" baseline="-25000" dirty="0">
                <a:sym typeface="Symbol" pitchFamily="18" charset="2"/>
              </a:rPr>
              <a:t>n</a:t>
            </a:r>
            <a:r>
              <a:rPr lang="en-US" altLang="zh-CN" baseline="30000" dirty="0">
                <a:sym typeface="Symbol" pitchFamily="18" charset="2"/>
              </a:rPr>
              <a:t>2</a:t>
            </a:r>
            <a:r>
              <a:rPr lang="zh-CN" altLang="en-US" dirty="0" smtClean="0"/>
              <a:t>一定条件下，可以找到一个</a:t>
            </a:r>
            <a:r>
              <a:rPr lang="zh-CN" altLang="en-US" dirty="0" smtClean="0">
                <a:solidFill>
                  <a:srgbClr val="0000FF"/>
                </a:solidFill>
              </a:rPr>
              <a:t>使误码率最小的判决门限电平</a:t>
            </a:r>
            <a:r>
              <a:rPr lang="zh-CN" altLang="en-US" dirty="0" smtClean="0"/>
              <a:t>，称为</a:t>
            </a:r>
            <a:r>
              <a:rPr lang="zh-CN" altLang="en-US" dirty="0" smtClean="0">
                <a:solidFill>
                  <a:srgbClr val="0000FF"/>
                </a:solidFill>
              </a:rPr>
              <a:t>最佳门限电平</a:t>
            </a:r>
            <a:r>
              <a:rPr lang="zh-CN" altLang="en-US" dirty="0" smtClean="0"/>
              <a:t>。</a:t>
            </a:r>
            <a:endParaRPr lang="en-US" altLang="zh-CN" dirty="0" smtClean="0"/>
          </a:p>
          <a:p>
            <a:r>
              <a:rPr lang="zh-CN" altLang="en-US" dirty="0" smtClean="0"/>
              <a:t>若令 </a:t>
            </a:r>
          </a:p>
          <a:p>
            <a:pPr lvl="1"/>
            <a:endParaRPr lang="zh-CN" altLang="en-US" dirty="0" smtClean="0"/>
          </a:p>
          <a:p>
            <a:r>
              <a:rPr lang="zh-CN" altLang="en-US" dirty="0" smtClean="0"/>
              <a:t>则可求得最佳门限电平 </a:t>
            </a:r>
            <a:endParaRPr lang="zh-CN" altLang="en-US" dirty="0"/>
          </a:p>
        </p:txBody>
      </p:sp>
      <p:sp>
        <p:nvSpPr>
          <p:cNvPr id="9" name="灯片编号占位符 5"/>
          <p:cNvSpPr>
            <a:spLocks noGrp="1"/>
          </p:cNvSpPr>
          <p:nvPr>
            <p:ph type="sldNum" sz="quarter" idx="12"/>
          </p:nvPr>
        </p:nvSpPr>
        <p:spPr/>
        <p:txBody>
          <a:bodyPr/>
          <a:lstStyle/>
          <a:p>
            <a:fld id="{C25A7FEC-B116-48B5-A84D-2F2D541A80FD}" type="slidenum">
              <a:rPr lang="en-US" altLang="zh-CN" smtClean="0"/>
              <a:pPr/>
              <a:t>123</a:t>
            </a:fld>
            <a:endParaRPr lang="en-US" altLang="zh-CN"/>
          </a:p>
        </p:txBody>
      </p:sp>
      <p:sp>
        <p:nvSpPr>
          <p:cNvPr id="110599" name="Rectangle 7"/>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0598" name="Object 6"/>
          <p:cNvGraphicFramePr>
            <a:graphicFrameLocks noChangeAspect="1"/>
          </p:cNvGraphicFramePr>
          <p:nvPr>
            <p:extLst>
              <p:ext uri="{D42A27DB-BD31-4B8C-83A1-F6EECF244321}">
                <p14:modId xmlns:p14="http://schemas.microsoft.com/office/powerpoint/2010/main" val="469874832"/>
              </p:ext>
            </p:extLst>
          </p:nvPr>
        </p:nvGraphicFramePr>
        <p:xfrm>
          <a:off x="1979712" y="2204864"/>
          <a:ext cx="1512168" cy="1138765"/>
        </p:xfrm>
        <a:graphic>
          <a:graphicData uri="http://schemas.openxmlformats.org/presentationml/2006/ole">
            <mc:AlternateContent xmlns:mc="http://schemas.openxmlformats.org/markup-compatibility/2006">
              <mc:Choice xmlns:v="urn:schemas-microsoft-com:vml" Requires="v">
                <p:oleObj spid="_x0000_s526683" name="公式" r:id="rId3" imgW="545863" imgH="444307" progId="Equation.3">
                  <p:embed/>
                </p:oleObj>
              </mc:Choice>
              <mc:Fallback>
                <p:oleObj name="公式" r:id="rId3" imgW="545863" imgH="444307" progId="Equation.3">
                  <p:embed/>
                  <p:pic>
                    <p:nvPicPr>
                      <p:cNvPr id="0" name="Picture 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204864"/>
                        <a:ext cx="1512168" cy="1138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601"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0600" name="Object 8"/>
          <p:cNvGraphicFramePr>
            <a:graphicFrameLocks noChangeAspect="1"/>
          </p:cNvGraphicFramePr>
          <p:nvPr>
            <p:extLst>
              <p:ext uri="{D42A27DB-BD31-4B8C-83A1-F6EECF244321}">
                <p14:modId xmlns:p14="http://schemas.microsoft.com/office/powerpoint/2010/main" val="1019383770"/>
              </p:ext>
            </p:extLst>
          </p:nvPr>
        </p:nvGraphicFramePr>
        <p:xfrm>
          <a:off x="2627784" y="4149080"/>
          <a:ext cx="2343078" cy="1007616"/>
        </p:xfrm>
        <a:graphic>
          <a:graphicData uri="http://schemas.openxmlformats.org/presentationml/2006/ole">
            <mc:AlternateContent xmlns:mc="http://schemas.openxmlformats.org/markup-compatibility/2006">
              <mc:Choice xmlns:v="urn:schemas-microsoft-com:vml" Requires="v">
                <p:oleObj spid="_x0000_s526684" name="公式" r:id="rId5" imgW="1040948" imgH="444307" progId="Equation.3">
                  <p:embed/>
                </p:oleObj>
              </mc:Choice>
              <mc:Fallback>
                <p:oleObj name="公式" r:id="rId5" imgW="1040948" imgH="444307" progId="Equation.3">
                  <p:embed/>
                  <p:pic>
                    <p:nvPicPr>
                      <p:cNvPr id="0" name="Picture 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4149080"/>
                        <a:ext cx="2343078" cy="1007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477576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598"/>
                                        </p:tgtEl>
                                        <p:attrNameLst>
                                          <p:attrName>style.visibility</p:attrName>
                                        </p:attrNameLst>
                                      </p:cBhvr>
                                      <p:to>
                                        <p:strVal val="visible"/>
                                      </p:to>
                                    </p:set>
                                    <p:anim calcmode="lin" valueType="num">
                                      <p:cBhvr additive="base">
                                        <p:cTn id="7" dur="500" fill="hold"/>
                                        <p:tgtEl>
                                          <p:spTgt spid="110598"/>
                                        </p:tgtEl>
                                        <p:attrNameLst>
                                          <p:attrName>ppt_x</p:attrName>
                                        </p:attrNameLst>
                                      </p:cBhvr>
                                      <p:tavLst>
                                        <p:tav tm="0">
                                          <p:val>
                                            <p:strVal val="#ppt_x"/>
                                          </p:val>
                                        </p:tav>
                                        <p:tav tm="100000">
                                          <p:val>
                                            <p:strVal val="#ppt_x"/>
                                          </p:val>
                                        </p:tav>
                                      </p:tavLst>
                                    </p:anim>
                                    <p:anim calcmode="lin" valueType="num">
                                      <p:cBhvr additive="base">
                                        <p:cTn id="8" dur="500" fill="hold"/>
                                        <p:tgtEl>
                                          <p:spTgt spid="110598"/>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10595">
                                            <p:txEl>
                                              <p:pRg st="1" end="1"/>
                                            </p:txEl>
                                          </p:spTgt>
                                        </p:tgtEl>
                                        <p:attrNameLst>
                                          <p:attrName>style.visibility</p:attrName>
                                        </p:attrNameLst>
                                      </p:cBhvr>
                                      <p:to>
                                        <p:strVal val="visible"/>
                                      </p:to>
                                    </p:set>
                                    <p:animEffect transition="in" filter="fade">
                                      <p:cBhvr>
                                        <p:cTn id="11" dur="500"/>
                                        <p:tgtEl>
                                          <p:spTgt spid="11059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10595">
                                            <p:txEl>
                                              <p:pRg st="3" end="3"/>
                                            </p:txEl>
                                          </p:spTgt>
                                        </p:tgtEl>
                                        <p:attrNameLst>
                                          <p:attrName>style.visibility</p:attrName>
                                        </p:attrNameLst>
                                      </p:cBhvr>
                                      <p:to>
                                        <p:strVal val="visible"/>
                                      </p:to>
                                    </p:set>
                                    <p:anim calcmode="lin" valueType="num">
                                      <p:cBhvr additive="base">
                                        <p:cTn id="16" dur="500" fill="hold"/>
                                        <p:tgtEl>
                                          <p:spTgt spid="110595">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10595">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10600"/>
                                        </p:tgtEl>
                                        <p:attrNameLst>
                                          <p:attrName>style.visibility</p:attrName>
                                        </p:attrNameLst>
                                      </p:cBhvr>
                                      <p:to>
                                        <p:strVal val="visible"/>
                                      </p:to>
                                    </p:set>
                                    <p:anim calcmode="lin" valueType="num">
                                      <p:cBhvr additive="base">
                                        <p:cTn id="20" dur="500" fill="hold"/>
                                        <p:tgtEl>
                                          <p:spTgt spid="110600"/>
                                        </p:tgtEl>
                                        <p:attrNameLst>
                                          <p:attrName>ppt_x</p:attrName>
                                        </p:attrNameLst>
                                      </p:cBhvr>
                                      <p:tavLst>
                                        <p:tav tm="0">
                                          <p:val>
                                            <p:strVal val="#ppt_x"/>
                                          </p:val>
                                        </p:tav>
                                        <p:tav tm="100000">
                                          <p:val>
                                            <p:strVal val="#ppt_x"/>
                                          </p:val>
                                        </p:tav>
                                      </p:tavLst>
                                    </p:anim>
                                    <p:anim calcmode="lin" valueType="num">
                                      <p:cBhvr additive="base">
                                        <p:cTn id="21" dur="500" fill="hold"/>
                                        <p:tgtEl>
                                          <p:spTgt spid="110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111619" name="Rectangle 3"/>
          <p:cNvSpPr>
            <a:spLocks noGrp="1" noChangeArrowheads="1"/>
          </p:cNvSpPr>
          <p:nvPr>
            <p:ph type="body" idx="1"/>
          </p:nvPr>
        </p:nvSpPr>
        <p:spPr/>
        <p:txBody>
          <a:bodyPr/>
          <a:lstStyle/>
          <a:p>
            <a:r>
              <a:rPr lang="zh-CN" altLang="en-US" dirty="0" smtClean="0"/>
              <a:t>若</a:t>
            </a:r>
            <a:r>
              <a:rPr lang="en-US" altLang="zh-CN" dirty="0" smtClean="0"/>
              <a:t>P(1) = P(0) = 1/2</a:t>
            </a:r>
            <a:r>
              <a:rPr lang="zh-CN" altLang="en-US" dirty="0" smtClean="0"/>
              <a:t>，则有</a:t>
            </a:r>
          </a:p>
          <a:p>
            <a:pPr lvl="1"/>
            <a:endParaRPr lang="zh-CN" altLang="en-US" dirty="0" smtClean="0"/>
          </a:p>
          <a:p>
            <a:r>
              <a:rPr lang="zh-CN" altLang="en-US" dirty="0" smtClean="0"/>
              <a:t>这时，基带传输系统总误码率为</a:t>
            </a:r>
          </a:p>
          <a:p>
            <a:pPr lvl="1"/>
            <a:endParaRPr lang="zh-CN" altLang="en-US" dirty="0" smtClean="0"/>
          </a:p>
          <a:p>
            <a:pPr lvl="1"/>
            <a:endParaRPr lang="zh-CN" altLang="en-US" dirty="0" smtClean="0"/>
          </a:p>
          <a:p>
            <a:r>
              <a:rPr lang="zh-CN" altLang="en-US" dirty="0" smtClean="0"/>
              <a:t>由上式可见，在发送概率相等，且在最佳门限电平下，双极性基带系统的总误码率仅依赖于信号峰值</a:t>
            </a:r>
            <a:r>
              <a:rPr lang="en-US" altLang="zh-CN" dirty="0" smtClean="0"/>
              <a:t>A</a:t>
            </a:r>
            <a:r>
              <a:rPr lang="zh-CN" altLang="en-US" dirty="0" smtClean="0"/>
              <a:t>与噪声均方根值</a:t>
            </a:r>
            <a:r>
              <a:rPr lang="zh-CN" altLang="en-US" dirty="0">
                <a:sym typeface="Symbol" pitchFamily="18" charset="2"/>
              </a:rPr>
              <a:t></a:t>
            </a:r>
            <a:r>
              <a:rPr lang="en-US" altLang="zh-CN" baseline="-25000" dirty="0">
                <a:sym typeface="Symbol" pitchFamily="18" charset="2"/>
              </a:rPr>
              <a:t>n</a:t>
            </a:r>
            <a:r>
              <a:rPr lang="zh-CN" altLang="en-US" dirty="0"/>
              <a:t>的比值</a:t>
            </a:r>
            <a:r>
              <a:rPr lang="en-US" altLang="zh-CN" dirty="0"/>
              <a:t>, </a:t>
            </a:r>
            <a:r>
              <a:rPr lang="zh-CN" altLang="en-US" dirty="0"/>
              <a:t>而与采用什么样的信号形式无关。且比值</a:t>
            </a:r>
            <a:r>
              <a:rPr lang="en-US" altLang="zh-CN" i="1" dirty="0"/>
              <a:t>A</a:t>
            </a:r>
            <a:r>
              <a:rPr lang="en-US" altLang="zh-CN" dirty="0"/>
              <a:t>/ </a:t>
            </a:r>
            <a:r>
              <a:rPr lang="en-US" altLang="zh-CN" dirty="0">
                <a:sym typeface="Symbol" pitchFamily="18" charset="2"/>
              </a:rPr>
              <a:t></a:t>
            </a:r>
            <a:r>
              <a:rPr lang="en-US" altLang="zh-CN" baseline="-25000" dirty="0">
                <a:sym typeface="Symbol" pitchFamily="18" charset="2"/>
              </a:rPr>
              <a:t>n</a:t>
            </a:r>
            <a:r>
              <a:rPr lang="zh-CN" altLang="en-US" dirty="0"/>
              <a:t>越大，</a:t>
            </a:r>
            <a:r>
              <a:rPr lang="en-US" altLang="zh-CN" i="1" dirty="0" err="1"/>
              <a:t>P</a:t>
            </a:r>
            <a:r>
              <a:rPr lang="en-US" altLang="zh-CN" i="1" baseline="-25000" dirty="0" err="1"/>
              <a:t>e</a:t>
            </a:r>
            <a:r>
              <a:rPr lang="zh-CN" altLang="en-US" dirty="0" smtClean="0"/>
              <a:t>就越小。 </a:t>
            </a:r>
            <a:endParaRPr lang="zh-CN" altLang="en-US" dirty="0"/>
          </a:p>
        </p:txBody>
      </p:sp>
      <p:sp>
        <p:nvSpPr>
          <p:cNvPr id="14" name="灯片编号占位符 5"/>
          <p:cNvSpPr>
            <a:spLocks noGrp="1"/>
          </p:cNvSpPr>
          <p:nvPr>
            <p:ph type="sldNum" sz="quarter" idx="12"/>
          </p:nvPr>
        </p:nvSpPr>
        <p:spPr/>
        <p:txBody>
          <a:bodyPr/>
          <a:lstStyle/>
          <a:p>
            <a:fld id="{92F55C1B-494B-44C9-854E-40C611809DC0}" type="slidenum">
              <a:rPr lang="en-US" altLang="zh-CN" smtClean="0"/>
              <a:pPr/>
              <a:t>124</a:t>
            </a:fld>
            <a:endParaRPr lang="en-US" altLang="zh-CN"/>
          </a:p>
        </p:txBody>
      </p:sp>
      <p:sp>
        <p:nvSpPr>
          <p:cNvPr id="111621"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1620" name="Object 4"/>
          <p:cNvGraphicFramePr>
            <a:graphicFrameLocks noChangeAspect="1"/>
          </p:cNvGraphicFramePr>
          <p:nvPr>
            <p:extLst>
              <p:ext uri="{D42A27DB-BD31-4B8C-83A1-F6EECF244321}">
                <p14:modId xmlns:p14="http://schemas.microsoft.com/office/powerpoint/2010/main" val="1373619093"/>
              </p:ext>
            </p:extLst>
          </p:nvPr>
        </p:nvGraphicFramePr>
        <p:xfrm>
          <a:off x="3491880" y="1700808"/>
          <a:ext cx="1080120" cy="600066"/>
        </p:xfrm>
        <a:graphic>
          <a:graphicData uri="http://schemas.openxmlformats.org/presentationml/2006/ole">
            <mc:AlternateContent xmlns:mc="http://schemas.openxmlformats.org/markup-compatibility/2006">
              <mc:Choice xmlns:v="urn:schemas-microsoft-com:vml" Requires="v">
                <p:oleObj spid="_x0000_s528054" r:id="rId3" imgW="431613" imgH="241195" progId="Equation.DSMT4">
                  <p:embed/>
                </p:oleObj>
              </mc:Choice>
              <mc:Fallback>
                <p:oleObj r:id="rId3" imgW="431613" imgH="241195" progId="Equation.DSMT4">
                  <p:embed/>
                  <p:pic>
                    <p:nvPicPr>
                      <p:cNvPr id="0" name="Picture 1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700808"/>
                        <a:ext cx="1080120" cy="6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3" name="Rectangle 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11625" name="Rectangle 9"/>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11628" name="Rectangle 12"/>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13"/>
          <p:cNvGrpSpPr>
            <a:grpSpLocks/>
          </p:cNvGrpSpPr>
          <p:nvPr/>
        </p:nvGrpSpPr>
        <p:grpSpPr bwMode="auto">
          <a:xfrm>
            <a:off x="634206" y="2799011"/>
            <a:ext cx="7875588" cy="1062037"/>
            <a:chOff x="612" y="1763"/>
            <a:chExt cx="4961" cy="669"/>
          </a:xfrm>
        </p:grpSpPr>
        <p:grpSp>
          <p:nvGrpSpPr>
            <p:cNvPr id="3" name="Group 10"/>
            <p:cNvGrpSpPr>
              <a:grpSpLocks/>
            </p:cNvGrpSpPr>
            <p:nvPr/>
          </p:nvGrpSpPr>
          <p:grpSpPr bwMode="auto">
            <a:xfrm>
              <a:off x="612" y="1763"/>
              <a:ext cx="3685" cy="669"/>
              <a:chOff x="1151" y="1735"/>
              <a:chExt cx="3685" cy="669"/>
            </a:xfrm>
          </p:grpSpPr>
          <p:graphicFrame>
            <p:nvGraphicFramePr>
              <p:cNvPr id="111622" name="Object 6"/>
              <p:cNvGraphicFramePr>
                <a:graphicFrameLocks noChangeAspect="1"/>
              </p:cNvGraphicFramePr>
              <p:nvPr/>
            </p:nvGraphicFramePr>
            <p:xfrm>
              <a:off x="1151" y="1816"/>
              <a:ext cx="1984" cy="509"/>
            </p:xfrm>
            <a:graphic>
              <a:graphicData uri="http://schemas.openxmlformats.org/presentationml/2006/ole">
                <mc:AlternateContent xmlns:mc="http://schemas.openxmlformats.org/markup-compatibility/2006">
                  <mc:Choice xmlns:v="urn:schemas-microsoft-com:vml" Requires="v">
                    <p:oleObj spid="_x0000_s528055" r:id="rId5" imgW="1524000" imgH="393700" progId="Equation.DSMT4">
                      <p:embed/>
                    </p:oleObj>
                  </mc:Choice>
                  <mc:Fallback>
                    <p:oleObj r:id="rId5" imgW="1524000" imgH="393700" progId="Equation.DSMT4">
                      <p:embed/>
                      <p:pic>
                        <p:nvPicPr>
                          <p:cNvPr id="0" name="Picture 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1" y="1816"/>
                            <a:ext cx="1984" cy="5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4" name="Object 8"/>
              <p:cNvGraphicFramePr>
                <a:graphicFrameLocks noChangeAspect="1"/>
              </p:cNvGraphicFramePr>
              <p:nvPr/>
            </p:nvGraphicFramePr>
            <p:xfrm>
              <a:off x="3163" y="1735"/>
              <a:ext cx="1673" cy="669"/>
            </p:xfrm>
            <a:graphic>
              <a:graphicData uri="http://schemas.openxmlformats.org/presentationml/2006/ole">
                <mc:AlternateContent xmlns:mc="http://schemas.openxmlformats.org/markup-compatibility/2006">
                  <mc:Choice xmlns:v="urn:schemas-microsoft-com:vml" Requires="v">
                    <p:oleObj spid="_x0000_s528056" r:id="rId7" imgW="1333500" imgH="533400" progId="Equation.DSMT4">
                      <p:embed/>
                    </p:oleObj>
                  </mc:Choice>
                  <mc:Fallback>
                    <p:oleObj r:id="rId7" imgW="1333500" imgH="533400" progId="Equation.DSMT4">
                      <p:embed/>
                      <p:pic>
                        <p:nvPicPr>
                          <p:cNvPr id="0" name="Picture 1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3" y="1735"/>
                            <a:ext cx="1673" cy="6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1627" name="Object 11"/>
            <p:cNvGraphicFramePr>
              <a:graphicFrameLocks noChangeAspect="1"/>
            </p:cNvGraphicFramePr>
            <p:nvPr/>
          </p:nvGraphicFramePr>
          <p:xfrm>
            <a:off x="4269" y="1791"/>
            <a:ext cx="1304" cy="623"/>
          </p:xfrm>
          <a:graphic>
            <a:graphicData uri="http://schemas.openxmlformats.org/presentationml/2006/ole">
              <mc:AlternateContent xmlns:mc="http://schemas.openxmlformats.org/markup-compatibility/2006">
                <mc:Choice xmlns:v="urn:schemas-microsoft-com:vml" Requires="v">
                  <p:oleObj spid="_x0000_s528057" r:id="rId9" imgW="1054100" imgH="508000" progId="Equation.DSMT4">
                    <p:embed/>
                  </p:oleObj>
                </mc:Choice>
                <mc:Fallback>
                  <p:oleObj r:id="rId9" imgW="1054100" imgH="508000" progId="Equation.DSMT4">
                    <p:embed/>
                    <p:pic>
                      <p:nvPicPr>
                        <p:cNvPr id="0" name="Picture 1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9" y="1791"/>
                          <a:ext cx="1304" cy="6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01543083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619">
                                            <p:txEl>
                                              <p:pRg st="2" end="2"/>
                                            </p:txEl>
                                          </p:spTgt>
                                        </p:tgtEl>
                                        <p:attrNameLst>
                                          <p:attrName>style.visibility</p:attrName>
                                        </p:attrNameLst>
                                      </p:cBhvr>
                                      <p:to>
                                        <p:strVal val="visible"/>
                                      </p:to>
                                    </p:set>
                                    <p:anim calcmode="lin" valueType="num">
                                      <p:cBhvr additive="base">
                                        <p:cTn id="7" dur="500" fill="hold"/>
                                        <p:tgtEl>
                                          <p:spTgt spid="1116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1619">
                                            <p:txEl>
                                              <p:pRg st="5" end="5"/>
                                            </p:txEl>
                                          </p:spTgt>
                                        </p:tgtEl>
                                        <p:attrNameLst>
                                          <p:attrName>style.visibility</p:attrName>
                                        </p:attrNameLst>
                                      </p:cBhvr>
                                      <p:to>
                                        <p:strVal val="visible"/>
                                      </p:to>
                                    </p:set>
                                    <p:anim calcmode="lin" valueType="num">
                                      <p:cBhvr additive="base">
                                        <p:cTn id="17" dur="500" fill="hold"/>
                                        <p:tgtEl>
                                          <p:spTgt spid="11161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16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en-US" altLang="zh-CN" dirty="0"/>
              <a:t>6.5.2 </a:t>
            </a:r>
            <a:r>
              <a:rPr lang="zh-CN" altLang="en-US" dirty="0">
                <a:solidFill>
                  <a:srgbClr val="0000FF"/>
                </a:solidFill>
              </a:rPr>
              <a:t>二进制单极性基带</a:t>
            </a:r>
            <a:r>
              <a:rPr lang="zh-CN" altLang="en-US" dirty="0" smtClean="0">
                <a:solidFill>
                  <a:srgbClr val="0000FF"/>
                </a:solidFill>
              </a:rPr>
              <a:t>系统</a:t>
            </a:r>
            <a:endParaRPr lang="zh-CN" altLang="en-US" dirty="0">
              <a:solidFill>
                <a:srgbClr val="0000FF"/>
              </a:solidFill>
            </a:endParaRPr>
          </a:p>
        </p:txBody>
      </p:sp>
      <p:sp>
        <p:nvSpPr>
          <p:cNvPr id="112643" name="Rectangle 3"/>
          <p:cNvSpPr>
            <a:spLocks noGrp="1" noChangeArrowheads="1"/>
          </p:cNvSpPr>
          <p:nvPr>
            <p:ph type="body" idx="1"/>
          </p:nvPr>
        </p:nvSpPr>
        <p:spPr/>
        <p:txBody>
          <a:bodyPr/>
          <a:lstStyle/>
          <a:p>
            <a:r>
              <a:rPr lang="zh-CN" altLang="en-US" dirty="0" smtClean="0"/>
              <a:t>对于</a:t>
            </a:r>
            <a:r>
              <a:rPr lang="zh-CN" altLang="en-US" dirty="0" smtClean="0">
                <a:solidFill>
                  <a:srgbClr val="FF0000"/>
                </a:solidFill>
              </a:rPr>
              <a:t>单极性</a:t>
            </a:r>
            <a:r>
              <a:rPr lang="zh-CN" altLang="en-US" dirty="0" smtClean="0"/>
              <a:t>信号</a:t>
            </a:r>
            <a:r>
              <a:rPr lang="en-US" altLang="zh-CN" dirty="0" smtClean="0"/>
              <a:t>, </a:t>
            </a:r>
            <a:r>
              <a:rPr lang="zh-CN" altLang="en-US" dirty="0" smtClean="0"/>
              <a:t>若设它在抽样时刻的电平取值为</a:t>
            </a:r>
            <a:r>
              <a:rPr lang="en-US" altLang="zh-CN" dirty="0" smtClean="0"/>
              <a:t>+A</a:t>
            </a:r>
            <a:r>
              <a:rPr lang="zh-CN" altLang="en-US" dirty="0" smtClean="0"/>
              <a:t>或</a:t>
            </a:r>
            <a:r>
              <a:rPr lang="en-US" altLang="zh-CN" dirty="0" smtClean="0">
                <a:solidFill>
                  <a:srgbClr val="FF0000"/>
                </a:solidFill>
              </a:rPr>
              <a:t>0</a:t>
            </a:r>
            <a:r>
              <a:rPr lang="zh-CN" altLang="en-US" dirty="0" smtClean="0"/>
              <a:t>（分别对应信码“</a:t>
            </a:r>
            <a:r>
              <a:rPr lang="en-US" altLang="zh-CN" dirty="0" smtClean="0"/>
              <a:t>1”</a:t>
            </a:r>
            <a:r>
              <a:rPr lang="zh-CN" altLang="en-US" dirty="0" smtClean="0"/>
              <a:t>或“</a:t>
            </a:r>
            <a:r>
              <a:rPr lang="en-US" altLang="zh-CN" dirty="0" smtClean="0"/>
              <a:t>0” </a:t>
            </a:r>
            <a:r>
              <a:rPr lang="zh-CN" altLang="en-US" dirty="0" smtClean="0"/>
              <a:t>），则只需将下图中</a:t>
            </a:r>
            <a:r>
              <a:rPr lang="en-US" altLang="zh-CN" dirty="0" smtClean="0"/>
              <a:t>f</a:t>
            </a:r>
            <a:r>
              <a:rPr lang="en-US" altLang="zh-CN" baseline="-25000" dirty="0" smtClean="0"/>
              <a:t>0</a:t>
            </a:r>
            <a:r>
              <a:rPr lang="en-US" altLang="zh-CN" dirty="0" smtClean="0"/>
              <a:t>(x)</a:t>
            </a:r>
            <a:r>
              <a:rPr lang="zh-CN" altLang="en-US" dirty="0" smtClean="0"/>
              <a:t>曲线的</a:t>
            </a:r>
            <a:r>
              <a:rPr lang="zh-CN" altLang="en-US" dirty="0" smtClean="0">
                <a:solidFill>
                  <a:srgbClr val="FF0000"/>
                </a:solidFill>
              </a:rPr>
              <a:t>分布中心由</a:t>
            </a:r>
            <a:r>
              <a:rPr lang="en-US" altLang="zh-CN" dirty="0" smtClean="0">
                <a:solidFill>
                  <a:srgbClr val="FF0000"/>
                </a:solidFill>
              </a:rPr>
              <a:t>-A</a:t>
            </a:r>
            <a:r>
              <a:rPr lang="zh-CN" altLang="en-US" dirty="0" smtClean="0">
                <a:solidFill>
                  <a:srgbClr val="FF0000"/>
                </a:solidFill>
              </a:rPr>
              <a:t>移到</a:t>
            </a:r>
            <a:r>
              <a:rPr lang="en-US" altLang="zh-CN" dirty="0" smtClean="0">
                <a:solidFill>
                  <a:srgbClr val="FF0000"/>
                </a:solidFill>
              </a:rPr>
              <a:t>0</a:t>
            </a:r>
            <a:r>
              <a:rPr lang="zh-CN" altLang="en-US" dirty="0" smtClean="0"/>
              <a:t>即可。</a:t>
            </a:r>
            <a:endParaRPr lang="zh-CN" altLang="en-US" dirty="0"/>
          </a:p>
        </p:txBody>
      </p:sp>
      <p:sp>
        <p:nvSpPr>
          <p:cNvPr id="5" name="灯片编号占位符 5"/>
          <p:cNvSpPr>
            <a:spLocks noGrp="1"/>
          </p:cNvSpPr>
          <p:nvPr>
            <p:ph type="sldNum" sz="quarter" idx="12"/>
          </p:nvPr>
        </p:nvSpPr>
        <p:spPr/>
        <p:txBody>
          <a:bodyPr/>
          <a:lstStyle/>
          <a:p>
            <a:fld id="{89CC2F77-E3D1-4C41-8C8C-D0A544D63836}" type="slidenum">
              <a:rPr lang="en-US" altLang="zh-CN" smtClean="0"/>
              <a:pPr/>
              <a:t>125</a:t>
            </a:fld>
            <a:endParaRPr lang="en-US" altLang="zh-CN"/>
          </a:p>
        </p:txBody>
      </p:sp>
      <p:pic>
        <p:nvPicPr>
          <p:cNvPr id="112644" name="Picture 4" descr="t0516"/>
          <p:cNvPicPr>
            <a:picLocks noChangeAspect="1" noChangeArrowheads="1"/>
          </p:cNvPicPr>
          <p:nvPr/>
        </p:nvPicPr>
        <p:blipFill>
          <a:blip r:embed="rId2" cstate="print"/>
          <a:srcRect t="4271" r="2678"/>
          <a:stretch>
            <a:fillRect/>
          </a:stretch>
        </p:blipFill>
        <p:spPr bwMode="auto">
          <a:xfrm>
            <a:off x="1331640" y="2780928"/>
            <a:ext cx="6264696" cy="3316842"/>
          </a:xfrm>
          <a:prstGeom prst="rect">
            <a:avLst/>
          </a:prstGeom>
          <a:noFill/>
          <a:ln w="9525">
            <a:noFill/>
            <a:miter lim="800000"/>
            <a:headEnd/>
            <a:tailEnd/>
          </a:ln>
        </p:spPr>
      </p:pic>
      <p:cxnSp>
        <p:nvCxnSpPr>
          <p:cNvPr id="3" name="直接连接符 2"/>
          <p:cNvCxnSpPr/>
          <p:nvPr/>
        </p:nvCxnSpPr>
        <p:spPr>
          <a:xfrm>
            <a:off x="3707904" y="3356992"/>
            <a:ext cx="0" cy="274077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3851920" y="4439349"/>
            <a:ext cx="504056"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44"/>
                                        </p:tgtEl>
                                        <p:attrNameLst>
                                          <p:attrName>style.visibility</p:attrName>
                                        </p:attrNameLst>
                                      </p:cBhvr>
                                      <p:to>
                                        <p:strVal val="visible"/>
                                      </p:to>
                                    </p:set>
                                    <p:anim calcmode="lin" valueType="num">
                                      <p:cBhvr additive="base">
                                        <p:cTn id="7" dur="500" fill="hold"/>
                                        <p:tgtEl>
                                          <p:spTgt spid="112644"/>
                                        </p:tgtEl>
                                        <p:attrNameLst>
                                          <p:attrName>ppt_x</p:attrName>
                                        </p:attrNameLst>
                                      </p:cBhvr>
                                      <p:tavLst>
                                        <p:tav tm="0">
                                          <p:val>
                                            <p:strVal val="#ppt_x"/>
                                          </p:val>
                                        </p:tav>
                                        <p:tav tm="100000">
                                          <p:val>
                                            <p:strVal val="#ppt_x"/>
                                          </p:val>
                                        </p:tav>
                                      </p:tavLst>
                                    </p:anim>
                                    <p:anim calcmode="lin" valueType="num">
                                      <p:cBhvr additive="base">
                                        <p:cTn id="8" dur="500" fill="hold"/>
                                        <p:tgtEl>
                                          <p:spTgt spid="1126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dirty="0"/>
              <a:t>二进制</a:t>
            </a:r>
            <a:r>
              <a:rPr lang="zh-CN" altLang="en-US" dirty="0">
                <a:solidFill>
                  <a:srgbClr val="FF0000"/>
                </a:solidFill>
              </a:rPr>
              <a:t>单极性</a:t>
            </a:r>
            <a:r>
              <a:rPr lang="zh-CN" altLang="en-US" dirty="0"/>
              <a:t>误码率分析</a:t>
            </a:r>
          </a:p>
        </p:txBody>
      </p:sp>
      <p:sp>
        <p:nvSpPr>
          <p:cNvPr id="3" name="内容占位符 2"/>
          <p:cNvSpPr>
            <a:spLocks noGrp="1"/>
          </p:cNvSpPr>
          <p:nvPr>
            <p:ph sz="half" idx="1"/>
          </p:nvPr>
        </p:nvSpPr>
        <p:spPr>
          <a:xfrm>
            <a:off x="323528" y="1124744"/>
            <a:ext cx="4077022" cy="4971257"/>
          </a:xfrm>
        </p:spPr>
        <p:txBody>
          <a:bodyPr/>
          <a:lstStyle/>
          <a:p>
            <a:r>
              <a:rPr lang="zh-CN" altLang="en-US" dirty="0" smtClean="0"/>
              <a:t>回顾：</a:t>
            </a:r>
            <a:r>
              <a:rPr lang="zh-CN" altLang="en-US" dirty="0" smtClean="0">
                <a:solidFill>
                  <a:srgbClr val="7030A0"/>
                </a:solidFill>
              </a:rPr>
              <a:t>二进制双极性</a:t>
            </a:r>
            <a:r>
              <a:rPr lang="zh-CN" altLang="en-US" dirty="0" smtClean="0"/>
              <a:t>：</a:t>
            </a:r>
            <a:endParaRPr lang="en-US" altLang="zh-CN" dirty="0" smtClean="0"/>
          </a:p>
          <a:p>
            <a:pPr lvl="1"/>
            <a:r>
              <a:rPr lang="zh-CN" altLang="en-US" dirty="0" smtClean="0">
                <a:solidFill>
                  <a:srgbClr val="0000FF"/>
                </a:solidFill>
              </a:rPr>
              <a:t>判决电平：</a:t>
            </a:r>
            <a:endParaRPr lang="en-US" altLang="zh-CN" dirty="0" smtClean="0">
              <a:solidFill>
                <a:srgbClr val="0000FF"/>
              </a:solidFill>
            </a:endParaRPr>
          </a:p>
          <a:p>
            <a:endParaRPr lang="en-US" altLang="zh-CN" dirty="0" smtClean="0"/>
          </a:p>
          <a:p>
            <a:pPr lvl="1"/>
            <a:r>
              <a:rPr lang="zh-CN" altLang="en-US" dirty="0" smtClean="0">
                <a:solidFill>
                  <a:srgbClr val="0000FF"/>
                </a:solidFill>
              </a:rPr>
              <a:t>若</a:t>
            </a:r>
            <a:r>
              <a:rPr lang="en-US" altLang="zh-CN" dirty="0" smtClean="0">
                <a:solidFill>
                  <a:srgbClr val="0000FF"/>
                </a:solidFill>
              </a:rPr>
              <a:t>P(1</a:t>
            </a:r>
            <a:r>
              <a:rPr lang="en-US" altLang="zh-CN" dirty="0">
                <a:solidFill>
                  <a:srgbClr val="0000FF"/>
                </a:solidFill>
              </a:rPr>
              <a:t>) = P(0) = </a:t>
            </a:r>
            <a:r>
              <a:rPr lang="en-US" altLang="zh-CN" dirty="0" smtClean="0">
                <a:solidFill>
                  <a:srgbClr val="0000FF"/>
                </a:solidFill>
              </a:rPr>
              <a:t>1/2</a:t>
            </a:r>
            <a:r>
              <a:rPr lang="zh-CN" altLang="en-US" dirty="0" smtClean="0">
                <a:solidFill>
                  <a:srgbClr val="0000FF"/>
                </a:solidFill>
              </a:rPr>
              <a:t>，</a:t>
            </a:r>
            <a:r>
              <a:rPr lang="en-US" altLang="zh-CN" i="1" dirty="0">
                <a:solidFill>
                  <a:srgbClr val="FF0000"/>
                </a:solidFill>
              </a:rPr>
              <a:t> </a:t>
            </a:r>
            <a:r>
              <a:rPr lang="en-US" altLang="zh-CN" i="1" dirty="0" err="1">
                <a:solidFill>
                  <a:srgbClr val="FF0000"/>
                </a:solidFill>
              </a:rPr>
              <a:t>V</a:t>
            </a:r>
            <a:r>
              <a:rPr lang="en-US" altLang="zh-CN" baseline="-25000" dirty="0" err="1">
                <a:solidFill>
                  <a:srgbClr val="FF0000"/>
                </a:solidFill>
              </a:rPr>
              <a:t>d</a:t>
            </a:r>
            <a:r>
              <a:rPr lang="en-US" altLang="zh-CN" dirty="0">
                <a:solidFill>
                  <a:srgbClr val="FF0000"/>
                </a:solidFill>
              </a:rPr>
              <a:t>* = </a:t>
            </a:r>
            <a:r>
              <a:rPr lang="en-US" altLang="zh-CN" dirty="0" smtClean="0">
                <a:solidFill>
                  <a:srgbClr val="FF0000"/>
                </a:solidFill>
              </a:rPr>
              <a:t>0</a:t>
            </a:r>
          </a:p>
          <a:p>
            <a:pPr lvl="1"/>
            <a:r>
              <a:rPr lang="zh-CN" altLang="en-US" dirty="0" smtClean="0">
                <a:solidFill>
                  <a:srgbClr val="0000FF"/>
                </a:solidFill>
              </a:rPr>
              <a:t>误码率为</a:t>
            </a:r>
            <a:endParaRPr lang="en-US" altLang="zh-CN" dirty="0" smtClean="0">
              <a:solidFill>
                <a:srgbClr val="0000FF"/>
              </a:solidFill>
            </a:endParaRPr>
          </a:p>
          <a:p>
            <a:pPr lvl="1"/>
            <a:endParaRPr lang="en-US" altLang="zh-CN" dirty="0"/>
          </a:p>
          <a:p>
            <a:pPr lvl="1"/>
            <a:endParaRPr lang="en-US" altLang="zh-CN" dirty="0" smtClean="0"/>
          </a:p>
        </p:txBody>
      </p:sp>
      <p:sp>
        <p:nvSpPr>
          <p:cNvPr id="13" name="内容占位符 12"/>
          <p:cNvSpPr>
            <a:spLocks noGrp="1"/>
          </p:cNvSpPr>
          <p:nvPr>
            <p:ph sz="half" idx="2"/>
          </p:nvPr>
        </p:nvSpPr>
        <p:spPr>
          <a:xfrm>
            <a:off x="4815458" y="1052736"/>
            <a:ext cx="3788990" cy="5043265"/>
          </a:xfrm>
        </p:spPr>
        <p:txBody>
          <a:bodyPr/>
          <a:lstStyle/>
          <a:p>
            <a:r>
              <a:rPr lang="zh-CN" altLang="en-US" dirty="0" smtClean="0"/>
              <a:t>二进制</a:t>
            </a:r>
            <a:r>
              <a:rPr lang="zh-CN" altLang="en-US" dirty="0" smtClean="0">
                <a:solidFill>
                  <a:srgbClr val="FF0000"/>
                </a:solidFill>
              </a:rPr>
              <a:t>单极性</a:t>
            </a:r>
            <a:r>
              <a:rPr lang="zh-CN" altLang="en-US" dirty="0" smtClean="0"/>
              <a:t>时</a:t>
            </a:r>
            <a:r>
              <a:rPr lang="zh-CN" altLang="en-US" dirty="0"/>
              <a:t>：</a:t>
            </a:r>
          </a:p>
          <a:p>
            <a:pPr lvl="1"/>
            <a:r>
              <a:rPr lang="zh-CN" altLang="en-US" dirty="0">
                <a:solidFill>
                  <a:srgbClr val="0000FF"/>
                </a:solidFill>
              </a:rPr>
              <a:t>判决电平：</a:t>
            </a:r>
            <a:endParaRPr lang="en-US" altLang="zh-CN" dirty="0">
              <a:solidFill>
                <a:srgbClr val="0000FF"/>
              </a:solidFill>
            </a:endParaRPr>
          </a:p>
          <a:p>
            <a:pPr lvl="1"/>
            <a:endParaRPr lang="en-US" altLang="zh-CN" dirty="0"/>
          </a:p>
          <a:p>
            <a:pPr lvl="1"/>
            <a:endParaRPr lang="en-US" altLang="zh-CN" dirty="0"/>
          </a:p>
          <a:p>
            <a:pPr lvl="1"/>
            <a:r>
              <a:rPr lang="zh-CN" altLang="en-US" dirty="0">
                <a:solidFill>
                  <a:srgbClr val="0000FF"/>
                </a:solidFill>
              </a:rPr>
              <a:t>若</a:t>
            </a:r>
            <a:r>
              <a:rPr lang="en-US" altLang="zh-CN" dirty="0">
                <a:solidFill>
                  <a:srgbClr val="0000FF"/>
                </a:solidFill>
              </a:rPr>
              <a:t>P(1) = P(0) = 1/2</a:t>
            </a:r>
            <a:r>
              <a:rPr lang="zh-CN" altLang="en-US" dirty="0" smtClean="0">
                <a:solidFill>
                  <a:srgbClr val="0000FF"/>
                </a:solidFill>
              </a:rPr>
              <a:t>，</a:t>
            </a:r>
            <a:r>
              <a:rPr lang="en-US" altLang="zh-CN" i="1" dirty="0" smtClean="0"/>
              <a:t> </a:t>
            </a:r>
            <a:r>
              <a:rPr lang="en-US" altLang="zh-CN" i="1" dirty="0" err="1">
                <a:solidFill>
                  <a:srgbClr val="FF0000"/>
                </a:solidFill>
              </a:rPr>
              <a:t>V</a:t>
            </a:r>
            <a:r>
              <a:rPr lang="en-US" altLang="zh-CN" baseline="-25000" dirty="0" err="1">
                <a:solidFill>
                  <a:srgbClr val="FF0000"/>
                </a:solidFill>
              </a:rPr>
              <a:t>d</a:t>
            </a:r>
            <a:r>
              <a:rPr lang="en-US" altLang="zh-CN" dirty="0">
                <a:solidFill>
                  <a:srgbClr val="FF0000"/>
                </a:solidFill>
              </a:rPr>
              <a:t>* = A/2</a:t>
            </a:r>
          </a:p>
          <a:p>
            <a:pPr lvl="1"/>
            <a:r>
              <a:rPr lang="zh-CN" altLang="en-US" dirty="0" smtClean="0">
                <a:solidFill>
                  <a:srgbClr val="0000FF"/>
                </a:solidFill>
              </a:rPr>
              <a:t>误码率</a:t>
            </a:r>
            <a:r>
              <a:rPr lang="zh-CN" altLang="en-US" dirty="0">
                <a:solidFill>
                  <a:srgbClr val="0000FF"/>
                </a:solidFill>
              </a:rPr>
              <a:t>为</a:t>
            </a:r>
            <a:endParaRPr lang="en-US" altLang="zh-CN" dirty="0">
              <a:solidFill>
                <a:srgbClr val="0000FF"/>
              </a:solidFill>
            </a:endParaRP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126</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872955381"/>
              </p:ext>
            </p:extLst>
          </p:nvPr>
        </p:nvGraphicFramePr>
        <p:xfrm>
          <a:off x="1547664" y="1944326"/>
          <a:ext cx="2199134" cy="944614"/>
        </p:xfrm>
        <a:graphic>
          <a:graphicData uri="http://schemas.openxmlformats.org/presentationml/2006/ole">
            <mc:AlternateContent xmlns:mc="http://schemas.openxmlformats.org/markup-compatibility/2006">
              <mc:Choice xmlns:v="urn:schemas-microsoft-com:vml" Requires="v">
                <p:oleObj spid="_x0000_s688147" name="公式" r:id="rId3" imgW="1040948" imgH="444307" progId="Equation.3">
                  <p:embed/>
                </p:oleObj>
              </mc:Choice>
              <mc:Fallback>
                <p:oleObj name="公式" r:id="rId3" imgW="1040948" imgH="444307" progId="Equation.3">
                  <p:embed/>
                  <p:pic>
                    <p:nvPicPr>
                      <p:cNvPr id="0" name="Picture 2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944326"/>
                        <a:ext cx="2199134" cy="9446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13"/>
          <p:cNvGrpSpPr>
            <a:grpSpLocks/>
          </p:cNvGrpSpPr>
          <p:nvPr/>
        </p:nvGrpSpPr>
        <p:grpSpPr bwMode="auto">
          <a:xfrm>
            <a:off x="1043608" y="4076972"/>
            <a:ext cx="3149600" cy="2592388"/>
            <a:chOff x="612" y="2171"/>
            <a:chExt cx="1984" cy="1633"/>
          </a:xfrm>
        </p:grpSpPr>
        <p:grpSp>
          <p:nvGrpSpPr>
            <p:cNvPr id="7" name="Group 10"/>
            <p:cNvGrpSpPr>
              <a:grpSpLocks/>
            </p:cNvGrpSpPr>
            <p:nvPr/>
          </p:nvGrpSpPr>
          <p:grpSpPr bwMode="auto">
            <a:xfrm>
              <a:off x="612" y="2171"/>
              <a:ext cx="1984" cy="1123"/>
              <a:chOff x="1151" y="2143"/>
              <a:chExt cx="1984" cy="1123"/>
            </a:xfrm>
          </p:grpSpPr>
          <p:graphicFrame>
            <p:nvGraphicFramePr>
              <p:cNvPr id="9" name="Object 6"/>
              <p:cNvGraphicFramePr>
                <a:graphicFrameLocks noChangeAspect="1"/>
              </p:cNvGraphicFramePr>
              <p:nvPr>
                <p:extLst>
                  <p:ext uri="{D42A27DB-BD31-4B8C-83A1-F6EECF244321}">
                    <p14:modId xmlns:p14="http://schemas.microsoft.com/office/powerpoint/2010/main" val="1916986172"/>
                  </p:ext>
                </p:extLst>
              </p:nvPr>
            </p:nvGraphicFramePr>
            <p:xfrm>
              <a:off x="1151" y="2143"/>
              <a:ext cx="1984" cy="509"/>
            </p:xfrm>
            <a:graphic>
              <a:graphicData uri="http://schemas.openxmlformats.org/presentationml/2006/ole">
                <mc:AlternateContent xmlns:mc="http://schemas.openxmlformats.org/markup-compatibility/2006">
                  <mc:Choice xmlns:v="urn:schemas-microsoft-com:vml" Requires="v">
                    <p:oleObj spid="_x0000_s688148" r:id="rId5" imgW="1524000" imgH="393700" progId="Equation.DSMT4">
                      <p:embed/>
                    </p:oleObj>
                  </mc:Choice>
                  <mc:Fallback>
                    <p:oleObj r:id="rId5" imgW="1524000" imgH="393700" progId="Equation.DSMT4">
                      <p:embed/>
                      <p:pic>
                        <p:nvPicPr>
                          <p:cNvPr id="0" name="Picture 2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1" y="2143"/>
                            <a:ext cx="1984" cy="5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2447434942"/>
                  </p:ext>
                </p:extLst>
              </p:nvPr>
            </p:nvGraphicFramePr>
            <p:xfrm>
              <a:off x="1253" y="2597"/>
              <a:ext cx="1673" cy="669"/>
            </p:xfrm>
            <a:graphic>
              <a:graphicData uri="http://schemas.openxmlformats.org/presentationml/2006/ole">
                <mc:AlternateContent xmlns:mc="http://schemas.openxmlformats.org/markup-compatibility/2006">
                  <mc:Choice xmlns:v="urn:schemas-microsoft-com:vml" Requires="v">
                    <p:oleObj spid="_x0000_s688149" r:id="rId7" imgW="1333500" imgH="533400" progId="Equation.DSMT4">
                      <p:embed/>
                    </p:oleObj>
                  </mc:Choice>
                  <mc:Fallback>
                    <p:oleObj r:id="rId7" imgW="1333500" imgH="533400" progId="Equation.DSMT4">
                      <p:embed/>
                      <p:pic>
                        <p:nvPicPr>
                          <p:cNvPr id="0" name="Picture 2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3" y="2597"/>
                            <a:ext cx="1673" cy="6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 name="Object 11"/>
            <p:cNvGraphicFramePr>
              <a:graphicFrameLocks noChangeAspect="1"/>
            </p:cNvGraphicFramePr>
            <p:nvPr>
              <p:extLst>
                <p:ext uri="{D42A27DB-BD31-4B8C-83A1-F6EECF244321}">
                  <p14:modId xmlns:p14="http://schemas.microsoft.com/office/powerpoint/2010/main" val="2189797525"/>
                </p:ext>
              </p:extLst>
            </p:nvPr>
          </p:nvGraphicFramePr>
          <p:xfrm>
            <a:off x="714" y="3181"/>
            <a:ext cx="1304" cy="623"/>
          </p:xfrm>
          <a:graphic>
            <a:graphicData uri="http://schemas.openxmlformats.org/presentationml/2006/ole">
              <mc:AlternateContent xmlns:mc="http://schemas.openxmlformats.org/markup-compatibility/2006">
                <mc:Choice xmlns:v="urn:schemas-microsoft-com:vml" Requires="v">
                  <p:oleObj spid="_x0000_s688150" r:id="rId9" imgW="1054100" imgH="508000" progId="Equation.DSMT4">
                    <p:embed/>
                  </p:oleObj>
                </mc:Choice>
                <mc:Fallback>
                  <p:oleObj r:id="rId9" imgW="1054100" imgH="508000" progId="Equation.DSMT4">
                    <p:embed/>
                    <p:pic>
                      <p:nvPicPr>
                        <p:cNvPr id="0" name="Picture 2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 y="3181"/>
                          <a:ext cx="1304" cy="6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 name="对象 10"/>
          <p:cNvGraphicFramePr>
            <a:graphicFrameLocks noChangeAspect="1"/>
          </p:cNvGraphicFramePr>
          <p:nvPr>
            <p:extLst>
              <p:ext uri="{D42A27DB-BD31-4B8C-83A1-F6EECF244321}">
                <p14:modId xmlns:p14="http://schemas.microsoft.com/office/powerpoint/2010/main" val="1012864663"/>
              </p:ext>
            </p:extLst>
          </p:nvPr>
        </p:nvGraphicFramePr>
        <p:xfrm>
          <a:off x="5292080" y="1999443"/>
          <a:ext cx="2430463" cy="839788"/>
        </p:xfrm>
        <a:graphic>
          <a:graphicData uri="http://schemas.openxmlformats.org/presentationml/2006/ole">
            <mc:AlternateContent xmlns:mc="http://schemas.openxmlformats.org/markup-compatibility/2006">
              <mc:Choice xmlns:v="urn:schemas-microsoft-com:vml" Requires="v">
                <p:oleObj spid="_x0000_s688151" name="公式" r:id="rId11" imgW="1294838" imgH="444307" progId="Equation.3">
                  <p:embed/>
                </p:oleObj>
              </mc:Choice>
              <mc:Fallback>
                <p:oleObj name="公式" r:id="rId11" imgW="1294838" imgH="444307" progId="Equation.3">
                  <p:embed/>
                  <p:pic>
                    <p:nvPicPr>
                      <p:cNvPr id="0" name="Picture 2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080" y="1999443"/>
                        <a:ext cx="2430463"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右箭头 13"/>
          <p:cNvSpPr/>
          <p:nvPr/>
        </p:nvSpPr>
        <p:spPr>
          <a:xfrm>
            <a:off x="4086992" y="2132856"/>
            <a:ext cx="873623" cy="64807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4014639329"/>
              </p:ext>
            </p:extLst>
          </p:nvPr>
        </p:nvGraphicFramePr>
        <p:xfrm>
          <a:off x="5508104" y="5013176"/>
          <a:ext cx="2847252" cy="1101279"/>
        </p:xfrm>
        <a:graphic>
          <a:graphicData uri="http://schemas.openxmlformats.org/presentationml/2006/ole">
            <mc:AlternateContent xmlns:mc="http://schemas.openxmlformats.org/markup-compatibility/2006">
              <mc:Choice xmlns:v="urn:schemas-microsoft-com:vml" Requires="v">
                <p:oleObj spid="_x0000_s688152" name="公式" r:id="rId13" imgW="1308100" imgH="508000" progId="Equation.3">
                  <p:embed/>
                </p:oleObj>
              </mc:Choice>
              <mc:Fallback>
                <p:oleObj name="公式" r:id="rId13" imgW="1308100" imgH="508000" progId="Equation.3">
                  <p:embed/>
                  <p:pic>
                    <p:nvPicPr>
                      <p:cNvPr id="0" name="Picture 29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08104" y="5013176"/>
                        <a:ext cx="2847252" cy="1101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右箭头 15"/>
          <p:cNvSpPr/>
          <p:nvPr/>
        </p:nvSpPr>
        <p:spPr>
          <a:xfrm>
            <a:off x="4173859" y="5085184"/>
            <a:ext cx="1118220" cy="64807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7" name="右箭头 16"/>
          <p:cNvSpPr/>
          <p:nvPr/>
        </p:nvSpPr>
        <p:spPr>
          <a:xfrm>
            <a:off x="2881906" y="3140968"/>
            <a:ext cx="2410173" cy="64807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6281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xEl>
                                              <p:pRg st="1" end="1"/>
                                            </p:txEl>
                                          </p:spTgt>
                                        </p:tgtEl>
                                        <p:attrNameLst>
                                          <p:attrName>style.visibility</p:attrName>
                                        </p:attrNameLst>
                                      </p:cBhvr>
                                      <p:to>
                                        <p:strVal val="visible"/>
                                      </p:to>
                                    </p:set>
                                    <p:anim calcmode="lin" valueType="num">
                                      <p:cBhvr additive="base">
                                        <p:cTn id="4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3">
                                            <p:txEl>
                                              <p:pRg st="4" end="4"/>
                                            </p:txEl>
                                          </p:spTgt>
                                        </p:tgtEl>
                                        <p:attrNameLst>
                                          <p:attrName>style.visibility</p:attrName>
                                        </p:attrNameLst>
                                      </p:cBhvr>
                                      <p:to>
                                        <p:strVal val="visible"/>
                                      </p:to>
                                    </p:set>
                                    <p:anim calcmode="lin" valueType="num">
                                      <p:cBhvr additive="base">
                                        <p:cTn id="53"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3">
                                            <p:txEl>
                                              <p:pRg st="5" end="5"/>
                                            </p:txEl>
                                          </p:spTgt>
                                        </p:tgtEl>
                                        <p:attrNameLst>
                                          <p:attrName>style.visibility</p:attrName>
                                        </p:attrNameLst>
                                      </p:cBhvr>
                                      <p:to>
                                        <p:strVal val="visible"/>
                                      </p:to>
                                    </p:set>
                                    <p:anim calcmode="lin" valueType="num">
                                      <p:cBhvr additive="base">
                                        <p:cTn id="63"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3">
                                            <p:txEl>
                                              <p:pRg st="5" end="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ppt_x"/>
                                          </p:val>
                                        </p:tav>
                                        <p:tav tm="100000">
                                          <p:val>
                                            <p:strVal val="#ppt_x"/>
                                          </p:val>
                                        </p:tav>
                                      </p:tavLst>
                                    </p:anim>
                                    <p:anim calcmode="lin" valueType="num">
                                      <p:cBhvr additive="base">
                                        <p:cTn id="7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14" grpId="0" animBg="1"/>
      <p:bldP spid="16" grpId="0" animBg="1"/>
      <p:bldP spid="17"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r>
              <a:rPr lang="zh-CN" altLang="en-US" sz="3600" dirty="0">
                <a:latin typeface="+mj-ea"/>
              </a:rPr>
              <a:t>比较双极性和单极性基带系统误码率</a:t>
            </a:r>
            <a:endParaRPr lang="zh-CN" altLang="en-US" dirty="0"/>
          </a:p>
        </p:txBody>
      </p:sp>
      <p:sp>
        <p:nvSpPr>
          <p:cNvPr id="113667" name="Rectangle 3"/>
          <p:cNvSpPr>
            <a:spLocks noGrp="1" noChangeArrowheads="1"/>
          </p:cNvSpPr>
          <p:nvPr>
            <p:ph sz="half" idx="1"/>
          </p:nvPr>
        </p:nvSpPr>
        <p:spPr>
          <a:xfrm>
            <a:off x="395536" y="1196753"/>
            <a:ext cx="4005014" cy="936104"/>
          </a:xfrm>
        </p:spPr>
        <p:txBody>
          <a:bodyPr>
            <a:normAutofit/>
          </a:bodyPr>
          <a:lstStyle/>
          <a:p>
            <a:r>
              <a:rPr lang="zh-CN" altLang="en-US" sz="2400" dirty="0" smtClean="0">
                <a:solidFill>
                  <a:srgbClr val="0000FF"/>
                </a:solidFill>
              </a:rPr>
              <a:t>双极性</a:t>
            </a:r>
            <a:endParaRPr lang="en-US" altLang="zh-CN" sz="2400" dirty="0" smtClean="0">
              <a:solidFill>
                <a:srgbClr val="0000FF"/>
              </a:solidFill>
            </a:endParaRPr>
          </a:p>
          <a:p>
            <a:pPr lvl="3"/>
            <a:endParaRPr lang="en-US" altLang="zh-CN" sz="1600" dirty="0" smtClean="0"/>
          </a:p>
          <a:p>
            <a:pPr lvl="3"/>
            <a:endParaRPr lang="en-US" altLang="zh-CN" sz="1600" dirty="0" smtClean="0"/>
          </a:p>
          <a:p>
            <a:pPr lvl="3"/>
            <a:endParaRPr lang="en-US" altLang="zh-CN" sz="1600" dirty="0" smtClean="0"/>
          </a:p>
        </p:txBody>
      </p:sp>
      <p:sp>
        <p:nvSpPr>
          <p:cNvPr id="4" name="内容占位符 3"/>
          <p:cNvSpPr>
            <a:spLocks noGrp="1"/>
          </p:cNvSpPr>
          <p:nvPr>
            <p:ph sz="half" idx="2"/>
          </p:nvPr>
        </p:nvSpPr>
        <p:spPr>
          <a:xfrm>
            <a:off x="4572000" y="1196753"/>
            <a:ext cx="4032448" cy="2016224"/>
          </a:xfrm>
        </p:spPr>
        <p:txBody>
          <a:bodyPr>
            <a:normAutofit/>
          </a:bodyPr>
          <a:lstStyle/>
          <a:p>
            <a:r>
              <a:rPr lang="zh-CN" altLang="en-US" sz="2400" dirty="0" smtClean="0">
                <a:solidFill>
                  <a:srgbClr val="00CC00"/>
                </a:solidFill>
              </a:rPr>
              <a:t>单极性</a:t>
            </a:r>
            <a:endParaRPr lang="zh-CN" altLang="en-US" sz="2400" dirty="0">
              <a:solidFill>
                <a:srgbClr val="00CC00"/>
              </a:solidFill>
            </a:endParaRPr>
          </a:p>
        </p:txBody>
      </p:sp>
      <p:sp>
        <p:nvSpPr>
          <p:cNvPr id="6" name="灯片编号占位符 5"/>
          <p:cNvSpPr>
            <a:spLocks noGrp="1"/>
          </p:cNvSpPr>
          <p:nvPr>
            <p:ph type="sldNum" sz="quarter" idx="12"/>
          </p:nvPr>
        </p:nvSpPr>
        <p:spPr/>
        <p:txBody>
          <a:bodyPr/>
          <a:lstStyle/>
          <a:p>
            <a:fld id="{DB94D295-8087-46E7-B3B7-267C220C97F9}" type="slidenum">
              <a:rPr lang="en-US" altLang="zh-CN" smtClean="0"/>
              <a:pPr/>
              <a:t>127</a:t>
            </a:fld>
            <a:endParaRPr lang="en-US" altLang="zh-CN"/>
          </a:p>
        </p:txBody>
      </p:sp>
      <p:graphicFrame>
        <p:nvGraphicFramePr>
          <p:cNvPr id="113670" name="Object 6"/>
          <p:cNvGraphicFramePr>
            <a:graphicFrameLocks noChangeAspect="1"/>
          </p:cNvGraphicFramePr>
          <p:nvPr>
            <p:extLst>
              <p:ext uri="{D42A27DB-BD31-4B8C-83A1-F6EECF244321}">
                <p14:modId xmlns:p14="http://schemas.microsoft.com/office/powerpoint/2010/main" val="1657581172"/>
              </p:ext>
            </p:extLst>
          </p:nvPr>
        </p:nvGraphicFramePr>
        <p:xfrm>
          <a:off x="5985520" y="980728"/>
          <a:ext cx="2474912" cy="957262"/>
        </p:xfrm>
        <a:graphic>
          <a:graphicData uri="http://schemas.openxmlformats.org/presentationml/2006/ole">
            <mc:AlternateContent xmlns:mc="http://schemas.openxmlformats.org/markup-compatibility/2006">
              <mc:Choice xmlns:v="urn:schemas-microsoft-com:vml" Requires="v">
                <p:oleObj spid="_x0000_s529933" name="公式" r:id="rId3" imgW="1308100" imgH="508000" progId="Equation.3">
                  <p:embed/>
                </p:oleObj>
              </mc:Choice>
              <mc:Fallback>
                <p:oleObj name="公式" r:id="rId3" imgW="1308100" imgH="508000" progId="Equation.3">
                  <p:embed/>
                  <p:pic>
                    <p:nvPicPr>
                      <p:cNvPr id="0" name="Picture 1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5520" y="980728"/>
                        <a:ext cx="2474912" cy="957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13"/>
          <p:cNvGrpSpPr>
            <a:grpSpLocks/>
          </p:cNvGrpSpPr>
          <p:nvPr/>
        </p:nvGrpSpPr>
        <p:grpSpPr bwMode="auto">
          <a:xfrm>
            <a:off x="1691680" y="1052736"/>
            <a:ext cx="2415187" cy="864096"/>
            <a:chOff x="2044" y="1834"/>
            <a:chExt cx="1533" cy="623"/>
          </a:xfrm>
        </p:grpSpPr>
        <p:graphicFrame>
          <p:nvGraphicFramePr>
            <p:cNvPr id="10" name="Object 6"/>
            <p:cNvGraphicFramePr>
              <a:graphicFrameLocks noChangeAspect="1"/>
            </p:cNvGraphicFramePr>
            <p:nvPr>
              <p:extLst>
                <p:ext uri="{D42A27DB-BD31-4B8C-83A1-F6EECF244321}">
                  <p14:modId xmlns:p14="http://schemas.microsoft.com/office/powerpoint/2010/main" val="1391295419"/>
                </p:ext>
              </p:extLst>
            </p:nvPr>
          </p:nvGraphicFramePr>
          <p:xfrm>
            <a:off x="2044" y="1990"/>
            <a:ext cx="215" cy="295"/>
          </p:xfrm>
          <a:graphic>
            <a:graphicData uri="http://schemas.openxmlformats.org/presentationml/2006/ole">
              <mc:AlternateContent xmlns:mc="http://schemas.openxmlformats.org/markup-compatibility/2006">
                <mc:Choice xmlns:v="urn:schemas-microsoft-com:vml" Requires="v">
                  <p:oleObj spid="_x0000_s529934" name="Equation" r:id="rId5" imgW="165028" imgH="228501" progId="Equation.DSMT4">
                    <p:embed/>
                  </p:oleObj>
                </mc:Choice>
                <mc:Fallback>
                  <p:oleObj name="Equation" r:id="rId5" imgW="165028" imgH="228501" progId="Equation.DSMT4">
                    <p:embed/>
                    <p:pic>
                      <p:nvPicPr>
                        <p:cNvPr id="0" name="Picture 1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4" y="1990"/>
                          <a:ext cx="215"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1108906492"/>
                </p:ext>
              </p:extLst>
            </p:nvPr>
          </p:nvGraphicFramePr>
          <p:xfrm>
            <a:off x="2273" y="1834"/>
            <a:ext cx="1304" cy="623"/>
          </p:xfrm>
          <a:graphic>
            <a:graphicData uri="http://schemas.openxmlformats.org/presentationml/2006/ole">
              <mc:AlternateContent xmlns:mc="http://schemas.openxmlformats.org/markup-compatibility/2006">
                <mc:Choice xmlns:v="urn:schemas-microsoft-com:vml" Requires="v">
                  <p:oleObj spid="_x0000_s529935" r:id="rId7" imgW="1054100" imgH="508000" progId="Equation.DSMT4">
                    <p:embed/>
                  </p:oleObj>
                </mc:Choice>
                <mc:Fallback>
                  <p:oleObj r:id="rId7" imgW="1054100" imgH="508000" progId="Equation.DSMT4">
                    <p:embed/>
                    <p:pic>
                      <p:nvPicPr>
                        <p:cNvPr id="0" name="Picture 1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3" y="1834"/>
                          <a:ext cx="1304" cy="6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5" name="图示 14"/>
          <p:cNvGraphicFramePr/>
          <p:nvPr>
            <p:extLst>
              <p:ext uri="{D42A27DB-BD31-4B8C-83A1-F6EECF244321}">
                <p14:modId xmlns:p14="http://schemas.microsoft.com/office/powerpoint/2010/main" val="3082324028"/>
              </p:ext>
            </p:extLst>
          </p:nvPr>
        </p:nvGraphicFramePr>
        <p:xfrm>
          <a:off x="323528" y="1844824"/>
          <a:ext cx="8640960" cy="482453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59062377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a:t>
            </a:r>
            <a:r>
              <a:rPr lang="en-US" altLang="zh-CN" smtClean="0"/>
              <a:t>6</a:t>
            </a:r>
            <a:r>
              <a:rPr lang="zh-CN" altLang="en-US" smtClean="0"/>
              <a:t>章 数字基带传输系统</a:t>
            </a:r>
            <a:endParaRPr lang="zh-CN" altLang="en-US" dirty="0"/>
          </a:p>
        </p:txBody>
      </p:sp>
      <p:sp>
        <p:nvSpPr>
          <p:cNvPr id="3" name="内容占位符 2"/>
          <p:cNvSpPr>
            <a:spLocks noGrp="1"/>
          </p:cNvSpPr>
          <p:nvPr>
            <p:ph idx="1"/>
          </p:nvPr>
        </p:nvSpPr>
        <p:spPr/>
        <p:txBody>
          <a:bodyPr/>
          <a:lstStyle/>
          <a:p>
            <a:r>
              <a:rPr lang="en-US" altLang="zh-CN" dirty="0" smtClean="0"/>
              <a:t>6.1 </a:t>
            </a:r>
            <a:r>
              <a:rPr lang="zh-CN" altLang="en-US" dirty="0" smtClean="0"/>
              <a:t>数字基带信号及其频谱特性 </a:t>
            </a:r>
          </a:p>
          <a:p>
            <a:r>
              <a:rPr lang="en-US" altLang="zh-CN" dirty="0" smtClean="0"/>
              <a:t>6.2 </a:t>
            </a:r>
            <a:r>
              <a:rPr lang="zh-CN" altLang="en-US" dirty="0" smtClean="0"/>
              <a:t>基带传输的常用码型</a:t>
            </a:r>
            <a:endParaRPr lang="en-US" altLang="zh-CN" dirty="0" smtClean="0"/>
          </a:p>
          <a:p>
            <a:r>
              <a:rPr lang="en-US" altLang="zh-CN" dirty="0" smtClean="0"/>
              <a:t>6.3 </a:t>
            </a:r>
            <a:r>
              <a:rPr lang="zh-CN" altLang="en-US" dirty="0" smtClean="0"/>
              <a:t>数字基带信号传输与码间串扰</a:t>
            </a:r>
            <a:endParaRPr lang="en-US" altLang="zh-CN" dirty="0" smtClean="0"/>
          </a:p>
          <a:p>
            <a:r>
              <a:rPr lang="en-US" altLang="zh-CN" dirty="0" smtClean="0"/>
              <a:t>6.4 </a:t>
            </a:r>
            <a:r>
              <a:rPr lang="zh-CN" altLang="en-US" dirty="0" smtClean="0"/>
              <a:t>无码间串扰的基带传输特性</a:t>
            </a:r>
            <a:endParaRPr lang="en-US" altLang="zh-CN" dirty="0" smtClean="0"/>
          </a:p>
          <a:p>
            <a:r>
              <a:rPr lang="en-US" altLang="zh-CN" dirty="0" smtClean="0"/>
              <a:t>6.5 </a:t>
            </a:r>
            <a:r>
              <a:rPr lang="zh-CN" altLang="en-US" dirty="0" smtClean="0"/>
              <a:t>基带传输系统的抗噪声性能</a:t>
            </a:r>
            <a:endParaRPr lang="en-US" altLang="zh-CN" dirty="0" smtClean="0"/>
          </a:p>
          <a:p>
            <a:r>
              <a:rPr lang="en-US" altLang="zh-CN" dirty="0" smtClean="0">
                <a:solidFill>
                  <a:srgbClr val="FF0000"/>
                </a:solidFill>
              </a:rPr>
              <a:t>6.6  </a:t>
            </a:r>
            <a:r>
              <a:rPr lang="zh-CN" altLang="en-US" dirty="0" smtClean="0">
                <a:solidFill>
                  <a:srgbClr val="FF0000"/>
                </a:solidFill>
              </a:rPr>
              <a:t>眼图</a:t>
            </a:r>
          </a:p>
          <a:p>
            <a:r>
              <a:rPr lang="en-US" altLang="zh-CN" dirty="0" smtClean="0"/>
              <a:t>6.7  </a:t>
            </a:r>
            <a:r>
              <a:rPr lang="zh-CN" altLang="en-US" dirty="0" smtClean="0"/>
              <a:t>部分响应和时域均衡</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128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dirty="0" smtClean="0"/>
              <a:t>6.6  </a:t>
            </a:r>
            <a:r>
              <a:rPr lang="zh-CN" altLang="en-US" dirty="0" smtClean="0"/>
              <a:t>眼图</a:t>
            </a:r>
          </a:p>
        </p:txBody>
      </p:sp>
      <p:sp>
        <p:nvSpPr>
          <p:cNvPr id="114691" name="Rectangle 3"/>
          <p:cNvSpPr>
            <a:spLocks noGrp="1" noChangeArrowheads="1"/>
          </p:cNvSpPr>
          <p:nvPr>
            <p:ph type="body" idx="1"/>
          </p:nvPr>
        </p:nvSpPr>
        <p:spPr>
          <a:xfrm>
            <a:off x="539552" y="1196752"/>
            <a:ext cx="8352928" cy="5328592"/>
          </a:xfrm>
        </p:spPr>
        <p:txBody>
          <a:bodyPr>
            <a:normAutofit fontScale="92500" lnSpcReduction="10000"/>
          </a:bodyPr>
          <a:lstStyle/>
          <a:p>
            <a:r>
              <a:rPr lang="zh-CN" altLang="en-US" dirty="0" smtClean="0">
                <a:solidFill>
                  <a:srgbClr val="0000FF"/>
                </a:solidFill>
              </a:rPr>
              <a:t>需求：</a:t>
            </a:r>
            <a:r>
              <a:rPr lang="zh-CN" altLang="en-US" dirty="0" smtClean="0"/>
              <a:t>在实际应用中，有没有</a:t>
            </a:r>
            <a:r>
              <a:rPr lang="zh-CN" altLang="en-US" dirty="0" smtClean="0">
                <a:solidFill>
                  <a:srgbClr val="FF0000"/>
                </a:solidFill>
              </a:rPr>
              <a:t>简便</a:t>
            </a:r>
            <a:r>
              <a:rPr lang="zh-CN" altLang="en-US" dirty="0" smtClean="0"/>
              <a:t>的实验手段来</a:t>
            </a:r>
            <a:r>
              <a:rPr lang="zh-CN" altLang="en-US" dirty="0" smtClean="0">
                <a:solidFill>
                  <a:srgbClr val="FF0000"/>
                </a:solidFill>
              </a:rPr>
              <a:t>定性</a:t>
            </a:r>
            <a:r>
              <a:rPr lang="zh-CN" altLang="en-US" dirty="0" smtClean="0"/>
              <a:t>评价系统的</a:t>
            </a:r>
            <a:r>
              <a:rPr lang="zh-CN" altLang="en-US" dirty="0"/>
              <a:t>性能</a:t>
            </a:r>
            <a:r>
              <a:rPr lang="zh-CN" altLang="en-US" dirty="0" smtClean="0"/>
              <a:t>？？</a:t>
            </a:r>
            <a:endParaRPr lang="en-US" altLang="zh-CN" dirty="0" smtClean="0"/>
          </a:p>
          <a:p>
            <a:r>
              <a:rPr lang="zh-CN" altLang="en-US" dirty="0" smtClean="0">
                <a:solidFill>
                  <a:srgbClr val="0000FF"/>
                </a:solidFill>
              </a:rPr>
              <a:t>         眼图</a:t>
            </a:r>
            <a:r>
              <a:rPr lang="zh-CN" altLang="en-US" dirty="0" smtClean="0"/>
              <a:t>是一种有效的实验方法：</a:t>
            </a:r>
          </a:p>
          <a:p>
            <a:r>
              <a:rPr lang="zh-CN" altLang="en-US" dirty="0" smtClean="0">
                <a:solidFill>
                  <a:srgbClr val="0000FF"/>
                </a:solidFill>
              </a:rPr>
              <a:t>眼图</a:t>
            </a:r>
            <a:r>
              <a:rPr lang="zh-CN" altLang="en-US" dirty="0" smtClean="0"/>
              <a:t>：通过用</a:t>
            </a:r>
            <a:r>
              <a:rPr lang="zh-CN" altLang="en-US" dirty="0" smtClean="0">
                <a:solidFill>
                  <a:srgbClr val="FF0000"/>
                </a:solidFill>
              </a:rPr>
              <a:t>示波器</a:t>
            </a:r>
            <a:r>
              <a:rPr lang="zh-CN" altLang="en-US" dirty="0" smtClean="0"/>
              <a:t>观察接收端的</a:t>
            </a:r>
            <a:r>
              <a:rPr lang="zh-CN" altLang="en-US" dirty="0" smtClean="0">
                <a:solidFill>
                  <a:srgbClr val="FF0000"/>
                </a:solidFill>
              </a:rPr>
              <a:t>基带信号波形</a:t>
            </a:r>
            <a:r>
              <a:rPr lang="zh-CN" altLang="en-US" dirty="0" smtClean="0"/>
              <a:t>，从而估计和调整系统性能的一种方法。 </a:t>
            </a:r>
          </a:p>
          <a:p>
            <a:r>
              <a:rPr lang="zh-CN" altLang="en-US" dirty="0" smtClean="0">
                <a:solidFill>
                  <a:srgbClr val="0000FF"/>
                </a:solidFill>
              </a:rPr>
              <a:t>具体方法</a:t>
            </a:r>
            <a:r>
              <a:rPr lang="zh-CN" altLang="en-US" dirty="0" smtClean="0"/>
              <a:t>：</a:t>
            </a:r>
            <a:endParaRPr lang="en-US" altLang="zh-CN" dirty="0" smtClean="0"/>
          </a:p>
          <a:p>
            <a:pPr lvl="1"/>
            <a:r>
              <a:rPr lang="zh-CN" altLang="en-US" dirty="0" smtClean="0"/>
              <a:t>用一个示波器跨接在</a:t>
            </a:r>
            <a:r>
              <a:rPr lang="zh-CN" altLang="en-US" dirty="0" smtClean="0">
                <a:solidFill>
                  <a:srgbClr val="FF0000"/>
                </a:solidFill>
              </a:rPr>
              <a:t>抽样判决器</a:t>
            </a:r>
            <a:r>
              <a:rPr lang="zh-CN" altLang="en-US" dirty="0" smtClean="0"/>
              <a:t>的</a:t>
            </a:r>
            <a:r>
              <a:rPr lang="zh-CN" altLang="en-US" dirty="0" smtClean="0">
                <a:solidFill>
                  <a:srgbClr val="FF0000"/>
                </a:solidFill>
              </a:rPr>
              <a:t>输入端，</a:t>
            </a:r>
            <a:r>
              <a:rPr lang="zh-CN" altLang="en-US" dirty="0" smtClean="0"/>
              <a:t>然后调整示波器水平扫描周期，使其与接收码元的周期同步</a:t>
            </a:r>
            <a:r>
              <a:rPr lang="en-US" altLang="zh-CN" dirty="0" smtClean="0"/>
              <a:t>.</a:t>
            </a:r>
          </a:p>
          <a:p>
            <a:pPr lvl="1"/>
            <a:r>
              <a:rPr lang="zh-CN" altLang="en-US" dirty="0" smtClean="0"/>
              <a:t>由于示波器余辉作用，每个码元波形重叠显示，</a:t>
            </a:r>
            <a:r>
              <a:rPr lang="zh-CN" altLang="en-US" dirty="0"/>
              <a:t>传输二进制波形时</a:t>
            </a:r>
            <a:r>
              <a:rPr lang="en-US" altLang="zh-CN" dirty="0"/>
              <a:t>, </a:t>
            </a:r>
            <a:r>
              <a:rPr lang="zh-CN" altLang="en-US" dirty="0"/>
              <a:t>示波器图形很像人眼，故名</a:t>
            </a:r>
            <a:r>
              <a:rPr lang="zh-CN" altLang="en-US" dirty="0" smtClean="0">
                <a:solidFill>
                  <a:srgbClr val="0000FF"/>
                </a:solidFill>
                <a:latin typeface="+mj-ea"/>
              </a:rPr>
              <a:t>“</a:t>
            </a:r>
            <a:r>
              <a:rPr lang="zh-CN" altLang="en-US" dirty="0" smtClean="0">
                <a:solidFill>
                  <a:srgbClr val="FF0000"/>
                </a:solidFill>
                <a:latin typeface="+mj-ea"/>
              </a:rPr>
              <a:t>眼图</a:t>
            </a:r>
            <a:r>
              <a:rPr lang="zh-CN" altLang="en-US" dirty="0" smtClean="0">
                <a:solidFill>
                  <a:srgbClr val="0000FF"/>
                </a:solidFill>
                <a:latin typeface="+mj-ea"/>
              </a:rPr>
              <a:t>”</a:t>
            </a:r>
            <a:endParaRPr lang="en-US" altLang="zh-CN" dirty="0" smtClean="0"/>
          </a:p>
          <a:p>
            <a:pPr lvl="1"/>
            <a:r>
              <a:rPr lang="zh-CN" altLang="en-US" dirty="0" smtClean="0"/>
              <a:t>此时，可从示波器上，观察</a:t>
            </a:r>
            <a:r>
              <a:rPr lang="zh-CN" altLang="en-US" dirty="0" smtClean="0">
                <a:solidFill>
                  <a:srgbClr val="FF0000"/>
                </a:solidFill>
              </a:rPr>
              <a:t>码间干扰</a:t>
            </a:r>
            <a:r>
              <a:rPr lang="zh-CN" altLang="en-US" dirty="0" smtClean="0"/>
              <a:t>和</a:t>
            </a:r>
            <a:r>
              <a:rPr lang="zh-CN" altLang="en-US" dirty="0" smtClean="0">
                <a:solidFill>
                  <a:srgbClr val="FF0000"/>
                </a:solidFill>
              </a:rPr>
              <a:t>信道噪声</a:t>
            </a:r>
            <a:r>
              <a:rPr lang="zh-CN" altLang="en-US" dirty="0" smtClean="0"/>
              <a:t>等因素影响的情况，从而估计系统性能的优劣程度。</a:t>
            </a:r>
          </a:p>
        </p:txBody>
      </p:sp>
      <p:sp>
        <p:nvSpPr>
          <p:cNvPr id="4" name="灯片编号占位符 5"/>
          <p:cNvSpPr>
            <a:spLocks noGrp="1"/>
          </p:cNvSpPr>
          <p:nvPr>
            <p:ph type="sldNum" sz="quarter" idx="12"/>
          </p:nvPr>
        </p:nvSpPr>
        <p:spPr/>
        <p:txBody>
          <a:bodyPr/>
          <a:lstStyle/>
          <a:p>
            <a:fld id="{5B1D4453-2C7F-424A-8096-96BD3F5B0391}" type="slidenum">
              <a:rPr lang="en-US" altLang="zh-CN" smtClean="0"/>
              <a:pPr/>
              <a:t>129</a:t>
            </a:fld>
            <a:endParaRPr lang="en-US" altLang="zh-CN"/>
          </a:p>
        </p:txBody>
      </p:sp>
      <p:sp>
        <p:nvSpPr>
          <p:cNvPr id="2" name="右箭头 1"/>
          <p:cNvSpPr/>
          <p:nvPr/>
        </p:nvSpPr>
        <p:spPr>
          <a:xfrm>
            <a:off x="1043608" y="2139156"/>
            <a:ext cx="432048" cy="36004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4691">
                                            <p:txEl>
                                              <p:pRg st="1" end="1"/>
                                            </p:txEl>
                                          </p:spTgt>
                                        </p:tgtEl>
                                        <p:attrNameLst>
                                          <p:attrName>style.visibility</p:attrName>
                                        </p:attrNameLst>
                                      </p:cBhvr>
                                      <p:to>
                                        <p:strVal val="visible"/>
                                      </p:to>
                                    </p:set>
                                    <p:anim calcmode="lin" valueType="num">
                                      <p:cBhvr additive="base">
                                        <p:cTn id="11" dur="500" fill="hold"/>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 calcmode="lin" valueType="num">
                                      <p:cBhvr additive="base">
                                        <p:cTn id="17"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4691">
                                            <p:txEl>
                                              <p:pRg st="3" end="3"/>
                                            </p:txEl>
                                          </p:spTgt>
                                        </p:tgtEl>
                                        <p:attrNameLst>
                                          <p:attrName>style.visibility</p:attrName>
                                        </p:attrNameLst>
                                      </p:cBhvr>
                                      <p:to>
                                        <p:strVal val="visible"/>
                                      </p:to>
                                    </p:set>
                                    <p:anim calcmode="lin" valueType="num">
                                      <p:cBhvr additive="base">
                                        <p:cTn id="23" dur="500" fill="hold"/>
                                        <p:tgtEl>
                                          <p:spTgt spid="11469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46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4691">
                                            <p:txEl>
                                              <p:pRg st="4" end="4"/>
                                            </p:txEl>
                                          </p:spTgt>
                                        </p:tgtEl>
                                        <p:attrNameLst>
                                          <p:attrName>style.visibility</p:attrName>
                                        </p:attrNameLst>
                                      </p:cBhvr>
                                      <p:to>
                                        <p:strVal val="visible"/>
                                      </p:to>
                                    </p:set>
                                    <p:anim calcmode="lin" valueType="num">
                                      <p:cBhvr additive="base">
                                        <p:cTn id="29" dur="500" fill="hold"/>
                                        <p:tgtEl>
                                          <p:spTgt spid="11469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46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4691">
                                            <p:txEl>
                                              <p:pRg st="5" end="5"/>
                                            </p:txEl>
                                          </p:spTgt>
                                        </p:tgtEl>
                                        <p:attrNameLst>
                                          <p:attrName>style.visibility</p:attrName>
                                        </p:attrNameLst>
                                      </p:cBhvr>
                                      <p:to>
                                        <p:strVal val="visible"/>
                                      </p:to>
                                    </p:set>
                                    <p:anim calcmode="lin" valueType="num">
                                      <p:cBhvr additive="base">
                                        <p:cTn id="35" dur="500" fill="hold"/>
                                        <p:tgtEl>
                                          <p:spTgt spid="11469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46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4691">
                                            <p:txEl>
                                              <p:pRg st="6" end="6"/>
                                            </p:txEl>
                                          </p:spTgt>
                                        </p:tgtEl>
                                        <p:attrNameLst>
                                          <p:attrName>style.visibility</p:attrName>
                                        </p:attrNameLst>
                                      </p:cBhvr>
                                      <p:to>
                                        <p:strVal val="visible"/>
                                      </p:to>
                                    </p:set>
                                    <p:anim calcmode="lin" valueType="num">
                                      <p:cBhvr additive="base">
                                        <p:cTn id="41" dur="500" fill="hold"/>
                                        <p:tgtEl>
                                          <p:spTgt spid="11469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46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9" name="Picture 5" descr="t0503"/>
          <p:cNvPicPr>
            <a:picLocks noChangeAspect="1" noChangeArrowheads="1"/>
          </p:cNvPicPr>
          <p:nvPr/>
        </p:nvPicPr>
        <p:blipFill>
          <a:blip r:embed="rId2" cstate="print"/>
          <a:srcRect/>
          <a:stretch>
            <a:fillRect/>
          </a:stretch>
        </p:blipFill>
        <p:spPr bwMode="auto">
          <a:xfrm>
            <a:off x="1043608" y="3202375"/>
            <a:ext cx="7205894" cy="3562369"/>
          </a:xfrm>
          <a:prstGeom prst="rect">
            <a:avLst/>
          </a:prstGeom>
          <a:noFill/>
          <a:ln w="9525">
            <a:noFill/>
            <a:miter lim="800000"/>
            <a:headEnd/>
            <a:tailEnd/>
          </a:ln>
        </p:spPr>
      </p:pic>
      <p:sp>
        <p:nvSpPr>
          <p:cNvPr id="26626" name="Rectangle 2"/>
          <p:cNvSpPr>
            <a:spLocks noGrp="1" noChangeArrowheads="1"/>
          </p:cNvSpPr>
          <p:nvPr>
            <p:ph type="title"/>
          </p:nvPr>
        </p:nvSpPr>
        <p:spPr/>
        <p:txBody>
          <a:bodyPr/>
          <a:lstStyle/>
          <a:p>
            <a:r>
              <a:rPr lang="en-US" altLang="zh-CN" dirty="0" smtClean="0">
                <a:solidFill>
                  <a:srgbClr val="0000FF"/>
                </a:solidFill>
              </a:rPr>
              <a:t>a </a:t>
            </a:r>
            <a:r>
              <a:rPr lang="zh-CN" altLang="en-US" dirty="0" smtClean="0">
                <a:solidFill>
                  <a:srgbClr val="0000FF"/>
                </a:solidFill>
              </a:rPr>
              <a:t>单极性波形</a:t>
            </a:r>
            <a:endParaRPr lang="zh-CN" altLang="en-US" dirty="0">
              <a:solidFill>
                <a:srgbClr val="0000FF"/>
              </a:solidFill>
            </a:endParaRPr>
          </a:p>
        </p:txBody>
      </p:sp>
      <p:sp>
        <p:nvSpPr>
          <p:cNvPr id="26627" name="Rectangle 3"/>
          <p:cNvSpPr>
            <a:spLocks noGrp="1" noChangeArrowheads="1"/>
          </p:cNvSpPr>
          <p:nvPr>
            <p:ph idx="1"/>
          </p:nvPr>
        </p:nvSpPr>
        <p:spPr/>
        <p:txBody>
          <a:bodyPr>
            <a:normAutofit/>
          </a:bodyPr>
          <a:lstStyle/>
          <a:p>
            <a:pPr lvl="1"/>
            <a:r>
              <a:rPr lang="zh-CN" altLang="en-US" dirty="0" smtClean="0">
                <a:solidFill>
                  <a:srgbClr val="0000FF"/>
                </a:solidFill>
              </a:rPr>
              <a:t>特点</a:t>
            </a:r>
            <a:r>
              <a:rPr lang="zh-CN" altLang="en-US" dirty="0" smtClean="0"/>
              <a:t>：电脉冲之间</a:t>
            </a:r>
            <a:r>
              <a:rPr lang="zh-CN" altLang="en-US" dirty="0" smtClean="0">
                <a:solidFill>
                  <a:srgbClr val="FF0000"/>
                </a:solidFill>
              </a:rPr>
              <a:t>无间隔</a:t>
            </a:r>
            <a:r>
              <a:rPr lang="zh-CN" altLang="en-US" dirty="0" smtClean="0"/>
              <a:t>，</a:t>
            </a:r>
            <a:r>
              <a:rPr lang="zh-CN" altLang="en-US" dirty="0" smtClean="0">
                <a:solidFill>
                  <a:srgbClr val="FF0000"/>
                </a:solidFill>
              </a:rPr>
              <a:t>极性单一</a:t>
            </a:r>
            <a:r>
              <a:rPr lang="zh-CN" altLang="en-US" dirty="0" smtClean="0"/>
              <a:t>，易于用</a:t>
            </a:r>
            <a:r>
              <a:rPr lang="en-US" altLang="zh-CN" dirty="0" smtClean="0"/>
              <a:t>TTL</a:t>
            </a:r>
            <a:r>
              <a:rPr lang="zh-CN" altLang="en-US" dirty="0" smtClean="0"/>
              <a:t>、</a:t>
            </a:r>
            <a:r>
              <a:rPr lang="en-US" altLang="zh-CN" dirty="0" smtClean="0"/>
              <a:t>CMOS</a:t>
            </a:r>
            <a:r>
              <a:rPr lang="zh-CN" altLang="en-US" dirty="0" smtClean="0"/>
              <a:t>电路产生；</a:t>
            </a:r>
            <a:endParaRPr lang="en-US" altLang="zh-CN" dirty="0" smtClean="0"/>
          </a:p>
          <a:p>
            <a:pPr lvl="1"/>
            <a:r>
              <a:rPr lang="zh-CN" altLang="en-US" dirty="0" smtClean="0">
                <a:solidFill>
                  <a:srgbClr val="0000FF"/>
                </a:solidFill>
              </a:rPr>
              <a:t>缺点</a:t>
            </a:r>
            <a:r>
              <a:rPr lang="zh-CN" altLang="en-US" dirty="0" smtClean="0"/>
              <a:t>：有直流分量，要求传输线路具有直流传输能力，因而不适应有交流耦合的远距离传输，只适用于计算机内部或极近距离的传输。 </a:t>
            </a:r>
          </a:p>
        </p:txBody>
      </p:sp>
      <p:sp>
        <p:nvSpPr>
          <p:cNvPr id="5" name="灯片编号占位符 5"/>
          <p:cNvSpPr>
            <a:spLocks noGrp="1"/>
          </p:cNvSpPr>
          <p:nvPr>
            <p:ph type="sldNum" sz="quarter" idx="12"/>
          </p:nvPr>
        </p:nvSpPr>
        <p:spPr/>
        <p:txBody>
          <a:bodyPr/>
          <a:lstStyle/>
          <a:p>
            <a:fld id="{7DE5A81B-E04B-4365-9174-6EAC30552137}" type="slidenum">
              <a:rPr lang="en-US" altLang="zh-CN" smtClean="0"/>
              <a:pPr/>
              <a:t>13</a:t>
            </a:fld>
            <a:endParaRPr lang="en-US" altLang="zh-CN"/>
          </a:p>
        </p:txBody>
      </p:sp>
      <p:sp>
        <p:nvSpPr>
          <p:cNvPr id="6" name="椭圆 5"/>
          <p:cNvSpPr/>
          <p:nvPr/>
        </p:nvSpPr>
        <p:spPr>
          <a:xfrm>
            <a:off x="755576" y="3140968"/>
            <a:ext cx="936104" cy="12961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 calcmode="lin" valueType="num">
                                      <p:cBhvr additive="base">
                                        <p:cTn id="7"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dirty="0" smtClean="0"/>
              <a:t>眼图例：接收滤波器的输出</a:t>
            </a:r>
          </a:p>
        </p:txBody>
      </p:sp>
      <p:sp>
        <p:nvSpPr>
          <p:cNvPr id="115715" name="Rectangle 3"/>
          <p:cNvSpPr>
            <a:spLocks noGrp="1" noChangeArrowheads="1"/>
          </p:cNvSpPr>
          <p:nvPr>
            <p:ph type="body" idx="1"/>
          </p:nvPr>
        </p:nvSpPr>
        <p:spPr>
          <a:xfrm>
            <a:off x="629308" y="5877272"/>
            <a:ext cx="8064896" cy="720080"/>
          </a:xfrm>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r>
              <a:rPr lang="zh-CN" altLang="en-US" dirty="0" smtClean="0">
                <a:latin typeface="+mj-ea"/>
                <a:ea typeface="+mj-ea"/>
              </a:rPr>
              <a:t>眼图的“眼睛”张开的</a:t>
            </a:r>
            <a:r>
              <a:rPr lang="zh-CN" altLang="en-US" dirty="0" smtClean="0">
                <a:solidFill>
                  <a:srgbClr val="FF0000"/>
                </a:solidFill>
                <a:latin typeface="+mj-ea"/>
                <a:ea typeface="+mj-ea"/>
              </a:rPr>
              <a:t>越大</a:t>
            </a:r>
            <a:r>
              <a:rPr lang="zh-CN" altLang="en-US" dirty="0" smtClean="0">
                <a:latin typeface="+mj-ea"/>
                <a:ea typeface="+mj-ea"/>
              </a:rPr>
              <a:t>，且眼图越</a:t>
            </a:r>
            <a:r>
              <a:rPr lang="zh-CN" altLang="en-US" dirty="0" smtClean="0">
                <a:solidFill>
                  <a:srgbClr val="FF0000"/>
                </a:solidFill>
                <a:latin typeface="+mj-ea"/>
                <a:ea typeface="+mj-ea"/>
              </a:rPr>
              <a:t>端正</a:t>
            </a:r>
            <a:r>
              <a:rPr lang="zh-CN" altLang="en-US" dirty="0" smtClean="0">
                <a:latin typeface="+mj-ea"/>
                <a:ea typeface="+mj-ea"/>
              </a:rPr>
              <a:t>，表示</a:t>
            </a:r>
            <a:r>
              <a:rPr lang="zh-CN" altLang="en-US" dirty="0" smtClean="0">
                <a:solidFill>
                  <a:srgbClr val="FF0000"/>
                </a:solidFill>
                <a:latin typeface="+mj-ea"/>
                <a:ea typeface="+mj-ea"/>
              </a:rPr>
              <a:t>码间串扰越小</a:t>
            </a:r>
            <a:r>
              <a:rPr lang="zh-CN" altLang="en-US" dirty="0" smtClean="0">
                <a:latin typeface="+mj-ea"/>
                <a:ea typeface="+mj-ea"/>
              </a:rPr>
              <a:t>；反之，表示码间串扰越大。</a:t>
            </a:r>
            <a:endParaRPr lang="zh-CN" altLang="en-US" dirty="0">
              <a:latin typeface="+mj-ea"/>
              <a:ea typeface="+mj-ea"/>
            </a:endParaRPr>
          </a:p>
        </p:txBody>
      </p:sp>
      <p:sp>
        <p:nvSpPr>
          <p:cNvPr id="5" name="灯片编号占位符 5"/>
          <p:cNvSpPr>
            <a:spLocks noGrp="1"/>
          </p:cNvSpPr>
          <p:nvPr>
            <p:ph type="sldNum" sz="quarter" idx="12"/>
          </p:nvPr>
        </p:nvSpPr>
        <p:spPr/>
        <p:txBody>
          <a:bodyPr/>
          <a:lstStyle/>
          <a:p>
            <a:fld id="{5D4326ED-941F-4BA6-B51F-BF869E91B1BF}" type="slidenum">
              <a:rPr lang="en-US" altLang="zh-CN" smtClean="0"/>
              <a:pPr/>
              <a:t>130</a:t>
            </a:fld>
            <a:endParaRPr lang="en-US" altLang="zh-CN"/>
          </a:p>
        </p:txBody>
      </p:sp>
      <p:pic>
        <p:nvPicPr>
          <p:cNvPr id="115716" name="Picture 4" descr="t0518"/>
          <p:cNvPicPr>
            <a:picLocks noChangeAspect="1" noChangeArrowheads="1"/>
          </p:cNvPicPr>
          <p:nvPr/>
        </p:nvPicPr>
        <p:blipFill>
          <a:blip r:embed="rId2" cstate="print"/>
          <a:srcRect/>
          <a:stretch>
            <a:fillRect/>
          </a:stretch>
        </p:blipFill>
        <p:spPr bwMode="auto">
          <a:xfrm>
            <a:off x="632548" y="1124744"/>
            <a:ext cx="8198056" cy="4248472"/>
          </a:xfrm>
          <a:prstGeom prst="rect">
            <a:avLst/>
          </a:prstGeom>
          <a:noFill/>
          <a:ln w="9525">
            <a:noFill/>
            <a:miter lim="800000"/>
            <a:headEnd/>
            <a:tailEnd/>
          </a:ln>
        </p:spPr>
      </p:pic>
      <p:sp>
        <p:nvSpPr>
          <p:cNvPr id="7" name="矩形 6"/>
          <p:cNvSpPr/>
          <p:nvPr/>
        </p:nvSpPr>
        <p:spPr>
          <a:xfrm>
            <a:off x="107504" y="1556792"/>
            <a:ext cx="1043608" cy="1631216"/>
          </a:xfrm>
          <a:prstGeom prst="rect">
            <a:avLst/>
          </a:prstGeom>
        </p:spPr>
        <p:txBody>
          <a:bodyPr wrap="square">
            <a:spAutoFit/>
          </a:bodyPr>
          <a:lstStyle/>
          <a:p>
            <a:r>
              <a:rPr lang="zh-CN" altLang="en-US" sz="2000" b="1" dirty="0" smtClean="0">
                <a:solidFill>
                  <a:srgbClr val="FF0000"/>
                </a:solidFill>
                <a:latin typeface="+mj-ea"/>
                <a:ea typeface="+mj-ea"/>
              </a:rPr>
              <a:t>无码间串扰</a:t>
            </a:r>
            <a:r>
              <a:rPr lang="zh-CN" altLang="en-US" sz="2000" b="1" dirty="0" smtClean="0">
                <a:latin typeface="+mj-ea"/>
                <a:ea typeface="+mj-ea"/>
              </a:rPr>
              <a:t>的双极性基带波形 </a:t>
            </a:r>
            <a:endParaRPr lang="zh-CN" altLang="en-US" sz="2000" b="1" dirty="0">
              <a:latin typeface="+mj-ea"/>
              <a:ea typeface="+mj-ea"/>
            </a:endParaRPr>
          </a:p>
        </p:txBody>
      </p:sp>
      <p:sp>
        <p:nvSpPr>
          <p:cNvPr id="8" name="矩形 7"/>
          <p:cNvSpPr/>
          <p:nvPr/>
        </p:nvSpPr>
        <p:spPr>
          <a:xfrm>
            <a:off x="98936" y="3501008"/>
            <a:ext cx="1160696" cy="1631216"/>
          </a:xfrm>
          <a:prstGeom prst="rect">
            <a:avLst/>
          </a:prstGeom>
        </p:spPr>
        <p:txBody>
          <a:bodyPr wrap="square">
            <a:spAutoFit/>
          </a:bodyPr>
          <a:lstStyle/>
          <a:p>
            <a:r>
              <a:rPr lang="zh-CN" altLang="en-US" sz="2000" b="1" dirty="0" smtClean="0">
                <a:solidFill>
                  <a:srgbClr val="FF0000"/>
                </a:solidFill>
                <a:latin typeface="+mj-ea"/>
                <a:ea typeface="+mj-ea"/>
              </a:rPr>
              <a:t>有码间串扰</a:t>
            </a:r>
            <a:r>
              <a:rPr lang="zh-CN" altLang="en-US" sz="2000" b="1" dirty="0" smtClean="0">
                <a:latin typeface="+mj-ea"/>
                <a:ea typeface="+mj-ea"/>
              </a:rPr>
              <a:t>的双极性基带波形</a:t>
            </a:r>
            <a:endParaRPr lang="zh-CN" altLang="en-US" sz="2000" b="1" dirty="0">
              <a:latin typeface="+mj-ea"/>
              <a:ea typeface="+mj-ea"/>
            </a:endParaRPr>
          </a:p>
        </p:txBody>
      </p:sp>
      <p:cxnSp>
        <p:nvCxnSpPr>
          <p:cNvPr id="10" name="直接箭头连接符 9"/>
          <p:cNvCxnSpPr/>
          <p:nvPr/>
        </p:nvCxnSpPr>
        <p:spPr>
          <a:xfrm>
            <a:off x="7558570" y="1412776"/>
            <a:ext cx="325798" cy="3600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矩形 13"/>
          <p:cNvSpPr/>
          <p:nvPr/>
        </p:nvSpPr>
        <p:spPr>
          <a:xfrm>
            <a:off x="5220072" y="4902259"/>
            <a:ext cx="2952328"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r>
              <a:rPr lang="zh-CN" altLang="en-US" sz="2400" b="1" dirty="0" smtClean="0">
                <a:solidFill>
                  <a:srgbClr val="0000FF"/>
                </a:solidFill>
                <a:latin typeface="+mj-ea"/>
                <a:ea typeface="+mj-ea"/>
              </a:rPr>
              <a:t>有</a:t>
            </a:r>
            <a:r>
              <a:rPr lang="zh-CN" altLang="en-US" sz="2400" b="1" dirty="0">
                <a:solidFill>
                  <a:srgbClr val="0000FF"/>
                </a:solidFill>
                <a:latin typeface="+mj-ea"/>
                <a:ea typeface="+mj-ea"/>
              </a:rPr>
              <a:t>码间串扰，波形失真，线迹杂乱</a:t>
            </a:r>
          </a:p>
        </p:txBody>
      </p:sp>
      <p:sp>
        <p:nvSpPr>
          <p:cNvPr id="15" name="矩形 14"/>
          <p:cNvSpPr/>
          <p:nvPr/>
        </p:nvSpPr>
        <p:spPr>
          <a:xfrm>
            <a:off x="5869098" y="140439"/>
            <a:ext cx="2952328"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r>
              <a:rPr lang="zh-CN" altLang="en-US" sz="2400" b="1" dirty="0" smtClean="0">
                <a:solidFill>
                  <a:srgbClr val="0000FF"/>
                </a:solidFill>
                <a:latin typeface="+mj-ea"/>
                <a:ea typeface="+mj-ea"/>
              </a:rPr>
              <a:t>无码间</a:t>
            </a:r>
            <a:r>
              <a:rPr lang="zh-CN" altLang="en-US" sz="2400" b="1" dirty="0">
                <a:solidFill>
                  <a:srgbClr val="0000FF"/>
                </a:solidFill>
                <a:latin typeface="+mj-ea"/>
                <a:ea typeface="+mj-ea"/>
              </a:rPr>
              <a:t>串扰</a:t>
            </a:r>
            <a:r>
              <a:rPr lang="zh-CN" altLang="en-US" sz="2400" b="1" dirty="0" smtClean="0">
                <a:solidFill>
                  <a:srgbClr val="0000FF"/>
                </a:solidFill>
                <a:latin typeface="+mj-ea"/>
                <a:ea typeface="+mj-ea"/>
              </a:rPr>
              <a:t>，码元</a:t>
            </a:r>
            <a:r>
              <a:rPr lang="zh-CN" altLang="en-US" sz="2400" b="1" dirty="0">
                <a:solidFill>
                  <a:srgbClr val="0000FF"/>
                </a:solidFill>
                <a:latin typeface="+mj-ea"/>
                <a:ea typeface="+mj-ea"/>
              </a:rPr>
              <a:t>波形完全重叠显示，线迹细而清晰的</a:t>
            </a:r>
            <a:r>
              <a:rPr lang="zh-CN" altLang="en-US" sz="2400" b="1" dirty="0" smtClean="0">
                <a:solidFill>
                  <a:srgbClr val="0000FF"/>
                </a:solidFill>
                <a:latin typeface="+mj-ea"/>
                <a:ea typeface="+mj-ea"/>
              </a:rPr>
              <a:t>“大眼”</a:t>
            </a:r>
            <a:endParaRPr lang="zh-CN" altLang="en-US" sz="2400" b="1" dirty="0">
              <a:solidFill>
                <a:srgbClr val="0000FF"/>
              </a:solidFill>
              <a:latin typeface="+mj-ea"/>
              <a:ea typeface="+mj-ea"/>
            </a:endParaRPr>
          </a:p>
        </p:txBody>
      </p:sp>
      <p:cxnSp>
        <p:nvCxnSpPr>
          <p:cNvPr id="16" name="直接箭头连接符 15"/>
          <p:cNvCxnSpPr/>
          <p:nvPr/>
        </p:nvCxnSpPr>
        <p:spPr>
          <a:xfrm flipV="1">
            <a:off x="7397127" y="4509575"/>
            <a:ext cx="325798" cy="33593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5715">
                                            <p:bg/>
                                          </p:spTgt>
                                        </p:tgtEl>
                                        <p:attrNameLst>
                                          <p:attrName>style.visibility</p:attrName>
                                        </p:attrNameLst>
                                      </p:cBhvr>
                                      <p:to>
                                        <p:strVal val="visible"/>
                                      </p:to>
                                    </p:set>
                                    <p:anim calcmode="lin" valueType="num">
                                      <p:cBhvr additive="base">
                                        <p:cTn id="39" dur="500" fill="hold"/>
                                        <p:tgtEl>
                                          <p:spTgt spid="115715">
                                            <p:bg/>
                                          </p:spTgt>
                                        </p:tgtEl>
                                        <p:attrNameLst>
                                          <p:attrName>ppt_x</p:attrName>
                                        </p:attrNameLst>
                                      </p:cBhvr>
                                      <p:tavLst>
                                        <p:tav tm="0">
                                          <p:val>
                                            <p:strVal val="#ppt_x"/>
                                          </p:val>
                                        </p:tav>
                                        <p:tav tm="100000">
                                          <p:val>
                                            <p:strVal val="#ppt_x"/>
                                          </p:val>
                                        </p:tav>
                                      </p:tavLst>
                                    </p:anim>
                                    <p:anim calcmode="lin" valueType="num">
                                      <p:cBhvr additive="base">
                                        <p:cTn id="40" dur="500" fill="hold"/>
                                        <p:tgtEl>
                                          <p:spTgt spid="115715">
                                            <p:bg/>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5715">
                                            <p:txEl>
                                              <p:pRg st="0" end="0"/>
                                            </p:txEl>
                                          </p:spTgt>
                                        </p:tgtEl>
                                        <p:attrNameLst>
                                          <p:attrName>style.visibility</p:attrName>
                                        </p:attrNameLst>
                                      </p:cBhvr>
                                      <p:to>
                                        <p:strVal val="visible"/>
                                      </p:to>
                                    </p:set>
                                    <p:anim calcmode="lin" valueType="num">
                                      <p:cBhvr additive="base">
                                        <p:cTn id="43" dur="500" fill="hold"/>
                                        <p:tgtEl>
                                          <p:spTgt spid="115715">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57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uiExpand="1" build="p" animBg="1"/>
      <p:bldP spid="7" grpId="0"/>
      <p:bldP spid="8" grpId="0"/>
      <p:bldP spid="14" grpId="0" animBg="1"/>
      <p:bldP spid="15"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前一例中，只考虑了码间串扰，没有考虑噪声。那么：</a:t>
            </a:r>
            <a:r>
              <a:rPr lang="zh-CN" altLang="en-US" dirty="0" smtClean="0">
                <a:solidFill>
                  <a:srgbClr val="0000FF"/>
                </a:solidFill>
              </a:rPr>
              <a:t>考虑存在噪声时，眼图如何变化？</a:t>
            </a:r>
            <a:endParaRPr lang="en-US" altLang="zh-CN" dirty="0" smtClean="0">
              <a:solidFill>
                <a:srgbClr val="0000FF"/>
              </a:solidFill>
            </a:endParaRPr>
          </a:p>
          <a:p>
            <a:r>
              <a:rPr lang="zh-CN" altLang="en-US" dirty="0" smtClean="0">
                <a:solidFill>
                  <a:srgbClr val="0000FF"/>
                </a:solidFill>
              </a:rPr>
              <a:t>回答：</a:t>
            </a:r>
            <a:endParaRPr lang="en-US" altLang="zh-CN" dirty="0" smtClean="0">
              <a:solidFill>
                <a:srgbClr val="0000FF"/>
              </a:solidFill>
            </a:endParaRPr>
          </a:p>
          <a:p>
            <a:r>
              <a:rPr lang="zh-CN" altLang="en-US" dirty="0" smtClean="0"/>
              <a:t>存在噪声时，线迹变成比较</a:t>
            </a:r>
            <a:r>
              <a:rPr lang="zh-CN" altLang="en-US" dirty="0" smtClean="0">
                <a:solidFill>
                  <a:srgbClr val="FF0000"/>
                </a:solidFill>
              </a:rPr>
              <a:t>模糊</a:t>
            </a:r>
            <a:r>
              <a:rPr lang="zh-CN" altLang="en-US" dirty="0" smtClean="0"/>
              <a:t>的</a:t>
            </a:r>
            <a:r>
              <a:rPr lang="zh-CN" altLang="en-US" dirty="0" smtClean="0">
                <a:solidFill>
                  <a:srgbClr val="FF0000"/>
                </a:solidFill>
              </a:rPr>
              <a:t>带状</a:t>
            </a:r>
            <a:r>
              <a:rPr lang="zh-CN" altLang="en-US" dirty="0" smtClean="0"/>
              <a:t>的线。并且，噪声越大，线条越粗，越模糊，“眼睛”张开的越小</a:t>
            </a:r>
            <a:endParaRPr lang="en-US" altLang="zh-CN" dirty="0" smtClean="0"/>
          </a:p>
          <a:p>
            <a:r>
              <a:rPr lang="zh-CN" altLang="en-US" dirty="0" smtClean="0"/>
              <a:t>但眼图上无法观察到随机噪声的全部形态。</a:t>
            </a:r>
            <a:endParaRPr lang="en-US" altLang="zh-CN" dirty="0" smtClean="0"/>
          </a:p>
          <a:p>
            <a:pPr lvl="1"/>
            <a:r>
              <a:rPr lang="zh-CN" altLang="en-US" dirty="0" smtClean="0"/>
              <a:t>如：出现概率小的大幅度噪声，在示波器上一晃而过，肉眼无法观察。</a:t>
            </a:r>
            <a:endParaRPr lang="en-US" altLang="zh-CN" dirty="0" smtClean="0"/>
          </a:p>
          <a:p>
            <a:r>
              <a:rPr lang="zh-CN" altLang="en-US" dirty="0" smtClean="0">
                <a:solidFill>
                  <a:srgbClr val="0000FF"/>
                </a:solidFill>
              </a:rPr>
              <a:t>故眼图只能大致估计噪声强弱</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131</a:t>
            </a:fld>
            <a:endParaRPr lang="en-US"/>
          </a:p>
        </p:txBody>
      </p:sp>
    </p:spTree>
    <p:extLst>
      <p:ext uri="{BB962C8B-B14F-4D97-AF65-F5344CB8AC3E}">
        <p14:creationId xmlns:p14="http://schemas.microsoft.com/office/powerpoint/2010/main" val="3587298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dirty="0" smtClean="0"/>
              <a:t>眼图模型</a:t>
            </a:r>
            <a:endParaRPr lang="zh-CN" altLang="en-US" dirty="0"/>
          </a:p>
        </p:txBody>
      </p:sp>
      <p:sp>
        <p:nvSpPr>
          <p:cNvPr id="116739" name="Rectangle 3"/>
          <p:cNvSpPr>
            <a:spLocks noGrp="1" noChangeArrowheads="1"/>
          </p:cNvSpPr>
          <p:nvPr>
            <p:ph type="body" idx="1"/>
          </p:nvPr>
        </p:nvSpPr>
        <p:spPr/>
        <p:txBody>
          <a:bodyPr/>
          <a:lstStyle/>
          <a:p>
            <a:pPr>
              <a:buNone/>
            </a:pPr>
            <a:endParaRPr lang="zh-CN" altLang="en-US" dirty="0"/>
          </a:p>
        </p:txBody>
      </p:sp>
      <p:sp>
        <p:nvSpPr>
          <p:cNvPr id="6" name="灯片编号占位符 5"/>
          <p:cNvSpPr>
            <a:spLocks noGrp="1"/>
          </p:cNvSpPr>
          <p:nvPr>
            <p:ph type="sldNum" sz="quarter" idx="12"/>
          </p:nvPr>
        </p:nvSpPr>
        <p:spPr/>
        <p:txBody>
          <a:bodyPr/>
          <a:lstStyle/>
          <a:p>
            <a:fld id="{4830DFFC-D4C2-4858-A045-E24E610181A3}" type="slidenum">
              <a:rPr lang="en-US" altLang="zh-CN" smtClean="0"/>
              <a:pPr/>
              <a:t>132</a:t>
            </a:fld>
            <a:endParaRPr lang="en-US" altLang="zh-CN"/>
          </a:p>
        </p:txBody>
      </p:sp>
      <p:sp>
        <p:nvSpPr>
          <p:cNvPr id="116741" name="Rectangle 5"/>
          <p:cNvSpPr>
            <a:spLocks noChangeArrowheads="1"/>
          </p:cNvSpPr>
          <p:nvPr/>
        </p:nvSpPr>
        <p:spPr bwMode="auto">
          <a:xfrm>
            <a:off x="0" y="202882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5387" name="Object 91"/>
          <p:cNvGraphicFramePr>
            <a:graphicFrameLocks noChangeAspect="1"/>
          </p:cNvGraphicFramePr>
          <p:nvPr/>
        </p:nvGraphicFramePr>
        <p:xfrm>
          <a:off x="251520" y="1556792"/>
          <a:ext cx="8480332" cy="4517504"/>
        </p:xfrm>
        <a:graphic>
          <a:graphicData uri="http://schemas.openxmlformats.org/presentationml/2006/ole">
            <mc:AlternateContent xmlns:mc="http://schemas.openxmlformats.org/markup-compatibility/2006">
              <mc:Choice xmlns:v="urn:schemas-microsoft-com:vml" Requires="v">
                <p:oleObj spid="_x0000_s55538" name="Visio" r:id="rId3" imgW="2647620" imgH="1449238" progId="Visio.Drawing.11">
                  <p:embed/>
                </p:oleObj>
              </mc:Choice>
              <mc:Fallback>
                <p:oleObj name="Visio" r:id="rId3" imgW="2647620" imgH="1449238" progId="Visio.Drawing.11">
                  <p:embed/>
                  <p:pic>
                    <p:nvPicPr>
                      <p:cNvPr id="0" name="Picture 116"/>
                      <p:cNvPicPr>
                        <a:picLocks noChangeAspect="1" noChangeArrowheads="1"/>
                      </p:cNvPicPr>
                      <p:nvPr/>
                    </p:nvPicPr>
                    <p:blipFill>
                      <a:blip r:embed="rId4">
                        <a:extLst>
                          <a:ext uri="{28A0092B-C50C-407E-A947-70E740481C1C}">
                            <a14:useLocalDpi xmlns:a14="http://schemas.microsoft.com/office/drawing/2010/main" val="0"/>
                          </a:ext>
                        </a:extLst>
                      </a:blip>
                      <a:srcRect l="3035" t="6577" r="4852" b="4604"/>
                      <a:stretch>
                        <a:fillRect/>
                      </a:stretch>
                    </p:blipFill>
                    <p:spPr bwMode="auto">
                      <a:xfrm>
                        <a:off x="251520" y="1556792"/>
                        <a:ext cx="8480332" cy="4517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16739">
                                            <p:txEl>
                                              <p:pRg st="0" end="0"/>
                                            </p:txEl>
                                          </p:spTgt>
                                        </p:tgtEl>
                                        <p:attrNameLst>
                                          <p:attrName>style.visibility</p:attrName>
                                        </p:attrNameLst>
                                      </p:cBhvr>
                                      <p:to>
                                        <p:strVal val="visible"/>
                                      </p:to>
                                    </p:set>
                                    <p:anim calcmode="lin" valueType="num">
                                      <p:cBhvr additive="base">
                                        <p:cTn id="7" dur="500" fill="hold"/>
                                        <p:tgtEl>
                                          <p:spTgt spid="116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387"/>
                                        </p:tgtEl>
                                        <p:attrNameLst>
                                          <p:attrName>style.visibility</p:attrName>
                                        </p:attrNameLst>
                                      </p:cBhvr>
                                      <p:to>
                                        <p:strVal val="visible"/>
                                      </p:to>
                                    </p:set>
                                    <p:anim calcmode="lin" valueType="num">
                                      <p:cBhvr additive="base">
                                        <p:cTn id="13" dur="500" fill="hold"/>
                                        <p:tgtEl>
                                          <p:spTgt spid="55387"/>
                                        </p:tgtEl>
                                        <p:attrNameLst>
                                          <p:attrName>ppt_x</p:attrName>
                                        </p:attrNameLst>
                                      </p:cBhvr>
                                      <p:tavLst>
                                        <p:tav tm="0">
                                          <p:val>
                                            <p:strVal val="#ppt_x"/>
                                          </p:val>
                                        </p:tav>
                                        <p:tav tm="100000">
                                          <p:val>
                                            <p:strVal val="#ppt_x"/>
                                          </p:val>
                                        </p:tav>
                                      </p:tavLst>
                                    </p:anim>
                                    <p:anim calcmode="lin" valueType="num">
                                      <p:cBhvr additive="base">
                                        <p:cTn id="14" dur="500" fill="hold"/>
                                        <p:tgtEl>
                                          <p:spTgt spid="55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dirty="0" smtClean="0"/>
              <a:t>分析</a:t>
            </a:r>
            <a:endParaRPr lang="zh-CN" altLang="en-US" dirty="0"/>
          </a:p>
        </p:txBody>
      </p:sp>
      <p:sp>
        <p:nvSpPr>
          <p:cNvPr id="6" name="灯片编号占位符 5"/>
          <p:cNvSpPr>
            <a:spLocks noGrp="1"/>
          </p:cNvSpPr>
          <p:nvPr>
            <p:ph type="sldNum" sz="quarter" idx="12"/>
          </p:nvPr>
        </p:nvSpPr>
        <p:spPr/>
        <p:txBody>
          <a:bodyPr/>
          <a:lstStyle/>
          <a:p>
            <a:fld id="{4830DFFC-D4C2-4858-A045-E24E610181A3}" type="slidenum">
              <a:rPr lang="en-US" altLang="zh-CN" smtClean="0"/>
              <a:pPr/>
              <a:t>133</a:t>
            </a:fld>
            <a:endParaRPr lang="en-US" altLang="zh-CN"/>
          </a:p>
        </p:txBody>
      </p:sp>
      <p:sp>
        <p:nvSpPr>
          <p:cNvPr id="116741" name="Rectangle 5"/>
          <p:cNvSpPr>
            <a:spLocks noChangeArrowheads="1"/>
          </p:cNvSpPr>
          <p:nvPr/>
        </p:nvSpPr>
        <p:spPr bwMode="auto">
          <a:xfrm>
            <a:off x="0" y="202882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6740" name="Object 4"/>
          <p:cNvGraphicFramePr>
            <a:graphicFrameLocks noChangeAspect="1"/>
          </p:cNvGraphicFramePr>
          <p:nvPr/>
        </p:nvGraphicFramePr>
        <p:xfrm>
          <a:off x="899592" y="1124744"/>
          <a:ext cx="7703005" cy="4104456"/>
        </p:xfrm>
        <a:graphic>
          <a:graphicData uri="http://schemas.openxmlformats.org/presentationml/2006/ole">
            <mc:AlternateContent xmlns:mc="http://schemas.openxmlformats.org/markup-compatibility/2006">
              <mc:Choice xmlns:v="urn:schemas-microsoft-com:vml" Requires="v">
                <p:oleObj spid="_x0000_s597145" name="Visio" r:id="rId3" imgW="2647620" imgH="1449238" progId="Visio.Drawing.11">
                  <p:embed/>
                </p:oleObj>
              </mc:Choice>
              <mc:Fallback>
                <p:oleObj name="Visio" r:id="rId3" imgW="2647620" imgH="1449238" progId="Visio.Drawing.11">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l="3035" t="6577" r="4852" b="4604"/>
                      <a:stretch>
                        <a:fillRect/>
                      </a:stretch>
                    </p:blipFill>
                    <p:spPr bwMode="auto">
                      <a:xfrm>
                        <a:off x="899592" y="1124744"/>
                        <a:ext cx="7703005" cy="4104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4499992" y="5301208"/>
            <a:ext cx="216024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smtClean="0">
                <a:solidFill>
                  <a:srgbClr val="0000FF"/>
                </a:solidFill>
                <a:latin typeface="+mj-ea"/>
                <a:ea typeface="+mj-ea"/>
              </a:rPr>
              <a:t>最佳抽样时刻</a:t>
            </a:r>
            <a:r>
              <a:rPr lang="en-US" altLang="zh-CN" sz="2400" b="1" dirty="0" smtClean="0">
                <a:solidFill>
                  <a:srgbClr val="0000FF"/>
                </a:solidFill>
                <a:latin typeface="+mj-ea"/>
                <a:ea typeface="+mj-ea"/>
              </a:rPr>
              <a:t>:</a:t>
            </a:r>
            <a:r>
              <a:rPr lang="zh-CN" altLang="en-US" sz="2400" b="1" dirty="0" smtClean="0">
                <a:solidFill>
                  <a:srgbClr val="FF0000"/>
                </a:solidFill>
                <a:latin typeface="+mj-ea"/>
                <a:ea typeface="+mj-ea"/>
              </a:rPr>
              <a:t>“眼睛”张开最大</a:t>
            </a:r>
            <a:r>
              <a:rPr lang="zh-CN" altLang="en-US" sz="2400" b="1" dirty="0" smtClean="0">
                <a:solidFill>
                  <a:srgbClr val="0000FF"/>
                </a:solidFill>
                <a:latin typeface="+mj-ea"/>
                <a:ea typeface="+mj-ea"/>
              </a:rPr>
              <a:t>的时刻  </a:t>
            </a:r>
            <a:endParaRPr lang="zh-CN" altLang="en-US" sz="2400" b="1" dirty="0">
              <a:solidFill>
                <a:srgbClr val="0000FF"/>
              </a:solidFill>
              <a:latin typeface="+mj-ea"/>
              <a:ea typeface="+mj-ea"/>
            </a:endParaRPr>
          </a:p>
        </p:txBody>
      </p:sp>
      <p:cxnSp>
        <p:nvCxnSpPr>
          <p:cNvPr id="12" name="直接箭头连接符 11"/>
          <p:cNvCxnSpPr/>
          <p:nvPr/>
        </p:nvCxnSpPr>
        <p:spPr>
          <a:xfrm flipH="1" flipV="1">
            <a:off x="4860032" y="4509120"/>
            <a:ext cx="432048" cy="7200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矩形 13"/>
          <p:cNvSpPr/>
          <p:nvPr/>
        </p:nvSpPr>
        <p:spPr>
          <a:xfrm>
            <a:off x="899592" y="4869160"/>
            <a:ext cx="3168352"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2400" b="1" dirty="0" smtClean="0">
                <a:solidFill>
                  <a:srgbClr val="0000FF"/>
                </a:solidFill>
                <a:latin typeface="+mj-ea"/>
                <a:ea typeface="+mj-ea"/>
              </a:rPr>
              <a:t>定时误差灵敏度：眼图</a:t>
            </a:r>
            <a:r>
              <a:rPr lang="zh-CN" altLang="en-US" sz="2400" b="1" dirty="0" smtClean="0">
                <a:solidFill>
                  <a:srgbClr val="FF0000"/>
                </a:solidFill>
                <a:latin typeface="+mj-ea"/>
                <a:ea typeface="+mj-ea"/>
              </a:rPr>
              <a:t>斜边的斜</a:t>
            </a:r>
            <a:r>
              <a:rPr lang="zh-CN" altLang="en-US" sz="2400" b="1" dirty="0" smtClean="0">
                <a:solidFill>
                  <a:srgbClr val="0000FF"/>
                </a:solidFill>
                <a:latin typeface="+mj-ea"/>
                <a:ea typeface="+mj-ea"/>
              </a:rPr>
              <a:t>率。</a:t>
            </a:r>
            <a:endParaRPr lang="en-US" altLang="zh-CN" sz="2400" b="1" dirty="0" smtClean="0">
              <a:solidFill>
                <a:srgbClr val="0000FF"/>
              </a:solidFill>
              <a:latin typeface="+mj-ea"/>
              <a:ea typeface="+mj-ea"/>
            </a:endParaRPr>
          </a:p>
          <a:p>
            <a:r>
              <a:rPr lang="zh-CN" altLang="en-US" sz="2400" b="1" dirty="0" smtClean="0">
                <a:solidFill>
                  <a:srgbClr val="0000FF"/>
                </a:solidFill>
                <a:latin typeface="+mj-ea"/>
                <a:ea typeface="+mj-ea"/>
              </a:rPr>
              <a:t>斜率越大，对位定时误差越敏感</a:t>
            </a:r>
            <a:endParaRPr lang="zh-CN" altLang="en-US" sz="2400" b="1" dirty="0">
              <a:solidFill>
                <a:srgbClr val="0000FF"/>
              </a:solidFill>
              <a:latin typeface="+mj-ea"/>
              <a:ea typeface="+mj-ea"/>
            </a:endParaRPr>
          </a:p>
        </p:txBody>
      </p:sp>
      <p:cxnSp>
        <p:nvCxnSpPr>
          <p:cNvPr id="19" name="直接连接符 18"/>
          <p:cNvCxnSpPr/>
          <p:nvPr/>
        </p:nvCxnSpPr>
        <p:spPr>
          <a:xfrm>
            <a:off x="4716016" y="1268760"/>
            <a:ext cx="0" cy="3744416"/>
          </a:xfrm>
          <a:prstGeom prst="line">
            <a:avLst/>
          </a:prstGeom>
          <a:ln>
            <a:solidFill>
              <a:srgbClr val="FF0000"/>
            </a:solidFill>
            <a:prstDash val="dash"/>
          </a:ln>
        </p:spPr>
        <p:style>
          <a:lnRef idx="3">
            <a:schemeClr val="accent2"/>
          </a:lnRef>
          <a:fillRef idx="0">
            <a:schemeClr val="accent2"/>
          </a:fillRef>
          <a:effectRef idx="2">
            <a:schemeClr val="accent2"/>
          </a:effectRef>
          <a:fontRef idx="minor">
            <a:schemeClr val="tx1"/>
          </a:fontRef>
        </p:style>
      </p:cxnSp>
      <p:cxnSp>
        <p:nvCxnSpPr>
          <p:cNvPr id="21" name="直接连接符 20"/>
          <p:cNvCxnSpPr/>
          <p:nvPr/>
        </p:nvCxnSpPr>
        <p:spPr>
          <a:xfrm flipV="1">
            <a:off x="3635896" y="2276872"/>
            <a:ext cx="864096" cy="504056"/>
          </a:xfrm>
          <a:prstGeom prst="line">
            <a:avLst/>
          </a:prstGeom>
          <a:ln w="57150">
            <a:solidFill>
              <a:srgbClr val="01E4EF"/>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91880" y="2780928"/>
            <a:ext cx="360040" cy="208823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29" name="矩形 28"/>
          <p:cNvSpPr/>
          <p:nvPr/>
        </p:nvSpPr>
        <p:spPr>
          <a:xfrm>
            <a:off x="3779912" y="332656"/>
            <a:ext cx="5076056"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400" b="1" dirty="0" smtClean="0">
                <a:solidFill>
                  <a:srgbClr val="0000FF"/>
                </a:solidFill>
                <a:latin typeface="+mj-ea"/>
                <a:ea typeface="+mj-ea"/>
              </a:rPr>
              <a:t>图的阴影区的垂直高度：表示抽样时刻上信号</a:t>
            </a:r>
            <a:r>
              <a:rPr lang="zh-CN" altLang="en-US" sz="2400" b="1" dirty="0" smtClean="0">
                <a:solidFill>
                  <a:srgbClr val="FF0000"/>
                </a:solidFill>
                <a:latin typeface="+mj-ea"/>
                <a:ea typeface="+mj-ea"/>
              </a:rPr>
              <a:t>受噪声干扰的畸变程度</a:t>
            </a:r>
            <a:endParaRPr lang="zh-CN" altLang="en-US" sz="2400" b="1" dirty="0">
              <a:solidFill>
                <a:srgbClr val="FF0000"/>
              </a:solidFill>
              <a:latin typeface="+mj-ea"/>
              <a:ea typeface="+mj-ea"/>
            </a:endParaRPr>
          </a:p>
        </p:txBody>
      </p:sp>
      <p:cxnSp>
        <p:nvCxnSpPr>
          <p:cNvPr id="15" name="直接连接符 14"/>
          <p:cNvCxnSpPr/>
          <p:nvPr/>
        </p:nvCxnSpPr>
        <p:spPr>
          <a:xfrm>
            <a:off x="5940152" y="1916832"/>
            <a:ext cx="504056" cy="0"/>
          </a:xfrm>
          <a:prstGeom prst="line">
            <a:avLst/>
          </a:prstGeom>
          <a:ln>
            <a:solidFill>
              <a:srgbClr val="00CC00"/>
            </a:solidFill>
          </a:ln>
        </p:spPr>
        <p:style>
          <a:lnRef idx="3">
            <a:schemeClr val="accent3"/>
          </a:lnRef>
          <a:fillRef idx="0">
            <a:schemeClr val="accent3"/>
          </a:fillRef>
          <a:effectRef idx="2">
            <a:schemeClr val="accent3"/>
          </a:effectRef>
          <a:fontRef idx="minor">
            <a:schemeClr val="tx1"/>
          </a:fontRef>
        </p:style>
      </p:cxnSp>
      <p:cxnSp>
        <p:nvCxnSpPr>
          <p:cNvPr id="16" name="直接连接符 15"/>
          <p:cNvCxnSpPr/>
          <p:nvPr/>
        </p:nvCxnSpPr>
        <p:spPr>
          <a:xfrm>
            <a:off x="5940152" y="2204864"/>
            <a:ext cx="504056" cy="0"/>
          </a:xfrm>
          <a:prstGeom prst="line">
            <a:avLst/>
          </a:prstGeom>
          <a:ln>
            <a:solidFill>
              <a:srgbClr val="00CC00"/>
            </a:solidFill>
          </a:ln>
        </p:spPr>
        <p:style>
          <a:lnRef idx="3">
            <a:schemeClr val="accent3"/>
          </a:lnRef>
          <a:fillRef idx="0">
            <a:schemeClr val="accent3"/>
          </a:fillRef>
          <a:effectRef idx="2">
            <a:schemeClr val="accent3"/>
          </a:effectRef>
          <a:fontRef idx="minor">
            <a:schemeClr val="tx1"/>
          </a:fontRef>
        </p:style>
      </p:cxnSp>
      <p:cxnSp>
        <p:nvCxnSpPr>
          <p:cNvPr id="18" name="直接箭头连接符 17"/>
          <p:cNvCxnSpPr/>
          <p:nvPr/>
        </p:nvCxnSpPr>
        <p:spPr>
          <a:xfrm>
            <a:off x="6156176" y="1484784"/>
            <a:ext cx="0" cy="432048"/>
          </a:xfrm>
          <a:prstGeom prst="straightConnector1">
            <a:avLst/>
          </a:prstGeom>
          <a:ln w="57150">
            <a:solidFill>
              <a:srgbClr val="00CC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6156176" y="2204864"/>
            <a:ext cx="0" cy="504056"/>
          </a:xfrm>
          <a:prstGeom prst="straightConnector1">
            <a:avLst/>
          </a:prstGeom>
          <a:ln w="57150">
            <a:solidFill>
              <a:srgbClr val="00CC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ppt_x"/>
                                          </p:val>
                                        </p:tav>
                                        <p:tav tm="100000">
                                          <p:val>
                                            <p:strVal val="#ppt_x"/>
                                          </p:val>
                                        </p:tav>
                                      </p:tavLst>
                                    </p:anim>
                                    <p:anim calcmode="lin" valueType="num">
                                      <p:cBhvr additive="base">
                                        <p:cTn id="23" dur="500" fill="hold"/>
                                        <p:tgtEl>
                                          <p:spTgt spid="21"/>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fill="hold"/>
                                        <p:tgtEl>
                                          <p:spTgt spid="23"/>
                                        </p:tgtEl>
                                        <p:attrNameLst>
                                          <p:attrName>ppt_x</p:attrName>
                                        </p:attrNameLst>
                                      </p:cBhvr>
                                      <p:tavLst>
                                        <p:tav tm="0">
                                          <p:val>
                                            <p:strVal val="#ppt_x"/>
                                          </p:val>
                                        </p:tav>
                                        <p:tav tm="100000">
                                          <p:val>
                                            <p:strVal val="#ppt_x"/>
                                          </p:val>
                                        </p:tav>
                                      </p:tavLst>
                                    </p:anim>
                                    <p:anim calcmode="lin" valueType="num">
                                      <p:cBhvr additive="base">
                                        <p:cTn id="27" dur="500" fill="hold"/>
                                        <p:tgtEl>
                                          <p:spTgt spid="23"/>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2" presetClass="entr" presetSubtype="4"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additive="base">
                                        <p:cTn id="54" dur="500" fill="hold"/>
                                        <p:tgtEl>
                                          <p:spTgt spid="29"/>
                                        </p:tgtEl>
                                        <p:attrNameLst>
                                          <p:attrName>ppt_x</p:attrName>
                                        </p:attrNameLst>
                                      </p:cBhvr>
                                      <p:tavLst>
                                        <p:tav tm="0">
                                          <p:val>
                                            <p:strVal val="#ppt_x"/>
                                          </p:val>
                                        </p:tav>
                                        <p:tav tm="100000">
                                          <p:val>
                                            <p:strVal val="#ppt_x"/>
                                          </p:val>
                                        </p:tav>
                                      </p:tavLst>
                                    </p:anim>
                                    <p:anim calcmode="lin" valueType="num">
                                      <p:cBhvr additive="base">
                                        <p:cTn id="5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29"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dirty="0" smtClean="0"/>
              <a:t>分析 续</a:t>
            </a:r>
            <a:endParaRPr lang="zh-CN" altLang="en-US" dirty="0"/>
          </a:p>
        </p:txBody>
      </p:sp>
      <p:sp>
        <p:nvSpPr>
          <p:cNvPr id="6" name="灯片编号占位符 5"/>
          <p:cNvSpPr>
            <a:spLocks noGrp="1"/>
          </p:cNvSpPr>
          <p:nvPr>
            <p:ph type="sldNum" sz="quarter" idx="12"/>
          </p:nvPr>
        </p:nvSpPr>
        <p:spPr/>
        <p:txBody>
          <a:bodyPr/>
          <a:lstStyle/>
          <a:p>
            <a:fld id="{4830DFFC-D4C2-4858-A045-E24E610181A3}" type="slidenum">
              <a:rPr lang="en-US" altLang="zh-CN" smtClean="0"/>
              <a:pPr/>
              <a:t>134</a:t>
            </a:fld>
            <a:endParaRPr lang="en-US" altLang="zh-CN"/>
          </a:p>
        </p:txBody>
      </p:sp>
      <p:sp>
        <p:nvSpPr>
          <p:cNvPr id="116741" name="Rectangle 5"/>
          <p:cNvSpPr>
            <a:spLocks noChangeArrowheads="1"/>
          </p:cNvSpPr>
          <p:nvPr/>
        </p:nvSpPr>
        <p:spPr bwMode="auto">
          <a:xfrm>
            <a:off x="0" y="202882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6740" name="Object 4"/>
          <p:cNvGraphicFramePr>
            <a:graphicFrameLocks noChangeAspect="1"/>
          </p:cNvGraphicFramePr>
          <p:nvPr/>
        </p:nvGraphicFramePr>
        <p:xfrm>
          <a:off x="899592" y="1124744"/>
          <a:ext cx="7703005" cy="4104456"/>
        </p:xfrm>
        <a:graphic>
          <a:graphicData uri="http://schemas.openxmlformats.org/presentationml/2006/ole">
            <mc:AlternateContent xmlns:mc="http://schemas.openxmlformats.org/markup-compatibility/2006">
              <mc:Choice xmlns:v="urn:schemas-microsoft-com:vml" Requires="v">
                <p:oleObj spid="_x0000_s596121" name="Visio" r:id="rId3" imgW="2647620" imgH="1449238" progId="Visio.Drawing.11">
                  <p:embed/>
                </p:oleObj>
              </mc:Choice>
              <mc:Fallback>
                <p:oleObj name="Visio" r:id="rId3" imgW="2647620" imgH="1449238" progId="Visio.Drawing.11">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l="3035" t="6577" r="4852" b="4604"/>
                      <a:stretch>
                        <a:fillRect/>
                      </a:stretch>
                    </p:blipFill>
                    <p:spPr bwMode="auto">
                      <a:xfrm>
                        <a:off x="899592" y="1124744"/>
                        <a:ext cx="7703005" cy="4104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6660232" y="1196752"/>
            <a:ext cx="216024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sz="2400" b="1" dirty="0" smtClean="0">
                <a:solidFill>
                  <a:srgbClr val="0000FF"/>
                </a:solidFill>
                <a:latin typeface="+mj-ea"/>
                <a:ea typeface="+mj-ea"/>
              </a:rPr>
              <a:t>图中央的横轴位置：对应于</a:t>
            </a:r>
            <a:r>
              <a:rPr lang="zh-CN" altLang="en-US" sz="2400" b="1" dirty="0" smtClean="0">
                <a:solidFill>
                  <a:srgbClr val="FF0000"/>
                </a:solidFill>
                <a:latin typeface="+mj-ea"/>
                <a:ea typeface="+mj-ea"/>
              </a:rPr>
              <a:t>判决门限电平  </a:t>
            </a:r>
            <a:endParaRPr lang="zh-CN" altLang="en-US" sz="2400" b="1" dirty="0">
              <a:solidFill>
                <a:srgbClr val="FF0000"/>
              </a:solidFill>
              <a:latin typeface="+mj-ea"/>
              <a:ea typeface="+mj-ea"/>
            </a:endParaRPr>
          </a:p>
        </p:txBody>
      </p:sp>
      <p:cxnSp>
        <p:nvCxnSpPr>
          <p:cNvPr id="12" name="直接箭头连接符 11"/>
          <p:cNvCxnSpPr/>
          <p:nvPr/>
        </p:nvCxnSpPr>
        <p:spPr>
          <a:xfrm>
            <a:off x="6948264" y="2420888"/>
            <a:ext cx="0" cy="57606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sp>
        <p:nvSpPr>
          <p:cNvPr id="14" name="矩形 13"/>
          <p:cNvSpPr/>
          <p:nvPr/>
        </p:nvSpPr>
        <p:spPr>
          <a:xfrm>
            <a:off x="5796136" y="4005064"/>
            <a:ext cx="3024336"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b="1" dirty="0" smtClean="0">
                <a:solidFill>
                  <a:srgbClr val="0000FF"/>
                </a:solidFill>
                <a:latin typeface="+mj-ea"/>
                <a:ea typeface="+mj-ea"/>
              </a:rPr>
              <a:t>抽样时刻上，上下两阴影区的间隔距离之半：为</a:t>
            </a:r>
            <a:r>
              <a:rPr lang="zh-CN" altLang="en-US" sz="2400" b="1" dirty="0" smtClean="0">
                <a:solidFill>
                  <a:srgbClr val="FF0000"/>
                </a:solidFill>
                <a:latin typeface="+mj-ea"/>
                <a:ea typeface="+mj-ea"/>
              </a:rPr>
              <a:t>噪声容限</a:t>
            </a:r>
            <a:r>
              <a:rPr lang="en-US" altLang="zh-CN" sz="2400" b="1" dirty="0" smtClean="0">
                <a:solidFill>
                  <a:srgbClr val="0000FF"/>
                </a:solidFill>
                <a:latin typeface="+mj-ea"/>
                <a:ea typeface="+mj-ea"/>
              </a:rPr>
              <a:t>,</a:t>
            </a:r>
            <a:r>
              <a:rPr lang="zh-CN" altLang="en-US" sz="2400" b="1" dirty="0" smtClean="0">
                <a:solidFill>
                  <a:srgbClr val="0000FF"/>
                </a:solidFill>
                <a:latin typeface="+mj-ea"/>
                <a:ea typeface="+mj-ea"/>
              </a:rPr>
              <a:t>若噪声瞬时值超过它就可能发生</a:t>
            </a:r>
            <a:r>
              <a:rPr lang="zh-CN" altLang="en-US" sz="2400" b="1" dirty="0" smtClean="0">
                <a:solidFill>
                  <a:srgbClr val="FF0000"/>
                </a:solidFill>
                <a:latin typeface="+mj-ea"/>
                <a:ea typeface="+mj-ea"/>
              </a:rPr>
              <a:t>错判</a:t>
            </a:r>
            <a:endParaRPr lang="zh-CN" altLang="en-US" sz="2400" b="1" dirty="0">
              <a:solidFill>
                <a:srgbClr val="FF0000"/>
              </a:solidFill>
              <a:latin typeface="+mj-ea"/>
              <a:ea typeface="+mj-ea"/>
            </a:endParaRPr>
          </a:p>
        </p:txBody>
      </p:sp>
      <p:cxnSp>
        <p:nvCxnSpPr>
          <p:cNvPr id="19" name="直接连接符 18"/>
          <p:cNvCxnSpPr/>
          <p:nvPr/>
        </p:nvCxnSpPr>
        <p:spPr>
          <a:xfrm>
            <a:off x="2483768" y="3068960"/>
            <a:ext cx="5112568" cy="0"/>
          </a:xfrm>
          <a:prstGeom prst="line">
            <a:avLst/>
          </a:prstGeom>
          <a:ln>
            <a:solidFill>
              <a:srgbClr val="FF0000"/>
            </a:solidFill>
            <a:prstDash val="dash"/>
          </a:ln>
        </p:spPr>
        <p:style>
          <a:lnRef idx="3">
            <a:schemeClr val="accent2"/>
          </a:lnRef>
          <a:fillRef idx="0">
            <a:schemeClr val="accent2"/>
          </a:fillRef>
          <a:effectRef idx="2">
            <a:schemeClr val="accent2"/>
          </a:effectRef>
          <a:fontRef idx="minor">
            <a:schemeClr val="tx1"/>
          </a:fontRef>
        </p:style>
      </p:cxnSp>
      <p:cxnSp>
        <p:nvCxnSpPr>
          <p:cNvPr id="23" name="直接箭头连接符 22"/>
          <p:cNvCxnSpPr/>
          <p:nvPr/>
        </p:nvCxnSpPr>
        <p:spPr>
          <a:xfrm flipH="1" flipV="1">
            <a:off x="4932040" y="3573016"/>
            <a:ext cx="792088" cy="936104"/>
          </a:xfrm>
          <a:prstGeom prst="straightConnector1">
            <a:avLst/>
          </a:prstGeom>
          <a:ln w="57150">
            <a:solidFill>
              <a:srgbClr val="01E4EF"/>
            </a:solidFill>
            <a:tailEnd type="arrow"/>
          </a:ln>
        </p:spPr>
        <p:style>
          <a:lnRef idx="3">
            <a:schemeClr val="accent5"/>
          </a:lnRef>
          <a:fillRef idx="0">
            <a:schemeClr val="accent5"/>
          </a:fillRef>
          <a:effectRef idx="2">
            <a:schemeClr val="accent5"/>
          </a:effectRef>
          <a:fontRef idx="minor">
            <a:schemeClr val="tx1"/>
          </a:fontRef>
        </p:style>
      </p:cxnSp>
      <p:sp>
        <p:nvSpPr>
          <p:cNvPr id="29" name="矩形 28"/>
          <p:cNvSpPr/>
          <p:nvPr/>
        </p:nvSpPr>
        <p:spPr>
          <a:xfrm>
            <a:off x="72008" y="3429000"/>
            <a:ext cx="4283968"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400" b="1" dirty="0" smtClean="0">
                <a:solidFill>
                  <a:srgbClr val="0000FF"/>
                </a:solidFill>
                <a:latin typeface="+mj-ea"/>
                <a:ea typeface="+mj-ea"/>
              </a:rPr>
              <a:t>倾斜阴影带与横轴相交的区间：</a:t>
            </a:r>
            <a:endParaRPr lang="en-US" altLang="zh-CN" sz="2400" b="1" dirty="0" smtClean="0">
              <a:solidFill>
                <a:srgbClr val="0000FF"/>
              </a:solidFill>
              <a:latin typeface="+mj-ea"/>
              <a:ea typeface="+mj-ea"/>
            </a:endParaRPr>
          </a:p>
          <a:p>
            <a:r>
              <a:rPr lang="zh-CN" altLang="en-US" sz="2400" b="1" dirty="0" smtClean="0">
                <a:solidFill>
                  <a:srgbClr val="0000FF"/>
                </a:solidFill>
                <a:latin typeface="+mj-ea"/>
                <a:ea typeface="+mj-ea"/>
              </a:rPr>
              <a:t>表示了接收波形零点位置的变化范围，即过</a:t>
            </a:r>
            <a:r>
              <a:rPr lang="zh-CN" altLang="en-US" sz="2400" b="1" dirty="0" smtClean="0">
                <a:solidFill>
                  <a:srgbClr val="FF0000"/>
                </a:solidFill>
                <a:latin typeface="+mj-ea"/>
                <a:ea typeface="+mj-ea"/>
              </a:rPr>
              <a:t>零点畸变</a:t>
            </a:r>
            <a:endParaRPr lang="en-US" altLang="zh-CN" sz="2400" b="1" dirty="0" smtClean="0">
              <a:solidFill>
                <a:srgbClr val="0000FF"/>
              </a:solidFill>
              <a:latin typeface="+mj-ea"/>
              <a:ea typeface="+mj-ea"/>
            </a:endParaRPr>
          </a:p>
          <a:p>
            <a:r>
              <a:rPr lang="zh-CN" altLang="en-US" sz="2400" b="1" dirty="0" smtClean="0">
                <a:solidFill>
                  <a:srgbClr val="0000FF"/>
                </a:solidFill>
                <a:latin typeface="+mj-ea"/>
                <a:ea typeface="+mj-ea"/>
              </a:rPr>
              <a:t>它对于利用信号零交点的平均位置来提取定时信息的接收系统有很大影响</a:t>
            </a:r>
          </a:p>
        </p:txBody>
      </p:sp>
      <p:cxnSp>
        <p:nvCxnSpPr>
          <p:cNvPr id="39" name="直接连接符 38"/>
          <p:cNvCxnSpPr/>
          <p:nvPr/>
        </p:nvCxnSpPr>
        <p:spPr>
          <a:xfrm>
            <a:off x="4499992" y="3068960"/>
            <a:ext cx="504056" cy="0"/>
          </a:xfrm>
          <a:prstGeom prst="line">
            <a:avLst/>
          </a:prstGeom>
          <a:ln>
            <a:solidFill>
              <a:srgbClr val="01E4EF"/>
            </a:solidFill>
          </a:ln>
        </p:spPr>
        <p:style>
          <a:lnRef idx="3">
            <a:schemeClr val="accent3"/>
          </a:lnRef>
          <a:fillRef idx="0">
            <a:schemeClr val="accent3"/>
          </a:fillRef>
          <a:effectRef idx="2">
            <a:schemeClr val="accent3"/>
          </a:effectRef>
          <a:fontRef idx="minor">
            <a:schemeClr val="tx1"/>
          </a:fontRef>
        </p:style>
      </p:cxnSp>
      <p:cxnSp>
        <p:nvCxnSpPr>
          <p:cNvPr id="40" name="直接连接符 39"/>
          <p:cNvCxnSpPr/>
          <p:nvPr/>
        </p:nvCxnSpPr>
        <p:spPr>
          <a:xfrm>
            <a:off x="4499992" y="3933056"/>
            <a:ext cx="504056" cy="0"/>
          </a:xfrm>
          <a:prstGeom prst="line">
            <a:avLst/>
          </a:prstGeom>
          <a:ln>
            <a:solidFill>
              <a:srgbClr val="01E4EF"/>
            </a:solidFill>
          </a:ln>
        </p:spPr>
        <p:style>
          <a:lnRef idx="3">
            <a:schemeClr val="accent3"/>
          </a:lnRef>
          <a:fillRef idx="0">
            <a:schemeClr val="accent3"/>
          </a:fillRef>
          <a:effectRef idx="2">
            <a:schemeClr val="accent3"/>
          </a:effectRef>
          <a:fontRef idx="minor">
            <a:schemeClr val="tx1"/>
          </a:fontRef>
        </p:style>
      </p:cxnSp>
      <p:cxnSp>
        <p:nvCxnSpPr>
          <p:cNvPr id="41" name="直接箭头连接符 40"/>
          <p:cNvCxnSpPr/>
          <p:nvPr/>
        </p:nvCxnSpPr>
        <p:spPr>
          <a:xfrm>
            <a:off x="4716016" y="3501008"/>
            <a:ext cx="0" cy="432048"/>
          </a:xfrm>
          <a:prstGeom prst="straightConnector1">
            <a:avLst/>
          </a:prstGeom>
          <a:ln w="38100">
            <a:solidFill>
              <a:srgbClr val="01E4EF"/>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4716016" y="3068960"/>
            <a:ext cx="0" cy="504056"/>
          </a:xfrm>
          <a:prstGeom prst="straightConnector1">
            <a:avLst/>
          </a:prstGeom>
          <a:ln w="38100">
            <a:solidFill>
              <a:srgbClr val="01E4EF"/>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771800" y="2708920"/>
            <a:ext cx="0" cy="648072"/>
          </a:xfrm>
          <a:prstGeom prst="line">
            <a:avLst/>
          </a:prstGeom>
          <a:ln w="57150">
            <a:solidFill>
              <a:srgbClr val="E80ADD"/>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203848" y="2708920"/>
            <a:ext cx="0" cy="648072"/>
          </a:xfrm>
          <a:prstGeom prst="line">
            <a:avLst/>
          </a:prstGeom>
          <a:ln w="57150">
            <a:solidFill>
              <a:srgbClr val="E80ADD"/>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2267744" y="2924944"/>
            <a:ext cx="504056" cy="0"/>
          </a:xfrm>
          <a:prstGeom prst="straightConnector1">
            <a:avLst/>
          </a:prstGeom>
          <a:ln w="57150">
            <a:solidFill>
              <a:srgbClr val="E80ADD"/>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3212232" y="2924944"/>
            <a:ext cx="567680" cy="8384"/>
          </a:xfrm>
          <a:prstGeom prst="straightConnector1">
            <a:avLst/>
          </a:prstGeom>
          <a:ln w="57150">
            <a:solidFill>
              <a:srgbClr val="E80ADD"/>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fill="hold"/>
                                        <p:tgtEl>
                                          <p:spTgt spid="42"/>
                                        </p:tgtEl>
                                        <p:attrNameLst>
                                          <p:attrName>ppt_x</p:attrName>
                                        </p:attrNameLst>
                                      </p:cBhvr>
                                      <p:tavLst>
                                        <p:tav tm="0">
                                          <p:val>
                                            <p:strVal val="#ppt_x"/>
                                          </p:val>
                                        </p:tav>
                                        <p:tav tm="100000">
                                          <p:val>
                                            <p:strVal val="#ppt_x"/>
                                          </p:val>
                                        </p:tav>
                                      </p:tavLst>
                                    </p:anim>
                                    <p:anim calcmode="lin" valueType="num">
                                      <p:cBhvr additive="base">
                                        <p:cTn id="23" dur="500" fill="hold"/>
                                        <p:tgtEl>
                                          <p:spTgt spid="42"/>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ppt_x"/>
                                          </p:val>
                                        </p:tav>
                                        <p:tav tm="100000">
                                          <p:val>
                                            <p:strVal val="#ppt_x"/>
                                          </p:val>
                                        </p:tav>
                                      </p:tavLst>
                                    </p:anim>
                                    <p:anim calcmode="lin" valueType="num">
                                      <p:cBhvr additive="base">
                                        <p:cTn id="27" dur="500" fill="hold"/>
                                        <p:tgtEl>
                                          <p:spTgt spid="40"/>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ppt_x"/>
                                          </p:val>
                                        </p:tav>
                                        <p:tav tm="100000">
                                          <p:val>
                                            <p:strVal val="#ppt_x"/>
                                          </p:val>
                                        </p:tav>
                                      </p:tavLst>
                                    </p:anim>
                                    <p:anim calcmode="lin" valueType="num">
                                      <p:cBhvr additive="base">
                                        <p:cTn id="31" dur="500" fill="hold"/>
                                        <p:tgtEl>
                                          <p:spTgt spid="39"/>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 calcmode="lin" valueType="num">
                                      <p:cBhvr additive="base">
                                        <p:cTn id="34" dur="500" fill="hold"/>
                                        <p:tgtEl>
                                          <p:spTgt spid="41"/>
                                        </p:tgtEl>
                                        <p:attrNameLst>
                                          <p:attrName>ppt_x</p:attrName>
                                        </p:attrNameLst>
                                      </p:cBhvr>
                                      <p:tavLst>
                                        <p:tav tm="0">
                                          <p:val>
                                            <p:strVal val="#ppt_x"/>
                                          </p:val>
                                        </p:tav>
                                        <p:tav tm="100000">
                                          <p:val>
                                            <p:strVal val="#ppt_x"/>
                                          </p:val>
                                        </p:tav>
                                      </p:tavLst>
                                    </p:anim>
                                    <p:anim calcmode="lin" valueType="num">
                                      <p:cBhvr additive="base">
                                        <p:cTn id="35" dur="500" fill="hold"/>
                                        <p:tgtEl>
                                          <p:spTgt spid="41"/>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ppt_x"/>
                                          </p:val>
                                        </p:tav>
                                        <p:tav tm="100000">
                                          <p:val>
                                            <p:strVal val="#ppt_x"/>
                                          </p:val>
                                        </p:tav>
                                      </p:tavLst>
                                    </p:anim>
                                    <p:anim calcmode="lin" valueType="num">
                                      <p:cBhvr additive="base">
                                        <p:cTn id="39" dur="500" fill="hold"/>
                                        <p:tgtEl>
                                          <p:spTgt spid="23"/>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4"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ppt_x"/>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ppt_x"/>
                                          </p:val>
                                        </p:tav>
                                        <p:tav tm="100000">
                                          <p:val>
                                            <p:strVal val="#ppt_x"/>
                                          </p:val>
                                        </p:tav>
                                      </p:tavLst>
                                    </p:anim>
                                    <p:anim calcmode="lin" valueType="num">
                                      <p:cBhvr additive="base">
                                        <p:cTn id="54" dur="500" fill="hold"/>
                                        <p:tgtEl>
                                          <p:spTgt spid="44"/>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additive="base">
                                        <p:cTn id="57" dur="500" fill="hold"/>
                                        <p:tgtEl>
                                          <p:spTgt spid="48"/>
                                        </p:tgtEl>
                                        <p:attrNameLst>
                                          <p:attrName>ppt_x</p:attrName>
                                        </p:attrNameLst>
                                      </p:cBhvr>
                                      <p:tavLst>
                                        <p:tav tm="0">
                                          <p:val>
                                            <p:strVal val="#ppt_x"/>
                                          </p:val>
                                        </p:tav>
                                        <p:tav tm="100000">
                                          <p:val>
                                            <p:strVal val="#ppt_x"/>
                                          </p:val>
                                        </p:tav>
                                      </p:tavLst>
                                    </p:anim>
                                    <p:anim calcmode="lin" valueType="num">
                                      <p:cBhvr additive="base">
                                        <p:cTn id="58" dur="500" fill="hold"/>
                                        <p:tgtEl>
                                          <p:spTgt spid="48"/>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500" fill="hold"/>
                                        <p:tgtEl>
                                          <p:spTgt spid="45"/>
                                        </p:tgtEl>
                                        <p:attrNameLst>
                                          <p:attrName>ppt_x</p:attrName>
                                        </p:attrNameLst>
                                      </p:cBhvr>
                                      <p:tavLst>
                                        <p:tav tm="0">
                                          <p:val>
                                            <p:strVal val="#ppt_x"/>
                                          </p:val>
                                        </p:tav>
                                        <p:tav tm="100000">
                                          <p:val>
                                            <p:strVal val="#ppt_x"/>
                                          </p:val>
                                        </p:tav>
                                      </p:tavLst>
                                    </p:anim>
                                    <p:anim calcmode="lin" valueType="num">
                                      <p:cBhvr additive="base">
                                        <p:cTn id="62" dur="500" fill="hold"/>
                                        <p:tgtEl>
                                          <p:spTgt spid="45"/>
                                        </p:tgtEl>
                                        <p:attrNameLst>
                                          <p:attrName>ppt_y</p:attrName>
                                        </p:attrNameLst>
                                      </p:cBhvr>
                                      <p:tavLst>
                                        <p:tav tm="0">
                                          <p:val>
                                            <p:strVal val="1+#ppt_h/2"/>
                                          </p:val>
                                        </p:tav>
                                        <p:tav tm="100000">
                                          <p:val>
                                            <p:strVal val="#ppt_y"/>
                                          </p:val>
                                        </p:tav>
                                      </p:tavLst>
                                    </p:anim>
                                  </p:childTnLst>
                                </p:cTn>
                              </p:par>
                            </p:childTnLst>
                          </p:cTn>
                        </p:par>
                        <p:par>
                          <p:cTn id="63" fill="hold">
                            <p:stCondLst>
                              <p:cond delay="500"/>
                            </p:stCondLst>
                            <p:childTnLst>
                              <p:par>
                                <p:cTn id="64" presetID="2" presetClass="entr" presetSubtype="4"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29"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sz="3600" dirty="0" smtClean="0"/>
              <a:t>眼图照片</a:t>
            </a:r>
            <a:endParaRPr lang="zh-CN" altLang="en-US" sz="3600" dirty="0"/>
          </a:p>
        </p:txBody>
      </p:sp>
      <p:pic>
        <p:nvPicPr>
          <p:cNvPr id="119812" name="Picture 4" descr="t0520"/>
          <p:cNvPicPr>
            <a:picLocks noGrp="1" noChangeAspect="1" noChangeArrowheads="1"/>
          </p:cNvPicPr>
          <p:nvPr>
            <p:ph idx="1"/>
          </p:nvPr>
        </p:nvPicPr>
        <p:blipFill>
          <a:blip r:embed="rId2" cstate="print"/>
          <a:stretch>
            <a:fillRect/>
          </a:stretch>
        </p:blipFill>
        <p:spPr>
          <a:xfrm>
            <a:off x="-180528" y="1556792"/>
            <a:ext cx="9448827" cy="2882957"/>
          </a:xfrm>
        </p:spPr>
      </p:pic>
      <p:sp>
        <p:nvSpPr>
          <p:cNvPr id="5" name="灯片编号占位符 6"/>
          <p:cNvSpPr>
            <a:spLocks noGrp="1"/>
          </p:cNvSpPr>
          <p:nvPr>
            <p:ph type="sldNum" sz="quarter" idx="12"/>
          </p:nvPr>
        </p:nvSpPr>
        <p:spPr/>
        <p:txBody>
          <a:bodyPr/>
          <a:lstStyle/>
          <a:p>
            <a:fld id="{90A238A7-9105-4D51-A91B-F9C1D77CB3D0}" type="slidenum">
              <a:rPr lang="en-US" altLang="zh-CN" smtClean="0"/>
              <a:pPr/>
              <a:t>135</a:t>
            </a:fld>
            <a:endParaRPr lang="en-US" altLang="zh-CN"/>
          </a:p>
        </p:txBody>
      </p:sp>
      <p:sp>
        <p:nvSpPr>
          <p:cNvPr id="119811" name="Rectangle 3"/>
          <p:cNvSpPr>
            <a:spLocks noGrp="1" noChangeArrowheads="1"/>
          </p:cNvSpPr>
          <p:nvPr>
            <p:ph type="body" sz="half" idx="4294967295"/>
          </p:nvPr>
        </p:nvSpPr>
        <p:spPr>
          <a:xfrm>
            <a:off x="1042988" y="4797425"/>
            <a:ext cx="7057404" cy="1511895"/>
          </a:xfrm>
        </p:spPr>
        <p:txBody>
          <a:bodyPr>
            <a:normAutofit/>
          </a:bodyPr>
          <a:lstStyle/>
          <a:p>
            <a:r>
              <a:rPr lang="zh-CN" altLang="en-US" dirty="0" smtClean="0"/>
              <a:t>图</a:t>
            </a:r>
            <a:r>
              <a:rPr lang="en-US" altLang="zh-CN" dirty="0"/>
              <a:t>(a)</a:t>
            </a:r>
            <a:r>
              <a:rPr lang="zh-CN" altLang="en-US" dirty="0"/>
              <a:t>是在几乎无噪声和无码间干扰下得到的</a:t>
            </a:r>
            <a:r>
              <a:rPr lang="en-US" altLang="zh-CN" dirty="0"/>
              <a:t>,</a:t>
            </a:r>
          </a:p>
          <a:p>
            <a:r>
              <a:rPr lang="zh-CN" altLang="en-US" dirty="0"/>
              <a:t>图</a:t>
            </a:r>
            <a:r>
              <a:rPr lang="en-US" altLang="zh-CN" dirty="0"/>
              <a:t>(b)</a:t>
            </a:r>
            <a:r>
              <a:rPr lang="zh-CN" altLang="en-US" dirty="0"/>
              <a:t>则是在一定噪声和码间干扰下得到的。</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2"/>
                                        </p:tgtEl>
                                        <p:attrNameLst>
                                          <p:attrName>style.visibility</p:attrName>
                                        </p:attrNameLst>
                                      </p:cBhvr>
                                      <p:to>
                                        <p:strVal val="visible"/>
                                      </p:to>
                                    </p:set>
                                    <p:anim calcmode="lin" valueType="num">
                                      <p:cBhvr additive="base">
                                        <p:cTn id="7" dur="500" fill="hold"/>
                                        <p:tgtEl>
                                          <p:spTgt spid="119812"/>
                                        </p:tgtEl>
                                        <p:attrNameLst>
                                          <p:attrName>ppt_x</p:attrName>
                                        </p:attrNameLst>
                                      </p:cBhvr>
                                      <p:tavLst>
                                        <p:tav tm="0">
                                          <p:val>
                                            <p:strVal val="#ppt_x"/>
                                          </p:val>
                                        </p:tav>
                                        <p:tav tm="100000">
                                          <p:val>
                                            <p:strVal val="#ppt_x"/>
                                          </p:val>
                                        </p:tav>
                                      </p:tavLst>
                                    </p:anim>
                                    <p:anim calcmode="lin" valueType="num">
                                      <p:cBhvr additive="base">
                                        <p:cTn id="8" dur="500" fill="hold"/>
                                        <p:tgtEl>
                                          <p:spTgt spid="1198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811">
                                            <p:txEl>
                                              <p:pRg st="0" end="0"/>
                                            </p:txEl>
                                          </p:spTgt>
                                        </p:tgtEl>
                                        <p:attrNameLst>
                                          <p:attrName>style.visibility</p:attrName>
                                        </p:attrNameLst>
                                      </p:cBhvr>
                                      <p:to>
                                        <p:strVal val="visible"/>
                                      </p:to>
                                    </p:set>
                                    <p:anim calcmode="lin" valueType="num">
                                      <p:cBhvr additive="base">
                                        <p:cTn id="13"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9811">
                                            <p:txEl>
                                              <p:pRg st="1" end="1"/>
                                            </p:txEl>
                                          </p:spTgt>
                                        </p:tgtEl>
                                        <p:attrNameLst>
                                          <p:attrName>style.visibility</p:attrName>
                                        </p:attrNameLst>
                                      </p:cBhvr>
                                      <p:to>
                                        <p:strVal val="visible"/>
                                      </p:to>
                                    </p:set>
                                    <p:anim calcmode="lin" valueType="num">
                                      <p:cBhvr additive="base">
                                        <p:cTn id="19"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a:t>
            </a:r>
            <a:r>
              <a:rPr lang="en-US" altLang="zh-CN" smtClean="0"/>
              <a:t>6</a:t>
            </a:r>
            <a:r>
              <a:rPr lang="zh-CN" altLang="en-US" smtClean="0"/>
              <a:t>章 数字基带传输系统</a:t>
            </a:r>
            <a:endParaRPr lang="zh-CN" altLang="en-US" dirty="0"/>
          </a:p>
        </p:txBody>
      </p:sp>
      <p:sp>
        <p:nvSpPr>
          <p:cNvPr id="3" name="内容占位符 2"/>
          <p:cNvSpPr>
            <a:spLocks noGrp="1"/>
          </p:cNvSpPr>
          <p:nvPr>
            <p:ph idx="1"/>
          </p:nvPr>
        </p:nvSpPr>
        <p:spPr/>
        <p:txBody>
          <a:bodyPr/>
          <a:lstStyle/>
          <a:p>
            <a:r>
              <a:rPr lang="en-US" altLang="zh-CN" dirty="0" smtClean="0"/>
              <a:t>6.1 </a:t>
            </a:r>
            <a:r>
              <a:rPr lang="zh-CN" altLang="en-US" dirty="0" smtClean="0"/>
              <a:t>数字基带信号及其频谱特性 </a:t>
            </a:r>
          </a:p>
          <a:p>
            <a:r>
              <a:rPr lang="en-US" altLang="zh-CN" dirty="0" smtClean="0"/>
              <a:t>6.2 </a:t>
            </a:r>
            <a:r>
              <a:rPr lang="zh-CN" altLang="en-US" dirty="0" smtClean="0"/>
              <a:t>基带传输的常用码型</a:t>
            </a:r>
            <a:endParaRPr lang="en-US" altLang="zh-CN" dirty="0" smtClean="0"/>
          </a:p>
          <a:p>
            <a:r>
              <a:rPr lang="en-US" altLang="zh-CN" dirty="0" smtClean="0"/>
              <a:t>6.3 </a:t>
            </a:r>
            <a:r>
              <a:rPr lang="zh-CN" altLang="en-US" dirty="0" smtClean="0"/>
              <a:t>数字基带信号传输与码间串扰</a:t>
            </a:r>
            <a:endParaRPr lang="en-US" altLang="zh-CN" dirty="0" smtClean="0"/>
          </a:p>
          <a:p>
            <a:r>
              <a:rPr lang="en-US" altLang="zh-CN" dirty="0" smtClean="0"/>
              <a:t>6.4 </a:t>
            </a:r>
            <a:r>
              <a:rPr lang="zh-CN" altLang="en-US" dirty="0" smtClean="0"/>
              <a:t>无码间串扰的基带传输特性</a:t>
            </a:r>
            <a:endParaRPr lang="en-US" altLang="zh-CN" dirty="0" smtClean="0"/>
          </a:p>
          <a:p>
            <a:r>
              <a:rPr lang="en-US" altLang="zh-CN" dirty="0" smtClean="0"/>
              <a:t>6.5 </a:t>
            </a:r>
            <a:r>
              <a:rPr lang="zh-CN" altLang="en-US" dirty="0" smtClean="0"/>
              <a:t>基带传输系统的抗噪声性能</a:t>
            </a:r>
            <a:endParaRPr lang="en-US" altLang="zh-CN" dirty="0" smtClean="0"/>
          </a:p>
          <a:p>
            <a:r>
              <a:rPr lang="en-US" altLang="zh-CN" dirty="0" smtClean="0"/>
              <a:t>6.6  </a:t>
            </a:r>
            <a:r>
              <a:rPr lang="zh-CN" altLang="en-US" dirty="0" smtClean="0"/>
              <a:t>眼图</a:t>
            </a:r>
          </a:p>
          <a:p>
            <a:r>
              <a:rPr lang="en-US" altLang="zh-CN" dirty="0" smtClean="0">
                <a:solidFill>
                  <a:srgbClr val="FF0000"/>
                </a:solidFill>
              </a:rPr>
              <a:t>6.7  </a:t>
            </a:r>
            <a:r>
              <a:rPr lang="zh-CN" altLang="en-US" dirty="0" smtClean="0">
                <a:solidFill>
                  <a:srgbClr val="FF0000"/>
                </a:solidFill>
              </a:rPr>
              <a:t>部分响应和时域均衡</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136</a:t>
            </a:fld>
            <a:endParaRPr lang="en-US"/>
          </a:p>
        </p:txBody>
      </p:sp>
      <p:sp>
        <p:nvSpPr>
          <p:cNvPr id="5" name="矩形 4"/>
          <p:cNvSpPr/>
          <p:nvPr/>
        </p:nvSpPr>
        <p:spPr>
          <a:xfrm>
            <a:off x="5004048" y="5013176"/>
            <a:ext cx="3877985" cy="1200329"/>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400" b="1" dirty="0" smtClean="0">
                <a:solidFill>
                  <a:srgbClr val="0000FF"/>
                </a:solidFill>
                <a:latin typeface="+mj-ea"/>
                <a:ea typeface="+mj-ea"/>
              </a:rPr>
              <a:t>改善系统性能的两种措施：</a:t>
            </a:r>
            <a:endParaRPr lang="en-US" altLang="zh-CN" sz="2400" b="1" dirty="0" smtClean="0">
              <a:solidFill>
                <a:srgbClr val="0000FF"/>
              </a:solidFill>
              <a:latin typeface="+mj-ea"/>
              <a:ea typeface="+mj-ea"/>
            </a:endParaRPr>
          </a:p>
          <a:p>
            <a:r>
              <a:rPr lang="en-US" altLang="zh-CN" sz="2400" b="1" dirty="0" smtClean="0">
                <a:solidFill>
                  <a:srgbClr val="0000FF"/>
                </a:solidFill>
                <a:latin typeface="+mj-ea"/>
                <a:ea typeface="+mj-ea"/>
              </a:rPr>
              <a:t>6.7.1 </a:t>
            </a:r>
            <a:r>
              <a:rPr lang="zh-CN" altLang="en-US" sz="2400" b="1" dirty="0" smtClean="0">
                <a:solidFill>
                  <a:srgbClr val="0000FF"/>
                </a:solidFill>
                <a:latin typeface="+mj-ea"/>
                <a:ea typeface="+mj-ea"/>
              </a:rPr>
              <a:t>部分响应</a:t>
            </a:r>
            <a:endParaRPr lang="en-US" altLang="zh-CN" sz="2400" b="1" dirty="0" smtClean="0">
              <a:solidFill>
                <a:srgbClr val="0000FF"/>
              </a:solidFill>
              <a:latin typeface="+mj-ea"/>
              <a:ea typeface="+mj-ea"/>
            </a:endParaRPr>
          </a:p>
          <a:p>
            <a:r>
              <a:rPr lang="en-US" altLang="zh-CN" sz="2400" b="1" dirty="0" smtClean="0">
                <a:solidFill>
                  <a:srgbClr val="0000FF"/>
                </a:solidFill>
                <a:latin typeface="+mj-ea"/>
                <a:ea typeface="+mj-ea"/>
              </a:rPr>
              <a:t>26.7.2 </a:t>
            </a:r>
            <a:r>
              <a:rPr lang="zh-CN" altLang="en-US" sz="2400" b="1" dirty="0" smtClean="0">
                <a:solidFill>
                  <a:srgbClr val="0000FF"/>
                </a:solidFill>
                <a:latin typeface="+mj-ea"/>
                <a:ea typeface="+mj-ea"/>
              </a:rPr>
              <a:t>时域均衡</a:t>
            </a:r>
            <a:endParaRPr lang="zh-CN" altLang="en-US" sz="2400" b="1" dirty="0">
              <a:solidFill>
                <a:srgbClr val="0000FF"/>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00FF"/>
                </a:solidFill>
              </a:rPr>
              <a:t>回顾：</a:t>
            </a:r>
            <a:r>
              <a:rPr lang="zh-CN" altLang="en-US" dirty="0" smtClean="0"/>
              <a:t>无</a:t>
            </a:r>
            <a:r>
              <a:rPr lang="zh-CN" altLang="en-US" dirty="0"/>
              <a:t>码间</a:t>
            </a:r>
            <a:r>
              <a:rPr lang="zh-CN" altLang="en-US" dirty="0" smtClean="0"/>
              <a:t>串扰条件</a:t>
            </a:r>
            <a:endParaRPr lang="zh-CN" altLang="en-US" dirty="0"/>
          </a:p>
        </p:txBody>
      </p:sp>
      <p:sp>
        <p:nvSpPr>
          <p:cNvPr id="3" name="内容占位符 2"/>
          <p:cNvSpPr>
            <a:spLocks noGrp="1"/>
          </p:cNvSpPr>
          <p:nvPr>
            <p:ph idx="1"/>
          </p:nvPr>
        </p:nvSpPr>
        <p:spPr>
          <a:xfrm>
            <a:off x="611560" y="1124744"/>
            <a:ext cx="8064896" cy="648072"/>
          </a:xfrm>
        </p:spPr>
        <p:txBody>
          <a:bodyPr/>
          <a:lstStyle/>
          <a:p>
            <a:r>
              <a:rPr lang="zh-CN" altLang="en-US" dirty="0" smtClean="0"/>
              <a:t>时域条件</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137</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528253262"/>
              </p:ext>
            </p:extLst>
          </p:nvPr>
        </p:nvGraphicFramePr>
        <p:xfrm>
          <a:off x="1527745" y="1556792"/>
          <a:ext cx="6232525" cy="1944687"/>
        </p:xfrm>
        <a:graphic>
          <a:graphicData uri="http://schemas.openxmlformats.org/presentationml/2006/ole">
            <mc:AlternateContent xmlns:mc="http://schemas.openxmlformats.org/markup-compatibility/2006">
              <mc:Choice xmlns:v="urn:schemas-microsoft-com:vml" Requires="v">
                <p:oleObj spid="_x0000_s686128" name="Visio" r:id="rId3" imgW="2374087" imgH="805586" progId="Visio.Drawing.11">
                  <p:embed/>
                </p:oleObj>
              </mc:Choice>
              <mc:Fallback>
                <p:oleObj name="Visio" r:id="rId3" imgW="2374087" imgH="80558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745" y="1556792"/>
                        <a:ext cx="623252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65796967"/>
              </p:ext>
            </p:extLst>
          </p:nvPr>
        </p:nvGraphicFramePr>
        <p:xfrm>
          <a:off x="1364233" y="4005064"/>
          <a:ext cx="6559550" cy="935037"/>
        </p:xfrm>
        <a:graphic>
          <a:graphicData uri="http://schemas.openxmlformats.org/presentationml/2006/ole">
            <mc:AlternateContent xmlns:mc="http://schemas.openxmlformats.org/markup-compatibility/2006">
              <mc:Choice xmlns:v="urn:schemas-microsoft-com:vml" Requires="v">
                <p:oleObj spid="_x0000_s686129" r:id="rId5" imgW="3009900" imgH="431800" progId="Equation.DSMT4">
                  <p:embed/>
                </p:oleObj>
              </mc:Choice>
              <mc:Fallback>
                <p:oleObj r:id="rId5" imgW="3009900" imgH="431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4233" y="4005064"/>
                        <a:ext cx="655955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内容占位符 2"/>
          <p:cNvSpPr txBox="1">
            <a:spLocks/>
          </p:cNvSpPr>
          <p:nvPr/>
        </p:nvSpPr>
        <p:spPr>
          <a:xfrm>
            <a:off x="611560" y="3501008"/>
            <a:ext cx="8064896" cy="64807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8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zh-CN" altLang="en-US" dirty="0" smtClean="0"/>
              <a:t>采样器输入</a:t>
            </a:r>
            <a:endParaRPr lang="zh-CN" altLang="en-US" dirty="0"/>
          </a:p>
        </p:txBody>
      </p:sp>
      <p:sp>
        <p:nvSpPr>
          <p:cNvPr id="8" name="矩形 7"/>
          <p:cNvSpPr/>
          <p:nvPr/>
        </p:nvSpPr>
        <p:spPr>
          <a:xfrm>
            <a:off x="4644008" y="1124744"/>
            <a:ext cx="2304256"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altLang="zh-CN" sz="2400" b="1" i="1" dirty="0" smtClean="0">
                <a:solidFill>
                  <a:srgbClr val="0000FF"/>
                </a:solidFill>
                <a:latin typeface="+mj-ea"/>
                <a:ea typeface="+mj-ea"/>
              </a:rPr>
              <a:t>h(t)</a:t>
            </a:r>
            <a:r>
              <a:rPr lang="zh-CN" altLang="en-US" sz="2400" b="1" dirty="0" smtClean="0">
                <a:solidFill>
                  <a:srgbClr val="0000FF"/>
                </a:solidFill>
                <a:latin typeface="+mj-ea"/>
                <a:ea typeface="+mj-ea"/>
              </a:rPr>
              <a:t>在其他抽样</a:t>
            </a:r>
            <a:r>
              <a:rPr lang="zh-CN" altLang="en-US" sz="2400" b="1" dirty="0">
                <a:solidFill>
                  <a:srgbClr val="0000FF"/>
                </a:solidFill>
                <a:latin typeface="+mj-ea"/>
                <a:ea typeface="+mj-ea"/>
              </a:rPr>
              <a:t>点</a:t>
            </a:r>
            <a:r>
              <a:rPr lang="zh-CN" altLang="en-US" sz="2400" b="1" dirty="0" smtClean="0">
                <a:solidFill>
                  <a:srgbClr val="0000FF"/>
                </a:solidFill>
                <a:latin typeface="+mj-ea"/>
                <a:ea typeface="+mj-ea"/>
              </a:rPr>
              <a:t>上为零</a:t>
            </a:r>
            <a:endParaRPr lang="zh-CN" altLang="en-US" sz="2400" b="1" dirty="0">
              <a:solidFill>
                <a:srgbClr val="0000FF"/>
              </a:solidFill>
              <a:latin typeface="+mj-ea"/>
              <a:ea typeface="+mj-ea"/>
            </a:endParaRPr>
          </a:p>
        </p:txBody>
      </p:sp>
      <p:cxnSp>
        <p:nvCxnSpPr>
          <p:cNvPr id="10" name="直接连接符 9"/>
          <p:cNvCxnSpPr/>
          <p:nvPr/>
        </p:nvCxnSpPr>
        <p:spPr>
          <a:xfrm>
            <a:off x="3779912" y="4433131"/>
            <a:ext cx="720080" cy="180020"/>
          </a:xfrm>
          <a:prstGeom prst="line">
            <a:avLst/>
          </a:prstGeom>
          <a:ln>
            <a:solidFill>
              <a:srgbClr val="0000FF"/>
            </a:solidFill>
          </a:ln>
        </p:spPr>
        <p:style>
          <a:lnRef idx="3">
            <a:schemeClr val="accent2"/>
          </a:lnRef>
          <a:fillRef idx="0">
            <a:schemeClr val="accent2"/>
          </a:fillRef>
          <a:effectRef idx="2">
            <a:schemeClr val="accent2"/>
          </a:effectRef>
          <a:fontRef idx="minor">
            <a:schemeClr val="tx1"/>
          </a:fontRef>
        </p:style>
      </p:cxnSp>
      <p:cxnSp>
        <p:nvCxnSpPr>
          <p:cNvPr id="14" name="直接连接符 13"/>
          <p:cNvCxnSpPr/>
          <p:nvPr/>
        </p:nvCxnSpPr>
        <p:spPr>
          <a:xfrm>
            <a:off x="7069236" y="4405511"/>
            <a:ext cx="720080" cy="180020"/>
          </a:xfrm>
          <a:prstGeom prst="line">
            <a:avLst/>
          </a:prstGeom>
          <a:ln>
            <a:solidFill>
              <a:srgbClr val="0000FF"/>
            </a:solidFill>
          </a:ln>
        </p:spPr>
        <p:style>
          <a:lnRef idx="3">
            <a:schemeClr val="accent2"/>
          </a:lnRef>
          <a:fillRef idx="0">
            <a:schemeClr val="accent2"/>
          </a:fillRef>
          <a:effectRef idx="2">
            <a:schemeClr val="accent2"/>
          </a:effectRef>
          <a:fontRef idx="minor">
            <a:schemeClr val="tx1"/>
          </a:fontRef>
        </p:style>
      </p:cxnSp>
      <p:sp>
        <p:nvSpPr>
          <p:cNvPr id="15" name="矩形 14"/>
          <p:cNvSpPr/>
          <p:nvPr/>
        </p:nvSpPr>
        <p:spPr>
          <a:xfrm>
            <a:off x="3027784" y="3645024"/>
            <a:ext cx="1872208"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sz="2400" b="1" dirty="0" smtClean="0">
                <a:solidFill>
                  <a:srgbClr val="0000FF"/>
                </a:solidFill>
                <a:latin typeface="+mj-ea"/>
                <a:ea typeface="+mj-ea"/>
              </a:rPr>
              <a:t>不考虑噪声</a:t>
            </a:r>
            <a:endParaRPr lang="zh-CN" altLang="en-US" sz="2400" b="1" dirty="0">
              <a:solidFill>
                <a:srgbClr val="0000FF"/>
              </a:solidFill>
              <a:latin typeface="+mj-ea"/>
              <a:ea typeface="+mj-ea"/>
            </a:endParaRPr>
          </a:p>
        </p:txBody>
      </p:sp>
      <p:cxnSp>
        <p:nvCxnSpPr>
          <p:cNvPr id="17" name="直接连接符 16"/>
          <p:cNvCxnSpPr/>
          <p:nvPr/>
        </p:nvCxnSpPr>
        <p:spPr>
          <a:xfrm>
            <a:off x="4975697" y="4869160"/>
            <a:ext cx="204457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6156176" y="3638313"/>
            <a:ext cx="2750480"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400" b="1" i="1" dirty="0">
                <a:solidFill>
                  <a:srgbClr val="FF0000"/>
                </a:solidFill>
                <a:latin typeface="+mj-ea"/>
              </a:rPr>
              <a:t>h(t</a:t>
            </a:r>
            <a:r>
              <a:rPr lang="en-US" altLang="zh-CN" sz="2400" b="1" i="1" dirty="0" smtClean="0">
                <a:solidFill>
                  <a:srgbClr val="FF0000"/>
                </a:solidFill>
                <a:latin typeface="+mj-ea"/>
              </a:rPr>
              <a:t>)</a:t>
            </a:r>
            <a:r>
              <a:rPr lang="zh-CN" altLang="en-US" sz="2400" b="1" dirty="0" smtClean="0">
                <a:solidFill>
                  <a:srgbClr val="FF0000"/>
                </a:solidFill>
                <a:latin typeface="+mj-ea"/>
                <a:ea typeface="+mj-ea"/>
              </a:rPr>
              <a:t>的延迟加权和</a:t>
            </a:r>
            <a:endParaRPr lang="zh-CN" altLang="en-US" sz="2400" b="1" dirty="0">
              <a:solidFill>
                <a:srgbClr val="FF0000"/>
              </a:solidFill>
              <a:latin typeface="+mj-ea"/>
              <a:ea typeface="+mj-ea"/>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2915132552"/>
              </p:ext>
            </p:extLst>
          </p:nvPr>
        </p:nvGraphicFramePr>
        <p:xfrm>
          <a:off x="899592" y="5012705"/>
          <a:ext cx="6232525" cy="1944687"/>
        </p:xfrm>
        <a:graphic>
          <a:graphicData uri="http://schemas.openxmlformats.org/presentationml/2006/ole">
            <mc:AlternateContent xmlns:mc="http://schemas.openxmlformats.org/markup-compatibility/2006">
              <mc:Choice xmlns:v="urn:schemas-microsoft-com:vml" Requires="v">
                <p:oleObj spid="_x0000_s686130" name="Visio" r:id="rId7" imgW="2373860" imgH="805752" progId="Visio.Drawing.11">
                  <p:embed/>
                </p:oleObj>
              </mc:Choice>
              <mc:Fallback>
                <p:oleObj name="Visio" r:id="rId7" imgW="2373860" imgH="805752" progId="Visio.Drawing.11">
                  <p:embed/>
                  <p:pic>
                    <p:nvPicPr>
                      <p:cNvPr id="0" name="对象 4"/>
                      <p:cNvPicPr>
                        <a:picLocks noChangeAspect="1" noChangeArrowheads="1"/>
                      </p:cNvPicPr>
                      <p:nvPr/>
                    </p:nvPicPr>
                    <p:blipFill>
                      <a:blip r:embed="rId8"/>
                      <a:srcRect/>
                      <a:stretch>
                        <a:fillRect/>
                      </a:stretch>
                    </p:blipFill>
                    <p:spPr bwMode="auto">
                      <a:xfrm>
                        <a:off x="899592" y="5012705"/>
                        <a:ext cx="623252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1" name="直接连接符 20"/>
          <p:cNvCxnSpPr/>
          <p:nvPr/>
        </p:nvCxnSpPr>
        <p:spPr>
          <a:xfrm>
            <a:off x="3122713" y="5517232"/>
            <a:ext cx="0" cy="1152128"/>
          </a:xfrm>
          <a:prstGeom prst="line">
            <a:avLst/>
          </a:prstGeom>
          <a:ln>
            <a:solidFill>
              <a:srgbClr val="00CC00"/>
            </a:solidFill>
            <a:prstDash val="sysDot"/>
          </a:ln>
        </p:spPr>
        <p:style>
          <a:lnRef idx="3">
            <a:schemeClr val="accent2"/>
          </a:lnRef>
          <a:fillRef idx="0">
            <a:schemeClr val="accent2"/>
          </a:fillRef>
          <a:effectRef idx="2">
            <a:schemeClr val="accent2"/>
          </a:effectRef>
          <a:fontRef idx="minor">
            <a:schemeClr val="tx1"/>
          </a:fontRef>
        </p:style>
      </p:cxnSp>
      <p:cxnSp>
        <p:nvCxnSpPr>
          <p:cNvPr id="22" name="直接连接符 21"/>
          <p:cNvCxnSpPr/>
          <p:nvPr/>
        </p:nvCxnSpPr>
        <p:spPr>
          <a:xfrm>
            <a:off x="3986809" y="5517232"/>
            <a:ext cx="0" cy="1152128"/>
          </a:xfrm>
          <a:prstGeom prst="line">
            <a:avLst/>
          </a:prstGeom>
          <a:ln>
            <a:solidFill>
              <a:srgbClr val="00CC00"/>
            </a:solidFill>
            <a:prstDash val="sysDot"/>
          </a:ln>
        </p:spPr>
        <p:style>
          <a:lnRef idx="3">
            <a:schemeClr val="accent2"/>
          </a:lnRef>
          <a:fillRef idx="0">
            <a:schemeClr val="accent2"/>
          </a:fillRef>
          <a:effectRef idx="2">
            <a:schemeClr val="accent2"/>
          </a:effectRef>
          <a:fontRef idx="minor">
            <a:schemeClr val="tx1"/>
          </a:fontRef>
        </p:style>
      </p:cxnSp>
      <p:sp>
        <p:nvSpPr>
          <p:cNvPr id="23" name="矩形 22"/>
          <p:cNvSpPr/>
          <p:nvPr/>
        </p:nvSpPr>
        <p:spPr>
          <a:xfrm>
            <a:off x="5485060" y="5378305"/>
            <a:ext cx="2759348"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zh-CN" altLang="en-US" sz="2400" b="1" dirty="0" smtClean="0">
                <a:solidFill>
                  <a:srgbClr val="0000FF"/>
                </a:solidFill>
                <a:latin typeface="+mj-ea"/>
                <a:ea typeface="+mj-ea"/>
              </a:rPr>
              <a:t>抽样</a:t>
            </a:r>
            <a:r>
              <a:rPr lang="zh-CN" altLang="en-US" sz="2400" b="1" dirty="0">
                <a:solidFill>
                  <a:srgbClr val="0000FF"/>
                </a:solidFill>
                <a:latin typeface="+mj-ea"/>
                <a:ea typeface="+mj-ea"/>
              </a:rPr>
              <a:t>点</a:t>
            </a:r>
            <a:r>
              <a:rPr lang="zh-CN" altLang="en-US" sz="2400" b="1" dirty="0" smtClean="0">
                <a:solidFill>
                  <a:srgbClr val="0000FF"/>
                </a:solidFill>
                <a:latin typeface="+mj-ea"/>
                <a:ea typeface="+mj-ea"/>
              </a:rPr>
              <a:t>上，其他码元波形的干扰为零</a:t>
            </a:r>
            <a:endParaRPr lang="zh-CN" altLang="en-US" sz="2400" b="1" dirty="0">
              <a:solidFill>
                <a:srgbClr val="0000FF"/>
              </a:solidFill>
              <a:latin typeface="+mj-ea"/>
              <a:ea typeface="+mj-ea"/>
            </a:endParaRPr>
          </a:p>
        </p:txBody>
      </p:sp>
      <p:sp>
        <p:nvSpPr>
          <p:cNvPr id="24" name="内容占位符 2"/>
          <p:cNvSpPr txBox="1">
            <a:spLocks/>
          </p:cNvSpPr>
          <p:nvPr/>
        </p:nvSpPr>
        <p:spPr>
          <a:xfrm>
            <a:off x="622449" y="4725144"/>
            <a:ext cx="8064896" cy="64807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8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zh-CN" altLang="en-US" dirty="0" smtClean="0"/>
              <a:t>波形</a:t>
            </a:r>
            <a:endParaRPr lang="zh-CN" altLang="en-US" dirty="0"/>
          </a:p>
        </p:txBody>
      </p:sp>
    </p:spTree>
    <p:extLst>
      <p:ext uri="{BB962C8B-B14F-4D97-AF65-F5344CB8AC3E}">
        <p14:creationId xmlns:p14="http://schemas.microsoft.com/office/powerpoint/2010/main" val="3932042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animBg="1"/>
      <p:bldP spid="18" grpId="0" animBg="1"/>
      <p:bldP spid="23" grpId="0"/>
      <p:bldP spid="24"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6.7.1</a:t>
            </a:r>
            <a:r>
              <a:rPr lang="zh-CN" altLang="en-US" dirty="0"/>
              <a:t>部分响应系统 </a:t>
            </a:r>
          </a:p>
        </p:txBody>
      </p:sp>
      <p:sp>
        <p:nvSpPr>
          <p:cNvPr id="3" name="内容占位符 2"/>
          <p:cNvSpPr>
            <a:spLocks noGrp="1"/>
          </p:cNvSpPr>
          <p:nvPr>
            <p:ph idx="1"/>
          </p:nvPr>
        </p:nvSpPr>
        <p:spPr>
          <a:xfrm>
            <a:off x="539552" y="1196752"/>
            <a:ext cx="8064896" cy="5256584"/>
          </a:xfrm>
        </p:spPr>
        <p:txBody>
          <a:bodyPr>
            <a:normAutofit lnSpcReduction="10000"/>
          </a:bodyPr>
          <a:lstStyle/>
          <a:p>
            <a:r>
              <a:rPr lang="zh-CN" altLang="en-US" dirty="0" smtClean="0">
                <a:solidFill>
                  <a:srgbClr val="0000FF"/>
                </a:solidFill>
              </a:rPr>
              <a:t>回顾</a:t>
            </a:r>
            <a:r>
              <a:rPr lang="zh-CN" altLang="en-US" dirty="0" smtClean="0"/>
              <a:t>：无码间串扰的基带传输特性中曾讨论过理想低通和升余弦滚降特性：</a:t>
            </a:r>
            <a:endParaRPr lang="en-US" altLang="zh-CN" dirty="0" smtClean="0"/>
          </a:p>
          <a:p>
            <a:r>
              <a:rPr lang="zh-CN" altLang="en-US" dirty="0">
                <a:solidFill>
                  <a:srgbClr val="CC3300"/>
                </a:solidFill>
              </a:rPr>
              <a:t>理想低</a:t>
            </a:r>
            <a:r>
              <a:rPr lang="zh-CN" altLang="en-US" dirty="0" smtClean="0">
                <a:solidFill>
                  <a:srgbClr val="CC3300"/>
                </a:solidFill>
              </a:rPr>
              <a:t>通</a:t>
            </a:r>
            <a:r>
              <a:rPr lang="zh-CN" altLang="en-US" dirty="0" smtClean="0"/>
              <a:t>：</a:t>
            </a:r>
            <a:endParaRPr lang="en-US" altLang="zh-CN" dirty="0" smtClean="0"/>
          </a:p>
          <a:p>
            <a:pPr marL="365760" lvl="1" indent="0">
              <a:buNone/>
            </a:pPr>
            <a:r>
              <a:rPr lang="zh-CN" altLang="en-US" dirty="0" smtClean="0">
                <a:solidFill>
                  <a:srgbClr val="0000FF"/>
                </a:solidFill>
              </a:rPr>
              <a:t>优</a:t>
            </a:r>
            <a:r>
              <a:rPr lang="zh-CN" altLang="en-US" dirty="0" smtClean="0"/>
              <a:t>：频带利用率高，达基带传输的理论极限值</a:t>
            </a:r>
            <a:r>
              <a:rPr lang="en-US" altLang="zh-CN" dirty="0" smtClean="0"/>
              <a:t>2B/Hz</a:t>
            </a:r>
            <a:r>
              <a:rPr lang="zh-CN" altLang="en-US" dirty="0" smtClean="0"/>
              <a:t>；</a:t>
            </a:r>
            <a:endParaRPr lang="en-US" altLang="zh-CN" dirty="0" smtClean="0"/>
          </a:p>
          <a:p>
            <a:pPr marL="365760" lvl="1" indent="0">
              <a:buNone/>
            </a:pPr>
            <a:r>
              <a:rPr lang="zh-CN" altLang="en-US" dirty="0" smtClean="0">
                <a:solidFill>
                  <a:srgbClr val="0000FF"/>
                </a:solidFill>
              </a:rPr>
              <a:t>缺</a:t>
            </a:r>
            <a:r>
              <a:rPr lang="zh-CN" altLang="en-US" dirty="0" smtClean="0"/>
              <a:t>：但无法物理实现，且响应波形</a:t>
            </a:r>
            <a:r>
              <a:rPr lang="en-US" altLang="zh-CN" dirty="0"/>
              <a:t>sin </a:t>
            </a:r>
            <a:r>
              <a:rPr lang="en-US" altLang="zh-CN" i="1" dirty="0"/>
              <a:t>x</a:t>
            </a:r>
            <a:r>
              <a:rPr lang="en-US" altLang="zh-CN" dirty="0"/>
              <a:t> / </a:t>
            </a:r>
            <a:r>
              <a:rPr lang="en-US" altLang="zh-CN" i="1" dirty="0"/>
              <a:t>x</a:t>
            </a:r>
            <a:r>
              <a:rPr lang="zh-CN" altLang="en-US" dirty="0" smtClean="0"/>
              <a:t>的尾巴振荡幅度大，收敛慢，定时要求严格</a:t>
            </a:r>
            <a:endParaRPr lang="en-US" altLang="zh-CN" dirty="0" smtClean="0"/>
          </a:p>
          <a:p>
            <a:r>
              <a:rPr lang="zh-CN" altLang="en-US" dirty="0">
                <a:solidFill>
                  <a:srgbClr val="CC3300"/>
                </a:solidFill>
              </a:rPr>
              <a:t>升余弦</a:t>
            </a:r>
            <a:r>
              <a:rPr lang="zh-CN" altLang="en-US" dirty="0" smtClean="0">
                <a:solidFill>
                  <a:srgbClr val="CC3300"/>
                </a:solidFill>
              </a:rPr>
              <a:t>滚降</a:t>
            </a:r>
            <a:r>
              <a:rPr lang="zh-CN" altLang="en-US" dirty="0" smtClean="0"/>
              <a:t>：</a:t>
            </a:r>
            <a:endParaRPr lang="en-US" altLang="zh-CN" dirty="0" smtClean="0"/>
          </a:p>
          <a:p>
            <a:pPr marL="365760" lvl="1" indent="0">
              <a:buNone/>
            </a:pPr>
            <a:r>
              <a:rPr lang="zh-CN" altLang="en-US" dirty="0" smtClean="0">
                <a:solidFill>
                  <a:srgbClr val="0000FF"/>
                </a:solidFill>
              </a:rPr>
              <a:t>优</a:t>
            </a:r>
            <a:r>
              <a:rPr lang="zh-CN" altLang="en-US" dirty="0" smtClean="0"/>
              <a:t>：解决理想低通的缺点</a:t>
            </a:r>
            <a:endParaRPr lang="en-US" altLang="zh-CN" dirty="0" smtClean="0"/>
          </a:p>
          <a:p>
            <a:pPr marL="365760" lvl="1" indent="0">
              <a:buNone/>
            </a:pPr>
            <a:r>
              <a:rPr lang="zh-CN" altLang="en-US" dirty="0" smtClean="0">
                <a:solidFill>
                  <a:srgbClr val="0000FF"/>
                </a:solidFill>
              </a:rPr>
              <a:t>缺</a:t>
            </a:r>
            <a:r>
              <a:rPr lang="zh-CN" altLang="en-US" dirty="0" smtClean="0"/>
              <a:t>：带宽加宽，</a:t>
            </a:r>
            <a:r>
              <a:rPr lang="zh-CN" altLang="en-US" dirty="0" smtClean="0">
                <a:solidFill>
                  <a:srgbClr val="FF0000"/>
                </a:solidFill>
              </a:rPr>
              <a:t>频带利用率低</a:t>
            </a:r>
            <a:endParaRPr lang="en-US" altLang="zh-CN" dirty="0" smtClean="0">
              <a:solidFill>
                <a:srgbClr val="FF0000"/>
              </a:solidFill>
            </a:endParaRPr>
          </a:p>
          <a:p>
            <a:r>
              <a:rPr lang="zh-CN" altLang="en-US" dirty="0" smtClean="0">
                <a:solidFill>
                  <a:srgbClr val="FF0000"/>
                </a:solidFill>
              </a:rPr>
              <a:t>问题：</a:t>
            </a:r>
            <a:r>
              <a:rPr lang="zh-CN" altLang="en-US" dirty="0" smtClean="0"/>
              <a:t>能否找到两全其美，即</a:t>
            </a:r>
            <a:r>
              <a:rPr lang="zh-CN" altLang="en-US" dirty="0" smtClean="0">
                <a:solidFill>
                  <a:srgbClr val="0000FF"/>
                </a:solidFill>
              </a:rPr>
              <a:t>频带利用率高</a:t>
            </a:r>
            <a:r>
              <a:rPr lang="zh-CN" altLang="en-US" dirty="0" smtClean="0"/>
              <a:t>，又</a:t>
            </a:r>
            <a:r>
              <a:rPr lang="zh-CN" altLang="en-US" dirty="0" smtClean="0">
                <a:solidFill>
                  <a:srgbClr val="0000FF"/>
                </a:solidFill>
              </a:rPr>
              <a:t>尾巴衰减大，收敛快</a:t>
            </a:r>
            <a:r>
              <a:rPr lang="zh-CN" altLang="en-US" dirty="0" smtClean="0"/>
              <a:t>的传输波形？？？</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138</a:t>
            </a:fld>
            <a:endParaRPr lang="en-US"/>
          </a:p>
        </p:txBody>
      </p:sp>
      <p:sp>
        <p:nvSpPr>
          <p:cNvPr id="5" name="矩形 4"/>
          <p:cNvSpPr/>
          <p:nvPr/>
        </p:nvSpPr>
        <p:spPr>
          <a:xfrm>
            <a:off x="5436096" y="476672"/>
            <a:ext cx="3262432" cy="461665"/>
          </a:xfrm>
          <a:prstGeom prst="rect">
            <a:avLst/>
          </a:prstGeom>
        </p:spPr>
        <p:txBody>
          <a:bodyPr wrap="none">
            <a:spAutoFit/>
          </a:bodyPr>
          <a:lstStyle/>
          <a:p>
            <a:r>
              <a:rPr lang="zh-CN" altLang="en-US" sz="2400" b="1" dirty="0">
                <a:solidFill>
                  <a:srgbClr val="0000FF"/>
                </a:solidFill>
                <a:latin typeface="+mj-ea"/>
                <a:ea typeface="+mj-ea"/>
              </a:rPr>
              <a:t>目标：提高频带利用率</a:t>
            </a:r>
            <a:endParaRPr lang="en-US" altLang="zh-CN" sz="2400" b="1" dirty="0">
              <a:solidFill>
                <a:srgbClr val="0000FF"/>
              </a:solidFill>
              <a:latin typeface="+mj-ea"/>
              <a:ea typeface="+mj-ea"/>
            </a:endParaRPr>
          </a:p>
        </p:txBody>
      </p:sp>
    </p:spTree>
    <p:extLst>
      <p:ext uri="{BB962C8B-B14F-4D97-AF65-F5344CB8AC3E}">
        <p14:creationId xmlns:p14="http://schemas.microsoft.com/office/powerpoint/2010/main" val="1835102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dirty="0" smtClean="0"/>
              <a:t>解决方法</a:t>
            </a:r>
            <a:r>
              <a:rPr lang="en-US" altLang="zh-CN" dirty="0" smtClean="0"/>
              <a:t>: </a:t>
            </a:r>
            <a:r>
              <a:rPr lang="zh-CN" altLang="en-US" dirty="0" smtClean="0">
                <a:solidFill>
                  <a:srgbClr val="0000FF"/>
                </a:solidFill>
              </a:rPr>
              <a:t>部分</a:t>
            </a:r>
            <a:r>
              <a:rPr lang="zh-CN" altLang="en-US" dirty="0">
                <a:solidFill>
                  <a:srgbClr val="0000FF"/>
                </a:solidFill>
              </a:rPr>
              <a:t>响应波形</a:t>
            </a:r>
            <a:endParaRPr lang="zh-CN" altLang="en-US" dirty="0" smtClean="0"/>
          </a:p>
        </p:txBody>
      </p:sp>
      <p:sp>
        <p:nvSpPr>
          <p:cNvPr id="121859" name="Rectangle 3"/>
          <p:cNvSpPr>
            <a:spLocks noGrp="1" noChangeArrowheads="1"/>
          </p:cNvSpPr>
          <p:nvPr>
            <p:ph type="body" idx="1"/>
          </p:nvPr>
        </p:nvSpPr>
        <p:spPr/>
        <p:txBody>
          <a:bodyPr/>
          <a:lstStyle/>
          <a:p>
            <a:r>
              <a:rPr lang="zh-CN" altLang="en-US" dirty="0" smtClean="0">
                <a:solidFill>
                  <a:srgbClr val="0000FF"/>
                </a:solidFill>
              </a:rPr>
              <a:t>奈奎斯特第二准则</a:t>
            </a:r>
            <a:r>
              <a:rPr lang="zh-CN" altLang="en-US" dirty="0" smtClean="0"/>
              <a:t>：</a:t>
            </a:r>
            <a:endParaRPr lang="en-US" altLang="zh-CN" dirty="0" smtClean="0"/>
          </a:p>
          <a:p>
            <a:pPr lvl="1"/>
            <a:r>
              <a:rPr lang="zh-CN" altLang="en-US" dirty="0" smtClean="0">
                <a:solidFill>
                  <a:srgbClr val="FF0000"/>
                </a:solidFill>
              </a:rPr>
              <a:t>人为地</a:t>
            </a:r>
            <a:r>
              <a:rPr lang="zh-CN" altLang="en-US" dirty="0" smtClean="0"/>
              <a:t>、</a:t>
            </a:r>
            <a:r>
              <a:rPr lang="zh-CN" altLang="en-US" dirty="0" smtClean="0">
                <a:solidFill>
                  <a:srgbClr val="FF0000"/>
                </a:solidFill>
              </a:rPr>
              <a:t>有规律地</a:t>
            </a:r>
            <a:r>
              <a:rPr lang="zh-CN" altLang="en-US" dirty="0" smtClean="0"/>
              <a:t>在码元的抽样时刻</a:t>
            </a:r>
            <a:r>
              <a:rPr lang="zh-CN" altLang="en-US" dirty="0" smtClean="0">
                <a:solidFill>
                  <a:srgbClr val="FF0000"/>
                </a:solidFill>
              </a:rPr>
              <a:t>引入码间串扰</a:t>
            </a:r>
            <a:r>
              <a:rPr lang="zh-CN" altLang="en-US" dirty="0" smtClean="0"/>
              <a:t>，并在接收端判决前加以消除，从而可以达到改善频谱特性、使频带利用率提高到理论最大值、并加速传输波形尾巴的衰减和降低对定时精度要求的目的。</a:t>
            </a:r>
            <a:endParaRPr lang="en-US" altLang="zh-CN" dirty="0" smtClean="0"/>
          </a:p>
          <a:p>
            <a:pPr lvl="1"/>
            <a:r>
              <a:rPr lang="zh-CN" altLang="en-US" dirty="0" smtClean="0"/>
              <a:t>通常把这种波形叫</a:t>
            </a:r>
            <a:r>
              <a:rPr lang="zh-CN" altLang="en-US" dirty="0" smtClean="0">
                <a:solidFill>
                  <a:srgbClr val="0000FF"/>
                </a:solidFill>
              </a:rPr>
              <a:t>部分响应波形</a:t>
            </a:r>
            <a:r>
              <a:rPr lang="zh-CN" altLang="en-US" dirty="0" smtClean="0"/>
              <a:t>。 </a:t>
            </a:r>
          </a:p>
          <a:p>
            <a:r>
              <a:rPr lang="zh-CN" altLang="en-US" dirty="0" smtClean="0"/>
              <a:t>利用部分响应波形传输的基带系统称为</a:t>
            </a:r>
            <a:r>
              <a:rPr lang="zh-CN" altLang="en-US" dirty="0" smtClean="0">
                <a:solidFill>
                  <a:srgbClr val="0000FF"/>
                </a:solidFill>
              </a:rPr>
              <a:t>部分响应系统</a:t>
            </a:r>
            <a:r>
              <a:rPr lang="zh-CN" altLang="en-US" dirty="0" smtClean="0"/>
              <a:t>。 </a:t>
            </a:r>
            <a:endParaRPr lang="zh-CN" altLang="en-US" dirty="0"/>
          </a:p>
        </p:txBody>
      </p:sp>
      <p:sp>
        <p:nvSpPr>
          <p:cNvPr id="4" name="灯片编号占位符 5"/>
          <p:cNvSpPr>
            <a:spLocks noGrp="1"/>
          </p:cNvSpPr>
          <p:nvPr>
            <p:ph type="sldNum" sz="quarter" idx="12"/>
          </p:nvPr>
        </p:nvSpPr>
        <p:spPr/>
        <p:txBody>
          <a:bodyPr/>
          <a:lstStyle/>
          <a:p>
            <a:fld id="{5C4C8390-6B1B-40E2-9657-DEF366A19E74}" type="slidenum">
              <a:rPr lang="en-US" altLang="zh-CN" smtClean="0"/>
              <a:pPr/>
              <a:t>139</a:t>
            </a:fld>
            <a:endParaRPr lang="en-US" altLang="zh-CN"/>
          </a:p>
        </p:txBody>
      </p:sp>
    </p:spTree>
    <p:extLst>
      <p:ext uri="{BB962C8B-B14F-4D97-AF65-F5344CB8AC3E}">
        <p14:creationId xmlns:p14="http://schemas.microsoft.com/office/powerpoint/2010/main" val="340701334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1859">
                                            <p:txEl>
                                              <p:pRg st="1" end="1"/>
                                            </p:txEl>
                                          </p:spTgt>
                                        </p:tgtEl>
                                        <p:attrNameLst>
                                          <p:attrName>style.visibility</p:attrName>
                                        </p:attrNameLst>
                                      </p:cBhvr>
                                      <p:to>
                                        <p:strVal val="visible"/>
                                      </p:to>
                                    </p:set>
                                    <p:anim calcmode="lin" valueType="num">
                                      <p:cBhvr additive="base">
                                        <p:cTn id="7" dur="500" fill="hold"/>
                                        <p:tgtEl>
                                          <p:spTgt spid="1218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1859">
                                            <p:txEl>
                                              <p:pRg st="2" end="2"/>
                                            </p:txEl>
                                          </p:spTgt>
                                        </p:tgtEl>
                                        <p:attrNameLst>
                                          <p:attrName>style.visibility</p:attrName>
                                        </p:attrNameLst>
                                      </p:cBhvr>
                                      <p:to>
                                        <p:strVal val="visible"/>
                                      </p:to>
                                    </p:set>
                                    <p:anim calcmode="lin" valueType="num">
                                      <p:cBhvr additive="base">
                                        <p:cTn id="13" dur="500" fill="hold"/>
                                        <p:tgtEl>
                                          <p:spTgt spid="1218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21858"/>
                                        </p:tgtEl>
                                        <p:attrNameLst>
                                          <p:attrName>style.visibility</p:attrName>
                                        </p:attrNameLst>
                                      </p:cBhvr>
                                      <p:to>
                                        <p:strVal val="visible"/>
                                      </p:to>
                                    </p:set>
                                    <p:animEffect transition="in" filter="fade">
                                      <p:cBhvr>
                                        <p:cTn id="18" dur="500"/>
                                        <p:tgtEl>
                                          <p:spTgt spid="12185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1859">
                                            <p:txEl>
                                              <p:pRg st="3" end="3"/>
                                            </p:txEl>
                                          </p:spTgt>
                                        </p:tgtEl>
                                        <p:attrNameLst>
                                          <p:attrName>style.visibility</p:attrName>
                                        </p:attrNameLst>
                                      </p:cBhvr>
                                      <p:to>
                                        <p:strVal val="visible"/>
                                      </p:to>
                                    </p:set>
                                    <p:anim calcmode="lin" valueType="num">
                                      <p:cBhvr additive="base">
                                        <p:cTn id="23" dur="500" fill="hold"/>
                                        <p:tgtEl>
                                          <p:spTgt spid="12185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18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smtClean="0">
                <a:solidFill>
                  <a:srgbClr val="0000FF"/>
                </a:solidFill>
              </a:rPr>
              <a:t>b </a:t>
            </a:r>
            <a:r>
              <a:rPr lang="zh-CN" altLang="en-US" dirty="0" smtClean="0">
                <a:solidFill>
                  <a:srgbClr val="0000FF"/>
                </a:solidFill>
              </a:rPr>
              <a:t>双极性波形</a:t>
            </a:r>
            <a:endParaRPr lang="zh-CN" altLang="en-US" dirty="0">
              <a:solidFill>
                <a:srgbClr val="0000FF"/>
              </a:solidFill>
            </a:endParaRPr>
          </a:p>
        </p:txBody>
      </p:sp>
      <p:sp>
        <p:nvSpPr>
          <p:cNvPr id="26627" name="Rectangle 3"/>
          <p:cNvSpPr>
            <a:spLocks noGrp="1" noChangeArrowheads="1"/>
          </p:cNvSpPr>
          <p:nvPr>
            <p:ph type="body" idx="1"/>
          </p:nvPr>
        </p:nvSpPr>
        <p:spPr/>
        <p:txBody>
          <a:bodyPr/>
          <a:lstStyle/>
          <a:p>
            <a:pPr lvl="1"/>
            <a:r>
              <a:rPr lang="zh-CN" altLang="en-US" dirty="0" smtClean="0"/>
              <a:t>当“</a:t>
            </a:r>
            <a:r>
              <a:rPr lang="en-US" altLang="zh-CN" dirty="0" smtClean="0"/>
              <a:t>1”</a:t>
            </a:r>
            <a:r>
              <a:rPr lang="zh-CN" altLang="en-US" dirty="0" smtClean="0"/>
              <a:t>和“</a:t>
            </a:r>
            <a:r>
              <a:rPr lang="en-US" altLang="zh-CN" dirty="0" smtClean="0"/>
              <a:t>0”</a:t>
            </a:r>
            <a:r>
              <a:rPr lang="zh-CN" altLang="en-US" dirty="0" smtClean="0"/>
              <a:t>等概率出现时无直流分量，有利于在信道中传输，并且在接收端恢复信号的判决电平为零值，因而不受信道特性变化的影响，抗干扰能力也较强。 </a:t>
            </a:r>
            <a:endParaRPr lang="zh-CN" altLang="en-US" dirty="0"/>
          </a:p>
        </p:txBody>
      </p:sp>
      <p:sp>
        <p:nvSpPr>
          <p:cNvPr id="5" name="灯片编号占位符 5"/>
          <p:cNvSpPr>
            <a:spLocks noGrp="1"/>
          </p:cNvSpPr>
          <p:nvPr>
            <p:ph type="sldNum" sz="quarter" idx="12"/>
          </p:nvPr>
        </p:nvSpPr>
        <p:spPr/>
        <p:txBody>
          <a:bodyPr/>
          <a:lstStyle/>
          <a:p>
            <a:fld id="{7DE5A81B-E04B-4365-9174-6EAC30552137}" type="slidenum">
              <a:rPr lang="en-US" altLang="zh-CN" smtClean="0"/>
              <a:pPr/>
              <a:t>14</a:t>
            </a:fld>
            <a:endParaRPr lang="en-US" altLang="zh-CN"/>
          </a:p>
        </p:txBody>
      </p:sp>
      <p:pic>
        <p:nvPicPr>
          <p:cNvPr id="26629" name="Picture 5" descr="t0503"/>
          <p:cNvPicPr>
            <a:picLocks noChangeAspect="1" noChangeArrowheads="1"/>
          </p:cNvPicPr>
          <p:nvPr/>
        </p:nvPicPr>
        <p:blipFill>
          <a:blip r:embed="rId2" cstate="print"/>
          <a:srcRect/>
          <a:stretch>
            <a:fillRect/>
          </a:stretch>
        </p:blipFill>
        <p:spPr bwMode="auto">
          <a:xfrm>
            <a:off x="672087" y="2564904"/>
            <a:ext cx="7788345" cy="3850314"/>
          </a:xfrm>
          <a:prstGeom prst="rect">
            <a:avLst/>
          </a:prstGeom>
          <a:noFill/>
          <a:ln w="9525">
            <a:noFill/>
            <a:miter lim="800000"/>
            <a:headEnd/>
            <a:tailEnd/>
          </a:ln>
        </p:spPr>
      </p:pic>
      <p:sp>
        <p:nvSpPr>
          <p:cNvPr id="2" name="椭圆 1"/>
          <p:cNvSpPr/>
          <p:nvPr/>
        </p:nvSpPr>
        <p:spPr>
          <a:xfrm>
            <a:off x="467544" y="3789040"/>
            <a:ext cx="936104" cy="12961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7710" y="3356992"/>
            <a:ext cx="4493538" cy="461665"/>
          </a:xfrm>
          <a:prstGeom prst="rect">
            <a:avLst/>
          </a:prstGeom>
        </p:spPr>
        <p:txBody>
          <a:bodyPr wrap="none">
            <a:spAutoFit/>
          </a:bodyPr>
          <a:lstStyle/>
          <a:p>
            <a:r>
              <a:rPr lang="zh-CN" altLang="en-US" sz="2400" b="1" dirty="0" smtClean="0">
                <a:solidFill>
                  <a:srgbClr val="FF0000"/>
                </a:solidFill>
                <a:latin typeface="+mj-ea"/>
                <a:ea typeface="+mj-ea"/>
              </a:rPr>
              <a:t>正负电平：极性相反，幅度相等</a:t>
            </a:r>
            <a:endParaRPr lang="zh-CN" altLang="en-US" sz="2400" b="1" dirty="0">
              <a:solidFill>
                <a:srgbClr val="FF0000"/>
              </a:solidFill>
              <a:latin typeface="+mj-ea"/>
              <a:ea typeface="+mj-ea"/>
            </a:endParaRPr>
          </a:p>
        </p:txBody>
      </p:sp>
    </p:spTree>
  </p:cSld>
  <p:clrMapOvr>
    <a:masterClrMapping/>
  </p:clrMapOvr>
  <p:transition spd="slow"/>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dirty="0" smtClean="0"/>
              <a:t>解决方法</a:t>
            </a:r>
            <a:r>
              <a:rPr lang="en-US" altLang="zh-CN" dirty="0" smtClean="0"/>
              <a:t>: </a:t>
            </a:r>
            <a:r>
              <a:rPr lang="zh-CN" altLang="en-US" dirty="0" smtClean="0">
                <a:solidFill>
                  <a:srgbClr val="0000FF"/>
                </a:solidFill>
              </a:rPr>
              <a:t>部分</a:t>
            </a:r>
            <a:r>
              <a:rPr lang="zh-CN" altLang="en-US" dirty="0">
                <a:solidFill>
                  <a:srgbClr val="0000FF"/>
                </a:solidFill>
              </a:rPr>
              <a:t>响应波形</a:t>
            </a:r>
            <a:endParaRPr lang="zh-CN" altLang="en-US" dirty="0" smtClean="0"/>
          </a:p>
        </p:txBody>
      </p:sp>
      <p:sp>
        <p:nvSpPr>
          <p:cNvPr id="121859" name="Rectangle 3"/>
          <p:cNvSpPr>
            <a:spLocks noGrp="1" noChangeArrowheads="1"/>
          </p:cNvSpPr>
          <p:nvPr>
            <p:ph type="body" idx="1"/>
          </p:nvPr>
        </p:nvSpPr>
        <p:spPr/>
        <p:txBody>
          <a:bodyPr/>
          <a:lstStyle/>
          <a:p>
            <a:r>
              <a:rPr lang="zh-CN" altLang="en-US" dirty="0" smtClean="0">
                <a:solidFill>
                  <a:srgbClr val="0000FF"/>
                </a:solidFill>
              </a:rPr>
              <a:t>奈奎斯特第二准则</a:t>
            </a:r>
            <a:r>
              <a:rPr lang="zh-CN" altLang="en-US" dirty="0" smtClean="0"/>
              <a:t>：</a:t>
            </a:r>
            <a:endParaRPr lang="en-US" altLang="zh-CN" dirty="0" smtClean="0"/>
          </a:p>
          <a:p>
            <a:pPr lvl="1"/>
            <a:r>
              <a:rPr lang="zh-CN" altLang="en-US" dirty="0" smtClean="0">
                <a:solidFill>
                  <a:srgbClr val="FF0000"/>
                </a:solidFill>
              </a:rPr>
              <a:t>人为地</a:t>
            </a:r>
            <a:r>
              <a:rPr lang="zh-CN" altLang="en-US" dirty="0" smtClean="0"/>
              <a:t>、</a:t>
            </a:r>
            <a:r>
              <a:rPr lang="zh-CN" altLang="en-US" dirty="0" smtClean="0">
                <a:solidFill>
                  <a:srgbClr val="FF0000"/>
                </a:solidFill>
              </a:rPr>
              <a:t>有规律地</a:t>
            </a:r>
            <a:r>
              <a:rPr lang="zh-CN" altLang="en-US" dirty="0" smtClean="0"/>
              <a:t>在码元的抽样时刻</a:t>
            </a:r>
            <a:r>
              <a:rPr lang="zh-CN" altLang="en-US" dirty="0" smtClean="0">
                <a:solidFill>
                  <a:srgbClr val="FF0000"/>
                </a:solidFill>
              </a:rPr>
              <a:t>引入码间串扰</a:t>
            </a:r>
            <a:r>
              <a:rPr lang="zh-CN" altLang="en-US" dirty="0" smtClean="0"/>
              <a:t>，并在接收端判决前加以消除，从而可以达到改善频谱特性、使频带利用率提高到理论最大值、并加速传输波形尾巴的衰减和降低对定时精度要求的目的。</a:t>
            </a:r>
            <a:endParaRPr lang="en-US" altLang="zh-CN" dirty="0" smtClean="0"/>
          </a:p>
          <a:p>
            <a:pPr lvl="1"/>
            <a:r>
              <a:rPr lang="zh-CN" altLang="en-US" dirty="0" smtClean="0"/>
              <a:t>通常把这种波形叫</a:t>
            </a:r>
            <a:r>
              <a:rPr lang="zh-CN" altLang="en-US" dirty="0" smtClean="0">
                <a:solidFill>
                  <a:srgbClr val="0000FF"/>
                </a:solidFill>
              </a:rPr>
              <a:t>部分响应波形</a:t>
            </a:r>
            <a:r>
              <a:rPr lang="zh-CN" altLang="en-US" dirty="0" smtClean="0"/>
              <a:t>。 </a:t>
            </a:r>
          </a:p>
          <a:p>
            <a:r>
              <a:rPr lang="zh-CN" altLang="en-US" dirty="0" smtClean="0"/>
              <a:t>利用部分响应波形传输的基带系统称为</a:t>
            </a:r>
            <a:r>
              <a:rPr lang="zh-CN" altLang="en-US" dirty="0" smtClean="0">
                <a:solidFill>
                  <a:srgbClr val="0000FF"/>
                </a:solidFill>
              </a:rPr>
              <a:t>部分响应系统</a:t>
            </a:r>
            <a:r>
              <a:rPr lang="zh-CN" altLang="en-US" dirty="0" smtClean="0"/>
              <a:t>。 </a:t>
            </a:r>
            <a:endParaRPr lang="zh-CN" altLang="en-US" dirty="0"/>
          </a:p>
        </p:txBody>
      </p:sp>
      <p:sp>
        <p:nvSpPr>
          <p:cNvPr id="4" name="灯片编号占位符 5"/>
          <p:cNvSpPr>
            <a:spLocks noGrp="1"/>
          </p:cNvSpPr>
          <p:nvPr>
            <p:ph type="sldNum" sz="quarter" idx="12"/>
          </p:nvPr>
        </p:nvSpPr>
        <p:spPr/>
        <p:txBody>
          <a:bodyPr/>
          <a:lstStyle/>
          <a:p>
            <a:fld id="{5C4C8390-6B1B-40E2-9657-DEF366A19E74}" type="slidenum">
              <a:rPr lang="en-US" altLang="zh-CN" smtClean="0"/>
              <a:pPr/>
              <a:t>140</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 calcmode="lin" valueType="num">
                                      <p:cBhvr additive="base">
                                        <p:cTn id="13" dur="500" fill="hold"/>
                                        <p:tgtEl>
                                          <p:spTgt spid="1218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1859">
                                            <p:txEl>
                                              <p:pRg st="2" end="2"/>
                                            </p:txEl>
                                          </p:spTgt>
                                        </p:tgtEl>
                                        <p:attrNameLst>
                                          <p:attrName>style.visibility</p:attrName>
                                        </p:attrNameLst>
                                      </p:cBhvr>
                                      <p:to>
                                        <p:strVal val="visible"/>
                                      </p:to>
                                    </p:set>
                                    <p:anim calcmode="lin" valueType="num">
                                      <p:cBhvr additive="base">
                                        <p:cTn id="19" dur="500" fill="hold"/>
                                        <p:tgtEl>
                                          <p:spTgt spid="1218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18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1859">
                                            <p:txEl>
                                              <p:pRg st="3" end="3"/>
                                            </p:txEl>
                                          </p:spTgt>
                                        </p:tgtEl>
                                        <p:attrNameLst>
                                          <p:attrName>style.visibility</p:attrName>
                                        </p:attrNameLst>
                                      </p:cBhvr>
                                      <p:to>
                                        <p:strVal val="visible"/>
                                      </p:to>
                                    </p:set>
                                    <p:anim calcmode="lin" valueType="num">
                                      <p:cBhvr additive="base">
                                        <p:cTn id="25" dur="500" fill="hold"/>
                                        <p:tgtEl>
                                          <p:spTgt spid="1218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18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sz="half" idx="4294967295"/>
          </p:nvPr>
        </p:nvSpPr>
        <p:spPr>
          <a:xfrm>
            <a:off x="611188" y="1179513"/>
            <a:ext cx="7849244" cy="5417839"/>
          </a:xfrm>
        </p:spPr>
        <p:txBody>
          <a:bodyPr>
            <a:normAutofit/>
          </a:bodyPr>
          <a:lstStyle/>
          <a:p>
            <a:pPr>
              <a:lnSpc>
                <a:spcPct val="110000"/>
              </a:lnSpc>
            </a:pPr>
            <a:r>
              <a:rPr lang="zh-CN" altLang="en-US" sz="2800" dirty="0" smtClean="0"/>
              <a:t>观察</a:t>
            </a:r>
            <a:r>
              <a:rPr lang="zh-CN" altLang="en-US" sz="2800" dirty="0"/>
              <a:t>下图所示的</a:t>
            </a:r>
            <a:r>
              <a:rPr lang="en-US" altLang="zh-CN" sz="2800" dirty="0"/>
              <a:t>sin </a:t>
            </a:r>
            <a:r>
              <a:rPr lang="en-US" altLang="zh-CN" sz="2800" i="1" dirty="0"/>
              <a:t>x</a:t>
            </a:r>
            <a:r>
              <a:rPr lang="en-US" altLang="zh-CN" sz="2800" dirty="0"/>
              <a:t> / </a:t>
            </a:r>
            <a:r>
              <a:rPr lang="en-US" altLang="zh-CN" sz="2800" i="1" dirty="0"/>
              <a:t>x</a:t>
            </a:r>
            <a:r>
              <a:rPr lang="zh-CN" altLang="en-US" sz="2800" dirty="0" smtClean="0"/>
              <a:t>波形：</a:t>
            </a:r>
            <a:endParaRPr lang="en-US" altLang="zh-CN" sz="2800" dirty="0" smtClean="0"/>
          </a:p>
          <a:p>
            <a:pPr>
              <a:lnSpc>
                <a:spcPct val="110000"/>
              </a:lnSpc>
            </a:pPr>
            <a:endParaRPr lang="en-US" altLang="zh-CN" sz="2800" dirty="0" smtClean="0"/>
          </a:p>
          <a:p>
            <a:pPr>
              <a:lnSpc>
                <a:spcPct val="110000"/>
              </a:lnSpc>
            </a:pPr>
            <a:endParaRPr lang="en-US" altLang="zh-CN" sz="2800" dirty="0" smtClean="0"/>
          </a:p>
          <a:p>
            <a:pPr lvl="1">
              <a:lnSpc>
                <a:spcPct val="110000"/>
              </a:lnSpc>
            </a:pPr>
            <a:endParaRPr lang="en-US" altLang="zh-CN" dirty="0" smtClean="0"/>
          </a:p>
          <a:p>
            <a:pPr>
              <a:lnSpc>
                <a:spcPct val="110000"/>
              </a:lnSpc>
            </a:pPr>
            <a:r>
              <a:rPr lang="zh-CN" altLang="en-US" sz="2800" dirty="0" smtClean="0">
                <a:solidFill>
                  <a:srgbClr val="0000FF"/>
                </a:solidFill>
              </a:rPr>
              <a:t>特点：</a:t>
            </a:r>
            <a:endParaRPr lang="en-US" altLang="zh-CN" sz="2800" dirty="0" smtClean="0">
              <a:solidFill>
                <a:srgbClr val="0000FF"/>
              </a:solidFill>
            </a:endParaRPr>
          </a:p>
          <a:p>
            <a:pPr lvl="1">
              <a:lnSpc>
                <a:spcPct val="110000"/>
              </a:lnSpc>
            </a:pPr>
            <a:r>
              <a:rPr lang="zh-CN" altLang="en-US" sz="2400" dirty="0" smtClean="0"/>
              <a:t>相距</a:t>
            </a:r>
            <a:r>
              <a:rPr lang="zh-CN" altLang="en-US" sz="2400" dirty="0"/>
              <a:t>一个码元间隔的两个</a:t>
            </a:r>
            <a:r>
              <a:rPr lang="en-US" altLang="zh-CN" sz="2400" dirty="0"/>
              <a:t>sin </a:t>
            </a:r>
            <a:r>
              <a:rPr lang="en-US" altLang="zh-CN" sz="2400" i="1" dirty="0"/>
              <a:t>x</a:t>
            </a:r>
            <a:r>
              <a:rPr lang="en-US" altLang="zh-CN" sz="2400" dirty="0"/>
              <a:t> / </a:t>
            </a:r>
            <a:r>
              <a:rPr lang="en-US" altLang="zh-CN" sz="2400" i="1" dirty="0"/>
              <a:t>x</a:t>
            </a:r>
            <a:r>
              <a:rPr lang="zh-CN" altLang="en-US" sz="2400" dirty="0"/>
              <a:t>波形的“拖尾”刚好</a:t>
            </a:r>
            <a:r>
              <a:rPr lang="zh-CN" altLang="en-US" sz="2400" dirty="0">
                <a:solidFill>
                  <a:srgbClr val="0000FF"/>
                </a:solidFill>
              </a:rPr>
              <a:t>正负</a:t>
            </a:r>
            <a:r>
              <a:rPr lang="zh-CN" altLang="en-US" sz="2400" dirty="0" smtClean="0">
                <a:solidFill>
                  <a:srgbClr val="0000FF"/>
                </a:solidFill>
              </a:rPr>
              <a:t>相反</a:t>
            </a:r>
            <a:endParaRPr lang="en-US" altLang="zh-CN" sz="2400" dirty="0" smtClean="0">
              <a:solidFill>
                <a:srgbClr val="0000FF"/>
              </a:solidFill>
            </a:endParaRPr>
          </a:p>
          <a:p>
            <a:pPr lvl="1">
              <a:lnSpc>
                <a:spcPct val="110000"/>
              </a:lnSpc>
            </a:pPr>
            <a:r>
              <a:rPr lang="zh-CN" altLang="en-US" sz="2400" dirty="0" smtClean="0"/>
              <a:t>              </a:t>
            </a:r>
            <a:r>
              <a:rPr lang="zh-CN" altLang="en-US" sz="2400" dirty="0" smtClean="0">
                <a:solidFill>
                  <a:srgbClr val="0000FF"/>
                </a:solidFill>
              </a:rPr>
              <a:t>思路</a:t>
            </a:r>
            <a:r>
              <a:rPr lang="zh-CN" altLang="en-US" sz="2400" dirty="0" smtClean="0"/>
              <a:t>：利用</a:t>
            </a:r>
            <a:r>
              <a:rPr lang="zh-CN" altLang="en-US" sz="2400" dirty="0"/>
              <a:t>这样的</a:t>
            </a:r>
            <a:r>
              <a:rPr lang="zh-CN" altLang="en-US" sz="2400" dirty="0">
                <a:solidFill>
                  <a:srgbClr val="FF0000"/>
                </a:solidFill>
              </a:rPr>
              <a:t>波形组合</a:t>
            </a:r>
            <a:r>
              <a:rPr lang="zh-CN" altLang="en-US" sz="2400" dirty="0"/>
              <a:t>肯定可以构成“拖尾”</a:t>
            </a:r>
            <a:r>
              <a:rPr lang="zh-CN" altLang="en-US" sz="2400" dirty="0">
                <a:solidFill>
                  <a:srgbClr val="FF0000"/>
                </a:solidFill>
              </a:rPr>
              <a:t>衰减很快</a:t>
            </a:r>
            <a:r>
              <a:rPr lang="zh-CN" altLang="en-US" sz="2400" dirty="0"/>
              <a:t>的脉冲波形</a:t>
            </a:r>
            <a:r>
              <a:rPr lang="zh-CN" altLang="en-US" sz="2400" dirty="0" smtClean="0"/>
              <a:t>。</a:t>
            </a:r>
            <a:endParaRPr lang="zh-CN" altLang="en-US" sz="2800" dirty="0"/>
          </a:p>
        </p:txBody>
      </p:sp>
      <p:sp>
        <p:nvSpPr>
          <p:cNvPr id="122882" name="Rectangle 2"/>
          <p:cNvSpPr>
            <a:spLocks noGrp="1" noChangeArrowheads="1"/>
          </p:cNvSpPr>
          <p:nvPr>
            <p:ph type="title"/>
          </p:nvPr>
        </p:nvSpPr>
        <p:spPr/>
        <p:txBody>
          <a:bodyPr>
            <a:normAutofit/>
          </a:bodyPr>
          <a:lstStyle/>
          <a:p>
            <a:r>
              <a:rPr lang="en-US" altLang="zh-CN" dirty="0" smtClean="0">
                <a:solidFill>
                  <a:srgbClr val="0000FF"/>
                </a:solidFill>
              </a:rPr>
              <a:t>1. </a:t>
            </a:r>
            <a:r>
              <a:rPr lang="zh-CN" altLang="en-US" dirty="0" smtClean="0">
                <a:solidFill>
                  <a:srgbClr val="0000FF"/>
                </a:solidFill>
              </a:rPr>
              <a:t>第</a:t>
            </a:r>
            <a:r>
              <a:rPr lang="en-US" altLang="zh-CN" dirty="0" smtClean="0">
                <a:solidFill>
                  <a:srgbClr val="0000FF"/>
                </a:solidFill>
              </a:rPr>
              <a:t>Ⅰ</a:t>
            </a:r>
            <a:r>
              <a:rPr lang="zh-CN" altLang="en-US" dirty="0" smtClean="0">
                <a:solidFill>
                  <a:srgbClr val="0000FF"/>
                </a:solidFill>
              </a:rPr>
              <a:t>类部分响应波形</a:t>
            </a:r>
            <a:endParaRPr lang="zh-CN" altLang="en-US" dirty="0">
              <a:solidFill>
                <a:srgbClr val="0000FF"/>
              </a:solidFill>
            </a:endParaRPr>
          </a:p>
        </p:txBody>
      </p:sp>
      <p:pic>
        <p:nvPicPr>
          <p:cNvPr id="122884" name="Picture 4" descr="t0509"/>
          <p:cNvPicPr>
            <a:picLocks noGrp="1" noChangeAspect="1" noChangeArrowheads="1"/>
          </p:cNvPicPr>
          <p:nvPr>
            <p:ph idx="1"/>
          </p:nvPr>
        </p:nvPicPr>
        <p:blipFill>
          <a:blip r:embed="rId2" cstate="print"/>
          <a:stretch>
            <a:fillRect/>
          </a:stretch>
        </p:blipFill>
        <p:spPr>
          <a:xfrm>
            <a:off x="1259633" y="1628800"/>
            <a:ext cx="5976664" cy="1975890"/>
          </a:xfrm>
        </p:spPr>
      </p:pic>
      <p:sp>
        <p:nvSpPr>
          <p:cNvPr id="6" name="灯片编号占位符 7"/>
          <p:cNvSpPr>
            <a:spLocks noGrp="1"/>
          </p:cNvSpPr>
          <p:nvPr>
            <p:ph type="sldNum" sz="quarter" idx="12"/>
          </p:nvPr>
        </p:nvSpPr>
        <p:spPr/>
        <p:txBody>
          <a:bodyPr/>
          <a:lstStyle/>
          <a:p>
            <a:fld id="{E3C7A2C0-7173-4385-A49C-B6C4ADC33A95}" type="slidenum">
              <a:rPr lang="en-US" altLang="zh-CN" smtClean="0"/>
              <a:pPr/>
              <a:t>141</a:t>
            </a:fld>
            <a:endParaRPr lang="en-US" altLang="zh-CN"/>
          </a:p>
        </p:txBody>
      </p:sp>
      <p:sp>
        <p:nvSpPr>
          <p:cNvPr id="7" name="右箭头 6"/>
          <p:cNvSpPr/>
          <p:nvPr/>
        </p:nvSpPr>
        <p:spPr>
          <a:xfrm>
            <a:off x="1619672" y="5301208"/>
            <a:ext cx="720080" cy="43204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4" end="4"/>
                                            </p:txEl>
                                          </p:spTgt>
                                        </p:tgtEl>
                                        <p:attrNameLst>
                                          <p:attrName>style.visibility</p:attrName>
                                        </p:attrNameLst>
                                      </p:cBhvr>
                                      <p:to>
                                        <p:strVal val="visible"/>
                                      </p:to>
                                    </p:set>
                                    <p:anim calcmode="lin" valueType="num">
                                      <p:cBhvr additive="base">
                                        <p:cTn id="7" dur="500" fill="hold"/>
                                        <p:tgtEl>
                                          <p:spTgt spid="12288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883">
                                            <p:txEl>
                                              <p:pRg st="5" end="5"/>
                                            </p:txEl>
                                          </p:spTgt>
                                        </p:tgtEl>
                                        <p:attrNameLst>
                                          <p:attrName>style.visibility</p:attrName>
                                        </p:attrNameLst>
                                      </p:cBhvr>
                                      <p:to>
                                        <p:strVal val="visible"/>
                                      </p:to>
                                    </p:set>
                                    <p:anim calcmode="lin" valueType="num">
                                      <p:cBhvr additive="base">
                                        <p:cTn id="11"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8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2883">
                                            <p:txEl>
                                              <p:pRg st="6" end="6"/>
                                            </p:txEl>
                                          </p:spTgt>
                                        </p:tgtEl>
                                        <p:attrNameLst>
                                          <p:attrName>style.visibility</p:attrName>
                                        </p:attrNameLst>
                                      </p:cBhvr>
                                      <p:to>
                                        <p:strVal val="visible"/>
                                      </p:to>
                                    </p:set>
                                    <p:anim calcmode="lin" valueType="num">
                                      <p:cBhvr additive="base">
                                        <p:cTn id="17" dur="500" fill="hold"/>
                                        <p:tgtEl>
                                          <p:spTgt spid="12288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88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sz="half" idx="4294967295"/>
          </p:nvPr>
        </p:nvSpPr>
        <p:spPr>
          <a:xfrm>
            <a:off x="611188" y="1179513"/>
            <a:ext cx="7921252" cy="5678487"/>
          </a:xfrm>
        </p:spPr>
        <p:txBody>
          <a:bodyPr/>
          <a:lstStyle/>
          <a:p>
            <a:pPr lvl="1">
              <a:lnSpc>
                <a:spcPct val="120000"/>
              </a:lnSpc>
            </a:pPr>
            <a:r>
              <a:rPr lang="zh-CN" altLang="en-US" sz="2400" dirty="0" smtClean="0"/>
              <a:t>用两个间隔为一个码元长度</a:t>
            </a:r>
            <a:r>
              <a:rPr lang="en-US" altLang="zh-CN" sz="2400" i="1" dirty="0" err="1" smtClean="0"/>
              <a:t>T</a:t>
            </a:r>
            <a:r>
              <a:rPr lang="en-US" altLang="zh-CN" sz="2400" i="1" baseline="-25000" dirty="0" err="1" smtClean="0"/>
              <a:t>s</a:t>
            </a:r>
            <a:r>
              <a:rPr lang="zh-CN" altLang="en-US" sz="2400" dirty="0" smtClean="0"/>
              <a:t>的</a:t>
            </a:r>
            <a:r>
              <a:rPr lang="en-US" altLang="zh-CN" sz="2400" dirty="0" smtClean="0"/>
              <a:t>sin </a:t>
            </a:r>
            <a:r>
              <a:rPr lang="en-US" altLang="zh-CN" sz="2400" i="1" dirty="0" smtClean="0"/>
              <a:t>x</a:t>
            </a:r>
            <a:r>
              <a:rPr lang="en-US" altLang="zh-CN" sz="2400" dirty="0" smtClean="0"/>
              <a:t> / </a:t>
            </a:r>
            <a:r>
              <a:rPr lang="en-US" altLang="zh-CN" sz="2400" i="1" dirty="0" smtClean="0"/>
              <a:t>x</a:t>
            </a:r>
            <a:r>
              <a:rPr lang="zh-CN" altLang="en-US" sz="2400" dirty="0" smtClean="0"/>
              <a:t>的合成波形来代替</a:t>
            </a:r>
            <a:r>
              <a:rPr lang="en-US" altLang="zh-CN" sz="2400" dirty="0" smtClean="0"/>
              <a:t>sin </a:t>
            </a:r>
            <a:r>
              <a:rPr lang="en-US" altLang="zh-CN" sz="2400" i="1" dirty="0" smtClean="0"/>
              <a:t>x</a:t>
            </a:r>
            <a:r>
              <a:rPr lang="en-US" altLang="zh-CN" sz="2400" dirty="0" smtClean="0"/>
              <a:t> / </a:t>
            </a:r>
            <a:r>
              <a:rPr lang="en-US" altLang="zh-CN" sz="2400" i="1" dirty="0" smtClean="0"/>
              <a:t>x</a:t>
            </a:r>
            <a:r>
              <a:rPr lang="en-US" altLang="zh-CN" sz="2400" dirty="0" smtClean="0"/>
              <a:t> </a:t>
            </a:r>
            <a:r>
              <a:rPr lang="zh-CN" altLang="en-US" sz="2400" dirty="0" smtClean="0"/>
              <a:t>，如下图所示。</a:t>
            </a:r>
            <a:endParaRPr lang="zh-CN" altLang="en-US" sz="2400" dirty="0"/>
          </a:p>
        </p:txBody>
      </p:sp>
      <p:sp>
        <p:nvSpPr>
          <p:cNvPr id="122882" name="Rectangle 2"/>
          <p:cNvSpPr>
            <a:spLocks noGrp="1" noChangeArrowheads="1"/>
          </p:cNvSpPr>
          <p:nvPr>
            <p:ph type="title"/>
          </p:nvPr>
        </p:nvSpPr>
        <p:spPr/>
        <p:txBody>
          <a:bodyPr/>
          <a:lstStyle/>
          <a:p>
            <a:r>
              <a:rPr lang="zh-CN" altLang="en-US" sz="3600" dirty="0" smtClean="0">
                <a:solidFill>
                  <a:srgbClr val="0000FF"/>
                </a:solidFill>
              </a:rPr>
              <a:t>合成波形</a:t>
            </a:r>
            <a:endParaRPr lang="zh-CN" altLang="en-US" dirty="0"/>
          </a:p>
        </p:txBody>
      </p:sp>
      <p:pic>
        <p:nvPicPr>
          <p:cNvPr id="122886" name="Picture 6" descr="t0512"/>
          <p:cNvPicPr>
            <a:picLocks noGrp="1" noChangeAspect="1" noChangeArrowheads="1"/>
          </p:cNvPicPr>
          <p:nvPr>
            <p:ph sz="quarter" idx="1"/>
          </p:nvPr>
        </p:nvPicPr>
        <p:blipFill>
          <a:blip r:embed="rId3" cstate="print"/>
          <a:srcRect r="40790" b="15247"/>
          <a:stretch>
            <a:fillRect/>
          </a:stretch>
        </p:blipFill>
        <p:spPr>
          <a:xfrm>
            <a:off x="899592" y="2159424"/>
            <a:ext cx="7488832" cy="3285800"/>
          </a:xfrm>
        </p:spPr>
      </p:pic>
      <p:sp>
        <p:nvSpPr>
          <p:cNvPr id="6" name="灯片编号占位符 7"/>
          <p:cNvSpPr>
            <a:spLocks noGrp="1"/>
          </p:cNvSpPr>
          <p:nvPr>
            <p:ph type="sldNum" sz="quarter" idx="12"/>
          </p:nvPr>
        </p:nvSpPr>
        <p:spPr/>
        <p:txBody>
          <a:bodyPr/>
          <a:lstStyle/>
          <a:p>
            <a:fld id="{E3C7A2C0-7173-4385-A49C-B6C4ADC33A95}" type="slidenum">
              <a:rPr lang="en-US" altLang="zh-CN" smtClean="0"/>
              <a:pPr/>
              <a:t>142</a:t>
            </a:fld>
            <a:endParaRPr lang="en-US" altLang="zh-CN"/>
          </a:p>
        </p:txBody>
      </p:sp>
      <p:sp>
        <p:nvSpPr>
          <p:cNvPr id="11" name="矩形 10"/>
          <p:cNvSpPr/>
          <p:nvPr/>
        </p:nvSpPr>
        <p:spPr>
          <a:xfrm>
            <a:off x="395536" y="2132856"/>
            <a:ext cx="324036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400" b="1" dirty="0" smtClean="0">
                <a:solidFill>
                  <a:srgbClr val="0000FF"/>
                </a:solidFill>
                <a:latin typeface="+mj-ea"/>
                <a:ea typeface="+mj-ea"/>
              </a:rPr>
              <a:t>向</a:t>
            </a:r>
            <a:r>
              <a:rPr lang="zh-CN" altLang="en-US" sz="2400" b="1" dirty="0" smtClean="0">
                <a:solidFill>
                  <a:srgbClr val="FF0000"/>
                </a:solidFill>
                <a:latin typeface="+mj-ea"/>
                <a:ea typeface="+mj-ea"/>
              </a:rPr>
              <a:t>左</a:t>
            </a:r>
            <a:r>
              <a:rPr lang="zh-CN" altLang="en-US" sz="2400" b="1" dirty="0" smtClean="0">
                <a:solidFill>
                  <a:srgbClr val="0000FF"/>
                </a:solidFill>
                <a:latin typeface="+mj-ea"/>
                <a:ea typeface="+mj-ea"/>
              </a:rPr>
              <a:t>平移</a:t>
            </a:r>
            <a:r>
              <a:rPr lang="en-US" altLang="zh-CN" sz="2400" b="1" i="1" dirty="0" smtClean="0">
                <a:solidFill>
                  <a:srgbClr val="0000FF"/>
                </a:solidFill>
                <a:latin typeface="+mj-ea"/>
                <a:ea typeface="+mj-ea"/>
              </a:rPr>
              <a:t>T</a:t>
            </a:r>
            <a:r>
              <a:rPr lang="en-US" altLang="zh-CN" sz="2400" b="1" i="1" baseline="-25000" dirty="0" smtClean="0">
                <a:solidFill>
                  <a:srgbClr val="0000FF"/>
                </a:solidFill>
                <a:latin typeface="+mj-ea"/>
                <a:ea typeface="+mj-ea"/>
              </a:rPr>
              <a:t>s </a:t>
            </a:r>
            <a:r>
              <a:rPr lang="en-US" altLang="zh-CN" sz="2400" b="1" dirty="0" smtClean="0">
                <a:solidFill>
                  <a:srgbClr val="0000FF"/>
                </a:solidFill>
                <a:latin typeface="+mj-ea"/>
                <a:ea typeface="+mj-ea"/>
              </a:rPr>
              <a:t>/2</a:t>
            </a:r>
            <a:r>
              <a:rPr lang="zh-CN" altLang="en-US" sz="2400" b="1" dirty="0" smtClean="0">
                <a:solidFill>
                  <a:srgbClr val="0000FF"/>
                </a:solidFill>
                <a:latin typeface="+mj-ea"/>
                <a:ea typeface="+mj-ea"/>
              </a:rPr>
              <a:t>的波形 </a:t>
            </a:r>
            <a:endParaRPr lang="en-US" altLang="zh-CN" sz="2400" b="1" dirty="0" smtClean="0">
              <a:solidFill>
                <a:srgbClr val="0000FF"/>
              </a:solidFill>
              <a:latin typeface="+mj-ea"/>
              <a:ea typeface="+mj-ea"/>
            </a:endParaRPr>
          </a:p>
        </p:txBody>
      </p:sp>
      <p:grpSp>
        <p:nvGrpSpPr>
          <p:cNvPr id="4" name="组合 3"/>
          <p:cNvGrpSpPr/>
          <p:nvPr/>
        </p:nvGrpSpPr>
        <p:grpSpPr>
          <a:xfrm>
            <a:off x="3275856" y="5334967"/>
            <a:ext cx="4248472" cy="1550417"/>
            <a:chOff x="1619250" y="5622999"/>
            <a:chExt cx="4454525" cy="1622425"/>
          </a:xfrm>
        </p:grpSpPr>
        <p:graphicFrame>
          <p:nvGraphicFramePr>
            <p:cNvPr id="2" name="对象 1"/>
            <p:cNvGraphicFramePr>
              <a:graphicFrameLocks noChangeAspect="1"/>
            </p:cNvGraphicFramePr>
            <p:nvPr>
              <p:extLst>
                <p:ext uri="{D42A27DB-BD31-4B8C-83A1-F6EECF244321}">
                  <p14:modId xmlns:p14="http://schemas.microsoft.com/office/powerpoint/2010/main" val="2570635496"/>
                </p:ext>
              </p:extLst>
            </p:nvPr>
          </p:nvGraphicFramePr>
          <p:xfrm>
            <a:off x="1619250" y="5622999"/>
            <a:ext cx="2528888" cy="1622425"/>
          </p:xfrm>
          <a:graphic>
            <a:graphicData uri="http://schemas.openxmlformats.org/presentationml/2006/ole">
              <mc:AlternateContent xmlns:mc="http://schemas.openxmlformats.org/markup-compatibility/2006">
                <mc:Choice xmlns:v="urn:schemas-microsoft-com:vml" Requires="v">
                  <p:oleObj spid="_x0000_s599348" name="公式" r:id="rId4" imgW="1308100" imgH="838200" progId="Equation.3">
                    <p:embed/>
                  </p:oleObj>
                </mc:Choice>
                <mc:Fallback>
                  <p:oleObj name="公式" r:id="rId4" imgW="1308100" imgH="838200" progId="Equation.3">
                    <p:embed/>
                    <p:pic>
                      <p:nvPicPr>
                        <p:cNvPr id="0"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5622999"/>
                          <a:ext cx="2528888" cy="162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506367971"/>
                </p:ext>
              </p:extLst>
            </p:nvPr>
          </p:nvGraphicFramePr>
          <p:xfrm>
            <a:off x="4229100" y="5683324"/>
            <a:ext cx="1844675" cy="1522412"/>
          </p:xfrm>
          <a:graphic>
            <a:graphicData uri="http://schemas.openxmlformats.org/presentationml/2006/ole">
              <mc:AlternateContent xmlns:mc="http://schemas.openxmlformats.org/markup-compatibility/2006">
                <mc:Choice xmlns:v="urn:schemas-microsoft-com:vml" Requires="v">
                  <p:oleObj spid="_x0000_s599349" name="公式" r:id="rId6" imgW="1016000" imgH="838200" progId="Equation.3">
                    <p:embed/>
                  </p:oleObj>
                </mc:Choice>
                <mc:Fallback>
                  <p:oleObj name="公式" r:id="rId6" imgW="1016000" imgH="838200" progId="Equation.3">
                    <p:embed/>
                    <p:pic>
                      <p:nvPicPr>
                        <p:cNvPr id="0" name="Picture 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9100" y="5683324"/>
                          <a:ext cx="1844675" cy="1522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矩形 9"/>
          <p:cNvSpPr/>
          <p:nvPr/>
        </p:nvSpPr>
        <p:spPr>
          <a:xfrm>
            <a:off x="4067944" y="1671190"/>
            <a:ext cx="18002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smtClean="0">
                <a:solidFill>
                  <a:srgbClr val="0000FF"/>
                </a:solidFill>
                <a:latin typeface="+mj-ea"/>
                <a:ea typeface="+mj-ea"/>
              </a:rPr>
              <a:t>合成后波形</a:t>
            </a:r>
          </a:p>
        </p:txBody>
      </p:sp>
      <p:cxnSp>
        <p:nvCxnSpPr>
          <p:cNvPr id="7" name="直接箭头连接符 6"/>
          <p:cNvCxnSpPr/>
          <p:nvPr/>
        </p:nvCxnSpPr>
        <p:spPr>
          <a:xfrm>
            <a:off x="4860032" y="2162473"/>
            <a:ext cx="0" cy="546447"/>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4" name="矩形 13"/>
          <p:cNvSpPr/>
          <p:nvPr/>
        </p:nvSpPr>
        <p:spPr>
          <a:xfrm>
            <a:off x="6660232" y="3921621"/>
            <a:ext cx="1908211"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400" b="1" dirty="0" smtClean="0">
                <a:solidFill>
                  <a:srgbClr val="0000FF"/>
                </a:solidFill>
                <a:latin typeface="+mj-ea"/>
                <a:ea typeface="+mj-ea"/>
              </a:rPr>
              <a:t>向</a:t>
            </a:r>
            <a:r>
              <a:rPr lang="zh-CN" altLang="en-US" sz="2400" b="1" dirty="0" smtClean="0">
                <a:solidFill>
                  <a:srgbClr val="FF0000"/>
                </a:solidFill>
                <a:latin typeface="+mj-ea"/>
                <a:ea typeface="+mj-ea"/>
              </a:rPr>
              <a:t>右</a:t>
            </a:r>
            <a:r>
              <a:rPr lang="zh-CN" altLang="en-US" sz="2400" b="1" dirty="0" smtClean="0">
                <a:solidFill>
                  <a:srgbClr val="0000FF"/>
                </a:solidFill>
                <a:latin typeface="+mj-ea"/>
                <a:ea typeface="+mj-ea"/>
              </a:rPr>
              <a:t>平移</a:t>
            </a:r>
            <a:r>
              <a:rPr lang="en-US" altLang="zh-CN" sz="2400" b="1" i="1" dirty="0" smtClean="0">
                <a:solidFill>
                  <a:srgbClr val="0000FF"/>
                </a:solidFill>
                <a:latin typeface="+mj-ea"/>
                <a:ea typeface="+mj-ea"/>
              </a:rPr>
              <a:t>T</a:t>
            </a:r>
            <a:r>
              <a:rPr lang="en-US" altLang="zh-CN" sz="2400" b="1" i="1" baseline="-25000" dirty="0" smtClean="0">
                <a:solidFill>
                  <a:srgbClr val="0000FF"/>
                </a:solidFill>
                <a:latin typeface="+mj-ea"/>
                <a:ea typeface="+mj-ea"/>
              </a:rPr>
              <a:t>s </a:t>
            </a:r>
            <a:r>
              <a:rPr lang="en-US" altLang="zh-CN" sz="2400" b="1" dirty="0" smtClean="0">
                <a:solidFill>
                  <a:srgbClr val="0000FF"/>
                </a:solidFill>
                <a:latin typeface="+mj-ea"/>
                <a:ea typeface="+mj-ea"/>
              </a:rPr>
              <a:t>/2</a:t>
            </a:r>
            <a:r>
              <a:rPr lang="zh-CN" altLang="en-US" sz="2400" b="1" dirty="0" smtClean="0">
                <a:solidFill>
                  <a:srgbClr val="0000FF"/>
                </a:solidFill>
                <a:latin typeface="+mj-ea"/>
                <a:ea typeface="+mj-ea"/>
              </a:rPr>
              <a:t>的波形 </a:t>
            </a:r>
            <a:endParaRPr lang="en-US" altLang="zh-CN" sz="2400" b="1" dirty="0" smtClean="0">
              <a:solidFill>
                <a:srgbClr val="0000FF"/>
              </a:solidFill>
              <a:latin typeface="+mj-ea"/>
              <a:ea typeface="+mj-ea"/>
            </a:endParaRPr>
          </a:p>
        </p:txBody>
      </p:sp>
      <p:cxnSp>
        <p:nvCxnSpPr>
          <p:cNvPr id="12" name="直接箭头连接符 11"/>
          <p:cNvCxnSpPr/>
          <p:nvPr/>
        </p:nvCxnSpPr>
        <p:spPr>
          <a:xfrm>
            <a:off x="3635896" y="2594521"/>
            <a:ext cx="354335" cy="770371"/>
          </a:xfrm>
          <a:prstGeom prst="straightConnector1">
            <a:avLst/>
          </a:prstGeom>
          <a:ln w="38100">
            <a:solidFill>
              <a:srgbClr val="00CC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5667722" y="3921621"/>
            <a:ext cx="992510" cy="0"/>
          </a:xfrm>
          <a:prstGeom prst="straightConnector1">
            <a:avLst/>
          </a:prstGeom>
          <a:ln w="3810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83568" y="5805264"/>
            <a:ext cx="2646878" cy="461665"/>
          </a:xfrm>
          <a:prstGeom prst="rect">
            <a:avLst/>
          </a:prstGeom>
        </p:spPr>
        <p:txBody>
          <a:bodyPr wrap="none">
            <a:spAutoFit/>
          </a:bodyPr>
          <a:lstStyle/>
          <a:p>
            <a:r>
              <a:rPr lang="zh-CN" altLang="en-US" sz="2400" b="1" dirty="0">
                <a:solidFill>
                  <a:srgbClr val="0000FF"/>
                </a:solidFill>
                <a:latin typeface="+mj-ea"/>
                <a:ea typeface="+mj-ea"/>
              </a:rPr>
              <a:t>合成波形的表达式</a:t>
            </a:r>
          </a:p>
        </p:txBody>
      </p:sp>
      <p:sp>
        <p:nvSpPr>
          <p:cNvPr id="22" name="矩形 21"/>
          <p:cNvSpPr/>
          <p:nvPr/>
        </p:nvSpPr>
        <p:spPr>
          <a:xfrm>
            <a:off x="3635896" y="6341258"/>
            <a:ext cx="442750" cy="400110"/>
          </a:xfrm>
          <a:prstGeom prst="rect">
            <a:avLst/>
          </a:prstGeom>
        </p:spPr>
        <p:txBody>
          <a:bodyPr wrap="none">
            <a:spAutoFit/>
          </a:bodyPr>
          <a:lstStyle/>
          <a:p>
            <a:r>
              <a:rPr lang="zh-CN" altLang="en-US" sz="2000" b="1" dirty="0">
                <a:solidFill>
                  <a:srgbClr val="FF0000"/>
                </a:solidFill>
                <a:latin typeface="+mj-ea"/>
                <a:ea typeface="+mj-ea"/>
              </a:rPr>
              <a:t>左</a:t>
            </a:r>
            <a:endParaRPr lang="zh-CN" altLang="en-US" sz="2000" dirty="0">
              <a:latin typeface="+mj-ea"/>
              <a:ea typeface="+mj-ea"/>
            </a:endParaRPr>
          </a:p>
        </p:txBody>
      </p:sp>
      <p:sp>
        <p:nvSpPr>
          <p:cNvPr id="26" name="矩形 25"/>
          <p:cNvSpPr/>
          <p:nvPr/>
        </p:nvSpPr>
        <p:spPr>
          <a:xfrm>
            <a:off x="7392962" y="6288349"/>
            <a:ext cx="441146" cy="400110"/>
          </a:xfrm>
          <a:prstGeom prst="rect">
            <a:avLst/>
          </a:prstGeom>
        </p:spPr>
        <p:txBody>
          <a:bodyPr wrap="none">
            <a:spAutoFit/>
          </a:bodyPr>
          <a:lstStyle/>
          <a:p>
            <a:r>
              <a:rPr lang="zh-CN" altLang="en-US" sz="2000" b="1" dirty="0" smtClean="0">
                <a:solidFill>
                  <a:srgbClr val="FF0000"/>
                </a:solidFill>
                <a:latin typeface="+mj-ea"/>
                <a:ea typeface="+mj-ea"/>
              </a:rPr>
              <a:t>右</a:t>
            </a:r>
            <a:endParaRPr lang="zh-CN" altLang="en-US" sz="2000" b="1" dirty="0">
              <a:solidFill>
                <a:srgbClr val="FF0000"/>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 presetClass="entr" presetSubtype="4"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ppt_x"/>
                                          </p:val>
                                        </p:tav>
                                        <p:tav tm="100000">
                                          <p:val>
                                            <p:strVal val="#ppt_x"/>
                                          </p:val>
                                        </p:tav>
                                      </p:tavLst>
                                    </p:anim>
                                    <p:anim calcmode="lin" valueType="num">
                                      <p:cBhvr additive="base">
                                        <p:cTn id="47" dur="500" fill="hold"/>
                                        <p:tgtEl>
                                          <p:spTgt spid="2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additive="base">
                                        <p:cTn id="50" dur="500" fill="hold"/>
                                        <p:tgtEl>
                                          <p:spTgt spid="26"/>
                                        </p:tgtEl>
                                        <p:attrNameLst>
                                          <p:attrName>ppt_x</p:attrName>
                                        </p:attrNameLst>
                                      </p:cBhvr>
                                      <p:tavLst>
                                        <p:tav tm="0">
                                          <p:val>
                                            <p:strVal val="#ppt_x"/>
                                          </p:val>
                                        </p:tav>
                                        <p:tav tm="100000">
                                          <p:val>
                                            <p:strVal val="#ppt_x"/>
                                          </p:val>
                                        </p:tav>
                                      </p:tavLst>
                                    </p:anim>
                                    <p:anim calcmode="lin" valueType="num">
                                      <p:cBhvr additive="base">
                                        <p:cTn id="5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4" grpId="0" animBg="1"/>
      <p:bldP spid="21" grpId="0"/>
      <p:bldP spid="22" grpId="0"/>
      <p:bldP spid="26"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zh-CN" altLang="en-US" dirty="0" smtClean="0"/>
              <a:t>合成波形的表达式</a:t>
            </a:r>
            <a:endParaRPr lang="zh-CN" altLang="en-US" dirty="0"/>
          </a:p>
        </p:txBody>
      </p:sp>
      <p:sp>
        <p:nvSpPr>
          <p:cNvPr id="125955" name="Rectangle 3"/>
          <p:cNvSpPr>
            <a:spLocks noGrp="1" noChangeArrowheads="1"/>
          </p:cNvSpPr>
          <p:nvPr>
            <p:ph type="body" idx="1"/>
          </p:nvPr>
        </p:nvSpPr>
        <p:spPr>
          <a:xfrm>
            <a:off x="539552" y="1196752"/>
            <a:ext cx="8244408" cy="5256584"/>
          </a:xfrm>
        </p:spPr>
        <p:txBody>
          <a:bodyPr>
            <a:normAutofit/>
          </a:bodyPr>
          <a:lstStyle/>
          <a:p>
            <a:r>
              <a:rPr lang="zh-CN" altLang="en-US" dirty="0" smtClean="0"/>
              <a:t>合成波形表达式化简得：</a:t>
            </a:r>
          </a:p>
          <a:p>
            <a:pPr lvl="2"/>
            <a:endParaRPr lang="zh-CN" altLang="en-US" dirty="0" smtClean="0"/>
          </a:p>
          <a:p>
            <a:pPr lvl="2"/>
            <a:endParaRPr lang="zh-CN" altLang="en-US" dirty="0" smtClean="0"/>
          </a:p>
          <a:p>
            <a:pPr lvl="2"/>
            <a:endParaRPr lang="zh-CN" altLang="en-US" dirty="0" smtClean="0"/>
          </a:p>
          <a:p>
            <a:r>
              <a:rPr lang="zh-CN" altLang="en-US" dirty="0" smtClean="0">
                <a:solidFill>
                  <a:srgbClr val="0000FF"/>
                </a:solidFill>
              </a:rPr>
              <a:t>可见</a:t>
            </a:r>
            <a:r>
              <a:rPr lang="zh-CN" altLang="en-US" dirty="0" smtClean="0"/>
              <a:t>：</a:t>
            </a:r>
            <a:endParaRPr lang="en-US" altLang="zh-CN" dirty="0" smtClean="0"/>
          </a:p>
          <a:p>
            <a:pPr lvl="1"/>
            <a:r>
              <a:rPr lang="en-US" altLang="zh-CN" i="1" dirty="0" smtClean="0"/>
              <a:t> g</a:t>
            </a:r>
            <a:r>
              <a:rPr lang="en-US" altLang="zh-CN" dirty="0" smtClean="0"/>
              <a:t>(</a:t>
            </a:r>
            <a:r>
              <a:rPr lang="en-US" altLang="zh-CN" i="1" dirty="0" smtClean="0"/>
              <a:t>t</a:t>
            </a:r>
            <a:r>
              <a:rPr lang="en-US" altLang="zh-CN" dirty="0" smtClean="0"/>
              <a:t>)</a:t>
            </a:r>
            <a:r>
              <a:rPr lang="zh-CN" altLang="en-US" dirty="0" smtClean="0"/>
              <a:t>的“拖尾”幅度</a:t>
            </a:r>
            <a:r>
              <a:rPr lang="zh-CN" altLang="en-US" dirty="0" smtClean="0">
                <a:solidFill>
                  <a:srgbClr val="FF0000"/>
                </a:solidFill>
              </a:rPr>
              <a:t>随</a:t>
            </a:r>
            <a:r>
              <a:rPr lang="en-US" altLang="zh-CN" i="1" dirty="0" smtClean="0">
                <a:solidFill>
                  <a:srgbClr val="FF0000"/>
                </a:solidFill>
              </a:rPr>
              <a:t>t</a:t>
            </a:r>
            <a:r>
              <a:rPr lang="en-US" altLang="zh-CN" baseline="30000" dirty="0" smtClean="0">
                <a:solidFill>
                  <a:srgbClr val="FF0000"/>
                </a:solidFill>
              </a:rPr>
              <a:t>2</a:t>
            </a:r>
            <a:r>
              <a:rPr lang="zh-CN" altLang="en-US" dirty="0" smtClean="0">
                <a:solidFill>
                  <a:srgbClr val="FF0000"/>
                </a:solidFill>
              </a:rPr>
              <a:t>下降</a:t>
            </a:r>
            <a:r>
              <a:rPr lang="zh-CN" altLang="en-US" dirty="0" smtClean="0"/>
              <a:t>，这说明它比 </a:t>
            </a:r>
            <a:r>
              <a:rPr lang="en-US" altLang="zh-CN" dirty="0" smtClean="0"/>
              <a:t>sin </a:t>
            </a:r>
            <a:r>
              <a:rPr lang="en-US" altLang="zh-CN" i="1" dirty="0" smtClean="0"/>
              <a:t>x</a:t>
            </a:r>
            <a:r>
              <a:rPr lang="en-US" altLang="zh-CN" dirty="0" smtClean="0"/>
              <a:t> / </a:t>
            </a:r>
            <a:r>
              <a:rPr lang="en-US" altLang="zh-CN" i="1" dirty="0" smtClean="0"/>
              <a:t>x</a:t>
            </a:r>
            <a:r>
              <a:rPr lang="zh-CN" altLang="en-US" dirty="0" smtClean="0"/>
              <a:t>波形收敛快，衰减大。</a:t>
            </a:r>
            <a:endParaRPr lang="en-US" altLang="zh-CN" dirty="0" smtClean="0"/>
          </a:p>
          <a:p>
            <a:pPr marL="365760" lvl="1" indent="0">
              <a:buNone/>
            </a:pPr>
            <a:r>
              <a:rPr lang="zh-CN" altLang="en-US" dirty="0" smtClean="0"/>
              <a:t>因为：相距一个码元间隔的两个</a:t>
            </a:r>
            <a:r>
              <a:rPr lang="en-US" altLang="zh-CN" dirty="0" smtClean="0"/>
              <a:t>sin </a:t>
            </a:r>
            <a:r>
              <a:rPr lang="en-US" altLang="zh-CN" i="1" dirty="0" smtClean="0"/>
              <a:t>x</a:t>
            </a:r>
            <a:r>
              <a:rPr lang="en-US" altLang="zh-CN" dirty="0" smtClean="0"/>
              <a:t> / </a:t>
            </a:r>
            <a:r>
              <a:rPr lang="en-US" altLang="zh-CN" i="1" dirty="0" smtClean="0"/>
              <a:t>x</a:t>
            </a:r>
            <a:r>
              <a:rPr lang="zh-CN" altLang="en-US" dirty="0" smtClean="0"/>
              <a:t>波形的“拖尾”正负相反而相互抵消，使得合成波形的“拖尾”衰减速度加快。</a:t>
            </a:r>
          </a:p>
        </p:txBody>
      </p:sp>
      <p:sp>
        <p:nvSpPr>
          <p:cNvPr id="11" name="灯片编号占位符 5"/>
          <p:cNvSpPr>
            <a:spLocks noGrp="1"/>
          </p:cNvSpPr>
          <p:nvPr>
            <p:ph type="sldNum" sz="quarter" idx="12"/>
          </p:nvPr>
        </p:nvSpPr>
        <p:spPr/>
        <p:txBody>
          <a:bodyPr/>
          <a:lstStyle/>
          <a:p>
            <a:fld id="{94834BEA-1C8B-4B40-AABA-7E681B51C8DC}" type="slidenum">
              <a:rPr lang="en-US" altLang="zh-CN" smtClean="0"/>
              <a:pPr/>
              <a:t>143</a:t>
            </a:fld>
            <a:endParaRPr lang="en-US" altLang="zh-CN"/>
          </a:p>
        </p:txBody>
      </p:sp>
      <p:sp>
        <p:nvSpPr>
          <p:cNvPr id="125957" name="Rectangle 5"/>
          <p:cNvSpPr>
            <a:spLocks noChangeArrowheads="1"/>
          </p:cNvSpPr>
          <p:nvPr/>
        </p:nvSpPr>
        <p:spPr bwMode="auto">
          <a:xfrm>
            <a:off x="0" y="29956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25959" name="Rectangle 7"/>
          <p:cNvSpPr>
            <a:spLocks noChangeArrowheads="1"/>
          </p:cNvSpPr>
          <p:nvPr/>
        </p:nvSpPr>
        <p:spPr bwMode="auto">
          <a:xfrm>
            <a:off x="0" y="29956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25962" name="Rectangle 10"/>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5961" name="Object 9"/>
          <p:cNvGraphicFramePr>
            <a:graphicFrameLocks noChangeAspect="1"/>
          </p:cNvGraphicFramePr>
          <p:nvPr>
            <p:extLst>
              <p:ext uri="{D42A27DB-BD31-4B8C-83A1-F6EECF244321}">
                <p14:modId xmlns:p14="http://schemas.microsoft.com/office/powerpoint/2010/main" val="3467706453"/>
              </p:ext>
            </p:extLst>
          </p:nvPr>
        </p:nvGraphicFramePr>
        <p:xfrm>
          <a:off x="1331640" y="1684877"/>
          <a:ext cx="2939044" cy="1012378"/>
        </p:xfrm>
        <a:graphic>
          <a:graphicData uri="http://schemas.openxmlformats.org/presentationml/2006/ole">
            <mc:AlternateContent xmlns:mc="http://schemas.openxmlformats.org/markup-compatibility/2006">
              <mc:Choice xmlns:v="urn:schemas-microsoft-com:vml" Requires="v">
                <p:oleObj spid="_x0000_s598180" r:id="rId3" imgW="1409088" imgH="482391" progId="Equation.DSMT4">
                  <p:embed/>
                </p:oleObj>
              </mc:Choice>
              <mc:Fallback>
                <p:oleObj r:id="rId3" imgW="1409088" imgH="482391" progId="Equation.DSMT4">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684877"/>
                        <a:ext cx="2939044" cy="1012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 name="Picture 6" descr="t0512"/>
          <p:cNvPicPr>
            <a:picLocks noChangeAspect="1" noChangeArrowheads="1"/>
          </p:cNvPicPr>
          <p:nvPr/>
        </p:nvPicPr>
        <p:blipFill>
          <a:blip r:embed="rId5" cstate="print"/>
          <a:srcRect r="40790" b="15247"/>
          <a:stretch>
            <a:fillRect/>
          </a:stretch>
        </p:blipFill>
        <p:spPr>
          <a:xfrm>
            <a:off x="4249907" y="1196752"/>
            <a:ext cx="4534053" cy="1989361"/>
          </a:xfrm>
          <a:prstGeom prst="rect">
            <a:avLst/>
          </a:prstGeom>
        </p:spPr>
      </p:pic>
      <p:sp>
        <p:nvSpPr>
          <p:cNvPr id="3" name="椭圆 2"/>
          <p:cNvSpPr/>
          <p:nvPr/>
        </p:nvSpPr>
        <p:spPr>
          <a:xfrm>
            <a:off x="3203848" y="2191432"/>
            <a:ext cx="360040" cy="4454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7624" y="5714092"/>
            <a:ext cx="6288901"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sz="2800" b="1" dirty="0" smtClean="0">
                <a:solidFill>
                  <a:srgbClr val="0000FF"/>
                </a:solidFill>
                <a:latin typeface="+mj-ea"/>
                <a:ea typeface="+mj-ea"/>
              </a:rPr>
              <a:t>波形</a:t>
            </a:r>
            <a:r>
              <a:rPr lang="zh-CN" altLang="en-US" sz="2800" b="1" dirty="0">
                <a:solidFill>
                  <a:srgbClr val="0000FF"/>
                </a:solidFill>
                <a:latin typeface="+mj-ea"/>
                <a:ea typeface="+mj-ea"/>
              </a:rPr>
              <a:t>收敛快，衰减</a:t>
            </a:r>
            <a:r>
              <a:rPr lang="zh-CN" altLang="en-US" sz="2800" b="1" dirty="0" smtClean="0">
                <a:solidFill>
                  <a:srgbClr val="0000FF"/>
                </a:solidFill>
                <a:latin typeface="+mj-ea"/>
                <a:ea typeface="+mj-ea"/>
              </a:rPr>
              <a:t>大的目的已经达到！</a:t>
            </a:r>
            <a:endParaRPr lang="zh-CN" altLang="en-US" sz="2800" b="1" dirty="0">
              <a:solidFill>
                <a:srgbClr val="0000FF"/>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955">
                                            <p:txEl>
                                              <p:pRg st="4" end="4"/>
                                            </p:txEl>
                                          </p:spTgt>
                                        </p:tgtEl>
                                        <p:attrNameLst>
                                          <p:attrName>style.visibility</p:attrName>
                                        </p:attrNameLst>
                                      </p:cBhvr>
                                      <p:to>
                                        <p:strVal val="visible"/>
                                      </p:to>
                                    </p:set>
                                    <p:anim calcmode="lin" valueType="num">
                                      <p:cBhvr additive="base">
                                        <p:cTn id="7" dur="500" fill="hold"/>
                                        <p:tgtEl>
                                          <p:spTgt spid="12595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5955">
                                            <p:txEl>
                                              <p:pRg st="5" end="5"/>
                                            </p:txEl>
                                          </p:spTgt>
                                        </p:tgtEl>
                                        <p:attrNameLst>
                                          <p:attrName>style.visibility</p:attrName>
                                        </p:attrNameLst>
                                      </p:cBhvr>
                                      <p:to>
                                        <p:strVal val="visible"/>
                                      </p:to>
                                    </p:set>
                                    <p:anim calcmode="lin" valueType="num">
                                      <p:cBhvr additive="base">
                                        <p:cTn id="11" dur="500" fill="hold"/>
                                        <p:tgtEl>
                                          <p:spTgt spid="12595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5955">
                                            <p:txEl>
                                              <p:pRg st="5" end="5"/>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5955">
                                            <p:txEl>
                                              <p:pRg st="6" end="6"/>
                                            </p:txEl>
                                          </p:spTgt>
                                        </p:tgtEl>
                                        <p:attrNameLst>
                                          <p:attrName>style.visibility</p:attrName>
                                        </p:attrNameLst>
                                      </p:cBhvr>
                                      <p:to>
                                        <p:strVal val="visible"/>
                                      </p:to>
                                    </p:set>
                                    <p:anim calcmode="lin" valueType="num">
                                      <p:cBhvr additive="base">
                                        <p:cTn id="22" dur="500" fill="hold"/>
                                        <p:tgtEl>
                                          <p:spTgt spid="125955">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59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3789040"/>
            <a:ext cx="8352928" cy="2736304"/>
          </a:xfrm>
        </p:spPr>
        <p:txBody>
          <a:bodyPr>
            <a:normAutofit/>
          </a:bodyPr>
          <a:lstStyle/>
          <a:p>
            <a:pPr marL="228600" lvl="1">
              <a:spcBef>
                <a:spcPts val="1800"/>
              </a:spcBef>
            </a:pPr>
            <a:r>
              <a:rPr lang="zh-CN" altLang="en-US" sz="2800" dirty="0"/>
              <a:t>由图还可以看出</a:t>
            </a:r>
            <a:r>
              <a:rPr lang="en-US" altLang="zh-CN" sz="2800" i="1" dirty="0"/>
              <a:t>g</a:t>
            </a:r>
            <a:r>
              <a:rPr lang="en-US" altLang="zh-CN" sz="2800" dirty="0"/>
              <a:t>(</a:t>
            </a:r>
            <a:r>
              <a:rPr lang="en-US" altLang="zh-CN" sz="2800" i="1" dirty="0"/>
              <a:t>t</a:t>
            </a:r>
            <a:r>
              <a:rPr lang="en-US" altLang="zh-CN" sz="2800" dirty="0" smtClean="0"/>
              <a:t>)</a:t>
            </a:r>
            <a:r>
              <a:rPr lang="zh-CN" altLang="en-US" sz="2800" dirty="0" smtClean="0"/>
              <a:t>值的特点：</a:t>
            </a:r>
            <a:endParaRPr lang="en-US" altLang="zh-CN" sz="2800" dirty="0" smtClean="0"/>
          </a:p>
          <a:p>
            <a:pPr marL="365760" lvl="1" indent="-365760"/>
            <a:r>
              <a:rPr lang="zh-CN" altLang="en-US" dirty="0" smtClean="0"/>
              <a:t>在</a:t>
            </a:r>
            <a:r>
              <a:rPr lang="zh-CN" altLang="en-US" dirty="0"/>
              <a:t>相邻的取样时刻</a:t>
            </a:r>
            <a:r>
              <a:rPr lang="en-US" altLang="zh-CN" dirty="0">
                <a:solidFill>
                  <a:srgbClr val="0000FF"/>
                </a:solidFill>
              </a:rPr>
              <a:t>t =</a:t>
            </a:r>
            <a:r>
              <a:rPr lang="en-US" altLang="zh-CN" dirty="0">
                <a:solidFill>
                  <a:srgbClr val="0000FF"/>
                </a:solidFill>
                <a:sym typeface="Symbol" pitchFamily="18" charset="2"/>
              </a:rPr>
              <a:t></a:t>
            </a:r>
            <a:r>
              <a:rPr lang="en-US" altLang="zh-CN" dirty="0" err="1">
                <a:solidFill>
                  <a:srgbClr val="0000FF"/>
                </a:solidFill>
                <a:sym typeface="Symbol" pitchFamily="18" charset="2"/>
              </a:rPr>
              <a:t>T</a:t>
            </a:r>
            <a:r>
              <a:rPr lang="en-US" altLang="zh-CN" baseline="-25000" dirty="0" err="1">
                <a:solidFill>
                  <a:srgbClr val="0000FF"/>
                </a:solidFill>
                <a:sym typeface="Symbol" pitchFamily="18" charset="2"/>
              </a:rPr>
              <a:t>s</a:t>
            </a:r>
            <a:r>
              <a:rPr lang="en-US" altLang="zh-CN" dirty="0">
                <a:solidFill>
                  <a:srgbClr val="0000FF"/>
                </a:solidFill>
                <a:sym typeface="Symbol" pitchFamily="18" charset="2"/>
              </a:rPr>
              <a:t>/2</a:t>
            </a:r>
            <a:r>
              <a:rPr lang="zh-CN" altLang="en-US" dirty="0"/>
              <a:t>处， </a:t>
            </a:r>
            <a:r>
              <a:rPr lang="en-US" altLang="zh-CN" i="1" dirty="0">
                <a:solidFill>
                  <a:srgbClr val="0000FF"/>
                </a:solidFill>
              </a:rPr>
              <a:t>g</a:t>
            </a:r>
            <a:r>
              <a:rPr lang="en-US" altLang="zh-CN" dirty="0">
                <a:solidFill>
                  <a:srgbClr val="0000FF"/>
                </a:solidFill>
              </a:rPr>
              <a:t>(</a:t>
            </a:r>
            <a:r>
              <a:rPr lang="en-US" altLang="zh-CN" i="1" dirty="0">
                <a:solidFill>
                  <a:srgbClr val="0000FF"/>
                </a:solidFill>
              </a:rPr>
              <a:t>t</a:t>
            </a:r>
            <a:r>
              <a:rPr lang="en-US" altLang="zh-CN" dirty="0">
                <a:solidFill>
                  <a:srgbClr val="0000FF"/>
                </a:solidFill>
              </a:rPr>
              <a:t>) = 1</a:t>
            </a:r>
            <a:r>
              <a:rPr lang="zh-CN" altLang="en-US" dirty="0"/>
              <a:t>外</a:t>
            </a:r>
            <a:r>
              <a:rPr lang="zh-CN" altLang="en-US" dirty="0" smtClean="0"/>
              <a:t>，</a:t>
            </a:r>
            <a:endParaRPr lang="en-US" altLang="zh-CN" dirty="0" smtClean="0"/>
          </a:p>
          <a:p>
            <a:pPr marL="365760" lvl="1" indent="-365760"/>
            <a:r>
              <a:rPr lang="zh-CN" altLang="en-US" dirty="0" smtClean="0"/>
              <a:t>除了相邻取样时刻，其余</a:t>
            </a:r>
            <a:r>
              <a:rPr lang="zh-CN" altLang="en-US" dirty="0"/>
              <a:t>的取样时刻上， </a:t>
            </a:r>
            <a:r>
              <a:rPr lang="en-US" altLang="zh-CN" i="1" dirty="0"/>
              <a:t>g</a:t>
            </a:r>
            <a:r>
              <a:rPr lang="en-US" altLang="zh-CN" dirty="0"/>
              <a:t>(</a:t>
            </a:r>
            <a:r>
              <a:rPr lang="en-US" altLang="zh-CN" i="1" dirty="0"/>
              <a:t>t</a:t>
            </a:r>
            <a:r>
              <a:rPr lang="en-US" altLang="zh-CN" dirty="0"/>
              <a:t>)</a:t>
            </a:r>
            <a:r>
              <a:rPr lang="zh-CN" altLang="en-US" dirty="0"/>
              <a:t>具有等间隔</a:t>
            </a:r>
            <a:r>
              <a:rPr lang="en-US" altLang="zh-CN" dirty="0" err="1">
                <a:sym typeface="Symbol" pitchFamily="18" charset="2"/>
              </a:rPr>
              <a:t>T</a:t>
            </a:r>
            <a:r>
              <a:rPr lang="en-US" altLang="zh-CN" baseline="-25000" dirty="0" err="1">
                <a:sym typeface="Symbol" pitchFamily="18" charset="2"/>
              </a:rPr>
              <a:t>s</a:t>
            </a:r>
            <a:r>
              <a:rPr lang="zh-CN" altLang="en-US" dirty="0"/>
              <a:t>的</a:t>
            </a:r>
            <a:r>
              <a:rPr lang="zh-CN" altLang="en-US" dirty="0">
                <a:solidFill>
                  <a:srgbClr val="0000FF"/>
                </a:solidFill>
              </a:rPr>
              <a:t>零点</a:t>
            </a:r>
            <a:r>
              <a:rPr lang="zh-CN" altLang="en-US" dirty="0"/>
              <a:t>。</a:t>
            </a:r>
          </a:p>
          <a:p>
            <a:r>
              <a:rPr lang="en-US" altLang="zh-CN" sz="3000" dirty="0" smtClean="0"/>
              <a:t>          </a:t>
            </a:r>
            <a:r>
              <a:rPr lang="zh-CN" altLang="en-US" sz="3000" dirty="0" smtClean="0">
                <a:solidFill>
                  <a:srgbClr val="0000FF"/>
                </a:solidFill>
              </a:rPr>
              <a:t>接收端要利用此特性！</a:t>
            </a:r>
            <a:endParaRPr lang="zh-CN" altLang="en-US" sz="3000" dirty="0">
              <a:solidFill>
                <a:srgbClr val="0000FF"/>
              </a:solidFill>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144</a:t>
            </a:fld>
            <a:endParaRPr lang="en-US"/>
          </a:p>
        </p:txBody>
      </p:sp>
      <p:pic>
        <p:nvPicPr>
          <p:cNvPr id="5" name="Picture 6" descr="t0512"/>
          <p:cNvPicPr>
            <a:picLocks noChangeAspect="1" noChangeArrowheads="1"/>
          </p:cNvPicPr>
          <p:nvPr/>
        </p:nvPicPr>
        <p:blipFill>
          <a:blip r:embed="rId2" cstate="print"/>
          <a:srcRect r="40790" b="15247"/>
          <a:stretch>
            <a:fillRect/>
          </a:stretch>
        </p:blipFill>
        <p:spPr>
          <a:xfrm>
            <a:off x="1475656" y="1173919"/>
            <a:ext cx="5796136" cy="2543113"/>
          </a:xfrm>
          <a:prstGeom prst="rect">
            <a:avLst/>
          </a:prstGeom>
        </p:spPr>
      </p:pic>
      <p:cxnSp>
        <p:nvCxnSpPr>
          <p:cNvPr id="6" name="直接箭头连接符 5"/>
          <p:cNvCxnSpPr/>
          <p:nvPr/>
        </p:nvCxnSpPr>
        <p:spPr>
          <a:xfrm flipV="1">
            <a:off x="3527376" y="3000982"/>
            <a:ext cx="0" cy="477193"/>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flipV="1">
            <a:off x="5327576" y="3000982"/>
            <a:ext cx="0" cy="477193"/>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8" name="直接箭头连接符 7"/>
          <p:cNvCxnSpPr/>
          <p:nvPr/>
        </p:nvCxnSpPr>
        <p:spPr>
          <a:xfrm flipV="1">
            <a:off x="3095328" y="3000982"/>
            <a:ext cx="0" cy="477193"/>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9" name="直接箭头连接符 8"/>
          <p:cNvCxnSpPr/>
          <p:nvPr/>
        </p:nvCxnSpPr>
        <p:spPr>
          <a:xfrm flipV="1">
            <a:off x="5903640" y="3000982"/>
            <a:ext cx="0" cy="477193"/>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3959424" y="1893999"/>
            <a:ext cx="1008112" cy="0"/>
          </a:xfrm>
          <a:prstGeom prst="line">
            <a:avLst/>
          </a:prstGeom>
          <a:ln>
            <a:solidFill>
              <a:srgbClr val="00CC00"/>
            </a:solidFill>
            <a:prstDash val="sysDash"/>
          </a:ln>
        </p:spPr>
        <p:style>
          <a:lnRef idx="3">
            <a:schemeClr val="accent2"/>
          </a:lnRef>
          <a:fillRef idx="0">
            <a:schemeClr val="accent2"/>
          </a:fillRef>
          <a:effectRef idx="2">
            <a:schemeClr val="accent2"/>
          </a:effectRef>
          <a:fontRef idx="minor">
            <a:schemeClr val="tx1"/>
          </a:fontRef>
        </p:style>
      </p:cxnSp>
      <p:cxnSp>
        <p:nvCxnSpPr>
          <p:cNvPr id="12" name="直接箭头连接符 11"/>
          <p:cNvCxnSpPr/>
          <p:nvPr/>
        </p:nvCxnSpPr>
        <p:spPr>
          <a:xfrm flipV="1">
            <a:off x="4139952" y="2951807"/>
            <a:ext cx="0" cy="477193"/>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cxnSp>
        <p:nvCxnSpPr>
          <p:cNvPr id="13" name="直接箭头连接符 12"/>
          <p:cNvCxnSpPr/>
          <p:nvPr/>
        </p:nvCxnSpPr>
        <p:spPr>
          <a:xfrm flipV="1">
            <a:off x="4716016" y="2996952"/>
            <a:ext cx="0" cy="477193"/>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sp>
        <p:nvSpPr>
          <p:cNvPr id="14" name="右箭头 13"/>
          <p:cNvSpPr/>
          <p:nvPr/>
        </p:nvSpPr>
        <p:spPr>
          <a:xfrm>
            <a:off x="1141946" y="5733256"/>
            <a:ext cx="648072" cy="57606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8072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42"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42" presetClass="entr" presetSubtype="0"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par>
                          <p:cTn id="43" fill="hold">
                            <p:stCondLst>
                              <p:cond delay="2500"/>
                            </p:stCondLst>
                            <p:childTnLst>
                              <p:par>
                                <p:cTn id="44" presetID="42" presetClass="entr" presetSubtype="0"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3500"/>
                            </p:stCondLst>
                            <p:childTnLst>
                              <p:par>
                                <p:cTn id="50" presetID="42" presetClass="entr" presetSubtype="0"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anim calcmode="lin" valueType="num">
                                      <p:cBhvr additive="base">
                                        <p:cTn id="5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84" name="Picture 8" descr="t0512"/>
          <p:cNvPicPr>
            <a:picLocks noGrp="1" noChangeAspect="1" noChangeArrowheads="1"/>
          </p:cNvPicPr>
          <p:nvPr>
            <p:ph sz="quarter" idx="4294967295"/>
          </p:nvPr>
        </p:nvPicPr>
        <p:blipFill>
          <a:blip r:embed="rId4" cstate="print"/>
          <a:srcRect l="61801" t="12155" r="2438" b="9569"/>
          <a:stretch>
            <a:fillRect/>
          </a:stretch>
        </p:blipFill>
        <p:spPr>
          <a:xfrm>
            <a:off x="5659171" y="1196752"/>
            <a:ext cx="3305317" cy="2406090"/>
          </a:xfrm>
          <a:noFill/>
          <a:ln/>
        </p:spPr>
      </p:pic>
      <p:sp>
        <p:nvSpPr>
          <p:cNvPr id="126978" name="Rectangle 2"/>
          <p:cNvSpPr>
            <a:spLocks noGrp="1" noChangeArrowheads="1"/>
          </p:cNvSpPr>
          <p:nvPr>
            <p:ph type="title"/>
          </p:nvPr>
        </p:nvSpPr>
        <p:spPr/>
        <p:txBody>
          <a:bodyPr/>
          <a:lstStyle/>
          <a:p>
            <a:r>
              <a:rPr lang="en-US" altLang="zh-CN" sz="3600" i="1" dirty="0" smtClean="0"/>
              <a:t>g</a:t>
            </a:r>
            <a:r>
              <a:rPr lang="en-US" altLang="zh-CN" sz="3600" dirty="0" smtClean="0"/>
              <a:t>(</a:t>
            </a:r>
            <a:r>
              <a:rPr lang="en-US" altLang="zh-CN" sz="3600" i="1" dirty="0" smtClean="0"/>
              <a:t>t</a:t>
            </a:r>
            <a:r>
              <a:rPr lang="en-US" altLang="zh-CN" sz="3600" dirty="0" smtClean="0"/>
              <a:t>)</a:t>
            </a:r>
            <a:r>
              <a:rPr lang="zh-CN" altLang="en-US" sz="3600" dirty="0" smtClean="0"/>
              <a:t>的频谱函数</a:t>
            </a:r>
            <a:endParaRPr lang="zh-CN" altLang="en-US" sz="3600" dirty="0"/>
          </a:p>
        </p:txBody>
      </p:sp>
      <p:sp>
        <p:nvSpPr>
          <p:cNvPr id="10" name="灯片编号占位符 7"/>
          <p:cNvSpPr>
            <a:spLocks noGrp="1"/>
          </p:cNvSpPr>
          <p:nvPr>
            <p:ph type="sldNum" sz="quarter" idx="12"/>
          </p:nvPr>
        </p:nvSpPr>
        <p:spPr/>
        <p:txBody>
          <a:bodyPr/>
          <a:lstStyle/>
          <a:p>
            <a:fld id="{9CA266AF-6671-4425-8269-57B6E32E6A13}" type="slidenum">
              <a:rPr lang="en-US" altLang="zh-CN" smtClean="0"/>
              <a:pPr/>
              <a:t>145</a:t>
            </a:fld>
            <a:endParaRPr lang="en-US" altLang="zh-CN"/>
          </a:p>
        </p:txBody>
      </p:sp>
      <p:sp>
        <p:nvSpPr>
          <p:cNvPr id="126979" name="Rectangle 3"/>
          <p:cNvSpPr>
            <a:spLocks noGrp="1" noChangeArrowheads="1"/>
          </p:cNvSpPr>
          <p:nvPr>
            <p:ph type="body" sz="half" idx="4294967295"/>
          </p:nvPr>
        </p:nvSpPr>
        <p:spPr>
          <a:xfrm>
            <a:off x="431800" y="1179513"/>
            <a:ext cx="8388672" cy="5678487"/>
          </a:xfrm>
        </p:spPr>
        <p:txBody>
          <a:bodyPr>
            <a:normAutofit fontScale="92500"/>
          </a:bodyPr>
          <a:lstStyle/>
          <a:p>
            <a:pPr lvl="1">
              <a:buFont typeface="Wingdings" pitchFamily="2" charset="2"/>
              <a:buNone/>
            </a:pPr>
            <a:r>
              <a:rPr lang="zh-CN" altLang="en-US" sz="2200" dirty="0"/>
              <a:t>	</a:t>
            </a:r>
          </a:p>
          <a:p>
            <a:pPr lvl="1">
              <a:buFont typeface="Wingdings" pitchFamily="2" charset="2"/>
              <a:buNone/>
            </a:pPr>
            <a:endParaRPr lang="zh-CN" altLang="en-US" sz="2200" dirty="0"/>
          </a:p>
          <a:p>
            <a:pPr lvl="1">
              <a:buFont typeface="Wingdings" pitchFamily="2" charset="2"/>
              <a:buNone/>
            </a:pPr>
            <a:endParaRPr lang="en-US" altLang="zh-CN" sz="2200" dirty="0" smtClean="0"/>
          </a:p>
          <a:p>
            <a:pPr lvl="1">
              <a:buFont typeface="Wingdings" pitchFamily="2" charset="2"/>
              <a:buNone/>
            </a:pPr>
            <a:endParaRPr lang="en-US" altLang="zh-CN" sz="2200" dirty="0"/>
          </a:p>
          <a:p>
            <a:pPr lvl="1">
              <a:buFont typeface="Wingdings" pitchFamily="2" charset="2"/>
              <a:buNone/>
            </a:pPr>
            <a:endParaRPr lang="en-US" altLang="zh-CN" sz="2200" dirty="0"/>
          </a:p>
          <a:p>
            <a:r>
              <a:rPr lang="zh-CN" altLang="en-US" sz="3000" dirty="0" smtClean="0">
                <a:solidFill>
                  <a:srgbClr val="0000FF"/>
                </a:solidFill>
              </a:rPr>
              <a:t>带宽</a:t>
            </a:r>
            <a:r>
              <a:rPr lang="zh-CN" altLang="en-US" sz="3000" dirty="0"/>
              <a:t>为</a:t>
            </a:r>
            <a:r>
              <a:rPr lang="en-US" altLang="zh-CN" sz="3000" i="1" dirty="0">
                <a:solidFill>
                  <a:srgbClr val="FF0000"/>
                </a:solidFill>
              </a:rPr>
              <a:t>B</a:t>
            </a:r>
            <a:r>
              <a:rPr lang="en-US" altLang="zh-CN" sz="3000" dirty="0">
                <a:solidFill>
                  <a:srgbClr val="FF0000"/>
                </a:solidFill>
              </a:rPr>
              <a:t> = 1/2</a:t>
            </a:r>
            <a:r>
              <a:rPr lang="en-US" altLang="zh-CN" sz="3000" i="1" dirty="0">
                <a:solidFill>
                  <a:srgbClr val="FF0000"/>
                </a:solidFill>
              </a:rPr>
              <a:t>T</a:t>
            </a:r>
            <a:r>
              <a:rPr lang="en-US" altLang="zh-CN" sz="3000" i="1" baseline="-25000" dirty="0">
                <a:solidFill>
                  <a:srgbClr val="FF0000"/>
                </a:solidFill>
              </a:rPr>
              <a:t>s</a:t>
            </a:r>
            <a:r>
              <a:rPr lang="en-US" altLang="zh-CN" sz="3000" dirty="0">
                <a:solidFill>
                  <a:srgbClr val="FF0000"/>
                </a:solidFill>
              </a:rPr>
              <a:t> (Hz) </a:t>
            </a:r>
            <a:r>
              <a:rPr lang="zh-CN" altLang="en-US" sz="3000" dirty="0"/>
              <a:t>，与理想矩形滤波器的相同。</a:t>
            </a:r>
          </a:p>
          <a:p>
            <a:r>
              <a:rPr lang="zh-CN" altLang="en-US" sz="3000" dirty="0">
                <a:solidFill>
                  <a:srgbClr val="0000FF"/>
                </a:solidFill>
              </a:rPr>
              <a:t>频带利用率</a:t>
            </a:r>
            <a:r>
              <a:rPr lang="zh-CN" altLang="en-US" sz="3000" dirty="0"/>
              <a:t>为</a:t>
            </a:r>
          </a:p>
          <a:p>
            <a:pPr lvl="1"/>
            <a:endParaRPr lang="zh-CN" altLang="en-US" sz="3000" dirty="0"/>
          </a:p>
          <a:p>
            <a:pPr lvl="1"/>
            <a:endParaRPr lang="zh-CN" altLang="en-US" sz="3000" dirty="0"/>
          </a:p>
          <a:p>
            <a:r>
              <a:rPr lang="zh-CN" altLang="en-US" sz="3000" dirty="0"/>
              <a:t>达到了基带系统在传输二进制序列时的理论极限值。</a:t>
            </a:r>
          </a:p>
        </p:txBody>
      </p:sp>
      <p:sp>
        <p:nvSpPr>
          <p:cNvPr id="126981" name="Rectangle 5"/>
          <p:cNvSpPr>
            <a:spLocks noChangeArrowheads="1"/>
          </p:cNvSpPr>
          <p:nvPr/>
        </p:nvSpPr>
        <p:spPr bwMode="auto">
          <a:xfrm>
            <a:off x="0" y="29718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6980" name="Object 4"/>
          <p:cNvGraphicFramePr>
            <a:graphicFrameLocks noChangeAspect="1"/>
          </p:cNvGraphicFramePr>
          <p:nvPr>
            <p:extLst>
              <p:ext uri="{D42A27DB-BD31-4B8C-83A1-F6EECF244321}">
                <p14:modId xmlns:p14="http://schemas.microsoft.com/office/powerpoint/2010/main" val="887424083"/>
              </p:ext>
            </p:extLst>
          </p:nvPr>
        </p:nvGraphicFramePr>
        <p:xfrm>
          <a:off x="300716" y="1334183"/>
          <a:ext cx="4055260" cy="1837299"/>
        </p:xfrm>
        <a:graphic>
          <a:graphicData uri="http://schemas.openxmlformats.org/presentationml/2006/ole">
            <mc:AlternateContent xmlns:mc="http://schemas.openxmlformats.org/markup-compatibility/2006">
              <mc:Choice xmlns:v="urn:schemas-microsoft-com:vml" Requires="v">
                <p:oleObj spid="_x0000_s58069" r:id="rId5" imgW="2019300" imgH="914400" progId="Equation.DSMT4">
                  <p:embed/>
                </p:oleObj>
              </mc:Choice>
              <mc:Fallback>
                <p:oleObj r:id="rId5" imgW="2019300" imgH="914400" progId="Equation.DSMT4">
                  <p:embed/>
                  <p:pic>
                    <p:nvPicPr>
                      <p:cNvPr id="0" name="Picture 3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716" y="1334183"/>
                        <a:ext cx="4055260" cy="1837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7" name="Rectangle 11"/>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6986" name="Object 10"/>
          <p:cNvGraphicFramePr>
            <a:graphicFrameLocks noChangeAspect="1"/>
          </p:cNvGraphicFramePr>
          <p:nvPr>
            <p:extLst>
              <p:ext uri="{D42A27DB-BD31-4B8C-83A1-F6EECF244321}">
                <p14:modId xmlns:p14="http://schemas.microsoft.com/office/powerpoint/2010/main" val="1849437914"/>
              </p:ext>
            </p:extLst>
          </p:nvPr>
        </p:nvGraphicFramePr>
        <p:xfrm>
          <a:off x="1941577" y="4725144"/>
          <a:ext cx="4887448" cy="918989"/>
        </p:xfrm>
        <a:graphic>
          <a:graphicData uri="http://schemas.openxmlformats.org/presentationml/2006/ole">
            <mc:AlternateContent xmlns:mc="http://schemas.openxmlformats.org/markup-compatibility/2006">
              <mc:Choice xmlns:v="urn:schemas-microsoft-com:vml" Requires="v">
                <p:oleObj spid="_x0000_s58070" name="公式" r:id="rId7" imgW="2273300" imgH="431800" progId="Equation.3">
                  <p:embed/>
                </p:oleObj>
              </mc:Choice>
              <mc:Fallback>
                <p:oleObj name="公式" r:id="rId7" imgW="2273300" imgH="431800" progId="Equation.3">
                  <p:embed/>
                  <p:pic>
                    <p:nvPicPr>
                      <p:cNvPr id="0" name="Picture 3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1577" y="4725144"/>
                        <a:ext cx="4887448" cy="918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2" name="Object 6"/>
          <p:cNvGraphicFramePr>
            <a:graphicFrameLocks noGrp="1" noChangeAspect="1"/>
          </p:cNvGraphicFramePr>
          <p:nvPr>
            <p:ph idx="1"/>
            <p:extLst>
              <p:ext uri="{D42A27DB-BD31-4B8C-83A1-F6EECF244321}">
                <p14:modId xmlns:p14="http://schemas.microsoft.com/office/powerpoint/2010/main" val="300865031"/>
              </p:ext>
            </p:extLst>
          </p:nvPr>
        </p:nvGraphicFramePr>
        <p:xfrm>
          <a:off x="5292080" y="44624"/>
          <a:ext cx="2542499" cy="870405"/>
        </p:xfrm>
        <a:graphic>
          <a:graphicData uri="http://schemas.openxmlformats.org/presentationml/2006/ole">
            <mc:AlternateContent xmlns:mc="http://schemas.openxmlformats.org/markup-compatibility/2006">
              <mc:Choice xmlns:v="urn:schemas-microsoft-com:vml" Requires="v">
                <p:oleObj spid="_x0000_s58071" r:id="rId9" imgW="1409088" imgH="482391" progId="Equation.DSMT4">
                  <p:embed/>
                </p:oleObj>
              </mc:Choice>
              <mc:Fallback>
                <p:oleObj r:id="rId9" imgW="1409088" imgH="482391" progId="Equation.DSMT4">
                  <p:embed/>
                  <p:pic>
                    <p:nvPicPr>
                      <p:cNvPr id="0" name="Picture 346"/>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080" y="44624"/>
                        <a:ext cx="2542499" cy="870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左右箭头 13"/>
          <p:cNvSpPr/>
          <p:nvPr/>
        </p:nvSpPr>
        <p:spPr>
          <a:xfrm rot="7886770">
            <a:off x="4307211" y="1112097"/>
            <a:ext cx="1579522" cy="504056"/>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5" name="矩形 14"/>
          <p:cNvSpPr/>
          <p:nvPr/>
        </p:nvSpPr>
        <p:spPr>
          <a:xfrm>
            <a:off x="4257060" y="1124744"/>
            <a:ext cx="1467068" cy="4001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000" b="1" dirty="0" smtClean="0">
                <a:solidFill>
                  <a:srgbClr val="0000FF"/>
                </a:solidFill>
                <a:latin typeface="+mj-ea"/>
                <a:ea typeface="+mj-ea"/>
              </a:rPr>
              <a:t>傅立叶变换</a:t>
            </a:r>
            <a:endParaRPr lang="zh-CN" altLang="en-US" sz="2000" b="1" dirty="0">
              <a:solidFill>
                <a:srgbClr val="0000FF"/>
              </a:solidFill>
              <a:latin typeface="+mj-ea"/>
              <a:ea typeface="+mj-ea"/>
            </a:endParaRPr>
          </a:p>
        </p:txBody>
      </p:sp>
      <p:sp>
        <p:nvSpPr>
          <p:cNvPr id="13" name="矩形 12"/>
          <p:cNvSpPr/>
          <p:nvPr/>
        </p:nvSpPr>
        <p:spPr>
          <a:xfrm>
            <a:off x="1607086" y="3214688"/>
            <a:ext cx="5929828"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sz="2800" b="1" dirty="0" smtClean="0">
                <a:solidFill>
                  <a:srgbClr val="0000FF"/>
                </a:solidFill>
                <a:latin typeface="+mj-ea"/>
                <a:ea typeface="+mj-ea"/>
              </a:rPr>
              <a:t>高的频带利用率的目的也已经达到！</a:t>
            </a:r>
            <a:endParaRPr lang="zh-CN" altLang="en-US" sz="2800" b="1" dirty="0">
              <a:solidFill>
                <a:srgbClr val="0000FF"/>
              </a:solidFill>
              <a:latin typeface="+mj-ea"/>
              <a:ea typeface="+mj-ea"/>
            </a:endParaRPr>
          </a:p>
        </p:txBody>
      </p:sp>
      <p:sp>
        <p:nvSpPr>
          <p:cNvPr id="16" name="矩形 15"/>
          <p:cNvSpPr/>
          <p:nvPr/>
        </p:nvSpPr>
        <p:spPr>
          <a:xfrm>
            <a:off x="1948735" y="4149080"/>
            <a:ext cx="3775393" cy="52322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zh-CN" altLang="en-US" sz="2800" b="1" dirty="0" smtClean="0">
                <a:solidFill>
                  <a:srgbClr val="0000FF"/>
                </a:solidFill>
                <a:latin typeface="+mj-ea"/>
                <a:ea typeface="+mj-ea"/>
              </a:rPr>
              <a:t>如何在接收端消除？？</a:t>
            </a:r>
            <a:endParaRPr lang="zh-CN" altLang="en-US" sz="2800" b="1" dirty="0">
              <a:solidFill>
                <a:srgbClr val="0000FF"/>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6982"/>
                                        </p:tgtEl>
                                        <p:attrNameLst>
                                          <p:attrName>style.visibility</p:attrName>
                                        </p:attrNameLst>
                                      </p:cBhvr>
                                      <p:to>
                                        <p:strVal val="visible"/>
                                      </p:to>
                                    </p:set>
                                    <p:anim calcmode="lin" valueType="num">
                                      <p:cBhvr additive="base">
                                        <p:cTn id="7" dur="500" fill="hold"/>
                                        <p:tgtEl>
                                          <p:spTgt spid="126982"/>
                                        </p:tgtEl>
                                        <p:attrNameLst>
                                          <p:attrName>ppt_x</p:attrName>
                                        </p:attrNameLst>
                                      </p:cBhvr>
                                      <p:tavLst>
                                        <p:tav tm="0">
                                          <p:val>
                                            <p:strVal val="#ppt_x"/>
                                          </p:val>
                                        </p:tav>
                                        <p:tav tm="100000">
                                          <p:val>
                                            <p:strVal val="#ppt_x"/>
                                          </p:val>
                                        </p:tav>
                                      </p:tavLst>
                                    </p:anim>
                                    <p:anim calcmode="lin" valueType="num">
                                      <p:cBhvr additive="base">
                                        <p:cTn id="8" dur="500" fill="hold"/>
                                        <p:tgtEl>
                                          <p:spTgt spid="12698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6984"/>
                                        </p:tgtEl>
                                        <p:attrNameLst>
                                          <p:attrName>style.visibility</p:attrName>
                                        </p:attrNameLst>
                                      </p:cBhvr>
                                      <p:to>
                                        <p:strVal val="visible"/>
                                      </p:to>
                                    </p:set>
                                    <p:anim calcmode="lin" valueType="num">
                                      <p:cBhvr additive="base">
                                        <p:cTn id="21" dur="500" fill="hold"/>
                                        <p:tgtEl>
                                          <p:spTgt spid="126984"/>
                                        </p:tgtEl>
                                        <p:attrNameLst>
                                          <p:attrName>ppt_x</p:attrName>
                                        </p:attrNameLst>
                                      </p:cBhvr>
                                      <p:tavLst>
                                        <p:tav tm="0">
                                          <p:val>
                                            <p:strVal val="#ppt_x"/>
                                          </p:val>
                                        </p:tav>
                                        <p:tav tm="100000">
                                          <p:val>
                                            <p:strVal val="#ppt_x"/>
                                          </p:val>
                                        </p:tav>
                                      </p:tavLst>
                                    </p:anim>
                                    <p:anim calcmode="lin" valueType="num">
                                      <p:cBhvr additive="base">
                                        <p:cTn id="22" dur="500" fill="hold"/>
                                        <p:tgtEl>
                                          <p:spTgt spid="12698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6979">
                                            <p:txEl>
                                              <p:pRg st="5" end="5"/>
                                            </p:txEl>
                                          </p:spTgt>
                                        </p:tgtEl>
                                        <p:attrNameLst>
                                          <p:attrName>style.visibility</p:attrName>
                                        </p:attrNameLst>
                                      </p:cBhvr>
                                      <p:to>
                                        <p:strVal val="visible"/>
                                      </p:to>
                                    </p:set>
                                    <p:anim calcmode="lin" valueType="num">
                                      <p:cBhvr additive="base">
                                        <p:cTn id="27" dur="500" fill="hold"/>
                                        <p:tgtEl>
                                          <p:spTgt spid="12697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69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6979">
                                            <p:txEl>
                                              <p:pRg st="6" end="6"/>
                                            </p:txEl>
                                          </p:spTgt>
                                        </p:tgtEl>
                                        <p:attrNameLst>
                                          <p:attrName>style.visibility</p:attrName>
                                        </p:attrNameLst>
                                      </p:cBhvr>
                                      <p:to>
                                        <p:strVal val="visible"/>
                                      </p:to>
                                    </p:set>
                                    <p:anim calcmode="lin" valueType="num">
                                      <p:cBhvr additive="base">
                                        <p:cTn id="33" dur="500" fill="hold"/>
                                        <p:tgtEl>
                                          <p:spTgt spid="12697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697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6986"/>
                                        </p:tgtEl>
                                        <p:attrNameLst>
                                          <p:attrName>style.visibility</p:attrName>
                                        </p:attrNameLst>
                                      </p:cBhvr>
                                      <p:to>
                                        <p:strVal val="visible"/>
                                      </p:to>
                                    </p:set>
                                    <p:anim calcmode="lin" valueType="num">
                                      <p:cBhvr additive="base">
                                        <p:cTn id="37" dur="500" fill="hold"/>
                                        <p:tgtEl>
                                          <p:spTgt spid="126986"/>
                                        </p:tgtEl>
                                        <p:attrNameLst>
                                          <p:attrName>ppt_x</p:attrName>
                                        </p:attrNameLst>
                                      </p:cBhvr>
                                      <p:tavLst>
                                        <p:tav tm="0">
                                          <p:val>
                                            <p:strVal val="#ppt_x"/>
                                          </p:val>
                                        </p:tav>
                                        <p:tav tm="100000">
                                          <p:val>
                                            <p:strVal val="#ppt_x"/>
                                          </p:val>
                                        </p:tav>
                                      </p:tavLst>
                                    </p:anim>
                                    <p:anim calcmode="lin" valueType="num">
                                      <p:cBhvr additive="base">
                                        <p:cTn id="38" dur="500" fill="hold"/>
                                        <p:tgtEl>
                                          <p:spTgt spid="12698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6979">
                                            <p:txEl>
                                              <p:pRg st="9" end="9"/>
                                            </p:txEl>
                                          </p:spTgt>
                                        </p:tgtEl>
                                        <p:attrNameLst>
                                          <p:attrName>style.visibility</p:attrName>
                                        </p:attrNameLst>
                                      </p:cBhvr>
                                      <p:to>
                                        <p:strVal val="visible"/>
                                      </p:to>
                                    </p:set>
                                    <p:anim calcmode="lin" valueType="num">
                                      <p:cBhvr additive="base">
                                        <p:cTn id="43" dur="500" fill="hold"/>
                                        <p:tgtEl>
                                          <p:spTgt spid="12697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69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3" grpId="0" animBg="1"/>
      <p:bldP spid="16"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en-US" sz="3600" dirty="0"/>
              <a:t>部分响应</a:t>
            </a:r>
            <a:r>
              <a:rPr lang="zh-CN" altLang="en-US" sz="3600" dirty="0" smtClean="0"/>
              <a:t>波形传送信号</a:t>
            </a:r>
            <a:endParaRPr lang="zh-CN" altLang="en-US" dirty="0"/>
          </a:p>
        </p:txBody>
      </p:sp>
      <p:pic>
        <p:nvPicPr>
          <p:cNvPr id="130052" name="Picture 4" descr="t0513"/>
          <p:cNvPicPr>
            <a:picLocks noGrp="1" noChangeAspect="1" noChangeArrowheads="1"/>
          </p:cNvPicPr>
          <p:nvPr>
            <p:ph idx="1"/>
          </p:nvPr>
        </p:nvPicPr>
        <p:blipFill>
          <a:blip r:embed="rId2" cstate="print"/>
          <a:stretch>
            <a:fillRect/>
          </a:stretch>
        </p:blipFill>
        <p:spPr>
          <a:xfrm>
            <a:off x="755576" y="2060848"/>
            <a:ext cx="5112568" cy="2914805"/>
          </a:xfrm>
        </p:spPr>
      </p:pic>
      <p:sp>
        <p:nvSpPr>
          <p:cNvPr id="5" name="灯片编号占位符 6"/>
          <p:cNvSpPr>
            <a:spLocks noGrp="1"/>
          </p:cNvSpPr>
          <p:nvPr>
            <p:ph type="sldNum" sz="quarter" idx="12"/>
          </p:nvPr>
        </p:nvSpPr>
        <p:spPr/>
        <p:txBody>
          <a:bodyPr/>
          <a:lstStyle/>
          <a:p>
            <a:fld id="{B7D3D992-8348-4161-B208-003EAC38E6AE}" type="slidenum">
              <a:rPr lang="en-US" altLang="zh-CN" smtClean="0"/>
              <a:pPr/>
              <a:t>146</a:t>
            </a:fld>
            <a:endParaRPr lang="en-US" altLang="zh-CN"/>
          </a:p>
        </p:txBody>
      </p:sp>
      <p:sp>
        <p:nvSpPr>
          <p:cNvPr id="130051" name="Rectangle 3"/>
          <p:cNvSpPr>
            <a:spLocks noGrp="1" noChangeArrowheads="1"/>
          </p:cNvSpPr>
          <p:nvPr>
            <p:ph type="body" sz="half" idx="4294967295"/>
          </p:nvPr>
        </p:nvSpPr>
        <p:spPr>
          <a:xfrm>
            <a:off x="341313" y="1179513"/>
            <a:ext cx="8802687" cy="2537519"/>
          </a:xfrm>
        </p:spPr>
        <p:txBody>
          <a:bodyPr>
            <a:normAutofit/>
          </a:bodyPr>
          <a:lstStyle/>
          <a:p>
            <a:pPr>
              <a:lnSpc>
                <a:spcPct val="150000"/>
              </a:lnSpc>
            </a:pPr>
            <a:r>
              <a:rPr lang="zh-CN" altLang="en-US" sz="2600" dirty="0" smtClean="0"/>
              <a:t>用</a:t>
            </a:r>
            <a:r>
              <a:rPr lang="zh-CN" altLang="en-US" sz="2600" dirty="0"/>
              <a:t>上述部分响应波形作为传送信号的波形，且发送码元间隔为</a:t>
            </a:r>
            <a:r>
              <a:rPr lang="en-US" altLang="zh-CN" sz="2600" i="1" dirty="0" err="1" smtClean="0">
                <a:solidFill>
                  <a:srgbClr val="FF0000"/>
                </a:solidFill>
              </a:rPr>
              <a:t>T</a:t>
            </a:r>
            <a:r>
              <a:rPr lang="en-US" altLang="zh-CN" sz="2600" i="1" baseline="-25000" dirty="0" err="1" smtClean="0">
                <a:solidFill>
                  <a:srgbClr val="FF0000"/>
                </a:solidFill>
              </a:rPr>
              <a:t>s</a:t>
            </a:r>
            <a:r>
              <a:rPr lang="zh-CN" altLang="en-US" sz="2600" i="1" baseline="-25000" dirty="0" smtClean="0"/>
              <a:t>：</a:t>
            </a:r>
            <a:endParaRPr lang="zh-CN" altLang="en-US" sz="2000" dirty="0"/>
          </a:p>
        </p:txBody>
      </p:sp>
      <p:sp>
        <p:nvSpPr>
          <p:cNvPr id="6" name="矩形 5"/>
          <p:cNvSpPr/>
          <p:nvPr/>
        </p:nvSpPr>
        <p:spPr>
          <a:xfrm>
            <a:off x="467544" y="5285968"/>
            <a:ext cx="828092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400" b="1" dirty="0">
                <a:latin typeface="+mj-ea"/>
                <a:ea typeface="+mj-ea"/>
              </a:rPr>
              <a:t>表面上看，由于前后码元的串扰很大，似乎无法按</a:t>
            </a:r>
            <a:r>
              <a:rPr lang="en-US" altLang="zh-CN" sz="2400" b="1" dirty="0">
                <a:latin typeface="+mj-ea"/>
                <a:ea typeface="+mj-ea"/>
              </a:rPr>
              <a:t>1</a:t>
            </a:r>
            <a:r>
              <a:rPr lang="zh-CN" altLang="en-US" sz="2400" b="1" dirty="0">
                <a:latin typeface="+mj-ea"/>
                <a:ea typeface="+mj-ea"/>
              </a:rPr>
              <a:t>／</a:t>
            </a:r>
            <a:r>
              <a:rPr lang="en-US" altLang="zh-CN" sz="2400" b="1" i="1" dirty="0" err="1">
                <a:latin typeface="+mj-ea"/>
                <a:ea typeface="+mj-ea"/>
              </a:rPr>
              <a:t>T</a:t>
            </a:r>
            <a:r>
              <a:rPr lang="en-US" altLang="zh-CN" sz="2400" b="1" i="1" baseline="-25000" dirty="0" err="1">
                <a:latin typeface="+mj-ea"/>
                <a:ea typeface="+mj-ea"/>
              </a:rPr>
              <a:t>s</a:t>
            </a:r>
            <a:r>
              <a:rPr lang="zh-CN" altLang="en-US" sz="2400" b="1" dirty="0">
                <a:latin typeface="+mj-ea"/>
                <a:ea typeface="+mj-ea"/>
              </a:rPr>
              <a:t>的速率进行传送</a:t>
            </a:r>
            <a:r>
              <a:rPr lang="zh-CN" altLang="en-US" sz="2400" b="1" dirty="0" smtClean="0">
                <a:latin typeface="+mj-ea"/>
                <a:ea typeface="+mj-ea"/>
              </a:rPr>
              <a:t>。但</a:t>
            </a:r>
            <a:r>
              <a:rPr lang="zh-CN" altLang="en-US" sz="2400" b="1" dirty="0">
                <a:latin typeface="+mj-ea"/>
                <a:ea typeface="+mj-ea"/>
              </a:rPr>
              <a:t>由于这种</a:t>
            </a:r>
            <a:r>
              <a:rPr lang="zh-CN" altLang="en-US" sz="2400" b="1" dirty="0">
                <a:solidFill>
                  <a:srgbClr val="FF0000"/>
                </a:solidFill>
                <a:latin typeface="+mj-ea"/>
                <a:ea typeface="+mj-ea"/>
              </a:rPr>
              <a:t>“串扰”是确定</a:t>
            </a:r>
            <a:r>
              <a:rPr lang="zh-CN" altLang="en-US" sz="2400" b="1" dirty="0">
                <a:latin typeface="+mj-ea"/>
                <a:ea typeface="+mj-ea"/>
              </a:rPr>
              <a:t>的，在</a:t>
            </a:r>
            <a:r>
              <a:rPr lang="zh-CN" altLang="en-US" sz="2400" b="1" dirty="0">
                <a:solidFill>
                  <a:srgbClr val="FF0000"/>
                </a:solidFill>
                <a:latin typeface="+mj-ea"/>
                <a:ea typeface="+mj-ea"/>
              </a:rPr>
              <a:t>接收端可以消除</a:t>
            </a:r>
            <a:r>
              <a:rPr lang="zh-CN" altLang="en-US" sz="2400" b="1" dirty="0">
                <a:latin typeface="+mj-ea"/>
                <a:ea typeface="+mj-ea"/>
              </a:rPr>
              <a:t>掉，故仍可按</a:t>
            </a:r>
            <a:r>
              <a:rPr lang="en-US" altLang="zh-CN" sz="2400" b="1" dirty="0">
                <a:latin typeface="+mj-ea"/>
                <a:ea typeface="+mj-ea"/>
              </a:rPr>
              <a:t>1</a:t>
            </a:r>
            <a:r>
              <a:rPr lang="zh-CN" altLang="en-US" sz="2400" b="1" dirty="0">
                <a:latin typeface="+mj-ea"/>
                <a:ea typeface="+mj-ea"/>
              </a:rPr>
              <a:t>／</a:t>
            </a:r>
            <a:r>
              <a:rPr lang="en-US" altLang="zh-CN" sz="2400" b="1" i="1" dirty="0" err="1">
                <a:latin typeface="+mj-ea"/>
                <a:ea typeface="+mj-ea"/>
              </a:rPr>
              <a:t>T</a:t>
            </a:r>
            <a:r>
              <a:rPr lang="en-US" altLang="zh-CN" sz="2400" b="1" i="1" baseline="-25000" dirty="0" err="1">
                <a:latin typeface="+mj-ea"/>
                <a:ea typeface="+mj-ea"/>
              </a:rPr>
              <a:t>s</a:t>
            </a:r>
            <a:r>
              <a:rPr lang="zh-CN" altLang="en-US" sz="2400" b="1" dirty="0">
                <a:latin typeface="+mj-ea"/>
                <a:ea typeface="+mj-ea"/>
              </a:rPr>
              <a:t>传输速率传送码元。</a:t>
            </a:r>
          </a:p>
        </p:txBody>
      </p:sp>
      <p:graphicFrame>
        <p:nvGraphicFramePr>
          <p:cNvPr id="8" name="图示 7"/>
          <p:cNvGraphicFramePr/>
          <p:nvPr>
            <p:extLst>
              <p:ext uri="{D42A27DB-BD31-4B8C-83A1-F6EECF244321}">
                <p14:modId xmlns:p14="http://schemas.microsoft.com/office/powerpoint/2010/main" val="3954696572"/>
              </p:ext>
            </p:extLst>
          </p:nvPr>
        </p:nvGraphicFramePr>
        <p:xfrm>
          <a:off x="5724128" y="1772816"/>
          <a:ext cx="3168352" cy="3456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08165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fade">
                                      <p:cBhvr>
                                        <p:cTn id="7" dur="500"/>
                                        <p:tgtEl>
                                          <p:spTgt spid="1300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Graphic spid="8" grpId="0">
        <p:bldAsOne/>
      </p:bldGraphic>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zh-CN" altLang="en-US" dirty="0" smtClean="0"/>
              <a:t>接收端分析</a:t>
            </a:r>
            <a:endParaRPr lang="zh-CN" altLang="en-US" dirty="0"/>
          </a:p>
        </p:txBody>
      </p:sp>
      <p:sp>
        <p:nvSpPr>
          <p:cNvPr id="132099" name="Rectangle 3"/>
          <p:cNvSpPr>
            <a:spLocks noGrp="1" noChangeArrowheads="1"/>
          </p:cNvSpPr>
          <p:nvPr>
            <p:ph type="body" idx="1"/>
          </p:nvPr>
        </p:nvSpPr>
        <p:spPr/>
        <p:txBody>
          <a:bodyPr>
            <a:normAutofit fontScale="92500" lnSpcReduction="10000"/>
          </a:bodyPr>
          <a:lstStyle/>
          <a:p>
            <a:pPr>
              <a:lnSpc>
                <a:spcPct val="120000"/>
              </a:lnSpc>
            </a:pPr>
            <a:r>
              <a:rPr lang="zh-CN" altLang="en-US" dirty="0" smtClean="0"/>
              <a:t>设：输入的二进制码元序列为</a:t>
            </a:r>
            <a:r>
              <a:rPr lang="en-US" altLang="zh-CN" dirty="0"/>
              <a:t>{</a:t>
            </a:r>
            <a:r>
              <a:rPr lang="en-US" altLang="zh-CN" i="1" dirty="0" err="1"/>
              <a:t>a</a:t>
            </a:r>
            <a:r>
              <a:rPr lang="en-US" altLang="zh-CN" i="1" baseline="-25000" dirty="0" err="1"/>
              <a:t>k</a:t>
            </a:r>
            <a:r>
              <a:rPr lang="en-US" altLang="zh-CN" dirty="0"/>
              <a:t>}</a:t>
            </a:r>
            <a:r>
              <a:rPr lang="zh-CN" altLang="en-US" dirty="0" smtClean="0"/>
              <a:t>，</a:t>
            </a:r>
            <a:r>
              <a:rPr lang="en-US" altLang="zh-CN" i="1" dirty="0" err="1" smtClean="0"/>
              <a:t>a</a:t>
            </a:r>
            <a:r>
              <a:rPr lang="en-US" altLang="zh-CN" i="1" baseline="-25000" dirty="0" err="1" smtClean="0"/>
              <a:t>k</a:t>
            </a:r>
            <a:r>
              <a:rPr lang="zh-CN" altLang="en-US" dirty="0"/>
              <a:t>的取值为</a:t>
            </a:r>
            <a:r>
              <a:rPr lang="en-US" altLang="zh-CN" dirty="0"/>
              <a:t>+1</a:t>
            </a:r>
            <a:r>
              <a:rPr lang="zh-CN" altLang="en-US" dirty="0"/>
              <a:t>及</a:t>
            </a:r>
            <a:r>
              <a:rPr lang="en-US" altLang="zh-CN" dirty="0"/>
              <a:t>-1</a:t>
            </a:r>
            <a:r>
              <a:rPr lang="zh-CN" altLang="en-US" dirty="0"/>
              <a:t>（</a:t>
            </a:r>
            <a:r>
              <a:rPr lang="zh-CN" altLang="en-US" dirty="0" smtClean="0"/>
              <a:t>对应“</a:t>
            </a:r>
            <a:r>
              <a:rPr lang="en-US" altLang="zh-CN" dirty="0" smtClean="0"/>
              <a:t>1”</a:t>
            </a:r>
            <a:r>
              <a:rPr lang="zh-CN" altLang="en-US" dirty="0"/>
              <a:t>及“</a:t>
            </a:r>
            <a:r>
              <a:rPr lang="en-US" altLang="zh-CN" dirty="0"/>
              <a:t>0”</a:t>
            </a:r>
            <a:r>
              <a:rPr lang="zh-CN" altLang="en-US" dirty="0"/>
              <a:t>）</a:t>
            </a:r>
            <a:r>
              <a:rPr lang="zh-CN" altLang="en-US" dirty="0" smtClean="0"/>
              <a:t>。</a:t>
            </a:r>
            <a:endParaRPr lang="en-US" altLang="zh-CN" dirty="0" smtClean="0"/>
          </a:p>
          <a:p>
            <a:pPr>
              <a:lnSpc>
                <a:spcPct val="120000"/>
              </a:lnSpc>
            </a:pPr>
            <a:r>
              <a:rPr lang="zh-CN" altLang="en-US" dirty="0" smtClean="0"/>
              <a:t>当</a:t>
            </a:r>
            <a:r>
              <a:rPr lang="zh-CN" altLang="en-US" dirty="0"/>
              <a:t>发送码元</a:t>
            </a:r>
            <a:r>
              <a:rPr lang="en-US" altLang="zh-CN" i="1" dirty="0" err="1"/>
              <a:t>a</a:t>
            </a:r>
            <a:r>
              <a:rPr lang="en-US" altLang="zh-CN" i="1" baseline="-25000" dirty="0" err="1"/>
              <a:t>k</a:t>
            </a:r>
            <a:r>
              <a:rPr lang="zh-CN" altLang="en-US" dirty="0"/>
              <a:t>时，接收波形</a:t>
            </a:r>
            <a:r>
              <a:rPr lang="en-US" altLang="zh-CN" i="1" dirty="0"/>
              <a:t>g</a:t>
            </a:r>
            <a:r>
              <a:rPr lang="en-US" altLang="zh-CN" dirty="0"/>
              <a:t>(</a:t>
            </a:r>
            <a:r>
              <a:rPr lang="en-US" altLang="zh-CN" i="1" dirty="0"/>
              <a:t>t</a:t>
            </a:r>
            <a:r>
              <a:rPr lang="en-US" altLang="zh-CN" dirty="0"/>
              <a:t>)</a:t>
            </a:r>
            <a:r>
              <a:rPr lang="zh-CN" altLang="en-US" dirty="0"/>
              <a:t>在相应时刻上（第</a:t>
            </a:r>
            <a:r>
              <a:rPr lang="en-US" altLang="zh-CN" i="1" dirty="0"/>
              <a:t>k</a:t>
            </a:r>
            <a:r>
              <a:rPr lang="zh-CN" altLang="en-US" dirty="0"/>
              <a:t>个时刻上）的抽样值</a:t>
            </a:r>
            <a:r>
              <a:rPr lang="en-US" altLang="zh-CN" i="1" dirty="0" err="1"/>
              <a:t>C</a:t>
            </a:r>
            <a:r>
              <a:rPr lang="en-US" altLang="zh-CN" i="1" baseline="-25000" dirty="0" err="1"/>
              <a:t>k</a:t>
            </a:r>
            <a:r>
              <a:rPr lang="zh-CN" altLang="en-US" dirty="0"/>
              <a:t>由下式确定：</a:t>
            </a:r>
          </a:p>
          <a:p>
            <a:pPr lvl="1">
              <a:buFont typeface="Wingdings" pitchFamily="2" charset="2"/>
              <a:buNone/>
            </a:pPr>
            <a:r>
              <a:rPr lang="zh-CN" altLang="en-US" dirty="0"/>
              <a:t>		</a:t>
            </a:r>
            <a:r>
              <a:rPr lang="en-US" altLang="zh-CN" sz="2600" i="1" dirty="0" err="1">
                <a:solidFill>
                  <a:srgbClr val="FF0000"/>
                </a:solidFill>
              </a:rPr>
              <a:t>C</a:t>
            </a:r>
            <a:r>
              <a:rPr lang="en-US" altLang="zh-CN" sz="2600" i="1" baseline="-25000" dirty="0" err="1">
                <a:solidFill>
                  <a:srgbClr val="FF0000"/>
                </a:solidFill>
              </a:rPr>
              <a:t>k</a:t>
            </a:r>
            <a:r>
              <a:rPr lang="en-US" altLang="zh-CN" sz="2600" baseline="-25000" dirty="0">
                <a:solidFill>
                  <a:srgbClr val="FF0000"/>
                </a:solidFill>
              </a:rPr>
              <a:t> </a:t>
            </a:r>
            <a:r>
              <a:rPr lang="en-US" altLang="zh-CN" sz="2600" dirty="0">
                <a:solidFill>
                  <a:srgbClr val="FF0000"/>
                </a:solidFill>
              </a:rPr>
              <a:t>= </a:t>
            </a:r>
            <a:r>
              <a:rPr lang="en-US" altLang="zh-CN" sz="2600" i="1" dirty="0" err="1">
                <a:solidFill>
                  <a:srgbClr val="FF0000"/>
                </a:solidFill>
              </a:rPr>
              <a:t>a</a:t>
            </a:r>
            <a:r>
              <a:rPr lang="en-US" altLang="zh-CN" sz="2600" i="1" baseline="-25000" dirty="0" err="1">
                <a:solidFill>
                  <a:srgbClr val="FF0000"/>
                </a:solidFill>
              </a:rPr>
              <a:t>k</a:t>
            </a:r>
            <a:r>
              <a:rPr lang="en-US" altLang="zh-CN" sz="2600" dirty="0">
                <a:solidFill>
                  <a:srgbClr val="FF0000"/>
                </a:solidFill>
              </a:rPr>
              <a:t> + </a:t>
            </a:r>
            <a:r>
              <a:rPr lang="en-US" altLang="zh-CN" sz="2600" i="1" dirty="0">
                <a:solidFill>
                  <a:srgbClr val="FF0000"/>
                </a:solidFill>
              </a:rPr>
              <a:t>a</a:t>
            </a:r>
            <a:r>
              <a:rPr lang="en-US" altLang="zh-CN" sz="2600" i="1" baseline="-25000" dirty="0">
                <a:solidFill>
                  <a:srgbClr val="FF0000"/>
                </a:solidFill>
              </a:rPr>
              <a:t>k</a:t>
            </a:r>
            <a:r>
              <a:rPr lang="en-US" altLang="zh-CN" sz="2600" baseline="-25000" dirty="0">
                <a:solidFill>
                  <a:srgbClr val="FF0000"/>
                </a:solidFill>
              </a:rPr>
              <a:t>-1</a:t>
            </a:r>
            <a:r>
              <a:rPr lang="en-US" altLang="zh-CN" sz="2600" dirty="0">
                <a:solidFill>
                  <a:srgbClr val="FF0000"/>
                </a:solidFill>
              </a:rPr>
              <a:t> </a:t>
            </a:r>
            <a:r>
              <a:rPr lang="en-US" altLang="zh-CN" sz="2600" dirty="0" smtClean="0">
                <a:solidFill>
                  <a:srgbClr val="FF0000"/>
                </a:solidFill>
              </a:rPr>
              <a:t>  </a:t>
            </a:r>
            <a:r>
              <a:rPr lang="en-US" altLang="zh-CN" sz="2600" dirty="0"/>
              <a:t>	</a:t>
            </a:r>
            <a:r>
              <a:rPr lang="zh-CN" altLang="en-US" sz="2600" dirty="0"/>
              <a:t>或	</a:t>
            </a:r>
            <a:r>
              <a:rPr lang="zh-CN" altLang="en-US" sz="2600" dirty="0">
                <a:solidFill>
                  <a:srgbClr val="FF0000"/>
                </a:solidFill>
              </a:rPr>
              <a:t> </a:t>
            </a:r>
            <a:r>
              <a:rPr lang="en-US" altLang="zh-CN" sz="2600" i="1" dirty="0" err="1">
                <a:solidFill>
                  <a:srgbClr val="FF0000"/>
                </a:solidFill>
              </a:rPr>
              <a:t>a</a:t>
            </a:r>
            <a:r>
              <a:rPr lang="en-US" altLang="zh-CN" sz="2600" i="1" baseline="-25000" dirty="0" err="1">
                <a:solidFill>
                  <a:srgbClr val="FF0000"/>
                </a:solidFill>
              </a:rPr>
              <a:t>k</a:t>
            </a:r>
            <a:r>
              <a:rPr lang="en-US" altLang="zh-CN" sz="2600" dirty="0">
                <a:solidFill>
                  <a:srgbClr val="FF0000"/>
                </a:solidFill>
              </a:rPr>
              <a:t> = </a:t>
            </a:r>
            <a:r>
              <a:rPr lang="en-US" altLang="zh-CN" sz="2600" i="1" dirty="0" err="1">
                <a:solidFill>
                  <a:srgbClr val="FF0000"/>
                </a:solidFill>
              </a:rPr>
              <a:t>C</a:t>
            </a:r>
            <a:r>
              <a:rPr lang="en-US" altLang="zh-CN" sz="2600" i="1" baseline="-25000" dirty="0" err="1">
                <a:solidFill>
                  <a:srgbClr val="FF0000"/>
                </a:solidFill>
              </a:rPr>
              <a:t>k</a:t>
            </a:r>
            <a:r>
              <a:rPr lang="en-US" altLang="zh-CN" sz="2600" baseline="-25000" dirty="0">
                <a:solidFill>
                  <a:srgbClr val="FF0000"/>
                </a:solidFill>
              </a:rPr>
              <a:t> </a:t>
            </a:r>
            <a:r>
              <a:rPr lang="en-US" altLang="zh-CN" sz="2600" dirty="0">
                <a:solidFill>
                  <a:srgbClr val="FF0000"/>
                </a:solidFill>
              </a:rPr>
              <a:t>- </a:t>
            </a:r>
            <a:r>
              <a:rPr lang="en-US" altLang="zh-CN" sz="2600" i="1" dirty="0">
                <a:solidFill>
                  <a:srgbClr val="FF0000"/>
                </a:solidFill>
              </a:rPr>
              <a:t>a</a:t>
            </a:r>
            <a:r>
              <a:rPr lang="en-US" altLang="zh-CN" sz="2600" i="1" baseline="-25000" dirty="0">
                <a:solidFill>
                  <a:srgbClr val="FF0000"/>
                </a:solidFill>
              </a:rPr>
              <a:t>k</a:t>
            </a:r>
            <a:r>
              <a:rPr lang="en-US" altLang="zh-CN" sz="2600" baseline="-25000" dirty="0">
                <a:solidFill>
                  <a:srgbClr val="FF0000"/>
                </a:solidFill>
              </a:rPr>
              <a:t>-1</a:t>
            </a:r>
            <a:r>
              <a:rPr lang="en-US" altLang="zh-CN" sz="2600" dirty="0">
                <a:solidFill>
                  <a:srgbClr val="FF0000"/>
                </a:solidFill>
              </a:rPr>
              <a:t> </a:t>
            </a:r>
            <a:endParaRPr lang="en-US" altLang="zh-CN" sz="2600" dirty="0" smtClean="0">
              <a:solidFill>
                <a:srgbClr val="FF0000"/>
              </a:solidFill>
            </a:endParaRPr>
          </a:p>
          <a:p>
            <a:pPr lvl="1">
              <a:buFont typeface="Wingdings" pitchFamily="2" charset="2"/>
              <a:buNone/>
            </a:pPr>
            <a:r>
              <a:rPr lang="en-US" altLang="zh-CN" i="1" dirty="0" smtClean="0"/>
              <a:t>a</a:t>
            </a:r>
            <a:r>
              <a:rPr lang="en-US" altLang="zh-CN" i="1" baseline="-25000" dirty="0" smtClean="0"/>
              <a:t>k</a:t>
            </a:r>
            <a:r>
              <a:rPr lang="en-US" altLang="zh-CN" baseline="-25000" dirty="0" smtClean="0"/>
              <a:t>-1</a:t>
            </a:r>
            <a:r>
              <a:rPr lang="en-US" altLang="zh-CN" dirty="0" smtClean="0"/>
              <a:t> </a:t>
            </a:r>
            <a:r>
              <a:rPr lang="zh-CN" altLang="en-US" dirty="0" smtClean="0"/>
              <a:t>：是</a:t>
            </a:r>
            <a:r>
              <a:rPr lang="en-US" altLang="zh-CN" i="1" dirty="0" err="1"/>
              <a:t>a</a:t>
            </a:r>
            <a:r>
              <a:rPr lang="en-US" altLang="zh-CN" i="1" baseline="-25000" dirty="0" err="1"/>
              <a:t>k</a:t>
            </a:r>
            <a:r>
              <a:rPr lang="zh-CN" altLang="en-US" dirty="0" smtClean="0"/>
              <a:t>的前一码元在第</a:t>
            </a:r>
            <a:r>
              <a:rPr lang="en-US" altLang="zh-CN" dirty="0" smtClean="0"/>
              <a:t>k</a:t>
            </a:r>
            <a:r>
              <a:rPr lang="zh-CN" altLang="en-US" dirty="0" smtClean="0"/>
              <a:t>个时刻上的抽样值（即</a:t>
            </a:r>
            <a:r>
              <a:rPr lang="zh-CN" altLang="en-US" dirty="0" smtClean="0">
                <a:solidFill>
                  <a:srgbClr val="0000FF"/>
                </a:solidFill>
              </a:rPr>
              <a:t>串扰值</a:t>
            </a:r>
            <a:r>
              <a:rPr lang="zh-CN" altLang="en-US" dirty="0" smtClean="0"/>
              <a:t>）。 </a:t>
            </a:r>
          </a:p>
          <a:p>
            <a:r>
              <a:rPr lang="zh-CN" altLang="en-US" dirty="0" smtClean="0"/>
              <a:t>由于串扰值和信码抽样值相等，因此</a:t>
            </a:r>
            <a:r>
              <a:rPr lang="en-US" altLang="zh-CN" dirty="0" smtClean="0"/>
              <a:t>g(t)</a:t>
            </a:r>
            <a:r>
              <a:rPr lang="zh-CN" altLang="en-US" dirty="0" smtClean="0"/>
              <a:t>的抽样值将有   </a:t>
            </a:r>
            <a:r>
              <a:rPr lang="en-US" altLang="zh-CN" dirty="0" smtClean="0">
                <a:solidFill>
                  <a:srgbClr val="0000FF"/>
                </a:solidFill>
              </a:rPr>
              <a:t>-2</a:t>
            </a:r>
            <a:r>
              <a:rPr lang="zh-CN" altLang="en-US" dirty="0" smtClean="0">
                <a:solidFill>
                  <a:srgbClr val="0000FF"/>
                </a:solidFill>
              </a:rPr>
              <a:t>、</a:t>
            </a:r>
            <a:r>
              <a:rPr lang="en-US" altLang="zh-CN" dirty="0" smtClean="0">
                <a:solidFill>
                  <a:srgbClr val="0000FF"/>
                </a:solidFill>
              </a:rPr>
              <a:t>0</a:t>
            </a:r>
            <a:r>
              <a:rPr lang="zh-CN" altLang="en-US" dirty="0" smtClean="0">
                <a:solidFill>
                  <a:srgbClr val="0000FF"/>
                </a:solidFill>
              </a:rPr>
              <a:t>、</a:t>
            </a:r>
            <a:r>
              <a:rPr lang="en-US" altLang="zh-CN" dirty="0" smtClean="0">
                <a:solidFill>
                  <a:srgbClr val="0000FF"/>
                </a:solidFill>
              </a:rPr>
              <a:t>+2</a:t>
            </a:r>
            <a:r>
              <a:rPr lang="zh-CN" altLang="en-US" dirty="0" smtClean="0"/>
              <a:t>三种取值，即成为伪三进制序列。</a:t>
            </a:r>
            <a:endParaRPr lang="en-US" altLang="zh-CN" dirty="0" smtClean="0"/>
          </a:p>
          <a:p>
            <a:r>
              <a:rPr lang="zh-CN" altLang="en-US" dirty="0" smtClean="0"/>
              <a:t>如果前一码元</a:t>
            </a:r>
            <a:r>
              <a:rPr lang="en-US" altLang="zh-CN" i="1" dirty="0"/>
              <a:t>a</a:t>
            </a:r>
            <a:r>
              <a:rPr lang="en-US" altLang="zh-CN" i="1" baseline="-25000" dirty="0"/>
              <a:t>k</a:t>
            </a:r>
            <a:r>
              <a:rPr lang="en-US" altLang="zh-CN" baseline="-25000" dirty="0"/>
              <a:t>-1</a:t>
            </a:r>
            <a:r>
              <a:rPr lang="zh-CN" altLang="en-US" dirty="0"/>
              <a:t>已经接收判定，则接收端可根据收到的</a:t>
            </a:r>
            <a:r>
              <a:rPr lang="en-US" altLang="zh-CN" i="1" dirty="0" err="1"/>
              <a:t>C</a:t>
            </a:r>
            <a:r>
              <a:rPr lang="en-US" altLang="zh-CN" i="1" baseline="-25000" dirty="0" err="1"/>
              <a:t>k</a:t>
            </a:r>
            <a:r>
              <a:rPr lang="en-US" altLang="zh-CN" dirty="0"/>
              <a:t> </a:t>
            </a:r>
            <a:r>
              <a:rPr lang="zh-CN" altLang="en-US" dirty="0"/>
              <a:t>，由上式得到</a:t>
            </a:r>
            <a:r>
              <a:rPr lang="en-US" altLang="zh-CN" i="1" dirty="0" err="1"/>
              <a:t>a</a:t>
            </a:r>
            <a:r>
              <a:rPr lang="en-US" altLang="zh-CN" i="1" baseline="-25000" dirty="0" err="1"/>
              <a:t>k</a:t>
            </a:r>
            <a:r>
              <a:rPr lang="zh-CN" altLang="en-US" dirty="0" smtClean="0"/>
              <a:t>的取值。</a:t>
            </a:r>
            <a:endParaRPr lang="zh-CN" altLang="en-US" dirty="0"/>
          </a:p>
        </p:txBody>
      </p:sp>
      <p:sp>
        <p:nvSpPr>
          <p:cNvPr id="4" name="灯片编号占位符 5"/>
          <p:cNvSpPr>
            <a:spLocks noGrp="1"/>
          </p:cNvSpPr>
          <p:nvPr>
            <p:ph type="sldNum" sz="quarter" idx="12"/>
          </p:nvPr>
        </p:nvSpPr>
        <p:spPr/>
        <p:txBody>
          <a:bodyPr/>
          <a:lstStyle/>
          <a:p>
            <a:fld id="{9CC2FBC6-1D21-4694-9A96-94E037009258}" type="slidenum">
              <a:rPr lang="en-US" altLang="zh-CN" smtClean="0"/>
              <a:pPr/>
              <a:t>147</a:t>
            </a:fld>
            <a:endParaRPr lang="en-US" altLang="zh-CN"/>
          </a:p>
        </p:txBody>
      </p:sp>
      <p:graphicFrame>
        <p:nvGraphicFramePr>
          <p:cNvPr id="9" name="图示 8"/>
          <p:cNvGraphicFramePr/>
          <p:nvPr>
            <p:extLst>
              <p:ext uri="{D42A27DB-BD31-4B8C-83A1-F6EECF244321}">
                <p14:modId xmlns:p14="http://schemas.microsoft.com/office/powerpoint/2010/main" val="562865998"/>
              </p:ext>
            </p:extLst>
          </p:nvPr>
        </p:nvGraphicFramePr>
        <p:xfrm>
          <a:off x="827584" y="1916832"/>
          <a:ext cx="7992888" cy="31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077273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 calcmode="lin" valueType="num">
                                      <p:cBhvr additive="base">
                                        <p:cTn id="7" dur="500" fill="hold"/>
                                        <p:tgtEl>
                                          <p:spTgt spid="132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2099">
                                            <p:txEl>
                                              <p:pRg st="1" end="1"/>
                                            </p:txEl>
                                          </p:spTgt>
                                        </p:tgtEl>
                                        <p:attrNameLst>
                                          <p:attrName>style.visibility</p:attrName>
                                        </p:attrNameLst>
                                      </p:cBhvr>
                                      <p:to>
                                        <p:strVal val="visible"/>
                                      </p:to>
                                    </p:set>
                                    <p:anim calcmode="lin" valueType="num">
                                      <p:cBhvr additive="base">
                                        <p:cTn id="13" dur="500" fill="hold"/>
                                        <p:tgtEl>
                                          <p:spTgt spid="132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209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2099">
                                            <p:txEl>
                                              <p:pRg st="2" end="2"/>
                                            </p:txEl>
                                          </p:spTgt>
                                        </p:tgtEl>
                                        <p:attrNameLst>
                                          <p:attrName>style.visibility</p:attrName>
                                        </p:attrNameLst>
                                      </p:cBhvr>
                                      <p:to>
                                        <p:strVal val="visible"/>
                                      </p:to>
                                    </p:set>
                                    <p:anim calcmode="lin" valueType="num">
                                      <p:cBhvr additive="base">
                                        <p:cTn id="17" dur="500" fill="hold"/>
                                        <p:tgtEl>
                                          <p:spTgt spid="1320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2099">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32099">
                                            <p:txEl>
                                              <p:pRg st="3" end="3"/>
                                            </p:txEl>
                                          </p:spTgt>
                                        </p:tgtEl>
                                        <p:attrNameLst>
                                          <p:attrName>style.visibility</p:attrName>
                                        </p:attrNameLst>
                                      </p:cBhvr>
                                      <p:to>
                                        <p:strVal val="visible"/>
                                      </p:to>
                                    </p:set>
                                    <p:anim calcmode="lin" valueType="num">
                                      <p:cBhvr additive="base">
                                        <p:cTn id="22" dur="500" fill="hold"/>
                                        <p:tgtEl>
                                          <p:spTgt spid="13209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2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32099">
                                            <p:txEl>
                                              <p:pRg st="4" end="4"/>
                                            </p:txEl>
                                          </p:spTgt>
                                        </p:tgtEl>
                                        <p:attrNameLst>
                                          <p:attrName>style.visibility</p:attrName>
                                        </p:attrNameLst>
                                      </p:cBhvr>
                                      <p:to>
                                        <p:strVal val="visible"/>
                                      </p:to>
                                    </p:set>
                                    <p:anim calcmode="lin" valueType="num">
                                      <p:cBhvr additive="base">
                                        <p:cTn id="28" dur="500" fill="hold"/>
                                        <p:tgtEl>
                                          <p:spTgt spid="132099">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20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32099">
                                            <p:txEl>
                                              <p:pRg st="5" end="5"/>
                                            </p:txEl>
                                          </p:spTgt>
                                        </p:tgtEl>
                                        <p:attrNameLst>
                                          <p:attrName>style.visibility</p:attrName>
                                        </p:attrNameLst>
                                      </p:cBhvr>
                                      <p:to>
                                        <p:strVal val="visible"/>
                                      </p:to>
                                    </p:set>
                                    <p:anim calcmode="lin" valueType="num">
                                      <p:cBhvr additive="base">
                                        <p:cTn id="34" dur="500" fill="hold"/>
                                        <p:tgtEl>
                                          <p:spTgt spid="132099">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320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028546A-228A-4894-BA1F-04125976D13B}" type="slidenum">
              <a:rPr lang="en-US" altLang="zh-CN"/>
              <a:pPr/>
              <a:t>148</a:t>
            </a:fld>
            <a:endParaRPr lang="en-US" altLang="zh-CN"/>
          </a:p>
        </p:txBody>
      </p:sp>
      <p:sp>
        <p:nvSpPr>
          <p:cNvPr id="133122" name="Rectangle 2"/>
          <p:cNvSpPr>
            <a:spLocks noGrp="1" noChangeArrowheads="1"/>
          </p:cNvSpPr>
          <p:nvPr>
            <p:ph type="title"/>
          </p:nvPr>
        </p:nvSpPr>
        <p:spPr/>
        <p:txBody>
          <a:bodyPr>
            <a:normAutofit/>
          </a:bodyPr>
          <a:lstStyle/>
          <a:p>
            <a:r>
              <a:rPr lang="zh-CN" altLang="en-US" dirty="0"/>
              <a:t>存在的问题</a:t>
            </a:r>
          </a:p>
        </p:txBody>
      </p:sp>
      <p:sp>
        <p:nvSpPr>
          <p:cNvPr id="133123" name="Rectangle 3"/>
          <p:cNvSpPr>
            <a:spLocks noGrp="1" noChangeArrowheads="1"/>
          </p:cNvSpPr>
          <p:nvPr>
            <p:ph type="body" idx="1"/>
          </p:nvPr>
        </p:nvSpPr>
        <p:spPr>
          <a:xfrm>
            <a:off x="467544" y="1179513"/>
            <a:ext cx="8136904" cy="5678487"/>
          </a:xfrm>
        </p:spPr>
        <p:txBody>
          <a:bodyPr>
            <a:normAutofit/>
          </a:bodyPr>
          <a:lstStyle/>
          <a:p>
            <a:pPr>
              <a:lnSpc>
                <a:spcPct val="150000"/>
              </a:lnSpc>
            </a:pPr>
            <a:r>
              <a:rPr lang="zh-CN" altLang="en-US" dirty="0" smtClean="0"/>
              <a:t>观察  </a:t>
            </a:r>
            <a:r>
              <a:rPr lang="en-US" altLang="zh-CN" i="1" dirty="0" err="1" smtClean="0">
                <a:solidFill>
                  <a:srgbClr val="FF0000"/>
                </a:solidFill>
              </a:rPr>
              <a:t>a</a:t>
            </a:r>
            <a:r>
              <a:rPr lang="en-US" altLang="zh-CN" i="1" baseline="-25000" dirty="0" err="1" smtClean="0">
                <a:solidFill>
                  <a:srgbClr val="FF0000"/>
                </a:solidFill>
              </a:rPr>
              <a:t>k</a:t>
            </a:r>
            <a:r>
              <a:rPr lang="en-US" altLang="zh-CN" dirty="0" smtClean="0">
                <a:solidFill>
                  <a:srgbClr val="FF0000"/>
                </a:solidFill>
              </a:rPr>
              <a:t> </a:t>
            </a:r>
            <a:r>
              <a:rPr lang="en-US" altLang="zh-CN" dirty="0">
                <a:solidFill>
                  <a:srgbClr val="FF0000"/>
                </a:solidFill>
              </a:rPr>
              <a:t>= </a:t>
            </a:r>
            <a:r>
              <a:rPr lang="en-US" altLang="zh-CN" i="1" dirty="0" err="1">
                <a:solidFill>
                  <a:srgbClr val="FF0000"/>
                </a:solidFill>
              </a:rPr>
              <a:t>C</a:t>
            </a:r>
            <a:r>
              <a:rPr lang="en-US" altLang="zh-CN" i="1" baseline="-25000" dirty="0" err="1">
                <a:solidFill>
                  <a:srgbClr val="FF0000"/>
                </a:solidFill>
              </a:rPr>
              <a:t>k</a:t>
            </a:r>
            <a:r>
              <a:rPr lang="en-US" altLang="zh-CN" baseline="-25000" dirty="0">
                <a:solidFill>
                  <a:srgbClr val="FF0000"/>
                </a:solidFill>
              </a:rPr>
              <a:t> </a:t>
            </a:r>
            <a:r>
              <a:rPr lang="en-US" altLang="zh-CN" dirty="0">
                <a:solidFill>
                  <a:srgbClr val="FF0000"/>
                </a:solidFill>
              </a:rPr>
              <a:t>- </a:t>
            </a:r>
            <a:r>
              <a:rPr lang="en-US" altLang="zh-CN" i="1" dirty="0">
                <a:solidFill>
                  <a:srgbClr val="FF0000"/>
                </a:solidFill>
              </a:rPr>
              <a:t>a</a:t>
            </a:r>
            <a:r>
              <a:rPr lang="en-US" altLang="zh-CN" i="1" baseline="-25000" dirty="0">
                <a:solidFill>
                  <a:srgbClr val="FF0000"/>
                </a:solidFill>
              </a:rPr>
              <a:t>k</a:t>
            </a:r>
            <a:r>
              <a:rPr lang="en-US" altLang="zh-CN" baseline="-25000" dirty="0">
                <a:solidFill>
                  <a:srgbClr val="FF0000"/>
                </a:solidFill>
              </a:rPr>
              <a:t>-1</a:t>
            </a:r>
            <a:endParaRPr lang="en-US" altLang="zh-CN" dirty="0" smtClean="0"/>
          </a:p>
          <a:p>
            <a:pPr>
              <a:lnSpc>
                <a:spcPct val="150000"/>
              </a:lnSpc>
            </a:pPr>
            <a:r>
              <a:rPr lang="zh-CN" altLang="en-US" dirty="0" smtClean="0">
                <a:solidFill>
                  <a:srgbClr val="0000FF"/>
                </a:solidFill>
              </a:rPr>
              <a:t>说明</a:t>
            </a:r>
            <a:r>
              <a:rPr lang="zh-CN" altLang="en-US" dirty="0" smtClean="0"/>
              <a:t>：</a:t>
            </a:r>
            <a:r>
              <a:rPr lang="en-US" altLang="zh-CN" i="1" dirty="0" err="1" smtClean="0"/>
              <a:t>a</a:t>
            </a:r>
            <a:r>
              <a:rPr lang="en-US" altLang="zh-CN" i="1" baseline="-25000" dirty="0" err="1" smtClean="0"/>
              <a:t>k</a:t>
            </a:r>
            <a:r>
              <a:rPr lang="zh-CN" altLang="en-US" dirty="0"/>
              <a:t>的恢复不仅仅由</a:t>
            </a:r>
            <a:r>
              <a:rPr lang="en-US" altLang="zh-CN" i="1" dirty="0" err="1"/>
              <a:t>C</a:t>
            </a:r>
            <a:r>
              <a:rPr lang="en-US" altLang="zh-CN" i="1" baseline="-25000" dirty="0" err="1"/>
              <a:t>k</a:t>
            </a:r>
            <a:r>
              <a:rPr lang="zh-CN" altLang="en-US" dirty="0"/>
              <a:t>来确定，而是必须参考前一码元</a:t>
            </a:r>
            <a:r>
              <a:rPr lang="en-US" altLang="zh-CN" i="1" dirty="0"/>
              <a:t>a</a:t>
            </a:r>
            <a:r>
              <a:rPr lang="en-US" altLang="zh-CN" i="1" baseline="-25000" dirty="0"/>
              <a:t>k</a:t>
            </a:r>
            <a:r>
              <a:rPr lang="en-US" altLang="zh-CN" baseline="-25000" dirty="0"/>
              <a:t>-1</a:t>
            </a:r>
            <a:r>
              <a:rPr lang="zh-CN" altLang="en-US" dirty="0"/>
              <a:t>的判决</a:t>
            </a:r>
            <a:r>
              <a:rPr lang="zh-CN" altLang="en-US" dirty="0" smtClean="0"/>
              <a:t>结果。</a:t>
            </a:r>
            <a:endParaRPr lang="en-US" altLang="zh-CN" dirty="0" smtClean="0"/>
          </a:p>
          <a:p>
            <a:pPr>
              <a:lnSpc>
                <a:spcPct val="150000"/>
              </a:lnSpc>
            </a:pPr>
            <a:r>
              <a:rPr lang="zh-CN" altLang="en-US" dirty="0" smtClean="0">
                <a:solidFill>
                  <a:srgbClr val="0000FF"/>
                </a:solidFill>
              </a:rPr>
              <a:t>          差错传播</a:t>
            </a:r>
            <a:r>
              <a:rPr lang="zh-CN" altLang="en-US" dirty="0">
                <a:solidFill>
                  <a:srgbClr val="0000FF"/>
                </a:solidFill>
              </a:rPr>
              <a:t>问题</a:t>
            </a:r>
            <a:r>
              <a:rPr lang="zh-CN" altLang="en-US" dirty="0" smtClean="0">
                <a:solidFill>
                  <a:srgbClr val="0000FF"/>
                </a:solidFill>
              </a:rPr>
              <a:t>：</a:t>
            </a:r>
            <a:endParaRPr lang="en-US" altLang="zh-CN" dirty="0" smtClean="0"/>
          </a:p>
          <a:p>
            <a:pPr lvl="1">
              <a:lnSpc>
                <a:spcPct val="150000"/>
              </a:lnSpc>
            </a:pPr>
            <a:r>
              <a:rPr lang="zh-CN" altLang="en-US" dirty="0" smtClean="0"/>
              <a:t>如果</a:t>
            </a:r>
            <a:r>
              <a:rPr lang="en-US" altLang="zh-CN" dirty="0"/>
              <a:t>{</a:t>
            </a:r>
            <a:r>
              <a:rPr lang="en-US" altLang="zh-CN" i="1" dirty="0" err="1"/>
              <a:t>C</a:t>
            </a:r>
            <a:r>
              <a:rPr lang="en-US" altLang="zh-CN" i="1" baseline="-25000" dirty="0" err="1"/>
              <a:t>k</a:t>
            </a:r>
            <a:r>
              <a:rPr lang="en-US" altLang="zh-CN" dirty="0"/>
              <a:t>}</a:t>
            </a:r>
            <a:r>
              <a:rPr lang="zh-CN" altLang="en-US" dirty="0"/>
              <a:t>序列中某个抽样值因干扰而发生差错，则不但会造成当前恢复的</a:t>
            </a:r>
            <a:r>
              <a:rPr lang="en-US" altLang="zh-CN" i="1" dirty="0" err="1"/>
              <a:t>a</a:t>
            </a:r>
            <a:r>
              <a:rPr lang="en-US" altLang="zh-CN" i="1" baseline="-25000" dirty="0" err="1"/>
              <a:t>k</a:t>
            </a:r>
            <a:r>
              <a:rPr lang="zh-CN" altLang="en-US" dirty="0"/>
              <a:t>值错误，而且还会影响到以后所有的</a:t>
            </a:r>
            <a:r>
              <a:rPr lang="en-US" altLang="zh-CN" i="1" dirty="0"/>
              <a:t>a</a:t>
            </a:r>
            <a:r>
              <a:rPr lang="en-US" altLang="zh-CN" i="1" baseline="-25000" dirty="0"/>
              <a:t>k+</a:t>
            </a:r>
            <a:r>
              <a:rPr lang="en-US" altLang="zh-CN" baseline="-25000" dirty="0"/>
              <a:t>1</a:t>
            </a:r>
            <a:r>
              <a:rPr lang="en-US" altLang="zh-CN" dirty="0"/>
              <a:t> </a:t>
            </a:r>
            <a:r>
              <a:rPr lang="zh-CN" altLang="en-US" dirty="0"/>
              <a:t>、 </a:t>
            </a:r>
            <a:r>
              <a:rPr lang="en-US" altLang="zh-CN" i="1" dirty="0"/>
              <a:t>a</a:t>
            </a:r>
            <a:r>
              <a:rPr lang="en-US" altLang="zh-CN" i="1" baseline="-25000" dirty="0"/>
              <a:t>k+</a:t>
            </a:r>
            <a:r>
              <a:rPr lang="en-US" altLang="zh-CN" baseline="-25000" dirty="0"/>
              <a:t>2</a:t>
            </a:r>
            <a:r>
              <a:rPr lang="en-US" altLang="zh-CN" dirty="0"/>
              <a:t>……</a:t>
            </a:r>
            <a:r>
              <a:rPr lang="zh-CN" altLang="en-US" dirty="0"/>
              <a:t>的正确判决，出现一连串的错误。这一现象叫</a:t>
            </a:r>
            <a:r>
              <a:rPr lang="zh-CN" altLang="en-US" dirty="0">
                <a:solidFill>
                  <a:srgbClr val="0000FF"/>
                </a:solidFill>
              </a:rPr>
              <a:t>差错传播</a:t>
            </a:r>
            <a:r>
              <a:rPr lang="zh-CN" altLang="en-US" dirty="0"/>
              <a:t>。</a:t>
            </a:r>
          </a:p>
        </p:txBody>
      </p:sp>
      <p:sp>
        <p:nvSpPr>
          <p:cNvPr id="2" name="右箭头 1"/>
          <p:cNvSpPr/>
          <p:nvPr/>
        </p:nvSpPr>
        <p:spPr>
          <a:xfrm>
            <a:off x="899592" y="3717032"/>
            <a:ext cx="792088" cy="5040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anim calcmode="lin" valueType="num">
                                      <p:cBhvr additive="base">
                                        <p:cTn id="7" dur="500" fill="hold"/>
                                        <p:tgtEl>
                                          <p:spTgt spid="133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23">
                                            <p:txEl>
                                              <p:pRg st="2" end="2"/>
                                            </p:txEl>
                                          </p:spTgt>
                                        </p:tgtEl>
                                        <p:attrNameLst>
                                          <p:attrName>style.visibility</p:attrName>
                                        </p:attrNameLst>
                                      </p:cBhvr>
                                      <p:to>
                                        <p:strVal val="visible"/>
                                      </p:to>
                                    </p:set>
                                    <p:anim calcmode="lin" valueType="num">
                                      <p:cBhvr additive="base">
                                        <p:cTn id="13" dur="500" fill="hold"/>
                                        <p:tgtEl>
                                          <p:spTgt spid="133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2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3123">
                                            <p:txEl>
                                              <p:pRg st="3" end="3"/>
                                            </p:txEl>
                                          </p:spTgt>
                                        </p:tgtEl>
                                        <p:attrNameLst>
                                          <p:attrName>style.visibility</p:attrName>
                                        </p:attrNameLst>
                                      </p:cBhvr>
                                      <p:to>
                                        <p:strVal val="visible"/>
                                      </p:to>
                                    </p:set>
                                    <p:anim calcmode="lin" valueType="num">
                                      <p:cBhvr additive="base">
                                        <p:cTn id="21" dur="500" fill="hold"/>
                                        <p:tgtEl>
                                          <p:spTgt spid="13312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uiExpand="1" build="p"/>
      <p:bldP spid="2"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47CD2A0-8CBC-4F5F-8960-919384F5C979}" type="slidenum">
              <a:rPr lang="en-US" altLang="zh-CN"/>
              <a:pPr/>
              <a:t>149</a:t>
            </a:fld>
            <a:endParaRPr lang="en-US" altLang="zh-CN"/>
          </a:p>
        </p:txBody>
      </p:sp>
      <p:sp>
        <p:nvSpPr>
          <p:cNvPr id="134146" name="Rectangle 2"/>
          <p:cNvSpPr>
            <a:spLocks noGrp="1" noChangeArrowheads="1"/>
          </p:cNvSpPr>
          <p:nvPr>
            <p:ph type="title"/>
          </p:nvPr>
        </p:nvSpPr>
        <p:spPr>
          <a:xfrm>
            <a:off x="467544" y="188640"/>
            <a:ext cx="8064896" cy="811560"/>
          </a:xfrm>
        </p:spPr>
        <p:txBody>
          <a:bodyPr>
            <a:normAutofit/>
          </a:bodyPr>
          <a:lstStyle/>
          <a:p>
            <a:r>
              <a:rPr lang="zh-CN" altLang="en-US" dirty="0" smtClean="0"/>
              <a:t>差错传播 例</a:t>
            </a:r>
            <a:endParaRPr lang="zh-CN" altLang="en-US" dirty="0"/>
          </a:p>
        </p:txBody>
      </p:sp>
      <p:sp>
        <p:nvSpPr>
          <p:cNvPr id="134147" name="Rectangle 3"/>
          <p:cNvSpPr>
            <a:spLocks noGrp="1" noChangeArrowheads="1"/>
          </p:cNvSpPr>
          <p:nvPr>
            <p:ph type="body" idx="1"/>
          </p:nvPr>
        </p:nvSpPr>
        <p:spPr>
          <a:xfrm>
            <a:off x="467544" y="1124745"/>
            <a:ext cx="8676456" cy="5733256"/>
          </a:xfrm>
        </p:spPr>
        <p:txBody>
          <a:bodyPr/>
          <a:lstStyle/>
          <a:p>
            <a:pPr lvl="1">
              <a:buFont typeface="Wingdings" pitchFamily="2" charset="2"/>
              <a:buNone/>
            </a:pPr>
            <a:r>
              <a:rPr lang="zh-CN" altLang="en-US" dirty="0"/>
              <a:t>	输入信码         </a:t>
            </a:r>
            <a:r>
              <a:rPr lang="en-US" altLang="zh-CN" dirty="0"/>
              <a:t>1   0    1   1   0    0   0    1   0    1    1</a:t>
            </a:r>
          </a:p>
          <a:p>
            <a:pPr lvl="1">
              <a:buFont typeface="Wingdings" pitchFamily="2" charset="2"/>
              <a:buNone/>
            </a:pPr>
            <a:r>
              <a:rPr lang="en-US" altLang="zh-CN" dirty="0"/>
              <a:t>    </a:t>
            </a:r>
            <a:r>
              <a:rPr lang="zh-CN" altLang="en-US" dirty="0"/>
              <a:t>发送端</a:t>
            </a:r>
            <a:r>
              <a:rPr lang="en-US" altLang="zh-CN" dirty="0"/>
              <a:t>{</a:t>
            </a:r>
            <a:r>
              <a:rPr lang="en-US" altLang="zh-CN" i="1" dirty="0" err="1"/>
              <a:t>a</a:t>
            </a:r>
            <a:r>
              <a:rPr lang="en-US" altLang="zh-CN" i="1" baseline="-25000" dirty="0" err="1"/>
              <a:t>k</a:t>
            </a:r>
            <a:r>
              <a:rPr lang="en-US" altLang="zh-CN" dirty="0"/>
              <a:t>}   +1 –1  +1 +1 –1  –1 </a:t>
            </a:r>
            <a:r>
              <a:rPr lang="en-US" altLang="zh-CN" b="1" dirty="0"/>
              <a:t>–1</a:t>
            </a:r>
            <a:r>
              <a:rPr lang="en-US" altLang="zh-CN" dirty="0"/>
              <a:t>  +1 –1 +1  +1</a:t>
            </a:r>
          </a:p>
          <a:p>
            <a:pPr lvl="1">
              <a:buFont typeface="Wingdings" pitchFamily="2" charset="2"/>
              <a:buNone/>
            </a:pPr>
            <a:r>
              <a:rPr lang="en-US" altLang="zh-CN" dirty="0"/>
              <a:t>    </a:t>
            </a:r>
            <a:r>
              <a:rPr lang="zh-CN" altLang="en-US" dirty="0"/>
              <a:t>发送端</a:t>
            </a:r>
            <a:r>
              <a:rPr lang="en-US" altLang="zh-CN" dirty="0"/>
              <a:t>{</a:t>
            </a:r>
            <a:r>
              <a:rPr lang="en-US" altLang="zh-CN" i="1" dirty="0" err="1"/>
              <a:t>C</a:t>
            </a:r>
            <a:r>
              <a:rPr lang="en-US" altLang="zh-CN" i="1" baseline="-25000" dirty="0" err="1"/>
              <a:t>k</a:t>
            </a:r>
            <a:r>
              <a:rPr lang="en-US" altLang="zh-CN" dirty="0"/>
              <a:t>}         </a:t>
            </a:r>
            <a:r>
              <a:rPr lang="en-US" altLang="zh-CN" dirty="0" smtClean="0"/>
              <a:t> 0   </a:t>
            </a:r>
            <a:r>
              <a:rPr lang="en-US" altLang="zh-CN" dirty="0"/>
              <a:t>0  +2   0  –2 </a:t>
            </a:r>
            <a:r>
              <a:rPr lang="en-US" altLang="zh-CN" b="1" dirty="0"/>
              <a:t>–2</a:t>
            </a:r>
            <a:r>
              <a:rPr lang="en-US" altLang="zh-CN" dirty="0"/>
              <a:t>    0   0   0  +2</a:t>
            </a:r>
          </a:p>
          <a:p>
            <a:pPr lvl="1">
              <a:buFont typeface="Wingdings" pitchFamily="2" charset="2"/>
              <a:buNone/>
            </a:pPr>
            <a:r>
              <a:rPr lang="en-US" altLang="zh-CN" dirty="0"/>
              <a:t>	</a:t>
            </a:r>
            <a:r>
              <a:rPr lang="zh-CN" altLang="en-US" dirty="0"/>
              <a:t>接收端</a:t>
            </a:r>
            <a:r>
              <a:rPr lang="en-US" altLang="zh-CN" dirty="0"/>
              <a:t>{</a:t>
            </a:r>
            <a:r>
              <a:rPr lang="en-US" altLang="zh-CN" i="1" dirty="0" err="1"/>
              <a:t>C</a:t>
            </a:r>
            <a:r>
              <a:rPr lang="en-US" altLang="zh-CN" i="1" baseline="-25000" dirty="0" err="1"/>
              <a:t>k</a:t>
            </a:r>
            <a:r>
              <a:rPr lang="en-US" altLang="zh-CN" i="1" dirty="0">
                <a:sym typeface="Symbol" pitchFamily="18" charset="2"/>
              </a:rPr>
              <a:t></a:t>
            </a:r>
            <a:r>
              <a:rPr lang="en-US" altLang="zh-CN" dirty="0"/>
              <a:t>}          </a:t>
            </a:r>
            <a:r>
              <a:rPr lang="en-US" altLang="zh-CN" dirty="0" smtClean="0"/>
              <a:t>0   </a:t>
            </a:r>
            <a:r>
              <a:rPr lang="en-US" altLang="zh-CN" dirty="0"/>
              <a:t>0  +2   0  –2  </a:t>
            </a:r>
            <a:r>
              <a:rPr lang="en-US" altLang="zh-CN" b="1" dirty="0"/>
              <a:t> </a:t>
            </a:r>
            <a:r>
              <a:rPr lang="en-US" altLang="zh-CN" b="1" dirty="0">
                <a:solidFill>
                  <a:schemeClr val="hlink"/>
                </a:solidFill>
              </a:rPr>
              <a:t>0</a:t>
            </a:r>
            <a:r>
              <a:rPr lang="en-US" altLang="zh-CN" dirty="0">
                <a:solidFill>
                  <a:schemeClr val="hlink"/>
                </a:solidFill>
              </a:rPr>
              <a:t>  </a:t>
            </a:r>
            <a:r>
              <a:rPr lang="en-US" altLang="zh-CN" dirty="0"/>
              <a:t>  0   0   0 +2</a:t>
            </a:r>
          </a:p>
          <a:p>
            <a:pPr lvl="1">
              <a:buFont typeface="Wingdings" pitchFamily="2" charset="2"/>
              <a:buNone/>
            </a:pPr>
            <a:r>
              <a:rPr lang="en-US" altLang="zh-CN" dirty="0"/>
              <a:t>	</a:t>
            </a:r>
            <a:r>
              <a:rPr lang="zh-CN" altLang="en-US" dirty="0"/>
              <a:t>恢复的</a:t>
            </a:r>
            <a:r>
              <a:rPr lang="en-US" altLang="zh-CN" dirty="0"/>
              <a:t>{</a:t>
            </a:r>
            <a:r>
              <a:rPr lang="en-US" altLang="zh-CN" i="1" dirty="0" err="1"/>
              <a:t>a</a:t>
            </a:r>
            <a:r>
              <a:rPr lang="en-US" altLang="zh-CN" i="1" baseline="-25000" dirty="0" err="1"/>
              <a:t>k</a:t>
            </a:r>
            <a:r>
              <a:rPr lang="en-US" altLang="zh-CN" i="1" dirty="0">
                <a:sym typeface="Symbol" pitchFamily="18" charset="2"/>
              </a:rPr>
              <a:t></a:t>
            </a:r>
            <a:r>
              <a:rPr lang="en-US" altLang="zh-CN" dirty="0"/>
              <a:t>}   </a:t>
            </a:r>
            <a:r>
              <a:rPr lang="en-US" altLang="zh-CN" dirty="0">
                <a:solidFill>
                  <a:schemeClr val="accent1"/>
                </a:solidFill>
              </a:rPr>
              <a:t>+1</a:t>
            </a:r>
            <a:r>
              <a:rPr lang="en-US" altLang="zh-CN" dirty="0"/>
              <a:t> –1  +1 +1  –1  –1 </a:t>
            </a:r>
            <a:r>
              <a:rPr lang="en-US" altLang="zh-CN" b="1" dirty="0">
                <a:solidFill>
                  <a:schemeClr val="hlink"/>
                </a:solidFill>
              </a:rPr>
              <a:t>+1 –1  +1 –1+3</a:t>
            </a:r>
            <a:endParaRPr lang="en-US" altLang="zh-CN" b="1" dirty="0"/>
          </a:p>
          <a:p>
            <a:pPr lvl="1">
              <a:buFont typeface="Wingdings" pitchFamily="2" charset="2"/>
              <a:buNone/>
            </a:pPr>
            <a:endParaRPr lang="en-US" altLang="zh-CN" b="1" dirty="0"/>
          </a:p>
          <a:p>
            <a:pPr lvl="1">
              <a:lnSpc>
                <a:spcPct val="120000"/>
              </a:lnSpc>
              <a:buFont typeface="Wingdings" pitchFamily="2" charset="2"/>
              <a:buNone/>
            </a:pPr>
            <a:r>
              <a:rPr lang="en-US" altLang="zh-CN" dirty="0"/>
              <a:t>	</a:t>
            </a:r>
            <a:r>
              <a:rPr lang="zh-CN" altLang="en-US" dirty="0"/>
              <a:t>由上例可见，自</a:t>
            </a:r>
            <a:r>
              <a:rPr lang="en-US" altLang="zh-CN" dirty="0"/>
              <a:t>{</a:t>
            </a:r>
            <a:r>
              <a:rPr lang="en-US" altLang="zh-CN" i="1" dirty="0" err="1"/>
              <a:t>C</a:t>
            </a:r>
            <a:r>
              <a:rPr lang="en-US" altLang="zh-CN" i="1" baseline="-25000" dirty="0" err="1"/>
              <a:t>k</a:t>
            </a:r>
            <a:r>
              <a:rPr lang="en-US" altLang="zh-CN" i="1" dirty="0">
                <a:sym typeface="Symbol" pitchFamily="18" charset="2"/>
              </a:rPr>
              <a:t></a:t>
            </a:r>
            <a:r>
              <a:rPr lang="en-US" altLang="zh-CN" dirty="0"/>
              <a:t>}</a:t>
            </a:r>
            <a:r>
              <a:rPr lang="zh-CN" altLang="en-US" dirty="0"/>
              <a:t>出现错误之后，接收端恢复出来的</a:t>
            </a:r>
            <a:r>
              <a:rPr lang="en-US" altLang="zh-CN" dirty="0"/>
              <a:t>{</a:t>
            </a:r>
            <a:r>
              <a:rPr lang="en-US" altLang="zh-CN" i="1" dirty="0" err="1"/>
              <a:t>a</a:t>
            </a:r>
            <a:r>
              <a:rPr lang="en-US" altLang="zh-CN" i="1" baseline="-25000" dirty="0" err="1"/>
              <a:t>k</a:t>
            </a:r>
            <a:r>
              <a:rPr lang="en-US" altLang="zh-CN" i="1" dirty="0">
                <a:sym typeface="Symbol" pitchFamily="18" charset="2"/>
              </a:rPr>
              <a:t></a:t>
            </a:r>
            <a:r>
              <a:rPr lang="en-US" altLang="zh-CN" dirty="0"/>
              <a:t>}</a:t>
            </a:r>
            <a:r>
              <a:rPr lang="zh-CN" altLang="en-US" dirty="0"/>
              <a:t>全部是错误的</a:t>
            </a:r>
            <a:r>
              <a:rPr lang="zh-CN" altLang="en-US" dirty="0" smtClean="0"/>
              <a:t>。</a:t>
            </a:r>
            <a:endParaRPr lang="en-US" altLang="zh-CN" dirty="0" smtClean="0"/>
          </a:p>
          <a:p>
            <a:pPr lvl="1">
              <a:lnSpc>
                <a:spcPct val="120000"/>
              </a:lnSpc>
              <a:buFont typeface="Wingdings" pitchFamily="2" charset="2"/>
              <a:buNone/>
            </a:pPr>
            <a:r>
              <a:rPr lang="en-US" altLang="zh-CN" dirty="0"/>
              <a:t> </a:t>
            </a:r>
            <a:r>
              <a:rPr lang="en-US" altLang="zh-CN" dirty="0" smtClean="0"/>
              <a:t> </a:t>
            </a:r>
            <a:r>
              <a:rPr lang="zh-CN" altLang="en-US" dirty="0" smtClean="0"/>
              <a:t>此外</a:t>
            </a:r>
            <a:r>
              <a:rPr lang="zh-CN" altLang="en-US" dirty="0"/>
              <a:t>，在接收端恢复</a:t>
            </a:r>
            <a:r>
              <a:rPr lang="en-US" altLang="zh-CN" dirty="0"/>
              <a:t>{</a:t>
            </a:r>
            <a:r>
              <a:rPr lang="en-US" altLang="zh-CN" i="1" dirty="0" err="1"/>
              <a:t>a</a:t>
            </a:r>
            <a:r>
              <a:rPr lang="en-US" altLang="zh-CN" i="1" baseline="-25000" dirty="0" err="1"/>
              <a:t>k</a:t>
            </a:r>
            <a:r>
              <a:rPr lang="en-US" altLang="zh-CN" i="1" dirty="0">
                <a:sym typeface="Symbol" pitchFamily="18" charset="2"/>
              </a:rPr>
              <a:t></a:t>
            </a:r>
            <a:r>
              <a:rPr lang="en-US" altLang="zh-CN" dirty="0"/>
              <a:t>}</a:t>
            </a:r>
            <a:r>
              <a:rPr lang="zh-CN" altLang="en-US" dirty="0"/>
              <a:t>时还必须有正确的起始值（</a:t>
            </a:r>
            <a:r>
              <a:rPr lang="en-US" altLang="zh-CN" dirty="0">
                <a:solidFill>
                  <a:schemeClr val="accent1"/>
                </a:solidFill>
              </a:rPr>
              <a:t>+1</a:t>
            </a:r>
            <a:r>
              <a:rPr lang="zh-CN" altLang="en-US" dirty="0"/>
              <a:t>），否则，即使没有传输差错也不可能得到正确的</a:t>
            </a:r>
            <a:r>
              <a:rPr lang="en-US" altLang="zh-CN" dirty="0"/>
              <a:t>{</a:t>
            </a:r>
            <a:r>
              <a:rPr lang="en-US" altLang="zh-CN" i="1" dirty="0" err="1"/>
              <a:t>a</a:t>
            </a:r>
            <a:r>
              <a:rPr lang="en-US" altLang="zh-CN" i="1" baseline="-25000" dirty="0" err="1"/>
              <a:t>k</a:t>
            </a:r>
            <a:r>
              <a:rPr lang="en-US" altLang="zh-CN" i="1" dirty="0">
                <a:sym typeface="Symbol" pitchFamily="18" charset="2"/>
              </a:rPr>
              <a:t></a:t>
            </a:r>
            <a:r>
              <a:rPr lang="en-US" altLang="zh-CN" dirty="0"/>
              <a:t>}</a:t>
            </a:r>
            <a:r>
              <a:rPr lang="zh-CN" altLang="en-US" dirty="0"/>
              <a:t>序列。</a:t>
            </a:r>
          </a:p>
        </p:txBody>
      </p:sp>
      <p:sp>
        <p:nvSpPr>
          <p:cNvPr id="2" name="矩形 1"/>
          <p:cNvSpPr/>
          <p:nvPr/>
        </p:nvSpPr>
        <p:spPr>
          <a:xfrm>
            <a:off x="179512" y="1628825"/>
            <a:ext cx="1107996" cy="461665"/>
          </a:xfrm>
          <a:prstGeom prst="rect">
            <a:avLst/>
          </a:prstGeom>
        </p:spPr>
        <p:txBody>
          <a:bodyPr wrap="none">
            <a:spAutoFit/>
          </a:bodyPr>
          <a:lstStyle/>
          <a:p>
            <a:r>
              <a:rPr lang="zh-CN" altLang="en-US" sz="2400" b="1" dirty="0" smtClean="0">
                <a:solidFill>
                  <a:srgbClr val="0000FF"/>
                </a:solidFill>
                <a:latin typeface="+mj-ea"/>
                <a:ea typeface="+mj-ea"/>
              </a:rPr>
              <a:t>双极性</a:t>
            </a:r>
            <a:endParaRPr lang="zh-CN" altLang="en-US" sz="2400" b="1" dirty="0">
              <a:solidFill>
                <a:srgbClr val="0000FF"/>
              </a:solidFill>
              <a:latin typeface="+mj-ea"/>
              <a:ea typeface="+mj-ea"/>
            </a:endParaRPr>
          </a:p>
        </p:txBody>
      </p:sp>
      <p:sp>
        <p:nvSpPr>
          <p:cNvPr id="6" name="矩形 5"/>
          <p:cNvSpPr/>
          <p:nvPr/>
        </p:nvSpPr>
        <p:spPr>
          <a:xfrm>
            <a:off x="3068541" y="548679"/>
            <a:ext cx="2646878" cy="461665"/>
          </a:xfrm>
          <a:prstGeom prst="rect">
            <a:avLst/>
          </a:prstGeom>
        </p:spPr>
        <p:txBody>
          <a:bodyPr wrap="none">
            <a:spAutoFit/>
          </a:bodyPr>
          <a:lstStyle/>
          <a:p>
            <a:r>
              <a:rPr lang="zh-CN" altLang="en-US" sz="2400" b="1" dirty="0" smtClean="0">
                <a:solidFill>
                  <a:srgbClr val="0000FF"/>
                </a:solidFill>
                <a:latin typeface="+mj-ea"/>
                <a:ea typeface="+mj-ea"/>
              </a:rPr>
              <a:t>引入相邻码元串扰</a:t>
            </a:r>
            <a:endParaRPr lang="zh-CN" altLang="en-US" sz="2400" b="1" dirty="0">
              <a:solidFill>
                <a:srgbClr val="0000FF"/>
              </a:solidFill>
              <a:latin typeface="+mj-ea"/>
              <a:ea typeface="+mj-ea"/>
            </a:endParaRPr>
          </a:p>
        </p:txBody>
      </p:sp>
      <p:grpSp>
        <p:nvGrpSpPr>
          <p:cNvPr id="11" name="组合 10"/>
          <p:cNvGrpSpPr/>
          <p:nvPr/>
        </p:nvGrpSpPr>
        <p:grpSpPr>
          <a:xfrm>
            <a:off x="3347864" y="1988840"/>
            <a:ext cx="360040" cy="288032"/>
            <a:chOff x="3275856" y="1988840"/>
            <a:chExt cx="360040" cy="288032"/>
          </a:xfrm>
        </p:grpSpPr>
        <p:cxnSp>
          <p:nvCxnSpPr>
            <p:cNvPr id="5" name="直接连接符 4"/>
            <p:cNvCxnSpPr/>
            <p:nvPr/>
          </p:nvCxnSpPr>
          <p:spPr>
            <a:xfrm>
              <a:off x="3275856" y="1988840"/>
              <a:ext cx="360040" cy="288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flipV="1">
              <a:off x="3635896" y="1988840"/>
              <a:ext cx="0" cy="288032"/>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4" name="组合 13"/>
          <p:cNvGrpSpPr/>
          <p:nvPr/>
        </p:nvGrpSpPr>
        <p:grpSpPr>
          <a:xfrm>
            <a:off x="3779912" y="1988840"/>
            <a:ext cx="360040" cy="288032"/>
            <a:chOff x="3275856" y="1988840"/>
            <a:chExt cx="360040" cy="288032"/>
          </a:xfrm>
        </p:grpSpPr>
        <p:cxnSp>
          <p:nvCxnSpPr>
            <p:cNvPr id="15" name="直接连接符 14"/>
            <p:cNvCxnSpPr/>
            <p:nvPr/>
          </p:nvCxnSpPr>
          <p:spPr>
            <a:xfrm>
              <a:off x="3275856" y="1988840"/>
              <a:ext cx="360040" cy="288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直接连接符 15"/>
            <p:cNvCxnSpPr/>
            <p:nvPr/>
          </p:nvCxnSpPr>
          <p:spPr>
            <a:xfrm flipV="1">
              <a:off x="3635896" y="1988840"/>
              <a:ext cx="0" cy="288032"/>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7" name="组合 16"/>
          <p:cNvGrpSpPr/>
          <p:nvPr/>
        </p:nvGrpSpPr>
        <p:grpSpPr>
          <a:xfrm>
            <a:off x="4211960" y="1988840"/>
            <a:ext cx="360040" cy="288032"/>
            <a:chOff x="3275856" y="1988840"/>
            <a:chExt cx="360040" cy="288032"/>
          </a:xfrm>
        </p:grpSpPr>
        <p:cxnSp>
          <p:nvCxnSpPr>
            <p:cNvPr id="18" name="直接连接符 17"/>
            <p:cNvCxnSpPr/>
            <p:nvPr/>
          </p:nvCxnSpPr>
          <p:spPr>
            <a:xfrm>
              <a:off x="3275856" y="1988840"/>
              <a:ext cx="360040" cy="288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直接连接符 18"/>
            <p:cNvCxnSpPr/>
            <p:nvPr/>
          </p:nvCxnSpPr>
          <p:spPr>
            <a:xfrm flipV="1">
              <a:off x="3635896" y="1988840"/>
              <a:ext cx="0" cy="288032"/>
            </a:xfrm>
            <a:prstGeom prst="line">
              <a:avLst/>
            </a:prstGeom>
          </p:spPr>
          <p:style>
            <a:lnRef idx="3">
              <a:schemeClr val="accent2"/>
            </a:lnRef>
            <a:fillRef idx="0">
              <a:schemeClr val="accent2"/>
            </a:fillRef>
            <a:effectRef idx="2">
              <a:schemeClr val="accent2"/>
            </a:effectRef>
            <a:fontRef idx="minor">
              <a:schemeClr val="tx1"/>
            </a:fontRef>
          </p:style>
        </p:cxnSp>
      </p:grpSp>
      <p:sp>
        <p:nvSpPr>
          <p:cNvPr id="12" name="下箭头 11"/>
          <p:cNvSpPr/>
          <p:nvPr/>
        </p:nvSpPr>
        <p:spPr>
          <a:xfrm>
            <a:off x="3707904" y="1010344"/>
            <a:ext cx="504056" cy="61848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21" name="矩形 20"/>
          <p:cNvSpPr/>
          <p:nvPr/>
        </p:nvSpPr>
        <p:spPr>
          <a:xfrm>
            <a:off x="6396588" y="2319263"/>
            <a:ext cx="1415772" cy="461665"/>
          </a:xfrm>
          <a:prstGeom prst="rect">
            <a:avLst/>
          </a:prstGeom>
        </p:spPr>
        <p:txBody>
          <a:bodyPr wrap="none">
            <a:spAutoFit/>
          </a:bodyPr>
          <a:lstStyle/>
          <a:p>
            <a:r>
              <a:rPr lang="zh-CN" altLang="en-US" sz="2400" b="1" dirty="0" smtClean="0">
                <a:solidFill>
                  <a:srgbClr val="0000FF"/>
                </a:solidFill>
                <a:latin typeface="+mj-ea"/>
                <a:ea typeface="+mj-ea"/>
              </a:rPr>
              <a:t>接收错误</a:t>
            </a:r>
            <a:endParaRPr lang="zh-CN" altLang="en-US" sz="2400" b="1" dirty="0">
              <a:solidFill>
                <a:srgbClr val="0000FF"/>
              </a:solidFill>
              <a:latin typeface="+mj-ea"/>
              <a:ea typeface="+mj-ea"/>
            </a:endParaRPr>
          </a:p>
        </p:txBody>
      </p:sp>
      <p:cxnSp>
        <p:nvCxnSpPr>
          <p:cNvPr id="20" name="直接箭头连接符 19"/>
          <p:cNvCxnSpPr>
            <a:stCxn id="21" idx="1"/>
          </p:cNvCxnSpPr>
          <p:nvPr/>
        </p:nvCxnSpPr>
        <p:spPr>
          <a:xfrm flipH="1">
            <a:off x="6156176" y="2550096"/>
            <a:ext cx="240412" cy="23083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22" name="矩形 21"/>
          <p:cNvSpPr/>
          <p:nvPr/>
        </p:nvSpPr>
        <p:spPr>
          <a:xfrm>
            <a:off x="1239595" y="3573012"/>
            <a:ext cx="2108269" cy="574324"/>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nSpc>
                <a:spcPct val="150000"/>
              </a:lnSpc>
            </a:pPr>
            <a:r>
              <a:rPr lang="en-US" altLang="zh-CN" sz="2400" b="1" i="1" dirty="0" err="1">
                <a:solidFill>
                  <a:srgbClr val="0000FF"/>
                </a:solidFill>
                <a:latin typeface="Century Schoolbook" pitchFamily="18" charset="0"/>
                <a:ea typeface="微软雅黑" pitchFamily="34" charset="-122"/>
              </a:rPr>
              <a:t>a</a:t>
            </a:r>
            <a:r>
              <a:rPr lang="en-US" altLang="zh-CN" sz="2400" b="1" i="1" baseline="-25000" dirty="0" err="1">
                <a:solidFill>
                  <a:srgbClr val="0000FF"/>
                </a:solidFill>
                <a:latin typeface="Century Schoolbook" pitchFamily="18" charset="0"/>
                <a:ea typeface="微软雅黑" pitchFamily="34" charset="-122"/>
              </a:rPr>
              <a:t>k</a:t>
            </a:r>
            <a:r>
              <a:rPr lang="en-US" altLang="zh-CN" sz="2400" b="1" i="1" dirty="0">
                <a:solidFill>
                  <a:srgbClr val="0000FF"/>
                </a:solidFill>
                <a:latin typeface="Century Schoolbook" pitchFamily="18" charset="0"/>
                <a:ea typeface="微软雅黑" pitchFamily="34" charset="-122"/>
              </a:rPr>
              <a:t> = </a:t>
            </a:r>
            <a:r>
              <a:rPr lang="en-US" altLang="zh-CN" sz="2400" b="1" i="1" dirty="0" err="1" smtClean="0">
                <a:solidFill>
                  <a:srgbClr val="0000FF"/>
                </a:solidFill>
                <a:latin typeface="Century Schoolbook" pitchFamily="18" charset="0"/>
                <a:ea typeface="微软雅黑" pitchFamily="34" charset="-122"/>
              </a:rPr>
              <a:t>C</a:t>
            </a:r>
            <a:r>
              <a:rPr lang="en-US" altLang="zh-CN" sz="2400" b="1" i="1" baseline="-25000" dirty="0" err="1">
                <a:solidFill>
                  <a:srgbClr val="0000FF"/>
                </a:solidFill>
                <a:latin typeface="Century Schoolbook" pitchFamily="18" charset="0"/>
                <a:ea typeface="微软雅黑" pitchFamily="34" charset="-122"/>
              </a:rPr>
              <a:t>k</a:t>
            </a:r>
            <a:r>
              <a:rPr lang="en-US" altLang="zh-CN" sz="2400" b="1" i="1" dirty="0" smtClean="0">
                <a:solidFill>
                  <a:srgbClr val="0000FF"/>
                </a:solidFill>
                <a:latin typeface="Century Schoolbook" pitchFamily="18" charset="0"/>
                <a:ea typeface="微软雅黑" pitchFamily="34" charset="-122"/>
              </a:rPr>
              <a:t> – a</a:t>
            </a:r>
            <a:r>
              <a:rPr lang="en-US" altLang="zh-CN" sz="2400" b="1" i="1" baseline="-25000" dirty="0" smtClean="0">
                <a:solidFill>
                  <a:srgbClr val="0000FF"/>
                </a:solidFill>
                <a:latin typeface="Century Schoolbook" pitchFamily="18" charset="0"/>
                <a:ea typeface="微软雅黑" pitchFamily="34" charset="-122"/>
              </a:rPr>
              <a:t>k-1</a:t>
            </a:r>
            <a:endParaRPr lang="en-US" altLang="zh-CN" sz="2400" b="1" i="1" dirty="0">
              <a:solidFill>
                <a:srgbClr val="0000FF"/>
              </a:solidFill>
              <a:latin typeface="Century Schoolbook" pitchFamily="18" charset="0"/>
              <a:ea typeface="微软雅黑" pitchFamily="34" charset="-122"/>
            </a:endParaRPr>
          </a:p>
        </p:txBody>
      </p:sp>
      <p:sp>
        <p:nvSpPr>
          <p:cNvPr id="23" name="矩形 22"/>
          <p:cNvSpPr/>
          <p:nvPr/>
        </p:nvSpPr>
        <p:spPr>
          <a:xfrm>
            <a:off x="5715419" y="3068960"/>
            <a:ext cx="2600997" cy="5040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a:off x="3203848" y="2550096"/>
            <a:ext cx="0" cy="518864"/>
          </a:xfrm>
          <a:prstGeom prst="straightConnector1">
            <a:avLst/>
          </a:prstGeom>
          <a:ln>
            <a:solidFill>
              <a:srgbClr val="00CC00"/>
            </a:solidFill>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4147">
                                            <p:txEl>
                                              <p:pRg st="2" end="2"/>
                                            </p:txEl>
                                          </p:spTgt>
                                        </p:tgtEl>
                                        <p:attrNameLst>
                                          <p:attrName>style.visibility</p:attrName>
                                        </p:attrNameLst>
                                      </p:cBhvr>
                                      <p:to>
                                        <p:strVal val="visible"/>
                                      </p:to>
                                    </p:set>
                                    <p:anim calcmode="lin" valueType="num">
                                      <p:cBhvr additive="base">
                                        <p:cTn id="13" dur="500" fill="hold"/>
                                        <p:tgtEl>
                                          <p:spTgt spid="134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4147">
                                            <p:txEl>
                                              <p:pRg st="3" end="3"/>
                                            </p:txEl>
                                          </p:spTgt>
                                        </p:tgtEl>
                                        <p:attrNameLst>
                                          <p:attrName>style.visibility</p:attrName>
                                        </p:attrNameLst>
                                      </p:cBhvr>
                                      <p:to>
                                        <p:strVal val="visible"/>
                                      </p:to>
                                    </p:set>
                                    <p:anim calcmode="lin" valueType="num">
                                      <p:cBhvr additive="base">
                                        <p:cTn id="41" dur="500" fill="hold"/>
                                        <p:tgtEl>
                                          <p:spTgt spid="134147">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4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34147">
                                            <p:txEl>
                                              <p:pRg st="4" end="4"/>
                                            </p:txEl>
                                          </p:spTgt>
                                        </p:tgtEl>
                                        <p:attrNameLst>
                                          <p:attrName>style.visibility</p:attrName>
                                        </p:attrNameLst>
                                      </p:cBhvr>
                                      <p:to>
                                        <p:strVal val="visible"/>
                                      </p:to>
                                    </p:set>
                                    <p:anim calcmode="lin" valueType="num">
                                      <p:cBhvr additive="base">
                                        <p:cTn id="57" dur="500" fill="hold"/>
                                        <p:tgtEl>
                                          <p:spTgt spid="134147">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34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500" fill="hold"/>
                                        <p:tgtEl>
                                          <p:spTgt spid="23"/>
                                        </p:tgtEl>
                                        <p:attrNameLst>
                                          <p:attrName>ppt_x</p:attrName>
                                        </p:attrNameLst>
                                      </p:cBhvr>
                                      <p:tavLst>
                                        <p:tav tm="0">
                                          <p:val>
                                            <p:strVal val="#ppt_x"/>
                                          </p:val>
                                        </p:tav>
                                        <p:tav tm="100000">
                                          <p:val>
                                            <p:strVal val="#ppt_x"/>
                                          </p:val>
                                        </p:tav>
                                      </p:tavLst>
                                    </p:anim>
                                    <p:anim calcmode="lin" valueType="num">
                                      <p:cBhvr additive="base">
                                        <p:cTn id="7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134147">
                                            <p:txEl>
                                              <p:pRg st="6" end="6"/>
                                            </p:txEl>
                                          </p:spTgt>
                                        </p:tgtEl>
                                        <p:attrNameLst>
                                          <p:attrName>style.visibility</p:attrName>
                                        </p:attrNameLst>
                                      </p:cBhvr>
                                      <p:to>
                                        <p:strVal val="visible"/>
                                      </p:to>
                                    </p:set>
                                    <p:anim calcmode="lin" valueType="num">
                                      <p:cBhvr additive="base">
                                        <p:cTn id="75" dur="500" fill="hold"/>
                                        <p:tgtEl>
                                          <p:spTgt spid="134147">
                                            <p:txEl>
                                              <p:pRg st="6" end="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34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34147">
                                            <p:txEl>
                                              <p:pRg st="7" end="7"/>
                                            </p:txEl>
                                          </p:spTgt>
                                        </p:tgtEl>
                                        <p:attrNameLst>
                                          <p:attrName>style.visibility</p:attrName>
                                        </p:attrNameLst>
                                      </p:cBhvr>
                                      <p:to>
                                        <p:strVal val="visible"/>
                                      </p:to>
                                    </p:set>
                                    <p:anim calcmode="lin" valueType="num">
                                      <p:cBhvr additive="base">
                                        <p:cTn id="81" dur="500" fill="hold"/>
                                        <p:tgtEl>
                                          <p:spTgt spid="134147">
                                            <p:txEl>
                                              <p:pRg st="7" end="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34147">
                                            <p:txEl>
                                              <p:pRg st="7" end="7"/>
                                            </p:txEl>
                                          </p:spTgt>
                                        </p:tgtEl>
                                        <p:attrNameLst>
                                          <p:attrName>ppt_y</p:attrName>
                                        </p:attrNameLst>
                                      </p:cBhvr>
                                      <p:tavLst>
                                        <p:tav tm="0">
                                          <p:val>
                                            <p:strVal val="1+#ppt_h/2"/>
                                          </p:val>
                                        </p:tav>
                                        <p:tav tm="100000">
                                          <p:val>
                                            <p:strVal val="#ppt_y"/>
                                          </p:val>
                                        </p:tav>
                                      </p:tavLst>
                                    </p:anim>
                                  </p:childTnLst>
                                </p:cTn>
                              </p:par>
                            </p:childTnLst>
                          </p:cTn>
                        </p:par>
                        <p:par>
                          <p:cTn id="83" fill="hold">
                            <p:stCondLst>
                              <p:cond delay="500"/>
                            </p:stCondLst>
                            <p:childTnLst>
                              <p:par>
                                <p:cTn id="84" presetID="2" presetClass="entr" presetSubtype="4" fill="hold" nodeType="after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2" grpId="0" animBg="1"/>
      <p:bldP spid="21" grpId="0"/>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smtClean="0">
                <a:solidFill>
                  <a:srgbClr val="0000FF"/>
                </a:solidFill>
              </a:rPr>
              <a:t>c </a:t>
            </a:r>
            <a:r>
              <a:rPr lang="zh-CN" altLang="en-US" dirty="0" smtClean="0">
                <a:solidFill>
                  <a:srgbClr val="0000FF"/>
                </a:solidFill>
              </a:rPr>
              <a:t>单极性归零</a:t>
            </a:r>
            <a:r>
              <a:rPr lang="en-US" altLang="zh-CN" dirty="0" smtClean="0">
                <a:solidFill>
                  <a:srgbClr val="0000FF"/>
                </a:solidFill>
              </a:rPr>
              <a:t>(RZ)</a:t>
            </a:r>
            <a:r>
              <a:rPr lang="zh-CN" altLang="en-US" dirty="0" smtClean="0">
                <a:solidFill>
                  <a:srgbClr val="0000FF"/>
                </a:solidFill>
              </a:rPr>
              <a:t>波形</a:t>
            </a:r>
            <a:endParaRPr lang="zh-CN" altLang="en-US" dirty="0">
              <a:solidFill>
                <a:srgbClr val="0000FF"/>
              </a:solidFill>
            </a:endParaRPr>
          </a:p>
        </p:txBody>
      </p:sp>
      <p:sp>
        <p:nvSpPr>
          <p:cNvPr id="27651" name="Rectangle 3"/>
          <p:cNvSpPr>
            <a:spLocks noGrp="1" noChangeArrowheads="1"/>
          </p:cNvSpPr>
          <p:nvPr>
            <p:ph type="body" idx="1"/>
          </p:nvPr>
        </p:nvSpPr>
        <p:spPr/>
        <p:txBody>
          <a:bodyPr/>
          <a:lstStyle/>
          <a:p>
            <a:pPr lvl="1"/>
            <a:r>
              <a:rPr lang="zh-CN" altLang="en-US" dirty="0" smtClean="0"/>
              <a:t>信号电压在一个码元终止时刻前总要</a:t>
            </a:r>
            <a:r>
              <a:rPr lang="zh-CN" altLang="en-US" dirty="0" smtClean="0">
                <a:solidFill>
                  <a:srgbClr val="FF0000"/>
                </a:solidFill>
              </a:rPr>
              <a:t>回到零电平</a:t>
            </a:r>
            <a:r>
              <a:rPr lang="zh-CN" altLang="en-US" dirty="0" smtClean="0"/>
              <a:t>。</a:t>
            </a:r>
            <a:endParaRPr lang="en-US" altLang="zh-CN" dirty="0" smtClean="0"/>
          </a:p>
          <a:p>
            <a:pPr lvl="1"/>
            <a:r>
              <a:rPr lang="zh-CN" altLang="en-US" dirty="0" smtClean="0"/>
              <a:t>通常，归零波形使用半占空码，即占空比为</a:t>
            </a:r>
            <a:r>
              <a:rPr lang="en-US" altLang="zh-CN" dirty="0" smtClean="0"/>
              <a:t>50%</a:t>
            </a:r>
            <a:r>
              <a:rPr lang="zh-CN" altLang="en-US" dirty="0" smtClean="0"/>
              <a:t>。</a:t>
            </a:r>
            <a:endParaRPr lang="en-US" altLang="zh-CN" dirty="0" smtClean="0"/>
          </a:p>
          <a:p>
            <a:pPr lvl="1"/>
            <a:r>
              <a:rPr lang="zh-CN" altLang="en-US" dirty="0" smtClean="0"/>
              <a:t>从单极性</a:t>
            </a:r>
            <a:r>
              <a:rPr lang="en-US" altLang="zh-CN" dirty="0" smtClean="0"/>
              <a:t>RZ</a:t>
            </a:r>
            <a:r>
              <a:rPr lang="zh-CN" altLang="en-US" dirty="0" smtClean="0"/>
              <a:t>波形可以直接提取定时信息。</a:t>
            </a:r>
          </a:p>
        </p:txBody>
      </p:sp>
      <p:sp>
        <p:nvSpPr>
          <p:cNvPr id="5" name="灯片编号占位符 5"/>
          <p:cNvSpPr>
            <a:spLocks noGrp="1"/>
          </p:cNvSpPr>
          <p:nvPr>
            <p:ph type="sldNum" sz="quarter" idx="12"/>
          </p:nvPr>
        </p:nvSpPr>
        <p:spPr/>
        <p:txBody>
          <a:bodyPr/>
          <a:lstStyle/>
          <a:p>
            <a:fld id="{7B3E6BD9-4E5C-45D5-AE72-E55A44F8D52D}" type="slidenum">
              <a:rPr lang="en-US" altLang="zh-CN" smtClean="0"/>
              <a:pPr/>
              <a:t>15</a:t>
            </a:fld>
            <a:endParaRPr lang="en-US" altLang="zh-CN"/>
          </a:p>
        </p:txBody>
      </p:sp>
      <p:pic>
        <p:nvPicPr>
          <p:cNvPr id="27652" name="Picture 4" descr="t0503"/>
          <p:cNvPicPr>
            <a:picLocks noChangeAspect="1" noChangeArrowheads="1"/>
          </p:cNvPicPr>
          <p:nvPr/>
        </p:nvPicPr>
        <p:blipFill>
          <a:blip r:embed="rId2" cstate="print"/>
          <a:srcRect/>
          <a:stretch>
            <a:fillRect/>
          </a:stretch>
        </p:blipFill>
        <p:spPr bwMode="auto">
          <a:xfrm>
            <a:off x="606639" y="2636912"/>
            <a:ext cx="8004371" cy="3957111"/>
          </a:xfrm>
          <a:prstGeom prst="rect">
            <a:avLst/>
          </a:prstGeom>
          <a:noFill/>
          <a:ln w="9525">
            <a:noFill/>
            <a:miter lim="800000"/>
            <a:headEnd/>
            <a:tailEnd/>
          </a:ln>
        </p:spPr>
      </p:pic>
      <p:sp>
        <p:nvSpPr>
          <p:cNvPr id="2" name="矩形 1"/>
          <p:cNvSpPr/>
          <p:nvPr/>
        </p:nvSpPr>
        <p:spPr>
          <a:xfrm>
            <a:off x="1043608" y="5445224"/>
            <a:ext cx="360040"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zh-CN" altLang="en-US" dirty="0" smtClean="0"/>
              <a:t>差错传播</a:t>
            </a:r>
            <a:r>
              <a:rPr lang="zh-CN" altLang="en-US" dirty="0"/>
              <a:t>成因</a:t>
            </a:r>
            <a:r>
              <a:rPr lang="zh-CN" altLang="en-US" dirty="0" smtClean="0"/>
              <a:t>分析</a:t>
            </a:r>
            <a:endParaRPr lang="zh-CN" altLang="en-US" dirty="0"/>
          </a:p>
        </p:txBody>
      </p:sp>
      <p:sp>
        <p:nvSpPr>
          <p:cNvPr id="135171" name="Rectangle 3"/>
          <p:cNvSpPr>
            <a:spLocks noGrp="1" noChangeArrowheads="1"/>
          </p:cNvSpPr>
          <p:nvPr>
            <p:ph type="body" idx="1"/>
          </p:nvPr>
        </p:nvSpPr>
        <p:spPr/>
        <p:txBody>
          <a:bodyPr>
            <a:normAutofit fontScale="92500"/>
          </a:bodyPr>
          <a:lstStyle/>
          <a:p>
            <a:r>
              <a:rPr lang="zh-CN" altLang="en-US" dirty="0" smtClean="0">
                <a:solidFill>
                  <a:srgbClr val="0000FF"/>
                </a:solidFill>
              </a:rPr>
              <a:t>回顾</a:t>
            </a:r>
            <a:r>
              <a:rPr lang="zh-CN" altLang="en-US" dirty="0" smtClean="0"/>
              <a:t>：在</a:t>
            </a:r>
            <a:r>
              <a:rPr lang="en-US" altLang="zh-CN" dirty="0" smtClean="0"/>
              <a:t>g(t)</a:t>
            </a:r>
            <a:r>
              <a:rPr lang="zh-CN" altLang="en-US" dirty="0" smtClean="0"/>
              <a:t>的形成过程中，首先要形成相邻码元的串扰，然后再经过部分响应网络形成所需要的波形。</a:t>
            </a:r>
            <a:endParaRPr lang="en-US" altLang="zh-CN" dirty="0" smtClean="0"/>
          </a:p>
          <a:p>
            <a:r>
              <a:rPr lang="zh-CN" altLang="en-US" dirty="0" smtClean="0"/>
              <a:t>        在有控制地引入码间串扰的过程中，使原本互相独立的码元变成了</a:t>
            </a:r>
            <a:r>
              <a:rPr lang="zh-CN" altLang="en-US" dirty="0" smtClean="0">
                <a:solidFill>
                  <a:srgbClr val="0000FF"/>
                </a:solidFill>
              </a:rPr>
              <a:t>相关码元</a:t>
            </a:r>
            <a:r>
              <a:rPr lang="zh-CN" altLang="en-US" dirty="0" smtClean="0"/>
              <a:t>。</a:t>
            </a:r>
            <a:endParaRPr lang="en-US" altLang="zh-CN" dirty="0" smtClean="0"/>
          </a:p>
          <a:p>
            <a:r>
              <a:rPr lang="zh-CN" altLang="en-US" dirty="0" smtClean="0"/>
              <a:t>正是</a:t>
            </a:r>
            <a:r>
              <a:rPr lang="zh-CN" altLang="en-US" dirty="0" smtClean="0">
                <a:solidFill>
                  <a:srgbClr val="FF0000"/>
                </a:solidFill>
              </a:rPr>
              <a:t>码元之间的相关性</a:t>
            </a:r>
            <a:r>
              <a:rPr lang="zh-CN" altLang="en-US" dirty="0" smtClean="0"/>
              <a:t>导致了接收判决的差错传播。</a:t>
            </a:r>
            <a:endParaRPr lang="en-US" altLang="zh-CN" dirty="0" smtClean="0"/>
          </a:p>
          <a:p>
            <a:r>
              <a:rPr lang="zh-CN" altLang="en-US" dirty="0" smtClean="0"/>
              <a:t>这种串扰所对应的运算称为</a:t>
            </a:r>
            <a:r>
              <a:rPr lang="zh-CN" altLang="en-US" dirty="0" smtClean="0">
                <a:solidFill>
                  <a:srgbClr val="0000FF"/>
                </a:solidFill>
              </a:rPr>
              <a:t>相关运算</a:t>
            </a:r>
            <a:r>
              <a:rPr lang="zh-CN" altLang="en-US" dirty="0" smtClean="0"/>
              <a:t>，所以将下式</a:t>
            </a:r>
          </a:p>
          <a:p>
            <a:r>
              <a:rPr lang="zh-CN" altLang="en-US" dirty="0" smtClean="0"/>
              <a:t>	     </a:t>
            </a:r>
            <a:r>
              <a:rPr lang="en-US" altLang="zh-CN" i="1" dirty="0" smtClean="0"/>
              <a:t> </a:t>
            </a:r>
            <a:r>
              <a:rPr lang="en-US" altLang="zh-CN" i="1" dirty="0" err="1"/>
              <a:t>C</a:t>
            </a:r>
            <a:r>
              <a:rPr lang="en-US" altLang="zh-CN" i="1" baseline="-25000" dirty="0" err="1"/>
              <a:t>k</a:t>
            </a:r>
            <a:r>
              <a:rPr lang="en-US" altLang="zh-CN" baseline="-25000" dirty="0"/>
              <a:t> </a:t>
            </a:r>
            <a:r>
              <a:rPr lang="en-US" altLang="zh-CN" dirty="0"/>
              <a:t>= </a:t>
            </a:r>
            <a:r>
              <a:rPr lang="en-US" altLang="zh-CN" i="1" dirty="0" err="1"/>
              <a:t>a</a:t>
            </a:r>
            <a:r>
              <a:rPr lang="en-US" altLang="zh-CN" i="1" baseline="-25000" dirty="0" err="1"/>
              <a:t>k</a:t>
            </a:r>
            <a:r>
              <a:rPr lang="en-US" altLang="zh-CN" dirty="0"/>
              <a:t> + </a:t>
            </a:r>
            <a:r>
              <a:rPr lang="en-US" altLang="zh-CN" i="1" dirty="0" smtClean="0"/>
              <a:t>a</a:t>
            </a:r>
            <a:r>
              <a:rPr lang="en-US" altLang="zh-CN" i="1" baseline="-25000" dirty="0" smtClean="0"/>
              <a:t>k</a:t>
            </a:r>
            <a:r>
              <a:rPr lang="en-US" altLang="zh-CN" baseline="-25000" dirty="0" smtClean="0"/>
              <a:t>-1</a:t>
            </a:r>
            <a:r>
              <a:rPr lang="en-US" altLang="zh-CN" dirty="0" smtClean="0"/>
              <a:t>	    </a:t>
            </a:r>
            <a:r>
              <a:rPr lang="zh-CN" altLang="en-US" dirty="0" smtClean="0"/>
              <a:t>称为</a:t>
            </a:r>
            <a:r>
              <a:rPr lang="zh-CN" altLang="en-US" dirty="0" smtClean="0">
                <a:solidFill>
                  <a:srgbClr val="0000FF"/>
                </a:solidFill>
              </a:rPr>
              <a:t>相关编码</a:t>
            </a:r>
            <a:r>
              <a:rPr lang="zh-CN" altLang="en-US" dirty="0" smtClean="0"/>
              <a:t>。</a:t>
            </a:r>
            <a:endParaRPr lang="en-US" altLang="zh-CN" dirty="0" smtClean="0"/>
          </a:p>
          <a:p>
            <a:r>
              <a:rPr lang="zh-CN" altLang="en-US" dirty="0" smtClean="0"/>
              <a:t>可见，相关编码是为了得到预期的部分响应信号频谱所必需的，但却带来了差错传播问题。</a:t>
            </a:r>
          </a:p>
        </p:txBody>
      </p:sp>
      <p:sp>
        <p:nvSpPr>
          <p:cNvPr id="4" name="灯片编号占位符 5"/>
          <p:cNvSpPr>
            <a:spLocks noGrp="1"/>
          </p:cNvSpPr>
          <p:nvPr>
            <p:ph type="sldNum" sz="quarter" idx="12"/>
          </p:nvPr>
        </p:nvSpPr>
        <p:spPr/>
        <p:txBody>
          <a:bodyPr/>
          <a:lstStyle/>
          <a:p>
            <a:fld id="{0A90FF6D-6D7F-4774-B2A0-22A7028248DB}" type="slidenum">
              <a:rPr lang="en-US" altLang="zh-CN" smtClean="0"/>
              <a:pPr/>
              <a:t>150</a:t>
            </a:fld>
            <a:endParaRPr lang="en-US" altLang="zh-CN"/>
          </a:p>
        </p:txBody>
      </p:sp>
      <p:sp>
        <p:nvSpPr>
          <p:cNvPr id="6" name="右箭头 5"/>
          <p:cNvSpPr/>
          <p:nvPr/>
        </p:nvSpPr>
        <p:spPr>
          <a:xfrm>
            <a:off x="1031082" y="2153444"/>
            <a:ext cx="576064" cy="36004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5171">
                                            <p:txEl>
                                              <p:pRg st="1" end="1"/>
                                            </p:txEl>
                                          </p:spTgt>
                                        </p:tgtEl>
                                        <p:attrNameLst>
                                          <p:attrName>style.visibility</p:attrName>
                                        </p:attrNameLst>
                                      </p:cBhvr>
                                      <p:to>
                                        <p:strVal val="visible"/>
                                      </p:to>
                                    </p:set>
                                    <p:anim calcmode="lin" valueType="num">
                                      <p:cBhvr additive="base">
                                        <p:cTn id="7" dur="500" fill="hold"/>
                                        <p:tgtEl>
                                          <p:spTgt spid="1351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 calcmode="lin" valueType="num">
                                      <p:cBhvr additive="base">
                                        <p:cTn id="17" dur="500" fill="hold"/>
                                        <p:tgtEl>
                                          <p:spTgt spid="1351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5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5171">
                                            <p:txEl>
                                              <p:pRg st="3" end="3"/>
                                            </p:txEl>
                                          </p:spTgt>
                                        </p:tgtEl>
                                        <p:attrNameLst>
                                          <p:attrName>style.visibility</p:attrName>
                                        </p:attrNameLst>
                                      </p:cBhvr>
                                      <p:to>
                                        <p:strVal val="visible"/>
                                      </p:to>
                                    </p:set>
                                    <p:anim calcmode="lin" valueType="num">
                                      <p:cBhvr additive="base">
                                        <p:cTn id="23" dur="500" fill="hold"/>
                                        <p:tgtEl>
                                          <p:spTgt spid="13517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5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5171">
                                            <p:txEl>
                                              <p:pRg st="4" end="4"/>
                                            </p:txEl>
                                          </p:spTgt>
                                        </p:tgtEl>
                                        <p:attrNameLst>
                                          <p:attrName>style.visibility</p:attrName>
                                        </p:attrNameLst>
                                      </p:cBhvr>
                                      <p:to>
                                        <p:strVal val="visible"/>
                                      </p:to>
                                    </p:set>
                                    <p:anim calcmode="lin" valueType="num">
                                      <p:cBhvr additive="base">
                                        <p:cTn id="29" dur="500" fill="hold"/>
                                        <p:tgtEl>
                                          <p:spTgt spid="1351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5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5171">
                                            <p:txEl>
                                              <p:pRg st="5" end="5"/>
                                            </p:txEl>
                                          </p:spTgt>
                                        </p:tgtEl>
                                        <p:attrNameLst>
                                          <p:attrName>style.visibility</p:attrName>
                                        </p:attrNameLst>
                                      </p:cBhvr>
                                      <p:to>
                                        <p:strVal val="visible"/>
                                      </p:to>
                                    </p:set>
                                    <p:anim calcmode="lin" valueType="num">
                                      <p:cBhvr additive="base">
                                        <p:cTn id="35" dur="500" fill="hold"/>
                                        <p:tgtEl>
                                          <p:spTgt spid="13517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51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US" dirty="0"/>
              <a:t>解决</a:t>
            </a:r>
            <a:r>
              <a:rPr lang="zh-CN" altLang="en-US" dirty="0" smtClean="0"/>
              <a:t>差错传播 </a:t>
            </a:r>
            <a:r>
              <a:rPr lang="en-US" altLang="zh-CN" dirty="0" smtClean="0"/>
              <a:t>— </a:t>
            </a:r>
            <a:r>
              <a:rPr lang="zh-CN" altLang="en-US" dirty="0"/>
              <a:t>预编码</a:t>
            </a:r>
          </a:p>
        </p:txBody>
      </p:sp>
      <p:sp>
        <p:nvSpPr>
          <p:cNvPr id="136195" name="Rectangle 3"/>
          <p:cNvSpPr>
            <a:spLocks noGrp="1" noChangeArrowheads="1"/>
          </p:cNvSpPr>
          <p:nvPr>
            <p:ph type="body" idx="1"/>
          </p:nvPr>
        </p:nvSpPr>
        <p:spPr>
          <a:xfrm>
            <a:off x="539552" y="1196752"/>
            <a:ext cx="8064896" cy="5400600"/>
          </a:xfrm>
        </p:spPr>
        <p:txBody>
          <a:bodyPr>
            <a:normAutofit/>
          </a:bodyPr>
          <a:lstStyle/>
          <a:p>
            <a:r>
              <a:rPr lang="zh-CN" altLang="en-US" dirty="0" smtClean="0"/>
              <a:t>为了避免因相关编码而引起的差错传播问题，采取的方法是：</a:t>
            </a:r>
            <a:r>
              <a:rPr lang="zh-CN" altLang="en-US" dirty="0" smtClean="0">
                <a:solidFill>
                  <a:srgbClr val="FF0000"/>
                </a:solidFill>
              </a:rPr>
              <a:t>在发送端相关编码之前进行预编码</a:t>
            </a:r>
            <a:r>
              <a:rPr lang="zh-CN" altLang="en-US" dirty="0" smtClean="0"/>
              <a:t>。</a:t>
            </a:r>
            <a:endParaRPr lang="en-US" altLang="zh-CN" dirty="0" smtClean="0"/>
          </a:p>
          <a:p>
            <a:r>
              <a:rPr lang="zh-CN" altLang="en-US" dirty="0" smtClean="0"/>
              <a:t>流程：</a:t>
            </a:r>
            <a:r>
              <a:rPr lang="zh-CN" altLang="en-US" dirty="0" smtClean="0">
                <a:solidFill>
                  <a:srgbClr val="0000FF"/>
                </a:solidFill>
              </a:rPr>
              <a:t>预编</a:t>
            </a:r>
            <a:r>
              <a:rPr lang="zh-CN" altLang="en-US" dirty="0">
                <a:solidFill>
                  <a:srgbClr val="0000FF"/>
                </a:solidFill>
              </a:rPr>
              <a:t>码</a:t>
            </a:r>
            <a:r>
              <a:rPr lang="en-US" altLang="zh-CN" dirty="0">
                <a:solidFill>
                  <a:srgbClr val="0000FF"/>
                </a:solidFill>
              </a:rPr>
              <a:t>—</a:t>
            </a:r>
            <a:r>
              <a:rPr lang="zh-CN" altLang="en-US" dirty="0">
                <a:solidFill>
                  <a:srgbClr val="0000FF"/>
                </a:solidFill>
              </a:rPr>
              <a:t>相关编码</a:t>
            </a:r>
            <a:r>
              <a:rPr lang="en-US" altLang="zh-CN" dirty="0">
                <a:solidFill>
                  <a:srgbClr val="0000FF"/>
                </a:solidFill>
              </a:rPr>
              <a:t>—</a:t>
            </a:r>
            <a:r>
              <a:rPr lang="zh-CN" altLang="en-US" dirty="0">
                <a:solidFill>
                  <a:srgbClr val="0000FF"/>
                </a:solidFill>
              </a:rPr>
              <a:t>模</a:t>
            </a:r>
            <a:r>
              <a:rPr lang="en-US" altLang="zh-CN" dirty="0">
                <a:solidFill>
                  <a:srgbClr val="0000FF"/>
                </a:solidFill>
              </a:rPr>
              <a:t>2</a:t>
            </a:r>
            <a:r>
              <a:rPr lang="zh-CN" altLang="en-US" dirty="0">
                <a:solidFill>
                  <a:srgbClr val="0000FF"/>
                </a:solidFill>
              </a:rPr>
              <a:t>判决</a:t>
            </a:r>
            <a:endParaRPr lang="zh-CN" altLang="en-US" dirty="0" smtClean="0">
              <a:solidFill>
                <a:srgbClr val="0000FF"/>
              </a:solidFill>
            </a:endParaRPr>
          </a:p>
          <a:p>
            <a:pPr>
              <a:lnSpc>
                <a:spcPct val="130000"/>
              </a:lnSpc>
            </a:pPr>
            <a:r>
              <a:rPr lang="zh-CN" altLang="en-US" dirty="0" smtClean="0">
                <a:solidFill>
                  <a:srgbClr val="0000FF"/>
                </a:solidFill>
              </a:rPr>
              <a:t>第一步：预编码</a:t>
            </a:r>
            <a:endParaRPr lang="en-US" altLang="zh-CN" dirty="0" smtClean="0">
              <a:solidFill>
                <a:srgbClr val="0000FF"/>
              </a:solidFill>
            </a:endParaRPr>
          </a:p>
          <a:p>
            <a:pPr lvl="1">
              <a:lnSpc>
                <a:spcPct val="130000"/>
              </a:lnSpc>
            </a:pPr>
            <a:r>
              <a:rPr lang="zh-CN" altLang="en-US" dirty="0" smtClean="0">
                <a:solidFill>
                  <a:srgbClr val="0000FF"/>
                </a:solidFill>
              </a:rPr>
              <a:t>规则</a:t>
            </a:r>
            <a:r>
              <a:rPr lang="zh-CN" altLang="en-US" dirty="0" smtClean="0"/>
              <a:t>： </a:t>
            </a:r>
            <a:r>
              <a:rPr lang="en-US" altLang="zh-CN" i="1" dirty="0" err="1"/>
              <a:t>b</a:t>
            </a:r>
            <a:r>
              <a:rPr lang="en-US" altLang="zh-CN" i="1" baseline="-25000" dirty="0" err="1"/>
              <a:t>k</a:t>
            </a:r>
            <a:r>
              <a:rPr lang="en-US" altLang="zh-CN" dirty="0"/>
              <a:t> = </a:t>
            </a:r>
            <a:r>
              <a:rPr lang="en-US" altLang="zh-CN" i="1" dirty="0" err="1"/>
              <a:t>a</a:t>
            </a:r>
            <a:r>
              <a:rPr lang="en-US" altLang="zh-CN" i="1" baseline="-25000" dirty="0" err="1"/>
              <a:t>k</a:t>
            </a:r>
            <a:r>
              <a:rPr lang="en-US" altLang="zh-CN" dirty="0"/>
              <a:t> </a:t>
            </a:r>
            <a:r>
              <a:rPr lang="en-US" altLang="zh-CN" dirty="0">
                <a:sym typeface="Symbol" pitchFamily="18" charset="2"/>
              </a:rPr>
              <a:t>  </a:t>
            </a:r>
            <a:r>
              <a:rPr lang="en-US" altLang="zh-CN" i="1" dirty="0">
                <a:sym typeface="Symbol" pitchFamily="18" charset="2"/>
              </a:rPr>
              <a:t>b</a:t>
            </a:r>
            <a:r>
              <a:rPr lang="en-US" altLang="zh-CN" i="1" baseline="-25000" dirty="0">
                <a:sym typeface="Symbol" pitchFamily="18" charset="2"/>
              </a:rPr>
              <a:t>k</a:t>
            </a:r>
            <a:r>
              <a:rPr lang="en-US" altLang="zh-CN" baseline="-25000" dirty="0">
                <a:sym typeface="Symbol" pitchFamily="18" charset="2"/>
              </a:rPr>
              <a:t>-1</a:t>
            </a:r>
            <a:r>
              <a:rPr lang="en-US" altLang="zh-CN" dirty="0">
                <a:sym typeface="Symbol" pitchFamily="18" charset="2"/>
              </a:rPr>
              <a:t> </a:t>
            </a:r>
            <a:r>
              <a:rPr lang="en-US" altLang="zh-CN" dirty="0" smtClean="0">
                <a:sym typeface="Symbol" pitchFamily="18" charset="2"/>
              </a:rPr>
              <a:t>        </a:t>
            </a:r>
            <a:r>
              <a:rPr lang="zh-CN" altLang="en-US" dirty="0" smtClean="0">
                <a:sym typeface="Symbol" pitchFamily="18" charset="2"/>
              </a:rPr>
              <a:t>为模</a:t>
            </a:r>
            <a:r>
              <a:rPr lang="en-US" altLang="zh-CN" dirty="0" smtClean="0">
                <a:sym typeface="Symbol" pitchFamily="18" charset="2"/>
              </a:rPr>
              <a:t>2</a:t>
            </a:r>
            <a:r>
              <a:rPr lang="zh-CN" altLang="en-US" dirty="0" smtClean="0">
                <a:sym typeface="Symbol" pitchFamily="18" charset="2"/>
              </a:rPr>
              <a:t>加</a:t>
            </a:r>
            <a:r>
              <a:rPr lang="en-US" altLang="zh-CN" dirty="0">
                <a:sym typeface="Symbol" pitchFamily="18" charset="2"/>
              </a:rPr>
              <a:t>	</a:t>
            </a:r>
            <a:endParaRPr lang="en-US" altLang="zh-CN" dirty="0" smtClean="0">
              <a:sym typeface="Symbol" pitchFamily="18" charset="2"/>
            </a:endParaRPr>
          </a:p>
          <a:p>
            <a:pPr marL="365760" lvl="1" indent="0">
              <a:lnSpc>
                <a:spcPct val="130000"/>
              </a:lnSpc>
              <a:buNone/>
            </a:pPr>
            <a:r>
              <a:rPr lang="en-US" altLang="zh-CN" dirty="0">
                <a:sym typeface="Symbol" pitchFamily="18" charset="2"/>
              </a:rPr>
              <a:t> </a:t>
            </a:r>
            <a:r>
              <a:rPr lang="en-US" altLang="zh-CN" dirty="0" smtClean="0">
                <a:sym typeface="Symbol" pitchFamily="18" charset="2"/>
              </a:rPr>
              <a:t> </a:t>
            </a:r>
            <a:r>
              <a:rPr lang="zh-CN" altLang="en-US" dirty="0" smtClean="0">
                <a:sym typeface="Symbol" pitchFamily="18" charset="2"/>
              </a:rPr>
              <a:t>即         </a:t>
            </a:r>
            <a:r>
              <a:rPr lang="en-US" altLang="zh-CN" i="1" dirty="0" err="1"/>
              <a:t>a</a:t>
            </a:r>
            <a:r>
              <a:rPr lang="en-US" altLang="zh-CN" i="1" baseline="-25000" dirty="0" err="1"/>
              <a:t>k</a:t>
            </a:r>
            <a:r>
              <a:rPr lang="en-US" altLang="zh-CN" dirty="0">
                <a:sym typeface="Symbol" pitchFamily="18" charset="2"/>
              </a:rPr>
              <a:t> </a:t>
            </a:r>
            <a:r>
              <a:rPr lang="en-US" altLang="zh-CN" dirty="0"/>
              <a:t>=  </a:t>
            </a:r>
            <a:r>
              <a:rPr lang="en-US" altLang="zh-CN" i="1" dirty="0" err="1"/>
              <a:t>b</a:t>
            </a:r>
            <a:r>
              <a:rPr lang="en-US" altLang="zh-CN" i="1" baseline="-25000" dirty="0" err="1"/>
              <a:t>k</a:t>
            </a:r>
            <a:r>
              <a:rPr lang="en-US" altLang="zh-CN" dirty="0"/>
              <a:t> </a:t>
            </a:r>
            <a:r>
              <a:rPr lang="en-US" altLang="zh-CN" dirty="0">
                <a:sym typeface="Symbol" pitchFamily="18" charset="2"/>
              </a:rPr>
              <a:t>  </a:t>
            </a:r>
            <a:r>
              <a:rPr lang="en-US" altLang="zh-CN" i="1" dirty="0">
                <a:sym typeface="Symbol" pitchFamily="18" charset="2"/>
              </a:rPr>
              <a:t>b</a:t>
            </a:r>
            <a:r>
              <a:rPr lang="en-US" altLang="zh-CN" i="1" baseline="-25000" dirty="0">
                <a:sym typeface="Symbol" pitchFamily="18" charset="2"/>
              </a:rPr>
              <a:t>k</a:t>
            </a:r>
            <a:r>
              <a:rPr lang="en-US" altLang="zh-CN" baseline="-25000" dirty="0">
                <a:sym typeface="Symbol" pitchFamily="18" charset="2"/>
              </a:rPr>
              <a:t>-1</a:t>
            </a:r>
            <a:r>
              <a:rPr lang="en-US" altLang="zh-CN" dirty="0">
                <a:sym typeface="Symbol" pitchFamily="18" charset="2"/>
              </a:rPr>
              <a:t> </a:t>
            </a:r>
          </a:p>
          <a:p>
            <a:pPr>
              <a:lnSpc>
                <a:spcPct val="110000"/>
              </a:lnSpc>
            </a:pPr>
            <a:r>
              <a:rPr lang="zh-CN" altLang="en-US" dirty="0" smtClean="0">
                <a:solidFill>
                  <a:srgbClr val="0000FF"/>
                </a:solidFill>
                <a:sym typeface="Symbol" pitchFamily="18" charset="2"/>
              </a:rPr>
              <a:t>第二步：相关编码</a:t>
            </a:r>
            <a:endParaRPr lang="en-US" altLang="zh-CN" dirty="0" smtClean="0">
              <a:solidFill>
                <a:srgbClr val="0000FF"/>
              </a:solidFill>
              <a:sym typeface="Symbol" pitchFamily="18" charset="2"/>
            </a:endParaRPr>
          </a:p>
          <a:p>
            <a:pPr lvl="1">
              <a:lnSpc>
                <a:spcPct val="110000"/>
              </a:lnSpc>
            </a:pPr>
            <a:r>
              <a:rPr lang="zh-CN" altLang="en-US" dirty="0" smtClean="0">
                <a:solidFill>
                  <a:srgbClr val="FF0000"/>
                </a:solidFill>
                <a:sym typeface="Symbol" pitchFamily="18" charset="2"/>
              </a:rPr>
              <a:t>预编</a:t>
            </a:r>
            <a:r>
              <a:rPr lang="zh-CN" altLang="en-US" dirty="0">
                <a:solidFill>
                  <a:srgbClr val="FF0000"/>
                </a:solidFill>
                <a:sym typeface="Symbol" pitchFamily="18" charset="2"/>
              </a:rPr>
              <a:t>码后的</a:t>
            </a:r>
            <a:r>
              <a:rPr lang="en-US" altLang="zh-CN" dirty="0">
                <a:solidFill>
                  <a:srgbClr val="FF0000"/>
                </a:solidFill>
                <a:sym typeface="Symbol" pitchFamily="18" charset="2"/>
              </a:rPr>
              <a:t>{</a:t>
            </a:r>
            <a:r>
              <a:rPr lang="en-US" altLang="zh-CN" i="1" dirty="0" err="1">
                <a:solidFill>
                  <a:srgbClr val="FF0000"/>
                </a:solidFill>
              </a:rPr>
              <a:t>b</a:t>
            </a:r>
            <a:r>
              <a:rPr lang="en-US" altLang="zh-CN" i="1" baseline="-25000" dirty="0" err="1">
                <a:solidFill>
                  <a:srgbClr val="FF0000"/>
                </a:solidFill>
              </a:rPr>
              <a:t>k</a:t>
            </a:r>
            <a:r>
              <a:rPr lang="en-US" altLang="zh-CN" dirty="0">
                <a:solidFill>
                  <a:srgbClr val="FF0000"/>
                </a:solidFill>
                <a:sym typeface="Symbol" pitchFamily="18" charset="2"/>
              </a:rPr>
              <a:t>}</a:t>
            </a:r>
            <a:r>
              <a:rPr lang="zh-CN" altLang="en-US" dirty="0">
                <a:sym typeface="Symbol" pitchFamily="18" charset="2"/>
              </a:rPr>
              <a:t>作为发送滤波器的输入码元序列，得到 </a:t>
            </a:r>
          </a:p>
          <a:p>
            <a:pPr lvl="1">
              <a:lnSpc>
                <a:spcPct val="70000"/>
              </a:lnSpc>
              <a:buFont typeface="Wingdings" pitchFamily="2" charset="2"/>
              <a:buNone/>
            </a:pPr>
            <a:r>
              <a:rPr lang="zh-CN" altLang="en-US" dirty="0">
                <a:sym typeface="Symbol" pitchFamily="18" charset="2"/>
              </a:rPr>
              <a:t>			</a:t>
            </a:r>
            <a:r>
              <a:rPr lang="en-US" altLang="zh-CN" sz="2800" i="1" dirty="0" err="1">
                <a:sym typeface="Symbol" pitchFamily="18" charset="2"/>
              </a:rPr>
              <a:t>C</a:t>
            </a:r>
            <a:r>
              <a:rPr lang="en-US" altLang="zh-CN" sz="2800" i="1" baseline="-25000" dirty="0" err="1"/>
              <a:t>k</a:t>
            </a:r>
            <a:r>
              <a:rPr lang="en-US" altLang="zh-CN" sz="2800" dirty="0">
                <a:sym typeface="Symbol" pitchFamily="18" charset="2"/>
              </a:rPr>
              <a:t> </a:t>
            </a:r>
            <a:r>
              <a:rPr lang="en-US" altLang="zh-CN" sz="2800" dirty="0"/>
              <a:t>=  </a:t>
            </a:r>
            <a:r>
              <a:rPr lang="en-US" altLang="zh-CN" sz="2800" i="1" dirty="0" err="1"/>
              <a:t>b</a:t>
            </a:r>
            <a:r>
              <a:rPr lang="en-US" altLang="zh-CN" sz="2800" i="1" baseline="-25000" dirty="0" err="1"/>
              <a:t>k</a:t>
            </a:r>
            <a:r>
              <a:rPr lang="en-US" altLang="zh-CN" sz="2800" dirty="0"/>
              <a:t> </a:t>
            </a:r>
            <a:r>
              <a:rPr lang="en-US" altLang="zh-CN" sz="2800" dirty="0">
                <a:sym typeface="Symbol" pitchFamily="18" charset="2"/>
              </a:rPr>
              <a:t>+  </a:t>
            </a:r>
            <a:r>
              <a:rPr lang="en-US" altLang="zh-CN" sz="2800" i="1" dirty="0">
                <a:sym typeface="Symbol" pitchFamily="18" charset="2"/>
              </a:rPr>
              <a:t>b</a:t>
            </a:r>
            <a:r>
              <a:rPr lang="en-US" altLang="zh-CN" sz="2800" i="1" baseline="-25000" dirty="0">
                <a:sym typeface="Symbol" pitchFamily="18" charset="2"/>
              </a:rPr>
              <a:t>k</a:t>
            </a:r>
            <a:r>
              <a:rPr lang="en-US" altLang="zh-CN" sz="2800" baseline="-25000" dirty="0">
                <a:sym typeface="Symbol" pitchFamily="18" charset="2"/>
              </a:rPr>
              <a:t>-1</a:t>
            </a:r>
            <a:r>
              <a:rPr lang="en-US" altLang="zh-CN" sz="2800" dirty="0">
                <a:sym typeface="Symbol" pitchFamily="18" charset="2"/>
              </a:rPr>
              <a:t>  </a:t>
            </a:r>
            <a:r>
              <a:rPr lang="zh-CN" altLang="en-US" sz="2800" dirty="0">
                <a:sym typeface="Symbol" pitchFamily="18" charset="2"/>
              </a:rPr>
              <a:t>－</a:t>
            </a:r>
            <a:r>
              <a:rPr lang="zh-CN" altLang="en-US" sz="2800" dirty="0">
                <a:solidFill>
                  <a:schemeClr val="hlink"/>
                </a:solidFill>
                <a:sym typeface="Symbol" pitchFamily="18" charset="2"/>
              </a:rPr>
              <a:t>相关</a:t>
            </a:r>
            <a:r>
              <a:rPr lang="zh-CN" altLang="en-US" sz="2800" dirty="0" smtClean="0">
                <a:solidFill>
                  <a:schemeClr val="hlink"/>
                </a:solidFill>
                <a:sym typeface="Symbol" pitchFamily="18" charset="2"/>
              </a:rPr>
              <a:t>编码</a:t>
            </a:r>
            <a:endParaRPr lang="zh-CN" altLang="en-US" sz="2800" dirty="0">
              <a:solidFill>
                <a:schemeClr val="hlink"/>
              </a:solidFill>
              <a:sym typeface="Symbol" pitchFamily="18" charset="2"/>
            </a:endParaRPr>
          </a:p>
        </p:txBody>
      </p:sp>
      <p:sp>
        <p:nvSpPr>
          <p:cNvPr id="4" name="灯片编号占位符 5"/>
          <p:cNvSpPr>
            <a:spLocks noGrp="1"/>
          </p:cNvSpPr>
          <p:nvPr>
            <p:ph type="sldNum" sz="quarter" idx="12"/>
          </p:nvPr>
        </p:nvSpPr>
        <p:spPr/>
        <p:txBody>
          <a:bodyPr/>
          <a:lstStyle/>
          <a:p>
            <a:fld id="{6E1F246A-242B-44B6-8DE7-133C4B922F3A}" type="slidenum">
              <a:rPr lang="en-US" altLang="zh-CN" smtClean="0"/>
              <a:pPr/>
              <a:t>151</a:t>
            </a:fld>
            <a:endParaRPr lang="en-US" altLang="zh-CN"/>
          </a:p>
        </p:txBody>
      </p:sp>
      <p:cxnSp>
        <p:nvCxnSpPr>
          <p:cNvPr id="3" name="直接箭头连接符 2"/>
          <p:cNvCxnSpPr/>
          <p:nvPr/>
        </p:nvCxnSpPr>
        <p:spPr>
          <a:xfrm>
            <a:off x="2411760" y="4149080"/>
            <a:ext cx="1008112" cy="19442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707904" y="3075977"/>
            <a:ext cx="4812536"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zh-CN" altLang="en-US" sz="2400" b="1" dirty="0" smtClean="0">
                <a:solidFill>
                  <a:srgbClr val="0000FF"/>
                </a:solidFill>
                <a:latin typeface="+mj-ea"/>
                <a:ea typeface="+mj-ea"/>
              </a:rPr>
              <a:t>实质：把输入信码</a:t>
            </a:r>
            <a:r>
              <a:rPr lang="en-US" altLang="zh-CN" sz="2400" b="1" i="1" dirty="0" err="1">
                <a:solidFill>
                  <a:srgbClr val="0000FF"/>
                </a:solidFill>
                <a:latin typeface="+mj-ea"/>
                <a:ea typeface="+mj-ea"/>
              </a:rPr>
              <a:t>a</a:t>
            </a:r>
            <a:r>
              <a:rPr lang="en-US" altLang="zh-CN" sz="2400" b="1" i="1" baseline="-25000" dirty="0" err="1">
                <a:solidFill>
                  <a:srgbClr val="0000FF"/>
                </a:solidFill>
                <a:latin typeface="+mj-ea"/>
                <a:ea typeface="+mj-ea"/>
              </a:rPr>
              <a:t>k</a:t>
            </a:r>
            <a:r>
              <a:rPr lang="zh-CN" altLang="en-US" sz="2400" b="1" dirty="0" smtClean="0">
                <a:solidFill>
                  <a:srgbClr val="0000FF"/>
                </a:solidFill>
                <a:latin typeface="+mj-ea"/>
                <a:ea typeface="+mj-ea"/>
              </a:rPr>
              <a:t>变成差分码</a:t>
            </a:r>
            <a:r>
              <a:rPr lang="en-US" altLang="zh-CN" sz="2400" b="1" i="1" dirty="0" err="1">
                <a:solidFill>
                  <a:srgbClr val="0000FF"/>
                </a:solidFill>
                <a:latin typeface="+mj-ea"/>
                <a:ea typeface="+mj-ea"/>
              </a:rPr>
              <a:t>b</a:t>
            </a:r>
            <a:r>
              <a:rPr lang="en-US" altLang="zh-CN" sz="2400" b="1" i="1" baseline="-25000" dirty="0" err="1">
                <a:solidFill>
                  <a:srgbClr val="0000FF"/>
                </a:solidFill>
                <a:latin typeface="+mj-ea"/>
                <a:ea typeface="+mj-ea"/>
              </a:rPr>
              <a:t>k</a:t>
            </a:r>
            <a:endParaRPr lang="zh-CN" altLang="en-US" sz="2400" b="1" dirty="0">
              <a:solidFill>
                <a:srgbClr val="0000FF"/>
              </a:solidFill>
              <a:latin typeface="+mj-ea"/>
              <a:ea typeface="+mj-ea"/>
            </a:endParaRPr>
          </a:p>
        </p:txBody>
      </p:sp>
    </p:spTree>
    <p:extLst>
      <p:ext uri="{BB962C8B-B14F-4D97-AF65-F5344CB8AC3E}">
        <p14:creationId xmlns:p14="http://schemas.microsoft.com/office/powerpoint/2010/main" val="7050397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195">
                                            <p:txEl>
                                              <p:pRg st="1" end="1"/>
                                            </p:txEl>
                                          </p:spTgt>
                                        </p:tgtEl>
                                        <p:attrNameLst>
                                          <p:attrName>style.visibility</p:attrName>
                                        </p:attrNameLst>
                                      </p:cBhvr>
                                      <p:to>
                                        <p:strVal val="visible"/>
                                      </p:to>
                                    </p:set>
                                    <p:anim calcmode="lin" valueType="num">
                                      <p:cBhvr additive="base">
                                        <p:cTn id="7" dur="500" fill="hold"/>
                                        <p:tgtEl>
                                          <p:spTgt spid="1361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6195">
                                            <p:txEl>
                                              <p:pRg st="2" end="2"/>
                                            </p:txEl>
                                          </p:spTgt>
                                        </p:tgtEl>
                                        <p:attrNameLst>
                                          <p:attrName>style.visibility</p:attrName>
                                        </p:attrNameLst>
                                      </p:cBhvr>
                                      <p:to>
                                        <p:strVal val="visible"/>
                                      </p:to>
                                    </p:set>
                                    <p:anim calcmode="lin" valueType="num">
                                      <p:cBhvr additive="base">
                                        <p:cTn id="13" dur="500" fill="hold"/>
                                        <p:tgtEl>
                                          <p:spTgt spid="136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195">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36195">
                                            <p:txEl>
                                              <p:pRg st="3" end="3"/>
                                            </p:txEl>
                                          </p:spTgt>
                                        </p:tgtEl>
                                        <p:attrNameLst>
                                          <p:attrName>style.visibility</p:attrName>
                                        </p:attrNameLst>
                                      </p:cBhvr>
                                      <p:to>
                                        <p:strVal val="visible"/>
                                      </p:to>
                                    </p:set>
                                    <p:anim calcmode="lin" valueType="num">
                                      <p:cBhvr additive="base">
                                        <p:cTn id="18" dur="500" fill="hold"/>
                                        <p:tgtEl>
                                          <p:spTgt spid="136195">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6195">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6195">
                                            <p:txEl>
                                              <p:pRg st="4" end="4"/>
                                            </p:txEl>
                                          </p:spTgt>
                                        </p:tgtEl>
                                        <p:attrNameLst>
                                          <p:attrName>style.visibility</p:attrName>
                                        </p:attrNameLst>
                                      </p:cBhvr>
                                      <p:to>
                                        <p:strVal val="visible"/>
                                      </p:to>
                                    </p:set>
                                    <p:anim calcmode="lin" valueType="num">
                                      <p:cBhvr additive="base">
                                        <p:cTn id="22" dur="500" fill="hold"/>
                                        <p:tgtEl>
                                          <p:spTgt spid="136195">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6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6195">
                                            <p:txEl>
                                              <p:pRg st="5" end="5"/>
                                            </p:txEl>
                                          </p:spTgt>
                                        </p:tgtEl>
                                        <p:attrNameLst>
                                          <p:attrName>style.visibility</p:attrName>
                                        </p:attrNameLst>
                                      </p:cBhvr>
                                      <p:to>
                                        <p:strVal val="visible"/>
                                      </p:to>
                                    </p:set>
                                    <p:anim calcmode="lin" valueType="num">
                                      <p:cBhvr additive="base">
                                        <p:cTn id="34" dur="500" fill="hold"/>
                                        <p:tgtEl>
                                          <p:spTgt spid="136195">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36195">
                                            <p:txEl>
                                              <p:pRg st="5" end="5"/>
                                            </p:txEl>
                                          </p:spTgt>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136195">
                                            <p:txEl>
                                              <p:pRg st="6" end="6"/>
                                            </p:txEl>
                                          </p:spTgt>
                                        </p:tgtEl>
                                        <p:attrNameLst>
                                          <p:attrName>style.visibility</p:attrName>
                                        </p:attrNameLst>
                                      </p:cBhvr>
                                      <p:to>
                                        <p:strVal val="visible"/>
                                      </p:to>
                                    </p:set>
                                    <p:anim calcmode="lin" valueType="num">
                                      <p:cBhvr additive="base">
                                        <p:cTn id="39" dur="500" fill="hold"/>
                                        <p:tgtEl>
                                          <p:spTgt spid="13619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619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6195">
                                            <p:txEl>
                                              <p:pRg st="7" end="7"/>
                                            </p:txEl>
                                          </p:spTgt>
                                        </p:tgtEl>
                                        <p:attrNameLst>
                                          <p:attrName>style.visibility</p:attrName>
                                        </p:attrNameLst>
                                      </p:cBhvr>
                                      <p:to>
                                        <p:strVal val="visible"/>
                                      </p:to>
                                    </p:set>
                                    <p:anim calcmode="lin" valueType="num">
                                      <p:cBhvr additive="base">
                                        <p:cTn id="43" dur="500" fill="hold"/>
                                        <p:tgtEl>
                                          <p:spTgt spid="13619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6195">
                                            <p:txEl>
                                              <p:pRg st="7" end="7"/>
                                            </p:txEl>
                                          </p:spTgt>
                                        </p:tgtEl>
                                        <p:attrNameLst>
                                          <p:attrName>ppt_y</p:attrName>
                                        </p:attrNameLst>
                                      </p:cBhvr>
                                      <p:tavLst>
                                        <p:tav tm="0">
                                          <p:val>
                                            <p:strVal val="1+#ppt_h/2"/>
                                          </p:val>
                                        </p:tav>
                                        <p:tav tm="100000">
                                          <p:val>
                                            <p:strVal val="#ppt_y"/>
                                          </p:val>
                                        </p:tav>
                                      </p:tavLst>
                                    </p:anim>
                                  </p:childTnLst>
                                </p:cTn>
                              </p:par>
                            </p:childTnLst>
                          </p:cTn>
                        </p:par>
                        <p:par>
                          <p:cTn id="45" fill="hold">
                            <p:stCondLst>
                              <p:cond delay="1000"/>
                            </p:stCondLst>
                            <p:childTnLst>
                              <p:par>
                                <p:cTn id="46" presetID="2" presetClass="entr" presetSubtype="4"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500" fill="hold"/>
                                        <p:tgtEl>
                                          <p:spTgt spid="3"/>
                                        </p:tgtEl>
                                        <p:attrNameLst>
                                          <p:attrName>ppt_x</p:attrName>
                                        </p:attrNameLst>
                                      </p:cBhvr>
                                      <p:tavLst>
                                        <p:tav tm="0">
                                          <p:val>
                                            <p:strVal val="#ppt_x"/>
                                          </p:val>
                                        </p:tav>
                                        <p:tav tm="100000">
                                          <p:val>
                                            <p:strVal val="#ppt_x"/>
                                          </p:val>
                                        </p:tav>
                                      </p:tavLst>
                                    </p:anim>
                                    <p:anim calcmode="lin" valueType="num">
                                      <p:cBhvr additive="base">
                                        <p:cTn id="4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uiExpand="1" build="p"/>
      <p:bldP spid="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US" dirty="0"/>
              <a:t>解决</a:t>
            </a:r>
            <a:r>
              <a:rPr lang="zh-CN" altLang="en-US" dirty="0" smtClean="0"/>
              <a:t>差错传播 </a:t>
            </a:r>
            <a:r>
              <a:rPr lang="en-US" altLang="zh-CN" dirty="0" smtClean="0"/>
              <a:t>— </a:t>
            </a:r>
            <a:r>
              <a:rPr lang="zh-CN" altLang="en-US" dirty="0"/>
              <a:t>预编</a:t>
            </a:r>
            <a:r>
              <a:rPr lang="zh-CN" altLang="en-US" dirty="0" smtClean="0"/>
              <a:t>码 续</a:t>
            </a:r>
            <a:endParaRPr lang="zh-CN" altLang="en-US" dirty="0"/>
          </a:p>
        </p:txBody>
      </p:sp>
      <p:sp>
        <p:nvSpPr>
          <p:cNvPr id="136195" name="Rectangle 3"/>
          <p:cNvSpPr>
            <a:spLocks noGrp="1" noChangeArrowheads="1"/>
          </p:cNvSpPr>
          <p:nvPr>
            <p:ph type="body" idx="1"/>
          </p:nvPr>
        </p:nvSpPr>
        <p:spPr>
          <a:xfrm>
            <a:off x="539552" y="1196752"/>
            <a:ext cx="8064896" cy="5400600"/>
          </a:xfrm>
        </p:spPr>
        <p:txBody>
          <a:bodyPr>
            <a:normAutofit/>
          </a:bodyPr>
          <a:lstStyle/>
          <a:p>
            <a:pPr>
              <a:lnSpc>
                <a:spcPct val="140000"/>
              </a:lnSpc>
            </a:pPr>
            <a:r>
              <a:rPr lang="zh-CN" altLang="en-US" dirty="0" smtClean="0">
                <a:solidFill>
                  <a:srgbClr val="0000FF"/>
                </a:solidFill>
                <a:sym typeface="Symbol" pitchFamily="18" charset="2"/>
              </a:rPr>
              <a:t>第三步：模</a:t>
            </a:r>
            <a:r>
              <a:rPr lang="en-US" altLang="zh-CN" dirty="0" smtClean="0">
                <a:solidFill>
                  <a:srgbClr val="0000FF"/>
                </a:solidFill>
                <a:sym typeface="Symbol" pitchFamily="18" charset="2"/>
              </a:rPr>
              <a:t>2</a:t>
            </a:r>
            <a:r>
              <a:rPr lang="zh-CN" altLang="en-US" dirty="0" smtClean="0">
                <a:solidFill>
                  <a:srgbClr val="0000FF"/>
                </a:solidFill>
                <a:sym typeface="Symbol" pitchFamily="18" charset="2"/>
              </a:rPr>
              <a:t>判决</a:t>
            </a:r>
            <a:endParaRPr lang="en-US" altLang="zh-CN" dirty="0" smtClean="0">
              <a:solidFill>
                <a:srgbClr val="0000FF"/>
              </a:solidFill>
              <a:sym typeface="Symbol" pitchFamily="18" charset="2"/>
            </a:endParaRPr>
          </a:p>
          <a:p>
            <a:pPr lvl="1">
              <a:lnSpc>
                <a:spcPct val="140000"/>
              </a:lnSpc>
            </a:pPr>
            <a:r>
              <a:rPr lang="zh-CN" altLang="en-US" dirty="0" smtClean="0">
                <a:sym typeface="Symbol" pitchFamily="18" charset="2"/>
              </a:rPr>
              <a:t>接收端对</a:t>
            </a:r>
            <a:r>
              <a:rPr lang="en-US" altLang="zh-CN" i="1" dirty="0" err="1">
                <a:sym typeface="Symbol" pitchFamily="18" charset="2"/>
              </a:rPr>
              <a:t>C</a:t>
            </a:r>
            <a:r>
              <a:rPr lang="en-US" altLang="zh-CN" i="1" baseline="-25000" dirty="0" err="1"/>
              <a:t>k</a:t>
            </a:r>
            <a:r>
              <a:rPr lang="en-US" altLang="zh-CN" dirty="0">
                <a:sym typeface="Symbol" pitchFamily="18" charset="2"/>
              </a:rPr>
              <a:t> </a:t>
            </a:r>
            <a:r>
              <a:rPr lang="en-US" altLang="zh-CN" dirty="0"/>
              <a:t>=  </a:t>
            </a:r>
            <a:r>
              <a:rPr lang="en-US" altLang="zh-CN" i="1" dirty="0" err="1"/>
              <a:t>b</a:t>
            </a:r>
            <a:r>
              <a:rPr lang="en-US" altLang="zh-CN" i="1" baseline="-25000" dirty="0" err="1"/>
              <a:t>k</a:t>
            </a:r>
            <a:r>
              <a:rPr lang="en-US" altLang="zh-CN" dirty="0"/>
              <a:t> </a:t>
            </a:r>
            <a:r>
              <a:rPr lang="en-US" altLang="zh-CN" dirty="0">
                <a:sym typeface="Symbol" pitchFamily="18" charset="2"/>
              </a:rPr>
              <a:t>+  </a:t>
            </a:r>
            <a:r>
              <a:rPr lang="en-US" altLang="zh-CN" i="1" dirty="0">
                <a:sym typeface="Symbol" pitchFamily="18" charset="2"/>
              </a:rPr>
              <a:t>b</a:t>
            </a:r>
            <a:r>
              <a:rPr lang="en-US" altLang="zh-CN" i="1" baseline="-25000" dirty="0">
                <a:sym typeface="Symbol" pitchFamily="18" charset="2"/>
              </a:rPr>
              <a:t>k</a:t>
            </a:r>
            <a:r>
              <a:rPr lang="en-US" altLang="zh-CN" baseline="-25000" dirty="0">
                <a:sym typeface="Symbol" pitchFamily="18" charset="2"/>
              </a:rPr>
              <a:t>-1</a:t>
            </a:r>
            <a:r>
              <a:rPr lang="zh-CN" altLang="en-US" dirty="0" smtClean="0">
                <a:sym typeface="Symbol" pitchFamily="18" charset="2"/>
              </a:rPr>
              <a:t>进行模</a:t>
            </a:r>
            <a:r>
              <a:rPr lang="en-US" altLang="zh-CN" dirty="0">
                <a:sym typeface="Symbol" pitchFamily="18" charset="2"/>
              </a:rPr>
              <a:t>2</a:t>
            </a:r>
            <a:r>
              <a:rPr lang="zh-CN" altLang="en-US" dirty="0">
                <a:sym typeface="Symbol" pitchFamily="18" charset="2"/>
              </a:rPr>
              <a:t>判决</a:t>
            </a:r>
            <a:r>
              <a:rPr lang="zh-CN" altLang="en-US" dirty="0" smtClean="0">
                <a:sym typeface="Symbol" pitchFamily="18" charset="2"/>
              </a:rPr>
              <a:t>：则</a:t>
            </a:r>
            <a:r>
              <a:rPr lang="zh-CN" altLang="en-US" dirty="0">
                <a:sym typeface="Symbol" pitchFamily="18" charset="2"/>
              </a:rPr>
              <a:t>有</a:t>
            </a:r>
          </a:p>
          <a:p>
            <a:pPr lvl="1">
              <a:lnSpc>
                <a:spcPct val="130000"/>
              </a:lnSpc>
              <a:buFont typeface="Wingdings" pitchFamily="2" charset="2"/>
              <a:buNone/>
            </a:pPr>
            <a:r>
              <a:rPr lang="zh-CN" altLang="en-US" dirty="0">
                <a:sym typeface="Symbol" pitchFamily="18" charset="2"/>
              </a:rPr>
              <a:t>		</a:t>
            </a:r>
            <a:r>
              <a:rPr lang="en-US" altLang="zh-CN" dirty="0" smtClean="0">
                <a:sym typeface="Symbol" pitchFamily="18" charset="2"/>
              </a:rPr>
              <a:t>[</a:t>
            </a:r>
            <a:r>
              <a:rPr lang="en-US" altLang="zh-CN" i="1" dirty="0" err="1">
                <a:sym typeface="Symbol" pitchFamily="18" charset="2"/>
              </a:rPr>
              <a:t>C</a:t>
            </a:r>
            <a:r>
              <a:rPr lang="en-US" altLang="zh-CN" i="1" baseline="-25000" dirty="0" err="1">
                <a:sym typeface="Symbol" pitchFamily="18" charset="2"/>
              </a:rPr>
              <a:t>k</a:t>
            </a:r>
            <a:r>
              <a:rPr lang="en-US" altLang="zh-CN" dirty="0">
                <a:sym typeface="Symbol" pitchFamily="18" charset="2"/>
              </a:rPr>
              <a:t>]</a:t>
            </a:r>
            <a:r>
              <a:rPr lang="en-US" altLang="zh-CN" baseline="-25000" dirty="0">
                <a:sym typeface="Symbol" pitchFamily="18" charset="2"/>
              </a:rPr>
              <a:t>mod2</a:t>
            </a:r>
            <a:r>
              <a:rPr lang="en-US" altLang="zh-CN" dirty="0">
                <a:sym typeface="Symbol" pitchFamily="18" charset="2"/>
              </a:rPr>
              <a:t> = [</a:t>
            </a:r>
            <a:r>
              <a:rPr lang="en-US" altLang="zh-CN" i="1" dirty="0" err="1"/>
              <a:t>b</a:t>
            </a:r>
            <a:r>
              <a:rPr lang="en-US" altLang="zh-CN" i="1" baseline="-25000" dirty="0" err="1"/>
              <a:t>k</a:t>
            </a:r>
            <a:r>
              <a:rPr lang="en-US" altLang="zh-CN" dirty="0"/>
              <a:t> + </a:t>
            </a:r>
            <a:r>
              <a:rPr lang="en-US" altLang="zh-CN" i="1" dirty="0">
                <a:sym typeface="Symbol" pitchFamily="18" charset="2"/>
              </a:rPr>
              <a:t>b</a:t>
            </a:r>
            <a:r>
              <a:rPr lang="en-US" altLang="zh-CN" i="1" baseline="-25000" dirty="0">
                <a:sym typeface="Symbol" pitchFamily="18" charset="2"/>
              </a:rPr>
              <a:t>k</a:t>
            </a:r>
            <a:r>
              <a:rPr lang="en-US" altLang="zh-CN" baseline="-25000" dirty="0">
                <a:sym typeface="Symbol" pitchFamily="18" charset="2"/>
              </a:rPr>
              <a:t>-1</a:t>
            </a:r>
            <a:r>
              <a:rPr lang="en-US" altLang="zh-CN" dirty="0">
                <a:sym typeface="Symbol" pitchFamily="18" charset="2"/>
              </a:rPr>
              <a:t>]</a:t>
            </a:r>
            <a:r>
              <a:rPr lang="en-US" altLang="zh-CN" baseline="-25000" dirty="0">
                <a:sym typeface="Symbol" pitchFamily="18" charset="2"/>
              </a:rPr>
              <a:t>mod2</a:t>
            </a:r>
            <a:r>
              <a:rPr lang="en-US" altLang="zh-CN" dirty="0">
                <a:sym typeface="Symbol" pitchFamily="18" charset="2"/>
              </a:rPr>
              <a:t> = </a:t>
            </a:r>
            <a:r>
              <a:rPr lang="en-US" altLang="zh-CN" i="1" dirty="0" err="1"/>
              <a:t>b</a:t>
            </a:r>
            <a:r>
              <a:rPr lang="en-US" altLang="zh-CN" i="1" baseline="-25000" dirty="0" err="1"/>
              <a:t>k</a:t>
            </a:r>
            <a:r>
              <a:rPr lang="en-US" altLang="zh-CN" dirty="0"/>
              <a:t> </a:t>
            </a:r>
            <a:r>
              <a:rPr lang="en-US" altLang="zh-CN" dirty="0">
                <a:sym typeface="Symbol" pitchFamily="18" charset="2"/>
              </a:rPr>
              <a:t>  </a:t>
            </a:r>
            <a:r>
              <a:rPr lang="en-US" altLang="zh-CN" i="1" dirty="0">
                <a:sym typeface="Symbol" pitchFamily="18" charset="2"/>
              </a:rPr>
              <a:t>b</a:t>
            </a:r>
            <a:r>
              <a:rPr lang="en-US" altLang="zh-CN" i="1" baseline="-25000" dirty="0">
                <a:sym typeface="Symbol" pitchFamily="18" charset="2"/>
              </a:rPr>
              <a:t>k</a:t>
            </a:r>
            <a:r>
              <a:rPr lang="en-US" altLang="zh-CN" baseline="-25000" dirty="0">
                <a:sym typeface="Symbol" pitchFamily="18" charset="2"/>
              </a:rPr>
              <a:t>-1</a:t>
            </a:r>
            <a:r>
              <a:rPr lang="en-US" altLang="zh-CN" dirty="0">
                <a:sym typeface="Symbol" pitchFamily="18" charset="2"/>
              </a:rPr>
              <a:t> =  </a:t>
            </a:r>
            <a:r>
              <a:rPr lang="en-US" altLang="zh-CN" i="1" dirty="0" err="1"/>
              <a:t>a</a:t>
            </a:r>
            <a:r>
              <a:rPr lang="en-US" altLang="zh-CN" i="1" baseline="-25000" dirty="0" err="1"/>
              <a:t>k</a:t>
            </a:r>
            <a:endParaRPr lang="en-US" altLang="zh-CN" i="1" baseline="-25000" dirty="0"/>
          </a:p>
          <a:p>
            <a:pPr lvl="1">
              <a:lnSpc>
                <a:spcPct val="130000"/>
              </a:lnSpc>
              <a:buFont typeface="Wingdings" pitchFamily="2" charset="2"/>
              <a:buNone/>
            </a:pPr>
            <a:r>
              <a:rPr lang="en-US" altLang="zh-CN" i="1" baseline="-25000" dirty="0"/>
              <a:t>	</a:t>
            </a:r>
            <a:r>
              <a:rPr lang="en-US" altLang="zh-CN" i="1" baseline="-25000" dirty="0" smtClean="0"/>
              <a:t> </a:t>
            </a:r>
            <a:r>
              <a:rPr lang="zh-CN" altLang="en-US" dirty="0" smtClean="0"/>
              <a:t>即</a:t>
            </a:r>
            <a:r>
              <a:rPr lang="zh-CN" altLang="en-US" dirty="0"/>
              <a:t>	</a:t>
            </a:r>
            <a:r>
              <a:rPr lang="zh-CN" altLang="en-US" dirty="0">
                <a:sym typeface="Symbol" pitchFamily="18" charset="2"/>
              </a:rPr>
              <a:t> </a:t>
            </a:r>
            <a:r>
              <a:rPr lang="en-US" altLang="zh-CN" i="1" dirty="0" err="1"/>
              <a:t>a</a:t>
            </a:r>
            <a:r>
              <a:rPr lang="en-US" altLang="zh-CN" i="1" baseline="-25000" dirty="0" err="1"/>
              <a:t>k</a:t>
            </a:r>
            <a:r>
              <a:rPr lang="en-US" altLang="zh-CN" dirty="0"/>
              <a:t> </a:t>
            </a:r>
            <a:r>
              <a:rPr lang="en-US" altLang="zh-CN" dirty="0">
                <a:sym typeface="Symbol" pitchFamily="18" charset="2"/>
              </a:rPr>
              <a:t>= [</a:t>
            </a:r>
            <a:r>
              <a:rPr lang="en-US" altLang="zh-CN" i="1" dirty="0" err="1">
                <a:sym typeface="Symbol" pitchFamily="18" charset="2"/>
              </a:rPr>
              <a:t>C</a:t>
            </a:r>
            <a:r>
              <a:rPr lang="en-US" altLang="zh-CN" i="1" baseline="-25000" dirty="0" err="1">
                <a:sym typeface="Symbol" pitchFamily="18" charset="2"/>
              </a:rPr>
              <a:t>k</a:t>
            </a:r>
            <a:r>
              <a:rPr lang="en-US" altLang="zh-CN" dirty="0">
                <a:sym typeface="Symbol" pitchFamily="18" charset="2"/>
              </a:rPr>
              <a:t>]</a:t>
            </a:r>
            <a:r>
              <a:rPr lang="en-US" altLang="zh-CN" baseline="-25000" dirty="0">
                <a:sym typeface="Symbol" pitchFamily="18" charset="2"/>
              </a:rPr>
              <a:t>mod2</a:t>
            </a:r>
            <a:r>
              <a:rPr lang="en-US" altLang="zh-CN" dirty="0">
                <a:sym typeface="Symbol" pitchFamily="18" charset="2"/>
              </a:rPr>
              <a:t> </a:t>
            </a:r>
            <a:endParaRPr lang="zh-CN" altLang="en-US" dirty="0">
              <a:sym typeface="Symbol" pitchFamily="18" charset="2"/>
            </a:endParaRPr>
          </a:p>
        </p:txBody>
      </p:sp>
      <p:sp>
        <p:nvSpPr>
          <p:cNvPr id="4" name="灯片编号占位符 5"/>
          <p:cNvSpPr>
            <a:spLocks noGrp="1"/>
          </p:cNvSpPr>
          <p:nvPr>
            <p:ph type="sldNum" sz="quarter" idx="12"/>
          </p:nvPr>
        </p:nvSpPr>
        <p:spPr/>
        <p:txBody>
          <a:bodyPr/>
          <a:lstStyle/>
          <a:p>
            <a:fld id="{6E1F246A-242B-44B6-8DE7-133C4B922F3A}" type="slidenum">
              <a:rPr lang="en-US" altLang="zh-CN" smtClean="0"/>
              <a:pPr/>
              <a:t>152</a:t>
            </a:fld>
            <a:endParaRPr lang="en-US" altLang="zh-CN"/>
          </a:p>
        </p:txBody>
      </p:sp>
      <p:graphicFrame>
        <p:nvGraphicFramePr>
          <p:cNvPr id="3" name="图示 2"/>
          <p:cNvGraphicFramePr/>
          <p:nvPr>
            <p:extLst>
              <p:ext uri="{D42A27DB-BD31-4B8C-83A1-F6EECF244321}">
                <p14:modId xmlns:p14="http://schemas.microsoft.com/office/powerpoint/2010/main" val="2538767834"/>
              </p:ext>
            </p:extLst>
          </p:nvPr>
        </p:nvGraphicFramePr>
        <p:xfrm>
          <a:off x="683568" y="3707070"/>
          <a:ext cx="7992888" cy="2838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4860032" y="3245405"/>
            <a:ext cx="2890535" cy="461665"/>
          </a:xfrm>
          <a:prstGeom prst="rect">
            <a:avLst/>
          </a:prstGeom>
        </p:spPr>
        <p:txBody>
          <a:bodyPr wrap="none">
            <a:spAutoFit/>
          </a:bodyPr>
          <a:lstStyle/>
          <a:p>
            <a:r>
              <a:rPr lang="zh-CN" altLang="en-US" sz="2400" b="1" dirty="0">
                <a:solidFill>
                  <a:srgbClr val="FF0000"/>
                </a:solidFill>
                <a:latin typeface="+mj-ea"/>
                <a:ea typeface="+mj-ea"/>
              </a:rPr>
              <a:t>不需要预先知道</a:t>
            </a:r>
            <a:r>
              <a:rPr lang="en-US" altLang="zh-CN" sz="2400" b="1" i="1" dirty="0">
                <a:solidFill>
                  <a:srgbClr val="FF0000"/>
                </a:solidFill>
                <a:latin typeface="+mj-ea"/>
                <a:ea typeface="+mj-ea"/>
              </a:rPr>
              <a:t>a</a:t>
            </a:r>
            <a:r>
              <a:rPr lang="en-US" altLang="zh-CN" sz="2400" b="1" i="1" baseline="-25000" dirty="0">
                <a:solidFill>
                  <a:srgbClr val="FF0000"/>
                </a:solidFill>
                <a:latin typeface="+mj-ea"/>
                <a:ea typeface="+mj-ea"/>
                <a:sym typeface="Symbol" pitchFamily="18" charset="2"/>
              </a:rPr>
              <a:t>k</a:t>
            </a:r>
            <a:r>
              <a:rPr lang="en-US" altLang="zh-CN" sz="2400" b="1" baseline="-25000" dirty="0">
                <a:solidFill>
                  <a:srgbClr val="FF0000"/>
                </a:solidFill>
                <a:latin typeface="+mj-ea"/>
                <a:ea typeface="+mj-ea"/>
                <a:sym typeface="Symbol" pitchFamily="18" charset="2"/>
              </a:rPr>
              <a:t>-1 </a:t>
            </a:r>
            <a:endParaRPr lang="zh-CN" altLang="en-US" sz="2400" b="1" dirty="0">
              <a:latin typeface="+mj-ea"/>
              <a:ea typeface="+mj-ea"/>
            </a:endParaRPr>
          </a:p>
        </p:txBody>
      </p:sp>
    </p:spTree>
    <p:extLst>
      <p:ext uri="{BB962C8B-B14F-4D97-AF65-F5344CB8AC3E}">
        <p14:creationId xmlns:p14="http://schemas.microsoft.com/office/powerpoint/2010/main" val="79821188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6195">
                                            <p:txEl>
                                              <p:pRg st="2" end="2"/>
                                            </p:txEl>
                                          </p:spTgt>
                                        </p:tgtEl>
                                        <p:attrNameLst>
                                          <p:attrName>style.visibility</p:attrName>
                                        </p:attrNameLst>
                                      </p:cBhvr>
                                      <p:to>
                                        <p:strVal val="visible"/>
                                      </p:to>
                                    </p:set>
                                    <p:anim calcmode="lin" valueType="num">
                                      <p:cBhvr additive="base">
                                        <p:cTn id="7" dur="500" fill="hold"/>
                                        <p:tgtEl>
                                          <p:spTgt spid="1361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19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6195">
                                            <p:txEl>
                                              <p:pRg st="3" end="3"/>
                                            </p:txEl>
                                          </p:spTgt>
                                        </p:tgtEl>
                                        <p:attrNameLst>
                                          <p:attrName>style.visibility</p:attrName>
                                        </p:attrNameLst>
                                      </p:cBhvr>
                                      <p:to>
                                        <p:strVal val="visible"/>
                                      </p:to>
                                    </p:set>
                                    <p:anim calcmode="lin" valueType="num">
                                      <p:cBhvr additive="base">
                                        <p:cTn id="11" dur="500" fill="hold"/>
                                        <p:tgtEl>
                                          <p:spTgt spid="13619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6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5"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E9AE090-3760-4119-B3FC-D191DCDAC243}" type="slidenum">
              <a:rPr lang="en-US" altLang="zh-CN"/>
              <a:pPr/>
              <a:t>153</a:t>
            </a:fld>
            <a:endParaRPr lang="en-US" altLang="zh-CN"/>
          </a:p>
        </p:txBody>
      </p:sp>
      <p:sp>
        <p:nvSpPr>
          <p:cNvPr id="138242" name="Rectangle 2"/>
          <p:cNvSpPr>
            <a:spLocks noGrp="1" noChangeArrowheads="1"/>
          </p:cNvSpPr>
          <p:nvPr>
            <p:ph type="title"/>
          </p:nvPr>
        </p:nvSpPr>
        <p:spPr/>
        <p:txBody>
          <a:bodyPr>
            <a:normAutofit/>
          </a:bodyPr>
          <a:lstStyle/>
          <a:p>
            <a:r>
              <a:rPr lang="zh-CN" altLang="en-US" dirty="0" smtClean="0"/>
              <a:t>例</a:t>
            </a:r>
            <a:endParaRPr lang="zh-CN" altLang="en-US" dirty="0"/>
          </a:p>
        </p:txBody>
      </p:sp>
      <p:sp>
        <p:nvSpPr>
          <p:cNvPr id="138243" name="Rectangle 3"/>
          <p:cNvSpPr>
            <a:spLocks noGrp="1" noChangeArrowheads="1"/>
          </p:cNvSpPr>
          <p:nvPr>
            <p:ph type="body" idx="1"/>
          </p:nvPr>
        </p:nvSpPr>
        <p:spPr/>
        <p:txBody>
          <a:bodyPr>
            <a:normAutofit/>
          </a:bodyPr>
          <a:lstStyle/>
          <a:p>
            <a:pPr>
              <a:lnSpc>
                <a:spcPct val="120000"/>
              </a:lnSpc>
            </a:pPr>
            <a:r>
              <a:rPr lang="zh-CN" altLang="en-US" dirty="0"/>
              <a:t>例： </a:t>
            </a:r>
            <a:r>
              <a:rPr lang="en-US" altLang="zh-CN" i="1" dirty="0" err="1"/>
              <a:t>a</a:t>
            </a:r>
            <a:r>
              <a:rPr lang="en-US" altLang="zh-CN" i="1" baseline="-25000" dirty="0" err="1"/>
              <a:t>k</a:t>
            </a:r>
            <a:r>
              <a:rPr lang="zh-CN" altLang="en-US" dirty="0"/>
              <a:t>和</a:t>
            </a:r>
            <a:r>
              <a:rPr lang="en-US" altLang="zh-CN" i="1" dirty="0" err="1"/>
              <a:t>b</a:t>
            </a:r>
            <a:r>
              <a:rPr lang="en-US" altLang="zh-CN" i="1" baseline="-25000" dirty="0" err="1"/>
              <a:t>k</a:t>
            </a:r>
            <a:r>
              <a:rPr lang="zh-CN" altLang="en-US" dirty="0"/>
              <a:t>为二进制双极性码，其取值为</a:t>
            </a:r>
            <a:r>
              <a:rPr lang="en-US" altLang="zh-CN" dirty="0"/>
              <a:t>+1</a:t>
            </a:r>
            <a:r>
              <a:rPr lang="zh-CN" altLang="en-US" dirty="0"/>
              <a:t>及</a:t>
            </a:r>
            <a:r>
              <a:rPr lang="en-US" altLang="zh-CN" dirty="0"/>
              <a:t>-1</a:t>
            </a:r>
            <a:r>
              <a:rPr lang="zh-CN" altLang="en-US" dirty="0"/>
              <a:t>（对应于“</a:t>
            </a:r>
            <a:r>
              <a:rPr lang="en-US" altLang="zh-CN" dirty="0"/>
              <a:t>1”</a:t>
            </a:r>
            <a:r>
              <a:rPr lang="zh-CN" altLang="en-US" dirty="0"/>
              <a:t>及“</a:t>
            </a:r>
            <a:r>
              <a:rPr lang="en-US" altLang="zh-CN" dirty="0"/>
              <a:t>0”</a:t>
            </a:r>
            <a:r>
              <a:rPr lang="zh-CN" altLang="en-US" dirty="0"/>
              <a:t>） </a:t>
            </a:r>
          </a:p>
          <a:p>
            <a:pPr lvl="1">
              <a:lnSpc>
                <a:spcPct val="90000"/>
              </a:lnSpc>
              <a:buFont typeface="Wingdings" pitchFamily="2" charset="2"/>
              <a:buNone/>
            </a:pPr>
            <a:r>
              <a:rPr lang="zh-CN" altLang="en-US" dirty="0"/>
              <a:t>	 </a:t>
            </a:r>
            <a:r>
              <a:rPr lang="en-US" altLang="zh-CN" sz="2800" i="1" dirty="0" err="1"/>
              <a:t>a</a:t>
            </a:r>
            <a:r>
              <a:rPr lang="en-US" altLang="zh-CN" sz="2800" i="1" baseline="-25000" dirty="0" err="1"/>
              <a:t>k</a:t>
            </a:r>
            <a:r>
              <a:rPr lang="en-US" altLang="zh-CN" sz="2800" i="1" baseline="-25000" dirty="0"/>
              <a:t> </a:t>
            </a:r>
            <a:r>
              <a:rPr lang="en-US" altLang="zh-CN" sz="2800" dirty="0"/>
              <a:t>      1   0   1   1   0    0    0   1    0   1   1</a:t>
            </a:r>
          </a:p>
          <a:p>
            <a:pPr lvl="1">
              <a:lnSpc>
                <a:spcPct val="90000"/>
              </a:lnSpc>
              <a:buFont typeface="Wingdings" pitchFamily="2" charset="2"/>
              <a:buNone/>
            </a:pPr>
            <a:r>
              <a:rPr lang="en-US" altLang="zh-CN" sz="2800" i="1" dirty="0"/>
              <a:t>   b</a:t>
            </a:r>
            <a:r>
              <a:rPr lang="en-US" altLang="zh-CN" sz="2800" i="1" baseline="-25000" dirty="0"/>
              <a:t>k-1      </a:t>
            </a:r>
            <a:r>
              <a:rPr lang="en-US" altLang="zh-CN" sz="2800" dirty="0"/>
              <a:t> 0   1   1   0   1    1    1   1    0    0  1</a:t>
            </a:r>
          </a:p>
          <a:p>
            <a:pPr lvl="1">
              <a:lnSpc>
                <a:spcPct val="90000"/>
              </a:lnSpc>
              <a:buFont typeface="Wingdings" pitchFamily="2" charset="2"/>
              <a:buNone/>
            </a:pPr>
            <a:r>
              <a:rPr lang="en-US" altLang="zh-CN" sz="2800" dirty="0"/>
              <a:t>   </a:t>
            </a:r>
            <a:r>
              <a:rPr lang="en-US" altLang="zh-CN" sz="2800" i="1" dirty="0" err="1"/>
              <a:t>b</a:t>
            </a:r>
            <a:r>
              <a:rPr lang="en-US" altLang="zh-CN" sz="2800" i="1" baseline="-25000" dirty="0" err="1"/>
              <a:t>k</a:t>
            </a:r>
            <a:r>
              <a:rPr lang="en-US" altLang="zh-CN" sz="2800" dirty="0"/>
              <a:t>        1   1   0   1   1    1    1   0    0   1   0</a:t>
            </a:r>
          </a:p>
          <a:p>
            <a:pPr lvl="1">
              <a:lnSpc>
                <a:spcPct val="90000"/>
              </a:lnSpc>
              <a:buFont typeface="Wingdings" pitchFamily="2" charset="2"/>
              <a:buNone/>
            </a:pPr>
            <a:r>
              <a:rPr lang="en-US" altLang="zh-CN" sz="2800" i="1" dirty="0"/>
              <a:t>   </a:t>
            </a:r>
            <a:r>
              <a:rPr lang="en-US" altLang="zh-CN" sz="2800" i="1" dirty="0" err="1"/>
              <a:t>C</a:t>
            </a:r>
            <a:r>
              <a:rPr lang="en-US" altLang="zh-CN" sz="2800" i="1" baseline="-25000" dirty="0" err="1"/>
              <a:t>k</a:t>
            </a:r>
            <a:r>
              <a:rPr lang="en-US" altLang="zh-CN" sz="2800" dirty="0"/>
              <a:t>       0  +2  0   0  +2  +2  +2  0  –2   0  0</a:t>
            </a:r>
          </a:p>
          <a:p>
            <a:pPr lvl="1">
              <a:lnSpc>
                <a:spcPct val="90000"/>
              </a:lnSpc>
              <a:buFont typeface="Wingdings" pitchFamily="2" charset="2"/>
              <a:buNone/>
            </a:pPr>
            <a:r>
              <a:rPr lang="en-US" altLang="zh-CN" dirty="0"/>
              <a:t>	</a:t>
            </a:r>
            <a:r>
              <a:rPr lang="en-US" altLang="zh-CN" sz="2800" dirty="0"/>
              <a:t>		         </a:t>
            </a:r>
            <a:r>
              <a:rPr lang="zh-CN" altLang="en-US" sz="2800" dirty="0" smtClean="0">
                <a:solidFill>
                  <a:srgbClr val="0000FF"/>
                </a:solidFill>
              </a:rPr>
              <a:t>信道传输</a:t>
            </a:r>
            <a:r>
              <a:rPr lang="en-US" altLang="zh-CN" sz="2800" dirty="0" smtClean="0"/>
              <a:t>                     </a:t>
            </a:r>
            <a:r>
              <a:rPr lang="en-US" altLang="zh-CN" sz="2800" dirty="0" smtClean="0">
                <a:solidFill>
                  <a:srgbClr val="FF0000"/>
                </a:solidFill>
                <a:sym typeface="Symbol" pitchFamily="18" charset="2"/>
              </a:rPr>
              <a:t></a:t>
            </a:r>
            <a:r>
              <a:rPr lang="zh-CN" altLang="en-US" sz="2800" dirty="0" smtClean="0">
                <a:solidFill>
                  <a:srgbClr val="FF0000"/>
                </a:solidFill>
                <a:sym typeface="Symbol" pitchFamily="18" charset="2"/>
              </a:rPr>
              <a:t>出错</a:t>
            </a:r>
            <a:endParaRPr lang="en-US" altLang="zh-CN" sz="2800" dirty="0">
              <a:solidFill>
                <a:srgbClr val="FF0000"/>
              </a:solidFill>
              <a:sym typeface="Symbol" pitchFamily="18" charset="2"/>
            </a:endParaRPr>
          </a:p>
          <a:p>
            <a:pPr lvl="1">
              <a:lnSpc>
                <a:spcPct val="90000"/>
              </a:lnSpc>
              <a:buFont typeface="Wingdings" pitchFamily="2" charset="2"/>
              <a:buNone/>
            </a:pPr>
            <a:r>
              <a:rPr lang="en-US" altLang="zh-CN" sz="2800" i="1" dirty="0"/>
              <a:t>   </a:t>
            </a:r>
            <a:r>
              <a:rPr lang="en-US" altLang="zh-CN" sz="2800" i="1" dirty="0" err="1"/>
              <a:t>C</a:t>
            </a:r>
            <a:r>
              <a:rPr lang="en-US" altLang="zh-CN" sz="2800" i="1" baseline="-25000" dirty="0" err="1"/>
              <a:t>k</a:t>
            </a:r>
            <a:r>
              <a:rPr lang="en-US" altLang="zh-CN" sz="2800" i="1" dirty="0">
                <a:sym typeface="Symbol" pitchFamily="18" charset="2"/>
              </a:rPr>
              <a:t></a:t>
            </a:r>
            <a:r>
              <a:rPr lang="en-US" altLang="zh-CN" sz="2800" i="1" baseline="-25000" dirty="0">
                <a:sym typeface="Symbol" pitchFamily="18" charset="2"/>
              </a:rPr>
              <a:t>          </a:t>
            </a:r>
            <a:r>
              <a:rPr lang="en-US" altLang="zh-CN" sz="2800" dirty="0"/>
              <a:t>0 +2   0  0  +2  +2   +2  0    </a:t>
            </a:r>
            <a:r>
              <a:rPr lang="en-US" altLang="zh-CN" sz="2800" b="1" dirty="0">
                <a:solidFill>
                  <a:schemeClr val="hlink"/>
                </a:solidFill>
              </a:rPr>
              <a:t>0</a:t>
            </a:r>
            <a:r>
              <a:rPr lang="en-US" altLang="zh-CN" sz="2800" dirty="0">
                <a:solidFill>
                  <a:schemeClr val="hlink"/>
                </a:solidFill>
              </a:rPr>
              <a:t> </a:t>
            </a:r>
            <a:r>
              <a:rPr lang="en-US" altLang="zh-CN" sz="2800" dirty="0"/>
              <a:t>  0  0</a:t>
            </a:r>
          </a:p>
          <a:p>
            <a:pPr lvl="1">
              <a:lnSpc>
                <a:spcPct val="90000"/>
              </a:lnSpc>
              <a:buFont typeface="Wingdings" pitchFamily="2" charset="2"/>
              <a:buNone/>
            </a:pPr>
            <a:r>
              <a:rPr lang="en-US" altLang="zh-CN" sz="2800" i="1" dirty="0"/>
              <a:t>    </a:t>
            </a:r>
            <a:r>
              <a:rPr lang="en-US" altLang="zh-CN" sz="2800" i="1" dirty="0" err="1"/>
              <a:t>a</a:t>
            </a:r>
            <a:r>
              <a:rPr lang="en-US" altLang="zh-CN" sz="2800" i="1" baseline="-25000" dirty="0" err="1"/>
              <a:t>k</a:t>
            </a:r>
            <a:r>
              <a:rPr lang="en-US" altLang="zh-CN" sz="2800" i="1" dirty="0">
                <a:sym typeface="Symbol" pitchFamily="18" charset="2"/>
              </a:rPr>
              <a:t>  </a:t>
            </a:r>
            <a:r>
              <a:rPr lang="en-US" altLang="zh-CN" sz="2800" dirty="0"/>
              <a:t>    1   0   1   1    0    0     0   1   </a:t>
            </a:r>
            <a:r>
              <a:rPr lang="en-US" altLang="zh-CN" sz="2800" b="1" dirty="0">
                <a:solidFill>
                  <a:schemeClr val="hlink"/>
                </a:solidFill>
              </a:rPr>
              <a:t>1</a:t>
            </a:r>
            <a:r>
              <a:rPr lang="en-US" altLang="zh-CN" sz="2800" dirty="0"/>
              <a:t>    1  1</a:t>
            </a:r>
          </a:p>
          <a:p>
            <a:pPr lvl="1">
              <a:lnSpc>
                <a:spcPct val="90000"/>
              </a:lnSpc>
              <a:buFont typeface="Wingdings" pitchFamily="2" charset="2"/>
              <a:buNone/>
            </a:pPr>
            <a:endParaRPr lang="zh-CN" altLang="en-US" dirty="0"/>
          </a:p>
        </p:txBody>
      </p:sp>
      <p:sp>
        <p:nvSpPr>
          <p:cNvPr id="138245" name="Rectangle 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5" name="组合 4"/>
          <p:cNvGrpSpPr/>
          <p:nvPr/>
        </p:nvGrpSpPr>
        <p:grpSpPr>
          <a:xfrm>
            <a:off x="2555776" y="3356992"/>
            <a:ext cx="2820003" cy="1421928"/>
            <a:chOff x="6228184" y="1844824"/>
            <a:chExt cx="2820003" cy="1421928"/>
          </a:xfrm>
        </p:grpSpPr>
        <p:sp>
          <p:nvSpPr>
            <p:cNvPr id="3" name="矩形 2"/>
            <p:cNvSpPr/>
            <p:nvPr/>
          </p:nvSpPr>
          <p:spPr>
            <a:xfrm>
              <a:off x="6228184" y="1844824"/>
              <a:ext cx="2820003" cy="1421928"/>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lnSpc>
                  <a:spcPct val="90000"/>
                </a:lnSpc>
              </a:pPr>
              <a:r>
                <a:rPr lang="zh-CN" altLang="en-US" sz="2400" b="1" dirty="0">
                  <a:solidFill>
                    <a:srgbClr val="0000FF"/>
                  </a:solidFill>
                  <a:latin typeface="+mj-ea"/>
                  <a:ea typeface="+mj-ea"/>
                </a:rPr>
                <a:t>判决规则</a:t>
              </a:r>
              <a:r>
                <a:rPr lang="zh-CN" altLang="en-US" sz="2400" b="1" dirty="0" smtClean="0">
                  <a:latin typeface="+mj-ea"/>
                  <a:ea typeface="+mj-ea"/>
                </a:rPr>
                <a:t>：            </a:t>
              </a:r>
              <a:endParaRPr lang="en-US" altLang="zh-CN" sz="2400" b="1" dirty="0" smtClean="0">
                <a:latin typeface="+mj-ea"/>
                <a:ea typeface="+mj-ea"/>
              </a:endParaRPr>
            </a:p>
            <a:p>
              <a:pPr>
                <a:lnSpc>
                  <a:spcPct val="90000"/>
                </a:lnSpc>
              </a:pPr>
              <a:endParaRPr lang="en-US" altLang="zh-CN" sz="2400" b="1" dirty="0">
                <a:latin typeface="+mj-ea"/>
                <a:ea typeface="+mj-ea"/>
              </a:endParaRPr>
            </a:p>
            <a:p>
              <a:pPr>
                <a:lnSpc>
                  <a:spcPct val="90000"/>
                </a:lnSpc>
              </a:pPr>
              <a:endParaRPr lang="en-US" altLang="zh-CN" sz="2400" b="1" dirty="0" smtClean="0">
                <a:latin typeface="+mj-ea"/>
                <a:ea typeface="+mj-ea"/>
              </a:endParaRPr>
            </a:p>
            <a:p>
              <a:pPr>
                <a:lnSpc>
                  <a:spcPct val="90000"/>
                </a:lnSpc>
              </a:pPr>
              <a:endParaRPr lang="zh-CN" altLang="en-US" sz="2400" b="1" dirty="0">
                <a:latin typeface="+mj-ea"/>
                <a:ea typeface="+mj-ea"/>
              </a:endParaRPr>
            </a:p>
          </p:txBody>
        </p:sp>
        <p:graphicFrame>
          <p:nvGraphicFramePr>
            <p:cNvPr id="138244" name="Object 4"/>
            <p:cNvGraphicFramePr>
              <a:graphicFrameLocks noChangeAspect="1"/>
            </p:cNvGraphicFramePr>
            <p:nvPr>
              <p:extLst>
                <p:ext uri="{D42A27DB-BD31-4B8C-83A1-F6EECF244321}">
                  <p14:modId xmlns:p14="http://schemas.microsoft.com/office/powerpoint/2010/main" val="4223541346"/>
                </p:ext>
              </p:extLst>
            </p:nvPr>
          </p:nvGraphicFramePr>
          <p:xfrm>
            <a:off x="6412536" y="2259698"/>
            <a:ext cx="2191938" cy="1007054"/>
          </p:xfrm>
          <a:graphic>
            <a:graphicData uri="http://schemas.openxmlformats.org/presentationml/2006/ole">
              <mc:AlternateContent xmlns:mc="http://schemas.openxmlformats.org/markup-compatibility/2006">
                <mc:Choice xmlns:v="urn:schemas-microsoft-com:vml" Requires="v">
                  <p:oleObj spid="_x0000_s600211" name="公式" r:id="rId3" imgW="1054100" imgH="482600" progId="Equation.3">
                    <p:embed/>
                  </p:oleObj>
                </mc:Choice>
                <mc:Fallback>
                  <p:oleObj name="公式" r:id="rId3" imgW="1054100" imgH="48260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2536" y="2259698"/>
                          <a:ext cx="2191938" cy="10070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 name="图示 6"/>
          <p:cNvGraphicFramePr/>
          <p:nvPr>
            <p:extLst>
              <p:ext uri="{D42A27DB-BD31-4B8C-83A1-F6EECF244321}">
                <p14:modId xmlns:p14="http://schemas.microsoft.com/office/powerpoint/2010/main" val="1844818083"/>
              </p:ext>
            </p:extLst>
          </p:nvPr>
        </p:nvGraphicFramePr>
        <p:xfrm>
          <a:off x="1187624" y="2780928"/>
          <a:ext cx="7056784" cy="20882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椭圆 7"/>
          <p:cNvSpPr/>
          <p:nvPr/>
        </p:nvSpPr>
        <p:spPr>
          <a:xfrm>
            <a:off x="6732240" y="4581128"/>
            <a:ext cx="792088" cy="17281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79512" y="3356992"/>
            <a:ext cx="1107996" cy="461665"/>
          </a:xfrm>
          <a:prstGeom prst="rect">
            <a:avLst/>
          </a:prstGeom>
        </p:spPr>
        <p:txBody>
          <a:bodyPr wrap="none">
            <a:spAutoFit/>
          </a:bodyPr>
          <a:lstStyle/>
          <a:p>
            <a:r>
              <a:rPr lang="zh-CN" altLang="en-US" sz="2400" b="1" dirty="0">
                <a:solidFill>
                  <a:srgbClr val="0000FF"/>
                </a:solidFill>
                <a:latin typeface="+mj-ea"/>
                <a:ea typeface="+mj-ea"/>
              </a:rPr>
              <a:t>预编码</a:t>
            </a:r>
            <a:endParaRPr lang="zh-CN" altLang="en-US" sz="2400" b="1" dirty="0">
              <a:latin typeface="+mj-ea"/>
              <a:ea typeface="+mj-ea"/>
            </a:endParaRPr>
          </a:p>
        </p:txBody>
      </p:sp>
      <p:sp>
        <p:nvSpPr>
          <p:cNvPr id="12" name="矩形 11"/>
          <p:cNvSpPr/>
          <p:nvPr/>
        </p:nvSpPr>
        <p:spPr>
          <a:xfrm>
            <a:off x="35496" y="3861048"/>
            <a:ext cx="1415772" cy="461665"/>
          </a:xfrm>
          <a:prstGeom prst="rect">
            <a:avLst/>
          </a:prstGeom>
        </p:spPr>
        <p:txBody>
          <a:bodyPr wrap="none">
            <a:spAutoFit/>
          </a:bodyPr>
          <a:lstStyle/>
          <a:p>
            <a:r>
              <a:rPr lang="zh-CN" altLang="en-US" sz="2400" b="1" dirty="0" smtClean="0">
                <a:solidFill>
                  <a:srgbClr val="0000FF"/>
                </a:solidFill>
                <a:latin typeface="+mj-ea"/>
                <a:ea typeface="+mj-ea"/>
              </a:rPr>
              <a:t>相关编码</a:t>
            </a:r>
            <a:endParaRPr lang="zh-CN" altLang="en-US" sz="2400" b="1" dirty="0">
              <a:latin typeface="+mj-ea"/>
              <a:ea typeface="+mj-ea"/>
            </a:endParaRPr>
          </a:p>
        </p:txBody>
      </p:sp>
    </p:spTree>
    <p:extLst>
      <p:ext uri="{BB962C8B-B14F-4D97-AF65-F5344CB8AC3E}">
        <p14:creationId xmlns:p14="http://schemas.microsoft.com/office/powerpoint/2010/main" val="4836116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243">
                                            <p:txEl>
                                              <p:pRg st="1" end="1"/>
                                            </p:txEl>
                                          </p:spTgt>
                                        </p:tgtEl>
                                        <p:attrNameLst>
                                          <p:attrName>style.visibility</p:attrName>
                                        </p:attrNameLst>
                                      </p:cBhvr>
                                      <p:to>
                                        <p:strVal val="visible"/>
                                      </p:to>
                                    </p:set>
                                    <p:anim calcmode="lin" valueType="num">
                                      <p:cBhvr additive="base">
                                        <p:cTn id="7" dur="500" fill="hold"/>
                                        <p:tgtEl>
                                          <p:spTgt spid="1382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8243">
                                            <p:txEl>
                                              <p:pRg st="2" end="2"/>
                                            </p:txEl>
                                          </p:spTgt>
                                        </p:tgtEl>
                                        <p:attrNameLst>
                                          <p:attrName>style.visibility</p:attrName>
                                        </p:attrNameLst>
                                      </p:cBhvr>
                                      <p:to>
                                        <p:strVal val="visible"/>
                                      </p:to>
                                    </p:set>
                                    <p:anim calcmode="lin" valueType="num">
                                      <p:cBhvr additive="base">
                                        <p:cTn id="11" dur="500" fill="hold"/>
                                        <p:tgtEl>
                                          <p:spTgt spid="13824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24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8243">
                                            <p:txEl>
                                              <p:pRg st="3" end="3"/>
                                            </p:txEl>
                                          </p:spTgt>
                                        </p:tgtEl>
                                        <p:attrNameLst>
                                          <p:attrName>style.visibility</p:attrName>
                                        </p:attrNameLst>
                                      </p:cBhvr>
                                      <p:to>
                                        <p:strVal val="visible"/>
                                      </p:to>
                                    </p:set>
                                    <p:anim calcmode="lin" valueType="num">
                                      <p:cBhvr additive="base">
                                        <p:cTn id="15" dur="500" fill="hold"/>
                                        <p:tgtEl>
                                          <p:spTgt spid="13824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824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8243">
                                            <p:txEl>
                                              <p:pRg st="4" end="4"/>
                                            </p:txEl>
                                          </p:spTgt>
                                        </p:tgtEl>
                                        <p:attrNameLst>
                                          <p:attrName>style.visibility</p:attrName>
                                        </p:attrNameLst>
                                      </p:cBhvr>
                                      <p:to>
                                        <p:strVal val="visible"/>
                                      </p:to>
                                    </p:set>
                                    <p:anim calcmode="lin" valueType="num">
                                      <p:cBhvr additive="base">
                                        <p:cTn id="19" dur="500" fill="hold"/>
                                        <p:tgtEl>
                                          <p:spTgt spid="1382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8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8243">
                                            <p:txEl>
                                              <p:pRg st="5" end="5"/>
                                            </p:txEl>
                                          </p:spTgt>
                                        </p:tgtEl>
                                        <p:attrNameLst>
                                          <p:attrName>style.visibility</p:attrName>
                                        </p:attrNameLst>
                                      </p:cBhvr>
                                      <p:to>
                                        <p:strVal val="visible"/>
                                      </p:to>
                                    </p:set>
                                    <p:anim calcmode="lin" valueType="num">
                                      <p:cBhvr additive="base">
                                        <p:cTn id="37" dur="500" fill="hold"/>
                                        <p:tgtEl>
                                          <p:spTgt spid="1382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82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8243">
                                            <p:txEl>
                                              <p:pRg st="6" end="6"/>
                                            </p:txEl>
                                          </p:spTgt>
                                        </p:tgtEl>
                                        <p:attrNameLst>
                                          <p:attrName>style.visibility</p:attrName>
                                        </p:attrNameLst>
                                      </p:cBhvr>
                                      <p:to>
                                        <p:strVal val="visible"/>
                                      </p:to>
                                    </p:set>
                                    <p:anim calcmode="lin" valueType="num">
                                      <p:cBhvr additive="base">
                                        <p:cTn id="43" dur="500" fill="hold"/>
                                        <p:tgtEl>
                                          <p:spTgt spid="1382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82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8243">
                                            <p:txEl>
                                              <p:pRg st="7" end="7"/>
                                            </p:txEl>
                                          </p:spTgt>
                                        </p:tgtEl>
                                        <p:attrNameLst>
                                          <p:attrName>style.visibility</p:attrName>
                                        </p:attrNameLst>
                                      </p:cBhvr>
                                      <p:to>
                                        <p:strVal val="visible"/>
                                      </p:to>
                                    </p:set>
                                    <p:anim calcmode="lin" valueType="num">
                                      <p:cBhvr additive="base">
                                        <p:cTn id="55" dur="500" fill="hold"/>
                                        <p:tgtEl>
                                          <p:spTgt spid="13824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82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ppt_x"/>
                                          </p:val>
                                        </p:tav>
                                        <p:tav tm="100000">
                                          <p:val>
                                            <p:strVal val="#ppt_x"/>
                                          </p:val>
                                        </p:tav>
                                      </p:tavLst>
                                    </p:anim>
                                    <p:anim calcmode="lin" valueType="num">
                                      <p:cBhvr additive="base">
                                        <p:cTn id="6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P spid="2" grpId="0"/>
      <p:bldP spid="12"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dirty="0"/>
              <a:t>第</a:t>
            </a:r>
            <a:r>
              <a:rPr lang="en-US" altLang="zh-CN" dirty="0"/>
              <a:t>Ⅰ</a:t>
            </a:r>
            <a:r>
              <a:rPr lang="zh-CN" altLang="en-US" dirty="0"/>
              <a:t>类部分响应系统方框图</a:t>
            </a:r>
          </a:p>
        </p:txBody>
      </p:sp>
      <p:sp>
        <p:nvSpPr>
          <p:cNvPr id="139267" name="Rectangle 3"/>
          <p:cNvSpPr>
            <a:spLocks noGrp="1" noChangeArrowheads="1"/>
          </p:cNvSpPr>
          <p:nvPr>
            <p:ph type="body" idx="1"/>
          </p:nvPr>
        </p:nvSpPr>
        <p:spPr/>
        <p:txBody>
          <a:bodyPr/>
          <a:lstStyle/>
          <a:p>
            <a:pPr lvl="1"/>
            <a:r>
              <a:rPr lang="zh-CN" altLang="en-US" smtClean="0"/>
              <a:t>图</a:t>
            </a:r>
            <a:r>
              <a:rPr lang="en-US" altLang="zh-CN" smtClean="0"/>
              <a:t>(a) </a:t>
            </a:r>
            <a:r>
              <a:rPr lang="zh-CN" altLang="en-US" smtClean="0"/>
              <a:t>－ 原理方框图</a:t>
            </a:r>
          </a:p>
          <a:p>
            <a:pPr lvl="1"/>
            <a:r>
              <a:rPr lang="zh-CN" altLang="en-US" smtClean="0"/>
              <a:t>图</a:t>
            </a:r>
            <a:r>
              <a:rPr lang="en-US" altLang="zh-CN" smtClean="0"/>
              <a:t>(b) </a:t>
            </a:r>
            <a:r>
              <a:rPr lang="zh-CN" altLang="en-US" smtClean="0"/>
              <a:t>－ 实际系统方框图 </a:t>
            </a:r>
            <a:endParaRPr lang="zh-CN" altLang="en-US" dirty="0"/>
          </a:p>
        </p:txBody>
      </p:sp>
      <p:sp>
        <p:nvSpPr>
          <p:cNvPr id="5" name="灯片编号占位符 5"/>
          <p:cNvSpPr>
            <a:spLocks noGrp="1"/>
          </p:cNvSpPr>
          <p:nvPr>
            <p:ph type="sldNum" sz="quarter" idx="12"/>
          </p:nvPr>
        </p:nvSpPr>
        <p:spPr/>
        <p:txBody>
          <a:bodyPr/>
          <a:lstStyle/>
          <a:p>
            <a:fld id="{E91DB2B9-D46B-49DC-8C68-1E7352C45DF6}" type="slidenum">
              <a:rPr lang="en-US" altLang="zh-CN" smtClean="0"/>
              <a:pPr/>
              <a:t>154</a:t>
            </a:fld>
            <a:endParaRPr lang="en-US" altLang="zh-CN"/>
          </a:p>
        </p:txBody>
      </p:sp>
      <p:pic>
        <p:nvPicPr>
          <p:cNvPr id="139268" name="Picture 4" descr="t0514"/>
          <p:cNvPicPr>
            <a:picLocks noChangeAspect="1" noChangeArrowheads="1"/>
          </p:cNvPicPr>
          <p:nvPr/>
        </p:nvPicPr>
        <p:blipFill>
          <a:blip r:embed="rId2" cstate="print"/>
          <a:srcRect/>
          <a:stretch>
            <a:fillRect/>
          </a:stretch>
        </p:blipFill>
        <p:spPr bwMode="auto">
          <a:xfrm>
            <a:off x="0" y="2438400"/>
            <a:ext cx="9144000" cy="342106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6297D74-F54E-4B9D-96E5-D10A665F38E7}" type="slidenum">
              <a:rPr lang="en-US" altLang="zh-CN"/>
              <a:pPr/>
              <a:t>155</a:t>
            </a:fld>
            <a:endParaRPr lang="en-US" altLang="zh-CN"/>
          </a:p>
        </p:txBody>
      </p:sp>
      <p:sp>
        <p:nvSpPr>
          <p:cNvPr id="140290" name="Rectangle 2"/>
          <p:cNvSpPr>
            <a:spLocks noGrp="1" noChangeArrowheads="1"/>
          </p:cNvSpPr>
          <p:nvPr>
            <p:ph type="title"/>
          </p:nvPr>
        </p:nvSpPr>
        <p:spPr/>
        <p:txBody>
          <a:bodyPr>
            <a:normAutofit/>
          </a:bodyPr>
          <a:lstStyle/>
          <a:p>
            <a:pPr>
              <a:lnSpc>
                <a:spcPct val="80000"/>
              </a:lnSpc>
            </a:pPr>
            <a:r>
              <a:rPr lang="en-US" altLang="zh-CN" sz="3600" dirty="0" smtClean="0">
                <a:solidFill>
                  <a:srgbClr val="0000FF"/>
                </a:solidFill>
              </a:rPr>
              <a:t>2. </a:t>
            </a:r>
            <a:r>
              <a:rPr lang="zh-CN" altLang="en-US" sz="3600" dirty="0" smtClean="0">
                <a:solidFill>
                  <a:srgbClr val="0000FF"/>
                </a:solidFill>
              </a:rPr>
              <a:t>部分</a:t>
            </a:r>
            <a:r>
              <a:rPr lang="zh-CN" altLang="en-US" sz="3600" dirty="0">
                <a:solidFill>
                  <a:srgbClr val="0000FF"/>
                </a:solidFill>
              </a:rPr>
              <a:t>响应的一般形式</a:t>
            </a:r>
          </a:p>
        </p:txBody>
      </p:sp>
      <p:sp>
        <p:nvSpPr>
          <p:cNvPr id="140291" name="Rectangle 3"/>
          <p:cNvSpPr>
            <a:spLocks noGrp="1" noChangeArrowheads="1"/>
          </p:cNvSpPr>
          <p:nvPr>
            <p:ph type="body" idx="1"/>
          </p:nvPr>
        </p:nvSpPr>
        <p:spPr/>
        <p:txBody>
          <a:bodyPr/>
          <a:lstStyle/>
          <a:p>
            <a:pPr>
              <a:lnSpc>
                <a:spcPct val="110000"/>
              </a:lnSpc>
            </a:pPr>
            <a:r>
              <a:rPr lang="zh-CN" altLang="en-US" dirty="0" smtClean="0"/>
              <a:t>部分</a:t>
            </a:r>
            <a:r>
              <a:rPr lang="zh-CN" altLang="en-US" dirty="0"/>
              <a:t>响应波形的一般形式可以是</a:t>
            </a:r>
            <a:r>
              <a:rPr lang="en-US" altLang="zh-CN" i="1" dirty="0"/>
              <a:t>N</a:t>
            </a:r>
            <a:r>
              <a:rPr lang="zh-CN" altLang="en-US" dirty="0"/>
              <a:t>个</a:t>
            </a:r>
            <a:r>
              <a:rPr lang="zh-CN" altLang="en-US" dirty="0">
                <a:solidFill>
                  <a:srgbClr val="FF0000"/>
                </a:solidFill>
              </a:rPr>
              <a:t>相继间隔</a:t>
            </a:r>
            <a:r>
              <a:rPr lang="en-US" altLang="zh-CN" i="1" dirty="0" err="1">
                <a:solidFill>
                  <a:srgbClr val="FF0000"/>
                </a:solidFill>
              </a:rPr>
              <a:t>T</a:t>
            </a:r>
            <a:r>
              <a:rPr lang="en-US" altLang="zh-CN" i="1" baseline="-25000" dirty="0" err="1">
                <a:solidFill>
                  <a:srgbClr val="FF0000"/>
                </a:solidFill>
              </a:rPr>
              <a:t>s</a:t>
            </a:r>
            <a:r>
              <a:rPr lang="zh-CN" altLang="en-US" dirty="0"/>
              <a:t>的波形</a:t>
            </a:r>
            <a:r>
              <a:rPr lang="en-US" altLang="zh-CN" dirty="0"/>
              <a:t>sin </a:t>
            </a:r>
            <a:r>
              <a:rPr lang="en-US" altLang="zh-CN" i="1" dirty="0"/>
              <a:t>x</a:t>
            </a:r>
            <a:r>
              <a:rPr lang="en-US" altLang="zh-CN" dirty="0"/>
              <a:t>/</a:t>
            </a:r>
            <a:r>
              <a:rPr lang="en-US" altLang="zh-CN" i="1" dirty="0"/>
              <a:t>x</a:t>
            </a:r>
            <a:r>
              <a:rPr lang="zh-CN" altLang="en-US" dirty="0"/>
              <a:t>之和，其表达式为</a:t>
            </a:r>
          </a:p>
          <a:p>
            <a:pPr lvl="1">
              <a:lnSpc>
                <a:spcPct val="110000"/>
              </a:lnSpc>
            </a:pPr>
            <a:endParaRPr lang="zh-CN" altLang="en-US" dirty="0"/>
          </a:p>
          <a:p>
            <a:pPr lvl="1">
              <a:lnSpc>
                <a:spcPct val="110000"/>
              </a:lnSpc>
            </a:pPr>
            <a:endParaRPr lang="zh-CN" altLang="en-US" dirty="0"/>
          </a:p>
          <a:p>
            <a:pPr lvl="1">
              <a:lnSpc>
                <a:spcPct val="110000"/>
              </a:lnSpc>
            </a:pPr>
            <a:endParaRPr lang="zh-CN" altLang="en-US" dirty="0"/>
          </a:p>
          <a:p>
            <a:pPr lvl="1">
              <a:lnSpc>
                <a:spcPct val="110000"/>
              </a:lnSpc>
              <a:buFont typeface="Wingdings" pitchFamily="2" charset="2"/>
              <a:buNone/>
            </a:pPr>
            <a:r>
              <a:rPr lang="zh-CN" altLang="en-US" dirty="0" smtClean="0"/>
              <a:t> </a:t>
            </a:r>
            <a:r>
              <a:rPr lang="en-US" altLang="zh-CN" i="1" dirty="0" smtClean="0"/>
              <a:t>R</a:t>
            </a:r>
            <a:r>
              <a:rPr lang="en-US" altLang="zh-CN" baseline="-25000" dirty="0" smtClean="0"/>
              <a:t>1</a:t>
            </a:r>
            <a:r>
              <a:rPr lang="zh-CN" altLang="en-US" dirty="0"/>
              <a:t>、</a:t>
            </a:r>
            <a:r>
              <a:rPr lang="en-US" altLang="zh-CN" i="1" dirty="0"/>
              <a:t>R</a:t>
            </a:r>
            <a:r>
              <a:rPr lang="en-US" altLang="zh-CN" baseline="-25000" dirty="0"/>
              <a:t>2</a:t>
            </a:r>
            <a:r>
              <a:rPr lang="zh-CN" altLang="en-US" dirty="0"/>
              <a:t>、</a:t>
            </a:r>
            <a:r>
              <a:rPr lang="en-US" altLang="zh-CN" dirty="0"/>
              <a:t>…</a:t>
            </a:r>
            <a:r>
              <a:rPr lang="zh-CN" altLang="en-US" dirty="0"/>
              <a:t>、</a:t>
            </a:r>
            <a:r>
              <a:rPr lang="en-US" altLang="zh-CN" i="1" dirty="0"/>
              <a:t>R</a:t>
            </a:r>
            <a:r>
              <a:rPr lang="en-US" altLang="zh-CN" i="1" baseline="-25000" dirty="0"/>
              <a:t>N</a:t>
            </a:r>
            <a:r>
              <a:rPr lang="zh-CN" altLang="en-US" dirty="0"/>
              <a:t>为加权系数</a:t>
            </a:r>
            <a:r>
              <a:rPr lang="zh-CN" altLang="en-US" dirty="0" smtClean="0"/>
              <a:t>，取值</a:t>
            </a:r>
            <a:r>
              <a:rPr lang="zh-CN" altLang="en-US" dirty="0"/>
              <a:t>为正、负整数和</a:t>
            </a:r>
            <a:r>
              <a:rPr lang="zh-CN" altLang="en-US" dirty="0" smtClean="0"/>
              <a:t>零</a:t>
            </a:r>
            <a:endParaRPr lang="en-US" altLang="zh-CN" dirty="0" smtClean="0"/>
          </a:p>
          <a:p>
            <a:pPr lvl="1">
              <a:lnSpc>
                <a:spcPct val="110000"/>
              </a:lnSpc>
              <a:buFont typeface="Wingdings" pitchFamily="2" charset="2"/>
              <a:buNone/>
            </a:pPr>
            <a:r>
              <a:rPr lang="zh-CN" altLang="en-US" dirty="0" smtClean="0"/>
              <a:t>如</a:t>
            </a:r>
            <a:r>
              <a:rPr lang="zh-CN" altLang="en-US" dirty="0"/>
              <a:t>，当取</a:t>
            </a:r>
            <a:r>
              <a:rPr lang="en-US" altLang="zh-CN" i="1" dirty="0"/>
              <a:t>R</a:t>
            </a:r>
            <a:r>
              <a:rPr lang="en-US" altLang="zh-CN" baseline="-25000" dirty="0"/>
              <a:t>1</a:t>
            </a:r>
            <a:r>
              <a:rPr lang="en-US" altLang="zh-CN" dirty="0"/>
              <a:t> =1</a:t>
            </a:r>
            <a:r>
              <a:rPr lang="zh-CN" altLang="en-US" dirty="0"/>
              <a:t>，</a:t>
            </a:r>
            <a:r>
              <a:rPr lang="en-US" altLang="zh-CN" i="1" dirty="0"/>
              <a:t>R</a:t>
            </a:r>
            <a:r>
              <a:rPr lang="en-US" altLang="zh-CN" baseline="-25000" dirty="0"/>
              <a:t>2</a:t>
            </a:r>
            <a:r>
              <a:rPr lang="en-US" altLang="zh-CN" dirty="0"/>
              <a:t> =1</a:t>
            </a:r>
            <a:r>
              <a:rPr lang="zh-CN" altLang="en-US" dirty="0"/>
              <a:t>，其余系数等于</a:t>
            </a:r>
            <a:r>
              <a:rPr lang="en-US" altLang="zh-CN" dirty="0"/>
              <a:t>0</a:t>
            </a:r>
            <a:r>
              <a:rPr lang="zh-CN" altLang="en-US" dirty="0"/>
              <a:t>时，就是前面所述的第</a:t>
            </a:r>
            <a:r>
              <a:rPr lang="en-US" altLang="zh-CN" dirty="0"/>
              <a:t>Ⅰ</a:t>
            </a:r>
            <a:r>
              <a:rPr lang="zh-CN" altLang="en-US" dirty="0"/>
              <a:t>类部分响应波形。</a:t>
            </a:r>
          </a:p>
          <a:p>
            <a:pPr lvl="1">
              <a:lnSpc>
                <a:spcPct val="80000"/>
              </a:lnSpc>
              <a:buFont typeface="Wingdings" pitchFamily="2" charset="2"/>
              <a:buNone/>
            </a:pPr>
            <a:r>
              <a:rPr lang="zh-CN" altLang="en-US" dirty="0"/>
              <a:t>由上式可得</a:t>
            </a:r>
            <a:r>
              <a:rPr lang="en-US" altLang="zh-CN" i="1" dirty="0"/>
              <a:t>g</a:t>
            </a:r>
            <a:r>
              <a:rPr lang="en-US" altLang="zh-CN" dirty="0"/>
              <a:t>(</a:t>
            </a:r>
            <a:r>
              <a:rPr lang="en-US" altLang="zh-CN" i="1" dirty="0"/>
              <a:t>t</a:t>
            </a:r>
            <a:r>
              <a:rPr lang="en-US" altLang="zh-CN" dirty="0"/>
              <a:t>)</a:t>
            </a:r>
            <a:r>
              <a:rPr lang="zh-CN" altLang="en-US" dirty="0"/>
              <a:t>的频谱函数为 </a:t>
            </a:r>
          </a:p>
        </p:txBody>
      </p:sp>
      <p:graphicFrame>
        <p:nvGraphicFramePr>
          <p:cNvPr id="140292" name="Object 4"/>
          <p:cNvGraphicFramePr>
            <a:graphicFrameLocks noChangeAspect="1"/>
          </p:cNvGraphicFramePr>
          <p:nvPr>
            <p:extLst>
              <p:ext uri="{D42A27DB-BD31-4B8C-83A1-F6EECF244321}">
                <p14:modId xmlns:p14="http://schemas.microsoft.com/office/powerpoint/2010/main" val="1235612312"/>
              </p:ext>
            </p:extLst>
          </p:nvPr>
        </p:nvGraphicFramePr>
        <p:xfrm>
          <a:off x="1043608" y="2132856"/>
          <a:ext cx="7515225" cy="1544638"/>
        </p:xfrm>
        <a:graphic>
          <a:graphicData uri="http://schemas.openxmlformats.org/presentationml/2006/ole">
            <mc:AlternateContent xmlns:mc="http://schemas.openxmlformats.org/markup-compatibility/2006">
              <mc:Choice xmlns:v="urn:schemas-microsoft-com:vml" Requires="v">
                <p:oleObj spid="_x0000_s601376" name="公式" r:id="rId3" imgW="4076700" imgH="838200" progId="Equation.3">
                  <p:embed/>
                </p:oleObj>
              </mc:Choice>
              <mc:Fallback>
                <p:oleObj name="公式" r:id="rId3" imgW="4076700" imgH="838200"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132856"/>
                        <a:ext cx="7515225" cy="154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0295" name="Rectangle 7"/>
          <p:cNvSpPr>
            <a:spLocks noChangeArrowheads="1"/>
          </p:cNvSpPr>
          <p:nvPr/>
        </p:nvSpPr>
        <p:spPr bwMode="auto">
          <a:xfrm>
            <a:off x="0" y="29956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0294" name="Object 6"/>
          <p:cNvGraphicFramePr>
            <a:graphicFrameLocks noChangeAspect="1"/>
          </p:cNvGraphicFramePr>
          <p:nvPr>
            <p:extLst>
              <p:ext uri="{D42A27DB-BD31-4B8C-83A1-F6EECF244321}">
                <p14:modId xmlns:p14="http://schemas.microsoft.com/office/powerpoint/2010/main" val="3589200449"/>
              </p:ext>
            </p:extLst>
          </p:nvPr>
        </p:nvGraphicFramePr>
        <p:xfrm>
          <a:off x="4577109" y="5013176"/>
          <a:ext cx="4213672" cy="1564828"/>
        </p:xfrm>
        <a:graphic>
          <a:graphicData uri="http://schemas.openxmlformats.org/presentationml/2006/ole">
            <mc:AlternateContent xmlns:mc="http://schemas.openxmlformats.org/markup-compatibility/2006">
              <mc:Choice xmlns:v="urn:schemas-microsoft-com:vml" Requires="v">
                <p:oleObj spid="_x0000_s601377" name="公式" r:id="rId5" imgW="2336800" imgH="863600" progId="Equation.3">
                  <p:embed/>
                </p:oleObj>
              </mc:Choice>
              <mc:Fallback>
                <p:oleObj name="公式" r:id="rId5" imgW="2336800" imgH="863600"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7109" y="5013176"/>
                        <a:ext cx="4213672" cy="15648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直接连接符 2"/>
          <p:cNvCxnSpPr/>
          <p:nvPr/>
        </p:nvCxnSpPr>
        <p:spPr>
          <a:xfrm>
            <a:off x="1835696" y="3212976"/>
            <a:ext cx="28803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直接连接符 11"/>
          <p:cNvCxnSpPr/>
          <p:nvPr/>
        </p:nvCxnSpPr>
        <p:spPr>
          <a:xfrm>
            <a:off x="3203848" y="3196977"/>
            <a:ext cx="28803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直接连接符 12"/>
          <p:cNvCxnSpPr/>
          <p:nvPr/>
        </p:nvCxnSpPr>
        <p:spPr>
          <a:xfrm>
            <a:off x="5940152" y="3196977"/>
            <a:ext cx="288032" cy="0"/>
          </a:xfrm>
          <a:prstGeom prst="line">
            <a:avLst/>
          </a:prstGeom>
        </p:spPr>
        <p:style>
          <a:lnRef idx="3">
            <a:schemeClr val="accent2"/>
          </a:lnRef>
          <a:fillRef idx="0">
            <a:schemeClr val="accent2"/>
          </a:fillRef>
          <a:effectRef idx="2">
            <a:schemeClr val="accent2"/>
          </a:effectRef>
          <a:fontRef idx="minor">
            <a:schemeClr val="tx1"/>
          </a:fontRef>
        </p:style>
      </p:cxnSp>
      <p:sp>
        <p:nvSpPr>
          <p:cNvPr id="2" name="矩形 1"/>
          <p:cNvSpPr/>
          <p:nvPr/>
        </p:nvSpPr>
        <p:spPr>
          <a:xfrm>
            <a:off x="974554" y="6071542"/>
            <a:ext cx="4746620"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b="1" i="1" dirty="0">
                <a:latin typeface="+mj-ea"/>
                <a:ea typeface="+mj-ea"/>
              </a:rPr>
              <a:t>G</a:t>
            </a:r>
            <a:r>
              <a:rPr lang="en-US" altLang="zh-CN" sz="2400" b="1" dirty="0">
                <a:latin typeface="+mj-ea"/>
                <a:ea typeface="+mj-ea"/>
              </a:rPr>
              <a:t>(</a:t>
            </a:r>
            <a:r>
              <a:rPr lang="en-US" altLang="zh-CN" sz="2400" b="1" i="1" dirty="0">
                <a:latin typeface="+mj-ea"/>
                <a:ea typeface="+mj-ea"/>
                <a:sym typeface="Symbol" pitchFamily="18" charset="2"/>
              </a:rPr>
              <a:t></a:t>
            </a:r>
            <a:r>
              <a:rPr lang="en-US" altLang="zh-CN" sz="2400" b="1" dirty="0">
                <a:latin typeface="+mj-ea"/>
                <a:ea typeface="+mj-ea"/>
              </a:rPr>
              <a:t>)</a:t>
            </a:r>
            <a:r>
              <a:rPr lang="zh-CN" altLang="en-US" sz="2400" b="1" dirty="0">
                <a:latin typeface="+mj-ea"/>
                <a:ea typeface="+mj-ea"/>
              </a:rPr>
              <a:t>仅在</a:t>
            </a:r>
            <a:r>
              <a:rPr lang="en-US" altLang="zh-CN" sz="2400" b="1" dirty="0">
                <a:latin typeface="+mj-ea"/>
                <a:ea typeface="+mj-ea"/>
              </a:rPr>
              <a:t>(-</a:t>
            </a:r>
            <a:r>
              <a:rPr lang="en-US" altLang="zh-CN" sz="2400" b="1" dirty="0">
                <a:latin typeface="+mj-ea"/>
                <a:ea typeface="+mj-ea"/>
                <a:sym typeface="Symbol" pitchFamily="18" charset="2"/>
              </a:rPr>
              <a:t>/</a:t>
            </a:r>
            <a:r>
              <a:rPr lang="en-US" altLang="zh-CN" sz="2400" b="1" i="1" dirty="0" err="1">
                <a:latin typeface="+mj-ea"/>
                <a:ea typeface="+mj-ea"/>
                <a:sym typeface="Symbol" pitchFamily="18" charset="2"/>
              </a:rPr>
              <a:t>T</a:t>
            </a:r>
            <a:r>
              <a:rPr lang="en-US" altLang="zh-CN" sz="2400" b="1" i="1" baseline="-25000" dirty="0" err="1">
                <a:latin typeface="+mj-ea"/>
                <a:ea typeface="+mj-ea"/>
                <a:sym typeface="Symbol" pitchFamily="18" charset="2"/>
              </a:rPr>
              <a:t>s</a:t>
            </a:r>
            <a:r>
              <a:rPr lang="en-US" altLang="zh-CN" sz="2400" b="1" dirty="0">
                <a:latin typeface="+mj-ea"/>
                <a:ea typeface="+mj-ea"/>
              </a:rPr>
              <a:t>, </a:t>
            </a:r>
            <a:r>
              <a:rPr lang="en-US" altLang="zh-CN" sz="2400" b="1" dirty="0">
                <a:latin typeface="+mj-ea"/>
                <a:ea typeface="+mj-ea"/>
                <a:sym typeface="Symbol" pitchFamily="18" charset="2"/>
              </a:rPr>
              <a:t>/</a:t>
            </a:r>
            <a:r>
              <a:rPr lang="en-US" altLang="zh-CN" sz="2400" b="1" i="1" dirty="0" err="1">
                <a:latin typeface="+mj-ea"/>
                <a:ea typeface="+mj-ea"/>
                <a:sym typeface="Symbol" pitchFamily="18" charset="2"/>
              </a:rPr>
              <a:t>T</a:t>
            </a:r>
            <a:r>
              <a:rPr lang="en-US" altLang="zh-CN" sz="2400" b="1" i="1" baseline="-25000" dirty="0" err="1">
                <a:latin typeface="+mj-ea"/>
                <a:ea typeface="+mj-ea"/>
                <a:sym typeface="Symbol" pitchFamily="18" charset="2"/>
              </a:rPr>
              <a:t>s</a:t>
            </a:r>
            <a:r>
              <a:rPr lang="en-US" altLang="zh-CN" sz="2400" b="1" dirty="0">
                <a:latin typeface="+mj-ea"/>
                <a:ea typeface="+mj-ea"/>
              </a:rPr>
              <a:t>)</a:t>
            </a:r>
            <a:r>
              <a:rPr lang="zh-CN" altLang="en-US" sz="2400" b="1" dirty="0">
                <a:latin typeface="+mj-ea"/>
                <a:ea typeface="+mj-ea"/>
              </a:rPr>
              <a:t>范围内存在</a:t>
            </a:r>
          </a:p>
        </p:txBody>
      </p:sp>
    </p:spTree>
    <p:extLst>
      <p:ext uri="{BB962C8B-B14F-4D97-AF65-F5344CB8AC3E}">
        <p14:creationId xmlns:p14="http://schemas.microsoft.com/office/powerpoint/2010/main" val="6613165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0292"/>
                                        </p:tgtEl>
                                        <p:attrNameLst>
                                          <p:attrName>style.visibility</p:attrName>
                                        </p:attrNameLst>
                                      </p:cBhvr>
                                      <p:to>
                                        <p:strVal val="visible"/>
                                      </p:to>
                                    </p:set>
                                    <p:anim calcmode="lin" valueType="num">
                                      <p:cBhvr additive="base">
                                        <p:cTn id="7" dur="500" fill="hold"/>
                                        <p:tgtEl>
                                          <p:spTgt spid="140292"/>
                                        </p:tgtEl>
                                        <p:attrNameLst>
                                          <p:attrName>ppt_x</p:attrName>
                                        </p:attrNameLst>
                                      </p:cBhvr>
                                      <p:tavLst>
                                        <p:tav tm="0">
                                          <p:val>
                                            <p:strVal val="#ppt_x"/>
                                          </p:val>
                                        </p:tav>
                                        <p:tav tm="100000">
                                          <p:val>
                                            <p:strVal val="#ppt_x"/>
                                          </p:val>
                                        </p:tav>
                                      </p:tavLst>
                                    </p:anim>
                                    <p:anim calcmode="lin" valueType="num">
                                      <p:cBhvr additive="base">
                                        <p:cTn id="8" dur="500" fill="hold"/>
                                        <p:tgtEl>
                                          <p:spTgt spid="1402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0291">
                                            <p:txEl>
                                              <p:pRg st="4" end="4"/>
                                            </p:txEl>
                                          </p:spTgt>
                                        </p:tgtEl>
                                        <p:attrNameLst>
                                          <p:attrName>style.visibility</p:attrName>
                                        </p:attrNameLst>
                                      </p:cBhvr>
                                      <p:to>
                                        <p:strVal val="visible"/>
                                      </p:to>
                                    </p:set>
                                    <p:anim calcmode="lin" valueType="num">
                                      <p:cBhvr additive="base">
                                        <p:cTn id="13" dur="500" fill="hold"/>
                                        <p:tgtEl>
                                          <p:spTgt spid="14029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291">
                                            <p:txEl>
                                              <p:pRg st="4" end="4"/>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 calcmode="lin" valueType="num">
                                      <p:cBhvr additive="base">
                                        <p:cTn id="32" dur="500" fill="hold"/>
                                        <p:tgtEl>
                                          <p:spTgt spid="140291">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02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40291">
                                            <p:txEl>
                                              <p:pRg st="6" end="6"/>
                                            </p:txEl>
                                          </p:spTgt>
                                        </p:tgtEl>
                                        <p:attrNameLst>
                                          <p:attrName>style.visibility</p:attrName>
                                        </p:attrNameLst>
                                      </p:cBhvr>
                                      <p:to>
                                        <p:strVal val="visible"/>
                                      </p:to>
                                    </p:set>
                                    <p:anim calcmode="lin" valueType="num">
                                      <p:cBhvr additive="base">
                                        <p:cTn id="38" dur="500" fill="hold"/>
                                        <p:tgtEl>
                                          <p:spTgt spid="140291">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40291">
                                            <p:txEl>
                                              <p:pRg st="6" end="6"/>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40294"/>
                                        </p:tgtEl>
                                        <p:attrNameLst>
                                          <p:attrName>style.visibility</p:attrName>
                                        </p:attrNameLst>
                                      </p:cBhvr>
                                      <p:to>
                                        <p:strVal val="visible"/>
                                      </p:to>
                                    </p:set>
                                    <p:anim calcmode="lin" valueType="num">
                                      <p:cBhvr additive="base">
                                        <p:cTn id="42" dur="500" fill="hold"/>
                                        <p:tgtEl>
                                          <p:spTgt spid="140294"/>
                                        </p:tgtEl>
                                        <p:attrNameLst>
                                          <p:attrName>ppt_x</p:attrName>
                                        </p:attrNameLst>
                                      </p:cBhvr>
                                      <p:tavLst>
                                        <p:tav tm="0">
                                          <p:val>
                                            <p:strVal val="#ppt_x"/>
                                          </p:val>
                                        </p:tav>
                                        <p:tav tm="100000">
                                          <p:val>
                                            <p:strVal val="#ppt_x"/>
                                          </p:val>
                                        </p:tav>
                                      </p:tavLst>
                                    </p:anim>
                                    <p:anim calcmode="lin" valueType="num">
                                      <p:cBhvr additive="base">
                                        <p:cTn id="43" dur="500" fill="hold"/>
                                        <p:tgtEl>
                                          <p:spTgt spid="14029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additive="base">
                                        <p:cTn id="48" dur="500" fill="hold"/>
                                        <p:tgtEl>
                                          <p:spTgt spid="2"/>
                                        </p:tgtEl>
                                        <p:attrNameLst>
                                          <p:attrName>ppt_x</p:attrName>
                                        </p:attrNameLst>
                                      </p:cBhvr>
                                      <p:tavLst>
                                        <p:tav tm="0">
                                          <p:val>
                                            <p:strVal val="#ppt_x"/>
                                          </p:val>
                                        </p:tav>
                                        <p:tav tm="100000">
                                          <p:val>
                                            <p:strVal val="#ppt_x"/>
                                          </p:val>
                                        </p:tav>
                                      </p:tavLst>
                                    </p:anim>
                                    <p:anim calcmode="lin" valueType="num">
                                      <p:cBhvr additive="base">
                                        <p:cTn id="4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141315" name="Rectangle 3"/>
          <p:cNvSpPr>
            <a:spLocks noGrp="1" noChangeArrowheads="1"/>
          </p:cNvSpPr>
          <p:nvPr>
            <p:ph type="body" idx="1"/>
          </p:nvPr>
        </p:nvSpPr>
        <p:spPr/>
        <p:txBody>
          <a:bodyPr>
            <a:normAutofit/>
          </a:bodyPr>
          <a:lstStyle/>
          <a:p>
            <a:r>
              <a:rPr lang="zh-CN" altLang="en-US" dirty="0" smtClean="0"/>
              <a:t>显然，</a:t>
            </a:r>
            <a:r>
              <a:rPr lang="en-US" altLang="zh-CN" i="1" dirty="0"/>
              <a:t> </a:t>
            </a:r>
            <a:r>
              <a:rPr lang="en-US" altLang="zh-CN" i="1" dirty="0" err="1"/>
              <a:t>R</a:t>
            </a:r>
            <a:r>
              <a:rPr lang="en-US" altLang="zh-CN" i="1" baseline="-25000" dirty="0" err="1"/>
              <a:t>m</a:t>
            </a:r>
            <a:r>
              <a:rPr lang="en-US" altLang="zh-CN" dirty="0"/>
              <a:t>(</a:t>
            </a:r>
            <a:r>
              <a:rPr lang="en-US" altLang="zh-CN" i="1" dirty="0"/>
              <a:t>m</a:t>
            </a:r>
            <a:r>
              <a:rPr lang="en-US" altLang="zh-CN" dirty="0"/>
              <a:t> = 1, 2, …, </a:t>
            </a:r>
            <a:r>
              <a:rPr lang="en-US" altLang="zh-CN" i="1" dirty="0"/>
              <a:t>N</a:t>
            </a:r>
            <a:r>
              <a:rPr lang="en-US" altLang="zh-CN" dirty="0"/>
              <a:t>)</a:t>
            </a:r>
            <a:r>
              <a:rPr lang="zh-CN" altLang="en-US" dirty="0" smtClean="0"/>
              <a:t>不同，将有不同类别的的部分响应信号，相应地有不同的相关编码方式。</a:t>
            </a:r>
          </a:p>
          <a:p>
            <a:r>
              <a:rPr lang="zh-CN" altLang="en-US" dirty="0" smtClean="0">
                <a:solidFill>
                  <a:srgbClr val="0000FF"/>
                </a:solidFill>
              </a:rPr>
              <a:t>相关编码</a:t>
            </a:r>
            <a:r>
              <a:rPr lang="en-US" altLang="zh-CN" dirty="0" smtClean="0"/>
              <a:t>: </a:t>
            </a:r>
          </a:p>
          <a:p>
            <a:pPr lvl="1"/>
            <a:r>
              <a:rPr lang="zh-CN" altLang="en-US" dirty="0" smtClean="0"/>
              <a:t>是为了得到预期的部分响应信号频谱所必需的。</a:t>
            </a:r>
          </a:p>
          <a:p>
            <a:pPr lvl="1"/>
            <a:r>
              <a:rPr lang="zh-CN" altLang="en-US" dirty="0" smtClean="0"/>
              <a:t>若设输入数据序列为</a:t>
            </a:r>
            <a:r>
              <a:rPr lang="en-US" altLang="zh-CN" dirty="0"/>
              <a:t>{</a:t>
            </a:r>
            <a:r>
              <a:rPr lang="en-US" altLang="zh-CN" i="1" dirty="0" err="1"/>
              <a:t>a</a:t>
            </a:r>
            <a:r>
              <a:rPr lang="en-US" altLang="zh-CN" i="1" baseline="-25000" dirty="0" err="1"/>
              <a:t>k</a:t>
            </a:r>
            <a:r>
              <a:rPr lang="en-US" altLang="zh-CN" dirty="0"/>
              <a:t>},</a:t>
            </a:r>
            <a:r>
              <a:rPr lang="zh-CN" altLang="en-US" dirty="0"/>
              <a:t>相应的相关编码电平为</a:t>
            </a:r>
            <a:r>
              <a:rPr lang="en-US" altLang="zh-CN" dirty="0"/>
              <a:t>{</a:t>
            </a:r>
            <a:r>
              <a:rPr lang="en-US" altLang="zh-CN" i="1" dirty="0" err="1"/>
              <a:t>C</a:t>
            </a:r>
            <a:r>
              <a:rPr lang="en-US" altLang="zh-CN" i="1" baseline="-25000" dirty="0" err="1"/>
              <a:t>k</a:t>
            </a:r>
            <a:r>
              <a:rPr lang="en-US" altLang="zh-CN" dirty="0"/>
              <a:t>} </a:t>
            </a:r>
            <a:r>
              <a:rPr lang="zh-CN" altLang="en-US" dirty="0" smtClean="0"/>
              <a:t>，则有</a:t>
            </a:r>
          </a:p>
          <a:p>
            <a:pPr lvl="1"/>
            <a:endParaRPr lang="zh-CN" altLang="en-US" dirty="0" smtClean="0"/>
          </a:p>
          <a:p>
            <a:pPr lvl="1"/>
            <a:r>
              <a:rPr lang="zh-CN" altLang="en-US" dirty="0" smtClean="0"/>
              <a:t>由此看出， </a:t>
            </a:r>
            <a:r>
              <a:rPr lang="en-US" altLang="zh-CN" i="1" dirty="0" err="1"/>
              <a:t>C</a:t>
            </a:r>
            <a:r>
              <a:rPr lang="en-US" altLang="zh-CN" i="1" baseline="-25000" dirty="0" err="1"/>
              <a:t>k</a:t>
            </a:r>
            <a:r>
              <a:rPr lang="zh-CN" altLang="en-US" dirty="0"/>
              <a:t>的电平数将依赖于</a:t>
            </a:r>
            <a:r>
              <a:rPr lang="en-US" altLang="zh-CN" i="1" dirty="0" err="1"/>
              <a:t>a</a:t>
            </a:r>
            <a:r>
              <a:rPr lang="en-US" altLang="zh-CN" i="1" baseline="-25000" dirty="0" err="1"/>
              <a:t>k</a:t>
            </a:r>
            <a:r>
              <a:rPr lang="zh-CN" altLang="en-US" dirty="0"/>
              <a:t>的进制数</a:t>
            </a:r>
            <a:r>
              <a:rPr lang="en-US" altLang="zh-CN" dirty="0"/>
              <a:t>L</a:t>
            </a:r>
            <a:r>
              <a:rPr lang="zh-CN" altLang="en-US" dirty="0"/>
              <a:t>及</a:t>
            </a:r>
            <a:r>
              <a:rPr lang="en-US" altLang="zh-CN" i="1" dirty="0" err="1"/>
              <a:t>R</a:t>
            </a:r>
            <a:r>
              <a:rPr lang="en-US" altLang="zh-CN" i="1" baseline="-25000" dirty="0" err="1"/>
              <a:t>m</a:t>
            </a:r>
            <a:r>
              <a:rPr lang="zh-CN" altLang="en-US" dirty="0"/>
              <a:t>的取值。无疑，一般</a:t>
            </a:r>
            <a:r>
              <a:rPr lang="en-US" altLang="zh-CN" i="1" dirty="0" err="1"/>
              <a:t>C</a:t>
            </a:r>
            <a:r>
              <a:rPr lang="en-US" altLang="zh-CN" i="1" baseline="-25000" dirty="0" err="1"/>
              <a:t>k</a:t>
            </a:r>
            <a:r>
              <a:rPr lang="zh-CN" altLang="en-US" dirty="0"/>
              <a:t>的电平数将要超过</a:t>
            </a:r>
            <a:r>
              <a:rPr lang="en-US" altLang="zh-CN" i="1" dirty="0" err="1"/>
              <a:t>a</a:t>
            </a:r>
            <a:r>
              <a:rPr lang="en-US" altLang="zh-CN" i="1" baseline="-25000" dirty="0" err="1"/>
              <a:t>k</a:t>
            </a:r>
            <a:r>
              <a:rPr lang="zh-CN" altLang="en-US" dirty="0" smtClean="0"/>
              <a:t>的进制数。</a:t>
            </a:r>
            <a:endParaRPr lang="zh-CN" altLang="en-US" dirty="0"/>
          </a:p>
        </p:txBody>
      </p:sp>
      <p:sp>
        <p:nvSpPr>
          <p:cNvPr id="7" name="灯片编号占位符 5"/>
          <p:cNvSpPr>
            <a:spLocks noGrp="1"/>
          </p:cNvSpPr>
          <p:nvPr>
            <p:ph type="sldNum" sz="quarter" idx="12"/>
          </p:nvPr>
        </p:nvSpPr>
        <p:spPr/>
        <p:txBody>
          <a:bodyPr/>
          <a:lstStyle/>
          <a:p>
            <a:fld id="{E1FF2B7B-AB7E-4BD7-8BF4-A539211C6FA5}" type="slidenum">
              <a:rPr lang="en-US" altLang="zh-CN" smtClean="0"/>
              <a:pPr/>
              <a:t>156</a:t>
            </a:fld>
            <a:endParaRPr lang="en-US" altLang="zh-CN"/>
          </a:p>
        </p:txBody>
      </p:sp>
      <p:sp>
        <p:nvSpPr>
          <p:cNvPr id="141318" name="Rectangle 6"/>
          <p:cNvSpPr>
            <a:spLocks noChangeArrowheads="1"/>
          </p:cNvSpPr>
          <p:nvPr/>
        </p:nvSpPr>
        <p:spPr bwMode="auto">
          <a:xfrm>
            <a:off x="0" y="54086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1317" name="Object 5"/>
          <p:cNvGraphicFramePr>
            <a:graphicFrameLocks noChangeAspect="1"/>
          </p:cNvGraphicFramePr>
          <p:nvPr>
            <p:extLst>
              <p:ext uri="{D42A27DB-BD31-4B8C-83A1-F6EECF244321}">
                <p14:modId xmlns:p14="http://schemas.microsoft.com/office/powerpoint/2010/main" val="986650403"/>
              </p:ext>
            </p:extLst>
          </p:nvPr>
        </p:nvGraphicFramePr>
        <p:xfrm>
          <a:off x="2051720" y="4581128"/>
          <a:ext cx="4752383" cy="543496"/>
        </p:xfrm>
        <a:graphic>
          <a:graphicData uri="http://schemas.openxmlformats.org/presentationml/2006/ole">
            <mc:AlternateContent xmlns:mc="http://schemas.openxmlformats.org/markup-compatibility/2006">
              <mc:Choice xmlns:v="urn:schemas-microsoft-com:vml" Requires="v">
                <p:oleObj spid="_x0000_s606338" name="公式" r:id="rId3" imgW="2082800" imgH="241300" progId="Equation.3">
                  <p:embed/>
                </p:oleObj>
              </mc:Choice>
              <mc:Fallback>
                <p:oleObj name="公式" r:id="rId3" imgW="2082800" imgH="2413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581128"/>
                        <a:ext cx="4752383" cy="543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516981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anim calcmode="lin" valueType="num">
                                      <p:cBhvr additive="base">
                                        <p:cTn id="7" dur="500" fill="hold"/>
                                        <p:tgtEl>
                                          <p:spTgt spid="141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anim calcmode="lin" valueType="num">
                                      <p:cBhvr additive="base">
                                        <p:cTn id="11" dur="500" fill="hold"/>
                                        <p:tgtEl>
                                          <p:spTgt spid="14131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1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1315">
                                            <p:txEl>
                                              <p:pRg st="3" end="3"/>
                                            </p:txEl>
                                          </p:spTgt>
                                        </p:tgtEl>
                                        <p:attrNameLst>
                                          <p:attrName>style.visibility</p:attrName>
                                        </p:attrNameLst>
                                      </p:cBhvr>
                                      <p:to>
                                        <p:strVal val="visible"/>
                                      </p:to>
                                    </p:set>
                                    <p:anim calcmode="lin" valueType="num">
                                      <p:cBhvr additive="base">
                                        <p:cTn id="17" dur="500" fill="hold"/>
                                        <p:tgtEl>
                                          <p:spTgt spid="14131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1315">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41317"/>
                                        </p:tgtEl>
                                        <p:attrNameLst>
                                          <p:attrName>style.visibility</p:attrName>
                                        </p:attrNameLst>
                                      </p:cBhvr>
                                      <p:to>
                                        <p:strVal val="visible"/>
                                      </p:to>
                                    </p:set>
                                    <p:anim calcmode="lin" valueType="num">
                                      <p:cBhvr additive="base">
                                        <p:cTn id="22" dur="500" fill="hold"/>
                                        <p:tgtEl>
                                          <p:spTgt spid="141317"/>
                                        </p:tgtEl>
                                        <p:attrNameLst>
                                          <p:attrName>ppt_x</p:attrName>
                                        </p:attrNameLst>
                                      </p:cBhvr>
                                      <p:tavLst>
                                        <p:tav tm="0">
                                          <p:val>
                                            <p:strVal val="#ppt_x"/>
                                          </p:val>
                                        </p:tav>
                                        <p:tav tm="100000">
                                          <p:val>
                                            <p:strVal val="#ppt_x"/>
                                          </p:val>
                                        </p:tav>
                                      </p:tavLst>
                                    </p:anim>
                                    <p:anim calcmode="lin" valueType="num">
                                      <p:cBhvr additive="base">
                                        <p:cTn id="23" dur="500" fill="hold"/>
                                        <p:tgtEl>
                                          <p:spTgt spid="14131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41315">
                                            <p:txEl>
                                              <p:pRg st="5" end="5"/>
                                            </p:txEl>
                                          </p:spTgt>
                                        </p:tgtEl>
                                        <p:attrNameLst>
                                          <p:attrName>style.visibility</p:attrName>
                                        </p:attrNameLst>
                                      </p:cBhvr>
                                      <p:to>
                                        <p:strVal val="visible"/>
                                      </p:to>
                                    </p:set>
                                    <p:anim calcmode="lin" valueType="num">
                                      <p:cBhvr additive="base">
                                        <p:cTn id="28" dur="500" fill="hold"/>
                                        <p:tgtEl>
                                          <p:spTgt spid="141315">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1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dirty="0" smtClean="0"/>
              <a:t>消除差错传播</a:t>
            </a:r>
            <a:endParaRPr lang="zh-CN" altLang="en-US" dirty="0"/>
          </a:p>
        </p:txBody>
      </p:sp>
      <p:sp>
        <p:nvSpPr>
          <p:cNvPr id="142339" name="Rectangle 3"/>
          <p:cNvSpPr>
            <a:spLocks noGrp="1" noChangeArrowheads="1"/>
          </p:cNvSpPr>
          <p:nvPr>
            <p:ph type="body" idx="1"/>
          </p:nvPr>
        </p:nvSpPr>
        <p:spPr/>
        <p:txBody>
          <a:bodyPr>
            <a:normAutofit/>
          </a:bodyPr>
          <a:lstStyle/>
          <a:p>
            <a:r>
              <a:rPr lang="zh-CN" altLang="en-US" dirty="0" smtClean="0"/>
              <a:t>为了避免因相关编码而引起的“差错传播”现象，一般要经过类似于前面介绍的“</a:t>
            </a:r>
            <a:r>
              <a:rPr lang="zh-CN" altLang="en-US" dirty="0" smtClean="0">
                <a:solidFill>
                  <a:srgbClr val="0000FF"/>
                </a:solidFill>
              </a:rPr>
              <a:t>预编码</a:t>
            </a:r>
            <a:r>
              <a:rPr lang="en-US" altLang="zh-CN" dirty="0" smtClean="0">
                <a:solidFill>
                  <a:srgbClr val="0000FF"/>
                </a:solidFill>
              </a:rPr>
              <a:t>-</a:t>
            </a:r>
            <a:r>
              <a:rPr lang="zh-CN" altLang="en-US" dirty="0" smtClean="0">
                <a:solidFill>
                  <a:srgbClr val="0000FF"/>
                </a:solidFill>
              </a:rPr>
              <a:t>相关编码</a:t>
            </a:r>
            <a:r>
              <a:rPr lang="en-US" altLang="zh-CN" dirty="0" smtClean="0">
                <a:solidFill>
                  <a:srgbClr val="0000FF"/>
                </a:solidFill>
              </a:rPr>
              <a:t>-</a:t>
            </a:r>
            <a:r>
              <a:rPr lang="zh-CN" altLang="en-US" dirty="0" smtClean="0">
                <a:solidFill>
                  <a:srgbClr val="0000FF"/>
                </a:solidFill>
              </a:rPr>
              <a:t>模</a:t>
            </a:r>
            <a:r>
              <a:rPr lang="en-US" altLang="zh-CN" dirty="0" smtClean="0">
                <a:solidFill>
                  <a:srgbClr val="FF0000"/>
                </a:solidFill>
              </a:rPr>
              <a:t>L</a:t>
            </a:r>
            <a:r>
              <a:rPr lang="zh-CN" altLang="en-US" dirty="0" smtClean="0">
                <a:solidFill>
                  <a:srgbClr val="0000FF"/>
                </a:solidFill>
              </a:rPr>
              <a:t>判决</a:t>
            </a:r>
            <a:r>
              <a:rPr lang="zh-CN" altLang="en-US" dirty="0" smtClean="0"/>
              <a:t>”过程，即</a:t>
            </a:r>
            <a:r>
              <a:rPr lang="en-US" altLang="zh-CN" dirty="0" smtClean="0"/>
              <a:t>:</a:t>
            </a:r>
          </a:p>
          <a:p>
            <a:r>
              <a:rPr lang="en-US" altLang="zh-CN" dirty="0" smtClean="0">
                <a:solidFill>
                  <a:srgbClr val="0000FF"/>
                </a:solidFill>
              </a:rPr>
              <a:t>1. </a:t>
            </a:r>
            <a:r>
              <a:rPr lang="zh-CN" altLang="en-US" dirty="0" smtClean="0">
                <a:solidFill>
                  <a:srgbClr val="0000FF"/>
                </a:solidFill>
              </a:rPr>
              <a:t>先对</a:t>
            </a:r>
            <a:r>
              <a:rPr lang="en-US" altLang="zh-CN" i="1" dirty="0" err="1">
                <a:solidFill>
                  <a:srgbClr val="0000FF"/>
                </a:solidFill>
              </a:rPr>
              <a:t>a</a:t>
            </a:r>
            <a:r>
              <a:rPr lang="en-US" altLang="zh-CN" i="1" baseline="-25000" dirty="0" err="1">
                <a:solidFill>
                  <a:srgbClr val="0000FF"/>
                </a:solidFill>
              </a:rPr>
              <a:t>k</a:t>
            </a:r>
            <a:r>
              <a:rPr lang="zh-CN" altLang="en-US" dirty="0" smtClean="0">
                <a:solidFill>
                  <a:srgbClr val="0000FF"/>
                </a:solidFill>
              </a:rPr>
              <a:t>进行</a:t>
            </a:r>
            <a:r>
              <a:rPr lang="zh-CN" altLang="en-US" dirty="0" smtClean="0">
                <a:solidFill>
                  <a:srgbClr val="FF0000"/>
                </a:solidFill>
              </a:rPr>
              <a:t>预编码</a:t>
            </a:r>
            <a:r>
              <a:rPr lang="zh-CN" altLang="en-US" dirty="0" smtClean="0"/>
              <a:t>： </a:t>
            </a:r>
          </a:p>
          <a:p>
            <a:pPr lvl="1"/>
            <a:endParaRPr lang="en-US" altLang="zh-CN" dirty="0" smtClean="0"/>
          </a:p>
          <a:p>
            <a:pPr lvl="1"/>
            <a:endParaRPr lang="en-US" altLang="zh-CN" dirty="0" smtClean="0"/>
          </a:p>
          <a:p>
            <a:pPr lvl="1"/>
            <a:r>
              <a:rPr lang="zh-CN" altLang="en-US" dirty="0" smtClean="0"/>
              <a:t>注意</a:t>
            </a:r>
            <a:r>
              <a:rPr lang="en-US" altLang="zh-CN" dirty="0" smtClean="0"/>
              <a:t>: </a:t>
            </a:r>
            <a:r>
              <a:rPr lang="zh-CN" altLang="en-US" dirty="0" smtClean="0"/>
              <a:t>式中</a:t>
            </a:r>
            <a:r>
              <a:rPr lang="en-US" altLang="zh-CN" i="1" dirty="0" err="1"/>
              <a:t>a</a:t>
            </a:r>
            <a:r>
              <a:rPr lang="en-US" altLang="zh-CN" i="1" baseline="-25000" dirty="0" err="1"/>
              <a:t>k</a:t>
            </a:r>
            <a:r>
              <a:rPr lang="zh-CN" altLang="en-US" dirty="0" smtClean="0"/>
              <a:t>和 </a:t>
            </a:r>
            <a:r>
              <a:rPr lang="en-US" altLang="zh-CN" i="1" dirty="0" err="1"/>
              <a:t>b</a:t>
            </a:r>
            <a:r>
              <a:rPr lang="en-US" altLang="zh-CN" i="1" baseline="-25000" dirty="0" err="1"/>
              <a:t>k</a:t>
            </a:r>
            <a:r>
              <a:rPr lang="zh-CN" altLang="en-US" dirty="0" smtClean="0"/>
              <a:t>已假设为</a:t>
            </a:r>
            <a:r>
              <a:rPr lang="en-US" altLang="zh-CN" dirty="0" smtClean="0"/>
              <a:t>L</a:t>
            </a:r>
            <a:r>
              <a:rPr lang="zh-CN" altLang="en-US" dirty="0" smtClean="0"/>
              <a:t>进制，所以式中“</a:t>
            </a:r>
            <a:r>
              <a:rPr lang="en-US" altLang="zh-CN" dirty="0" smtClean="0"/>
              <a:t>+”</a:t>
            </a:r>
            <a:r>
              <a:rPr lang="zh-CN" altLang="en-US" dirty="0" smtClean="0"/>
              <a:t>为</a:t>
            </a:r>
            <a:r>
              <a:rPr lang="zh-CN" altLang="en-US" dirty="0" smtClean="0">
                <a:solidFill>
                  <a:srgbClr val="FF0000"/>
                </a:solidFill>
              </a:rPr>
              <a:t>“模</a:t>
            </a:r>
            <a:r>
              <a:rPr lang="en-US" altLang="zh-CN" dirty="0" smtClean="0">
                <a:solidFill>
                  <a:srgbClr val="FF0000"/>
                </a:solidFill>
              </a:rPr>
              <a:t>L</a:t>
            </a:r>
            <a:r>
              <a:rPr lang="zh-CN" altLang="en-US" dirty="0" smtClean="0">
                <a:solidFill>
                  <a:srgbClr val="FF0000"/>
                </a:solidFill>
              </a:rPr>
              <a:t>相加”</a:t>
            </a:r>
            <a:r>
              <a:rPr lang="zh-CN" altLang="en-US" dirty="0" smtClean="0"/>
              <a:t>。</a:t>
            </a:r>
          </a:p>
          <a:p>
            <a:r>
              <a:rPr lang="en-US" altLang="zh-CN" dirty="0" smtClean="0">
                <a:solidFill>
                  <a:srgbClr val="0000FF"/>
                </a:solidFill>
              </a:rPr>
              <a:t>2. </a:t>
            </a:r>
            <a:r>
              <a:rPr lang="zh-CN" altLang="en-US" dirty="0" smtClean="0">
                <a:solidFill>
                  <a:srgbClr val="0000FF"/>
                </a:solidFill>
              </a:rPr>
              <a:t>然后，将预编码后的</a:t>
            </a:r>
            <a:r>
              <a:rPr lang="en-US" altLang="zh-CN" i="1" dirty="0" err="1">
                <a:solidFill>
                  <a:srgbClr val="0000FF"/>
                </a:solidFill>
              </a:rPr>
              <a:t>b</a:t>
            </a:r>
            <a:r>
              <a:rPr lang="en-US" altLang="zh-CN" i="1" baseline="-25000" dirty="0" err="1">
                <a:solidFill>
                  <a:srgbClr val="0000FF"/>
                </a:solidFill>
              </a:rPr>
              <a:t>k</a:t>
            </a:r>
            <a:r>
              <a:rPr lang="zh-CN" altLang="en-US" dirty="0" smtClean="0">
                <a:solidFill>
                  <a:srgbClr val="0000FF"/>
                </a:solidFill>
              </a:rPr>
              <a:t>进行</a:t>
            </a:r>
            <a:r>
              <a:rPr lang="zh-CN" altLang="en-US" dirty="0" smtClean="0">
                <a:solidFill>
                  <a:srgbClr val="FF0000"/>
                </a:solidFill>
              </a:rPr>
              <a:t>相关编码</a:t>
            </a:r>
          </a:p>
          <a:p>
            <a:pPr lvl="1"/>
            <a:endParaRPr lang="zh-CN" altLang="en-US" dirty="0" smtClean="0"/>
          </a:p>
        </p:txBody>
      </p:sp>
      <p:sp>
        <p:nvSpPr>
          <p:cNvPr id="8" name="灯片编号占位符 5"/>
          <p:cNvSpPr>
            <a:spLocks noGrp="1"/>
          </p:cNvSpPr>
          <p:nvPr>
            <p:ph type="sldNum" sz="quarter" idx="12"/>
          </p:nvPr>
        </p:nvSpPr>
        <p:spPr/>
        <p:txBody>
          <a:bodyPr/>
          <a:lstStyle/>
          <a:p>
            <a:fld id="{7FF12C9E-6612-4D21-9F2D-CD7BBAF22BA1}" type="slidenum">
              <a:rPr lang="en-US" altLang="zh-CN" smtClean="0"/>
              <a:pPr/>
              <a:t>157</a:t>
            </a:fld>
            <a:endParaRPr lang="en-US" altLang="zh-CN"/>
          </a:p>
        </p:txBody>
      </p:sp>
      <p:sp>
        <p:nvSpPr>
          <p:cNvPr id="142341"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2340" name="Object 4"/>
          <p:cNvGraphicFramePr>
            <a:graphicFrameLocks noChangeAspect="1"/>
          </p:cNvGraphicFramePr>
          <p:nvPr>
            <p:extLst>
              <p:ext uri="{D42A27DB-BD31-4B8C-83A1-F6EECF244321}">
                <p14:modId xmlns:p14="http://schemas.microsoft.com/office/powerpoint/2010/main" val="2612317467"/>
              </p:ext>
            </p:extLst>
          </p:nvPr>
        </p:nvGraphicFramePr>
        <p:xfrm>
          <a:off x="1331640" y="3501008"/>
          <a:ext cx="6435725" cy="519113"/>
        </p:xfrm>
        <a:graphic>
          <a:graphicData uri="http://schemas.openxmlformats.org/presentationml/2006/ole">
            <mc:AlternateContent xmlns:mc="http://schemas.openxmlformats.org/markup-compatibility/2006">
              <mc:Choice xmlns:v="urn:schemas-microsoft-com:vml" Requires="v">
                <p:oleObj spid="_x0000_s643326" name="公式" r:id="rId3" imgW="2959100" imgH="241300" progId="Equation.3">
                  <p:embed/>
                </p:oleObj>
              </mc:Choice>
              <mc:Fallback>
                <p:oleObj name="公式" r:id="rId3" imgW="2959100" imgH="2413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501008"/>
                        <a:ext cx="6435725"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3"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2342" name="Object 6"/>
          <p:cNvGraphicFramePr>
            <a:graphicFrameLocks noChangeAspect="1"/>
          </p:cNvGraphicFramePr>
          <p:nvPr>
            <p:extLst>
              <p:ext uri="{D42A27DB-BD31-4B8C-83A1-F6EECF244321}">
                <p14:modId xmlns:p14="http://schemas.microsoft.com/office/powerpoint/2010/main" val="1827369727"/>
              </p:ext>
            </p:extLst>
          </p:nvPr>
        </p:nvGraphicFramePr>
        <p:xfrm>
          <a:off x="1547664" y="5877272"/>
          <a:ext cx="6132513" cy="546100"/>
        </p:xfrm>
        <a:graphic>
          <a:graphicData uri="http://schemas.openxmlformats.org/presentationml/2006/ole">
            <mc:AlternateContent xmlns:mc="http://schemas.openxmlformats.org/markup-compatibility/2006">
              <mc:Choice xmlns:v="urn:schemas-microsoft-com:vml" Requires="v">
                <p:oleObj spid="_x0000_s643327" name="Equation" r:id="rId5" imgW="2819400" imgH="254000" progId="Equation.DSMT4">
                  <p:embed/>
                </p:oleObj>
              </mc:Choice>
              <mc:Fallback>
                <p:oleObj name="Equation" r:id="rId5" imgW="2819400" imgH="2540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5877272"/>
                        <a:ext cx="6132513"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2340"/>
                                        </p:tgtEl>
                                        <p:attrNameLst>
                                          <p:attrName>style.visibility</p:attrName>
                                        </p:attrNameLst>
                                      </p:cBhvr>
                                      <p:to>
                                        <p:strVal val="visible"/>
                                      </p:to>
                                    </p:set>
                                    <p:anim calcmode="lin" valueType="num">
                                      <p:cBhvr additive="base">
                                        <p:cTn id="17" dur="500" fill="hold"/>
                                        <p:tgtEl>
                                          <p:spTgt spid="142340"/>
                                        </p:tgtEl>
                                        <p:attrNameLst>
                                          <p:attrName>ppt_x</p:attrName>
                                        </p:attrNameLst>
                                      </p:cBhvr>
                                      <p:tavLst>
                                        <p:tav tm="0">
                                          <p:val>
                                            <p:strVal val="#ppt_x"/>
                                          </p:val>
                                        </p:tav>
                                        <p:tav tm="100000">
                                          <p:val>
                                            <p:strVal val="#ppt_x"/>
                                          </p:val>
                                        </p:tav>
                                      </p:tavLst>
                                    </p:anim>
                                    <p:anim calcmode="lin" valueType="num">
                                      <p:cBhvr additive="base">
                                        <p:cTn id="18" dur="500" fill="hold"/>
                                        <p:tgtEl>
                                          <p:spTgt spid="14234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2339">
                                            <p:txEl>
                                              <p:pRg st="4" end="4"/>
                                            </p:txEl>
                                          </p:spTgt>
                                        </p:tgtEl>
                                        <p:attrNameLst>
                                          <p:attrName>style.visibility</p:attrName>
                                        </p:attrNameLst>
                                      </p:cBhvr>
                                      <p:to>
                                        <p:strVal val="visible"/>
                                      </p:to>
                                    </p:set>
                                    <p:anim calcmode="lin" valueType="num">
                                      <p:cBhvr additive="base">
                                        <p:cTn id="23" dur="500" fill="hold"/>
                                        <p:tgtEl>
                                          <p:spTgt spid="1423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2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2339">
                                            <p:txEl>
                                              <p:pRg st="5" end="5"/>
                                            </p:txEl>
                                          </p:spTgt>
                                        </p:tgtEl>
                                        <p:attrNameLst>
                                          <p:attrName>style.visibility</p:attrName>
                                        </p:attrNameLst>
                                      </p:cBhvr>
                                      <p:to>
                                        <p:strVal val="visible"/>
                                      </p:to>
                                    </p:set>
                                    <p:anim calcmode="lin" valueType="num">
                                      <p:cBhvr additive="base">
                                        <p:cTn id="29" dur="500" fill="hold"/>
                                        <p:tgtEl>
                                          <p:spTgt spid="1423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233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2342"/>
                                        </p:tgtEl>
                                        <p:attrNameLst>
                                          <p:attrName>style.visibility</p:attrName>
                                        </p:attrNameLst>
                                      </p:cBhvr>
                                      <p:to>
                                        <p:strVal val="visible"/>
                                      </p:to>
                                    </p:set>
                                    <p:anim calcmode="lin" valueType="num">
                                      <p:cBhvr additive="base">
                                        <p:cTn id="33" dur="500" fill="hold"/>
                                        <p:tgtEl>
                                          <p:spTgt spid="142342"/>
                                        </p:tgtEl>
                                        <p:attrNameLst>
                                          <p:attrName>ppt_x</p:attrName>
                                        </p:attrNameLst>
                                      </p:cBhvr>
                                      <p:tavLst>
                                        <p:tav tm="0">
                                          <p:val>
                                            <p:strVal val="#ppt_x"/>
                                          </p:val>
                                        </p:tav>
                                        <p:tav tm="100000">
                                          <p:val>
                                            <p:strVal val="#ppt_x"/>
                                          </p:val>
                                        </p:tav>
                                      </p:tavLst>
                                    </p:anim>
                                    <p:anim calcmode="lin" valueType="num">
                                      <p:cBhvr additive="base">
                                        <p:cTn id="34" dur="500" fill="hold"/>
                                        <p:tgtEl>
                                          <p:spTgt spid="1423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dirty="0" smtClean="0"/>
              <a:t>消除差错传播 续</a:t>
            </a:r>
            <a:endParaRPr lang="zh-CN" altLang="en-US" dirty="0"/>
          </a:p>
        </p:txBody>
      </p:sp>
      <p:sp>
        <p:nvSpPr>
          <p:cNvPr id="142339" name="Rectangle 3"/>
          <p:cNvSpPr>
            <a:spLocks noGrp="1" noChangeArrowheads="1"/>
          </p:cNvSpPr>
          <p:nvPr>
            <p:ph type="body" idx="1"/>
          </p:nvPr>
        </p:nvSpPr>
        <p:spPr/>
        <p:txBody>
          <a:bodyPr>
            <a:normAutofit/>
          </a:bodyPr>
          <a:lstStyle/>
          <a:p>
            <a:r>
              <a:rPr lang="en-US" altLang="zh-CN" dirty="0" smtClean="0">
                <a:solidFill>
                  <a:srgbClr val="0000FF"/>
                </a:solidFill>
              </a:rPr>
              <a:t>3. </a:t>
            </a:r>
            <a:r>
              <a:rPr lang="zh-CN" altLang="en-US" dirty="0" smtClean="0">
                <a:solidFill>
                  <a:srgbClr val="0000FF"/>
                </a:solidFill>
              </a:rPr>
              <a:t>再对</a:t>
            </a:r>
            <a:r>
              <a:rPr lang="en-US" altLang="zh-CN" i="1" dirty="0" err="1">
                <a:solidFill>
                  <a:srgbClr val="0000FF"/>
                </a:solidFill>
              </a:rPr>
              <a:t>C</a:t>
            </a:r>
            <a:r>
              <a:rPr lang="en-US" altLang="zh-CN" i="1" baseline="-25000" dirty="0" err="1">
                <a:solidFill>
                  <a:srgbClr val="0000FF"/>
                </a:solidFill>
              </a:rPr>
              <a:t>k</a:t>
            </a:r>
            <a:r>
              <a:rPr lang="zh-CN" altLang="en-US" dirty="0" smtClean="0">
                <a:solidFill>
                  <a:srgbClr val="0000FF"/>
                </a:solidFill>
              </a:rPr>
              <a:t>作</a:t>
            </a:r>
            <a:r>
              <a:rPr lang="zh-CN" altLang="en-US" dirty="0" smtClean="0">
                <a:solidFill>
                  <a:srgbClr val="FF0000"/>
                </a:solidFill>
              </a:rPr>
              <a:t>模</a:t>
            </a:r>
            <a:r>
              <a:rPr lang="en-US" altLang="zh-CN" dirty="0" smtClean="0">
                <a:solidFill>
                  <a:srgbClr val="FF0000"/>
                </a:solidFill>
              </a:rPr>
              <a:t>L</a:t>
            </a:r>
            <a:r>
              <a:rPr lang="zh-CN" altLang="en-US" dirty="0" smtClean="0">
                <a:solidFill>
                  <a:srgbClr val="FF0000"/>
                </a:solidFill>
              </a:rPr>
              <a:t>处理</a:t>
            </a:r>
            <a:endParaRPr lang="en-US" altLang="zh-CN" dirty="0" smtClean="0">
              <a:solidFill>
                <a:srgbClr val="FF0000"/>
              </a:solidFill>
            </a:endParaRPr>
          </a:p>
          <a:p>
            <a:pPr>
              <a:buNone/>
            </a:pPr>
            <a:r>
              <a:rPr lang="zh-CN" altLang="en-US" dirty="0" smtClean="0"/>
              <a:t>    得到</a:t>
            </a:r>
            <a:r>
              <a:rPr lang="en-US" altLang="zh-CN" dirty="0" smtClean="0"/>
              <a:t>:   </a:t>
            </a:r>
            <a:r>
              <a:rPr lang="zh-CN" altLang="en-US" dirty="0" smtClean="0"/>
              <a:t> </a:t>
            </a:r>
            <a:r>
              <a:rPr lang="en-US" altLang="zh-CN" i="1" dirty="0" err="1"/>
              <a:t>a</a:t>
            </a:r>
            <a:r>
              <a:rPr lang="en-US" altLang="zh-CN" i="1" baseline="-25000" dirty="0" err="1"/>
              <a:t>k</a:t>
            </a:r>
            <a:r>
              <a:rPr lang="en-US" altLang="zh-CN" i="1" baseline="-25000" dirty="0"/>
              <a:t> </a:t>
            </a:r>
            <a:r>
              <a:rPr lang="en-US" altLang="zh-CN" dirty="0"/>
              <a:t>= [</a:t>
            </a:r>
            <a:r>
              <a:rPr lang="en-US" altLang="zh-CN" i="1" dirty="0" err="1"/>
              <a:t>C</a:t>
            </a:r>
            <a:r>
              <a:rPr lang="en-US" altLang="zh-CN" i="1" baseline="-25000" dirty="0" err="1"/>
              <a:t>k</a:t>
            </a:r>
            <a:r>
              <a:rPr lang="en-US" altLang="zh-CN" dirty="0"/>
              <a:t>]</a:t>
            </a:r>
            <a:r>
              <a:rPr lang="en-US" altLang="zh-CN" baseline="-25000" dirty="0"/>
              <a:t>mod </a:t>
            </a:r>
            <a:r>
              <a:rPr lang="en-US" altLang="zh-CN" i="1" baseline="-25000" dirty="0"/>
              <a:t>L</a:t>
            </a:r>
          </a:p>
          <a:p>
            <a:r>
              <a:rPr lang="zh-CN" altLang="en-US" dirty="0" smtClean="0"/>
              <a:t>这正是所期望的结果。此时</a:t>
            </a:r>
            <a:r>
              <a:rPr lang="zh-CN" altLang="en-US" dirty="0" smtClean="0">
                <a:solidFill>
                  <a:srgbClr val="0000FF"/>
                </a:solidFill>
              </a:rPr>
              <a:t>不存在错误传播</a:t>
            </a:r>
            <a:r>
              <a:rPr lang="zh-CN" altLang="en-US" dirty="0" smtClean="0"/>
              <a:t>问题</a:t>
            </a:r>
            <a:endParaRPr lang="en-US" altLang="zh-CN" dirty="0" smtClean="0"/>
          </a:p>
          <a:p>
            <a:r>
              <a:rPr lang="zh-CN" altLang="en-US" dirty="0" smtClean="0"/>
              <a:t>且接收端的</a:t>
            </a:r>
            <a:r>
              <a:rPr lang="zh-CN" altLang="en-US" dirty="0" smtClean="0">
                <a:solidFill>
                  <a:srgbClr val="0000FF"/>
                </a:solidFill>
              </a:rPr>
              <a:t>译码十分简单</a:t>
            </a:r>
            <a:r>
              <a:rPr lang="zh-CN" altLang="en-US" dirty="0" smtClean="0"/>
              <a:t>，只需直接对</a:t>
            </a:r>
            <a:r>
              <a:rPr lang="en-US" altLang="zh-CN" i="1" dirty="0" err="1"/>
              <a:t>C</a:t>
            </a:r>
            <a:r>
              <a:rPr lang="en-US" altLang="zh-CN" i="1" baseline="-25000" dirty="0" err="1"/>
              <a:t>k</a:t>
            </a:r>
            <a:r>
              <a:rPr lang="zh-CN" altLang="en-US" dirty="0" smtClean="0"/>
              <a:t>按模</a:t>
            </a:r>
            <a:r>
              <a:rPr lang="en-US" altLang="zh-CN" dirty="0" smtClean="0"/>
              <a:t>L</a:t>
            </a:r>
            <a:r>
              <a:rPr lang="zh-CN" altLang="en-US" dirty="0" smtClean="0"/>
              <a:t>判决即可得</a:t>
            </a:r>
            <a:r>
              <a:rPr lang="en-US" altLang="zh-CN" i="1" dirty="0" err="1"/>
              <a:t>a</a:t>
            </a:r>
            <a:r>
              <a:rPr lang="en-US" altLang="zh-CN" i="1" baseline="-25000" dirty="0" err="1"/>
              <a:t>k</a:t>
            </a:r>
            <a:r>
              <a:rPr lang="en-US" altLang="zh-CN" i="1" baseline="-25000" dirty="0"/>
              <a:t> </a:t>
            </a:r>
            <a:r>
              <a:rPr lang="zh-CN" altLang="en-US" dirty="0" smtClean="0"/>
              <a:t>。</a:t>
            </a:r>
            <a:r>
              <a:rPr lang="en-US" altLang="zh-CN" dirty="0" smtClean="0"/>
              <a:t>.</a:t>
            </a:r>
            <a:endParaRPr lang="en-US" altLang="zh-CN" dirty="0"/>
          </a:p>
        </p:txBody>
      </p:sp>
      <p:sp>
        <p:nvSpPr>
          <p:cNvPr id="8" name="灯片编号占位符 5"/>
          <p:cNvSpPr>
            <a:spLocks noGrp="1"/>
          </p:cNvSpPr>
          <p:nvPr>
            <p:ph type="sldNum" sz="quarter" idx="12"/>
          </p:nvPr>
        </p:nvSpPr>
        <p:spPr/>
        <p:txBody>
          <a:bodyPr/>
          <a:lstStyle/>
          <a:p>
            <a:fld id="{7FF12C9E-6612-4D21-9F2D-CD7BBAF22BA1}" type="slidenum">
              <a:rPr lang="en-US" altLang="zh-CN" smtClean="0"/>
              <a:pPr/>
              <a:t>158</a:t>
            </a:fld>
            <a:endParaRPr lang="en-US" altLang="zh-CN"/>
          </a:p>
        </p:txBody>
      </p:sp>
      <p:sp>
        <p:nvSpPr>
          <p:cNvPr id="142341"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42343"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2339">
                                            <p:txEl>
                                              <p:pRg st="1" end="1"/>
                                            </p:txEl>
                                          </p:spTgt>
                                        </p:tgtEl>
                                        <p:attrNameLst>
                                          <p:attrName>style.visibility</p:attrName>
                                        </p:attrNameLst>
                                      </p:cBhvr>
                                      <p:to>
                                        <p:strVal val="visible"/>
                                      </p:to>
                                    </p:set>
                                    <p:anim calcmode="lin" valueType="num">
                                      <p:cBhvr additive="base">
                                        <p:cTn id="11" dur="500" fill="hold"/>
                                        <p:tgtEl>
                                          <p:spTgt spid="1423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2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 calcmode="lin" valueType="num">
                                      <p:cBhvr additive="base">
                                        <p:cTn id="17" dur="500" fill="hold"/>
                                        <p:tgtEl>
                                          <p:spTgt spid="1423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2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2339">
                                            <p:txEl>
                                              <p:pRg st="3" end="3"/>
                                            </p:txEl>
                                          </p:spTgt>
                                        </p:tgtEl>
                                        <p:attrNameLst>
                                          <p:attrName>style.visibility</p:attrName>
                                        </p:attrNameLst>
                                      </p:cBhvr>
                                      <p:to>
                                        <p:strVal val="visible"/>
                                      </p:to>
                                    </p:set>
                                    <p:anim calcmode="lin" valueType="num">
                                      <p:cBhvr additive="base">
                                        <p:cTn id="23" dur="500" fill="hold"/>
                                        <p:tgtEl>
                                          <p:spTgt spid="1423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23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zh-CN" altLang="en-US" dirty="0"/>
              <a:t>常见的五类部分响应波形 </a:t>
            </a:r>
          </a:p>
        </p:txBody>
      </p:sp>
      <p:sp>
        <p:nvSpPr>
          <p:cNvPr id="5" name="灯片编号占位符 5"/>
          <p:cNvSpPr>
            <a:spLocks noGrp="1"/>
          </p:cNvSpPr>
          <p:nvPr>
            <p:ph type="sldNum" sz="quarter" idx="12"/>
          </p:nvPr>
        </p:nvSpPr>
        <p:spPr/>
        <p:txBody>
          <a:bodyPr/>
          <a:lstStyle/>
          <a:p>
            <a:fld id="{4D50113B-4991-4FE3-B90A-4C95EDCDEA90}" type="slidenum">
              <a:rPr lang="en-US" altLang="zh-CN" smtClean="0"/>
              <a:pPr/>
              <a:t>159</a:t>
            </a:fld>
            <a:endParaRPr lang="en-US" altLang="zh-CN"/>
          </a:p>
        </p:txBody>
      </p:sp>
      <p:pic>
        <p:nvPicPr>
          <p:cNvPr id="143364" name="Picture 4" descr="b0502"/>
          <p:cNvPicPr>
            <a:picLocks noChangeAspect="1" noChangeArrowheads="1"/>
          </p:cNvPicPr>
          <p:nvPr/>
        </p:nvPicPr>
        <p:blipFill>
          <a:blip r:embed="rId2" cstate="print"/>
          <a:srcRect/>
          <a:stretch>
            <a:fillRect/>
          </a:stretch>
        </p:blipFill>
        <p:spPr bwMode="auto">
          <a:xfrm>
            <a:off x="1475657" y="-31167"/>
            <a:ext cx="6477842" cy="6889167"/>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additive="base">
                                        <p:cTn id="7" dur="500" fill="hold"/>
                                        <p:tgtEl>
                                          <p:spTgt spid="143364"/>
                                        </p:tgtEl>
                                        <p:attrNameLst>
                                          <p:attrName>ppt_x</p:attrName>
                                        </p:attrNameLst>
                                      </p:cBhvr>
                                      <p:tavLst>
                                        <p:tav tm="0">
                                          <p:val>
                                            <p:strVal val="#ppt_x"/>
                                          </p:val>
                                        </p:tav>
                                        <p:tav tm="100000">
                                          <p:val>
                                            <p:strVal val="#ppt_x"/>
                                          </p:val>
                                        </p:tav>
                                      </p:tavLst>
                                    </p:anim>
                                    <p:anim calcmode="lin" valueType="num">
                                      <p:cBhvr additive="base">
                                        <p:cTn id="8" dur="500" fill="hold"/>
                                        <p:tgtEl>
                                          <p:spTgt spid="143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smtClean="0"/>
              <a:t>a b </a:t>
            </a:r>
            <a:r>
              <a:rPr lang="zh-CN" altLang="en-US" dirty="0" smtClean="0">
                <a:solidFill>
                  <a:srgbClr val="0000FF"/>
                </a:solidFill>
              </a:rPr>
              <a:t>非归零</a:t>
            </a:r>
            <a:r>
              <a:rPr lang="en-US" altLang="zh-CN" dirty="0" smtClean="0">
                <a:solidFill>
                  <a:srgbClr val="0000FF"/>
                </a:solidFill>
              </a:rPr>
              <a:t>(NRZ)</a:t>
            </a:r>
            <a:r>
              <a:rPr lang="zh-CN" altLang="en-US" dirty="0" smtClean="0">
                <a:solidFill>
                  <a:srgbClr val="0000FF"/>
                </a:solidFill>
              </a:rPr>
              <a:t>波形</a:t>
            </a:r>
            <a:endParaRPr lang="zh-CN" altLang="en-US" dirty="0">
              <a:solidFill>
                <a:srgbClr val="0000FF"/>
              </a:solidFill>
            </a:endParaRPr>
          </a:p>
        </p:txBody>
      </p:sp>
      <p:sp>
        <p:nvSpPr>
          <p:cNvPr id="27651" name="Rectangle 3"/>
          <p:cNvSpPr>
            <a:spLocks noGrp="1" noChangeArrowheads="1"/>
          </p:cNvSpPr>
          <p:nvPr>
            <p:ph type="body" idx="1"/>
          </p:nvPr>
        </p:nvSpPr>
        <p:spPr/>
        <p:txBody>
          <a:bodyPr/>
          <a:lstStyle/>
          <a:p>
            <a:pPr lvl="1"/>
            <a:r>
              <a:rPr lang="zh-CN" altLang="en-US" dirty="0" smtClean="0"/>
              <a:t>与归零波形相对应，上面的单极性波形和双极性波形属于非归零</a:t>
            </a:r>
            <a:r>
              <a:rPr lang="en-US" altLang="zh-CN" dirty="0" smtClean="0"/>
              <a:t>(NRZ)</a:t>
            </a:r>
            <a:r>
              <a:rPr lang="zh-CN" altLang="en-US" dirty="0" smtClean="0"/>
              <a:t>波形，其占空比等于</a:t>
            </a:r>
            <a:r>
              <a:rPr lang="en-US" altLang="zh-CN" dirty="0" smtClean="0"/>
              <a:t>100</a:t>
            </a:r>
            <a:r>
              <a:rPr lang="zh-CN" altLang="en-US" dirty="0" smtClean="0"/>
              <a:t>％。</a:t>
            </a:r>
          </a:p>
        </p:txBody>
      </p:sp>
      <p:sp>
        <p:nvSpPr>
          <p:cNvPr id="5" name="灯片编号占位符 5"/>
          <p:cNvSpPr>
            <a:spLocks noGrp="1"/>
          </p:cNvSpPr>
          <p:nvPr>
            <p:ph type="sldNum" sz="quarter" idx="12"/>
          </p:nvPr>
        </p:nvSpPr>
        <p:spPr/>
        <p:txBody>
          <a:bodyPr/>
          <a:lstStyle/>
          <a:p>
            <a:fld id="{7B3E6BD9-4E5C-45D5-AE72-E55A44F8D52D}" type="slidenum">
              <a:rPr lang="en-US" altLang="zh-CN" smtClean="0"/>
              <a:pPr/>
              <a:t>16</a:t>
            </a:fld>
            <a:endParaRPr lang="en-US" altLang="zh-CN"/>
          </a:p>
        </p:txBody>
      </p:sp>
      <p:pic>
        <p:nvPicPr>
          <p:cNvPr id="27652" name="Picture 4" descr="t0503"/>
          <p:cNvPicPr>
            <a:picLocks noChangeAspect="1" noChangeArrowheads="1"/>
          </p:cNvPicPr>
          <p:nvPr/>
        </p:nvPicPr>
        <p:blipFill>
          <a:blip r:embed="rId2" cstate="print"/>
          <a:srcRect/>
          <a:stretch>
            <a:fillRect/>
          </a:stretch>
        </p:blipFill>
        <p:spPr bwMode="auto">
          <a:xfrm>
            <a:off x="310405" y="2101398"/>
            <a:ext cx="8366051" cy="4135914"/>
          </a:xfrm>
          <a:prstGeom prst="rect">
            <a:avLst/>
          </a:prstGeom>
          <a:noFill/>
          <a:ln w="9525">
            <a:noFill/>
            <a:miter lim="800000"/>
            <a:headEnd/>
            <a:tailEnd/>
          </a:ln>
        </p:spPr>
      </p:pic>
      <p:sp>
        <p:nvSpPr>
          <p:cNvPr id="6" name="矩形 5"/>
          <p:cNvSpPr/>
          <p:nvPr/>
        </p:nvSpPr>
        <p:spPr>
          <a:xfrm>
            <a:off x="179512" y="1988840"/>
            <a:ext cx="4608512" cy="2952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zh-CN" altLang="en-US" dirty="0"/>
              <a:t>常见的五类部分响应波形 </a:t>
            </a:r>
          </a:p>
        </p:txBody>
      </p:sp>
      <p:sp>
        <p:nvSpPr>
          <p:cNvPr id="5" name="灯片编号占位符 5"/>
          <p:cNvSpPr>
            <a:spLocks noGrp="1"/>
          </p:cNvSpPr>
          <p:nvPr>
            <p:ph type="sldNum" sz="quarter" idx="12"/>
          </p:nvPr>
        </p:nvSpPr>
        <p:spPr/>
        <p:txBody>
          <a:bodyPr/>
          <a:lstStyle/>
          <a:p>
            <a:fld id="{4D50113B-4991-4FE3-B90A-4C95EDCDEA90}" type="slidenum">
              <a:rPr lang="en-US" altLang="zh-CN" smtClean="0"/>
              <a:pPr/>
              <a:t>160</a:t>
            </a:fld>
            <a:endParaRPr lang="en-US" altLang="zh-CN"/>
          </a:p>
        </p:txBody>
      </p:sp>
      <p:pic>
        <p:nvPicPr>
          <p:cNvPr id="143364" name="Picture 4" descr="b0502"/>
          <p:cNvPicPr>
            <a:picLocks noChangeAspect="1" noChangeArrowheads="1"/>
          </p:cNvPicPr>
          <p:nvPr/>
        </p:nvPicPr>
        <p:blipFill>
          <a:blip r:embed="rId2" cstate="print"/>
          <a:srcRect/>
          <a:stretch>
            <a:fillRect/>
          </a:stretch>
        </p:blipFill>
        <p:spPr bwMode="auto">
          <a:xfrm>
            <a:off x="1475657" y="-31167"/>
            <a:ext cx="6477842" cy="6889167"/>
          </a:xfrm>
          <a:prstGeom prst="rect">
            <a:avLst/>
          </a:prstGeom>
          <a:noFill/>
          <a:ln w="9525">
            <a:noFill/>
            <a:miter lim="800000"/>
            <a:headEnd/>
            <a:tailEnd/>
          </a:ln>
        </p:spPr>
      </p:pic>
      <p:sp>
        <p:nvSpPr>
          <p:cNvPr id="2" name="椭圆 1"/>
          <p:cNvSpPr/>
          <p:nvPr/>
        </p:nvSpPr>
        <p:spPr>
          <a:xfrm>
            <a:off x="5868144" y="1196752"/>
            <a:ext cx="43204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780183" y="2276872"/>
            <a:ext cx="43204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78920" y="3413416"/>
            <a:ext cx="43204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508104" y="4365104"/>
            <a:ext cx="43204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841428" y="5373216"/>
            <a:ext cx="43204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803924" y="6381328"/>
            <a:ext cx="43204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1520" y="2498343"/>
            <a:ext cx="4572000" cy="2677656"/>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nSpc>
                <a:spcPct val="150000"/>
              </a:lnSpc>
            </a:pPr>
            <a:r>
              <a:rPr lang="zh-CN" altLang="en-US" sz="2800" b="1" dirty="0">
                <a:latin typeface="+mj-ea"/>
                <a:ea typeface="+mj-ea"/>
              </a:rPr>
              <a:t>从表中看出，各类部分响应波形的频谱均</a:t>
            </a:r>
            <a:r>
              <a:rPr lang="zh-CN" altLang="en-US" sz="2800" b="1" dirty="0">
                <a:solidFill>
                  <a:srgbClr val="0000FF"/>
                </a:solidFill>
                <a:latin typeface="+mj-ea"/>
                <a:ea typeface="+mj-ea"/>
              </a:rPr>
              <a:t>不超过理想低通的</a:t>
            </a:r>
            <a:r>
              <a:rPr lang="zh-CN" altLang="en-US" sz="2800" b="1" dirty="0" smtClean="0">
                <a:solidFill>
                  <a:srgbClr val="0000FF"/>
                </a:solidFill>
                <a:latin typeface="+mj-ea"/>
                <a:ea typeface="+mj-ea"/>
              </a:rPr>
              <a:t>频带宽度</a:t>
            </a:r>
            <a:endParaRPr lang="en-US" altLang="zh-CN" sz="2800" b="1" dirty="0" smtClean="0">
              <a:solidFill>
                <a:srgbClr val="0000FF"/>
              </a:solidFill>
              <a:latin typeface="+mj-ea"/>
              <a:ea typeface="+mj-ea"/>
            </a:endParaRPr>
          </a:p>
          <a:p>
            <a:pPr>
              <a:lnSpc>
                <a:spcPct val="150000"/>
              </a:lnSpc>
            </a:pPr>
            <a:r>
              <a:rPr lang="zh-CN" altLang="en-US" sz="2800" b="1" dirty="0">
                <a:latin typeface="+mj-ea"/>
                <a:ea typeface="+mj-ea"/>
              </a:rPr>
              <a:t>但他们的频谱结构不同</a:t>
            </a:r>
          </a:p>
        </p:txBody>
      </p:sp>
    </p:spTree>
    <p:extLst>
      <p:ext uri="{BB962C8B-B14F-4D97-AF65-F5344CB8AC3E}">
        <p14:creationId xmlns:p14="http://schemas.microsoft.com/office/powerpoint/2010/main" val="11877184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3"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zh-CN" altLang="en-US" dirty="0"/>
              <a:t>常见的五类部分响应波形 </a:t>
            </a:r>
          </a:p>
        </p:txBody>
      </p:sp>
      <p:sp>
        <p:nvSpPr>
          <p:cNvPr id="5" name="灯片编号占位符 5"/>
          <p:cNvSpPr>
            <a:spLocks noGrp="1"/>
          </p:cNvSpPr>
          <p:nvPr>
            <p:ph type="sldNum" sz="quarter" idx="12"/>
          </p:nvPr>
        </p:nvSpPr>
        <p:spPr/>
        <p:txBody>
          <a:bodyPr/>
          <a:lstStyle/>
          <a:p>
            <a:fld id="{4D50113B-4991-4FE3-B90A-4C95EDCDEA90}" type="slidenum">
              <a:rPr lang="en-US" altLang="zh-CN" smtClean="0"/>
              <a:pPr/>
              <a:t>161</a:t>
            </a:fld>
            <a:endParaRPr lang="en-US" altLang="zh-CN"/>
          </a:p>
        </p:txBody>
      </p:sp>
      <p:pic>
        <p:nvPicPr>
          <p:cNvPr id="143364" name="Picture 4" descr="b0502"/>
          <p:cNvPicPr>
            <a:picLocks noChangeAspect="1" noChangeArrowheads="1"/>
          </p:cNvPicPr>
          <p:nvPr/>
        </p:nvPicPr>
        <p:blipFill>
          <a:blip r:embed="rId2" cstate="print"/>
          <a:srcRect/>
          <a:stretch>
            <a:fillRect/>
          </a:stretch>
        </p:blipFill>
        <p:spPr bwMode="auto">
          <a:xfrm>
            <a:off x="1475657" y="-31167"/>
            <a:ext cx="6477842" cy="6889167"/>
          </a:xfrm>
          <a:prstGeom prst="rect">
            <a:avLst/>
          </a:prstGeom>
          <a:noFill/>
          <a:ln w="9525">
            <a:noFill/>
            <a:miter lim="800000"/>
            <a:headEnd/>
            <a:tailEnd/>
          </a:ln>
        </p:spPr>
      </p:pic>
      <p:cxnSp>
        <p:nvCxnSpPr>
          <p:cNvPr id="6" name="直接箭头连接符 5"/>
          <p:cNvCxnSpPr/>
          <p:nvPr/>
        </p:nvCxnSpPr>
        <p:spPr>
          <a:xfrm flipV="1">
            <a:off x="3953072" y="1052736"/>
            <a:ext cx="0" cy="477193"/>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flipV="1">
            <a:off x="3779912" y="2276872"/>
            <a:ext cx="0" cy="477193"/>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cxnSp>
        <p:nvCxnSpPr>
          <p:cNvPr id="8" name="直接箭头连接符 7"/>
          <p:cNvCxnSpPr/>
          <p:nvPr/>
        </p:nvCxnSpPr>
        <p:spPr>
          <a:xfrm flipV="1">
            <a:off x="3949849" y="2276872"/>
            <a:ext cx="0" cy="477193"/>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cxnSp>
        <p:nvCxnSpPr>
          <p:cNvPr id="9" name="直接箭头连接符 8"/>
          <p:cNvCxnSpPr/>
          <p:nvPr/>
        </p:nvCxnSpPr>
        <p:spPr>
          <a:xfrm flipV="1">
            <a:off x="3678760" y="3441575"/>
            <a:ext cx="0" cy="477193"/>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cxnSp>
        <p:nvCxnSpPr>
          <p:cNvPr id="10" name="直接箭头连接符 9"/>
          <p:cNvCxnSpPr/>
          <p:nvPr/>
        </p:nvCxnSpPr>
        <p:spPr>
          <a:xfrm flipV="1">
            <a:off x="3848697" y="3441575"/>
            <a:ext cx="0" cy="477193"/>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cxnSp>
        <p:nvCxnSpPr>
          <p:cNvPr id="11" name="直接箭头连接符 10"/>
          <p:cNvCxnSpPr/>
          <p:nvPr/>
        </p:nvCxnSpPr>
        <p:spPr>
          <a:xfrm flipV="1">
            <a:off x="3779912" y="4319959"/>
            <a:ext cx="0" cy="477193"/>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cxnSp>
        <p:nvCxnSpPr>
          <p:cNvPr id="12" name="直接箭头连接符 11"/>
          <p:cNvCxnSpPr/>
          <p:nvPr/>
        </p:nvCxnSpPr>
        <p:spPr>
          <a:xfrm flipV="1">
            <a:off x="3949849" y="4319959"/>
            <a:ext cx="0" cy="477193"/>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cxnSp>
        <p:nvCxnSpPr>
          <p:cNvPr id="13" name="直接箭头连接符 12"/>
          <p:cNvCxnSpPr/>
          <p:nvPr/>
        </p:nvCxnSpPr>
        <p:spPr>
          <a:xfrm flipV="1">
            <a:off x="4029673" y="3458144"/>
            <a:ext cx="0" cy="477193"/>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cxnSp>
        <p:nvCxnSpPr>
          <p:cNvPr id="14" name="直接箭头连接符 13"/>
          <p:cNvCxnSpPr/>
          <p:nvPr/>
        </p:nvCxnSpPr>
        <p:spPr>
          <a:xfrm flipV="1">
            <a:off x="4139952" y="4319959"/>
            <a:ext cx="0" cy="477193"/>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cxnSp>
        <p:nvCxnSpPr>
          <p:cNvPr id="15" name="直接箭头连接符 14"/>
          <p:cNvCxnSpPr/>
          <p:nvPr/>
        </p:nvCxnSpPr>
        <p:spPr>
          <a:xfrm flipV="1">
            <a:off x="3715917" y="5256063"/>
            <a:ext cx="0" cy="477193"/>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cxnSp>
        <p:nvCxnSpPr>
          <p:cNvPr id="16" name="直接箭头连接符 15"/>
          <p:cNvCxnSpPr/>
          <p:nvPr/>
        </p:nvCxnSpPr>
        <p:spPr>
          <a:xfrm flipV="1">
            <a:off x="4067944" y="5256063"/>
            <a:ext cx="0" cy="477193"/>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cxnSp>
        <p:nvCxnSpPr>
          <p:cNvPr id="18" name="直接箭头连接符 17"/>
          <p:cNvCxnSpPr/>
          <p:nvPr/>
        </p:nvCxnSpPr>
        <p:spPr>
          <a:xfrm flipV="1">
            <a:off x="3866234" y="6424759"/>
            <a:ext cx="0" cy="477193"/>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cxnSp>
        <p:nvCxnSpPr>
          <p:cNvPr id="19" name="直接箭头连接符 18"/>
          <p:cNvCxnSpPr/>
          <p:nvPr/>
        </p:nvCxnSpPr>
        <p:spPr>
          <a:xfrm flipV="1">
            <a:off x="4183384" y="6424758"/>
            <a:ext cx="0" cy="477193"/>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cxnSp>
        <p:nvCxnSpPr>
          <p:cNvPr id="21" name="直接箭头连接符 20"/>
          <p:cNvCxnSpPr/>
          <p:nvPr/>
        </p:nvCxnSpPr>
        <p:spPr>
          <a:xfrm flipV="1">
            <a:off x="3563888" y="6439664"/>
            <a:ext cx="0" cy="477193"/>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sp>
        <p:nvSpPr>
          <p:cNvPr id="22" name="矩形 21"/>
          <p:cNvSpPr/>
          <p:nvPr/>
        </p:nvSpPr>
        <p:spPr>
          <a:xfrm>
            <a:off x="4823520" y="2276872"/>
            <a:ext cx="3996952"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zh-CN" altLang="en-US" sz="2800" b="1" dirty="0">
                <a:latin typeface="+mj-ea"/>
                <a:ea typeface="+mj-ea"/>
              </a:rPr>
              <a:t>从表中看出，各类部分响应波形的</a:t>
            </a:r>
            <a:r>
              <a:rPr lang="zh-CN" altLang="en-US" sz="2800" b="1" dirty="0">
                <a:solidFill>
                  <a:srgbClr val="0000FF"/>
                </a:solidFill>
                <a:latin typeface="+mj-ea"/>
                <a:ea typeface="+mj-ea"/>
              </a:rPr>
              <a:t>对临近码元抽样时刻的串扰不同</a:t>
            </a:r>
          </a:p>
        </p:txBody>
      </p:sp>
    </p:spTree>
    <p:extLst>
      <p:ext uri="{BB962C8B-B14F-4D97-AF65-F5344CB8AC3E}">
        <p14:creationId xmlns:p14="http://schemas.microsoft.com/office/powerpoint/2010/main" val="12074384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700"/>
                                        <p:tgtEl>
                                          <p:spTgt spid="7"/>
                                        </p:tgtEl>
                                      </p:cBhvr>
                                    </p:animEffect>
                                    <p:anim calcmode="lin" valueType="num">
                                      <p:cBhvr>
                                        <p:cTn id="20" dur="700" fill="hold"/>
                                        <p:tgtEl>
                                          <p:spTgt spid="7"/>
                                        </p:tgtEl>
                                        <p:attrNameLst>
                                          <p:attrName>ppt_x</p:attrName>
                                        </p:attrNameLst>
                                      </p:cBhvr>
                                      <p:tavLst>
                                        <p:tav tm="0">
                                          <p:val>
                                            <p:strVal val="#ppt_x"/>
                                          </p:val>
                                        </p:tav>
                                        <p:tav tm="100000">
                                          <p:val>
                                            <p:strVal val="#ppt_x"/>
                                          </p:val>
                                        </p:tav>
                                      </p:tavLst>
                                    </p:anim>
                                    <p:anim calcmode="lin" valueType="num">
                                      <p:cBhvr>
                                        <p:cTn id="21" dur="7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700"/>
                            </p:stCondLst>
                            <p:childTnLst>
                              <p:par>
                                <p:cTn id="23" presetID="42"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600"/>
                                        <p:tgtEl>
                                          <p:spTgt spid="8"/>
                                        </p:tgtEl>
                                      </p:cBhvr>
                                    </p:animEffect>
                                    <p:anim calcmode="lin" valueType="num">
                                      <p:cBhvr>
                                        <p:cTn id="26" dur="600" fill="hold"/>
                                        <p:tgtEl>
                                          <p:spTgt spid="8"/>
                                        </p:tgtEl>
                                        <p:attrNameLst>
                                          <p:attrName>ppt_x</p:attrName>
                                        </p:attrNameLst>
                                      </p:cBhvr>
                                      <p:tavLst>
                                        <p:tav tm="0">
                                          <p:val>
                                            <p:strVal val="#ppt_x"/>
                                          </p:val>
                                        </p:tav>
                                        <p:tav tm="100000">
                                          <p:val>
                                            <p:strVal val="#ppt_x"/>
                                          </p:val>
                                        </p:tav>
                                      </p:tavLst>
                                    </p:anim>
                                    <p:anim calcmode="lin" valueType="num">
                                      <p:cBhvr>
                                        <p:cTn id="27" dur="6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par>
                          <p:cTn id="50" fill="hold">
                            <p:stCondLst>
                              <p:cond delay="1000"/>
                            </p:stCondLst>
                            <p:childTnLst>
                              <p:par>
                                <p:cTn id="51" presetID="10" presetClass="entr" presetSubtype="0"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par>
                          <p:cTn id="72" fill="hold">
                            <p:stCondLst>
                              <p:cond delay="1000"/>
                            </p:stCondLst>
                            <p:childTnLst>
                              <p:par>
                                <p:cTn id="73" presetID="10" presetClass="entr" presetSubtype="0" fill="hold"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dirty="0" smtClean="0"/>
              <a:t>说明</a:t>
            </a:r>
            <a:endParaRPr lang="zh-CN" altLang="en-US" dirty="0"/>
          </a:p>
        </p:txBody>
      </p:sp>
      <p:sp>
        <p:nvSpPr>
          <p:cNvPr id="144387" name="Rectangle 3"/>
          <p:cNvSpPr>
            <a:spLocks noGrp="1" noChangeArrowheads="1"/>
          </p:cNvSpPr>
          <p:nvPr>
            <p:ph type="body" idx="1"/>
          </p:nvPr>
        </p:nvSpPr>
        <p:spPr>
          <a:xfrm>
            <a:off x="539552" y="1196752"/>
            <a:ext cx="8064896" cy="5661248"/>
          </a:xfrm>
        </p:spPr>
        <p:txBody>
          <a:bodyPr>
            <a:normAutofit/>
          </a:bodyPr>
          <a:lstStyle/>
          <a:p>
            <a:r>
              <a:rPr lang="zh-CN" altLang="en-US" dirty="0" smtClean="0"/>
              <a:t>目前应用较多的是</a:t>
            </a:r>
            <a:r>
              <a:rPr lang="zh-CN" altLang="en-US" dirty="0" smtClean="0">
                <a:solidFill>
                  <a:srgbClr val="0000FF"/>
                </a:solidFill>
              </a:rPr>
              <a:t>第</a:t>
            </a:r>
            <a:r>
              <a:rPr lang="en-US" altLang="zh-CN" dirty="0" smtClean="0">
                <a:solidFill>
                  <a:srgbClr val="0000FF"/>
                </a:solidFill>
              </a:rPr>
              <a:t>Ⅰ</a:t>
            </a:r>
            <a:r>
              <a:rPr lang="zh-CN" altLang="en-US" dirty="0" smtClean="0">
                <a:solidFill>
                  <a:srgbClr val="0000FF"/>
                </a:solidFill>
              </a:rPr>
              <a:t>类</a:t>
            </a:r>
            <a:r>
              <a:rPr lang="zh-CN" altLang="en-US" dirty="0" smtClean="0"/>
              <a:t>和</a:t>
            </a:r>
            <a:r>
              <a:rPr lang="zh-CN" altLang="en-US" dirty="0" smtClean="0">
                <a:solidFill>
                  <a:srgbClr val="0000FF"/>
                </a:solidFill>
              </a:rPr>
              <a:t>第</a:t>
            </a:r>
            <a:r>
              <a:rPr lang="en-US" altLang="zh-CN" dirty="0" smtClean="0">
                <a:solidFill>
                  <a:srgbClr val="0000FF"/>
                </a:solidFill>
              </a:rPr>
              <a:t>Ⅳ</a:t>
            </a:r>
            <a:r>
              <a:rPr lang="zh-CN" altLang="en-US" dirty="0" smtClean="0">
                <a:solidFill>
                  <a:srgbClr val="0000FF"/>
                </a:solidFill>
              </a:rPr>
              <a:t>类</a:t>
            </a:r>
            <a:r>
              <a:rPr lang="zh-CN" altLang="en-US" dirty="0" smtClean="0"/>
              <a:t>。</a:t>
            </a:r>
            <a:endParaRPr lang="en-US" altLang="zh-CN" dirty="0" smtClean="0"/>
          </a:p>
          <a:p>
            <a:pPr lvl="1"/>
            <a:r>
              <a:rPr lang="zh-CN" altLang="en-US" dirty="0" smtClean="0">
                <a:solidFill>
                  <a:srgbClr val="0000FF"/>
                </a:solidFill>
              </a:rPr>
              <a:t>第</a:t>
            </a:r>
            <a:r>
              <a:rPr lang="en-US" altLang="zh-CN" dirty="0" smtClean="0">
                <a:solidFill>
                  <a:srgbClr val="0000FF"/>
                </a:solidFill>
              </a:rPr>
              <a:t>Ⅰ</a:t>
            </a:r>
            <a:r>
              <a:rPr lang="zh-CN" altLang="en-US" dirty="0" smtClean="0">
                <a:solidFill>
                  <a:srgbClr val="0000FF"/>
                </a:solidFill>
              </a:rPr>
              <a:t>类</a:t>
            </a:r>
            <a:r>
              <a:rPr lang="zh-CN" altLang="en-US" dirty="0" smtClean="0"/>
              <a:t>：频谱主要集中在低频段，适于信道频带高频严重受限的场合。</a:t>
            </a:r>
            <a:endParaRPr lang="en-US" altLang="zh-CN" dirty="0" smtClean="0"/>
          </a:p>
          <a:p>
            <a:pPr lvl="3"/>
            <a:endParaRPr lang="en-US" altLang="zh-CN" dirty="0"/>
          </a:p>
          <a:p>
            <a:pPr lvl="2"/>
            <a:endParaRPr lang="en-US" altLang="zh-CN" dirty="0" smtClean="0"/>
          </a:p>
          <a:p>
            <a:pPr lvl="1"/>
            <a:endParaRPr lang="en-US" altLang="zh-CN" dirty="0" smtClean="0"/>
          </a:p>
          <a:p>
            <a:pPr lvl="1"/>
            <a:r>
              <a:rPr lang="zh-CN" altLang="en-US" dirty="0" smtClean="0">
                <a:solidFill>
                  <a:srgbClr val="0000FF"/>
                </a:solidFill>
              </a:rPr>
              <a:t>第</a:t>
            </a:r>
            <a:r>
              <a:rPr lang="en-US" altLang="zh-CN" dirty="0" smtClean="0">
                <a:solidFill>
                  <a:srgbClr val="0000FF"/>
                </a:solidFill>
              </a:rPr>
              <a:t>Ⅳ</a:t>
            </a:r>
            <a:r>
              <a:rPr lang="zh-CN" altLang="en-US" dirty="0" smtClean="0">
                <a:solidFill>
                  <a:srgbClr val="0000FF"/>
                </a:solidFill>
              </a:rPr>
              <a:t>类</a:t>
            </a:r>
            <a:r>
              <a:rPr lang="zh-CN" altLang="en-US" dirty="0" smtClean="0"/>
              <a:t>：无直流分量，且低频分量小，便于边带滤波，实现单边带调制，因而在实际应用中，第</a:t>
            </a:r>
            <a:r>
              <a:rPr lang="en-US" altLang="zh-CN" dirty="0" smtClean="0"/>
              <a:t>Ⅳ</a:t>
            </a:r>
            <a:r>
              <a:rPr lang="zh-CN" altLang="en-US" dirty="0" smtClean="0"/>
              <a:t>类部分响应用得最为广泛。</a:t>
            </a:r>
          </a:p>
        </p:txBody>
      </p:sp>
      <p:sp>
        <p:nvSpPr>
          <p:cNvPr id="4" name="灯片编号占位符 5"/>
          <p:cNvSpPr>
            <a:spLocks noGrp="1"/>
          </p:cNvSpPr>
          <p:nvPr>
            <p:ph type="sldNum" sz="quarter" idx="12"/>
          </p:nvPr>
        </p:nvSpPr>
        <p:spPr/>
        <p:txBody>
          <a:bodyPr/>
          <a:lstStyle/>
          <a:p>
            <a:fld id="{D73CB41C-10B6-420F-BBA0-810966BF89DF}" type="slidenum">
              <a:rPr lang="en-US" altLang="zh-CN" smtClean="0"/>
              <a:pPr/>
              <a:t>162</a:t>
            </a:fld>
            <a:endParaRPr lang="en-US" altLang="zh-CN"/>
          </a:p>
        </p:txBody>
      </p:sp>
      <p:pic>
        <p:nvPicPr>
          <p:cNvPr id="5" name="Picture 4" descr="b0502"/>
          <p:cNvPicPr>
            <a:picLocks noChangeAspect="1" noChangeArrowheads="1"/>
          </p:cNvPicPr>
          <p:nvPr/>
        </p:nvPicPr>
        <p:blipFill rotWithShape="1">
          <a:blip r:embed="rId2" cstate="print"/>
          <a:srcRect t="23088" b="60558"/>
          <a:stretch/>
        </p:blipFill>
        <p:spPr bwMode="auto">
          <a:xfrm>
            <a:off x="1115615" y="2564905"/>
            <a:ext cx="7385269" cy="1284424"/>
          </a:xfrm>
          <a:prstGeom prst="rect">
            <a:avLst/>
          </a:prstGeom>
          <a:noFill/>
          <a:ln w="9525">
            <a:noFill/>
            <a:miter lim="800000"/>
            <a:headEnd/>
            <a:tailEnd/>
          </a:ln>
        </p:spPr>
      </p:pic>
      <p:pic>
        <p:nvPicPr>
          <p:cNvPr id="6" name="Picture 4" descr="b0502"/>
          <p:cNvPicPr>
            <a:picLocks noChangeAspect="1" noChangeArrowheads="1"/>
          </p:cNvPicPr>
          <p:nvPr/>
        </p:nvPicPr>
        <p:blipFill rotWithShape="1">
          <a:blip r:embed="rId2" cstate="print"/>
          <a:srcRect t="84581"/>
          <a:stretch/>
        </p:blipFill>
        <p:spPr bwMode="auto">
          <a:xfrm>
            <a:off x="899592" y="5085184"/>
            <a:ext cx="8343388" cy="1368152"/>
          </a:xfrm>
          <a:prstGeom prst="rect">
            <a:avLst/>
          </a:prstGeom>
          <a:noFill/>
          <a:ln w="9525">
            <a:noFill/>
            <a:miter lim="800000"/>
            <a:headEnd/>
            <a:tailEnd/>
          </a:ln>
        </p:spPr>
      </p:pic>
    </p:spTree>
    <p:extLst>
      <p:ext uri="{BB962C8B-B14F-4D97-AF65-F5344CB8AC3E}">
        <p14:creationId xmlns:p14="http://schemas.microsoft.com/office/powerpoint/2010/main" val="5175441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fade">
                                      <p:cBhvr>
                                        <p:cTn id="7" dur="500"/>
                                        <p:tgtEl>
                                          <p:spTgt spid="144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 calcmode="lin" valueType="num">
                                      <p:cBhvr additive="base">
                                        <p:cTn id="12" dur="500" fill="hold"/>
                                        <p:tgtEl>
                                          <p:spTgt spid="1443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438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44387">
                                            <p:txEl>
                                              <p:pRg st="5" end="5"/>
                                            </p:txEl>
                                          </p:spTgt>
                                        </p:tgtEl>
                                        <p:attrNameLst>
                                          <p:attrName>style.visibility</p:attrName>
                                        </p:attrNameLst>
                                      </p:cBhvr>
                                      <p:to>
                                        <p:strVal val="visible"/>
                                      </p:to>
                                    </p:set>
                                    <p:anim calcmode="lin" valueType="num">
                                      <p:cBhvr additive="base">
                                        <p:cTn id="22" dur="500" fill="hold"/>
                                        <p:tgtEl>
                                          <p:spTgt spid="144387">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4387">
                                            <p:txEl>
                                              <p:pRg st="5" end="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dirty="0" smtClean="0"/>
              <a:t>说明</a:t>
            </a:r>
            <a:endParaRPr lang="zh-CN" altLang="en-US" dirty="0"/>
          </a:p>
        </p:txBody>
      </p:sp>
      <p:sp>
        <p:nvSpPr>
          <p:cNvPr id="144387" name="Rectangle 3"/>
          <p:cNvSpPr>
            <a:spLocks noGrp="1" noChangeArrowheads="1"/>
          </p:cNvSpPr>
          <p:nvPr>
            <p:ph type="body" idx="1"/>
          </p:nvPr>
        </p:nvSpPr>
        <p:spPr>
          <a:xfrm>
            <a:off x="539552" y="4077072"/>
            <a:ext cx="8064896" cy="2492896"/>
          </a:xfrm>
        </p:spPr>
        <p:txBody>
          <a:bodyPr>
            <a:normAutofit/>
          </a:bodyPr>
          <a:lstStyle/>
          <a:p>
            <a:pPr lvl="1">
              <a:lnSpc>
                <a:spcPct val="150000"/>
              </a:lnSpc>
            </a:pPr>
            <a:r>
              <a:rPr lang="zh-CN" altLang="en-US" dirty="0" smtClean="0"/>
              <a:t>此外，以上两类的抽样值电平数比其它类别的少，这也是它们得以广泛应用的原因之一，当输入为</a:t>
            </a:r>
            <a:r>
              <a:rPr lang="en-US" altLang="zh-CN" dirty="0" smtClean="0"/>
              <a:t>L</a:t>
            </a:r>
            <a:r>
              <a:rPr lang="zh-CN" altLang="en-US" dirty="0" smtClean="0"/>
              <a:t>进制信号时，经部分响应传输系统得到的第</a:t>
            </a:r>
            <a:r>
              <a:rPr lang="en-US" altLang="zh-CN" dirty="0" smtClean="0"/>
              <a:t>Ⅰ</a:t>
            </a:r>
            <a:r>
              <a:rPr lang="zh-CN" altLang="en-US" dirty="0" smtClean="0"/>
              <a:t>、</a:t>
            </a:r>
            <a:r>
              <a:rPr lang="en-US" altLang="zh-CN" dirty="0" smtClean="0"/>
              <a:t>Ⅳ</a:t>
            </a:r>
            <a:r>
              <a:rPr lang="zh-CN" altLang="en-US" dirty="0" smtClean="0"/>
              <a:t>类部分响应信号的电平数为（</a:t>
            </a:r>
            <a:r>
              <a:rPr lang="en-US" altLang="zh-CN" dirty="0" smtClean="0"/>
              <a:t>2L-1</a:t>
            </a:r>
            <a:r>
              <a:rPr lang="zh-CN" altLang="en-US" dirty="0" smtClean="0"/>
              <a:t>）。</a:t>
            </a:r>
            <a:endParaRPr lang="zh-CN" altLang="en-US" dirty="0"/>
          </a:p>
        </p:txBody>
      </p:sp>
      <p:sp>
        <p:nvSpPr>
          <p:cNvPr id="4" name="灯片编号占位符 5"/>
          <p:cNvSpPr>
            <a:spLocks noGrp="1"/>
          </p:cNvSpPr>
          <p:nvPr>
            <p:ph type="sldNum" sz="quarter" idx="12"/>
          </p:nvPr>
        </p:nvSpPr>
        <p:spPr/>
        <p:txBody>
          <a:bodyPr/>
          <a:lstStyle/>
          <a:p>
            <a:fld id="{D73CB41C-10B6-420F-BBA0-810966BF89DF}" type="slidenum">
              <a:rPr lang="en-US" altLang="zh-CN" smtClean="0"/>
              <a:pPr/>
              <a:t>163</a:t>
            </a:fld>
            <a:endParaRPr lang="en-US" altLang="zh-CN"/>
          </a:p>
        </p:txBody>
      </p:sp>
      <p:pic>
        <p:nvPicPr>
          <p:cNvPr id="5" name="Picture 4" descr="b0502"/>
          <p:cNvPicPr>
            <a:picLocks noChangeAspect="1" noChangeArrowheads="1"/>
          </p:cNvPicPr>
          <p:nvPr/>
        </p:nvPicPr>
        <p:blipFill rotWithShape="1">
          <a:blip r:embed="rId2" cstate="print"/>
          <a:srcRect t="23088" b="60558"/>
          <a:stretch/>
        </p:blipFill>
        <p:spPr bwMode="auto">
          <a:xfrm>
            <a:off x="971600" y="1124744"/>
            <a:ext cx="7866694" cy="1368152"/>
          </a:xfrm>
          <a:prstGeom prst="rect">
            <a:avLst/>
          </a:prstGeom>
          <a:noFill/>
          <a:ln w="9525">
            <a:noFill/>
            <a:miter lim="800000"/>
            <a:headEnd/>
            <a:tailEnd/>
          </a:ln>
        </p:spPr>
      </p:pic>
      <p:pic>
        <p:nvPicPr>
          <p:cNvPr id="6" name="Picture 4" descr="b0502"/>
          <p:cNvPicPr>
            <a:picLocks noChangeAspect="1" noChangeArrowheads="1"/>
          </p:cNvPicPr>
          <p:nvPr/>
        </p:nvPicPr>
        <p:blipFill rotWithShape="1">
          <a:blip r:embed="rId2" cstate="print"/>
          <a:srcRect t="84581"/>
          <a:stretch/>
        </p:blipFill>
        <p:spPr bwMode="auto">
          <a:xfrm>
            <a:off x="899592" y="2708920"/>
            <a:ext cx="7960257" cy="1305326"/>
          </a:xfrm>
          <a:prstGeom prst="rect">
            <a:avLst/>
          </a:prstGeom>
          <a:noFill/>
          <a:ln w="9525">
            <a:noFill/>
            <a:miter lim="800000"/>
            <a:headEnd/>
            <a:tailEnd/>
          </a:ln>
        </p:spPr>
      </p:pic>
    </p:spTree>
    <p:extLst>
      <p:ext uri="{BB962C8B-B14F-4D97-AF65-F5344CB8AC3E}">
        <p14:creationId xmlns:p14="http://schemas.microsoft.com/office/powerpoint/2010/main" val="42989762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 calcmode="lin" valueType="num">
                                      <p:cBhvr additive="base">
                                        <p:cTn id="7" dur="500" fill="hold"/>
                                        <p:tgtEl>
                                          <p:spTgt spid="144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8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normAutofit/>
          </a:bodyPr>
          <a:lstStyle/>
          <a:p>
            <a:r>
              <a:rPr lang="zh-CN" altLang="en-US" dirty="0" smtClean="0"/>
              <a:t>总结：部分</a:t>
            </a:r>
            <a:r>
              <a:rPr lang="zh-CN" altLang="en-US" dirty="0"/>
              <a:t>响应系统</a:t>
            </a:r>
            <a:r>
              <a:rPr lang="zh-CN" altLang="en-US" dirty="0" smtClean="0"/>
              <a:t>优缺点</a:t>
            </a:r>
            <a:endParaRPr lang="zh-CN" altLang="en-US" dirty="0"/>
          </a:p>
        </p:txBody>
      </p:sp>
      <p:sp>
        <p:nvSpPr>
          <p:cNvPr id="145411" name="Rectangle 3"/>
          <p:cNvSpPr>
            <a:spLocks noGrp="1" noChangeArrowheads="1"/>
          </p:cNvSpPr>
          <p:nvPr>
            <p:ph type="body" idx="1"/>
          </p:nvPr>
        </p:nvSpPr>
        <p:spPr/>
        <p:txBody>
          <a:bodyPr/>
          <a:lstStyle/>
          <a:p>
            <a:r>
              <a:rPr lang="zh-CN" altLang="en-US" dirty="0" smtClean="0"/>
              <a:t>采用部分响应系统的</a:t>
            </a:r>
            <a:r>
              <a:rPr lang="zh-CN" altLang="en-US" dirty="0" smtClean="0">
                <a:solidFill>
                  <a:srgbClr val="0000FF"/>
                </a:solidFill>
              </a:rPr>
              <a:t>优点</a:t>
            </a:r>
            <a:r>
              <a:rPr lang="zh-CN" altLang="en-US" dirty="0" smtClean="0"/>
              <a:t>是：</a:t>
            </a:r>
            <a:endParaRPr lang="en-US" altLang="zh-CN" dirty="0" smtClean="0"/>
          </a:p>
          <a:p>
            <a:pPr lvl="1"/>
            <a:r>
              <a:rPr lang="zh-CN" altLang="en-US" dirty="0" smtClean="0"/>
              <a:t>能实现</a:t>
            </a:r>
            <a:r>
              <a:rPr lang="en-US" altLang="zh-CN" dirty="0" smtClean="0"/>
              <a:t>2</a:t>
            </a:r>
            <a:r>
              <a:rPr lang="zh-CN" altLang="en-US" dirty="0" smtClean="0"/>
              <a:t>波特</a:t>
            </a:r>
            <a:r>
              <a:rPr lang="en-US" altLang="zh-CN" dirty="0" smtClean="0"/>
              <a:t>/</a:t>
            </a:r>
            <a:r>
              <a:rPr lang="zh-CN" altLang="en-US" dirty="0" smtClean="0"/>
              <a:t>赫的频带利用率</a:t>
            </a:r>
            <a:endParaRPr lang="en-US" altLang="zh-CN" dirty="0" smtClean="0"/>
          </a:p>
          <a:p>
            <a:pPr lvl="1"/>
            <a:r>
              <a:rPr lang="zh-CN" altLang="en-US" dirty="0" smtClean="0"/>
              <a:t>且传输波形的“尾巴”衰减大和收敛快。</a:t>
            </a:r>
          </a:p>
          <a:p>
            <a:r>
              <a:rPr lang="zh-CN" altLang="en-US" dirty="0" smtClean="0"/>
              <a:t>部分响应系统的</a:t>
            </a:r>
            <a:r>
              <a:rPr lang="zh-CN" altLang="en-US" dirty="0" smtClean="0">
                <a:solidFill>
                  <a:srgbClr val="0000FF"/>
                </a:solidFill>
              </a:rPr>
              <a:t>缺点</a:t>
            </a:r>
            <a:r>
              <a:rPr lang="zh-CN" altLang="en-US" dirty="0" smtClean="0"/>
              <a:t>是：</a:t>
            </a:r>
            <a:endParaRPr lang="en-US" altLang="zh-CN" dirty="0" smtClean="0"/>
          </a:p>
          <a:p>
            <a:pPr lvl="1"/>
            <a:r>
              <a:rPr lang="zh-CN" altLang="en-US" dirty="0" smtClean="0"/>
              <a:t>当输入数据为</a:t>
            </a:r>
            <a:r>
              <a:rPr lang="en-US" altLang="zh-CN" dirty="0" smtClean="0"/>
              <a:t>L</a:t>
            </a:r>
            <a:r>
              <a:rPr lang="zh-CN" altLang="en-US" dirty="0" smtClean="0"/>
              <a:t>进制时，部分响应波形的相关编码电平数要超过</a:t>
            </a:r>
            <a:r>
              <a:rPr lang="en-US" altLang="zh-CN" dirty="0" smtClean="0"/>
              <a:t>L</a:t>
            </a:r>
            <a:r>
              <a:rPr lang="zh-CN" altLang="en-US" dirty="0" smtClean="0"/>
              <a:t>个。</a:t>
            </a:r>
            <a:endParaRPr lang="en-US" altLang="zh-CN" dirty="0" smtClean="0"/>
          </a:p>
          <a:p>
            <a:pPr lvl="1"/>
            <a:r>
              <a:rPr lang="zh-CN" altLang="en-US" dirty="0" smtClean="0"/>
              <a:t>因此，在同样输入信噪比条件下，部分响应系统的抗噪声性能要比</a:t>
            </a:r>
            <a:r>
              <a:rPr lang="en-US" altLang="zh-CN" dirty="0" smtClean="0"/>
              <a:t>0</a:t>
            </a:r>
            <a:r>
              <a:rPr lang="zh-CN" altLang="en-US" dirty="0" smtClean="0"/>
              <a:t>类响应系统差。</a:t>
            </a:r>
            <a:endParaRPr lang="zh-CN" altLang="en-US" dirty="0"/>
          </a:p>
        </p:txBody>
      </p:sp>
      <p:sp>
        <p:nvSpPr>
          <p:cNvPr id="4" name="灯片编号占位符 5"/>
          <p:cNvSpPr>
            <a:spLocks noGrp="1"/>
          </p:cNvSpPr>
          <p:nvPr>
            <p:ph type="sldNum" sz="quarter" idx="12"/>
          </p:nvPr>
        </p:nvSpPr>
        <p:spPr/>
        <p:txBody>
          <a:bodyPr/>
          <a:lstStyle/>
          <a:p>
            <a:fld id="{2E2BA56B-DDC2-4A9D-B345-4399B6DFB489}" type="slidenum">
              <a:rPr lang="en-US" altLang="zh-CN" smtClean="0"/>
              <a:pPr/>
              <a:t>164</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411">
                                            <p:txEl>
                                              <p:pRg st="3" end="3"/>
                                            </p:txEl>
                                          </p:spTgt>
                                        </p:tgtEl>
                                        <p:attrNameLst>
                                          <p:attrName>style.visibility</p:attrName>
                                        </p:attrNameLst>
                                      </p:cBhvr>
                                      <p:to>
                                        <p:strVal val="visible"/>
                                      </p:to>
                                    </p:set>
                                    <p:anim calcmode="lin" valueType="num">
                                      <p:cBhvr additive="base">
                                        <p:cTn id="7" dur="500" fill="hold"/>
                                        <p:tgtEl>
                                          <p:spTgt spid="1454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5411">
                                            <p:txEl>
                                              <p:pRg st="4" end="4"/>
                                            </p:txEl>
                                          </p:spTgt>
                                        </p:tgtEl>
                                        <p:attrNameLst>
                                          <p:attrName>style.visibility</p:attrName>
                                        </p:attrNameLst>
                                      </p:cBhvr>
                                      <p:to>
                                        <p:strVal val="visible"/>
                                      </p:to>
                                    </p:set>
                                    <p:anim calcmode="lin" valueType="num">
                                      <p:cBhvr additive="base">
                                        <p:cTn id="11" dur="500" fill="hold"/>
                                        <p:tgtEl>
                                          <p:spTgt spid="14541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5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5411">
                                            <p:txEl>
                                              <p:pRg st="5" end="5"/>
                                            </p:txEl>
                                          </p:spTgt>
                                        </p:tgtEl>
                                        <p:attrNameLst>
                                          <p:attrName>style.visibility</p:attrName>
                                        </p:attrNameLst>
                                      </p:cBhvr>
                                      <p:to>
                                        <p:strVal val="visible"/>
                                      </p:to>
                                    </p:set>
                                    <p:anim calcmode="lin" valueType="num">
                                      <p:cBhvr additive="base">
                                        <p:cTn id="17" dur="500" fill="hold"/>
                                        <p:tgtEl>
                                          <p:spTgt spid="145411">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54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6.7.2 </a:t>
            </a:r>
            <a:r>
              <a:rPr lang="zh-CN" altLang="en-US" dirty="0"/>
              <a:t>时域均衡</a:t>
            </a:r>
          </a:p>
        </p:txBody>
      </p:sp>
      <p:sp>
        <p:nvSpPr>
          <p:cNvPr id="3" name="内容占位符 2"/>
          <p:cNvSpPr>
            <a:spLocks noGrp="1"/>
          </p:cNvSpPr>
          <p:nvPr>
            <p:ph idx="1"/>
          </p:nvPr>
        </p:nvSpPr>
        <p:spPr/>
        <p:txBody>
          <a:bodyPr>
            <a:normAutofit/>
          </a:bodyPr>
          <a:lstStyle/>
          <a:p>
            <a:r>
              <a:rPr lang="zh-CN" altLang="en-US" dirty="0" smtClean="0">
                <a:solidFill>
                  <a:srgbClr val="0000FF"/>
                </a:solidFill>
              </a:rPr>
              <a:t>理论上</a:t>
            </a:r>
            <a:r>
              <a:rPr lang="zh-CN" altLang="en-US" dirty="0" smtClean="0"/>
              <a:t>，使基带系统的总的传输特性满足奈奎斯特第一准则，即可消除码间串扰。</a:t>
            </a:r>
            <a:endParaRPr lang="en-US" altLang="zh-CN" dirty="0" smtClean="0"/>
          </a:p>
          <a:p>
            <a:r>
              <a:rPr lang="zh-CN" altLang="en-US" dirty="0" smtClean="0">
                <a:solidFill>
                  <a:srgbClr val="0000FF"/>
                </a:solidFill>
              </a:rPr>
              <a:t>实际中</a:t>
            </a:r>
            <a:r>
              <a:rPr lang="zh-CN" altLang="en-US" dirty="0" smtClean="0"/>
              <a:t>，</a:t>
            </a:r>
            <a:r>
              <a:rPr lang="zh-CN" altLang="en-US" dirty="0"/>
              <a:t>无法实现完全的理想传输</a:t>
            </a:r>
            <a:r>
              <a:rPr lang="zh-CN" altLang="en-US" dirty="0" smtClean="0"/>
              <a:t>特性：</a:t>
            </a:r>
            <a:endParaRPr lang="en-US" altLang="zh-CN" dirty="0" smtClean="0"/>
          </a:p>
          <a:p>
            <a:pPr lvl="1"/>
            <a:r>
              <a:rPr lang="zh-CN" altLang="en-US" dirty="0" smtClean="0"/>
              <a:t>如：滤波器设计存在误差，信道特性会发生变化</a:t>
            </a:r>
            <a:endParaRPr lang="en-US" altLang="zh-CN" dirty="0" smtClean="0"/>
          </a:p>
          <a:p>
            <a:r>
              <a:rPr lang="zh-CN" altLang="en-US" dirty="0" smtClean="0"/>
              <a:t>故抽样时刻上</a:t>
            </a:r>
            <a:r>
              <a:rPr lang="zh-CN" altLang="en-US" dirty="0" smtClean="0">
                <a:solidFill>
                  <a:srgbClr val="0000FF"/>
                </a:solidFill>
              </a:rPr>
              <a:t>总是存在着一定的码间串扰</a:t>
            </a:r>
            <a:r>
              <a:rPr lang="zh-CN" altLang="en-US" dirty="0" smtClean="0"/>
              <a:t>，从而导致系统性能的下降。</a:t>
            </a:r>
            <a:endParaRPr lang="en-US" altLang="zh-CN" dirty="0" smtClean="0"/>
          </a:p>
          <a:p>
            <a:r>
              <a:rPr lang="zh-CN" altLang="en-US" dirty="0"/>
              <a:t>本</a:t>
            </a:r>
            <a:r>
              <a:rPr lang="zh-CN" altLang="en-US" dirty="0" smtClean="0"/>
              <a:t>节，讨论</a:t>
            </a:r>
            <a:r>
              <a:rPr lang="zh-CN" altLang="en-US" dirty="0" smtClean="0">
                <a:solidFill>
                  <a:srgbClr val="FF0000"/>
                </a:solidFill>
              </a:rPr>
              <a:t>存在码间串扰时的校正和补偿问题</a:t>
            </a:r>
            <a:r>
              <a:rPr lang="zh-CN" altLang="en-US" dirty="0" smtClean="0"/>
              <a:t>。</a:t>
            </a:r>
            <a:endParaRPr lang="en-US" altLang="zh-CN" dirty="0" smtClean="0"/>
          </a:p>
          <a:p>
            <a:r>
              <a:rPr lang="zh-CN" altLang="en-US" dirty="0" smtClean="0"/>
              <a:t>              </a:t>
            </a:r>
            <a:r>
              <a:rPr lang="zh-CN" altLang="en-US" dirty="0" smtClean="0">
                <a:solidFill>
                  <a:srgbClr val="FF0000"/>
                </a:solidFill>
              </a:rPr>
              <a:t>均衡</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165</a:t>
            </a:fld>
            <a:endParaRPr lang="en-US"/>
          </a:p>
        </p:txBody>
      </p:sp>
      <p:sp>
        <p:nvSpPr>
          <p:cNvPr id="5" name="右箭头 4"/>
          <p:cNvSpPr/>
          <p:nvPr/>
        </p:nvSpPr>
        <p:spPr>
          <a:xfrm>
            <a:off x="1259632" y="5157192"/>
            <a:ext cx="792088" cy="56403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499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normAutofit/>
          </a:bodyPr>
          <a:lstStyle/>
          <a:p>
            <a:r>
              <a:rPr lang="zh-CN" altLang="en-US" dirty="0">
                <a:solidFill>
                  <a:srgbClr val="0000FF"/>
                </a:solidFill>
              </a:rPr>
              <a:t>均衡器</a:t>
            </a:r>
            <a:endParaRPr lang="zh-CN" altLang="en-US" dirty="0"/>
          </a:p>
        </p:txBody>
      </p:sp>
      <p:sp>
        <p:nvSpPr>
          <p:cNvPr id="146435" name="Rectangle 3"/>
          <p:cNvSpPr>
            <a:spLocks noGrp="1" noChangeArrowheads="1"/>
          </p:cNvSpPr>
          <p:nvPr>
            <p:ph type="body" idx="1"/>
          </p:nvPr>
        </p:nvSpPr>
        <p:spPr>
          <a:xfrm>
            <a:off x="539552" y="1196752"/>
            <a:ext cx="8064896" cy="5472608"/>
          </a:xfrm>
        </p:spPr>
        <p:txBody>
          <a:bodyPr>
            <a:normAutofit/>
          </a:bodyPr>
          <a:lstStyle/>
          <a:p>
            <a:r>
              <a:rPr lang="zh-CN" altLang="en-US" dirty="0" smtClean="0">
                <a:solidFill>
                  <a:srgbClr val="0000FF"/>
                </a:solidFill>
              </a:rPr>
              <a:t>什么是均衡器？</a:t>
            </a:r>
            <a:endParaRPr lang="en-US" altLang="zh-CN" dirty="0" smtClean="0">
              <a:solidFill>
                <a:srgbClr val="0000FF"/>
              </a:solidFill>
            </a:endParaRPr>
          </a:p>
          <a:p>
            <a:pPr lvl="1"/>
            <a:r>
              <a:rPr lang="zh-CN" altLang="en-US" dirty="0" smtClean="0">
                <a:solidFill>
                  <a:srgbClr val="0000FF"/>
                </a:solidFill>
              </a:rPr>
              <a:t>回答：</a:t>
            </a:r>
            <a:r>
              <a:rPr lang="zh-CN" altLang="en-US" dirty="0" smtClean="0"/>
              <a:t>为了减小码间串扰的影响，通常需要在系统中插入一种可调滤波器来</a:t>
            </a:r>
            <a:r>
              <a:rPr lang="zh-CN" altLang="en-US" dirty="0" smtClean="0">
                <a:solidFill>
                  <a:srgbClr val="FF0000"/>
                </a:solidFill>
              </a:rPr>
              <a:t>校正</a:t>
            </a:r>
            <a:r>
              <a:rPr lang="zh-CN" altLang="en-US" dirty="0" smtClean="0"/>
              <a:t>或</a:t>
            </a:r>
            <a:r>
              <a:rPr lang="zh-CN" altLang="en-US" dirty="0" smtClean="0">
                <a:solidFill>
                  <a:srgbClr val="FF0000"/>
                </a:solidFill>
              </a:rPr>
              <a:t>补偿</a:t>
            </a:r>
            <a:r>
              <a:rPr lang="zh-CN" altLang="en-US" dirty="0" smtClean="0"/>
              <a:t>系统特性。这种起补偿作用的滤波器称为</a:t>
            </a:r>
            <a:r>
              <a:rPr lang="zh-CN" altLang="en-US" dirty="0" smtClean="0">
                <a:solidFill>
                  <a:srgbClr val="0000FF"/>
                </a:solidFill>
              </a:rPr>
              <a:t>均衡器</a:t>
            </a:r>
            <a:r>
              <a:rPr lang="zh-CN" altLang="en-US" dirty="0" smtClean="0"/>
              <a:t>。</a:t>
            </a:r>
          </a:p>
          <a:p>
            <a:r>
              <a:rPr lang="zh-CN" altLang="en-US" dirty="0" smtClean="0">
                <a:solidFill>
                  <a:srgbClr val="0000FF"/>
                </a:solidFill>
              </a:rPr>
              <a:t>均衡器的种类：</a:t>
            </a:r>
            <a:r>
              <a:rPr lang="zh-CN" altLang="en-US" dirty="0" smtClean="0">
                <a:solidFill>
                  <a:srgbClr val="7030A0"/>
                </a:solidFill>
              </a:rPr>
              <a:t>频域均衡器</a:t>
            </a:r>
            <a:r>
              <a:rPr lang="en-US" altLang="zh-CN" dirty="0" smtClean="0"/>
              <a:t>  &amp; </a:t>
            </a:r>
            <a:r>
              <a:rPr lang="zh-CN" altLang="en-US" dirty="0" smtClean="0">
                <a:solidFill>
                  <a:srgbClr val="7030A0"/>
                </a:solidFill>
              </a:rPr>
              <a:t>时域均衡器</a:t>
            </a:r>
            <a:endParaRPr lang="en-US" altLang="zh-CN" dirty="0" smtClean="0"/>
          </a:p>
          <a:p>
            <a:r>
              <a:rPr lang="zh-CN" altLang="en-US" dirty="0" smtClean="0">
                <a:solidFill>
                  <a:srgbClr val="7030A0"/>
                </a:solidFill>
              </a:rPr>
              <a:t>频域均衡器：</a:t>
            </a:r>
            <a:endParaRPr lang="en-US" altLang="zh-CN" dirty="0" smtClean="0">
              <a:solidFill>
                <a:srgbClr val="7030A0"/>
              </a:solidFill>
            </a:endParaRPr>
          </a:p>
          <a:p>
            <a:pPr lvl="1">
              <a:buNone/>
            </a:pPr>
            <a:r>
              <a:rPr lang="en-US" altLang="zh-CN" dirty="0" smtClean="0"/>
              <a:t>  </a:t>
            </a:r>
            <a:r>
              <a:rPr lang="zh-CN" altLang="en-US" dirty="0" smtClean="0"/>
              <a:t>是从校正系统的</a:t>
            </a:r>
            <a:r>
              <a:rPr lang="zh-CN" altLang="en-US" dirty="0" smtClean="0">
                <a:solidFill>
                  <a:srgbClr val="FF0000"/>
                </a:solidFill>
              </a:rPr>
              <a:t>频率特性</a:t>
            </a:r>
            <a:r>
              <a:rPr lang="zh-CN" altLang="en-US" dirty="0" smtClean="0"/>
              <a:t>出发：</a:t>
            </a:r>
            <a:endParaRPr lang="en-US" altLang="zh-CN" dirty="0" smtClean="0"/>
          </a:p>
          <a:p>
            <a:pPr lvl="1">
              <a:buNone/>
            </a:pPr>
            <a:r>
              <a:rPr lang="en-US" altLang="zh-CN" dirty="0" smtClean="0"/>
              <a:t>  </a:t>
            </a:r>
            <a:r>
              <a:rPr lang="zh-CN" altLang="en-US" dirty="0" smtClean="0"/>
              <a:t>利用一个可调滤波器的频率特性去补偿信道或系统的频率特性，使包括可调滤波器在内的基带系统的</a:t>
            </a:r>
            <a:r>
              <a:rPr lang="zh-CN" altLang="en-US" dirty="0" smtClean="0">
                <a:solidFill>
                  <a:srgbClr val="FF0000"/>
                </a:solidFill>
              </a:rPr>
              <a:t>总特性</a:t>
            </a:r>
            <a:r>
              <a:rPr lang="zh-CN" altLang="en-US" dirty="0" smtClean="0"/>
              <a:t>接近无失真传输条件。</a:t>
            </a:r>
            <a:r>
              <a:rPr lang="en-US" altLang="zh-CN" dirty="0" smtClean="0"/>
              <a:t>   </a:t>
            </a:r>
            <a:endParaRPr lang="zh-CN" altLang="en-US" dirty="0" smtClean="0"/>
          </a:p>
        </p:txBody>
      </p:sp>
      <p:sp>
        <p:nvSpPr>
          <p:cNvPr id="4" name="灯片编号占位符 5"/>
          <p:cNvSpPr>
            <a:spLocks noGrp="1"/>
          </p:cNvSpPr>
          <p:nvPr>
            <p:ph type="sldNum" sz="quarter" idx="12"/>
          </p:nvPr>
        </p:nvSpPr>
        <p:spPr/>
        <p:txBody>
          <a:bodyPr/>
          <a:lstStyle/>
          <a:p>
            <a:fld id="{1E2C409A-BA45-42F3-A8A0-81443C7F1BBB}" type="slidenum">
              <a:rPr lang="en-US" altLang="zh-CN" smtClean="0"/>
              <a:pPr/>
              <a:t>166</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 calcmode="lin" valueType="num">
                                      <p:cBhvr additive="base">
                                        <p:cTn id="7" dur="500" fill="hold"/>
                                        <p:tgtEl>
                                          <p:spTgt spid="146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435">
                                            <p:txEl>
                                              <p:pRg st="1" end="1"/>
                                            </p:txEl>
                                          </p:spTgt>
                                        </p:tgtEl>
                                        <p:attrNameLst>
                                          <p:attrName>style.visibility</p:attrName>
                                        </p:attrNameLst>
                                      </p:cBhvr>
                                      <p:to>
                                        <p:strVal val="visible"/>
                                      </p:to>
                                    </p:set>
                                    <p:anim calcmode="lin" valueType="num">
                                      <p:cBhvr additive="base">
                                        <p:cTn id="13" dur="500" fill="hold"/>
                                        <p:tgtEl>
                                          <p:spTgt spid="146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435">
                                            <p:txEl>
                                              <p:pRg st="2" end="2"/>
                                            </p:txEl>
                                          </p:spTgt>
                                        </p:tgtEl>
                                        <p:attrNameLst>
                                          <p:attrName>style.visibility</p:attrName>
                                        </p:attrNameLst>
                                      </p:cBhvr>
                                      <p:to>
                                        <p:strVal val="visible"/>
                                      </p:to>
                                    </p:set>
                                    <p:anim calcmode="lin" valueType="num">
                                      <p:cBhvr additive="base">
                                        <p:cTn id="19" dur="500" fill="hold"/>
                                        <p:tgtEl>
                                          <p:spTgt spid="146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43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6435">
                                            <p:txEl>
                                              <p:pRg st="3" end="3"/>
                                            </p:txEl>
                                          </p:spTgt>
                                        </p:tgtEl>
                                        <p:attrNameLst>
                                          <p:attrName>style.visibility</p:attrName>
                                        </p:attrNameLst>
                                      </p:cBhvr>
                                      <p:to>
                                        <p:strVal val="visible"/>
                                      </p:to>
                                    </p:set>
                                    <p:anim calcmode="lin" valueType="num">
                                      <p:cBhvr additive="base">
                                        <p:cTn id="23" dur="500" fill="hold"/>
                                        <p:tgtEl>
                                          <p:spTgt spid="14643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643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6435">
                                            <p:txEl>
                                              <p:pRg st="4" end="4"/>
                                            </p:txEl>
                                          </p:spTgt>
                                        </p:tgtEl>
                                        <p:attrNameLst>
                                          <p:attrName>style.visibility</p:attrName>
                                        </p:attrNameLst>
                                      </p:cBhvr>
                                      <p:to>
                                        <p:strVal val="visible"/>
                                      </p:to>
                                    </p:set>
                                    <p:anim calcmode="lin" valueType="num">
                                      <p:cBhvr additive="base">
                                        <p:cTn id="27" dur="500" fill="hold"/>
                                        <p:tgtEl>
                                          <p:spTgt spid="14643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6435">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fill="hold" nodeType="afterEffect">
                                  <p:stCondLst>
                                    <p:cond delay="0"/>
                                  </p:stCondLst>
                                  <p:childTnLst>
                                    <p:set>
                                      <p:cBhvr>
                                        <p:cTn id="31" dur="1" fill="hold">
                                          <p:stCondLst>
                                            <p:cond delay="0"/>
                                          </p:stCondLst>
                                        </p:cTn>
                                        <p:tgtEl>
                                          <p:spTgt spid="146435">
                                            <p:txEl>
                                              <p:pRg st="5" end="5"/>
                                            </p:txEl>
                                          </p:spTgt>
                                        </p:tgtEl>
                                        <p:attrNameLst>
                                          <p:attrName>style.visibility</p:attrName>
                                        </p:attrNameLst>
                                      </p:cBhvr>
                                      <p:to>
                                        <p:strVal val="visible"/>
                                      </p:to>
                                    </p:set>
                                    <p:anim calcmode="lin" valueType="num">
                                      <p:cBhvr additive="base">
                                        <p:cTn id="32" dur="500" fill="hold"/>
                                        <p:tgtEl>
                                          <p:spTgt spid="14643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64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normAutofit/>
          </a:bodyPr>
          <a:lstStyle/>
          <a:p>
            <a:endParaRPr lang="zh-CN" altLang="en-US" dirty="0"/>
          </a:p>
        </p:txBody>
      </p:sp>
      <p:sp>
        <p:nvSpPr>
          <p:cNvPr id="146435" name="Rectangle 3"/>
          <p:cNvSpPr>
            <a:spLocks noGrp="1" noChangeArrowheads="1"/>
          </p:cNvSpPr>
          <p:nvPr>
            <p:ph type="body" idx="1"/>
          </p:nvPr>
        </p:nvSpPr>
        <p:spPr/>
        <p:txBody>
          <a:bodyPr>
            <a:normAutofit/>
          </a:bodyPr>
          <a:lstStyle/>
          <a:p>
            <a:r>
              <a:rPr lang="zh-CN" altLang="en-US" dirty="0" smtClean="0">
                <a:solidFill>
                  <a:srgbClr val="7030A0"/>
                </a:solidFill>
              </a:rPr>
              <a:t>时域均衡器</a:t>
            </a:r>
            <a:r>
              <a:rPr lang="zh-CN" altLang="en-US" dirty="0" smtClean="0"/>
              <a:t>：</a:t>
            </a:r>
            <a:endParaRPr lang="en-US" altLang="zh-CN" dirty="0" smtClean="0"/>
          </a:p>
          <a:p>
            <a:pPr lvl="1">
              <a:buNone/>
            </a:pPr>
            <a:r>
              <a:rPr lang="en-US" altLang="zh-CN" dirty="0" smtClean="0"/>
              <a:t>   </a:t>
            </a:r>
            <a:r>
              <a:rPr lang="zh-CN" altLang="en-US" dirty="0" smtClean="0"/>
              <a:t>直接校正已失真的</a:t>
            </a:r>
            <a:r>
              <a:rPr lang="zh-CN" altLang="en-US" dirty="0" smtClean="0">
                <a:solidFill>
                  <a:srgbClr val="FF0000"/>
                </a:solidFill>
              </a:rPr>
              <a:t>响应波形</a:t>
            </a:r>
            <a:r>
              <a:rPr lang="zh-CN" altLang="en-US" dirty="0" smtClean="0"/>
              <a:t>，使包括可调滤波器在内的整个系统的</a:t>
            </a:r>
            <a:r>
              <a:rPr lang="zh-CN" altLang="en-US" dirty="0" smtClean="0">
                <a:solidFill>
                  <a:srgbClr val="FF0000"/>
                </a:solidFill>
              </a:rPr>
              <a:t>冲激响应</a:t>
            </a:r>
            <a:r>
              <a:rPr lang="zh-CN" altLang="en-US" dirty="0" smtClean="0"/>
              <a:t>满足无码间串扰条件。</a:t>
            </a:r>
          </a:p>
          <a:p>
            <a:r>
              <a:rPr lang="zh-CN" altLang="en-US" dirty="0" smtClean="0">
                <a:solidFill>
                  <a:srgbClr val="0000FF"/>
                </a:solidFill>
              </a:rPr>
              <a:t>两种均衡器的应用：</a:t>
            </a:r>
            <a:endParaRPr lang="en-US" altLang="zh-CN" dirty="0" smtClean="0">
              <a:solidFill>
                <a:srgbClr val="0000FF"/>
              </a:solidFill>
            </a:endParaRPr>
          </a:p>
          <a:p>
            <a:pPr lvl="1"/>
            <a:r>
              <a:rPr lang="zh-CN" altLang="en-US" dirty="0" smtClean="0">
                <a:solidFill>
                  <a:srgbClr val="C00000"/>
                </a:solidFill>
              </a:rPr>
              <a:t>频域均衡</a:t>
            </a:r>
            <a:r>
              <a:rPr lang="zh-CN" altLang="en-US" dirty="0" smtClean="0"/>
              <a:t>在信道特性不变，且在传输低速数据时是适用的。</a:t>
            </a:r>
            <a:endParaRPr lang="en-US" altLang="zh-CN" dirty="0" smtClean="0"/>
          </a:p>
          <a:p>
            <a:pPr lvl="1"/>
            <a:r>
              <a:rPr lang="zh-CN" altLang="en-US" dirty="0" smtClean="0"/>
              <a:t>而</a:t>
            </a:r>
            <a:r>
              <a:rPr lang="zh-CN" altLang="en-US" dirty="0" smtClean="0">
                <a:solidFill>
                  <a:srgbClr val="CC3300"/>
                </a:solidFill>
              </a:rPr>
              <a:t>时域均衡</a:t>
            </a:r>
            <a:r>
              <a:rPr lang="zh-CN" altLang="en-US" dirty="0" smtClean="0"/>
              <a:t>可以根据信道特性的变化进行调整，能够有效地减小码间串扰，故在数字传输系统中，尤其是高速数据传输中得以广泛应用。</a:t>
            </a:r>
            <a:endParaRPr lang="zh-CN" altLang="en-US" dirty="0"/>
          </a:p>
        </p:txBody>
      </p:sp>
      <p:sp>
        <p:nvSpPr>
          <p:cNvPr id="4" name="灯片编号占位符 5"/>
          <p:cNvSpPr>
            <a:spLocks noGrp="1"/>
          </p:cNvSpPr>
          <p:nvPr>
            <p:ph type="sldNum" sz="quarter" idx="12"/>
          </p:nvPr>
        </p:nvSpPr>
        <p:spPr/>
        <p:txBody>
          <a:bodyPr/>
          <a:lstStyle/>
          <a:p>
            <a:fld id="{1E2C409A-BA45-42F3-A8A0-81443C7F1BBB}" type="slidenum">
              <a:rPr lang="en-US" altLang="zh-CN" smtClean="0"/>
              <a:pPr/>
              <a:t>167</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435">
                                            <p:txEl>
                                              <p:pRg st="3" end="3"/>
                                            </p:txEl>
                                          </p:spTgt>
                                        </p:tgtEl>
                                        <p:attrNameLst>
                                          <p:attrName>style.visibility</p:attrName>
                                        </p:attrNameLst>
                                      </p:cBhvr>
                                      <p:to>
                                        <p:strVal val="visible"/>
                                      </p:to>
                                    </p:set>
                                    <p:anim calcmode="lin" valueType="num">
                                      <p:cBhvr additive="base">
                                        <p:cTn id="7" dur="500" fill="hold"/>
                                        <p:tgtEl>
                                          <p:spTgt spid="14643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435">
                                            <p:txEl>
                                              <p:pRg st="4" end="4"/>
                                            </p:txEl>
                                          </p:spTgt>
                                        </p:tgtEl>
                                        <p:attrNameLst>
                                          <p:attrName>style.visibility</p:attrName>
                                        </p:attrNameLst>
                                      </p:cBhvr>
                                      <p:to>
                                        <p:strVal val="visible"/>
                                      </p:to>
                                    </p:set>
                                    <p:anim calcmode="lin" valueType="num">
                                      <p:cBhvr additive="base">
                                        <p:cTn id="13" dur="500" fill="hold"/>
                                        <p:tgtEl>
                                          <p:spTgt spid="14643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4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7"/>
          <p:cNvGrpSpPr>
            <a:grpSpLocks/>
          </p:cNvGrpSpPr>
          <p:nvPr/>
        </p:nvGrpSpPr>
        <p:grpSpPr bwMode="auto">
          <a:xfrm>
            <a:off x="683568" y="2420889"/>
            <a:ext cx="8208912" cy="1512167"/>
            <a:chOff x="158" y="1366"/>
            <a:chExt cx="5602" cy="1049"/>
          </a:xfrm>
        </p:grpSpPr>
        <p:pic>
          <p:nvPicPr>
            <p:cNvPr id="12" name="Picture 4" descr="t0507"/>
            <p:cNvPicPr>
              <a:picLocks noChangeAspect="1" noChangeArrowheads="1"/>
            </p:cNvPicPr>
            <p:nvPr/>
          </p:nvPicPr>
          <p:blipFill>
            <a:blip r:embed="rId3" cstate="print"/>
            <a:srcRect/>
            <a:stretch>
              <a:fillRect/>
            </a:stretch>
          </p:blipFill>
          <p:spPr bwMode="auto">
            <a:xfrm>
              <a:off x="158" y="1366"/>
              <a:ext cx="5602" cy="1049"/>
            </a:xfrm>
            <a:prstGeom prst="rect">
              <a:avLst/>
            </a:prstGeom>
            <a:noFill/>
            <a:ln>
              <a:noFill/>
            </a:ln>
            <a:effectLst/>
          </p:spPr>
        </p:pic>
        <p:sp>
          <p:nvSpPr>
            <p:cNvPr id="13" name="Text Box 6"/>
            <p:cNvSpPr txBox="1">
              <a:spLocks noChangeArrowheads="1"/>
            </p:cNvSpPr>
            <p:nvPr/>
          </p:nvSpPr>
          <p:spPr bwMode="auto">
            <a:xfrm>
              <a:off x="4609" y="1716"/>
              <a:ext cx="459" cy="406"/>
            </a:xfrm>
            <a:prstGeom prst="rect">
              <a:avLst/>
            </a:prstGeom>
            <a:solidFill>
              <a:schemeClr val="bg1"/>
            </a:solidFill>
            <a:ln w="9525">
              <a:noFill/>
              <a:miter lim="800000"/>
              <a:headEnd/>
              <a:tailEnd/>
            </a:ln>
            <a:effectLst/>
          </p:spPr>
          <p:txBody>
            <a:bodyPr wrap="square">
              <a:spAutoFit/>
            </a:bodyPr>
            <a:lstStyle/>
            <a:p>
              <a:r>
                <a:rPr lang="zh-CN" altLang="en-US" sz="1600" dirty="0"/>
                <a:t>抽样</a:t>
              </a:r>
            </a:p>
            <a:p>
              <a:r>
                <a:rPr lang="zh-CN" altLang="en-US" sz="1600" dirty="0"/>
                <a:t>判决</a:t>
              </a:r>
            </a:p>
          </p:txBody>
        </p:sp>
      </p:grpSp>
      <p:sp>
        <p:nvSpPr>
          <p:cNvPr id="147458" name="Rectangle 2"/>
          <p:cNvSpPr>
            <a:spLocks noGrp="1" noChangeArrowheads="1"/>
          </p:cNvSpPr>
          <p:nvPr>
            <p:ph type="title"/>
          </p:nvPr>
        </p:nvSpPr>
        <p:spPr/>
        <p:txBody>
          <a:bodyPr/>
          <a:lstStyle/>
          <a:p>
            <a:r>
              <a:rPr lang="en-US" altLang="zh-CN" dirty="0" smtClean="0">
                <a:solidFill>
                  <a:srgbClr val="0000FF"/>
                </a:solidFill>
              </a:rPr>
              <a:t>1. </a:t>
            </a:r>
            <a:r>
              <a:rPr lang="zh-CN" altLang="en-US" dirty="0" smtClean="0">
                <a:solidFill>
                  <a:srgbClr val="0000FF"/>
                </a:solidFill>
              </a:rPr>
              <a:t>时域</a:t>
            </a:r>
            <a:r>
              <a:rPr lang="zh-CN" altLang="en-US" dirty="0">
                <a:solidFill>
                  <a:srgbClr val="0000FF"/>
                </a:solidFill>
              </a:rPr>
              <a:t>均衡原理 </a:t>
            </a:r>
          </a:p>
        </p:txBody>
      </p:sp>
      <p:sp>
        <p:nvSpPr>
          <p:cNvPr id="147459" name="Rectangle 3"/>
          <p:cNvSpPr>
            <a:spLocks noGrp="1" noChangeArrowheads="1"/>
          </p:cNvSpPr>
          <p:nvPr>
            <p:ph type="body" idx="1"/>
          </p:nvPr>
        </p:nvSpPr>
        <p:spPr/>
        <p:txBody>
          <a:bodyPr>
            <a:normAutofit lnSpcReduction="10000"/>
          </a:bodyPr>
          <a:lstStyle/>
          <a:p>
            <a:r>
              <a:rPr lang="zh-CN" altLang="en-US" dirty="0" smtClean="0">
                <a:solidFill>
                  <a:srgbClr val="0000FF"/>
                </a:solidFill>
              </a:rPr>
              <a:t>均衡方法</a:t>
            </a:r>
            <a:r>
              <a:rPr lang="zh-CN" altLang="en-US" dirty="0" smtClean="0"/>
              <a:t>：</a:t>
            </a:r>
            <a:endParaRPr lang="en-US" altLang="zh-CN" dirty="0" smtClean="0"/>
          </a:p>
          <a:p>
            <a:pPr lvl="1"/>
            <a:r>
              <a:rPr lang="zh-CN" altLang="en-US" dirty="0" smtClean="0"/>
              <a:t>在接收滤波器和抽样判决器之间插入一个称之为</a:t>
            </a:r>
            <a:r>
              <a:rPr lang="zh-CN" altLang="en-US" dirty="0" smtClean="0">
                <a:solidFill>
                  <a:srgbClr val="FF0000"/>
                </a:solidFill>
              </a:rPr>
              <a:t>横向滤波器</a:t>
            </a:r>
            <a:r>
              <a:rPr lang="zh-CN" altLang="en-US" dirty="0" smtClean="0"/>
              <a:t>的可调滤波器</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滤波器冲激响应为 </a:t>
            </a:r>
          </a:p>
          <a:p>
            <a:pPr lvl="1"/>
            <a:endParaRPr lang="en-US" altLang="zh-CN" dirty="0" smtClean="0"/>
          </a:p>
          <a:p>
            <a:pPr lvl="1"/>
            <a:endParaRPr lang="zh-CN" altLang="en-US" dirty="0" smtClean="0"/>
          </a:p>
          <a:p>
            <a:pPr lvl="1"/>
            <a:r>
              <a:rPr lang="zh-CN" altLang="en-US" dirty="0" smtClean="0"/>
              <a:t>式中，</a:t>
            </a:r>
            <a:r>
              <a:rPr lang="en-US" altLang="zh-CN" i="1" dirty="0"/>
              <a:t> </a:t>
            </a:r>
            <a:r>
              <a:rPr lang="en-US" altLang="zh-CN" i="1" dirty="0" err="1"/>
              <a:t>C</a:t>
            </a:r>
            <a:r>
              <a:rPr lang="en-US" altLang="zh-CN" i="1" baseline="-25000" dirty="0" err="1"/>
              <a:t>n</a:t>
            </a:r>
            <a:r>
              <a:rPr lang="zh-CN" altLang="en-US" dirty="0"/>
              <a:t>完全依赖于</a:t>
            </a:r>
            <a:r>
              <a:rPr lang="en-US" altLang="zh-CN" i="1" dirty="0"/>
              <a:t>H</a:t>
            </a:r>
            <a:r>
              <a:rPr lang="en-US" altLang="zh-CN" dirty="0"/>
              <a:t>(</a:t>
            </a:r>
            <a:r>
              <a:rPr lang="en-US" altLang="zh-CN" i="1" dirty="0">
                <a:sym typeface="Symbol" pitchFamily="18" charset="2"/>
              </a:rPr>
              <a:t></a:t>
            </a:r>
            <a:r>
              <a:rPr lang="en-US" altLang="zh-CN" dirty="0"/>
              <a:t>) </a:t>
            </a:r>
            <a:r>
              <a:rPr lang="zh-CN" altLang="en-US" dirty="0" smtClean="0"/>
              <a:t>，那么，理论上就可消除抽样时刻上的码间串扰。</a:t>
            </a:r>
          </a:p>
          <a:p>
            <a:pPr lvl="1"/>
            <a:endParaRPr lang="zh-CN" altLang="en-US" dirty="0" smtClean="0"/>
          </a:p>
        </p:txBody>
      </p:sp>
      <p:sp>
        <p:nvSpPr>
          <p:cNvPr id="10" name="灯片编号占位符 5"/>
          <p:cNvSpPr>
            <a:spLocks noGrp="1"/>
          </p:cNvSpPr>
          <p:nvPr>
            <p:ph type="sldNum" sz="quarter" idx="12"/>
          </p:nvPr>
        </p:nvSpPr>
        <p:spPr/>
        <p:txBody>
          <a:bodyPr/>
          <a:lstStyle/>
          <a:p>
            <a:fld id="{43E3E199-40CD-47B9-BAD7-2EEF271A8A32}" type="slidenum">
              <a:rPr lang="en-US" altLang="zh-CN" smtClean="0"/>
              <a:pPr/>
              <a:t>168</a:t>
            </a:fld>
            <a:endParaRPr lang="en-US" altLang="zh-CN"/>
          </a:p>
        </p:txBody>
      </p:sp>
      <p:sp>
        <p:nvSpPr>
          <p:cNvPr id="147461"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7460" name="Object 4"/>
          <p:cNvGraphicFramePr>
            <a:graphicFrameLocks noChangeAspect="1"/>
          </p:cNvGraphicFramePr>
          <p:nvPr>
            <p:extLst>
              <p:ext uri="{D42A27DB-BD31-4B8C-83A1-F6EECF244321}">
                <p14:modId xmlns:p14="http://schemas.microsoft.com/office/powerpoint/2010/main" val="4168833573"/>
              </p:ext>
            </p:extLst>
          </p:nvPr>
        </p:nvGraphicFramePr>
        <p:xfrm>
          <a:off x="2555776" y="4293096"/>
          <a:ext cx="2924175" cy="849313"/>
        </p:xfrm>
        <a:graphic>
          <a:graphicData uri="http://schemas.openxmlformats.org/presentationml/2006/ole">
            <mc:AlternateContent xmlns:mc="http://schemas.openxmlformats.org/markup-compatibility/2006">
              <mc:Choice xmlns:v="urn:schemas-microsoft-com:vml" Requires="v">
                <p:oleObj spid="_x0000_s644224" name="公式" r:id="rId4" imgW="1473200" imgH="431800" progId="Equation.3">
                  <p:embed/>
                </p:oleObj>
              </mc:Choice>
              <mc:Fallback>
                <p:oleObj name="公式" r:id="rId4" imgW="1473200" imgH="431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4293096"/>
                        <a:ext cx="2924175"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63"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47465"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4" name="下箭头 13"/>
          <p:cNvSpPr/>
          <p:nvPr/>
        </p:nvSpPr>
        <p:spPr>
          <a:xfrm rot="10800000">
            <a:off x="6602701" y="3293804"/>
            <a:ext cx="489577" cy="855275"/>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5" name="矩形 14"/>
          <p:cNvSpPr/>
          <p:nvPr/>
        </p:nvSpPr>
        <p:spPr>
          <a:xfrm>
            <a:off x="6228184" y="4221088"/>
            <a:ext cx="1467068" cy="400110"/>
          </a:xfrm>
          <a:prstGeom prst="rect">
            <a:avLst/>
          </a:prstGeom>
        </p:spPr>
        <p:txBody>
          <a:bodyPr wrap="none">
            <a:spAutoFit/>
          </a:bodyPr>
          <a:lstStyle/>
          <a:p>
            <a:r>
              <a:rPr lang="zh-CN" altLang="en-US" sz="2000" b="1" dirty="0" smtClean="0">
                <a:solidFill>
                  <a:srgbClr val="FF0000"/>
                </a:solidFill>
                <a:latin typeface="+mj-ea"/>
                <a:ea typeface="+mj-ea"/>
              </a:rPr>
              <a:t>横向滤波器</a:t>
            </a:r>
            <a:endParaRPr lang="zh-CN" altLang="en-US" sz="2000" b="1" dirty="0">
              <a:latin typeface="+mj-ea"/>
              <a:ea typeface="+mj-ea"/>
            </a:endParaRPr>
          </a:p>
        </p:txBody>
      </p:sp>
      <p:sp>
        <p:nvSpPr>
          <p:cNvPr id="16" name="矩形 15"/>
          <p:cNvSpPr/>
          <p:nvPr/>
        </p:nvSpPr>
        <p:spPr>
          <a:xfrm>
            <a:off x="1691680" y="2348880"/>
            <a:ext cx="5040560" cy="1656184"/>
          </a:xfrm>
          <a:prstGeom prst="rect">
            <a:avLst/>
          </a:prstGeom>
          <a:noFill/>
          <a:ln>
            <a:solidFill>
              <a:srgbClr val="00CC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940152" y="3573016"/>
            <a:ext cx="686406" cy="369332"/>
          </a:xfrm>
          <a:prstGeom prst="rect">
            <a:avLst/>
          </a:prstGeom>
        </p:spPr>
        <p:txBody>
          <a:bodyPr wrap="none">
            <a:spAutoFit/>
          </a:bodyPr>
          <a:lstStyle/>
          <a:p>
            <a:r>
              <a:rPr lang="en-US" altLang="zh-CN" b="1" i="1" dirty="0" smtClean="0">
                <a:solidFill>
                  <a:srgbClr val="00CC00"/>
                </a:solidFill>
              </a:rPr>
              <a:t>H</a:t>
            </a:r>
            <a:r>
              <a:rPr lang="en-US" altLang="zh-CN" b="1" dirty="0" smtClean="0">
                <a:solidFill>
                  <a:srgbClr val="00CC00"/>
                </a:solidFill>
              </a:rPr>
              <a:t>(</a:t>
            </a:r>
            <a:r>
              <a:rPr lang="en-US" altLang="zh-CN" b="1" i="1" dirty="0" smtClean="0">
                <a:solidFill>
                  <a:srgbClr val="00CC00"/>
                </a:solidFill>
                <a:sym typeface="Symbol" pitchFamily="18" charset="2"/>
              </a:rPr>
              <a:t></a:t>
            </a:r>
            <a:r>
              <a:rPr lang="en-US" altLang="zh-CN" b="1" dirty="0" smtClean="0">
                <a:solidFill>
                  <a:srgbClr val="00CC00"/>
                </a:solidFill>
              </a:rPr>
              <a:t>) </a:t>
            </a:r>
            <a:endParaRPr lang="zh-CN" altLang="en-US" b="1" dirty="0">
              <a:solidFill>
                <a:srgbClr val="00CC00"/>
              </a:solidFill>
            </a:endParaRPr>
          </a:p>
        </p:txBody>
      </p:sp>
    </p:spTree>
    <p:extLst>
      <p:ext uri="{BB962C8B-B14F-4D97-AF65-F5344CB8AC3E}">
        <p14:creationId xmlns:p14="http://schemas.microsoft.com/office/powerpoint/2010/main" val="300665030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anim calcmode="lin" valueType="num">
                                      <p:cBhvr additive="base">
                                        <p:cTn id="21" dur="500" fill="hold"/>
                                        <p:tgtEl>
                                          <p:spTgt spid="14745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459">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anim calcmode="lin" valueType="num">
                                      <p:cBhvr additive="base">
                                        <p:cTn id="25" dur="500" fill="hold"/>
                                        <p:tgtEl>
                                          <p:spTgt spid="147460"/>
                                        </p:tgtEl>
                                        <p:attrNameLst>
                                          <p:attrName>ppt_x</p:attrName>
                                        </p:attrNameLst>
                                      </p:cBhvr>
                                      <p:tavLst>
                                        <p:tav tm="0">
                                          <p:val>
                                            <p:strVal val="#ppt_x"/>
                                          </p:val>
                                        </p:tav>
                                        <p:tav tm="100000">
                                          <p:val>
                                            <p:strVal val="#ppt_x"/>
                                          </p:val>
                                        </p:tav>
                                      </p:tavLst>
                                    </p:anim>
                                    <p:anim calcmode="lin" valueType="num">
                                      <p:cBhvr additive="base">
                                        <p:cTn id="26" dur="500" fill="hold"/>
                                        <p:tgtEl>
                                          <p:spTgt spid="14746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 calcmode="lin" valueType="num">
                                      <p:cBhvr additive="base">
                                        <p:cTn id="31" dur="500" fill="hold"/>
                                        <p:tgtEl>
                                          <p:spTgt spid="14745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7459">
                                            <p:txEl>
                                              <p:pRg st="8" end="8"/>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17"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zh-CN" altLang="en-US" dirty="0"/>
              <a:t>时域均衡</a:t>
            </a:r>
            <a:r>
              <a:rPr lang="zh-CN" altLang="en-US" dirty="0" smtClean="0"/>
              <a:t>原理证明 </a:t>
            </a:r>
            <a:endParaRPr lang="zh-CN" altLang="en-US" dirty="0"/>
          </a:p>
        </p:txBody>
      </p:sp>
      <p:sp>
        <p:nvSpPr>
          <p:cNvPr id="147459" name="Rectangle 3"/>
          <p:cNvSpPr>
            <a:spLocks noGrp="1" noChangeArrowheads="1"/>
          </p:cNvSpPr>
          <p:nvPr>
            <p:ph type="body" idx="1"/>
          </p:nvPr>
        </p:nvSpPr>
        <p:spPr>
          <a:xfrm>
            <a:off x="539552" y="3068960"/>
            <a:ext cx="8352928" cy="3168352"/>
          </a:xfrm>
        </p:spPr>
        <p:txBody>
          <a:bodyPr>
            <a:normAutofit/>
          </a:bodyPr>
          <a:lstStyle/>
          <a:p>
            <a:r>
              <a:rPr lang="zh-CN" altLang="en-US" dirty="0" smtClean="0">
                <a:solidFill>
                  <a:srgbClr val="0000FF"/>
                </a:solidFill>
              </a:rPr>
              <a:t>证</a:t>
            </a:r>
            <a:r>
              <a:rPr lang="zh-CN" altLang="en-US" dirty="0" smtClean="0"/>
              <a:t>：设插入滤波器的频率特性为</a:t>
            </a:r>
            <a:r>
              <a:rPr lang="en-US" altLang="zh-CN" i="1" dirty="0" smtClean="0"/>
              <a:t>T(</a:t>
            </a:r>
            <a:r>
              <a:rPr lang="en-US" altLang="zh-CN" i="1" dirty="0" smtClean="0">
                <a:sym typeface="Symbol" pitchFamily="18" charset="2"/>
              </a:rPr>
              <a:t></a:t>
            </a:r>
            <a:r>
              <a:rPr lang="en-US" altLang="zh-CN" i="1" dirty="0" smtClean="0"/>
              <a:t>)</a:t>
            </a:r>
            <a:r>
              <a:rPr lang="zh-CN" altLang="en-US" dirty="0" smtClean="0"/>
              <a:t>，则若</a:t>
            </a:r>
          </a:p>
          <a:p>
            <a:pPr lvl="1"/>
            <a:endParaRPr lang="zh-CN" altLang="en-US" dirty="0" smtClean="0"/>
          </a:p>
          <a:p>
            <a:r>
              <a:rPr lang="zh-CN" altLang="en-US" dirty="0" smtClean="0"/>
              <a:t>满足下式</a:t>
            </a:r>
          </a:p>
          <a:p>
            <a:pPr lvl="1"/>
            <a:endParaRPr lang="zh-CN" altLang="en-US" dirty="0" smtClean="0"/>
          </a:p>
          <a:p>
            <a:r>
              <a:rPr lang="zh-CN" altLang="en-US" dirty="0" smtClean="0"/>
              <a:t>则包括</a:t>
            </a:r>
            <a:r>
              <a:rPr lang="en-US" altLang="zh-CN" i="1" dirty="0" smtClean="0"/>
              <a:t>T(</a:t>
            </a:r>
            <a:r>
              <a:rPr lang="en-US" altLang="zh-CN" i="1" dirty="0" smtClean="0">
                <a:sym typeface="Symbol" pitchFamily="18" charset="2"/>
              </a:rPr>
              <a:t></a:t>
            </a:r>
            <a:r>
              <a:rPr lang="en-US" altLang="zh-CN" i="1" dirty="0" smtClean="0"/>
              <a:t>)</a:t>
            </a:r>
            <a:r>
              <a:rPr lang="zh-CN" altLang="en-US" dirty="0" smtClean="0"/>
              <a:t>在内的总特性</a:t>
            </a:r>
            <a:r>
              <a:rPr lang="en-US" altLang="zh-CN" i="1" dirty="0" smtClean="0"/>
              <a:t>H(</a:t>
            </a:r>
            <a:r>
              <a:rPr lang="en-US" altLang="zh-CN" i="1" dirty="0" smtClean="0">
                <a:sym typeface="Symbol" pitchFamily="18" charset="2"/>
              </a:rPr>
              <a:t></a:t>
            </a:r>
            <a:r>
              <a:rPr lang="en-US" altLang="zh-CN" i="1" dirty="0" smtClean="0"/>
              <a:t>)</a:t>
            </a:r>
            <a:r>
              <a:rPr lang="zh-CN" altLang="en-US" dirty="0" smtClean="0"/>
              <a:t>将能消除码间串扰。</a:t>
            </a:r>
            <a:endParaRPr lang="zh-CN" altLang="en-US" dirty="0"/>
          </a:p>
        </p:txBody>
      </p:sp>
      <p:sp>
        <p:nvSpPr>
          <p:cNvPr id="10" name="灯片编号占位符 5"/>
          <p:cNvSpPr>
            <a:spLocks noGrp="1"/>
          </p:cNvSpPr>
          <p:nvPr>
            <p:ph type="sldNum" sz="quarter" idx="12"/>
          </p:nvPr>
        </p:nvSpPr>
        <p:spPr/>
        <p:txBody>
          <a:bodyPr/>
          <a:lstStyle/>
          <a:p>
            <a:fld id="{43E3E199-40CD-47B9-BAD7-2EEF271A8A32}" type="slidenum">
              <a:rPr lang="en-US" altLang="zh-CN" smtClean="0"/>
              <a:pPr/>
              <a:t>169</a:t>
            </a:fld>
            <a:endParaRPr lang="en-US" altLang="zh-CN"/>
          </a:p>
        </p:txBody>
      </p:sp>
      <p:sp>
        <p:nvSpPr>
          <p:cNvPr id="147461"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7460" name="Object 4"/>
          <p:cNvGraphicFramePr>
            <a:graphicFrameLocks noChangeAspect="1"/>
          </p:cNvGraphicFramePr>
          <p:nvPr>
            <p:extLst>
              <p:ext uri="{D42A27DB-BD31-4B8C-83A1-F6EECF244321}">
                <p14:modId xmlns:p14="http://schemas.microsoft.com/office/powerpoint/2010/main" val="3752986814"/>
              </p:ext>
            </p:extLst>
          </p:nvPr>
        </p:nvGraphicFramePr>
        <p:xfrm>
          <a:off x="4478064" y="260648"/>
          <a:ext cx="2924175" cy="849313"/>
        </p:xfrm>
        <a:graphic>
          <a:graphicData uri="http://schemas.openxmlformats.org/presentationml/2006/ole">
            <mc:AlternateContent xmlns:mc="http://schemas.openxmlformats.org/markup-compatibility/2006">
              <mc:Choice xmlns:v="urn:schemas-microsoft-com:vml" Requires="v">
                <p:oleObj spid="_x0000_s607618" name="公式" r:id="rId3" imgW="1473200" imgH="431800" progId="Equation.3">
                  <p:embed/>
                </p:oleObj>
              </mc:Choice>
              <mc:Fallback>
                <p:oleObj name="公式" r:id="rId3" imgW="1473200" imgH="4318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8064" y="260648"/>
                        <a:ext cx="2924175"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63"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7462" name="Object 6"/>
          <p:cNvGraphicFramePr>
            <a:graphicFrameLocks noChangeAspect="1"/>
          </p:cNvGraphicFramePr>
          <p:nvPr>
            <p:extLst>
              <p:ext uri="{D42A27DB-BD31-4B8C-83A1-F6EECF244321}">
                <p14:modId xmlns:p14="http://schemas.microsoft.com/office/powerpoint/2010/main" val="646856845"/>
              </p:ext>
            </p:extLst>
          </p:nvPr>
        </p:nvGraphicFramePr>
        <p:xfrm>
          <a:off x="2627784" y="3645024"/>
          <a:ext cx="2474912" cy="447675"/>
        </p:xfrm>
        <a:graphic>
          <a:graphicData uri="http://schemas.openxmlformats.org/presentationml/2006/ole">
            <mc:AlternateContent xmlns:mc="http://schemas.openxmlformats.org/markup-compatibility/2006">
              <mc:Choice xmlns:v="urn:schemas-microsoft-com:vml" Requires="v">
                <p:oleObj spid="_x0000_s607619" name="公式" r:id="rId5" imgW="1270000" imgH="228600" progId="Equation.3">
                  <p:embed/>
                </p:oleObj>
              </mc:Choice>
              <mc:Fallback>
                <p:oleObj name="公式" r:id="rId5" imgW="1270000" imgH="2286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3645024"/>
                        <a:ext cx="2474912"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65"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7464" name="Object 8"/>
          <p:cNvGraphicFramePr>
            <a:graphicFrameLocks noChangeAspect="1"/>
          </p:cNvGraphicFramePr>
          <p:nvPr>
            <p:extLst>
              <p:ext uri="{D42A27DB-BD31-4B8C-83A1-F6EECF244321}">
                <p14:modId xmlns:p14="http://schemas.microsoft.com/office/powerpoint/2010/main" val="239478791"/>
              </p:ext>
            </p:extLst>
          </p:nvPr>
        </p:nvGraphicFramePr>
        <p:xfrm>
          <a:off x="2483768" y="4221088"/>
          <a:ext cx="4275138" cy="819150"/>
        </p:xfrm>
        <a:graphic>
          <a:graphicData uri="http://schemas.openxmlformats.org/presentationml/2006/ole">
            <mc:AlternateContent xmlns:mc="http://schemas.openxmlformats.org/markup-compatibility/2006">
              <mc:Choice xmlns:v="urn:schemas-microsoft-com:vml" Requires="v">
                <p:oleObj spid="_x0000_s607620" name="公式" r:id="rId7" imgW="2235200" imgH="431800" progId="Equation.3">
                  <p:embed/>
                </p:oleObj>
              </mc:Choice>
              <mc:Fallback>
                <p:oleObj name="公式" r:id="rId7" imgW="2235200" imgH="43180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3768" y="4221088"/>
                        <a:ext cx="427513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4" descr="t0507"/>
          <p:cNvPicPr>
            <a:picLocks noChangeAspect="1" noChangeArrowheads="1"/>
          </p:cNvPicPr>
          <p:nvPr/>
        </p:nvPicPr>
        <p:blipFill>
          <a:blip r:embed="rId9" cstate="print"/>
          <a:srcRect r="21930"/>
          <a:stretch>
            <a:fillRect/>
          </a:stretch>
        </p:blipFill>
        <p:spPr bwMode="auto">
          <a:xfrm>
            <a:off x="-612576" y="1268760"/>
            <a:ext cx="6408712" cy="1512167"/>
          </a:xfrm>
          <a:prstGeom prst="rect">
            <a:avLst/>
          </a:prstGeom>
          <a:noFill/>
          <a:ln>
            <a:noFill/>
          </a:ln>
          <a:effectLst/>
        </p:spPr>
      </p:pic>
      <p:sp>
        <p:nvSpPr>
          <p:cNvPr id="13" name="矩形 12"/>
          <p:cNvSpPr/>
          <p:nvPr/>
        </p:nvSpPr>
        <p:spPr>
          <a:xfrm>
            <a:off x="5796136" y="1700808"/>
            <a:ext cx="864096"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940152" y="1844824"/>
            <a:ext cx="636713" cy="400110"/>
          </a:xfrm>
          <a:prstGeom prst="rect">
            <a:avLst/>
          </a:prstGeom>
        </p:spPr>
        <p:txBody>
          <a:bodyPr wrap="none">
            <a:spAutoFit/>
          </a:bodyPr>
          <a:lstStyle/>
          <a:p>
            <a:r>
              <a:rPr lang="en-US" altLang="zh-CN" sz="2000" b="1" i="1" dirty="0" smtClean="0">
                <a:solidFill>
                  <a:srgbClr val="FF0000"/>
                </a:solidFill>
              </a:rPr>
              <a:t>T(</a:t>
            </a:r>
            <a:r>
              <a:rPr lang="en-US" altLang="zh-CN" sz="2000" b="1" i="1" dirty="0" smtClean="0">
                <a:solidFill>
                  <a:srgbClr val="FF0000"/>
                </a:solidFill>
                <a:sym typeface="Symbol" pitchFamily="18" charset="2"/>
              </a:rPr>
              <a:t></a:t>
            </a:r>
            <a:r>
              <a:rPr lang="en-US" altLang="zh-CN" sz="2000" b="1" i="1" dirty="0" smtClean="0">
                <a:solidFill>
                  <a:srgbClr val="FF0000"/>
                </a:solidFill>
              </a:rPr>
              <a:t>)</a:t>
            </a:r>
            <a:endParaRPr lang="zh-CN" altLang="en-US" sz="2000" b="1" dirty="0">
              <a:solidFill>
                <a:srgbClr val="FF0000"/>
              </a:solidFill>
            </a:endParaRPr>
          </a:p>
        </p:txBody>
      </p:sp>
      <p:grpSp>
        <p:nvGrpSpPr>
          <p:cNvPr id="16" name="组合 15"/>
          <p:cNvGrpSpPr/>
          <p:nvPr/>
        </p:nvGrpSpPr>
        <p:grpSpPr>
          <a:xfrm>
            <a:off x="6732240" y="1268760"/>
            <a:ext cx="2376264" cy="1512167"/>
            <a:chOff x="6660232" y="1268760"/>
            <a:chExt cx="2376264" cy="1512167"/>
          </a:xfrm>
        </p:grpSpPr>
        <p:pic>
          <p:nvPicPr>
            <p:cNvPr id="12" name="Picture 4" descr="t0507"/>
            <p:cNvPicPr>
              <a:picLocks noChangeAspect="1" noChangeArrowheads="1"/>
            </p:cNvPicPr>
            <p:nvPr/>
          </p:nvPicPr>
          <p:blipFill>
            <a:blip r:embed="rId9" cstate="print"/>
            <a:srcRect l="71053"/>
            <a:stretch>
              <a:fillRect/>
            </a:stretch>
          </p:blipFill>
          <p:spPr bwMode="auto">
            <a:xfrm>
              <a:off x="6660232" y="1268760"/>
              <a:ext cx="2376264" cy="1512167"/>
            </a:xfrm>
            <a:prstGeom prst="rect">
              <a:avLst/>
            </a:prstGeom>
            <a:noFill/>
            <a:ln>
              <a:noFill/>
            </a:ln>
            <a:effectLst/>
          </p:spPr>
        </p:pic>
        <p:sp>
          <p:nvSpPr>
            <p:cNvPr id="15" name="矩形 14"/>
            <p:cNvSpPr/>
            <p:nvPr/>
          </p:nvSpPr>
          <p:spPr>
            <a:xfrm>
              <a:off x="7308304" y="1772816"/>
              <a:ext cx="648072" cy="646331"/>
            </a:xfrm>
            <a:prstGeom prst="rect">
              <a:avLst/>
            </a:prstGeom>
            <a:solidFill>
              <a:schemeClr val="bg1"/>
            </a:solidFill>
          </p:spPr>
          <p:txBody>
            <a:bodyPr wrap="square">
              <a:spAutoFit/>
            </a:bodyPr>
            <a:lstStyle/>
            <a:p>
              <a:r>
                <a:rPr lang="zh-CN" altLang="en-US" b="1" dirty="0" smtClean="0"/>
                <a:t>抽样判决</a:t>
              </a:r>
              <a:endParaRPr lang="zh-CN" altLang="en-US" b="1" dirty="0"/>
            </a:p>
          </p:txBody>
        </p:sp>
      </p:grpSp>
      <p:sp>
        <p:nvSpPr>
          <p:cNvPr id="17" name="矩形 16"/>
          <p:cNvSpPr/>
          <p:nvPr/>
        </p:nvSpPr>
        <p:spPr>
          <a:xfrm>
            <a:off x="467544" y="1124744"/>
            <a:ext cx="6552728" cy="1800200"/>
          </a:xfrm>
          <a:prstGeom prst="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101818" y="2555612"/>
            <a:ext cx="745717" cy="369332"/>
          </a:xfrm>
          <a:prstGeom prst="rect">
            <a:avLst/>
          </a:prstGeom>
        </p:spPr>
        <p:txBody>
          <a:bodyPr wrap="none">
            <a:spAutoFit/>
          </a:bodyPr>
          <a:lstStyle/>
          <a:p>
            <a:r>
              <a:rPr lang="en-US" altLang="zh-CN" b="1" i="1" dirty="0" smtClean="0">
                <a:solidFill>
                  <a:srgbClr val="0000FF"/>
                </a:solidFill>
              </a:rPr>
              <a:t>H’</a:t>
            </a:r>
            <a:r>
              <a:rPr lang="en-US" altLang="zh-CN" b="1" dirty="0" smtClean="0">
                <a:solidFill>
                  <a:srgbClr val="0000FF"/>
                </a:solidFill>
              </a:rPr>
              <a:t>(</a:t>
            </a:r>
            <a:r>
              <a:rPr lang="en-US" altLang="zh-CN" b="1" i="1" dirty="0" smtClean="0">
                <a:solidFill>
                  <a:srgbClr val="0000FF"/>
                </a:solidFill>
                <a:sym typeface="Symbol" pitchFamily="18" charset="2"/>
              </a:rPr>
              <a:t></a:t>
            </a:r>
            <a:r>
              <a:rPr lang="en-US" altLang="zh-CN" b="1" dirty="0" smtClean="0">
                <a:solidFill>
                  <a:srgbClr val="0000FF"/>
                </a:solidFill>
              </a:rPr>
              <a:t>) </a:t>
            </a:r>
            <a:endParaRPr lang="zh-CN" altLang="en-US" b="1" dirty="0">
              <a:solidFill>
                <a:srgbClr val="0000FF"/>
              </a:solidFill>
            </a:endParaRPr>
          </a:p>
        </p:txBody>
      </p:sp>
    </p:spTree>
    <p:extLst>
      <p:ext uri="{BB962C8B-B14F-4D97-AF65-F5344CB8AC3E}">
        <p14:creationId xmlns:p14="http://schemas.microsoft.com/office/powerpoint/2010/main" val="300665030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462"/>
                                        </p:tgtEl>
                                        <p:attrNameLst>
                                          <p:attrName>style.visibility</p:attrName>
                                        </p:attrNameLst>
                                      </p:cBhvr>
                                      <p:to>
                                        <p:strVal val="visible"/>
                                      </p:to>
                                    </p:set>
                                    <p:anim calcmode="lin" valueType="num">
                                      <p:cBhvr additive="base">
                                        <p:cTn id="7" dur="500" fill="hold"/>
                                        <p:tgtEl>
                                          <p:spTgt spid="147462"/>
                                        </p:tgtEl>
                                        <p:attrNameLst>
                                          <p:attrName>ppt_x</p:attrName>
                                        </p:attrNameLst>
                                      </p:cBhvr>
                                      <p:tavLst>
                                        <p:tav tm="0">
                                          <p:val>
                                            <p:strVal val="#ppt_x"/>
                                          </p:val>
                                        </p:tav>
                                        <p:tav tm="100000">
                                          <p:val>
                                            <p:strVal val="#ppt_x"/>
                                          </p:val>
                                        </p:tav>
                                      </p:tavLst>
                                    </p:anim>
                                    <p:anim calcmode="lin" valueType="num">
                                      <p:cBhvr additive="base">
                                        <p:cTn id="8" dur="500" fill="hold"/>
                                        <p:tgtEl>
                                          <p:spTgt spid="14746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7459">
                                            <p:txEl>
                                              <p:pRg st="2" end="2"/>
                                            </p:txEl>
                                          </p:spTgt>
                                        </p:tgtEl>
                                        <p:attrNameLst>
                                          <p:attrName>style.visibility</p:attrName>
                                        </p:attrNameLst>
                                      </p:cBhvr>
                                      <p:to>
                                        <p:strVal val="visible"/>
                                      </p:to>
                                    </p:set>
                                    <p:anim calcmode="lin" valueType="num">
                                      <p:cBhvr additive="base">
                                        <p:cTn id="11" dur="500" fill="hold"/>
                                        <p:tgtEl>
                                          <p:spTgt spid="14745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745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7464"/>
                                        </p:tgtEl>
                                        <p:attrNameLst>
                                          <p:attrName>style.visibility</p:attrName>
                                        </p:attrNameLst>
                                      </p:cBhvr>
                                      <p:to>
                                        <p:strVal val="visible"/>
                                      </p:to>
                                    </p:set>
                                    <p:anim calcmode="lin" valueType="num">
                                      <p:cBhvr additive="base">
                                        <p:cTn id="15" dur="500" fill="hold"/>
                                        <p:tgtEl>
                                          <p:spTgt spid="147464"/>
                                        </p:tgtEl>
                                        <p:attrNameLst>
                                          <p:attrName>ppt_x</p:attrName>
                                        </p:attrNameLst>
                                      </p:cBhvr>
                                      <p:tavLst>
                                        <p:tav tm="0">
                                          <p:val>
                                            <p:strVal val="#ppt_x"/>
                                          </p:val>
                                        </p:tav>
                                        <p:tav tm="100000">
                                          <p:val>
                                            <p:strVal val="#ppt_x"/>
                                          </p:val>
                                        </p:tav>
                                      </p:tavLst>
                                    </p:anim>
                                    <p:anim calcmode="lin" valueType="num">
                                      <p:cBhvr additive="base">
                                        <p:cTn id="16" dur="500" fill="hold"/>
                                        <p:tgtEl>
                                          <p:spTgt spid="14746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459">
                                            <p:txEl>
                                              <p:pRg st="4" end="4"/>
                                            </p:txEl>
                                          </p:spTgt>
                                        </p:tgtEl>
                                        <p:attrNameLst>
                                          <p:attrName>style.visibility</p:attrName>
                                        </p:attrNameLst>
                                      </p:cBhvr>
                                      <p:to>
                                        <p:strVal val="visible"/>
                                      </p:to>
                                    </p:set>
                                    <p:anim calcmode="lin" valueType="num">
                                      <p:cBhvr additive="base">
                                        <p:cTn id="21" dur="500" fill="hold"/>
                                        <p:tgtEl>
                                          <p:spTgt spid="14745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45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smtClean="0">
                <a:solidFill>
                  <a:srgbClr val="0000FF"/>
                </a:solidFill>
              </a:rPr>
              <a:t>d </a:t>
            </a:r>
            <a:r>
              <a:rPr lang="zh-CN" altLang="en-US" dirty="0" smtClean="0">
                <a:solidFill>
                  <a:srgbClr val="0000FF"/>
                </a:solidFill>
              </a:rPr>
              <a:t>双极性归零波形</a:t>
            </a:r>
            <a:endParaRPr lang="zh-CN" altLang="en-US" dirty="0">
              <a:solidFill>
                <a:srgbClr val="0000FF"/>
              </a:solidFill>
            </a:endParaRPr>
          </a:p>
        </p:txBody>
      </p:sp>
      <p:sp>
        <p:nvSpPr>
          <p:cNvPr id="27651" name="Rectangle 3"/>
          <p:cNvSpPr>
            <a:spLocks noGrp="1" noChangeArrowheads="1"/>
          </p:cNvSpPr>
          <p:nvPr>
            <p:ph type="body" idx="1"/>
          </p:nvPr>
        </p:nvSpPr>
        <p:spPr/>
        <p:txBody>
          <a:bodyPr/>
          <a:lstStyle/>
          <a:p>
            <a:pPr lvl="1"/>
            <a:r>
              <a:rPr lang="zh-CN" altLang="en-US" dirty="0" smtClean="0"/>
              <a:t>兼有</a:t>
            </a:r>
            <a:r>
              <a:rPr lang="zh-CN" altLang="en-US" dirty="0" smtClean="0">
                <a:solidFill>
                  <a:srgbClr val="FF0000"/>
                </a:solidFill>
              </a:rPr>
              <a:t>双极性</a:t>
            </a:r>
            <a:r>
              <a:rPr lang="zh-CN" altLang="en-US" dirty="0" smtClean="0"/>
              <a:t>和</a:t>
            </a:r>
            <a:r>
              <a:rPr lang="zh-CN" altLang="en-US" dirty="0" smtClean="0">
                <a:solidFill>
                  <a:srgbClr val="FF0000"/>
                </a:solidFill>
              </a:rPr>
              <a:t>归零</a:t>
            </a:r>
            <a:r>
              <a:rPr lang="zh-CN" altLang="en-US" dirty="0" smtClean="0"/>
              <a:t>波形的特点。</a:t>
            </a:r>
            <a:endParaRPr lang="en-US" altLang="zh-CN" dirty="0" smtClean="0"/>
          </a:p>
          <a:p>
            <a:pPr lvl="1"/>
            <a:r>
              <a:rPr lang="zh-CN" altLang="en-US" dirty="0" smtClean="0"/>
              <a:t>使得接收端很容易识别出每个码元的起止时刻，便于同步。</a:t>
            </a:r>
            <a:endParaRPr lang="zh-CN" altLang="en-US" dirty="0"/>
          </a:p>
        </p:txBody>
      </p:sp>
      <p:sp>
        <p:nvSpPr>
          <p:cNvPr id="5" name="灯片编号占位符 5"/>
          <p:cNvSpPr>
            <a:spLocks noGrp="1"/>
          </p:cNvSpPr>
          <p:nvPr>
            <p:ph type="sldNum" sz="quarter" idx="12"/>
          </p:nvPr>
        </p:nvSpPr>
        <p:spPr/>
        <p:txBody>
          <a:bodyPr/>
          <a:lstStyle/>
          <a:p>
            <a:fld id="{7B3E6BD9-4E5C-45D5-AE72-E55A44F8D52D}" type="slidenum">
              <a:rPr lang="en-US" altLang="zh-CN" smtClean="0"/>
              <a:pPr/>
              <a:t>17</a:t>
            </a:fld>
            <a:endParaRPr lang="en-US" altLang="zh-CN"/>
          </a:p>
        </p:txBody>
      </p:sp>
      <p:pic>
        <p:nvPicPr>
          <p:cNvPr id="27652" name="Picture 4" descr="t0503"/>
          <p:cNvPicPr>
            <a:picLocks noChangeAspect="1" noChangeArrowheads="1"/>
          </p:cNvPicPr>
          <p:nvPr/>
        </p:nvPicPr>
        <p:blipFill>
          <a:blip r:embed="rId2" cstate="print"/>
          <a:srcRect/>
          <a:stretch>
            <a:fillRect/>
          </a:stretch>
        </p:blipFill>
        <p:spPr bwMode="auto">
          <a:xfrm>
            <a:off x="742453" y="2564904"/>
            <a:ext cx="7789987" cy="385112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zh-CN" altLang="en-US" dirty="0" smtClean="0"/>
              <a:t>证明 续</a:t>
            </a:r>
            <a:endParaRPr lang="zh-CN" altLang="en-US" dirty="0"/>
          </a:p>
        </p:txBody>
      </p:sp>
      <p:sp>
        <p:nvSpPr>
          <p:cNvPr id="148483" name="Rectangle 3"/>
          <p:cNvSpPr>
            <a:spLocks noGrp="1" noChangeArrowheads="1"/>
          </p:cNvSpPr>
          <p:nvPr>
            <p:ph type="body" idx="1"/>
          </p:nvPr>
        </p:nvSpPr>
        <p:spPr/>
        <p:txBody>
          <a:bodyPr>
            <a:normAutofit/>
          </a:bodyPr>
          <a:lstStyle/>
          <a:p>
            <a:r>
              <a:rPr lang="zh-CN" altLang="en-US" sz="2400" dirty="0" smtClean="0"/>
              <a:t>将</a:t>
            </a:r>
          </a:p>
          <a:p>
            <a:r>
              <a:rPr lang="zh-CN" altLang="en-US" sz="2400" dirty="0" smtClean="0"/>
              <a:t>代入</a:t>
            </a:r>
          </a:p>
          <a:p>
            <a:pPr lvl="1"/>
            <a:endParaRPr lang="zh-CN" altLang="en-US" dirty="0" smtClean="0"/>
          </a:p>
          <a:p>
            <a:pPr lvl="1"/>
            <a:endParaRPr lang="zh-CN" altLang="en-US" dirty="0" smtClean="0"/>
          </a:p>
          <a:p>
            <a:r>
              <a:rPr lang="zh-CN" altLang="en-US" sz="2400" dirty="0" smtClean="0"/>
              <a:t>如果</a:t>
            </a:r>
            <a:r>
              <a:rPr lang="en-US" altLang="zh-CN" sz="2400" i="1" dirty="0" smtClean="0"/>
              <a:t>T(</a:t>
            </a:r>
            <a:r>
              <a:rPr lang="en-US" altLang="zh-CN" sz="2400" i="1" dirty="0" smtClean="0">
                <a:sym typeface="Symbol" pitchFamily="18" charset="2"/>
              </a:rPr>
              <a:t></a:t>
            </a:r>
            <a:r>
              <a:rPr lang="en-US" altLang="zh-CN" sz="2400" i="1" dirty="0" smtClean="0"/>
              <a:t>)</a:t>
            </a:r>
            <a:r>
              <a:rPr lang="zh-CN" altLang="en-US" sz="2400" dirty="0" smtClean="0"/>
              <a:t>是以</a:t>
            </a:r>
            <a:r>
              <a:rPr lang="en-US" altLang="zh-CN" sz="2400" dirty="0"/>
              <a:t>2</a:t>
            </a:r>
            <a:r>
              <a:rPr lang="en-US" altLang="zh-CN" sz="2400" dirty="0">
                <a:sym typeface="Symbol" pitchFamily="18" charset="2"/>
              </a:rPr>
              <a:t>/</a:t>
            </a:r>
            <a:r>
              <a:rPr lang="en-US" altLang="zh-CN" sz="2400" i="1" dirty="0" err="1">
                <a:sym typeface="Symbol" pitchFamily="18" charset="2"/>
              </a:rPr>
              <a:t>T</a:t>
            </a:r>
            <a:r>
              <a:rPr lang="en-US" altLang="zh-CN" sz="2400" i="1" baseline="-25000" dirty="0" err="1">
                <a:sym typeface="Symbol" pitchFamily="18" charset="2"/>
              </a:rPr>
              <a:t>s</a:t>
            </a:r>
            <a:r>
              <a:rPr lang="zh-CN" altLang="en-US" sz="2400" dirty="0" smtClean="0"/>
              <a:t>为周期的函数，即 </a:t>
            </a:r>
          </a:p>
          <a:p>
            <a:r>
              <a:rPr lang="zh-CN" altLang="en-US" sz="2400" dirty="0" smtClean="0"/>
              <a:t>则</a:t>
            </a:r>
            <a:r>
              <a:rPr lang="en-US" altLang="zh-CN" sz="2400" i="1" dirty="0" smtClean="0"/>
              <a:t>T(</a:t>
            </a:r>
            <a:r>
              <a:rPr lang="en-US" altLang="zh-CN" sz="2400" i="1" dirty="0" smtClean="0">
                <a:sym typeface="Symbol" pitchFamily="18" charset="2"/>
              </a:rPr>
              <a:t></a:t>
            </a:r>
            <a:r>
              <a:rPr lang="en-US" altLang="zh-CN" sz="2400" i="1" dirty="0" smtClean="0"/>
              <a:t>)</a:t>
            </a:r>
            <a:r>
              <a:rPr lang="zh-CN" altLang="en-US" sz="2400" dirty="0" smtClean="0"/>
              <a:t>与</a:t>
            </a:r>
            <a:r>
              <a:rPr lang="en-US" altLang="zh-CN" sz="2400" i="1" dirty="0" err="1" smtClean="0"/>
              <a:t>i</a:t>
            </a:r>
            <a:r>
              <a:rPr lang="zh-CN" altLang="en-US" sz="2400" dirty="0" smtClean="0"/>
              <a:t>无关，可拿到 </a:t>
            </a:r>
            <a:r>
              <a:rPr lang="zh-CN" altLang="en-US" sz="2400" dirty="0" smtClean="0">
                <a:sym typeface="Symbol" pitchFamily="18" charset="2"/>
              </a:rPr>
              <a:t> </a:t>
            </a:r>
            <a:r>
              <a:rPr lang="zh-CN" altLang="en-US" sz="2400" dirty="0" smtClean="0"/>
              <a:t>外边，于是有</a:t>
            </a:r>
          </a:p>
          <a:p>
            <a:pPr lvl="1"/>
            <a:endParaRPr lang="zh-CN" altLang="en-US" dirty="0" smtClean="0"/>
          </a:p>
          <a:p>
            <a:pPr lvl="1"/>
            <a:endParaRPr lang="zh-CN" altLang="en-US" dirty="0" smtClean="0"/>
          </a:p>
          <a:p>
            <a:r>
              <a:rPr lang="zh-CN" altLang="en-US" sz="2400" dirty="0" smtClean="0"/>
              <a:t>使消除码间串扰的条件成立。</a:t>
            </a:r>
            <a:endParaRPr lang="zh-CN" altLang="en-US" sz="2400" dirty="0"/>
          </a:p>
        </p:txBody>
      </p:sp>
      <p:sp>
        <p:nvSpPr>
          <p:cNvPr id="12" name="灯片编号占位符 5"/>
          <p:cNvSpPr>
            <a:spLocks noGrp="1"/>
          </p:cNvSpPr>
          <p:nvPr>
            <p:ph type="sldNum" sz="quarter" idx="12"/>
          </p:nvPr>
        </p:nvSpPr>
        <p:spPr/>
        <p:txBody>
          <a:bodyPr/>
          <a:lstStyle/>
          <a:p>
            <a:fld id="{65C20B8B-5105-4A10-B8AF-79C103BAE58C}" type="slidenum">
              <a:rPr lang="en-US" altLang="zh-CN" smtClean="0"/>
              <a:pPr/>
              <a:t>170</a:t>
            </a:fld>
            <a:endParaRPr lang="en-US" altLang="zh-CN"/>
          </a:p>
        </p:txBody>
      </p:sp>
      <p:sp>
        <p:nvSpPr>
          <p:cNvPr id="148485"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8484" name="Object 4"/>
          <p:cNvGraphicFramePr>
            <a:graphicFrameLocks noChangeAspect="1"/>
          </p:cNvGraphicFramePr>
          <p:nvPr/>
        </p:nvGraphicFramePr>
        <p:xfrm>
          <a:off x="1835696" y="2515047"/>
          <a:ext cx="4718050" cy="769937"/>
        </p:xfrm>
        <a:graphic>
          <a:graphicData uri="http://schemas.openxmlformats.org/presentationml/2006/ole">
            <mc:AlternateContent xmlns:mc="http://schemas.openxmlformats.org/markup-compatibility/2006">
              <mc:Choice xmlns:v="urn:schemas-microsoft-com:vml" Requires="v">
                <p:oleObj spid="_x0000_s608898" name="公式" r:id="rId3" imgW="2628900" imgH="431800" progId="Equation.3">
                  <p:embed/>
                </p:oleObj>
              </mc:Choice>
              <mc:Fallback>
                <p:oleObj name="公式" r:id="rId3" imgW="2628900" imgH="43180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515047"/>
                        <a:ext cx="4718050" cy="76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486" name="Object 6"/>
          <p:cNvGraphicFramePr>
            <a:graphicFrameLocks noChangeAspect="1"/>
          </p:cNvGraphicFramePr>
          <p:nvPr/>
        </p:nvGraphicFramePr>
        <p:xfrm>
          <a:off x="1547664" y="1196752"/>
          <a:ext cx="2474913" cy="450850"/>
        </p:xfrm>
        <a:graphic>
          <a:graphicData uri="http://schemas.openxmlformats.org/presentationml/2006/ole">
            <mc:AlternateContent xmlns:mc="http://schemas.openxmlformats.org/markup-compatibility/2006">
              <mc:Choice xmlns:v="urn:schemas-microsoft-com:vml" Requires="v">
                <p:oleObj spid="_x0000_s608899" name="公式" r:id="rId5" imgW="1270000" imgH="228600" progId="Equation.3">
                  <p:embed/>
                </p:oleObj>
              </mc:Choice>
              <mc:Fallback>
                <p:oleObj name="公式" r:id="rId5" imgW="1270000" imgH="228600"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1196752"/>
                        <a:ext cx="2474913"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487" name="Object 7"/>
          <p:cNvGraphicFramePr>
            <a:graphicFrameLocks noChangeAspect="1"/>
          </p:cNvGraphicFramePr>
          <p:nvPr/>
        </p:nvGraphicFramePr>
        <p:xfrm>
          <a:off x="1691680" y="1628800"/>
          <a:ext cx="4275137" cy="819150"/>
        </p:xfrm>
        <a:graphic>
          <a:graphicData uri="http://schemas.openxmlformats.org/presentationml/2006/ole">
            <mc:AlternateContent xmlns:mc="http://schemas.openxmlformats.org/markup-compatibility/2006">
              <mc:Choice xmlns:v="urn:schemas-microsoft-com:vml" Requires="v">
                <p:oleObj spid="_x0000_s608900" name="公式" r:id="rId7" imgW="2235200" imgH="431800" progId="Equation.3">
                  <p:embed/>
                </p:oleObj>
              </mc:Choice>
              <mc:Fallback>
                <p:oleObj name="公式" r:id="rId7" imgW="2235200" imgH="431800" progId="Equation.3">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0" y="1628800"/>
                        <a:ext cx="4275137"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89"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8488" name="Object 8"/>
          <p:cNvGraphicFramePr>
            <a:graphicFrameLocks noChangeAspect="1"/>
          </p:cNvGraphicFramePr>
          <p:nvPr/>
        </p:nvGraphicFramePr>
        <p:xfrm>
          <a:off x="6156176" y="3212976"/>
          <a:ext cx="2178050" cy="798513"/>
        </p:xfrm>
        <a:graphic>
          <a:graphicData uri="http://schemas.openxmlformats.org/presentationml/2006/ole">
            <mc:AlternateContent xmlns:mc="http://schemas.openxmlformats.org/markup-compatibility/2006">
              <mc:Choice xmlns:v="urn:schemas-microsoft-com:vml" Requires="v">
                <p:oleObj spid="_x0000_s608901" name="公式" r:id="rId9" imgW="1167893" imgH="431613" progId="Equation.3">
                  <p:embed/>
                </p:oleObj>
              </mc:Choice>
              <mc:Fallback>
                <p:oleObj name="公式" r:id="rId9" imgW="1167893" imgH="431613" progId="Equation.3">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6176" y="3212976"/>
                        <a:ext cx="2178050"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91" name="Rectangle 11"/>
          <p:cNvSpPr>
            <a:spLocks noChangeArrowheads="1"/>
          </p:cNvSpPr>
          <p:nvPr/>
        </p:nvSpPr>
        <p:spPr bwMode="auto">
          <a:xfrm>
            <a:off x="0" y="31051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8490" name="Object 10"/>
          <p:cNvGraphicFramePr>
            <a:graphicFrameLocks noChangeAspect="1"/>
          </p:cNvGraphicFramePr>
          <p:nvPr/>
        </p:nvGraphicFramePr>
        <p:xfrm>
          <a:off x="1907704" y="4437112"/>
          <a:ext cx="4140200" cy="1125538"/>
        </p:xfrm>
        <a:graphic>
          <a:graphicData uri="http://schemas.openxmlformats.org/presentationml/2006/ole">
            <mc:AlternateContent xmlns:mc="http://schemas.openxmlformats.org/markup-compatibility/2006">
              <mc:Choice xmlns:v="urn:schemas-microsoft-com:vml" Requires="v">
                <p:oleObj spid="_x0000_s608902" name="公式" r:id="rId11" imgW="2184400" imgH="622300" progId="Equation.3">
                  <p:embed/>
                </p:oleObj>
              </mc:Choice>
              <mc:Fallback>
                <p:oleObj name="公式" r:id="rId11" imgW="2184400" imgH="622300" progId="Equation.3">
                  <p:embed/>
                  <p:pic>
                    <p:nvPicPr>
                      <p:cNvPr id="0"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7704" y="4437112"/>
                        <a:ext cx="4140200" cy="1125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右箭头 12"/>
          <p:cNvSpPr/>
          <p:nvPr/>
        </p:nvSpPr>
        <p:spPr>
          <a:xfrm>
            <a:off x="1187624" y="2659063"/>
            <a:ext cx="504056" cy="43204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矩形 13"/>
          <p:cNvSpPr/>
          <p:nvPr/>
        </p:nvSpPr>
        <p:spPr>
          <a:xfrm>
            <a:off x="6228184" y="1772816"/>
            <a:ext cx="1980029" cy="400110"/>
          </a:xfrm>
          <a:prstGeom prst="rect">
            <a:avLst/>
          </a:prstGeom>
        </p:spPr>
        <p:txBody>
          <a:bodyPr wrap="none">
            <a:spAutoFit/>
          </a:bodyPr>
          <a:lstStyle/>
          <a:p>
            <a:r>
              <a:rPr lang="zh-CN" altLang="en-US" sz="2000" b="1" dirty="0" smtClean="0">
                <a:solidFill>
                  <a:srgbClr val="0000FF"/>
                </a:solidFill>
                <a:latin typeface="+mj-ea"/>
                <a:ea typeface="+mj-ea"/>
              </a:rPr>
              <a:t>无码间串扰条件</a:t>
            </a:r>
            <a:endParaRPr lang="zh-CN" altLang="en-US" sz="2000" b="1" dirty="0">
              <a:solidFill>
                <a:srgbClr val="0000FF"/>
              </a:solidFill>
              <a:latin typeface="+mj-ea"/>
              <a:ea typeface="+mj-ea"/>
            </a:endParaRPr>
          </a:p>
        </p:txBody>
      </p:sp>
      <p:sp>
        <p:nvSpPr>
          <p:cNvPr id="15" name="矩形 14"/>
          <p:cNvSpPr/>
          <p:nvPr/>
        </p:nvSpPr>
        <p:spPr>
          <a:xfrm>
            <a:off x="4427984" y="1196752"/>
            <a:ext cx="1980029" cy="400110"/>
          </a:xfrm>
          <a:prstGeom prst="rect">
            <a:avLst/>
          </a:prstGeom>
        </p:spPr>
        <p:txBody>
          <a:bodyPr wrap="none">
            <a:spAutoFit/>
          </a:bodyPr>
          <a:lstStyle/>
          <a:p>
            <a:r>
              <a:rPr lang="zh-CN" altLang="en-US" sz="2000" b="1" dirty="0" smtClean="0">
                <a:solidFill>
                  <a:srgbClr val="0000FF"/>
                </a:solidFill>
                <a:latin typeface="+mj-ea"/>
                <a:ea typeface="+mj-ea"/>
              </a:rPr>
              <a:t>加入横向滤波器</a:t>
            </a:r>
            <a:endParaRPr lang="zh-CN" altLang="en-US" sz="2000" b="1" dirty="0">
              <a:solidFill>
                <a:srgbClr val="0000FF"/>
              </a:solidFill>
              <a:latin typeface="+mj-ea"/>
              <a:ea typeface="+mj-ea"/>
            </a:endParaRPr>
          </a:p>
        </p:txBody>
      </p:sp>
      <p:cxnSp>
        <p:nvCxnSpPr>
          <p:cNvPr id="17" name="直接箭头连接符 16"/>
          <p:cNvCxnSpPr>
            <a:endCxn id="15" idx="1"/>
          </p:cNvCxnSpPr>
          <p:nvPr/>
        </p:nvCxnSpPr>
        <p:spPr>
          <a:xfrm flipV="1">
            <a:off x="4139952" y="1396807"/>
            <a:ext cx="288032" cy="15969"/>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6012160" y="1988840"/>
            <a:ext cx="288032" cy="15969"/>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02858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8484"/>
                                        </p:tgtEl>
                                        <p:attrNameLst>
                                          <p:attrName>style.visibility</p:attrName>
                                        </p:attrNameLst>
                                      </p:cBhvr>
                                      <p:to>
                                        <p:strVal val="visible"/>
                                      </p:to>
                                    </p:set>
                                    <p:anim calcmode="lin" valueType="num">
                                      <p:cBhvr additive="base">
                                        <p:cTn id="7" dur="500" fill="hold"/>
                                        <p:tgtEl>
                                          <p:spTgt spid="148484"/>
                                        </p:tgtEl>
                                        <p:attrNameLst>
                                          <p:attrName>ppt_x</p:attrName>
                                        </p:attrNameLst>
                                      </p:cBhvr>
                                      <p:tavLst>
                                        <p:tav tm="0">
                                          <p:val>
                                            <p:strVal val="#ppt_x"/>
                                          </p:val>
                                        </p:tav>
                                        <p:tav tm="100000">
                                          <p:val>
                                            <p:strVal val="#ppt_x"/>
                                          </p:val>
                                        </p:tav>
                                      </p:tavLst>
                                    </p:anim>
                                    <p:anim calcmode="lin" valueType="num">
                                      <p:cBhvr additive="base">
                                        <p:cTn id="8" dur="500" fill="hold"/>
                                        <p:tgtEl>
                                          <p:spTgt spid="14848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8483">
                                            <p:txEl>
                                              <p:pRg st="4" end="4"/>
                                            </p:txEl>
                                          </p:spTgt>
                                        </p:tgtEl>
                                        <p:attrNameLst>
                                          <p:attrName>style.visibility</p:attrName>
                                        </p:attrNameLst>
                                      </p:cBhvr>
                                      <p:to>
                                        <p:strVal val="visible"/>
                                      </p:to>
                                    </p:set>
                                    <p:anim calcmode="lin" valueType="num">
                                      <p:cBhvr additive="base">
                                        <p:cTn id="17" dur="500" fill="hold"/>
                                        <p:tgtEl>
                                          <p:spTgt spid="14848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848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8488"/>
                                        </p:tgtEl>
                                        <p:attrNameLst>
                                          <p:attrName>style.visibility</p:attrName>
                                        </p:attrNameLst>
                                      </p:cBhvr>
                                      <p:to>
                                        <p:strVal val="visible"/>
                                      </p:to>
                                    </p:set>
                                    <p:anim calcmode="lin" valueType="num">
                                      <p:cBhvr additive="base">
                                        <p:cTn id="21" dur="500" fill="hold"/>
                                        <p:tgtEl>
                                          <p:spTgt spid="148488"/>
                                        </p:tgtEl>
                                        <p:attrNameLst>
                                          <p:attrName>ppt_x</p:attrName>
                                        </p:attrNameLst>
                                      </p:cBhvr>
                                      <p:tavLst>
                                        <p:tav tm="0">
                                          <p:val>
                                            <p:strVal val="#ppt_x"/>
                                          </p:val>
                                        </p:tav>
                                        <p:tav tm="100000">
                                          <p:val>
                                            <p:strVal val="#ppt_x"/>
                                          </p:val>
                                        </p:tav>
                                      </p:tavLst>
                                    </p:anim>
                                    <p:anim calcmode="lin" valueType="num">
                                      <p:cBhvr additive="base">
                                        <p:cTn id="22" dur="500" fill="hold"/>
                                        <p:tgtEl>
                                          <p:spTgt spid="14848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8483">
                                            <p:txEl>
                                              <p:pRg st="5" end="5"/>
                                            </p:txEl>
                                          </p:spTgt>
                                        </p:tgtEl>
                                        <p:attrNameLst>
                                          <p:attrName>style.visibility</p:attrName>
                                        </p:attrNameLst>
                                      </p:cBhvr>
                                      <p:to>
                                        <p:strVal val="visible"/>
                                      </p:to>
                                    </p:set>
                                    <p:anim calcmode="lin" valueType="num">
                                      <p:cBhvr additive="base">
                                        <p:cTn id="27" dur="500" fill="hold"/>
                                        <p:tgtEl>
                                          <p:spTgt spid="14848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848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8490"/>
                                        </p:tgtEl>
                                        <p:attrNameLst>
                                          <p:attrName>style.visibility</p:attrName>
                                        </p:attrNameLst>
                                      </p:cBhvr>
                                      <p:to>
                                        <p:strVal val="visible"/>
                                      </p:to>
                                    </p:set>
                                    <p:anim calcmode="lin" valueType="num">
                                      <p:cBhvr additive="base">
                                        <p:cTn id="31" dur="500" fill="hold"/>
                                        <p:tgtEl>
                                          <p:spTgt spid="148490"/>
                                        </p:tgtEl>
                                        <p:attrNameLst>
                                          <p:attrName>ppt_x</p:attrName>
                                        </p:attrNameLst>
                                      </p:cBhvr>
                                      <p:tavLst>
                                        <p:tav tm="0">
                                          <p:val>
                                            <p:strVal val="#ppt_x"/>
                                          </p:val>
                                        </p:tav>
                                        <p:tav tm="100000">
                                          <p:val>
                                            <p:strVal val="#ppt_x"/>
                                          </p:val>
                                        </p:tav>
                                      </p:tavLst>
                                    </p:anim>
                                    <p:anim calcmode="lin" valueType="num">
                                      <p:cBhvr additive="base">
                                        <p:cTn id="32" dur="500" fill="hold"/>
                                        <p:tgtEl>
                                          <p:spTgt spid="14849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8483">
                                            <p:txEl>
                                              <p:pRg st="8" end="8"/>
                                            </p:txEl>
                                          </p:spTgt>
                                        </p:tgtEl>
                                        <p:attrNameLst>
                                          <p:attrName>style.visibility</p:attrName>
                                        </p:attrNameLst>
                                      </p:cBhvr>
                                      <p:to>
                                        <p:strVal val="visible"/>
                                      </p:to>
                                    </p:set>
                                    <p:anim calcmode="lin" valueType="num">
                                      <p:cBhvr additive="base">
                                        <p:cTn id="37" dur="500" fill="hold"/>
                                        <p:tgtEl>
                                          <p:spTgt spid="14848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84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body" idx="1"/>
          </p:nvPr>
        </p:nvSpPr>
        <p:spPr/>
        <p:txBody>
          <a:bodyPr>
            <a:normAutofit lnSpcReduction="10000"/>
          </a:bodyPr>
          <a:lstStyle/>
          <a:p>
            <a:r>
              <a:rPr lang="zh-CN" altLang="en-US" dirty="0" smtClean="0"/>
              <a:t>已知</a:t>
            </a:r>
            <a:r>
              <a:rPr lang="en-US" altLang="zh-CN" i="1" dirty="0" smtClean="0"/>
              <a:t>T(</a:t>
            </a:r>
            <a:r>
              <a:rPr lang="en-US" altLang="zh-CN" i="1" dirty="0" smtClean="0">
                <a:sym typeface="Symbol" pitchFamily="18" charset="2"/>
              </a:rPr>
              <a:t></a:t>
            </a:r>
            <a:r>
              <a:rPr lang="en-US" altLang="zh-CN" i="1" dirty="0" smtClean="0"/>
              <a:t>)</a:t>
            </a:r>
            <a:r>
              <a:rPr lang="zh-CN" altLang="en-US" dirty="0" smtClean="0"/>
              <a:t>是按上式开拓的周期为</a:t>
            </a:r>
            <a:r>
              <a:rPr lang="en-US" altLang="zh-CN" dirty="0"/>
              <a:t>2</a:t>
            </a:r>
            <a:r>
              <a:rPr lang="en-US" altLang="zh-CN" dirty="0">
                <a:sym typeface="Symbol" pitchFamily="18" charset="2"/>
              </a:rPr>
              <a:t>/</a:t>
            </a:r>
            <a:r>
              <a:rPr lang="en-US" altLang="zh-CN" i="1" dirty="0" err="1">
                <a:sym typeface="Symbol" pitchFamily="18" charset="2"/>
              </a:rPr>
              <a:t>T</a:t>
            </a:r>
            <a:r>
              <a:rPr lang="en-US" altLang="zh-CN" i="1" baseline="-25000" dirty="0" err="1">
                <a:sym typeface="Symbol" pitchFamily="18" charset="2"/>
              </a:rPr>
              <a:t>s</a:t>
            </a:r>
            <a:r>
              <a:rPr lang="zh-CN" altLang="en-US" dirty="0"/>
              <a:t>的</a:t>
            </a:r>
            <a:r>
              <a:rPr lang="zh-CN" altLang="en-US" dirty="0">
                <a:solidFill>
                  <a:srgbClr val="0000FF"/>
                </a:solidFill>
              </a:rPr>
              <a:t>周期函数</a:t>
            </a:r>
            <a:r>
              <a:rPr lang="zh-CN" altLang="en-US" dirty="0"/>
              <a:t>，</a:t>
            </a:r>
            <a:r>
              <a:rPr lang="zh-CN" altLang="en-US" dirty="0" smtClean="0"/>
              <a:t>则</a:t>
            </a:r>
            <a:r>
              <a:rPr lang="en-US" altLang="zh-CN" i="1" dirty="0" smtClean="0"/>
              <a:t>T(</a:t>
            </a:r>
            <a:r>
              <a:rPr lang="en-US" altLang="zh-CN" i="1" dirty="0" smtClean="0">
                <a:sym typeface="Symbol" pitchFamily="18" charset="2"/>
              </a:rPr>
              <a:t></a:t>
            </a:r>
            <a:r>
              <a:rPr lang="en-US" altLang="zh-CN" i="1" dirty="0" smtClean="0"/>
              <a:t>)</a:t>
            </a:r>
            <a:r>
              <a:rPr lang="zh-CN" altLang="en-US" dirty="0" smtClean="0"/>
              <a:t>可用傅里叶级数来表示，即</a:t>
            </a:r>
            <a:endParaRPr lang="en-US" altLang="zh-CN" dirty="0" smtClean="0"/>
          </a:p>
          <a:p>
            <a:endParaRPr lang="zh-CN" altLang="en-US" dirty="0" smtClean="0"/>
          </a:p>
          <a:p>
            <a:r>
              <a:rPr lang="zh-CN" altLang="en-US" dirty="0" smtClean="0"/>
              <a:t>则式中傅立叶系数为：</a:t>
            </a:r>
            <a:endParaRPr lang="en-US" altLang="zh-CN" dirty="0" smtClean="0"/>
          </a:p>
          <a:p>
            <a:pPr lvl="1"/>
            <a:endParaRPr lang="zh-CN" altLang="en-US" dirty="0" smtClean="0"/>
          </a:p>
          <a:p>
            <a:r>
              <a:rPr lang="zh-CN" altLang="en-US" dirty="0" smtClean="0"/>
              <a:t>或</a:t>
            </a:r>
          </a:p>
          <a:p>
            <a:pPr lvl="1"/>
            <a:endParaRPr lang="zh-CN" altLang="en-US" dirty="0" smtClean="0"/>
          </a:p>
          <a:p>
            <a:pPr lvl="1"/>
            <a:endParaRPr lang="zh-CN" altLang="en-US" dirty="0" smtClean="0"/>
          </a:p>
          <a:p>
            <a:r>
              <a:rPr lang="zh-CN" altLang="en-US" dirty="0" smtClean="0"/>
              <a:t>由上式看出，</a:t>
            </a:r>
            <a:r>
              <a:rPr lang="zh-CN" altLang="en-US" dirty="0" smtClean="0">
                <a:solidFill>
                  <a:srgbClr val="0000FF"/>
                </a:solidFill>
              </a:rPr>
              <a:t>傅里叶系数</a:t>
            </a:r>
            <a:r>
              <a:rPr lang="en-US" altLang="zh-CN" i="1" dirty="0" err="1">
                <a:solidFill>
                  <a:srgbClr val="0000FF"/>
                </a:solidFill>
              </a:rPr>
              <a:t>C</a:t>
            </a:r>
            <a:r>
              <a:rPr lang="en-US" altLang="zh-CN" i="1" baseline="-25000" dirty="0" err="1">
                <a:solidFill>
                  <a:srgbClr val="0000FF"/>
                </a:solidFill>
              </a:rPr>
              <a:t>n</a:t>
            </a:r>
            <a:r>
              <a:rPr lang="zh-CN" altLang="en-US" dirty="0">
                <a:solidFill>
                  <a:srgbClr val="0000FF"/>
                </a:solidFill>
              </a:rPr>
              <a:t>由</a:t>
            </a:r>
            <a:r>
              <a:rPr lang="en-US" altLang="zh-CN" i="1" dirty="0">
                <a:solidFill>
                  <a:srgbClr val="0000FF"/>
                </a:solidFill>
              </a:rPr>
              <a:t>H</a:t>
            </a:r>
            <a:r>
              <a:rPr lang="en-US" altLang="zh-CN" dirty="0">
                <a:solidFill>
                  <a:srgbClr val="0000FF"/>
                </a:solidFill>
              </a:rPr>
              <a:t>(ω)</a:t>
            </a:r>
            <a:r>
              <a:rPr lang="zh-CN" altLang="en-US" dirty="0" smtClean="0">
                <a:solidFill>
                  <a:srgbClr val="0000FF"/>
                </a:solidFill>
              </a:rPr>
              <a:t>决定</a:t>
            </a:r>
            <a:r>
              <a:rPr lang="zh-CN" altLang="en-US" dirty="0" smtClean="0"/>
              <a:t>。</a:t>
            </a:r>
            <a:endParaRPr lang="zh-CN" altLang="en-US" dirty="0"/>
          </a:p>
        </p:txBody>
      </p:sp>
      <p:sp>
        <p:nvSpPr>
          <p:cNvPr id="9" name="灯片编号占位符 5"/>
          <p:cNvSpPr>
            <a:spLocks noGrp="1"/>
          </p:cNvSpPr>
          <p:nvPr>
            <p:ph type="sldNum" sz="quarter" idx="12"/>
          </p:nvPr>
        </p:nvSpPr>
        <p:spPr/>
        <p:txBody>
          <a:bodyPr/>
          <a:lstStyle/>
          <a:p>
            <a:fld id="{065679C2-9C6B-4CE1-9105-F6B16B08DDE4}" type="slidenum">
              <a:rPr lang="en-US" altLang="zh-CN" smtClean="0"/>
              <a:pPr/>
              <a:t>171</a:t>
            </a:fld>
            <a:endParaRPr lang="en-US" altLang="zh-CN"/>
          </a:p>
        </p:txBody>
      </p:sp>
      <p:graphicFrame>
        <p:nvGraphicFramePr>
          <p:cNvPr id="149508" name="Object 4"/>
          <p:cNvGraphicFramePr>
            <a:graphicFrameLocks noChangeAspect="1"/>
          </p:cNvGraphicFramePr>
          <p:nvPr/>
        </p:nvGraphicFramePr>
        <p:xfrm>
          <a:off x="2483768" y="0"/>
          <a:ext cx="4140200" cy="1125538"/>
        </p:xfrm>
        <a:graphic>
          <a:graphicData uri="http://schemas.openxmlformats.org/presentationml/2006/ole">
            <mc:AlternateContent xmlns:mc="http://schemas.openxmlformats.org/markup-compatibility/2006">
              <mc:Choice xmlns:v="urn:schemas-microsoft-com:vml" Requires="v">
                <p:oleObj spid="_x0000_s609794" name="公式" r:id="rId3" imgW="2184400" imgH="622300" progId="Equation.3">
                  <p:embed/>
                </p:oleObj>
              </mc:Choice>
              <mc:Fallback>
                <p:oleObj name="公式" r:id="rId3" imgW="2184400" imgH="6223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0"/>
                        <a:ext cx="4140200" cy="1125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09" name="Object 5"/>
          <p:cNvGraphicFramePr>
            <a:graphicFrameLocks noChangeAspect="1"/>
          </p:cNvGraphicFramePr>
          <p:nvPr>
            <p:extLst>
              <p:ext uri="{D42A27DB-BD31-4B8C-83A1-F6EECF244321}">
                <p14:modId xmlns:p14="http://schemas.microsoft.com/office/powerpoint/2010/main" val="305740472"/>
              </p:ext>
            </p:extLst>
          </p:nvPr>
        </p:nvGraphicFramePr>
        <p:xfrm>
          <a:off x="2699792" y="2033036"/>
          <a:ext cx="2448272" cy="837437"/>
        </p:xfrm>
        <a:graphic>
          <a:graphicData uri="http://schemas.openxmlformats.org/presentationml/2006/ole">
            <mc:AlternateContent xmlns:mc="http://schemas.openxmlformats.org/markup-compatibility/2006">
              <mc:Choice xmlns:v="urn:schemas-microsoft-com:vml" Requires="v">
                <p:oleObj spid="_x0000_s609795" name="公式" r:id="rId5" imgW="1257300" imgH="431800" progId="Equation.3">
                  <p:embed/>
                </p:oleObj>
              </mc:Choice>
              <mc:Fallback>
                <p:oleObj name="公式" r:id="rId5" imgW="1257300" imgH="43180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2033036"/>
                        <a:ext cx="2448272" cy="837437"/>
                      </a:xfrm>
                      <a:prstGeom prst="rect">
                        <a:avLst/>
                      </a:prstGeom>
                      <a:noFill/>
                    </p:spPr>
                  </p:pic>
                </p:oleObj>
              </mc:Fallback>
            </mc:AlternateContent>
          </a:graphicData>
        </a:graphic>
      </p:graphicFrame>
      <p:sp>
        <p:nvSpPr>
          <p:cNvPr id="149512" name="Rectangle 8"/>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49511" name="Object 7"/>
          <p:cNvGraphicFramePr>
            <a:graphicFrameLocks noChangeAspect="1"/>
          </p:cNvGraphicFramePr>
          <p:nvPr>
            <p:extLst>
              <p:ext uri="{D42A27DB-BD31-4B8C-83A1-F6EECF244321}">
                <p14:modId xmlns:p14="http://schemas.microsoft.com/office/powerpoint/2010/main" val="2503748726"/>
              </p:ext>
            </p:extLst>
          </p:nvPr>
        </p:nvGraphicFramePr>
        <p:xfrm>
          <a:off x="4427984" y="2708920"/>
          <a:ext cx="3330575" cy="833437"/>
        </p:xfrm>
        <a:graphic>
          <a:graphicData uri="http://schemas.openxmlformats.org/presentationml/2006/ole">
            <mc:AlternateContent xmlns:mc="http://schemas.openxmlformats.org/markup-compatibility/2006">
              <mc:Choice xmlns:v="urn:schemas-microsoft-com:vml" Requires="v">
                <p:oleObj spid="_x0000_s609796" name="公式" r:id="rId7" imgW="1714500" imgH="431800" progId="Equation.3">
                  <p:embed/>
                </p:oleObj>
              </mc:Choice>
              <mc:Fallback>
                <p:oleObj name="公式" r:id="rId7" imgW="1714500" imgH="4318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984" y="2708920"/>
                        <a:ext cx="3330575"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13" name="Object 9"/>
          <p:cNvGraphicFramePr>
            <a:graphicFrameLocks noChangeAspect="1"/>
          </p:cNvGraphicFramePr>
          <p:nvPr>
            <p:extLst>
              <p:ext uri="{D42A27DB-BD31-4B8C-83A1-F6EECF244321}">
                <p14:modId xmlns:p14="http://schemas.microsoft.com/office/powerpoint/2010/main" val="2587761881"/>
              </p:ext>
            </p:extLst>
          </p:nvPr>
        </p:nvGraphicFramePr>
        <p:xfrm>
          <a:off x="1547664" y="3789040"/>
          <a:ext cx="4761948" cy="1311846"/>
        </p:xfrm>
        <a:graphic>
          <a:graphicData uri="http://schemas.openxmlformats.org/presentationml/2006/ole">
            <mc:AlternateContent xmlns:mc="http://schemas.openxmlformats.org/markup-compatibility/2006">
              <mc:Choice xmlns:v="urn:schemas-microsoft-com:vml" Requires="v">
                <p:oleObj spid="_x0000_s609797" name="公式" r:id="rId9" imgW="2349500" imgH="647700" progId="Equation.3">
                  <p:embed/>
                </p:oleObj>
              </mc:Choice>
              <mc:Fallback>
                <p:oleObj name="公式" r:id="rId9" imgW="2349500" imgH="647700"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664" y="3789040"/>
                        <a:ext cx="4761948" cy="1311846"/>
                      </a:xfrm>
                      <a:prstGeom prst="rect">
                        <a:avLst/>
                      </a:prstGeom>
                      <a:noFill/>
                    </p:spPr>
                  </p:pic>
                </p:oleObj>
              </mc:Fallback>
            </mc:AlternateContent>
          </a:graphicData>
        </a:graphic>
      </p:graphicFrame>
    </p:spTree>
    <p:extLst>
      <p:ext uri="{BB962C8B-B14F-4D97-AF65-F5344CB8AC3E}">
        <p14:creationId xmlns:p14="http://schemas.microsoft.com/office/powerpoint/2010/main" val="14546118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9509"/>
                                        </p:tgtEl>
                                        <p:attrNameLst>
                                          <p:attrName>style.visibility</p:attrName>
                                        </p:attrNameLst>
                                      </p:cBhvr>
                                      <p:to>
                                        <p:strVal val="visible"/>
                                      </p:to>
                                    </p:set>
                                    <p:anim calcmode="lin" valueType="num">
                                      <p:cBhvr additive="base">
                                        <p:cTn id="7" dur="500" fill="hold"/>
                                        <p:tgtEl>
                                          <p:spTgt spid="149509"/>
                                        </p:tgtEl>
                                        <p:attrNameLst>
                                          <p:attrName>ppt_x</p:attrName>
                                        </p:attrNameLst>
                                      </p:cBhvr>
                                      <p:tavLst>
                                        <p:tav tm="0">
                                          <p:val>
                                            <p:strVal val="#ppt_x"/>
                                          </p:val>
                                        </p:tav>
                                        <p:tav tm="100000">
                                          <p:val>
                                            <p:strVal val="#ppt_x"/>
                                          </p:val>
                                        </p:tav>
                                      </p:tavLst>
                                    </p:anim>
                                    <p:anim calcmode="lin" valueType="num">
                                      <p:cBhvr additive="base">
                                        <p:cTn id="8" dur="500" fill="hold"/>
                                        <p:tgtEl>
                                          <p:spTgt spid="1495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9507">
                                            <p:txEl>
                                              <p:pRg st="2" end="2"/>
                                            </p:txEl>
                                          </p:spTgt>
                                        </p:tgtEl>
                                        <p:attrNameLst>
                                          <p:attrName>style.visibility</p:attrName>
                                        </p:attrNameLst>
                                      </p:cBhvr>
                                      <p:to>
                                        <p:strVal val="visible"/>
                                      </p:to>
                                    </p:set>
                                    <p:anim calcmode="lin" valueType="num">
                                      <p:cBhvr additive="base">
                                        <p:cTn id="13" dur="500" fill="hold"/>
                                        <p:tgtEl>
                                          <p:spTgt spid="1495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950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9511"/>
                                        </p:tgtEl>
                                        <p:attrNameLst>
                                          <p:attrName>style.visibility</p:attrName>
                                        </p:attrNameLst>
                                      </p:cBhvr>
                                      <p:to>
                                        <p:strVal val="visible"/>
                                      </p:to>
                                    </p:set>
                                    <p:anim calcmode="lin" valueType="num">
                                      <p:cBhvr additive="base">
                                        <p:cTn id="17" dur="500" fill="hold"/>
                                        <p:tgtEl>
                                          <p:spTgt spid="149511"/>
                                        </p:tgtEl>
                                        <p:attrNameLst>
                                          <p:attrName>ppt_x</p:attrName>
                                        </p:attrNameLst>
                                      </p:cBhvr>
                                      <p:tavLst>
                                        <p:tav tm="0">
                                          <p:val>
                                            <p:strVal val="#ppt_x"/>
                                          </p:val>
                                        </p:tav>
                                        <p:tav tm="100000">
                                          <p:val>
                                            <p:strVal val="#ppt_x"/>
                                          </p:val>
                                        </p:tav>
                                      </p:tavLst>
                                    </p:anim>
                                    <p:anim calcmode="lin" valueType="num">
                                      <p:cBhvr additive="base">
                                        <p:cTn id="18" dur="500" fill="hold"/>
                                        <p:tgtEl>
                                          <p:spTgt spid="149511"/>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49507">
                                            <p:txEl>
                                              <p:pRg st="4" end="4"/>
                                            </p:txEl>
                                          </p:spTgt>
                                        </p:tgtEl>
                                        <p:attrNameLst>
                                          <p:attrName>style.visibility</p:attrName>
                                        </p:attrNameLst>
                                      </p:cBhvr>
                                      <p:to>
                                        <p:strVal val="visible"/>
                                      </p:to>
                                    </p:set>
                                    <p:anim calcmode="lin" valueType="num">
                                      <p:cBhvr additive="base">
                                        <p:cTn id="22" dur="500" fill="hold"/>
                                        <p:tgtEl>
                                          <p:spTgt spid="149507">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9507">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49513"/>
                                        </p:tgtEl>
                                        <p:attrNameLst>
                                          <p:attrName>style.visibility</p:attrName>
                                        </p:attrNameLst>
                                      </p:cBhvr>
                                      <p:to>
                                        <p:strVal val="visible"/>
                                      </p:to>
                                    </p:set>
                                    <p:anim calcmode="lin" valueType="num">
                                      <p:cBhvr additive="base">
                                        <p:cTn id="26" dur="500" fill="hold"/>
                                        <p:tgtEl>
                                          <p:spTgt spid="149513"/>
                                        </p:tgtEl>
                                        <p:attrNameLst>
                                          <p:attrName>ppt_x</p:attrName>
                                        </p:attrNameLst>
                                      </p:cBhvr>
                                      <p:tavLst>
                                        <p:tav tm="0">
                                          <p:val>
                                            <p:strVal val="#ppt_x"/>
                                          </p:val>
                                        </p:tav>
                                        <p:tav tm="100000">
                                          <p:val>
                                            <p:strVal val="#ppt_x"/>
                                          </p:val>
                                        </p:tav>
                                      </p:tavLst>
                                    </p:anim>
                                    <p:anim calcmode="lin" valueType="num">
                                      <p:cBhvr additive="base">
                                        <p:cTn id="27" dur="500" fill="hold"/>
                                        <p:tgtEl>
                                          <p:spTgt spid="14951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9507">
                                            <p:txEl>
                                              <p:pRg st="7" end="7"/>
                                            </p:txEl>
                                          </p:spTgt>
                                        </p:tgtEl>
                                        <p:attrNameLst>
                                          <p:attrName>style.visibility</p:attrName>
                                        </p:attrNameLst>
                                      </p:cBhvr>
                                      <p:to>
                                        <p:strVal val="visible"/>
                                      </p:to>
                                    </p:set>
                                    <p:anim calcmode="lin" valueType="num">
                                      <p:cBhvr additive="base">
                                        <p:cTn id="32" dur="500" fill="hold"/>
                                        <p:tgtEl>
                                          <p:spTgt spid="149507">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950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endParaRPr lang="zh-CN" altLang="en-US" dirty="0"/>
          </a:p>
        </p:txBody>
      </p:sp>
      <p:sp>
        <p:nvSpPr>
          <p:cNvPr id="150531" name="Rectangle 3"/>
          <p:cNvSpPr>
            <a:spLocks noGrp="1" noChangeArrowheads="1"/>
          </p:cNvSpPr>
          <p:nvPr>
            <p:ph type="body" idx="1"/>
          </p:nvPr>
        </p:nvSpPr>
        <p:spPr/>
        <p:txBody>
          <a:bodyPr/>
          <a:lstStyle/>
          <a:p>
            <a:r>
              <a:rPr lang="zh-CN" altLang="en-US" dirty="0" smtClean="0"/>
              <a:t>对                           求傅里叶反变换，则可求得其单位冲激响应为 </a:t>
            </a:r>
          </a:p>
          <a:p>
            <a:pPr lvl="1"/>
            <a:endParaRPr lang="zh-CN" altLang="en-US" dirty="0" smtClean="0"/>
          </a:p>
          <a:p>
            <a:pPr lvl="1"/>
            <a:endParaRPr lang="zh-CN" altLang="en-US" dirty="0" smtClean="0"/>
          </a:p>
          <a:p>
            <a:r>
              <a:rPr lang="zh-CN" altLang="en-US" dirty="0" smtClean="0"/>
              <a:t>这里的</a:t>
            </a:r>
            <a:r>
              <a:rPr lang="en-US" altLang="zh-CN" i="1" dirty="0" err="1"/>
              <a:t>h</a:t>
            </a:r>
            <a:r>
              <a:rPr lang="en-US" altLang="zh-CN" i="1" baseline="-25000" dirty="0" err="1"/>
              <a:t>T</a:t>
            </a:r>
            <a:r>
              <a:rPr lang="en-US" altLang="zh-CN" dirty="0"/>
              <a:t>(</a:t>
            </a:r>
            <a:r>
              <a:rPr lang="en-US" altLang="zh-CN" i="1" dirty="0"/>
              <a:t>t</a:t>
            </a:r>
            <a:r>
              <a:rPr lang="en-US" altLang="zh-CN" dirty="0"/>
              <a:t>)</a:t>
            </a:r>
            <a:r>
              <a:rPr lang="zh-CN" altLang="en-US" dirty="0" smtClean="0"/>
              <a:t>是下图所示网络的单位冲激响应。 </a:t>
            </a:r>
            <a:endParaRPr lang="zh-CN" altLang="en-US" dirty="0"/>
          </a:p>
        </p:txBody>
      </p:sp>
      <p:sp>
        <p:nvSpPr>
          <p:cNvPr id="8" name="灯片编号占位符 5"/>
          <p:cNvSpPr>
            <a:spLocks noGrp="1"/>
          </p:cNvSpPr>
          <p:nvPr>
            <p:ph type="sldNum" sz="quarter" idx="12"/>
          </p:nvPr>
        </p:nvSpPr>
        <p:spPr/>
        <p:txBody>
          <a:bodyPr/>
          <a:lstStyle/>
          <a:p>
            <a:fld id="{D979F3C4-3F9F-4EAE-B7C0-BD0C0182EF60}" type="slidenum">
              <a:rPr lang="en-US" altLang="zh-CN" smtClean="0"/>
              <a:pPr/>
              <a:t>172</a:t>
            </a:fld>
            <a:endParaRPr lang="en-US" altLang="zh-CN"/>
          </a:p>
        </p:txBody>
      </p:sp>
      <p:graphicFrame>
        <p:nvGraphicFramePr>
          <p:cNvPr id="150532" name="Object 4"/>
          <p:cNvGraphicFramePr>
            <a:graphicFrameLocks noChangeAspect="1"/>
          </p:cNvGraphicFramePr>
          <p:nvPr/>
        </p:nvGraphicFramePr>
        <p:xfrm>
          <a:off x="1331640" y="980728"/>
          <a:ext cx="2366963" cy="809625"/>
        </p:xfrm>
        <a:graphic>
          <a:graphicData uri="http://schemas.openxmlformats.org/presentationml/2006/ole">
            <mc:AlternateContent xmlns:mc="http://schemas.openxmlformats.org/markup-compatibility/2006">
              <mc:Choice xmlns:v="urn:schemas-microsoft-com:vml" Requires="v">
                <p:oleObj spid="_x0000_s66018" name="公式" r:id="rId3" imgW="1257300" imgH="431800" progId="Equation.3">
                  <p:embed/>
                </p:oleObj>
              </mc:Choice>
              <mc:Fallback>
                <p:oleObj name="公式" r:id="rId3" imgW="1257300" imgH="431800" progId="Equation.3">
                  <p:embed/>
                  <p:pic>
                    <p:nvPicPr>
                      <p:cNvPr id="0" name="Picture 2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980728"/>
                        <a:ext cx="2366963"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0534" name="Rectangle 6"/>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50533" name="Object 5"/>
          <p:cNvGraphicFramePr>
            <a:graphicFrameLocks noChangeAspect="1"/>
          </p:cNvGraphicFramePr>
          <p:nvPr/>
        </p:nvGraphicFramePr>
        <p:xfrm>
          <a:off x="1187624" y="2204864"/>
          <a:ext cx="4432300" cy="857250"/>
        </p:xfrm>
        <a:graphic>
          <a:graphicData uri="http://schemas.openxmlformats.org/presentationml/2006/ole">
            <mc:AlternateContent xmlns:mc="http://schemas.openxmlformats.org/markup-compatibility/2006">
              <mc:Choice xmlns:v="urn:schemas-microsoft-com:vml" Requires="v">
                <p:oleObj spid="_x0000_s66019" name="公式" r:id="rId5" imgW="2209800" imgH="431800" progId="Equation.3">
                  <p:embed/>
                </p:oleObj>
              </mc:Choice>
              <mc:Fallback>
                <p:oleObj name="公式" r:id="rId5" imgW="2209800" imgH="431800" progId="Equation.3">
                  <p:embed/>
                  <p:pic>
                    <p:nvPicPr>
                      <p:cNvPr id="0" name="Picture 2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2204864"/>
                        <a:ext cx="44323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0535" name="Picture 7" descr="t0521"/>
          <p:cNvPicPr>
            <a:picLocks noChangeAspect="1" noChangeArrowheads="1"/>
          </p:cNvPicPr>
          <p:nvPr/>
        </p:nvPicPr>
        <p:blipFill>
          <a:blip r:embed="rId7" cstate="print"/>
          <a:srcRect/>
          <a:stretch>
            <a:fillRect/>
          </a:stretch>
        </p:blipFill>
        <p:spPr bwMode="auto">
          <a:xfrm>
            <a:off x="611560" y="3933056"/>
            <a:ext cx="7624142" cy="2591988"/>
          </a:xfrm>
          <a:prstGeom prst="rect">
            <a:avLst/>
          </a:prstGeom>
          <a:noFill/>
          <a:ln w="9525">
            <a:noFill/>
            <a:miter lim="800000"/>
            <a:headEnd/>
            <a:tailEnd/>
          </a:ln>
        </p:spPr>
      </p:pic>
      <p:sp>
        <p:nvSpPr>
          <p:cNvPr id="10" name="矩形 9"/>
          <p:cNvSpPr/>
          <p:nvPr/>
        </p:nvSpPr>
        <p:spPr>
          <a:xfrm>
            <a:off x="6372200" y="1916832"/>
            <a:ext cx="1224136" cy="1200329"/>
          </a:xfrm>
          <a:prstGeom prst="rect">
            <a:avLst/>
          </a:prstGeom>
        </p:spPr>
        <p:txBody>
          <a:bodyPr wrap="square">
            <a:spAutoFit/>
          </a:bodyPr>
          <a:lstStyle/>
          <a:p>
            <a:r>
              <a:rPr lang="zh-CN" altLang="en-US" sz="2400" b="1" dirty="0" smtClean="0">
                <a:solidFill>
                  <a:srgbClr val="0000FF"/>
                </a:solidFill>
                <a:latin typeface="+mj-ea"/>
                <a:ea typeface="+mj-ea"/>
              </a:rPr>
              <a:t>正是需要证明的公式</a:t>
            </a:r>
            <a:endParaRPr lang="zh-CN" altLang="en-US" sz="2400" b="1" dirty="0">
              <a:solidFill>
                <a:srgbClr val="0000FF"/>
              </a:solidFill>
              <a:latin typeface="+mj-ea"/>
              <a:ea typeface="+mj-ea"/>
            </a:endParaRPr>
          </a:p>
        </p:txBody>
      </p:sp>
      <p:cxnSp>
        <p:nvCxnSpPr>
          <p:cNvPr id="11" name="直接箭头连接符 10"/>
          <p:cNvCxnSpPr/>
          <p:nvPr/>
        </p:nvCxnSpPr>
        <p:spPr>
          <a:xfrm>
            <a:off x="5796136" y="2564904"/>
            <a:ext cx="576064" cy="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0533"/>
                                        </p:tgtEl>
                                        <p:attrNameLst>
                                          <p:attrName>style.visibility</p:attrName>
                                        </p:attrNameLst>
                                      </p:cBhvr>
                                      <p:to>
                                        <p:strVal val="visible"/>
                                      </p:to>
                                    </p:set>
                                    <p:anim calcmode="lin" valueType="num">
                                      <p:cBhvr additive="base">
                                        <p:cTn id="7" dur="500" fill="hold"/>
                                        <p:tgtEl>
                                          <p:spTgt spid="150533"/>
                                        </p:tgtEl>
                                        <p:attrNameLst>
                                          <p:attrName>ppt_x</p:attrName>
                                        </p:attrNameLst>
                                      </p:cBhvr>
                                      <p:tavLst>
                                        <p:tav tm="0">
                                          <p:val>
                                            <p:strVal val="#ppt_x"/>
                                          </p:val>
                                        </p:tav>
                                        <p:tav tm="100000">
                                          <p:val>
                                            <p:strVal val="#ppt_x"/>
                                          </p:val>
                                        </p:tav>
                                      </p:tavLst>
                                    </p:anim>
                                    <p:anim calcmode="lin" valueType="num">
                                      <p:cBhvr additive="base">
                                        <p:cTn id="8" dur="500" fill="hold"/>
                                        <p:tgtEl>
                                          <p:spTgt spid="1505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50531">
                                            <p:txEl>
                                              <p:pRg st="3" end="3"/>
                                            </p:txEl>
                                          </p:spTgt>
                                        </p:tgtEl>
                                        <p:attrNameLst>
                                          <p:attrName>style.visibility</p:attrName>
                                        </p:attrNameLst>
                                      </p:cBhvr>
                                      <p:to>
                                        <p:strVal val="visible"/>
                                      </p:to>
                                    </p:set>
                                    <p:anim calcmode="lin" valueType="num">
                                      <p:cBhvr additive="base">
                                        <p:cTn id="22" dur="500" fill="hold"/>
                                        <p:tgtEl>
                                          <p:spTgt spid="15053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0531">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50535"/>
                                        </p:tgtEl>
                                        <p:attrNameLst>
                                          <p:attrName>style.visibility</p:attrName>
                                        </p:attrNameLst>
                                      </p:cBhvr>
                                      <p:to>
                                        <p:strVal val="visible"/>
                                      </p:to>
                                    </p:set>
                                    <p:anim calcmode="lin" valueType="num">
                                      <p:cBhvr additive="base">
                                        <p:cTn id="26" dur="500" fill="hold"/>
                                        <p:tgtEl>
                                          <p:spTgt spid="150535"/>
                                        </p:tgtEl>
                                        <p:attrNameLst>
                                          <p:attrName>ppt_x</p:attrName>
                                        </p:attrNameLst>
                                      </p:cBhvr>
                                      <p:tavLst>
                                        <p:tav tm="0">
                                          <p:val>
                                            <p:strVal val="#ppt_x"/>
                                          </p:val>
                                        </p:tav>
                                        <p:tav tm="100000">
                                          <p:val>
                                            <p:strVal val="#ppt_x"/>
                                          </p:val>
                                        </p:tav>
                                      </p:tavLst>
                                    </p:anim>
                                    <p:anim calcmode="lin" valueType="num">
                                      <p:cBhvr additive="base">
                                        <p:cTn id="27" dur="500" fill="hold"/>
                                        <p:tgtEl>
                                          <p:spTgt spid="1505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6" name="Picture 4" descr="t0521"/>
          <p:cNvPicPr>
            <a:picLocks noChangeAspect="1" noChangeArrowheads="1"/>
          </p:cNvPicPr>
          <p:nvPr/>
        </p:nvPicPr>
        <p:blipFill>
          <a:blip r:embed="rId2" cstate="print"/>
          <a:srcRect/>
          <a:stretch>
            <a:fillRect/>
          </a:stretch>
        </p:blipFill>
        <p:spPr bwMode="auto">
          <a:xfrm>
            <a:off x="1187624" y="1124744"/>
            <a:ext cx="6048672" cy="2055735"/>
          </a:xfrm>
          <a:prstGeom prst="rect">
            <a:avLst/>
          </a:prstGeom>
          <a:noFill/>
          <a:ln w="9525">
            <a:noFill/>
            <a:miter lim="800000"/>
            <a:headEnd/>
            <a:tailEnd/>
          </a:ln>
        </p:spPr>
      </p:pic>
      <p:sp>
        <p:nvSpPr>
          <p:cNvPr id="151554" name="Rectangle 2"/>
          <p:cNvSpPr>
            <a:spLocks noGrp="1" noChangeArrowheads="1"/>
          </p:cNvSpPr>
          <p:nvPr>
            <p:ph type="title"/>
          </p:nvPr>
        </p:nvSpPr>
        <p:spPr/>
        <p:txBody>
          <a:bodyPr>
            <a:normAutofit/>
          </a:bodyPr>
          <a:lstStyle/>
          <a:p>
            <a:r>
              <a:rPr lang="zh-CN" altLang="en-US" dirty="0"/>
              <a:t>横向滤波器</a:t>
            </a:r>
            <a:r>
              <a:rPr lang="zh-CN" altLang="en-US" dirty="0" smtClean="0"/>
              <a:t>组成</a:t>
            </a:r>
            <a:endParaRPr lang="zh-CN" altLang="en-US" dirty="0"/>
          </a:p>
        </p:txBody>
      </p:sp>
      <p:sp>
        <p:nvSpPr>
          <p:cNvPr id="151555" name="Rectangle 3"/>
          <p:cNvSpPr>
            <a:spLocks noGrp="1" noChangeArrowheads="1"/>
          </p:cNvSpPr>
          <p:nvPr>
            <p:ph type="body" idx="1"/>
          </p:nvPr>
        </p:nvSpPr>
        <p:spPr>
          <a:xfrm>
            <a:off x="467544" y="3212976"/>
            <a:ext cx="8064896" cy="3168352"/>
          </a:xfrm>
        </p:spPr>
        <p:txBody>
          <a:bodyPr>
            <a:normAutofit fontScale="92500" lnSpcReduction="10000"/>
          </a:bodyPr>
          <a:lstStyle/>
          <a:p>
            <a:r>
              <a:rPr lang="zh-CN" altLang="en-US" dirty="0" smtClean="0"/>
              <a:t>此网络是由无限多的按横向排列的迟延单元</a:t>
            </a:r>
            <a:r>
              <a:rPr lang="en-US" altLang="zh-CN" i="1" dirty="0" err="1"/>
              <a:t>T</a:t>
            </a:r>
            <a:r>
              <a:rPr lang="en-US" altLang="zh-CN" i="1" baseline="-25000" dirty="0" err="1"/>
              <a:t>s</a:t>
            </a:r>
            <a:r>
              <a:rPr lang="zh-CN" altLang="en-US" dirty="0"/>
              <a:t>和抽头加权系数</a:t>
            </a:r>
            <a:r>
              <a:rPr lang="en-US" altLang="zh-CN" i="1" dirty="0" err="1"/>
              <a:t>C</a:t>
            </a:r>
            <a:r>
              <a:rPr lang="en-US" altLang="zh-CN" i="1" baseline="-25000" dirty="0" err="1"/>
              <a:t>n</a:t>
            </a:r>
            <a:r>
              <a:rPr lang="en-US" altLang="zh-CN" dirty="0" smtClean="0"/>
              <a:t> </a:t>
            </a:r>
            <a:r>
              <a:rPr lang="zh-CN" altLang="en-US" dirty="0" smtClean="0"/>
              <a:t>组成的，因此称为</a:t>
            </a:r>
            <a:r>
              <a:rPr lang="zh-CN" altLang="en-US" dirty="0" smtClean="0">
                <a:solidFill>
                  <a:srgbClr val="0000FF"/>
                </a:solidFill>
              </a:rPr>
              <a:t>横向滤波器</a:t>
            </a:r>
            <a:r>
              <a:rPr lang="zh-CN" altLang="en-US" dirty="0" smtClean="0"/>
              <a:t>。 </a:t>
            </a:r>
          </a:p>
          <a:p>
            <a:r>
              <a:rPr lang="zh-CN" altLang="en-US" dirty="0" smtClean="0"/>
              <a:t>它的功能是利用</a:t>
            </a:r>
            <a:r>
              <a:rPr lang="zh-CN" altLang="en-US" dirty="0" smtClean="0">
                <a:solidFill>
                  <a:srgbClr val="0000FF"/>
                </a:solidFill>
              </a:rPr>
              <a:t>无限多个响应波形之和</a:t>
            </a:r>
            <a:r>
              <a:rPr lang="zh-CN" altLang="en-US" dirty="0" smtClean="0"/>
              <a:t>，将接收滤波器输出端抽样时刻上有码间串扰的响应波形变换成抽样时刻上无码间串扰的响应波形。</a:t>
            </a:r>
          </a:p>
          <a:p>
            <a:r>
              <a:rPr lang="zh-CN" altLang="en-US" dirty="0" smtClean="0"/>
              <a:t>由于横向滤波器的均衡原理是建立在</a:t>
            </a:r>
            <a:r>
              <a:rPr lang="zh-CN" altLang="en-US" dirty="0" smtClean="0">
                <a:solidFill>
                  <a:srgbClr val="0000FF"/>
                </a:solidFill>
              </a:rPr>
              <a:t>响应波形</a:t>
            </a:r>
            <a:r>
              <a:rPr lang="zh-CN" altLang="en-US" dirty="0" smtClean="0"/>
              <a:t>上的，故把这种均衡称为</a:t>
            </a:r>
            <a:r>
              <a:rPr lang="zh-CN" altLang="en-US" dirty="0" smtClean="0">
                <a:solidFill>
                  <a:srgbClr val="0000FF"/>
                </a:solidFill>
              </a:rPr>
              <a:t>时域均衡</a:t>
            </a:r>
            <a:r>
              <a:rPr lang="zh-CN" altLang="en-US" dirty="0" smtClean="0"/>
              <a:t>。</a:t>
            </a:r>
            <a:endParaRPr lang="zh-CN" altLang="en-US" dirty="0"/>
          </a:p>
        </p:txBody>
      </p:sp>
      <p:sp>
        <p:nvSpPr>
          <p:cNvPr id="5" name="灯片编号占位符 5"/>
          <p:cNvSpPr>
            <a:spLocks noGrp="1"/>
          </p:cNvSpPr>
          <p:nvPr>
            <p:ph type="sldNum" sz="quarter" idx="12"/>
          </p:nvPr>
        </p:nvSpPr>
        <p:spPr/>
        <p:txBody>
          <a:bodyPr/>
          <a:lstStyle/>
          <a:p>
            <a:fld id="{2231BF00-1DBD-42F5-9BDB-485364DE6D1C}" type="slidenum">
              <a:rPr lang="en-US" altLang="zh-CN" smtClean="0"/>
              <a:pPr/>
              <a:t>173</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1555">
                                            <p:txEl>
                                              <p:pRg st="1" end="1"/>
                                            </p:txEl>
                                          </p:spTgt>
                                        </p:tgtEl>
                                        <p:attrNameLst>
                                          <p:attrName>style.visibility</p:attrName>
                                        </p:attrNameLst>
                                      </p:cBhvr>
                                      <p:to>
                                        <p:strVal val="visible"/>
                                      </p:to>
                                    </p:set>
                                    <p:anim calcmode="lin" valueType="num">
                                      <p:cBhvr additive="base">
                                        <p:cTn id="13" dur="500" fill="hold"/>
                                        <p:tgtEl>
                                          <p:spTgt spid="151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1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anim calcmode="lin" valueType="num">
                                      <p:cBhvr additive="base">
                                        <p:cTn id="19" dur="500" fill="hold"/>
                                        <p:tgtEl>
                                          <p:spTgt spid="151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15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80" name="Picture 4" descr="t0521"/>
          <p:cNvPicPr>
            <a:picLocks noChangeAspect="1" noChangeArrowheads="1"/>
          </p:cNvPicPr>
          <p:nvPr/>
        </p:nvPicPr>
        <p:blipFill>
          <a:blip r:embed="rId2" cstate="print"/>
          <a:srcRect/>
          <a:stretch>
            <a:fillRect/>
          </a:stretch>
        </p:blipFill>
        <p:spPr bwMode="auto">
          <a:xfrm>
            <a:off x="467544" y="1124744"/>
            <a:ext cx="6283874" cy="1944216"/>
          </a:xfrm>
          <a:prstGeom prst="rect">
            <a:avLst/>
          </a:prstGeom>
          <a:noFill/>
          <a:ln w="9525">
            <a:noFill/>
            <a:miter lim="800000"/>
            <a:headEnd/>
            <a:tailEnd/>
          </a:ln>
        </p:spPr>
      </p:pic>
      <p:sp>
        <p:nvSpPr>
          <p:cNvPr id="152578" name="Rectangle 2"/>
          <p:cNvSpPr>
            <a:spLocks noGrp="1" noChangeArrowheads="1"/>
          </p:cNvSpPr>
          <p:nvPr>
            <p:ph type="title"/>
          </p:nvPr>
        </p:nvSpPr>
        <p:spPr/>
        <p:txBody>
          <a:bodyPr/>
          <a:lstStyle/>
          <a:p>
            <a:r>
              <a:rPr lang="zh-CN" altLang="en-US" dirty="0"/>
              <a:t>横向滤波器特性</a:t>
            </a:r>
          </a:p>
        </p:txBody>
      </p:sp>
      <p:sp>
        <p:nvSpPr>
          <p:cNvPr id="152579" name="Rectangle 3"/>
          <p:cNvSpPr>
            <a:spLocks noGrp="1" noChangeArrowheads="1"/>
          </p:cNvSpPr>
          <p:nvPr>
            <p:ph type="body" idx="1"/>
          </p:nvPr>
        </p:nvSpPr>
        <p:spPr>
          <a:xfrm>
            <a:off x="539552" y="2996952"/>
            <a:ext cx="8208912" cy="2448272"/>
          </a:xfrm>
        </p:spPr>
        <p:txBody>
          <a:bodyPr>
            <a:normAutofit/>
          </a:bodyPr>
          <a:lstStyle/>
          <a:p>
            <a:pPr>
              <a:lnSpc>
                <a:spcPct val="110000"/>
              </a:lnSpc>
            </a:pPr>
            <a:r>
              <a:rPr lang="zh-CN" altLang="en-US" dirty="0">
                <a:latin typeface="+mj-ea"/>
              </a:rPr>
              <a:t>横向滤波器的特性将取决于</a:t>
            </a:r>
            <a:r>
              <a:rPr lang="zh-CN" altLang="en-US" dirty="0">
                <a:solidFill>
                  <a:srgbClr val="0000FF"/>
                </a:solidFill>
                <a:latin typeface="+mj-ea"/>
              </a:rPr>
              <a:t>各抽头系数</a:t>
            </a:r>
            <a:r>
              <a:rPr lang="en-US" altLang="zh-CN" i="1" dirty="0" err="1">
                <a:solidFill>
                  <a:srgbClr val="0000FF"/>
                </a:solidFill>
                <a:latin typeface="+mj-ea"/>
              </a:rPr>
              <a:t>C</a:t>
            </a:r>
            <a:r>
              <a:rPr lang="en-US" altLang="zh-CN" i="1" baseline="-25000" dirty="0" err="1">
                <a:solidFill>
                  <a:srgbClr val="0000FF"/>
                </a:solidFill>
                <a:latin typeface="+mj-ea"/>
              </a:rPr>
              <a:t>n</a:t>
            </a:r>
            <a:endParaRPr lang="zh-CN" altLang="en-US" dirty="0">
              <a:solidFill>
                <a:srgbClr val="0000FF"/>
              </a:solidFill>
              <a:latin typeface="+mj-ea"/>
            </a:endParaRPr>
          </a:p>
          <a:p>
            <a:pPr>
              <a:lnSpc>
                <a:spcPct val="110000"/>
              </a:lnSpc>
            </a:pPr>
            <a:r>
              <a:rPr lang="zh-CN" altLang="en-US" dirty="0" smtClean="0"/>
              <a:t>如果</a:t>
            </a:r>
            <a:r>
              <a:rPr lang="en-US" altLang="zh-CN" i="1" dirty="0" err="1"/>
              <a:t>C</a:t>
            </a:r>
            <a:r>
              <a:rPr lang="en-US" altLang="zh-CN" i="1" baseline="-25000" dirty="0" err="1"/>
              <a:t>n</a:t>
            </a:r>
            <a:r>
              <a:rPr lang="zh-CN" altLang="en-US" dirty="0"/>
              <a:t>是</a:t>
            </a:r>
            <a:r>
              <a:rPr lang="zh-CN" altLang="en-US" dirty="0">
                <a:solidFill>
                  <a:srgbClr val="0000FF"/>
                </a:solidFill>
              </a:rPr>
              <a:t>可调整</a:t>
            </a:r>
            <a:r>
              <a:rPr lang="zh-CN" altLang="en-US" dirty="0"/>
              <a:t>的，则图中所示的滤波器是</a:t>
            </a:r>
            <a:r>
              <a:rPr lang="zh-CN" altLang="en-US" dirty="0">
                <a:solidFill>
                  <a:srgbClr val="0000FF"/>
                </a:solidFill>
              </a:rPr>
              <a:t>通用</a:t>
            </a:r>
            <a:r>
              <a:rPr lang="zh-CN" altLang="en-US" dirty="0"/>
              <a:t>的；特别当</a:t>
            </a:r>
            <a:r>
              <a:rPr lang="en-US" altLang="zh-CN" i="1" dirty="0" err="1"/>
              <a:t>C</a:t>
            </a:r>
            <a:r>
              <a:rPr lang="en-US" altLang="zh-CN" i="1" baseline="-25000" dirty="0" err="1"/>
              <a:t>n</a:t>
            </a:r>
            <a:r>
              <a:rPr lang="zh-CN" altLang="en-US" dirty="0"/>
              <a:t>可</a:t>
            </a:r>
            <a:r>
              <a:rPr lang="zh-CN" altLang="en-US" dirty="0">
                <a:solidFill>
                  <a:srgbClr val="0000FF"/>
                </a:solidFill>
              </a:rPr>
              <a:t>自动调整</a:t>
            </a:r>
            <a:r>
              <a:rPr lang="zh-CN" altLang="en-US" dirty="0"/>
              <a:t>时，则它能够</a:t>
            </a:r>
            <a:r>
              <a:rPr lang="zh-CN" altLang="en-US" dirty="0">
                <a:solidFill>
                  <a:srgbClr val="0000FF"/>
                </a:solidFill>
              </a:rPr>
              <a:t>适应信道特性的变化</a:t>
            </a:r>
            <a:r>
              <a:rPr lang="zh-CN" altLang="en-US" dirty="0"/>
              <a:t>，可以动态校正系统的时间响应</a:t>
            </a:r>
            <a:r>
              <a:rPr lang="zh-CN" altLang="en-US" dirty="0" smtClean="0"/>
              <a:t>。</a:t>
            </a:r>
            <a:endParaRPr lang="zh-CN" altLang="en-US" dirty="0"/>
          </a:p>
        </p:txBody>
      </p:sp>
      <p:sp>
        <p:nvSpPr>
          <p:cNvPr id="5" name="灯片编号占位符 5"/>
          <p:cNvSpPr>
            <a:spLocks noGrp="1"/>
          </p:cNvSpPr>
          <p:nvPr>
            <p:ph type="sldNum" sz="quarter" idx="12"/>
          </p:nvPr>
        </p:nvSpPr>
        <p:spPr/>
        <p:txBody>
          <a:bodyPr/>
          <a:lstStyle/>
          <a:p>
            <a:fld id="{2F4F5EE5-6BB3-4E06-8946-4555D0142272}" type="slidenum">
              <a:rPr lang="en-US" altLang="zh-CN" smtClean="0"/>
              <a:pPr/>
              <a:t>174</a:t>
            </a:fld>
            <a:endParaRPr lang="en-US" altLang="zh-CN"/>
          </a:p>
        </p:txBody>
      </p:sp>
      <p:sp>
        <p:nvSpPr>
          <p:cNvPr id="7" name="矩形 6"/>
          <p:cNvSpPr/>
          <p:nvPr/>
        </p:nvSpPr>
        <p:spPr>
          <a:xfrm>
            <a:off x="971600" y="1916832"/>
            <a:ext cx="5256584" cy="64807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additive="base">
                                        <p:cTn id="7" dur="500" fill="hold"/>
                                        <p:tgtEl>
                                          <p:spTgt spid="152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579">
                                            <p:txEl>
                                              <p:pRg st="0" end="0"/>
                                            </p:txEl>
                                          </p:spTgt>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52579">
                                            <p:txEl>
                                              <p:pRg st="1" end="1"/>
                                            </p:txEl>
                                          </p:spTgt>
                                        </p:tgtEl>
                                        <p:attrNameLst>
                                          <p:attrName>style.visibility</p:attrName>
                                        </p:attrNameLst>
                                      </p:cBhvr>
                                      <p:to>
                                        <p:strVal val="visible"/>
                                      </p:to>
                                    </p:set>
                                    <p:anim calcmode="lin" valueType="num">
                                      <p:cBhvr additive="base">
                                        <p:cTn id="16" dur="500" fill="hold"/>
                                        <p:tgtEl>
                                          <p:spTgt spid="152579">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525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80" name="Picture 4" descr="t0521"/>
          <p:cNvPicPr>
            <a:picLocks noChangeAspect="1" noChangeArrowheads="1"/>
          </p:cNvPicPr>
          <p:nvPr/>
        </p:nvPicPr>
        <p:blipFill>
          <a:blip r:embed="rId2" cstate="print"/>
          <a:srcRect/>
          <a:stretch>
            <a:fillRect/>
          </a:stretch>
        </p:blipFill>
        <p:spPr bwMode="auto">
          <a:xfrm>
            <a:off x="1384470" y="332656"/>
            <a:ext cx="6283874" cy="1944216"/>
          </a:xfrm>
          <a:prstGeom prst="rect">
            <a:avLst/>
          </a:prstGeom>
          <a:noFill/>
          <a:ln w="9525">
            <a:noFill/>
            <a:miter lim="800000"/>
            <a:headEnd/>
            <a:tailEnd/>
          </a:ln>
        </p:spPr>
      </p:pic>
      <p:sp>
        <p:nvSpPr>
          <p:cNvPr id="152579" name="Rectangle 3"/>
          <p:cNvSpPr>
            <a:spLocks noGrp="1" noChangeArrowheads="1"/>
          </p:cNvSpPr>
          <p:nvPr>
            <p:ph type="body" idx="1"/>
          </p:nvPr>
        </p:nvSpPr>
        <p:spPr>
          <a:xfrm>
            <a:off x="539552" y="2420888"/>
            <a:ext cx="8136904" cy="4248472"/>
          </a:xfrm>
        </p:spPr>
        <p:txBody>
          <a:bodyPr>
            <a:normAutofit fontScale="92500"/>
          </a:bodyPr>
          <a:lstStyle/>
          <a:p>
            <a:pPr>
              <a:lnSpc>
                <a:spcPct val="110000"/>
              </a:lnSpc>
            </a:pPr>
            <a:r>
              <a:rPr lang="zh-CN" altLang="en-US" dirty="0" smtClean="0"/>
              <a:t>理论上</a:t>
            </a:r>
            <a:r>
              <a:rPr lang="zh-CN" altLang="en-US" dirty="0"/>
              <a:t>，</a:t>
            </a:r>
            <a:r>
              <a:rPr lang="zh-CN" altLang="en-US" dirty="0">
                <a:solidFill>
                  <a:srgbClr val="FF0000"/>
                </a:solidFill>
              </a:rPr>
              <a:t>无限长</a:t>
            </a:r>
            <a:r>
              <a:rPr lang="zh-CN" altLang="en-US" dirty="0"/>
              <a:t>的横向滤波器可以完全消除抽样时刻上的码间串扰，但实际中是</a:t>
            </a:r>
            <a:r>
              <a:rPr lang="zh-CN" altLang="en-US" dirty="0">
                <a:solidFill>
                  <a:srgbClr val="0000FF"/>
                </a:solidFill>
              </a:rPr>
              <a:t>不可实现</a:t>
            </a:r>
            <a:r>
              <a:rPr lang="zh-CN" altLang="en-US" dirty="0"/>
              <a:t>的</a:t>
            </a:r>
            <a:r>
              <a:rPr lang="zh-CN" altLang="en-US" dirty="0" smtClean="0"/>
              <a:t>。因为：</a:t>
            </a:r>
            <a:endParaRPr lang="en-US" altLang="zh-CN" dirty="0" smtClean="0"/>
          </a:p>
          <a:p>
            <a:pPr lvl="1">
              <a:lnSpc>
                <a:spcPct val="110000"/>
              </a:lnSpc>
            </a:pPr>
            <a:r>
              <a:rPr lang="zh-CN" altLang="en-US" dirty="0" smtClean="0"/>
              <a:t>不仅</a:t>
            </a:r>
            <a:r>
              <a:rPr lang="zh-CN" altLang="en-US" dirty="0"/>
              <a:t>均衡器的</a:t>
            </a:r>
            <a:r>
              <a:rPr lang="zh-CN" altLang="en-US" dirty="0">
                <a:solidFill>
                  <a:srgbClr val="0000FF"/>
                </a:solidFill>
              </a:rPr>
              <a:t>长度</a:t>
            </a:r>
            <a:r>
              <a:rPr lang="zh-CN" altLang="en-US" dirty="0"/>
              <a:t>受</a:t>
            </a:r>
            <a:r>
              <a:rPr lang="zh-CN" altLang="en-US" dirty="0" smtClean="0"/>
              <a:t>限制</a:t>
            </a:r>
            <a:endParaRPr lang="en-US" altLang="zh-CN" dirty="0" smtClean="0"/>
          </a:p>
          <a:p>
            <a:pPr lvl="1">
              <a:lnSpc>
                <a:spcPct val="110000"/>
              </a:lnSpc>
            </a:pPr>
            <a:r>
              <a:rPr lang="zh-CN" altLang="en-US" dirty="0" smtClean="0"/>
              <a:t>并且</a:t>
            </a:r>
            <a:r>
              <a:rPr lang="zh-CN" altLang="en-US" dirty="0"/>
              <a:t>系数</a:t>
            </a:r>
            <a:r>
              <a:rPr lang="en-US" altLang="zh-CN" i="1" dirty="0" err="1"/>
              <a:t>C</a:t>
            </a:r>
            <a:r>
              <a:rPr lang="en-US" altLang="zh-CN" i="1" baseline="-25000" dirty="0" err="1"/>
              <a:t>n</a:t>
            </a:r>
            <a:r>
              <a:rPr lang="zh-CN" altLang="en-US" dirty="0"/>
              <a:t>的</a:t>
            </a:r>
            <a:r>
              <a:rPr lang="zh-CN" altLang="en-US" dirty="0">
                <a:solidFill>
                  <a:srgbClr val="0000FF"/>
                </a:solidFill>
              </a:rPr>
              <a:t>调整准确度</a:t>
            </a:r>
            <a:r>
              <a:rPr lang="zh-CN" altLang="en-US" dirty="0"/>
              <a:t>也受到限制</a:t>
            </a:r>
            <a:r>
              <a:rPr lang="zh-CN" altLang="en-US" dirty="0" smtClean="0"/>
              <a:t>。</a:t>
            </a:r>
            <a:endParaRPr lang="en-US" altLang="zh-CN" dirty="0" smtClean="0"/>
          </a:p>
          <a:p>
            <a:pPr>
              <a:lnSpc>
                <a:spcPct val="110000"/>
              </a:lnSpc>
            </a:pPr>
            <a:r>
              <a:rPr lang="zh-CN" altLang="en-US" dirty="0" smtClean="0"/>
              <a:t>如果</a:t>
            </a:r>
            <a:r>
              <a:rPr lang="en-US" altLang="zh-CN" i="1" dirty="0" err="1"/>
              <a:t>C</a:t>
            </a:r>
            <a:r>
              <a:rPr lang="en-US" altLang="zh-CN" i="1" baseline="-25000" dirty="0" err="1"/>
              <a:t>n</a:t>
            </a:r>
            <a:r>
              <a:rPr lang="zh-CN" altLang="en-US" dirty="0" smtClean="0"/>
              <a:t>的</a:t>
            </a:r>
            <a:r>
              <a:rPr lang="zh-CN" altLang="en-US" dirty="0" smtClean="0">
                <a:solidFill>
                  <a:srgbClr val="0000FF"/>
                </a:solidFill>
              </a:rPr>
              <a:t>调整准确度</a:t>
            </a:r>
            <a:r>
              <a:rPr lang="zh-CN" altLang="en-US" dirty="0" smtClean="0"/>
              <a:t>得不到保证，即使增加长度也不会获得显著的效果。</a:t>
            </a:r>
            <a:endParaRPr lang="en-US" altLang="zh-CN" dirty="0" smtClean="0"/>
          </a:p>
          <a:p>
            <a:pPr>
              <a:lnSpc>
                <a:spcPct val="110000"/>
              </a:lnSpc>
            </a:pPr>
            <a:r>
              <a:rPr lang="zh-CN" altLang="en-US" dirty="0" smtClean="0"/>
              <a:t>有必要步讨论</a:t>
            </a:r>
            <a:r>
              <a:rPr lang="zh-CN" altLang="en-US" dirty="0" smtClean="0">
                <a:solidFill>
                  <a:srgbClr val="FF0000"/>
                </a:solidFill>
              </a:rPr>
              <a:t>有限长</a:t>
            </a:r>
            <a:r>
              <a:rPr lang="zh-CN" altLang="en-US" dirty="0" smtClean="0"/>
              <a:t>横向滤波器的</a:t>
            </a:r>
            <a:r>
              <a:rPr lang="zh-CN" altLang="en-US" dirty="0" smtClean="0">
                <a:solidFill>
                  <a:srgbClr val="0000FF"/>
                </a:solidFill>
              </a:rPr>
              <a:t>抽头增益调整</a:t>
            </a:r>
            <a:r>
              <a:rPr lang="zh-CN" altLang="en-US" dirty="0" smtClean="0"/>
              <a:t>问题。</a:t>
            </a:r>
            <a:endParaRPr lang="zh-CN" altLang="en-US" dirty="0"/>
          </a:p>
        </p:txBody>
      </p:sp>
      <p:sp>
        <p:nvSpPr>
          <p:cNvPr id="5" name="灯片编号占位符 5"/>
          <p:cNvSpPr>
            <a:spLocks noGrp="1"/>
          </p:cNvSpPr>
          <p:nvPr>
            <p:ph type="sldNum" sz="quarter" idx="12"/>
          </p:nvPr>
        </p:nvSpPr>
        <p:spPr/>
        <p:txBody>
          <a:bodyPr/>
          <a:lstStyle/>
          <a:p>
            <a:fld id="{2F4F5EE5-6BB3-4E06-8946-4555D0142272}" type="slidenum">
              <a:rPr lang="en-US" altLang="zh-CN" smtClean="0"/>
              <a:pPr/>
              <a:t>175</a:t>
            </a:fld>
            <a:endParaRPr lang="en-US" altLang="zh-CN"/>
          </a:p>
        </p:txBody>
      </p:sp>
      <p:sp>
        <p:nvSpPr>
          <p:cNvPr id="7" name="矩形 6"/>
          <p:cNvSpPr/>
          <p:nvPr/>
        </p:nvSpPr>
        <p:spPr>
          <a:xfrm>
            <a:off x="1888526" y="1124744"/>
            <a:ext cx="5256584" cy="64807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57638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2579">
                                            <p:txEl>
                                              <p:pRg st="0" end="0"/>
                                            </p:txEl>
                                          </p:spTgt>
                                        </p:tgtEl>
                                        <p:attrNameLst>
                                          <p:attrName>style.visibility</p:attrName>
                                        </p:attrNameLst>
                                      </p:cBhvr>
                                      <p:to>
                                        <p:strVal val="visible"/>
                                      </p:to>
                                    </p:set>
                                    <p:anim calcmode="lin" valueType="num">
                                      <p:cBhvr additive="base">
                                        <p:cTn id="12" dur="500" fill="hold"/>
                                        <p:tgtEl>
                                          <p:spTgt spid="15257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2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2579">
                                            <p:txEl>
                                              <p:pRg st="1" end="1"/>
                                            </p:txEl>
                                          </p:spTgt>
                                        </p:tgtEl>
                                        <p:attrNameLst>
                                          <p:attrName>style.visibility</p:attrName>
                                        </p:attrNameLst>
                                      </p:cBhvr>
                                      <p:to>
                                        <p:strVal val="visible"/>
                                      </p:to>
                                    </p:set>
                                    <p:anim calcmode="lin" valueType="num">
                                      <p:cBhvr additive="base">
                                        <p:cTn id="18" dur="500" fill="hold"/>
                                        <p:tgtEl>
                                          <p:spTgt spid="15257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52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2579">
                                            <p:txEl>
                                              <p:pRg st="2" end="2"/>
                                            </p:txEl>
                                          </p:spTgt>
                                        </p:tgtEl>
                                        <p:attrNameLst>
                                          <p:attrName>style.visibility</p:attrName>
                                        </p:attrNameLst>
                                      </p:cBhvr>
                                      <p:to>
                                        <p:strVal val="visible"/>
                                      </p:to>
                                    </p:set>
                                    <p:anim calcmode="lin" valueType="num">
                                      <p:cBhvr additive="base">
                                        <p:cTn id="24" dur="500" fill="hold"/>
                                        <p:tgtEl>
                                          <p:spTgt spid="15257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2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52579">
                                            <p:txEl>
                                              <p:pRg st="3" end="3"/>
                                            </p:txEl>
                                          </p:spTgt>
                                        </p:tgtEl>
                                        <p:attrNameLst>
                                          <p:attrName>style.visibility</p:attrName>
                                        </p:attrNameLst>
                                      </p:cBhvr>
                                      <p:to>
                                        <p:strVal val="visible"/>
                                      </p:to>
                                    </p:set>
                                    <p:anim calcmode="lin" valueType="num">
                                      <p:cBhvr additive="base">
                                        <p:cTn id="30" dur="500" fill="hold"/>
                                        <p:tgtEl>
                                          <p:spTgt spid="15257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52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52579">
                                            <p:txEl>
                                              <p:pRg st="4" end="4"/>
                                            </p:txEl>
                                          </p:spTgt>
                                        </p:tgtEl>
                                        <p:attrNameLst>
                                          <p:attrName>style.visibility</p:attrName>
                                        </p:attrNameLst>
                                      </p:cBhvr>
                                      <p:to>
                                        <p:strVal val="visible"/>
                                      </p:to>
                                    </p:set>
                                    <p:anim calcmode="lin" valueType="num">
                                      <p:cBhvr additive="base">
                                        <p:cTn id="36" dur="500" fill="hold"/>
                                        <p:tgtEl>
                                          <p:spTgt spid="15257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525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a:xfrm>
            <a:off x="539552" y="3501008"/>
            <a:ext cx="8064896" cy="2736304"/>
          </a:xfrm>
        </p:spPr>
        <p:txBody>
          <a:bodyPr>
            <a:normAutofit/>
          </a:bodyPr>
          <a:lstStyle/>
          <a:p>
            <a:r>
              <a:rPr lang="zh-CN" altLang="en-US" dirty="0" smtClean="0"/>
              <a:t>设一个具有</a:t>
            </a:r>
            <a:r>
              <a:rPr lang="en-US" altLang="zh-CN" dirty="0">
                <a:solidFill>
                  <a:srgbClr val="0000FF"/>
                </a:solidFill>
              </a:rPr>
              <a:t>2</a:t>
            </a:r>
            <a:r>
              <a:rPr lang="en-US" altLang="zh-CN" i="1" dirty="0">
                <a:solidFill>
                  <a:srgbClr val="0000FF"/>
                </a:solidFill>
              </a:rPr>
              <a:t>N</a:t>
            </a:r>
            <a:r>
              <a:rPr lang="en-US" altLang="zh-CN" dirty="0">
                <a:solidFill>
                  <a:srgbClr val="0000FF"/>
                </a:solidFill>
              </a:rPr>
              <a:t>+1</a:t>
            </a:r>
            <a:r>
              <a:rPr lang="zh-CN" altLang="en-US" dirty="0"/>
              <a:t>个抽头</a:t>
            </a:r>
            <a:r>
              <a:rPr lang="zh-CN" altLang="en-US" dirty="0" smtClean="0"/>
              <a:t>的</a:t>
            </a:r>
            <a:r>
              <a:rPr lang="zh-CN" altLang="en-US" dirty="0" smtClean="0">
                <a:solidFill>
                  <a:srgbClr val="0000FF"/>
                </a:solidFill>
              </a:rPr>
              <a:t>有限长</a:t>
            </a:r>
            <a:r>
              <a:rPr lang="zh-CN" altLang="en-US" dirty="0" smtClean="0"/>
              <a:t>横向滤波器</a:t>
            </a:r>
            <a:r>
              <a:rPr lang="zh-CN" altLang="en-US" dirty="0"/>
              <a:t>，</a:t>
            </a:r>
            <a:r>
              <a:rPr lang="zh-CN" altLang="en-US" dirty="0" smtClean="0"/>
              <a:t>如图示</a:t>
            </a:r>
            <a:r>
              <a:rPr lang="zh-CN" altLang="en-US" dirty="0"/>
              <a:t>，其单位冲激响应为</a:t>
            </a:r>
            <a:r>
              <a:rPr lang="en-US" altLang="zh-CN" i="1" dirty="0"/>
              <a:t>e</a:t>
            </a:r>
            <a:r>
              <a:rPr lang="en-US" altLang="zh-CN" dirty="0"/>
              <a:t>(</a:t>
            </a:r>
            <a:r>
              <a:rPr lang="en-US" altLang="zh-CN" i="1" dirty="0"/>
              <a:t>t</a:t>
            </a:r>
            <a:r>
              <a:rPr lang="en-US" altLang="zh-CN" dirty="0" smtClean="0"/>
              <a:t>)</a:t>
            </a:r>
            <a:r>
              <a:rPr lang="zh-CN" altLang="en-US" dirty="0" smtClean="0"/>
              <a:t>，则有</a:t>
            </a:r>
            <a:endParaRPr lang="en-US" altLang="zh-CN" dirty="0" smtClean="0"/>
          </a:p>
          <a:p>
            <a:pPr lvl="3"/>
            <a:endParaRPr lang="en-US" altLang="zh-CN" dirty="0" smtClean="0"/>
          </a:p>
          <a:p>
            <a:pPr lvl="5"/>
            <a:endParaRPr lang="en-US" altLang="zh-CN" dirty="0" smtClean="0"/>
          </a:p>
          <a:p>
            <a:r>
              <a:rPr lang="zh-CN" altLang="en-US" dirty="0" smtClean="0"/>
              <a:t>输入为</a:t>
            </a:r>
            <a:r>
              <a:rPr lang="en-US" altLang="zh-CN" i="1" dirty="0" smtClean="0"/>
              <a:t>x(t)</a:t>
            </a:r>
            <a:r>
              <a:rPr lang="zh-CN" altLang="en-US" i="1" dirty="0" smtClean="0"/>
              <a:t>， </a:t>
            </a:r>
            <a:r>
              <a:rPr lang="en-US" altLang="zh-CN" i="1" dirty="0" smtClean="0"/>
              <a:t>x(t)</a:t>
            </a:r>
            <a:r>
              <a:rPr lang="zh-CN" altLang="en-US" dirty="0" smtClean="0"/>
              <a:t>是被均衡的对象</a:t>
            </a:r>
            <a:endParaRPr lang="zh-CN" altLang="en-US" dirty="0"/>
          </a:p>
        </p:txBody>
      </p:sp>
      <p:sp>
        <p:nvSpPr>
          <p:cNvPr id="153602" name="Rectangle 2"/>
          <p:cNvSpPr>
            <a:spLocks noGrp="1" noChangeArrowheads="1"/>
          </p:cNvSpPr>
          <p:nvPr>
            <p:ph type="title"/>
          </p:nvPr>
        </p:nvSpPr>
        <p:spPr/>
        <p:txBody>
          <a:bodyPr/>
          <a:lstStyle/>
          <a:p>
            <a:r>
              <a:rPr lang="zh-CN" altLang="en-US" dirty="0" smtClean="0">
                <a:solidFill>
                  <a:srgbClr val="0000FF"/>
                </a:solidFill>
              </a:rPr>
              <a:t>有限长</a:t>
            </a:r>
            <a:r>
              <a:rPr lang="zh-CN" altLang="en-US" dirty="0" smtClean="0"/>
              <a:t>横向滤波器</a:t>
            </a:r>
            <a:endParaRPr lang="zh-CN" altLang="en-US" dirty="0"/>
          </a:p>
        </p:txBody>
      </p:sp>
      <p:sp>
        <p:nvSpPr>
          <p:cNvPr id="7" name="灯片编号占位符 5"/>
          <p:cNvSpPr>
            <a:spLocks noGrp="1"/>
          </p:cNvSpPr>
          <p:nvPr>
            <p:ph type="sldNum" sz="quarter" idx="12"/>
          </p:nvPr>
        </p:nvSpPr>
        <p:spPr/>
        <p:txBody>
          <a:bodyPr/>
          <a:lstStyle/>
          <a:p>
            <a:fld id="{34A400CC-BE98-4F80-876C-39FECC4DCB04}" type="slidenum">
              <a:rPr lang="en-US" altLang="zh-CN" smtClean="0"/>
              <a:pPr/>
              <a:t>176</a:t>
            </a:fld>
            <a:endParaRPr lang="en-US" altLang="zh-CN"/>
          </a:p>
        </p:txBody>
      </p:sp>
      <p:pic>
        <p:nvPicPr>
          <p:cNvPr id="153604" name="Picture 4" descr="t0522"/>
          <p:cNvPicPr>
            <a:picLocks noChangeAspect="1" noChangeArrowheads="1"/>
          </p:cNvPicPr>
          <p:nvPr/>
        </p:nvPicPr>
        <p:blipFill>
          <a:blip r:embed="rId3" cstate="print"/>
          <a:srcRect b="51489"/>
          <a:stretch>
            <a:fillRect/>
          </a:stretch>
        </p:blipFill>
        <p:spPr bwMode="auto">
          <a:xfrm>
            <a:off x="35496" y="1268760"/>
            <a:ext cx="9144000" cy="2116137"/>
          </a:xfrm>
          <a:prstGeom prst="rect">
            <a:avLst/>
          </a:prstGeom>
          <a:noFill/>
          <a:ln w="9525">
            <a:noFill/>
            <a:miter lim="800000"/>
            <a:headEnd/>
            <a:tailEnd/>
          </a:ln>
        </p:spPr>
      </p:pic>
      <p:sp>
        <p:nvSpPr>
          <p:cNvPr id="153606" name="Rectangle 6"/>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53605" name="Object 5"/>
          <p:cNvGraphicFramePr>
            <a:graphicFrameLocks noChangeAspect="1"/>
          </p:cNvGraphicFramePr>
          <p:nvPr/>
        </p:nvGraphicFramePr>
        <p:xfrm>
          <a:off x="2699792" y="4437112"/>
          <a:ext cx="2634981" cy="864096"/>
        </p:xfrm>
        <a:graphic>
          <a:graphicData uri="http://schemas.openxmlformats.org/presentationml/2006/ole">
            <mc:AlternateContent xmlns:mc="http://schemas.openxmlformats.org/markup-compatibility/2006">
              <mc:Choice xmlns:v="urn:schemas-microsoft-com:vml" Requires="v">
                <p:oleObj spid="_x0000_s66801" name="公式" r:id="rId4" imgW="1307532" imgH="431613" progId="Equation.3">
                  <p:embed/>
                </p:oleObj>
              </mc:Choice>
              <mc:Fallback>
                <p:oleObj name="公式" r:id="rId4" imgW="1307532" imgH="431613" progId="Equation.3">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4437112"/>
                        <a:ext cx="2634981"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03">
                                            <p:txEl>
                                              <p:pRg st="3" end="3"/>
                                            </p:txEl>
                                          </p:spTgt>
                                        </p:tgtEl>
                                        <p:attrNameLst>
                                          <p:attrName>style.visibility</p:attrName>
                                        </p:attrNameLst>
                                      </p:cBhvr>
                                      <p:to>
                                        <p:strVal val="visible"/>
                                      </p:to>
                                    </p:set>
                                    <p:anim calcmode="lin" valueType="num">
                                      <p:cBhvr additive="base">
                                        <p:cTn id="7" dur="500" fill="hold"/>
                                        <p:tgtEl>
                                          <p:spTgt spid="15360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endParaRPr lang="zh-CN" altLang="en-US" dirty="0"/>
          </a:p>
        </p:txBody>
      </p:sp>
      <p:sp>
        <p:nvSpPr>
          <p:cNvPr id="154627" name="Rectangle 3"/>
          <p:cNvSpPr>
            <a:spLocks noGrp="1" noChangeArrowheads="1"/>
          </p:cNvSpPr>
          <p:nvPr>
            <p:ph type="body" idx="1"/>
          </p:nvPr>
        </p:nvSpPr>
        <p:spPr/>
        <p:txBody>
          <a:bodyPr/>
          <a:lstStyle/>
          <a:p>
            <a:r>
              <a:rPr lang="zh-CN" altLang="en-US" dirty="0" smtClean="0"/>
              <a:t>设</a:t>
            </a:r>
            <a:r>
              <a:rPr lang="en-US" altLang="zh-CN" i="1" dirty="0" smtClean="0"/>
              <a:t>x(t)</a:t>
            </a:r>
            <a:r>
              <a:rPr lang="zh-CN" altLang="en-US" dirty="0" smtClean="0"/>
              <a:t>没有附加噪声，均衡后的输出波形</a:t>
            </a:r>
            <a:r>
              <a:rPr lang="en-US" altLang="zh-CN" i="1" dirty="0" smtClean="0"/>
              <a:t>y(t)</a:t>
            </a:r>
            <a:r>
              <a:rPr lang="zh-CN" altLang="en-US" dirty="0" smtClean="0"/>
              <a:t>为</a:t>
            </a:r>
          </a:p>
          <a:p>
            <a:endParaRPr lang="zh-CN" altLang="en-US" dirty="0" smtClean="0"/>
          </a:p>
          <a:p>
            <a:r>
              <a:rPr lang="zh-CN" altLang="en-US" dirty="0" smtClean="0"/>
              <a:t>在抽样时刻</a:t>
            </a:r>
            <a:r>
              <a:rPr lang="en-US" altLang="zh-CN" i="1" dirty="0" smtClean="0">
                <a:solidFill>
                  <a:srgbClr val="0000FF"/>
                </a:solidFill>
              </a:rPr>
              <a:t>t</a:t>
            </a:r>
            <a:r>
              <a:rPr lang="en-US" altLang="zh-CN" dirty="0" smtClean="0">
                <a:solidFill>
                  <a:srgbClr val="0000FF"/>
                </a:solidFill>
              </a:rPr>
              <a:t> = </a:t>
            </a:r>
            <a:r>
              <a:rPr lang="en-US" altLang="zh-CN" i="1" dirty="0" err="1" smtClean="0">
                <a:solidFill>
                  <a:srgbClr val="0000FF"/>
                </a:solidFill>
              </a:rPr>
              <a:t>kT</a:t>
            </a:r>
            <a:r>
              <a:rPr lang="en-US" altLang="zh-CN" i="1" baseline="-25000" dirty="0" err="1" smtClean="0">
                <a:solidFill>
                  <a:srgbClr val="0000FF"/>
                </a:solidFill>
              </a:rPr>
              <a:t>s</a:t>
            </a:r>
            <a:r>
              <a:rPr lang="en-US" altLang="zh-CN" i="1" baseline="-25000" dirty="0" smtClean="0">
                <a:solidFill>
                  <a:srgbClr val="0000FF"/>
                </a:solidFill>
              </a:rPr>
              <a:t> </a:t>
            </a:r>
            <a:r>
              <a:rPr lang="zh-CN" altLang="en-US" dirty="0" smtClean="0"/>
              <a:t>（设系统无延时）上，有</a:t>
            </a:r>
          </a:p>
          <a:p>
            <a:pPr lvl="1"/>
            <a:endParaRPr lang="en-US" altLang="zh-CN" dirty="0" smtClean="0"/>
          </a:p>
          <a:p>
            <a:pPr lvl="1"/>
            <a:endParaRPr lang="en-US" altLang="zh-CN" dirty="0" smtClean="0"/>
          </a:p>
          <a:p>
            <a:r>
              <a:rPr lang="zh-CN" altLang="en-US" dirty="0" smtClean="0"/>
              <a:t>将其简写为</a:t>
            </a:r>
            <a:endParaRPr lang="zh-CN" altLang="en-US" dirty="0"/>
          </a:p>
        </p:txBody>
      </p:sp>
      <p:sp>
        <p:nvSpPr>
          <p:cNvPr id="11" name="灯片编号占位符 5"/>
          <p:cNvSpPr>
            <a:spLocks noGrp="1"/>
          </p:cNvSpPr>
          <p:nvPr>
            <p:ph type="sldNum" sz="quarter" idx="12"/>
          </p:nvPr>
        </p:nvSpPr>
        <p:spPr/>
        <p:txBody>
          <a:bodyPr/>
          <a:lstStyle/>
          <a:p>
            <a:fld id="{88D18807-906D-416B-B41B-F8E5F47299D9}" type="slidenum">
              <a:rPr lang="en-US" altLang="zh-CN" smtClean="0"/>
              <a:pPr/>
              <a:t>177</a:t>
            </a:fld>
            <a:endParaRPr lang="en-US" altLang="zh-CN"/>
          </a:p>
        </p:txBody>
      </p:sp>
      <p:sp>
        <p:nvSpPr>
          <p:cNvPr id="154629"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54628" name="Object 4"/>
          <p:cNvGraphicFramePr>
            <a:graphicFrameLocks noChangeAspect="1"/>
          </p:cNvGraphicFramePr>
          <p:nvPr>
            <p:extLst>
              <p:ext uri="{D42A27DB-BD31-4B8C-83A1-F6EECF244321}">
                <p14:modId xmlns:p14="http://schemas.microsoft.com/office/powerpoint/2010/main" val="2057229094"/>
              </p:ext>
            </p:extLst>
          </p:nvPr>
        </p:nvGraphicFramePr>
        <p:xfrm>
          <a:off x="1685996" y="1669118"/>
          <a:ext cx="4830220" cy="895786"/>
        </p:xfrm>
        <a:graphic>
          <a:graphicData uri="http://schemas.openxmlformats.org/presentationml/2006/ole">
            <mc:AlternateContent xmlns:mc="http://schemas.openxmlformats.org/markup-compatibility/2006">
              <mc:Choice xmlns:v="urn:schemas-microsoft-com:vml" Requires="v">
                <p:oleObj spid="_x0000_s68303" name="公式" r:id="rId3" imgW="2120900" imgH="431800" progId="Equation.3">
                  <p:embed/>
                </p:oleObj>
              </mc:Choice>
              <mc:Fallback>
                <p:oleObj name="公式" r:id="rId3" imgW="2120900" imgH="431800" progId="Equation.3">
                  <p:embed/>
                  <p:pic>
                    <p:nvPicPr>
                      <p:cNvPr id="0" name="Picture 3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5996" y="1669118"/>
                        <a:ext cx="4830220" cy="895786"/>
                      </a:xfrm>
                      <a:prstGeom prst="rect">
                        <a:avLst/>
                      </a:prstGeom>
                      <a:noFill/>
                    </p:spPr>
                  </p:pic>
                </p:oleObj>
              </mc:Fallback>
            </mc:AlternateContent>
          </a:graphicData>
        </a:graphic>
      </p:graphicFrame>
      <p:pic>
        <p:nvPicPr>
          <p:cNvPr id="154630" name="Picture 6" descr="t0522"/>
          <p:cNvPicPr>
            <a:picLocks noChangeAspect="1" noChangeArrowheads="1"/>
          </p:cNvPicPr>
          <p:nvPr/>
        </p:nvPicPr>
        <p:blipFill>
          <a:blip r:embed="rId5" cstate="print"/>
          <a:srcRect l="21266" t="56938" r="7106" b="7045"/>
          <a:stretch>
            <a:fillRect/>
          </a:stretch>
        </p:blipFill>
        <p:spPr bwMode="auto">
          <a:xfrm>
            <a:off x="1091946" y="4725144"/>
            <a:ext cx="6960107" cy="1889249"/>
          </a:xfrm>
          <a:prstGeom prst="rect">
            <a:avLst/>
          </a:prstGeom>
          <a:noFill/>
          <a:ln w="9525">
            <a:noFill/>
            <a:miter lim="800000"/>
            <a:headEnd/>
            <a:tailEnd/>
          </a:ln>
        </p:spPr>
      </p:pic>
      <p:sp>
        <p:nvSpPr>
          <p:cNvPr id="154632" name="Rectangle 8"/>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54631" name="Object 7"/>
          <p:cNvGraphicFramePr>
            <a:graphicFrameLocks noChangeAspect="1"/>
          </p:cNvGraphicFramePr>
          <p:nvPr>
            <p:extLst>
              <p:ext uri="{D42A27DB-BD31-4B8C-83A1-F6EECF244321}">
                <p14:modId xmlns:p14="http://schemas.microsoft.com/office/powerpoint/2010/main" val="944742545"/>
              </p:ext>
            </p:extLst>
          </p:nvPr>
        </p:nvGraphicFramePr>
        <p:xfrm>
          <a:off x="1259632" y="3068960"/>
          <a:ext cx="6343309" cy="936104"/>
        </p:xfrm>
        <a:graphic>
          <a:graphicData uri="http://schemas.openxmlformats.org/presentationml/2006/ole">
            <mc:AlternateContent xmlns:mc="http://schemas.openxmlformats.org/markup-compatibility/2006">
              <mc:Choice xmlns:v="urn:schemas-microsoft-com:vml" Requires="v">
                <p:oleObj spid="_x0000_s68304" r:id="rId6" imgW="2908300" imgH="431800" progId="Equation.DSMT4">
                  <p:embed/>
                </p:oleObj>
              </mc:Choice>
              <mc:Fallback>
                <p:oleObj r:id="rId6" imgW="2908300" imgH="431800" progId="Equation.DSMT4">
                  <p:embed/>
                  <p:pic>
                    <p:nvPicPr>
                      <p:cNvPr id="0" name="Picture 3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3068960"/>
                        <a:ext cx="6343309" cy="936104"/>
                      </a:xfrm>
                      <a:prstGeom prst="rect">
                        <a:avLst/>
                      </a:prstGeom>
                      <a:noFill/>
                    </p:spPr>
                  </p:pic>
                </p:oleObj>
              </mc:Fallback>
            </mc:AlternateContent>
          </a:graphicData>
        </a:graphic>
      </p:graphicFrame>
      <p:sp>
        <p:nvSpPr>
          <p:cNvPr id="154634" name="Rectangle 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54633" name="Object 9"/>
          <p:cNvGraphicFramePr>
            <a:graphicFrameLocks noChangeAspect="1"/>
          </p:cNvGraphicFramePr>
          <p:nvPr>
            <p:extLst>
              <p:ext uri="{D42A27DB-BD31-4B8C-83A1-F6EECF244321}">
                <p14:modId xmlns:p14="http://schemas.microsoft.com/office/powerpoint/2010/main" val="2277433215"/>
              </p:ext>
            </p:extLst>
          </p:nvPr>
        </p:nvGraphicFramePr>
        <p:xfrm>
          <a:off x="2771800" y="3933056"/>
          <a:ext cx="2232248" cy="1002783"/>
        </p:xfrm>
        <a:graphic>
          <a:graphicData uri="http://schemas.openxmlformats.org/presentationml/2006/ole">
            <mc:AlternateContent xmlns:mc="http://schemas.openxmlformats.org/markup-compatibility/2006">
              <mc:Choice xmlns:v="urn:schemas-microsoft-com:vml" Requires="v">
                <p:oleObj spid="_x0000_s68305" name="公式" r:id="rId8" imgW="952087" imgH="431613" progId="Equation.3">
                  <p:embed/>
                </p:oleObj>
              </mc:Choice>
              <mc:Fallback>
                <p:oleObj name="公式" r:id="rId8" imgW="952087" imgH="431613" progId="Equation.3">
                  <p:embed/>
                  <p:pic>
                    <p:nvPicPr>
                      <p:cNvPr id="0" name="Picture 3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1800" y="3933056"/>
                        <a:ext cx="2232248" cy="1002783"/>
                      </a:xfrm>
                      <a:prstGeom prst="rect">
                        <a:avLst/>
                      </a:prstGeom>
                      <a:noFill/>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627">
                                            <p:txEl>
                                              <p:pRg st="2" end="2"/>
                                            </p:txEl>
                                          </p:spTgt>
                                        </p:tgtEl>
                                        <p:attrNameLst>
                                          <p:attrName>style.visibility</p:attrName>
                                        </p:attrNameLst>
                                      </p:cBhvr>
                                      <p:to>
                                        <p:strVal val="visible"/>
                                      </p:to>
                                    </p:set>
                                    <p:anim calcmode="lin" valueType="num">
                                      <p:cBhvr additive="base">
                                        <p:cTn id="7" dur="5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4631"/>
                                        </p:tgtEl>
                                        <p:attrNameLst>
                                          <p:attrName>style.visibility</p:attrName>
                                        </p:attrNameLst>
                                      </p:cBhvr>
                                      <p:to>
                                        <p:strVal val="visible"/>
                                      </p:to>
                                    </p:set>
                                    <p:anim calcmode="lin" valueType="num">
                                      <p:cBhvr additive="base">
                                        <p:cTn id="11" dur="500" fill="hold"/>
                                        <p:tgtEl>
                                          <p:spTgt spid="154631"/>
                                        </p:tgtEl>
                                        <p:attrNameLst>
                                          <p:attrName>ppt_x</p:attrName>
                                        </p:attrNameLst>
                                      </p:cBhvr>
                                      <p:tavLst>
                                        <p:tav tm="0">
                                          <p:val>
                                            <p:strVal val="#ppt_x"/>
                                          </p:val>
                                        </p:tav>
                                        <p:tav tm="100000">
                                          <p:val>
                                            <p:strVal val="#ppt_x"/>
                                          </p:val>
                                        </p:tav>
                                      </p:tavLst>
                                    </p:anim>
                                    <p:anim calcmode="lin" valueType="num">
                                      <p:cBhvr additive="base">
                                        <p:cTn id="12" dur="500" fill="hold"/>
                                        <p:tgtEl>
                                          <p:spTgt spid="15463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4627">
                                            <p:txEl>
                                              <p:pRg st="5" end="5"/>
                                            </p:txEl>
                                          </p:spTgt>
                                        </p:tgtEl>
                                        <p:attrNameLst>
                                          <p:attrName>style.visibility</p:attrName>
                                        </p:attrNameLst>
                                      </p:cBhvr>
                                      <p:to>
                                        <p:strVal val="visible"/>
                                      </p:to>
                                    </p:set>
                                    <p:anim calcmode="lin" valueType="num">
                                      <p:cBhvr additive="base">
                                        <p:cTn id="17" dur="500" fill="hold"/>
                                        <p:tgtEl>
                                          <p:spTgt spid="15462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4627">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4633"/>
                                        </p:tgtEl>
                                        <p:attrNameLst>
                                          <p:attrName>style.visibility</p:attrName>
                                        </p:attrNameLst>
                                      </p:cBhvr>
                                      <p:to>
                                        <p:strVal val="visible"/>
                                      </p:to>
                                    </p:set>
                                    <p:anim calcmode="lin" valueType="num">
                                      <p:cBhvr additive="base">
                                        <p:cTn id="21" dur="500" fill="hold"/>
                                        <p:tgtEl>
                                          <p:spTgt spid="154633"/>
                                        </p:tgtEl>
                                        <p:attrNameLst>
                                          <p:attrName>ppt_x</p:attrName>
                                        </p:attrNameLst>
                                      </p:cBhvr>
                                      <p:tavLst>
                                        <p:tav tm="0">
                                          <p:val>
                                            <p:strVal val="#ppt_x"/>
                                          </p:val>
                                        </p:tav>
                                        <p:tav tm="100000">
                                          <p:val>
                                            <p:strVal val="#ppt_x"/>
                                          </p:val>
                                        </p:tav>
                                      </p:tavLst>
                                    </p:anim>
                                    <p:anim calcmode="lin" valueType="num">
                                      <p:cBhvr additive="base">
                                        <p:cTn id="22" dur="500" fill="hold"/>
                                        <p:tgtEl>
                                          <p:spTgt spid="15463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4630"/>
                                        </p:tgtEl>
                                        <p:attrNameLst>
                                          <p:attrName>style.visibility</p:attrName>
                                        </p:attrNameLst>
                                      </p:cBhvr>
                                      <p:to>
                                        <p:strVal val="visible"/>
                                      </p:to>
                                    </p:set>
                                    <p:anim calcmode="lin" valueType="num">
                                      <p:cBhvr additive="base">
                                        <p:cTn id="27" dur="500" fill="hold"/>
                                        <p:tgtEl>
                                          <p:spTgt spid="154630"/>
                                        </p:tgtEl>
                                        <p:attrNameLst>
                                          <p:attrName>ppt_x</p:attrName>
                                        </p:attrNameLst>
                                      </p:cBhvr>
                                      <p:tavLst>
                                        <p:tav tm="0">
                                          <p:val>
                                            <p:strVal val="#ppt_x"/>
                                          </p:val>
                                        </p:tav>
                                        <p:tav tm="100000">
                                          <p:val>
                                            <p:strVal val="#ppt_x"/>
                                          </p:val>
                                        </p:tav>
                                      </p:tavLst>
                                    </p:anim>
                                    <p:anim calcmode="lin" valueType="num">
                                      <p:cBhvr additive="base">
                                        <p:cTn id="28" dur="500" fill="hold"/>
                                        <p:tgtEl>
                                          <p:spTgt spid="154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type="body" idx="1"/>
          </p:nvPr>
        </p:nvSpPr>
        <p:spPr/>
        <p:txBody>
          <a:bodyPr>
            <a:normAutofit lnSpcReduction="10000"/>
          </a:bodyPr>
          <a:lstStyle/>
          <a:p>
            <a:r>
              <a:rPr lang="zh-CN" altLang="en-US" dirty="0" smtClean="0">
                <a:solidFill>
                  <a:srgbClr val="0000FF"/>
                </a:solidFill>
              </a:rPr>
              <a:t>说明：</a:t>
            </a:r>
            <a:endParaRPr lang="en-US" altLang="zh-CN" dirty="0" smtClean="0">
              <a:solidFill>
                <a:srgbClr val="0000FF"/>
              </a:solidFill>
            </a:endParaRPr>
          </a:p>
          <a:p>
            <a:pPr lvl="1"/>
            <a:r>
              <a:rPr lang="zh-CN" altLang="en-US" dirty="0" smtClean="0"/>
              <a:t>均衡器在第</a:t>
            </a:r>
            <a:r>
              <a:rPr lang="en-US" altLang="zh-CN" i="1" dirty="0" smtClean="0"/>
              <a:t>k</a:t>
            </a:r>
            <a:r>
              <a:rPr lang="zh-CN" altLang="en-US" dirty="0" smtClean="0"/>
              <a:t>个抽样时刻上得到的样值</a:t>
            </a:r>
            <a:r>
              <a:rPr lang="en-US" altLang="zh-CN" i="1" dirty="0" err="1" smtClean="0"/>
              <a:t>y</a:t>
            </a:r>
            <a:r>
              <a:rPr lang="en-US" altLang="zh-CN" i="1" baseline="-25000" dirty="0" err="1" smtClean="0"/>
              <a:t>k</a:t>
            </a:r>
            <a:r>
              <a:rPr lang="zh-CN" altLang="en-US" dirty="0" smtClean="0"/>
              <a:t>将由</a:t>
            </a:r>
            <a:r>
              <a:rPr lang="en-US" altLang="zh-CN" dirty="0" smtClean="0">
                <a:solidFill>
                  <a:srgbClr val="0000FF"/>
                </a:solidFill>
              </a:rPr>
              <a:t>2</a:t>
            </a:r>
            <a:r>
              <a:rPr lang="en-US" altLang="zh-CN" i="1" dirty="0" smtClean="0">
                <a:solidFill>
                  <a:srgbClr val="0000FF"/>
                </a:solidFill>
              </a:rPr>
              <a:t>N</a:t>
            </a:r>
            <a:r>
              <a:rPr lang="en-US" altLang="zh-CN" dirty="0" smtClean="0">
                <a:solidFill>
                  <a:srgbClr val="0000FF"/>
                </a:solidFill>
              </a:rPr>
              <a:t>+1</a:t>
            </a:r>
            <a:r>
              <a:rPr lang="zh-CN" altLang="en-US" dirty="0" smtClean="0">
                <a:solidFill>
                  <a:srgbClr val="0000FF"/>
                </a:solidFill>
              </a:rPr>
              <a:t>个</a:t>
            </a:r>
            <a:r>
              <a:rPr lang="en-US" altLang="zh-CN" i="1" dirty="0" err="1" smtClean="0">
                <a:solidFill>
                  <a:srgbClr val="0000FF"/>
                </a:solidFill>
              </a:rPr>
              <a:t>C</a:t>
            </a:r>
            <a:r>
              <a:rPr lang="en-US" altLang="zh-CN" i="1" baseline="-25000" dirty="0" err="1" smtClean="0">
                <a:solidFill>
                  <a:srgbClr val="0000FF"/>
                </a:solidFill>
              </a:rPr>
              <a:t>i</a:t>
            </a:r>
            <a:r>
              <a:rPr lang="zh-CN" altLang="en-US" dirty="0" smtClean="0">
                <a:solidFill>
                  <a:srgbClr val="0000FF"/>
                </a:solidFill>
              </a:rPr>
              <a:t>与</a:t>
            </a:r>
            <a:r>
              <a:rPr lang="en-US" altLang="zh-CN" i="1" dirty="0" err="1" smtClean="0">
                <a:solidFill>
                  <a:srgbClr val="0000FF"/>
                </a:solidFill>
              </a:rPr>
              <a:t>x</a:t>
            </a:r>
            <a:r>
              <a:rPr lang="en-US" altLang="zh-CN" i="1" baseline="-25000" dirty="0" err="1" smtClean="0">
                <a:solidFill>
                  <a:srgbClr val="0000FF"/>
                </a:solidFill>
              </a:rPr>
              <a:t>k-i</a:t>
            </a:r>
            <a:r>
              <a:rPr lang="en-US" altLang="zh-CN" i="1" baseline="-25000" dirty="0" smtClean="0">
                <a:solidFill>
                  <a:srgbClr val="0000FF"/>
                </a:solidFill>
              </a:rPr>
              <a:t> </a:t>
            </a:r>
            <a:r>
              <a:rPr lang="zh-CN" altLang="en-US" dirty="0" smtClean="0">
                <a:solidFill>
                  <a:srgbClr val="0000FF"/>
                </a:solidFill>
              </a:rPr>
              <a:t>乘积之和</a:t>
            </a:r>
            <a:r>
              <a:rPr lang="zh-CN" altLang="en-US" dirty="0" smtClean="0"/>
              <a:t>来确定。</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a:p>
          <a:p>
            <a:pPr lvl="1"/>
            <a:endParaRPr lang="en-US" altLang="zh-CN" dirty="0"/>
          </a:p>
          <a:p>
            <a:pPr lvl="1"/>
            <a:endParaRPr lang="en-US" altLang="zh-CN" dirty="0" smtClean="0"/>
          </a:p>
          <a:p>
            <a:pPr lvl="1"/>
            <a:r>
              <a:rPr lang="zh-CN" altLang="en-US" dirty="0"/>
              <a:t>显然</a:t>
            </a:r>
            <a:r>
              <a:rPr lang="zh-CN" altLang="en-US" dirty="0" smtClean="0"/>
              <a:t>，其中除</a:t>
            </a:r>
            <a:r>
              <a:rPr lang="en-US" altLang="zh-CN" i="1" dirty="0" smtClean="0"/>
              <a:t>y</a:t>
            </a:r>
            <a:r>
              <a:rPr lang="en-US" altLang="zh-CN" baseline="-25000" dirty="0" smtClean="0"/>
              <a:t>0</a:t>
            </a:r>
            <a:r>
              <a:rPr lang="zh-CN" altLang="en-US" dirty="0" smtClean="0"/>
              <a:t>以外的所有</a:t>
            </a:r>
            <a:r>
              <a:rPr lang="en-US" altLang="zh-CN" i="1" dirty="0" err="1" smtClean="0">
                <a:solidFill>
                  <a:srgbClr val="0000FF"/>
                </a:solidFill>
              </a:rPr>
              <a:t>y</a:t>
            </a:r>
            <a:r>
              <a:rPr lang="en-US" altLang="zh-CN" i="1" baseline="-25000" dirty="0" err="1" smtClean="0">
                <a:solidFill>
                  <a:srgbClr val="0000FF"/>
                </a:solidFill>
              </a:rPr>
              <a:t>k</a:t>
            </a:r>
            <a:r>
              <a:rPr lang="zh-CN" altLang="en-US" dirty="0" smtClean="0"/>
              <a:t>都属于波形失真引起的</a:t>
            </a:r>
            <a:r>
              <a:rPr lang="zh-CN" altLang="en-US" dirty="0" smtClean="0">
                <a:solidFill>
                  <a:srgbClr val="0000FF"/>
                </a:solidFill>
              </a:rPr>
              <a:t>码间串扰</a:t>
            </a:r>
            <a:r>
              <a:rPr lang="zh-CN" altLang="en-US" dirty="0" smtClean="0"/>
              <a:t>。</a:t>
            </a:r>
            <a:endParaRPr lang="en-US" altLang="zh-CN" dirty="0" smtClean="0"/>
          </a:p>
        </p:txBody>
      </p:sp>
      <p:sp>
        <p:nvSpPr>
          <p:cNvPr id="5" name="灯片编号占位符 5"/>
          <p:cNvSpPr>
            <a:spLocks noGrp="1"/>
          </p:cNvSpPr>
          <p:nvPr>
            <p:ph type="sldNum" sz="quarter" idx="12"/>
          </p:nvPr>
        </p:nvSpPr>
        <p:spPr/>
        <p:txBody>
          <a:bodyPr/>
          <a:lstStyle/>
          <a:p>
            <a:fld id="{5E6D76A7-D75E-4637-90F1-9A7EE7BB5FE2}" type="slidenum">
              <a:rPr lang="en-US" altLang="zh-CN" smtClean="0"/>
              <a:pPr/>
              <a:t>178</a:t>
            </a:fld>
            <a:endParaRPr lang="en-US" altLang="zh-CN"/>
          </a:p>
        </p:txBody>
      </p:sp>
      <p:graphicFrame>
        <p:nvGraphicFramePr>
          <p:cNvPr id="155652" name="Object 4"/>
          <p:cNvGraphicFramePr>
            <a:graphicFrameLocks noChangeAspect="1"/>
          </p:cNvGraphicFramePr>
          <p:nvPr>
            <p:extLst>
              <p:ext uri="{D42A27DB-BD31-4B8C-83A1-F6EECF244321}">
                <p14:modId xmlns:p14="http://schemas.microsoft.com/office/powerpoint/2010/main" val="858439831"/>
              </p:ext>
            </p:extLst>
          </p:nvPr>
        </p:nvGraphicFramePr>
        <p:xfrm>
          <a:off x="2166615" y="34900"/>
          <a:ext cx="2276723" cy="1022762"/>
        </p:xfrm>
        <a:graphic>
          <a:graphicData uri="http://schemas.openxmlformats.org/presentationml/2006/ole">
            <mc:AlternateContent xmlns:mc="http://schemas.openxmlformats.org/markup-compatibility/2006">
              <mc:Choice xmlns:v="urn:schemas-microsoft-com:vml" Requires="v">
                <p:oleObj spid="_x0000_s649319" name="公式" r:id="rId3" imgW="952087" imgH="431613" progId="Equation.3">
                  <p:embed/>
                </p:oleObj>
              </mc:Choice>
              <mc:Fallback>
                <p:oleObj name="公式" r:id="rId3" imgW="952087"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6615" y="34900"/>
                        <a:ext cx="2276723" cy="102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6" descr="t0522"/>
          <p:cNvPicPr>
            <a:picLocks noChangeAspect="1" noChangeArrowheads="1"/>
          </p:cNvPicPr>
          <p:nvPr/>
        </p:nvPicPr>
        <p:blipFill>
          <a:blip r:embed="rId5" cstate="print"/>
          <a:srcRect l="21266" t="56938" r="7106" b="7045"/>
          <a:stretch>
            <a:fillRect/>
          </a:stretch>
        </p:blipFill>
        <p:spPr bwMode="auto">
          <a:xfrm>
            <a:off x="1691680" y="2420888"/>
            <a:ext cx="5400600" cy="1465937"/>
          </a:xfrm>
          <a:prstGeom prst="rect">
            <a:avLst/>
          </a:prstGeom>
          <a:noFill/>
          <a:ln w="9525">
            <a:noFill/>
            <a:miter lim="800000"/>
            <a:headEnd/>
            <a:tailEnd/>
          </a:ln>
        </p:spPr>
      </p:pic>
      <p:sp>
        <p:nvSpPr>
          <p:cNvPr id="2" name="矩形 1"/>
          <p:cNvSpPr/>
          <p:nvPr/>
        </p:nvSpPr>
        <p:spPr>
          <a:xfrm>
            <a:off x="1239111" y="3946310"/>
            <a:ext cx="309636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smtClean="0">
                <a:latin typeface="+mj-ea"/>
                <a:ea typeface="+mj-ea"/>
              </a:rPr>
              <a:t>均衡前，</a:t>
            </a:r>
            <a:r>
              <a:rPr lang="zh-CN" altLang="en-US" sz="2400" b="1" dirty="0">
                <a:latin typeface="+mj-ea"/>
                <a:ea typeface="+mj-ea"/>
              </a:rPr>
              <a:t>存在</a:t>
            </a:r>
            <a:r>
              <a:rPr lang="zh-CN" altLang="en-US" sz="2400" b="1" dirty="0" smtClean="0">
                <a:latin typeface="+mj-ea"/>
                <a:ea typeface="+mj-ea"/>
              </a:rPr>
              <a:t>码间串扰，除</a:t>
            </a:r>
            <a:r>
              <a:rPr lang="en-US" altLang="zh-CN" sz="2400" b="1" i="1" dirty="0" smtClean="0">
                <a:latin typeface="+mj-ea"/>
                <a:ea typeface="+mj-ea"/>
              </a:rPr>
              <a:t>x</a:t>
            </a:r>
            <a:r>
              <a:rPr lang="en-US" altLang="zh-CN" sz="2400" b="1" i="1" baseline="-25000" dirty="0" smtClean="0">
                <a:latin typeface="+mj-ea"/>
                <a:ea typeface="+mj-ea"/>
              </a:rPr>
              <a:t>0</a:t>
            </a:r>
            <a:r>
              <a:rPr lang="zh-CN" altLang="en-US" sz="2400" b="1" dirty="0">
                <a:latin typeface="+mj-ea"/>
                <a:ea typeface="+mj-ea"/>
              </a:rPr>
              <a:t>外，</a:t>
            </a:r>
            <a:r>
              <a:rPr lang="zh-CN" altLang="en-US" sz="2400" b="1" dirty="0" smtClean="0">
                <a:latin typeface="+mj-ea"/>
                <a:ea typeface="+mj-ea"/>
              </a:rPr>
              <a:t>其他取样时刻的</a:t>
            </a:r>
            <a:r>
              <a:rPr lang="en-US" altLang="zh-CN" sz="2400" b="1" i="1" dirty="0" smtClean="0">
                <a:latin typeface="+mj-ea"/>
                <a:ea typeface="+mj-ea"/>
              </a:rPr>
              <a:t>x</a:t>
            </a:r>
            <a:r>
              <a:rPr lang="zh-CN" altLang="en-US" sz="2400" b="1" dirty="0" smtClean="0">
                <a:latin typeface="+mj-ea"/>
                <a:ea typeface="+mj-ea"/>
              </a:rPr>
              <a:t>值也有</a:t>
            </a:r>
            <a:r>
              <a:rPr lang="zh-CN" altLang="en-US" sz="2400" b="1" dirty="0" smtClean="0">
                <a:solidFill>
                  <a:srgbClr val="FF0000"/>
                </a:solidFill>
                <a:latin typeface="+mj-ea"/>
                <a:ea typeface="+mj-ea"/>
              </a:rPr>
              <a:t>非</a:t>
            </a:r>
            <a:r>
              <a:rPr lang="en-US" altLang="zh-CN" sz="2400" b="1" dirty="0" smtClean="0">
                <a:solidFill>
                  <a:srgbClr val="FF0000"/>
                </a:solidFill>
                <a:latin typeface="+mj-ea"/>
                <a:ea typeface="+mj-ea"/>
              </a:rPr>
              <a:t>0</a:t>
            </a:r>
          </a:p>
        </p:txBody>
      </p:sp>
      <p:cxnSp>
        <p:nvCxnSpPr>
          <p:cNvPr id="4" name="直接箭头连接符 3"/>
          <p:cNvCxnSpPr/>
          <p:nvPr/>
        </p:nvCxnSpPr>
        <p:spPr>
          <a:xfrm flipV="1">
            <a:off x="2315270" y="3672620"/>
            <a:ext cx="0" cy="36004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1" name="直接箭头连接符 10"/>
          <p:cNvCxnSpPr/>
          <p:nvPr/>
        </p:nvCxnSpPr>
        <p:spPr>
          <a:xfrm>
            <a:off x="3635896" y="3308254"/>
            <a:ext cx="0" cy="320872"/>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2" name="直接箭头连接符 11"/>
          <p:cNvCxnSpPr/>
          <p:nvPr/>
        </p:nvCxnSpPr>
        <p:spPr>
          <a:xfrm flipV="1">
            <a:off x="3203848" y="3645000"/>
            <a:ext cx="0" cy="36004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4" name="矩形 13"/>
          <p:cNvSpPr/>
          <p:nvPr/>
        </p:nvSpPr>
        <p:spPr>
          <a:xfrm>
            <a:off x="4644008" y="3946310"/>
            <a:ext cx="4032448"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400" b="1" dirty="0" smtClean="0">
                <a:latin typeface="+mj-ea"/>
                <a:ea typeface="+mj-ea"/>
              </a:rPr>
              <a:t>均衡</a:t>
            </a:r>
            <a:r>
              <a:rPr lang="zh-CN" altLang="en-US" sz="2400" b="1" dirty="0">
                <a:latin typeface="+mj-ea"/>
                <a:ea typeface="+mj-ea"/>
              </a:rPr>
              <a:t>后</a:t>
            </a:r>
            <a:r>
              <a:rPr lang="zh-CN" altLang="en-US" sz="2400" b="1" dirty="0" smtClean="0">
                <a:latin typeface="+mj-ea"/>
                <a:ea typeface="+mj-ea"/>
              </a:rPr>
              <a:t>，若消除了码间串扰，则</a:t>
            </a:r>
            <a:r>
              <a:rPr lang="zh-CN" altLang="en-US" sz="2400" b="1" dirty="0" smtClean="0">
                <a:solidFill>
                  <a:srgbClr val="FF0000"/>
                </a:solidFill>
                <a:latin typeface="+mj-ea"/>
                <a:ea typeface="+mj-ea"/>
              </a:rPr>
              <a:t>除</a:t>
            </a:r>
            <a:r>
              <a:rPr lang="en-US" altLang="zh-CN" sz="2400" b="1" i="1" dirty="0">
                <a:solidFill>
                  <a:srgbClr val="FF0000"/>
                </a:solidFill>
                <a:latin typeface="+mj-ea"/>
                <a:ea typeface="+mj-ea"/>
              </a:rPr>
              <a:t>y</a:t>
            </a:r>
            <a:r>
              <a:rPr lang="en-US" altLang="zh-CN" sz="2400" b="1" i="1" baseline="-25000" dirty="0" smtClean="0">
                <a:solidFill>
                  <a:srgbClr val="FF0000"/>
                </a:solidFill>
                <a:latin typeface="+mj-ea"/>
                <a:ea typeface="+mj-ea"/>
              </a:rPr>
              <a:t>0</a:t>
            </a:r>
            <a:r>
              <a:rPr lang="zh-CN" altLang="en-US" sz="2400" b="1" dirty="0">
                <a:solidFill>
                  <a:srgbClr val="FF0000"/>
                </a:solidFill>
                <a:latin typeface="+mj-ea"/>
                <a:ea typeface="+mj-ea"/>
              </a:rPr>
              <a:t>外</a:t>
            </a:r>
            <a:r>
              <a:rPr lang="zh-CN" altLang="en-US" sz="2400" b="1" dirty="0">
                <a:latin typeface="+mj-ea"/>
                <a:ea typeface="+mj-ea"/>
              </a:rPr>
              <a:t>，</a:t>
            </a:r>
            <a:r>
              <a:rPr lang="zh-CN" altLang="en-US" sz="2400" b="1" dirty="0" smtClean="0">
                <a:solidFill>
                  <a:srgbClr val="FF0000"/>
                </a:solidFill>
                <a:latin typeface="+mj-ea"/>
                <a:ea typeface="+mj-ea"/>
              </a:rPr>
              <a:t>其他取样时刻的</a:t>
            </a:r>
            <a:r>
              <a:rPr lang="en-US" altLang="zh-CN" sz="2400" b="1" dirty="0" smtClean="0">
                <a:solidFill>
                  <a:srgbClr val="FF0000"/>
                </a:solidFill>
                <a:latin typeface="+mj-ea"/>
                <a:ea typeface="+mj-ea"/>
              </a:rPr>
              <a:t>y</a:t>
            </a:r>
            <a:r>
              <a:rPr lang="zh-CN" altLang="en-US" sz="2400" b="1" dirty="0" smtClean="0">
                <a:solidFill>
                  <a:srgbClr val="FF0000"/>
                </a:solidFill>
                <a:latin typeface="+mj-ea"/>
                <a:ea typeface="+mj-ea"/>
              </a:rPr>
              <a:t>值将全部为</a:t>
            </a:r>
            <a:r>
              <a:rPr lang="en-US" altLang="zh-CN" sz="2400" b="1" dirty="0" smtClean="0">
                <a:solidFill>
                  <a:srgbClr val="FF0000"/>
                </a:solidFill>
                <a:latin typeface="+mj-ea"/>
                <a:ea typeface="+mj-ea"/>
              </a:rPr>
              <a:t>0</a:t>
            </a:r>
          </a:p>
        </p:txBody>
      </p:sp>
      <p:cxnSp>
        <p:nvCxnSpPr>
          <p:cNvPr id="16" name="直接箭头连接符 15"/>
          <p:cNvCxnSpPr/>
          <p:nvPr/>
        </p:nvCxnSpPr>
        <p:spPr>
          <a:xfrm>
            <a:off x="5076056" y="3096288"/>
            <a:ext cx="0" cy="364366"/>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cxnSp>
        <p:nvCxnSpPr>
          <p:cNvPr id="17" name="直接箭头连接符 16"/>
          <p:cNvCxnSpPr/>
          <p:nvPr/>
        </p:nvCxnSpPr>
        <p:spPr>
          <a:xfrm>
            <a:off x="6156176" y="3118417"/>
            <a:ext cx="0" cy="320872"/>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cxnSp>
        <p:nvCxnSpPr>
          <p:cNvPr id="18" name="直接箭头连接符 17"/>
          <p:cNvCxnSpPr/>
          <p:nvPr/>
        </p:nvCxnSpPr>
        <p:spPr>
          <a:xfrm>
            <a:off x="5868144" y="3153856"/>
            <a:ext cx="0" cy="279178"/>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587193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5651">
                                            <p:txEl>
                                              <p:pRg st="8" end="8"/>
                                            </p:txEl>
                                          </p:spTgt>
                                        </p:tgtEl>
                                        <p:attrNameLst>
                                          <p:attrName>style.visibility</p:attrName>
                                        </p:attrNameLst>
                                      </p:cBhvr>
                                      <p:to>
                                        <p:strVal val="visible"/>
                                      </p:to>
                                    </p:set>
                                    <p:anim calcmode="lin" valueType="num">
                                      <p:cBhvr additive="base">
                                        <p:cTn id="49" dur="500" fill="hold"/>
                                        <p:tgtEl>
                                          <p:spTgt spid="15565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565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type="body" idx="1"/>
          </p:nvPr>
        </p:nvSpPr>
        <p:spPr/>
        <p:txBody>
          <a:bodyPr>
            <a:normAutofit/>
          </a:bodyPr>
          <a:lstStyle/>
          <a:p>
            <a:pPr>
              <a:lnSpc>
                <a:spcPct val="150000"/>
              </a:lnSpc>
            </a:pPr>
            <a:r>
              <a:rPr lang="zh-CN" altLang="en-US" dirty="0" smtClean="0">
                <a:solidFill>
                  <a:srgbClr val="0000FF"/>
                </a:solidFill>
              </a:rPr>
              <a:t>说明：</a:t>
            </a:r>
            <a:endParaRPr lang="en-US" altLang="zh-CN" dirty="0" smtClean="0">
              <a:solidFill>
                <a:srgbClr val="0000FF"/>
              </a:solidFill>
            </a:endParaRPr>
          </a:p>
          <a:p>
            <a:pPr lvl="1">
              <a:lnSpc>
                <a:spcPct val="150000"/>
              </a:lnSpc>
            </a:pPr>
            <a:r>
              <a:rPr lang="zh-CN" altLang="en-US" dirty="0" smtClean="0"/>
              <a:t>当输入波形</a:t>
            </a:r>
            <a:r>
              <a:rPr lang="en-US" altLang="zh-CN" i="1" dirty="0" smtClean="0"/>
              <a:t>x</a:t>
            </a:r>
            <a:r>
              <a:rPr lang="en-US" altLang="zh-CN" dirty="0" smtClean="0"/>
              <a:t>(</a:t>
            </a:r>
            <a:r>
              <a:rPr lang="en-US" altLang="zh-CN" i="1" dirty="0" smtClean="0"/>
              <a:t>t</a:t>
            </a:r>
            <a:r>
              <a:rPr lang="en-US" altLang="zh-CN" dirty="0" smtClean="0"/>
              <a:t>)</a:t>
            </a:r>
            <a:r>
              <a:rPr lang="zh-CN" altLang="en-US" dirty="0" smtClean="0"/>
              <a:t>给定，即各种可能的</a:t>
            </a:r>
            <a:r>
              <a:rPr lang="en-US" altLang="zh-CN" i="1" dirty="0" err="1" smtClean="0"/>
              <a:t>x</a:t>
            </a:r>
            <a:r>
              <a:rPr lang="en-US" altLang="zh-CN" i="1" baseline="-25000" dirty="0" err="1" smtClean="0"/>
              <a:t>k-i</a:t>
            </a:r>
            <a:r>
              <a:rPr lang="zh-CN" altLang="en-US" dirty="0" smtClean="0"/>
              <a:t>确定时，通过调整</a:t>
            </a:r>
            <a:r>
              <a:rPr lang="en-US" altLang="zh-CN" i="1" dirty="0" err="1" smtClean="0"/>
              <a:t>C</a:t>
            </a:r>
            <a:r>
              <a:rPr lang="en-US" altLang="zh-CN" i="1" baseline="-25000" dirty="0" err="1" smtClean="0"/>
              <a:t>i</a:t>
            </a:r>
            <a:r>
              <a:rPr lang="zh-CN" altLang="en-US" dirty="0" smtClean="0"/>
              <a:t>使指定的</a:t>
            </a:r>
            <a:r>
              <a:rPr lang="en-US" altLang="zh-CN" i="1" dirty="0" err="1" smtClean="0"/>
              <a:t>y</a:t>
            </a:r>
            <a:r>
              <a:rPr lang="en-US" altLang="zh-CN" i="1" baseline="-25000" dirty="0" err="1" smtClean="0"/>
              <a:t>k</a:t>
            </a:r>
            <a:r>
              <a:rPr lang="zh-CN" altLang="en-US" dirty="0" smtClean="0"/>
              <a:t>等于零是容易办到的</a:t>
            </a:r>
            <a:endParaRPr lang="en-US" altLang="zh-CN" dirty="0" smtClean="0"/>
          </a:p>
          <a:p>
            <a:pPr lvl="1">
              <a:lnSpc>
                <a:spcPct val="150000"/>
              </a:lnSpc>
            </a:pPr>
            <a:r>
              <a:rPr lang="zh-CN" altLang="en-US" dirty="0" smtClean="0"/>
              <a:t>但</a:t>
            </a:r>
            <a:r>
              <a:rPr lang="zh-CN" altLang="en-US" dirty="0" smtClean="0">
                <a:solidFill>
                  <a:srgbClr val="FF0000"/>
                </a:solidFill>
              </a:rPr>
              <a:t>同时要求所有的</a:t>
            </a:r>
            <a:r>
              <a:rPr lang="en-US" altLang="zh-CN" i="1" dirty="0" err="1" smtClean="0">
                <a:solidFill>
                  <a:srgbClr val="FF0000"/>
                </a:solidFill>
              </a:rPr>
              <a:t>y</a:t>
            </a:r>
            <a:r>
              <a:rPr lang="en-US" altLang="zh-CN" i="1" baseline="-25000" dirty="0" err="1" smtClean="0">
                <a:solidFill>
                  <a:srgbClr val="FF0000"/>
                </a:solidFill>
              </a:rPr>
              <a:t>k</a:t>
            </a:r>
            <a:r>
              <a:rPr lang="en-US" altLang="zh-CN" dirty="0" smtClean="0">
                <a:solidFill>
                  <a:srgbClr val="FF0000"/>
                </a:solidFill>
              </a:rPr>
              <a:t>(</a:t>
            </a:r>
            <a:r>
              <a:rPr lang="zh-CN" altLang="en-US" dirty="0" smtClean="0">
                <a:solidFill>
                  <a:srgbClr val="FF0000"/>
                </a:solidFill>
              </a:rPr>
              <a:t>除</a:t>
            </a:r>
            <a:r>
              <a:rPr lang="en-US" altLang="zh-CN" i="1" dirty="0" smtClean="0">
                <a:solidFill>
                  <a:srgbClr val="FF0000"/>
                </a:solidFill>
              </a:rPr>
              <a:t>k</a:t>
            </a:r>
            <a:r>
              <a:rPr lang="zh-CN" altLang="en-US" dirty="0" smtClean="0">
                <a:solidFill>
                  <a:srgbClr val="FF0000"/>
                </a:solidFill>
              </a:rPr>
              <a:t>＝</a:t>
            </a:r>
            <a:r>
              <a:rPr lang="en-US" altLang="zh-CN" dirty="0" smtClean="0">
                <a:solidFill>
                  <a:srgbClr val="FF0000"/>
                </a:solidFill>
              </a:rPr>
              <a:t>0</a:t>
            </a:r>
            <a:r>
              <a:rPr lang="zh-CN" altLang="en-US" dirty="0" smtClean="0">
                <a:solidFill>
                  <a:srgbClr val="FF0000"/>
                </a:solidFill>
              </a:rPr>
              <a:t>外</a:t>
            </a:r>
            <a:r>
              <a:rPr lang="en-US" altLang="zh-CN" dirty="0" smtClean="0">
                <a:solidFill>
                  <a:srgbClr val="FF0000"/>
                </a:solidFill>
              </a:rPr>
              <a:t>)</a:t>
            </a:r>
            <a:r>
              <a:rPr lang="zh-CN" altLang="en-US" dirty="0" smtClean="0">
                <a:solidFill>
                  <a:srgbClr val="FF0000"/>
                </a:solidFill>
              </a:rPr>
              <a:t>都等于零却是一件很难的事</a:t>
            </a:r>
            <a:r>
              <a:rPr lang="zh-CN" altLang="en-US" dirty="0" smtClean="0"/>
              <a:t>。</a:t>
            </a:r>
            <a:endParaRPr lang="en-US" altLang="zh-CN" dirty="0" smtClean="0"/>
          </a:p>
          <a:p>
            <a:pPr lvl="1">
              <a:lnSpc>
                <a:spcPct val="150000"/>
              </a:lnSpc>
            </a:pPr>
            <a:r>
              <a:rPr lang="zh-CN" altLang="en-US" dirty="0" smtClean="0"/>
              <a:t>下面我们通过一个例子来说明。 </a:t>
            </a:r>
            <a:endParaRPr lang="zh-CN" altLang="en-US" dirty="0"/>
          </a:p>
        </p:txBody>
      </p:sp>
      <p:sp>
        <p:nvSpPr>
          <p:cNvPr id="5" name="灯片编号占位符 5"/>
          <p:cNvSpPr>
            <a:spLocks noGrp="1"/>
          </p:cNvSpPr>
          <p:nvPr>
            <p:ph type="sldNum" sz="quarter" idx="12"/>
          </p:nvPr>
        </p:nvSpPr>
        <p:spPr/>
        <p:txBody>
          <a:bodyPr/>
          <a:lstStyle/>
          <a:p>
            <a:fld id="{5E6D76A7-D75E-4637-90F1-9A7EE7BB5FE2}" type="slidenum">
              <a:rPr lang="en-US" altLang="zh-CN" smtClean="0"/>
              <a:pPr/>
              <a:t>179</a:t>
            </a:fld>
            <a:endParaRPr lang="en-US" altLang="zh-CN"/>
          </a:p>
        </p:txBody>
      </p:sp>
      <p:sp>
        <p:nvSpPr>
          <p:cNvPr id="9" name="标题 8"/>
          <p:cNvSpPr>
            <a:spLocks noGrp="1"/>
          </p:cNvSpPr>
          <p:nvPr>
            <p:ph type="title"/>
          </p:nvPr>
        </p:nvSpPr>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5651">
                                            <p:txEl>
                                              <p:pRg st="3" end="3"/>
                                            </p:txEl>
                                          </p:spTgt>
                                        </p:tgtEl>
                                        <p:attrNameLst>
                                          <p:attrName>style.visibility</p:attrName>
                                        </p:attrNameLst>
                                      </p:cBhvr>
                                      <p:to>
                                        <p:strVal val="visible"/>
                                      </p:to>
                                    </p:set>
                                    <p:anim calcmode="lin" valueType="num">
                                      <p:cBhvr additive="base">
                                        <p:cTn id="7" dur="500" fill="hold"/>
                                        <p:tgtEl>
                                          <p:spTgt spid="15565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6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dirty="0" smtClean="0">
                <a:solidFill>
                  <a:srgbClr val="0000FF"/>
                </a:solidFill>
              </a:rPr>
              <a:t>e </a:t>
            </a:r>
            <a:r>
              <a:rPr lang="zh-CN" altLang="en-US" dirty="0" smtClean="0">
                <a:solidFill>
                  <a:srgbClr val="0000FF"/>
                </a:solidFill>
              </a:rPr>
              <a:t>差分波形</a:t>
            </a:r>
            <a:endParaRPr lang="zh-CN" altLang="en-US" dirty="0">
              <a:solidFill>
                <a:srgbClr val="0000FF"/>
              </a:solidFill>
            </a:endParaRPr>
          </a:p>
        </p:txBody>
      </p:sp>
      <p:sp>
        <p:nvSpPr>
          <p:cNvPr id="28675" name="Rectangle 3"/>
          <p:cNvSpPr>
            <a:spLocks noGrp="1" noChangeArrowheads="1"/>
          </p:cNvSpPr>
          <p:nvPr>
            <p:ph type="body" idx="1"/>
          </p:nvPr>
        </p:nvSpPr>
        <p:spPr/>
        <p:txBody>
          <a:bodyPr/>
          <a:lstStyle/>
          <a:p>
            <a:pPr lvl="1"/>
            <a:r>
              <a:rPr lang="zh-CN" altLang="en-US" dirty="0" smtClean="0"/>
              <a:t>用相邻码元的电平的跳变和不变来表示消息代码 ，图中，以</a:t>
            </a:r>
            <a:r>
              <a:rPr lang="zh-CN" altLang="en-US" dirty="0" smtClean="0">
                <a:solidFill>
                  <a:srgbClr val="FF0000"/>
                </a:solidFill>
              </a:rPr>
              <a:t>电平</a:t>
            </a:r>
            <a:r>
              <a:rPr lang="zh-CN" altLang="en-US" dirty="0" smtClean="0"/>
              <a:t>跳变表示“</a:t>
            </a:r>
            <a:r>
              <a:rPr lang="en-US" altLang="zh-CN" dirty="0" smtClean="0"/>
              <a:t>1”</a:t>
            </a:r>
            <a:r>
              <a:rPr lang="zh-CN" altLang="en-US" dirty="0" smtClean="0"/>
              <a:t>，以电平不变表示“</a:t>
            </a:r>
            <a:r>
              <a:rPr lang="en-US" altLang="zh-CN" dirty="0" smtClean="0"/>
              <a:t>0”</a:t>
            </a:r>
            <a:r>
              <a:rPr lang="zh-CN" altLang="en-US" dirty="0" smtClean="0"/>
              <a:t>。它也称相对码波形。</a:t>
            </a:r>
            <a:endParaRPr lang="en-US" altLang="zh-CN" dirty="0" smtClean="0"/>
          </a:p>
          <a:p>
            <a:pPr lvl="1"/>
            <a:r>
              <a:rPr lang="zh-CN" altLang="en-US" dirty="0" smtClean="0"/>
              <a:t>用差分波形传送代码可以消除设备初始状态的影响。</a:t>
            </a:r>
          </a:p>
        </p:txBody>
      </p:sp>
      <p:sp>
        <p:nvSpPr>
          <p:cNvPr id="5" name="灯片编号占位符 5"/>
          <p:cNvSpPr>
            <a:spLocks noGrp="1"/>
          </p:cNvSpPr>
          <p:nvPr>
            <p:ph type="sldNum" sz="quarter" idx="12"/>
          </p:nvPr>
        </p:nvSpPr>
        <p:spPr/>
        <p:txBody>
          <a:bodyPr/>
          <a:lstStyle/>
          <a:p>
            <a:fld id="{CC13BC72-279F-43B3-AB60-CDD1146544F8}" type="slidenum">
              <a:rPr lang="en-US" altLang="zh-CN" smtClean="0"/>
              <a:pPr/>
              <a:t>18</a:t>
            </a:fld>
            <a:endParaRPr lang="en-US" altLang="zh-CN"/>
          </a:p>
        </p:txBody>
      </p:sp>
      <p:pic>
        <p:nvPicPr>
          <p:cNvPr id="28676" name="Picture 4" descr="t0503"/>
          <p:cNvPicPr>
            <a:picLocks noChangeAspect="1" noChangeArrowheads="1"/>
          </p:cNvPicPr>
          <p:nvPr/>
        </p:nvPicPr>
        <p:blipFill>
          <a:blip r:embed="rId2" cstate="print"/>
          <a:srcRect/>
          <a:stretch>
            <a:fillRect/>
          </a:stretch>
        </p:blipFill>
        <p:spPr bwMode="auto">
          <a:xfrm>
            <a:off x="1155594" y="2941678"/>
            <a:ext cx="7394632" cy="3655674"/>
          </a:xfrm>
          <a:prstGeom prst="rect">
            <a:avLst/>
          </a:prstGeom>
          <a:noFill/>
          <a:ln w="9525">
            <a:noFill/>
            <a:miter lim="800000"/>
            <a:headEnd/>
            <a:tailEnd/>
          </a:ln>
        </p:spPr>
      </p:pic>
      <p:sp>
        <p:nvSpPr>
          <p:cNvPr id="6" name="椭圆 5"/>
          <p:cNvSpPr/>
          <p:nvPr/>
        </p:nvSpPr>
        <p:spPr>
          <a:xfrm>
            <a:off x="6012160" y="4293096"/>
            <a:ext cx="360040"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88224" y="4293096"/>
            <a:ext cx="360040"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zh-CN" altLang="en-US" dirty="0" smtClean="0"/>
              <a:t>例</a:t>
            </a:r>
            <a:r>
              <a:rPr lang="en-US" altLang="zh-CN" dirty="0" smtClean="0"/>
              <a:t>6-3</a:t>
            </a:r>
            <a:endParaRPr lang="zh-CN" altLang="en-US" dirty="0"/>
          </a:p>
        </p:txBody>
      </p:sp>
      <p:sp>
        <p:nvSpPr>
          <p:cNvPr id="156675" name="Rectangle 3"/>
          <p:cNvSpPr>
            <a:spLocks noGrp="1" noChangeArrowheads="1"/>
          </p:cNvSpPr>
          <p:nvPr>
            <p:ph type="body" idx="1"/>
          </p:nvPr>
        </p:nvSpPr>
        <p:spPr/>
        <p:txBody>
          <a:bodyPr>
            <a:normAutofit fontScale="92500"/>
          </a:bodyPr>
          <a:lstStyle/>
          <a:p>
            <a:r>
              <a:rPr lang="zh-CN" altLang="en-US" dirty="0" smtClean="0"/>
              <a:t>设有一个三抽头的横向滤波器，其</a:t>
            </a:r>
            <a:r>
              <a:rPr lang="en-US" altLang="zh-CN" i="1" dirty="0" smtClean="0"/>
              <a:t>C</a:t>
            </a:r>
            <a:r>
              <a:rPr lang="en-US" altLang="zh-CN" baseline="-25000" dirty="0" smtClean="0"/>
              <a:t>-1</a:t>
            </a:r>
            <a:r>
              <a:rPr lang="en-US" altLang="zh-CN" dirty="0" smtClean="0"/>
              <a:t>=  -1/4</a:t>
            </a:r>
            <a:r>
              <a:rPr lang="zh-CN" altLang="en-US" dirty="0" smtClean="0"/>
              <a:t>，</a:t>
            </a:r>
            <a:r>
              <a:rPr lang="en-US" altLang="zh-CN" i="1" dirty="0" smtClean="0"/>
              <a:t>C</a:t>
            </a:r>
            <a:r>
              <a:rPr lang="en-US" altLang="zh-CN" baseline="-25000" dirty="0" smtClean="0"/>
              <a:t>0 </a:t>
            </a:r>
            <a:r>
              <a:rPr lang="en-US" altLang="zh-CN" dirty="0" smtClean="0"/>
              <a:t>= 1</a:t>
            </a:r>
            <a:r>
              <a:rPr lang="zh-CN" altLang="en-US" dirty="0" smtClean="0"/>
              <a:t>，</a:t>
            </a:r>
            <a:r>
              <a:rPr lang="en-US" altLang="zh-CN" i="1" dirty="0" smtClean="0"/>
              <a:t>C</a:t>
            </a:r>
            <a:r>
              <a:rPr lang="en-US" altLang="zh-CN" baseline="-25000" dirty="0" smtClean="0"/>
              <a:t>+1</a:t>
            </a:r>
            <a:r>
              <a:rPr lang="en-US" altLang="zh-CN" dirty="0" smtClean="0"/>
              <a:t> = -1/2</a:t>
            </a:r>
            <a:r>
              <a:rPr lang="zh-CN" altLang="en-US" dirty="0" smtClean="0"/>
              <a:t>；均衡器输入</a:t>
            </a:r>
            <a:r>
              <a:rPr lang="en-US" altLang="zh-CN" i="1" dirty="0" smtClean="0"/>
              <a:t>x</a:t>
            </a:r>
            <a:r>
              <a:rPr lang="en-US" altLang="zh-CN" dirty="0" smtClean="0"/>
              <a:t>(</a:t>
            </a:r>
            <a:r>
              <a:rPr lang="en-US" altLang="zh-CN" i="1" dirty="0" smtClean="0"/>
              <a:t>t</a:t>
            </a:r>
            <a:r>
              <a:rPr lang="en-US" altLang="zh-CN" dirty="0" smtClean="0"/>
              <a:t>)</a:t>
            </a:r>
            <a:r>
              <a:rPr lang="zh-CN" altLang="en-US" dirty="0" smtClean="0"/>
              <a:t>在各抽样点上的取值分别为：</a:t>
            </a:r>
            <a:r>
              <a:rPr lang="en-US" altLang="zh-CN" i="1" dirty="0" smtClean="0"/>
              <a:t>x</a:t>
            </a:r>
            <a:r>
              <a:rPr lang="en-US" altLang="zh-CN" baseline="-25000" dirty="0" smtClean="0"/>
              <a:t>-1</a:t>
            </a:r>
            <a:r>
              <a:rPr lang="en-US" altLang="zh-CN" i="1" dirty="0" smtClean="0"/>
              <a:t> </a:t>
            </a:r>
            <a:r>
              <a:rPr lang="en-US" altLang="zh-CN" dirty="0" smtClean="0"/>
              <a:t>= 1/4</a:t>
            </a:r>
            <a:r>
              <a:rPr lang="zh-CN" altLang="en-US" dirty="0" smtClean="0"/>
              <a:t>，</a:t>
            </a:r>
            <a:r>
              <a:rPr lang="en-US" altLang="zh-CN" i="1" dirty="0" smtClean="0"/>
              <a:t>x</a:t>
            </a:r>
            <a:r>
              <a:rPr lang="en-US" altLang="zh-CN" baseline="-25000" dirty="0" smtClean="0"/>
              <a:t>0</a:t>
            </a:r>
            <a:r>
              <a:rPr lang="en-US" altLang="zh-CN" i="1" dirty="0" smtClean="0"/>
              <a:t> </a:t>
            </a:r>
            <a:r>
              <a:rPr lang="en-US" altLang="zh-CN" dirty="0" smtClean="0"/>
              <a:t>= 1</a:t>
            </a:r>
            <a:r>
              <a:rPr lang="zh-CN" altLang="en-US" dirty="0" smtClean="0"/>
              <a:t>，</a:t>
            </a:r>
            <a:r>
              <a:rPr lang="en-US" altLang="zh-CN" i="1" dirty="0" smtClean="0"/>
              <a:t>x</a:t>
            </a:r>
            <a:r>
              <a:rPr lang="en-US" altLang="zh-CN" baseline="-25000" dirty="0" smtClean="0"/>
              <a:t>+1</a:t>
            </a:r>
            <a:r>
              <a:rPr lang="en-US" altLang="zh-CN" i="1" dirty="0" smtClean="0"/>
              <a:t> </a:t>
            </a:r>
            <a:r>
              <a:rPr lang="en-US" altLang="zh-CN" dirty="0" smtClean="0"/>
              <a:t>= 1/2</a:t>
            </a:r>
            <a:r>
              <a:rPr lang="zh-CN" altLang="en-US" dirty="0" smtClean="0"/>
              <a:t>，其余都为零。试求均衡器输出</a:t>
            </a:r>
            <a:r>
              <a:rPr lang="en-US" altLang="zh-CN" i="1" dirty="0" smtClean="0"/>
              <a:t>y</a:t>
            </a:r>
            <a:r>
              <a:rPr lang="en-US" altLang="zh-CN" dirty="0" smtClean="0"/>
              <a:t>(</a:t>
            </a:r>
            <a:r>
              <a:rPr lang="en-US" altLang="zh-CN" i="1" dirty="0" smtClean="0"/>
              <a:t>t</a:t>
            </a:r>
            <a:r>
              <a:rPr lang="en-US" altLang="zh-CN" dirty="0" smtClean="0"/>
              <a:t>)</a:t>
            </a:r>
            <a:r>
              <a:rPr lang="zh-CN" altLang="en-US" dirty="0" smtClean="0"/>
              <a:t>在各抽样点上的值。 </a:t>
            </a:r>
          </a:p>
          <a:p>
            <a:r>
              <a:rPr lang="zh-CN" altLang="en-US" dirty="0" smtClean="0"/>
              <a:t>解：</a:t>
            </a:r>
            <a:r>
              <a:rPr lang="en-US" altLang="zh-CN" dirty="0" smtClean="0"/>
              <a:t> </a:t>
            </a:r>
            <a:r>
              <a:rPr lang="zh-CN" altLang="en-US" dirty="0" smtClean="0"/>
              <a:t>根据式</a:t>
            </a:r>
          </a:p>
          <a:p>
            <a:r>
              <a:rPr lang="zh-CN" altLang="en-US" dirty="0" smtClean="0"/>
              <a:t>当</a:t>
            </a:r>
            <a:r>
              <a:rPr lang="en-US" altLang="zh-CN" i="1" dirty="0" smtClean="0"/>
              <a:t>k</a:t>
            </a:r>
            <a:r>
              <a:rPr lang="en-US" altLang="zh-CN" dirty="0" smtClean="0"/>
              <a:t> = 0 </a:t>
            </a:r>
            <a:r>
              <a:rPr lang="zh-CN" altLang="en-US" dirty="0" smtClean="0"/>
              <a:t>时，可得</a:t>
            </a:r>
          </a:p>
          <a:p>
            <a:r>
              <a:rPr lang="zh-CN" altLang="en-US" dirty="0" smtClean="0"/>
              <a:t>当</a:t>
            </a:r>
            <a:r>
              <a:rPr lang="en-US" altLang="zh-CN" i="1" dirty="0" smtClean="0"/>
              <a:t>k </a:t>
            </a:r>
            <a:r>
              <a:rPr lang="en-US" altLang="zh-CN" dirty="0" smtClean="0"/>
              <a:t>= 1</a:t>
            </a:r>
            <a:r>
              <a:rPr lang="zh-CN" altLang="en-US" dirty="0" smtClean="0"/>
              <a:t>时，可得</a:t>
            </a:r>
          </a:p>
          <a:p>
            <a:r>
              <a:rPr lang="zh-CN" altLang="en-US" dirty="0" smtClean="0"/>
              <a:t>当</a:t>
            </a:r>
            <a:r>
              <a:rPr lang="en-US" altLang="zh-CN" i="1" dirty="0" smtClean="0"/>
              <a:t>k </a:t>
            </a:r>
            <a:r>
              <a:rPr lang="en-US" altLang="zh-CN" dirty="0" smtClean="0"/>
              <a:t>= -1</a:t>
            </a:r>
            <a:r>
              <a:rPr lang="zh-CN" altLang="en-US" dirty="0" smtClean="0"/>
              <a:t>时，可得 </a:t>
            </a:r>
          </a:p>
          <a:p>
            <a:r>
              <a:rPr lang="zh-CN" altLang="en-US" dirty="0" smtClean="0"/>
              <a:t>同理可</a:t>
            </a:r>
            <a:r>
              <a:rPr lang="en-US" altLang="zh-CN" i="1" dirty="0" smtClean="0"/>
              <a:t>y</a:t>
            </a:r>
            <a:r>
              <a:rPr lang="en-US" altLang="zh-CN" baseline="-25000" dirty="0" smtClean="0"/>
              <a:t>-2</a:t>
            </a:r>
            <a:r>
              <a:rPr lang="en-US" altLang="zh-CN" dirty="0" smtClean="0"/>
              <a:t> = -1/16</a:t>
            </a:r>
            <a:r>
              <a:rPr lang="zh-CN" altLang="en-US" dirty="0" smtClean="0"/>
              <a:t>，</a:t>
            </a:r>
            <a:r>
              <a:rPr lang="en-US" altLang="zh-CN" i="1" dirty="0" smtClean="0"/>
              <a:t>y</a:t>
            </a:r>
            <a:r>
              <a:rPr lang="en-US" altLang="zh-CN" baseline="-25000" dirty="0" smtClean="0"/>
              <a:t>+2</a:t>
            </a:r>
            <a:r>
              <a:rPr lang="en-US" altLang="zh-CN" dirty="0" smtClean="0"/>
              <a:t> = -1/4 </a:t>
            </a:r>
            <a:r>
              <a:rPr lang="zh-CN" altLang="en-US" dirty="0" smtClean="0"/>
              <a:t>，其余均为零。</a:t>
            </a:r>
            <a:endParaRPr lang="zh-CN" altLang="en-US" dirty="0"/>
          </a:p>
        </p:txBody>
      </p:sp>
      <p:sp>
        <p:nvSpPr>
          <p:cNvPr id="13" name="灯片编号占位符 5"/>
          <p:cNvSpPr>
            <a:spLocks noGrp="1"/>
          </p:cNvSpPr>
          <p:nvPr>
            <p:ph type="sldNum" sz="quarter" idx="12"/>
          </p:nvPr>
        </p:nvSpPr>
        <p:spPr/>
        <p:txBody>
          <a:bodyPr/>
          <a:lstStyle/>
          <a:p>
            <a:fld id="{D67D9A6A-A550-4C39-817B-B03930B37F76}" type="slidenum">
              <a:rPr lang="en-US" altLang="zh-CN" smtClean="0"/>
              <a:pPr/>
              <a:t>180</a:t>
            </a:fld>
            <a:endParaRPr lang="en-US" altLang="zh-CN"/>
          </a:p>
        </p:txBody>
      </p:sp>
      <p:graphicFrame>
        <p:nvGraphicFramePr>
          <p:cNvPr id="156676" name="Object 4"/>
          <p:cNvGraphicFramePr>
            <a:graphicFrameLocks noChangeAspect="1"/>
          </p:cNvGraphicFramePr>
          <p:nvPr/>
        </p:nvGraphicFramePr>
        <p:xfrm>
          <a:off x="2627784" y="2816349"/>
          <a:ext cx="1844675" cy="828675"/>
        </p:xfrm>
        <a:graphic>
          <a:graphicData uri="http://schemas.openxmlformats.org/presentationml/2006/ole">
            <mc:AlternateContent xmlns:mc="http://schemas.openxmlformats.org/markup-compatibility/2006">
              <mc:Choice xmlns:v="urn:schemas-microsoft-com:vml" Requires="v">
                <p:oleObj spid="_x0000_s645752" name="公式" r:id="rId3" imgW="952087" imgH="431613" progId="Equation.3">
                  <p:embed/>
                </p:oleObj>
              </mc:Choice>
              <mc:Fallback>
                <p:oleObj name="公式" r:id="rId3" imgW="952087" imgH="431613"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816349"/>
                        <a:ext cx="1844675"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678" name="Rectangle 6"/>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56677" name="Object 5"/>
          <p:cNvGraphicFramePr>
            <a:graphicFrameLocks noChangeAspect="1"/>
          </p:cNvGraphicFramePr>
          <p:nvPr/>
        </p:nvGraphicFramePr>
        <p:xfrm>
          <a:off x="5364088" y="2816349"/>
          <a:ext cx="1709738" cy="828675"/>
        </p:xfrm>
        <a:graphic>
          <a:graphicData uri="http://schemas.openxmlformats.org/presentationml/2006/ole">
            <mc:AlternateContent xmlns:mc="http://schemas.openxmlformats.org/markup-compatibility/2006">
              <mc:Choice xmlns:v="urn:schemas-microsoft-com:vml" Requires="v">
                <p:oleObj spid="_x0000_s645753" r:id="rId5" imgW="888614" imgH="431613" progId="Equation.DSMT4">
                  <p:embed/>
                </p:oleObj>
              </mc:Choice>
              <mc:Fallback>
                <p:oleObj r:id="rId5" imgW="888614" imgH="431613"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088" y="2816349"/>
                        <a:ext cx="1709738"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680" name="Rectangle 8"/>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56679" name="Object 7"/>
          <p:cNvGraphicFramePr>
            <a:graphicFrameLocks noChangeAspect="1"/>
          </p:cNvGraphicFramePr>
          <p:nvPr/>
        </p:nvGraphicFramePr>
        <p:xfrm>
          <a:off x="3491880" y="3501008"/>
          <a:ext cx="4575175" cy="808038"/>
        </p:xfrm>
        <a:graphic>
          <a:graphicData uri="http://schemas.openxmlformats.org/presentationml/2006/ole">
            <mc:AlternateContent xmlns:mc="http://schemas.openxmlformats.org/markup-compatibility/2006">
              <mc:Choice xmlns:v="urn:schemas-microsoft-com:vml" Requires="v">
                <p:oleObj spid="_x0000_s645754" name="公式" r:id="rId7" imgW="2425700" imgH="431800" progId="Equation.3">
                  <p:embed/>
                </p:oleObj>
              </mc:Choice>
              <mc:Fallback>
                <p:oleObj name="公式" r:id="rId7" imgW="2425700" imgH="4318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1880" y="3501008"/>
                        <a:ext cx="4575175"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682" name="Rectangle 10"/>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56681" name="Object 9"/>
          <p:cNvGraphicFramePr>
            <a:graphicFrameLocks noChangeAspect="1"/>
          </p:cNvGraphicFramePr>
          <p:nvPr/>
        </p:nvGraphicFramePr>
        <p:xfrm>
          <a:off x="3491880" y="4161705"/>
          <a:ext cx="4406900" cy="779463"/>
        </p:xfrm>
        <a:graphic>
          <a:graphicData uri="http://schemas.openxmlformats.org/presentationml/2006/ole">
            <mc:AlternateContent xmlns:mc="http://schemas.openxmlformats.org/markup-compatibility/2006">
              <mc:Choice xmlns:v="urn:schemas-microsoft-com:vml" Requires="v">
                <p:oleObj spid="_x0000_s645755" name="公式" r:id="rId9" imgW="2425700" imgH="431800" progId="Equation.3">
                  <p:embed/>
                </p:oleObj>
              </mc:Choice>
              <mc:Fallback>
                <p:oleObj name="公式" r:id="rId9" imgW="2425700" imgH="4318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1880" y="4161705"/>
                        <a:ext cx="440690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684" name="Rectangle 12"/>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56683" name="Object 11"/>
          <p:cNvGraphicFramePr>
            <a:graphicFrameLocks noChangeAspect="1"/>
          </p:cNvGraphicFramePr>
          <p:nvPr/>
        </p:nvGraphicFramePr>
        <p:xfrm>
          <a:off x="3499941" y="4756820"/>
          <a:ext cx="4816475" cy="760412"/>
        </p:xfrm>
        <a:graphic>
          <a:graphicData uri="http://schemas.openxmlformats.org/presentationml/2006/ole">
            <mc:AlternateContent xmlns:mc="http://schemas.openxmlformats.org/markup-compatibility/2006">
              <mc:Choice xmlns:v="urn:schemas-microsoft-com:vml" Requires="v">
                <p:oleObj spid="_x0000_s645756" name="公式" r:id="rId11" imgW="2717800" imgH="431800" progId="Equation.3">
                  <p:embed/>
                </p:oleObj>
              </mc:Choice>
              <mc:Fallback>
                <p:oleObj name="公式" r:id="rId11" imgW="2717800" imgH="4318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9941" y="4756820"/>
                        <a:ext cx="4816475" cy="76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右箭头 16"/>
          <p:cNvSpPr/>
          <p:nvPr/>
        </p:nvSpPr>
        <p:spPr>
          <a:xfrm>
            <a:off x="4644008" y="3068960"/>
            <a:ext cx="576064" cy="43204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19" name="直接连接符 18"/>
          <p:cNvCxnSpPr/>
          <p:nvPr/>
        </p:nvCxnSpPr>
        <p:spPr>
          <a:xfrm>
            <a:off x="683568" y="2852936"/>
            <a:ext cx="8064896" cy="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675">
                                            <p:txEl>
                                              <p:pRg st="1" end="1"/>
                                            </p:txEl>
                                          </p:spTgt>
                                        </p:tgtEl>
                                        <p:attrNameLst>
                                          <p:attrName>style.visibility</p:attrName>
                                        </p:attrNameLst>
                                      </p:cBhvr>
                                      <p:to>
                                        <p:strVal val="visible"/>
                                      </p:to>
                                    </p:set>
                                    <p:anim calcmode="lin" valueType="num">
                                      <p:cBhvr additive="base">
                                        <p:cTn id="7" dur="500" fill="hold"/>
                                        <p:tgtEl>
                                          <p:spTgt spid="1566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6676"/>
                                        </p:tgtEl>
                                        <p:attrNameLst>
                                          <p:attrName>style.visibility</p:attrName>
                                        </p:attrNameLst>
                                      </p:cBhvr>
                                      <p:to>
                                        <p:strVal val="visible"/>
                                      </p:to>
                                    </p:set>
                                    <p:anim calcmode="lin" valueType="num">
                                      <p:cBhvr additive="base">
                                        <p:cTn id="11" dur="500" fill="hold"/>
                                        <p:tgtEl>
                                          <p:spTgt spid="156676"/>
                                        </p:tgtEl>
                                        <p:attrNameLst>
                                          <p:attrName>ppt_x</p:attrName>
                                        </p:attrNameLst>
                                      </p:cBhvr>
                                      <p:tavLst>
                                        <p:tav tm="0">
                                          <p:val>
                                            <p:strVal val="#ppt_x"/>
                                          </p:val>
                                        </p:tav>
                                        <p:tav tm="100000">
                                          <p:val>
                                            <p:strVal val="#ppt_x"/>
                                          </p:val>
                                        </p:tav>
                                      </p:tavLst>
                                    </p:anim>
                                    <p:anim calcmode="lin" valueType="num">
                                      <p:cBhvr additive="base">
                                        <p:cTn id="12" dur="500" fill="hold"/>
                                        <p:tgtEl>
                                          <p:spTgt spid="15667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6677"/>
                                        </p:tgtEl>
                                        <p:attrNameLst>
                                          <p:attrName>style.visibility</p:attrName>
                                        </p:attrNameLst>
                                      </p:cBhvr>
                                      <p:to>
                                        <p:strVal val="visible"/>
                                      </p:to>
                                    </p:set>
                                    <p:anim calcmode="lin" valueType="num">
                                      <p:cBhvr additive="base">
                                        <p:cTn id="19" dur="500" fill="hold"/>
                                        <p:tgtEl>
                                          <p:spTgt spid="156677"/>
                                        </p:tgtEl>
                                        <p:attrNameLst>
                                          <p:attrName>ppt_x</p:attrName>
                                        </p:attrNameLst>
                                      </p:cBhvr>
                                      <p:tavLst>
                                        <p:tav tm="0">
                                          <p:val>
                                            <p:strVal val="#ppt_x"/>
                                          </p:val>
                                        </p:tav>
                                        <p:tav tm="100000">
                                          <p:val>
                                            <p:strVal val="#ppt_x"/>
                                          </p:val>
                                        </p:tav>
                                      </p:tavLst>
                                    </p:anim>
                                    <p:anim calcmode="lin" valueType="num">
                                      <p:cBhvr additive="base">
                                        <p:cTn id="20" dur="500" fill="hold"/>
                                        <p:tgtEl>
                                          <p:spTgt spid="15667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6675">
                                            <p:txEl>
                                              <p:pRg st="2" end="2"/>
                                            </p:txEl>
                                          </p:spTgt>
                                        </p:tgtEl>
                                        <p:attrNameLst>
                                          <p:attrName>style.visibility</p:attrName>
                                        </p:attrNameLst>
                                      </p:cBhvr>
                                      <p:to>
                                        <p:strVal val="visible"/>
                                      </p:to>
                                    </p:set>
                                    <p:anim calcmode="lin" valueType="num">
                                      <p:cBhvr additive="base">
                                        <p:cTn id="25" dur="500" fill="hold"/>
                                        <p:tgtEl>
                                          <p:spTgt spid="15667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6675">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6679"/>
                                        </p:tgtEl>
                                        <p:attrNameLst>
                                          <p:attrName>style.visibility</p:attrName>
                                        </p:attrNameLst>
                                      </p:cBhvr>
                                      <p:to>
                                        <p:strVal val="visible"/>
                                      </p:to>
                                    </p:set>
                                    <p:anim calcmode="lin" valueType="num">
                                      <p:cBhvr additive="base">
                                        <p:cTn id="29" dur="500" fill="hold"/>
                                        <p:tgtEl>
                                          <p:spTgt spid="156679"/>
                                        </p:tgtEl>
                                        <p:attrNameLst>
                                          <p:attrName>ppt_x</p:attrName>
                                        </p:attrNameLst>
                                      </p:cBhvr>
                                      <p:tavLst>
                                        <p:tav tm="0">
                                          <p:val>
                                            <p:strVal val="#ppt_x"/>
                                          </p:val>
                                        </p:tav>
                                        <p:tav tm="100000">
                                          <p:val>
                                            <p:strVal val="#ppt_x"/>
                                          </p:val>
                                        </p:tav>
                                      </p:tavLst>
                                    </p:anim>
                                    <p:anim calcmode="lin" valueType="num">
                                      <p:cBhvr additive="base">
                                        <p:cTn id="30" dur="500" fill="hold"/>
                                        <p:tgtEl>
                                          <p:spTgt spid="15667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6675">
                                            <p:txEl>
                                              <p:pRg st="3" end="3"/>
                                            </p:txEl>
                                          </p:spTgt>
                                        </p:tgtEl>
                                        <p:attrNameLst>
                                          <p:attrName>style.visibility</p:attrName>
                                        </p:attrNameLst>
                                      </p:cBhvr>
                                      <p:to>
                                        <p:strVal val="visible"/>
                                      </p:to>
                                    </p:set>
                                    <p:anim calcmode="lin" valueType="num">
                                      <p:cBhvr additive="base">
                                        <p:cTn id="35" dur="500" fill="hold"/>
                                        <p:tgtEl>
                                          <p:spTgt spid="156675">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6675">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6681"/>
                                        </p:tgtEl>
                                        <p:attrNameLst>
                                          <p:attrName>style.visibility</p:attrName>
                                        </p:attrNameLst>
                                      </p:cBhvr>
                                      <p:to>
                                        <p:strVal val="visible"/>
                                      </p:to>
                                    </p:set>
                                    <p:anim calcmode="lin" valueType="num">
                                      <p:cBhvr additive="base">
                                        <p:cTn id="39" dur="500" fill="hold"/>
                                        <p:tgtEl>
                                          <p:spTgt spid="156681"/>
                                        </p:tgtEl>
                                        <p:attrNameLst>
                                          <p:attrName>ppt_x</p:attrName>
                                        </p:attrNameLst>
                                      </p:cBhvr>
                                      <p:tavLst>
                                        <p:tav tm="0">
                                          <p:val>
                                            <p:strVal val="#ppt_x"/>
                                          </p:val>
                                        </p:tav>
                                        <p:tav tm="100000">
                                          <p:val>
                                            <p:strVal val="#ppt_x"/>
                                          </p:val>
                                        </p:tav>
                                      </p:tavLst>
                                    </p:anim>
                                    <p:anim calcmode="lin" valueType="num">
                                      <p:cBhvr additive="base">
                                        <p:cTn id="40" dur="500" fill="hold"/>
                                        <p:tgtEl>
                                          <p:spTgt spid="15668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6675">
                                            <p:txEl>
                                              <p:pRg st="4" end="4"/>
                                            </p:txEl>
                                          </p:spTgt>
                                        </p:tgtEl>
                                        <p:attrNameLst>
                                          <p:attrName>style.visibility</p:attrName>
                                        </p:attrNameLst>
                                      </p:cBhvr>
                                      <p:to>
                                        <p:strVal val="visible"/>
                                      </p:to>
                                    </p:set>
                                    <p:anim calcmode="lin" valueType="num">
                                      <p:cBhvr additive="base">
                                        <p:cTn id="45" dur="500" fill="hold"/>
                                        <p:tgtEl>
                                          <p:spTgt spid="156675">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6675">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6683"/>
                                        </p:tgtEl>
                                        <p:attrNameLst>
                                          <p:attrName>style.visibility</p:attrName>
                                        </p:attrNameLst>
                                      </p:cBhvr>
                                      <p:to>
                                        <p:strVal val="visible"/>
                                      </p:to>
                                    </p:set>
                                    <p:anim calcmode="lin" valueType="num">
                                      <p:cBhvr additive="base">
                                        <p:cTn id="49" dur="500" fill="hold"/>
                                        <p:tgtEl>
                                          <p:spTgt spid="156683"/>
                                        </p:tgtEl>
                                        <p:attrNameLst>
                                          <p:attrName>ppt_x</p:attrName>
                                        </p:attrNameLst>
                                      </p:cBhvr>
                                      <p:tavLst>
                                        <p:tav tm="0">
                                          <p:val>
                                            <p:strVal val="#ppt_x"/>
                                          </p:val>
                                        </p:tav>
                                        <p:tav tm="100000">
                                          <p:val>
                                            <p:strVal val="#ppt_x"/>
                                          </p:val>
                                        </p:tav>
                                      </p:tavLst>
                                    </p:anim>
                                    <p:anim calcmode="lin" valueType="num">
                                      <p:cBhvr additive="base">
                                        <p:cTn id="50" dur="500" fill="hold"/>
                                        <p:tgtEl>
                                          <p:spTgt spid="15668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56675">
                                            <p:txEl>
                                              <p:pRg st="5" end="5"/>
                                            </p:txEl>
                                          </p:spTgt>
                                        </p:tgtEl>
                                        <p:attrNameLst>
                                          <p:attrName>style.visibility</p:attrName>
                                        </p:attrNameLst>
                                      </p:cBhvr>
                                      <p:to>
                                        <p:strVal val="visible"/>
                                      </p:to>
                                    </p:set>
                                    <p:anim calcmode="lin" valueType="num">
                                      <p:cBhvr additive="base">
                                        <p:cTn id="55" dur="500" fill="hold"/>
                                        <p:tgtEl>
                                          <p:spTgt spid="156675">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66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endParaRPr lang="zh-CN" altLang="en-US" dirty="0"/>
          </a:p>
        </p:txBody>
      </p:sp>
      <p:sp>
        <p:nvSpPr>
          <p:cNvPr id="157699" name="Rectangle 3"/>
          <p:cNvSpPr>
            <a:spLocks noGrp="1" noChangeArrowheads="1"/>
          </p:cNvSpPr>
          <p:nvPr>
            <p:ph type="body" idx="1"/>
          </p:nvPr>
        </p:nvSpPr>
        <p:spPr/>
        <p:txBody>
          <a:bodyPr/>
          <a:lstStyle/>
          <a:p>
            <a:r>
              <a:rPr lang="zh-CN" altLang="en-US" dirty="0" smtClean="0"/>
              <a:t>由此例可见，除</a:t>
            </a:r>
            <a:r>
              <a:rPr lang="en-US" altLang="zh-CN" i="1" dirty="0" smtClean="0"/>
              <a:t>y</a:t>
            </a:r>
            <a:r>
              <a:rPr lang="en-US" altLang="zh-CN" baseline="-25000" dirty="0" smtClean="0"/>
              <a:t>0</a:t>
            </a:r>
            <a:r>
              <a:rPr lang="zh-CN" altLang="en-US" dirty="0" smtClean="0"/>
              <a:t>外，均衡使</a:t>
            </a:r>
            <a:r>
              <a:rPr lang="en-US" altLang="zh-CN" i="1" dirty="0" smtClean="0"/>
              <a:t>y</a:t>
            </a:r>
            <a:r>
              <a:rPr lang="en-US" altLang="zh-CN" baseline="-25000" dirty="0" smtClean="0"/>
              <a:t>-1</a:t>
            </a:r>
            <a:r>
              <a:rPr lang="zh-CN" altLang="en-US" dirty="0" smtClean="0"/>
              <a:t>及</a:t>
            </a:r>
            <a:r>
              <a:rPr lang="en-US" altLang="zh-CN" i="1" dirty="0" smtClean="0"/>
              <a:t>y</a:t>
            </a:r>
            <a:r>
              <a:rPr lang="en-US" altLang="zh-CN" baseline="-25000" dirty="0" smtClean="0"/>
              <a:t>1</a:t>
            </a:r>
            <a:r>
              <a:rPr lang="zh-CN" altLang="en-US" dirty="0" smtClean="0"/>
              <a:t>为零，但</a:t>
            </a:r>
            <a:r>
              <a:rPr lang="en-US" altLang="zh-CN" i="1" dirty="0" smtClean="0"/>
              <a:t>y</a:t>
            </a:r>
            <a:r>
              <a:rPr lang="en-US" altLang="zh-CN" baseline="-25000" dirty="0" smtClean="0"/>
              <a:t>-2</a:t>
            </a:r>
            <a:r>
              <a:rPr lang="zh-CN" altLang="en-US" dirty="0" smtClean="0"/>
              <a:t>及</a:t>
            </a:r>
            <a:r>
              <a:rPr lang="en-US" altLang="zh-CN" i="1" dirty="0" smtClean="0"/>
              <a:t>y</a:t>
            </a:r>
            <a:r>
              <a:rPr lang="en-US" altLang="zh-CN" baseline="-25000" dirty="0" smtClean="0"/>
              <a:t>2</a:t>
            </a:r>
            <a:r>
              <a:rPr lang="zh-CN" altLang="en-US" dirty="0" smtClean="0"/>
              <a:t>不为零。</a:t>
            </a:r>
            <a:endParaRPr lang="en-US" altLang="zh-CN" dirty="0" smtClean="0"/>
          </a:p>
          <a:p>
            <a:r>
              <a:rPr lang="zh-CN" altLang="en-US" dirty="0" smtClean="0"/>
              <a:t>这说明，利用</a:t>
            </a:r>
            <a:r>
              <a:rPr lang="zh-CN" altLang="en-US" dirty="0" smtClean="0">
                <a:solidFill>
                  <a:srgbClr val="0000FF"/>
                </a:solidFill>
              </a:rPr>
              <a:t>有限长</a:t>
            </a:r>
            <a:r>
              <a:rPr lang="zh-CN" altLang="en-US" dirty="0" smtClean="0"/>
              <a:t>的横向滤波器</a:t>
            </a:r>
            <a:r>
              <a:rPr lang="zh-CN" altLang="en-US" dirty="0" smtClean="0">
                <a:solidFill>
                  <a:srgbClr val="FF0000"/>
                </a:solidFill>
              </a:rPr>
              <a:t>减小</a:t>
            </a:r>
            <a:r>
              <a:rPr lang="zh-CN" altLang="en-US" dirty="0" smtClean="0"/>
              <a:t>码间串扰是可能的，但</a:t>
            </a:r>
            <a:r>
              <a:rPr lang="zh-CN" altLang="en-US" dirty="0" smtClean="0">
                <a:solidFill>
                  <a:srgbClr val="0000FF"/>
                </a:solidFill>
              </a:rPr>
              <a:t>完全消除是不可能</a:t>
            </a:r>
            <a:r>
              <a:rPr lang="zh-CN" altLang="en-US" dirty="0" smtClean="0"/>
              <a:t>的。</a:t>
            </a:r>
          </a:p>
          <a:p>
            <a:r>
              <a:rPr lang="zh-CN" altLang="en-US" dirty="0" smtClean="0"/>
              <a:t>所以，这里有一个问题：</a:t>
            </a:r>
            <a:r>
              <a:rPr lang="zh-CN" altLang="en-US" dirty="0" smtClean="0">
                <a:solidFill>
                  <a:srgbClr val="0000FF"/>
                </a:solidFill>
              </a:rPr>
              <a:t>如何确定和调整抽头系数，获得</a:t>
            </a:r>
            <a:r>
              <a:rPr lang="zh-CN" altLang="en-US" dirty="0" smtClean="0">
                <a:solidFill>
                  <a:srgbClr val="FF0000"/>
                </a:solidFill>
              </a:rPr>
              <a:t>最佳</a:t>
            </a:r>
            <a:r>
              <a:rPr lang="zh-CN" altLang="en-US" dirty="0" smtClean="0">
                <a:solidFill>
                  <a:srgbClr val="0000FF"/>
                </a:solidFill>
              </a:rPr>
              <a:t>的均衡效果呢？</a:t>
            </a:r>
            <a:endParaRPr lang="en-US" altLang="zh-CN" dirty="0" smtClean="0">
              <a:solidFill>
                <a:srgbClr val="0000FF"/>
              </a:solidFill>
            </a:endParaRPr>
          </a:p>
          <a:p>
            <a:r>
              <a:rPr lang="zh-CN" altLang="en-US" dirty="0" smtClean="0"/>
              <a:t>这就是下一节将讨论的主题：</a:t>
            </a:r>
            <a:endParaRPr lang="en-US" altLang="zh-CN" dirty="0" smtClean="0"/>
          </a:p>
          <a:p>
            <a:r>
              <a:rPr lang="en-US" altLang="zh-CN" dirty="0" smtClean="0">
                <a:solidFill>
                  <a:srgbClr val="0000FF"/>
                </a:solidFill>
              </a:rPr>
              <a:t>           2</a:t>
            </a:r>
            <a:r>
              <a:rPr lang="en-US" altLang="zh-CN" dirty="0">
                <a:solidFill>
                  <a:srgbClr val="0000FF"/>
                </a:solidFill>
              </a:rPr>
              <a:t>. </a:t>
            </a:r>
            <a:r>
              <a:rPr lang="zh-CN" altLang="en-US" dirty="0">
                <a:solidFill>
                  <a:srgbClr val="0000FF"/>
                </a:solidFill>
              </a:rPr>
              <a:t>均衡准则与实现</a:t>
            </a:r>
            <a:endParaRPr lang="zh-CN" altLang="en-US" dirty="0"/>
          </a:p>
        </p:txBody>
      </p:sp>
      <p:sp>
        <p:nvSpPr>
          <p:cNvPr id="4" name="灯片编号占位符 5"/>
          <p:cNvSpPr>
            <a:spLocks noGrp="1"/>
          </p:cNvSpPr>
          <p:nvPr>
            <p:ph type="sldNum" sz="quarter" idx="12"/>
          </p:nvPr>
        </p:nvSpPr>
        <p:spPr/>
        <p:txBody>
          <a:bodyPr/>
          <a:lstStyle/>
          <a:p>
            <a:fld id="{6469A177-9B22-4193-9285-FD0BC9E27E93}" type="slidenum">
              <a:rPr lang="en-US" altLang="zh-CN" smtClean="0"/>
              <a:pPr/>
              <a:t>181</a:t>
            </a:fld>
            <a:endParaRPr lang="en-US" altLang="zh-CN"/>
          </a:p>
        </p:txBody>
      </p:sp>
      <p:sp>
        <p:nvSpPr>
          <p:cNvPr id="2" name="右箭头 1"/>
          <p:cNvSpPr/>
          <p:nvPr/>
        </p:nvSpPr>
        <p:spPr>
          <a:xfrm>
            <a:off x="1043608" y="5157192"/>
            <a:ext cx="792088" cy="43204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7699">
                                            <p:txEl>
                                              <p:pRg st="1" end="1"/>
                                            </p:txEl>
                                          </p:spTgt>
                                        </p:tgtEl>
                                        <p:attrNameLst>
                                          <p:attrName>style.visibility</p:attrName>
                                        </p:attrNameLst>
                                      </p:cBhvr>
                                      <p:to>
                                        <p:strVal val="visible"/>
                                      </p:to>
                                    </p:set>
                                    <p:anim calcmode="lin" valueType="num">
                                      <p:cBhvr additive="base">
                                        <p:cTn id="7" dur="500" fill="hold"/>
                                        <p:tgtEl>
                                          <p:spTgt spid="1576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7699">
                                            <p:txEl>
                                              <p:pRg st="2" end="2"/>
                                            </p:txEl>
                                          </p:spTgt>
                                        </p:tgtEl>
                                        <p:attrNameLst>
                                          <p:attrName>style.visibility</p:attrName>
                                        </p:attrNameLst>
                                      </p:cBhvr>
                                      <p:to>
                                        <p:strVal val="visible"/>
                                      </p:to>
                                    </p:set>
                                    <p:anim calcmode="lin" valueType="num">
                                      <p:cBhvr additive="base">
                                        <p:cTn id="13" dur="500" fill="hold"/>
                                        <p:tgtEl>
                                          <p:spTgt spid="1576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anim calcmode="lin" valueType="num">
                                      <p:cBhvr additive="base">
                                        <p:cTn id="19" dur="500" fill="hold"/>
                                        <p:tgtEl>
                                          <p:spTgt spid="1576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769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anim calcmode="lin" valueType="num">
                                      <p:cBhvr additive="base">
                                        <p:cTn id="23" dur="500" fill="hold"/>
                                        <p:tgtEl>
                                          <p:spTgt spid="1576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769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FF"/>
                </a:solidFill>
              </a:rPr>
              <a:t>2. </a:t>
            </a:r>
            <a:r>
              <a:rPr lang="zh-CN" altLang="en-US" dirty="0" smtClean="0">
                <a:solidFill>
                  <a:srgbClr val="0000FF"/>
                </a:solidFill>
              </a:rPr>
              <a:t>均衡准则与实现</a:t>
            </a:r>
            <a:endParaRPr lang="zh-CN" altLang="en-US" dirty="0">
              <a:solidFill>
                <a:srgbClr val="0000FF"/>
              </a:solidFill>
            </a:endParaRPr>
          </a:p>
        </p:txBody>
      </p:sp>
      <p:sp>
        <p:nvSpPr>
          <p:cNvPr id="3" name="内容占位符 2"/>
          <p:cNvSpPr>
            <a:spLocks noGrp="1"/>
          </p:cNvSpPr>
          <p:nvPr>
            <p:ph idx="1"/>
          </p:nvPr>
        </p:nvSpPr>
        <p:spPr>
          <a:xfrm>
            <a:off x="539552" y="1196752"/>
            <a:ext cx="8136904" cy="5328592"/>
          </a:xfrm>
        </p:spPr>
        <p:txBody>
          <a:bodyPr>
            <a:normAutofit fontScale="92500" lnSpcReduction="20000"/>
          </a:bodyPr>
          <a:lstStyle/>
          <a:p>
            <a:r>
              <a:rPr lang="zh-CN" altLang="en-US" dirty="0" smtClean="0">
                <a:solidFill>
                  <a:srgbClr val="0000FF"/>
                </a:solidFill>
              </a:rPr>
              <a:t>问题</a:t>
            </a:r>
            <a:r>
              <a:rPr lang="zh-CN" altLang="en-US" dirty="0" smtClean="0"/>
              <a:t>：何为最佳均衡效果？</a:t>
            </a:r>
            <a:endParaRPr lang="en-US" altLang="zh-CN" dirty="0" smtClean="0"/>
          </a:p>
          <a:p>
            <a:r>
              <a:rPr lang="zh-CN" altLang="en-US" dirty="0" smtClean="0"/>
              <a:t>           均衡的准则是什么？</a:t>
            </a:r>
            <a:endParaRPr lang="en-US" altLang="zh-CN" dirty="0" smtClean="0"/>
          </a:p>
          <a:p>
            <a:r>
              <a:rPr lang="zh-CN" altLang="en-US" dirty="0" smtClean="0"/>
              <a:t>通常采用</a:t>
            </a:r>
            <a:r>
              <a:rPr lang="zh-CN" altLang="en-US" dirty="0" smtClean="0">
                <a:solidFill>
                  <a:srgbClr val="0000FF"/>
                </a:solidFill>
              </a:rPr>
              <a:t>峰值失真</a:t>
            </a:r>
            <a:r>
              <a:rPr lang="zh-CN" altLang="en-US" dirty="0" smtClean="0"/>
              <a:t>和</a:t>
            </a:r>
            <a:r>
              <a:rPr lang="zh-CN" altLang="en-US" dirty="0" smtClean="0">
                <a:solidFill>
                  <a:srgbClr val="0000FF"/>
                </a:solidFill>
              </a:rPr>
              <a:t>均方失真</a:t>
            </a:r>
            <a:r>
              <a:rPr lang="zh-CN" altLang="en-US" dirty="0" smtClean="0"/>
              <a:t>来衡量。</a:t>
            </a:r>
            <a:endParaRPr lang="en-US" altLang="zh-CN" dirty="0" smtClean="0"/>
          </a:p>
          <a:p>
            <a:r>
              <a:rPr lang="zh-CN" altLang="en-US" dirty="0" smtClean="0">
                <a:solidFill>
                  <a:srgbClr val="0000FF"/>
                </a:solidFill>
              </a:rPr>
              <a:t>峰值失真</a:t>
            </a:r>
            <a:r>
              <a:rPr lang="zh-CN" altLang="en-US" dirty="0" smtClean="0"/>
              <a:t>定义：</a:t>
            </a:r>
            <a:endParaRPr lang="en-US" altLang="zh-CN" dirty="0" smtClean="0"/>
          </a:p>
          <a:p>
            <a:endParaRPr lang="en-US" altLang="zh-CN" dirty="0" smtClean="0"/>
          </a:p>
          <a:p>
            <a:pPr lvl="1"/>
            <a:endParaRPr lang="en-US" altLang="zh-CN" dirty="0" smtClean="0"/>
          </a:p>
          <a:p>
            <a:r>
              <a:rPr lang="zh-CN" altLang="en-US" dirty="0" smtClean="0"/>
              <a:t>所以峰值失真</a:t>
            </a:r>
            <a:r>
              <a:rPr lang="en-US" altLang="zh-CN" i="1" dirty="0" smtClean="0"/>
              <a:t>D : </a:t>
            </a:r>
            <a:r>
              <a:rPr lang="zh-CN" altLang="en-US" dirty="0" smtClean="0"/>
              <a:t>是码间串扰</a:t>
            </a:r>
            <a:r>
              <a:rPr lang="zh-CN" altLang="en-US" dirty="0" smtClean="0">
                <a:solidFill>
                  <a:srgbClr val="FF0000"/>
                </a:solidFill>
              </a:rPr>
              <a:t>最大可能值（峰值</a:t>
            </a:r>
            <a:r>
              <a:rPr lang="zh-CN" altLang="en-US" dirty="0" smtClean="0"/>
              <a:t>）与有用信号样值之比。</a:t>
            </a:r>
            <a:endParaRPr lang="en-US" altLang="zh-CN" dirty="0" smtClean="0"/>
          </a:p>
          <a:p>
            <a:r>
              <a:rPr lang="zh-CN" altLang="en-US" dirty="0" smtClean="0"/>
              <a:t>对于完全消除码间干扰的均衡器而言，应有</a:t>
            </a:r>
            <a:r>
              <a:rPr lang="en-US" altLang="zh-CN" i="1" dirty="0" smtClean="0"/>
              <a:t>D </a:t>
            </a:r>
            <a:r>
              <a:rPr lang="en-US" altLang="zh-CN" dirty="0" smtClean="0"/>
              <a:t>= 0</a:t>
            </a:r>
            <a:r>
              <a:rPr lang="zh-CN" altLang="en-US" dirty="0" smtClean="0"/>
              <a:t>；</a:t>
            </a:r>
            <a:endParaRPr lang="en-US" altLang="zh-CN" dirty="0" smtClean="0"/>
          </a:p>
          <a:p>
            <a:r>
              <a:rPr lang="zh-CN" altLang="en-US" dirty="0" smtClean="0"/>
              <a:t>对于码间干扰不为零的场合，希望</a:t>
            </a:r>
            <a:r>
              <a:rPr lang="en-US" altLang="zh-CN" i="1" dirty="0" smtClean="0"/>
              <a:t>D </a:t>
            </a:r>
            <a:r>
              <a:rPr lang="zh-CN" altLang="en-US" dirty="0" smtClean="0"/>
              <a:t>越小越好。因此，若以峰值失真为准则调整抽头系数时，应使</a:t>
            </a:r>
            <a:r>
              <a:rPr lang="en-US" altLang="zh-CN" i="1" dirty="0" smtClean="0">
                <a:solidFill>
                  <a:srgbClr val="FF0000"/>
                </a:solidFill>
              </a:rPr>
              <a:t>D</a:t>
            </a:r>
            <a:r>
              <a:rPr lang="zh-CN" altLang="en-US" dirty="0" smtClean="0">
                <a:solidFill>
                  <a:srgbClr val="FF0000"/>
                </a:solidFill>
              </a:rPr>
              <a:t>最小</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182</a:t>
            </a:fld>
            <a:endParaRPr lang="en-US"/>
          </a:p>
        </p:txBody>
      </p:sp>
      <p:sp>
        <p:nvSpPr>
          <p:cNvPr id="5" name="右箭头 4"/>
          <p:cNvSpPr/>
          <p:nvPr/>
        </p:nvSpPr>
        <p:spPr>
          <a:xfrm>
            <a:off x="1043608" y="1772816"/>
            <a:ext cx="576064" cy="360040"/>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aphicFrame>
        <p:nvGraphicFramePr>
          <p:cNvPr id="646146" name="Object 2"/>
          <p:cNvGraphicFramePr>
            <a:graphicFrameLocks noChangeAspect="1"/>
          </p:cNvGraphicFramePr>
          <p:nvPr/>
        </p:nvGraphicFramePr>
        <p:xfrm>
          <a:off x="3203848" y="2852936"/>
          <a:ext cx="2238716" cy="1045716"/>
        </p:xfrm>
        <a:graphic>
          <a:graphicData uri="http://schemas.openxmlformats.org/presentationml/2006/ole">
            <mc:AlternateContent xmlns:mc="http://schemas.openxmlformats.org/markup-compatibility/2006">
              <mc:Choice xmlns:v="urn:schemas-microsoft-com:vml" Requires="v">
                <p:oleObj spid="_x0000_s646272" r:id="rId3" imgW="939392" imgH="533169" progId="Equation.DSMT4">
                  <p:embed/>
                </p:oleObj>
              </mc:Choice>
              <mc:Fallback>
                <p:oleObj r:id="rId3" imgW="939392" imgH="533169"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2852936"/>
                        <a:ext cx="2238716" cy="10457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899592" y="3645024"/>
            <a:ext cx="2642070"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altLang="zh-CN" sz="2400" b="1" i="1" dirty="0" smtClean="0">
                <a:solidFill>
                  <a:srgbClr val="0000FF"/>
                </a:solidFill>
                <a:latin typeface="+mj-ea"/>
                <a:ea typeface="+mj-ea"/>
              </a:rPr>
              <a:t>y</a:t>
            </a:r>
            <a:r>
              <a:rPr lang="en-US" altLang="zh-CN" sz="2400" b="1" baseline="-25000" dirty="0" smtClean="0">
                <a:solidFill>
                  <a:srgbClr val="0000FF"/>
                </a:solidFill>
                <a:latin typeface="+mj-ea"/>
                <a:ea typeface="+mj-ea"/>
              </a:rPr>
              <a:t>0</a:t>
            </a:r>
            <a:r>
              <a:rPr lang="zh-CN" altLang="en-US" sz="2400" b="1" dirty="0" smtClean="0">
                <a:solidFill>
                  <a:srgbClr val="0000FF"/>
                </a:solidFill>
                <a:latin typeface="+mj-ea"/>
                <a:ea typeface="+mj-ea"/>
              </a:rPr>
              <a:t>是有用信号样值</a:t>
            </a:r>
            <a:endParaRPr lang="zh-CN" altLang="en-US" sz="2400" b="1" dirty="0">
              <a:solidFill>
                <a:srgbClr val="0000FF"/>
              </a:solidFill>
              <a:latin typeface="+mj-ea"/>
              <a:ea typeface="+mj-ea"/>
            </a:endParaRPr>
          </a:p>
        </p:txBody>
      </p:sp>
      <p:sp>
        <p:nvSpPr>
          <p:cNvPr id="8" name="矩形 7"/>
          <p:cNvSpPr/>
          <p:nvPr/>
        </p:nvSpPr>
        <p:spPr>
          <a:xfrm>
            <a:off x="5508104" y="2780928"/>
            <a:ext cx="3168352"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smtClean="0">
                <a:solidFill>
                  <a:srgbClr val="0000FF"/>
                </a:solidFill>
                <a:latin typeface="+mj-ea"/>
                <a:ea typeface="+mj-ea"/>
              </a:rPr>
              <a:t>除</a:t>
            </a:r>
            <a:r>
              <a:rPr lang="en-US" altLang="zh-CN" sz="2400" b="1" i="1" dirty="0" smtClean="0">
                <a:solidFill>
                  <a:srgbClr val="0000FF"/>
                </a:solidFill>
                <a:latin typeface="+mj-ea"/>
                <a:ea typeface="+mj-ea"/>
              </a:rPr>
              <a:t>k </a:t>
            </a:r>
            <a:r>
              <a:rPr lang="en-US" altLang="zh-CN" sz="2400" b="1" dirty="0" smtClean="0">
                <a:solidFill>
                  <a:srgbClr val="0000FF"/>
                </a:solidFill>
                <a:latin typeface="+mj-ea"/>
                <a:ea typeface="+mj-ea"/>
              </a:rPr>
              <a:t>= 0</a:t>
            </a:r>
            <a:r>
              <a:rPr lang="zh-CN" altLang="en-US" sz="2400" b="1" dirty="0" smtClean="0">
                <a:solidFill>
                  <a:srgbClr val="0000FF"/>
                </a:solidFill>
                <a:latin typeface="+mj-ea"/>
                <a:ea typeface="+mj-ea"/>
              </a:rPr>
              <a:t>以外的各值的绝对值之和反映了码间串扰的最大值</a:t>
            </a:r>
            <a:endParaRPr lang="zh-CN" altLang="en-US" sz="2400" b="1" dirty="0">
              <a:solidFill>
                <a:srgbClr val="0000FF"/>
              </a:solidFill>
              <a:latin typeface="+mj-ea"/>
              <a:ea typeface="+mj-ea"/>
            </a:endParaRPr>
          </a:p>
        </p:txBody>
      </p:sp>
      <p:cxnSp>
        <p:nvCxnSpPr>
          <p:cNvPr id="11" name="直接箭头连接符 10"/>
          <p:cNvCxnSpPr>
            <a:stCxn id="7" idx="3"/>
          </p:cNvCxnSpPr>
          <p:nvPr/>
        </p:nvCxnSpPr>
        <p:spPr>
          <a:xfrm flipV="1">
            <a:off x="3541662" y="3717032"/>
            <a:ext cx="382266" cy="15882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3" name="矩形 12"/>
          <p:cNvSpPr/>
          <p:nvPr/>
        </p:nvSpPr>
        <p:spPr>
          <a:xfrm>
            <a:off x="4283968" y="2852936"/>
            <a:ext cx="1152128" cy="1008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46146"/>
                                        </p:tgtEl>
                                        <p:attrNameLst>
                                          <p:attrName>style.visibility</p:attrName>
                                        </p:attrNameLst>
                                      </p:cBhvr>
                                      <p:to>
                                        <p:strVal val="visible"/>
                                      </p:to>
                                    </p:set>
                                    <p:anim calcmode="lin" valueType="num">
                                      <p:cBhvr additive="base">
                                        <p:cTn id="27" dur="500" fill="hold"/>
                                        <p:tgtEl>
                                          <p:spTgt spid="646146"/>
                                        </p:tgtEl>
                                        <p:attrNameLst>
                                          <p:attrName>ppt_x</p:attrName>
                                        </p:attrNameLst>
                                      </p:cBhvr>
                                      <p:tavLst>
                                        <p:tav tm="0">
                                          <p:val>
                                            <p:strVal val="#ppt_x"/>
                                          </p:val>
                                        </p:tav>
                                        <p:tav tm="100000">
                                          <p:val>
                                            <p:strVal val="#ppt_x"/>
                                          </p:val>
                                        </p:tav>
                                      </p:tavLst>
                                    </p:anim>
                                    <p:anim calcmode="lin" valueType="num">
                                      <p:cBhvr additive="base">
                                        <p:cTn id="28" dur="500" fill="hold"/>
                                        <p:tgtEl>
                                          <p:spTgt spid="64614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 calcmode="lin" valueType="num">
                                      <p:cBhvr additive="base">
                                        <p:cTn id="5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 calcmode="lin" valueType="num">
                                      <p:cBhvr additive="base">
                                        <p:cTn id="5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 calcmode="lin" valueType="num">
                                      <p:cBhvr additive="base">
                                        <p:cTn id="6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3"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zh-CN" altLang="en-US" dirty="0" smtClean="0"/>
              <a:t>均衡准则与实现</a:t>
            </a:r>
            <a:endParaRPr lang="zh-CN" altLang="en-US" dirty="0"/>
          </a:p>
        </p:txBody>
      </p:sp>
      <p:sp>
        <p:nvSpPr>
          <p:cNvPr id="158723" name="Rectangle 3"/>
          <p:cNvSpPr>
            <a:spLocks noGrp="1" noChangeArrowheads="1"/>
          </p:cNvSpPr>
          <p:nvPr>
            <p:ph type="body" idx="1"/>
          </p:nvPr>
        </p:nvSpPr>
        <p:spPr/>
        <p:txBody>
          <a:bodyPr>
            <a:normAutofit/>
          </a:bodyPr>
          <a:lstStyle/>
          <a:p>
            <a:r>
              <a:rPr lang="zh-CN" altLang="en-US" dirty="0" smtClean="0">
                <a:solidFill>
                  <a:srgbClr val="0000FF"/>
                </a:solidFill>
              </a:rPr>
              <a:t>均方失真</a:t>
            </a:r>
            <a:r>
              <a:rPr lang="zh-CN" altLang="en-US" dirty="0" smtClean="0"/>
              <a:t>定义： </a:t>
            </a:r>
          </a:p>
          <a:p>
            <a:pPr lvl="1"/>
            <a:endParaRPr lang="zh-CN" altLang="en-US" dirty="0" smtClean="0"/>
          </a:p>
          <a:p>
            <a:pPr lvl="1"/>
            <a:endParaRPr lang="zh-CN" altLang="en-US" dirty="0" smtClean="0"/>
          </a:p>
          <a:p>
            <a:r>
              <a:rPr lang="zh-CN" altLang="en-US" dirty="0" smtClean="0"/>
              <a:t>	其物理意义与峰值失真相似。</a:t>
            </a:r>
            <a:endParaRPr lang="en-US" altLang="zh-CN" dirty="0" smtClean="0"/>
          </a:p>
          <a:p>
            <a:r>
              <a:rPr lang="zh-CN" altLang="en-US" dirty="0" smtClean="0"/>
              <a:t>以最小峰值失真为准则，或以最小均方失真为准则来确定或调整均衡器的抽头系数，均可获得最佳的均衡效果，使失真最小。</a:t>
            </a:r>
          </a:p>
          <a:p>
            <a:r>
              <a:rPr lang="zh-CN" altLang="en-US" dirty="0" smtClean="0"/>
              <a:t>注意：以上两种准则都是根据均衡器输出的</a:t>
            </a:r>
            <a:r>
              <a:rPr lang="zh-CN" altLang="en-US" dirty="0" smtClean="0">
                <a:solidFill>
                  <a:srgbClr val="0000FF"/>
                </a:solidFill>
              </a:rPr>
              <a:t>单个脉冲响应</a:t>
            </a:r>
            <a:r>
              <a:rPr lang="zh-CN" altLang="en-US" dirty="0" smtClean="0"/>
              <a:t>来规定的</a:t>
            </a:r>
            <a:endParaRPr lang="zh-CN" altLang="en-US" dirty="0"/>
          </a:p>
        </p:txBody>
      </p:sp>
      <p:sp>
        <p:nvSpPr>
          <p:cNvPr id="7" name="灯片编号占位符 5"/>
          <p:cNvSpPr>
            <a:spLocks noGrp="1"/>
          </p:cNvSpPr>
          <p:nvPr>
            <p:ph type="sldNum" sz="quarter" idx="12"/>
          </p:nvPr>
        </p:nvSpPr>
        <p:spPr/>
        <p:txBody>
          <a:bodyPr/>
          <a:lstStyle/>
          <a:p>
            <a:fld id="{E5B7D4A6-CCC6-4D40-B122-D90629DF0F6F}" type="slidenum">
              <a:rPr lang="en-US" altLang="zh-CN" smtClean="0"/>
              <a:pPr/>
              <a:t>183</a:t>
            </a:fld>
            <a:endParaRPr lang="en-US" altLang="zh-CN"/>
          </a:p>
        </p:txBody>
      </p:sp>
      <p:sp>
        <p:nvSpPr>
          <p:cNvPr id="158727" name="Rectangle 7"/>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58726" name="Object 6"/>
          <p:cNvGraphicFramePr>
            <a:graphicFrameLocks noChangeAspect="1"/>
          </p:cNvGraphicFramePr>
          <p:nvPr/>
        </p:nvGraphicFramePr>
        <p:xfrm>
          <a:off x="3491880" y="1340768"/>
          <a:ext cx="2088232" cy="1219056"/>
        </p:xfrm>
        <a:graphic>
          <a:graphicData uri="http://schemas.openxmlformats.org/presentationml/2006/ole">
            <mc:AlternateContent xmlns:mc="http://schemas.openxmlformats.org/markup-compatibility/2006">
              <mc:Choice xmlns:v="urn:schemas-microsoft-com:vml" Requires="v">
                <p:oleObj spid="_x0000_s71011" r:id="rId3" imgW="914400" imgH="533400" progId="Equation.DSMT4">
                  <p:embed/>
                </p:oleObj>
              </mc:Choice>
              <mc:Fallback>
                <p:oleObj r:id="rId3" imgW="914400" imgH="533400" progId="Equation.DSMT4">
                  <p:embed/>
                  <p:pic>
                    <p:nvPicPr>
                      <p:cNvPr id="0" name="Picture 2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340768"/>
                        <a:ext cx="2088232" cy="1219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 calcmode="lin" valueType="num">
                                      <p:cBhvr additive="base">
                                        <p:cTn id="7" dur="500" fill="hold"/>
                                        <p:tgtEl>
                                          <p:spTgt spid="158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87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8726"/>
                                        </p:tgtEl>
                                        <p:attrNameLst>
                                          <p:attrName>style.visibility</p:attrName>
                                        </p:attrNameLst>
                                      </p:cBhvr>
                                      <p:to>
                                        <p:strVal val="visible"/>
                                      </p:to>
                                    </p:set>
                                    <p:anim calcmode="lin" valueType="num">
                                      <p:cBhvr additive="base">
                                        <p:cTn id="11" dur="500" fill="hold"/>
                                        <p:tgtEl>
                                          <p:spTgt spid="158726"/>
                                        </p:tgtEl>
                                        <p:attrNameLst>
                                          <p:attrName>ppt_x</p:attrName>
                                        </p:attrNameLst>
                                      </p:cBhvr>
                                      <p:tavLst>
                                        <p:tav tm="0">
                                          <p:val>
                                            <p:strVal val="#ppt_x"/>
                                          </p:val>
                                        </p:tav>
                                        <p:tav tm="100000">
                                          <p:val>
                                            <p:strVal val="#ppt_x"/>
                                          </p:val>
                                        </p:tav>
                                      </p:tavLst>
                                    </p:anim>
                                    <p:anim calcmode="lin" valueType="num">
                                      <p:cBhvr additive="base">
                                        <p:cTn id="12" dur="500" fill="hold"/>
                                        <p:tgtEl>
                                          <p:spTgt spid="1587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8723">
                                            <p:txEl>
                                              <p:pRg st="3" end="3"/>
                                            </p:txEl>
                                          </p:spTgt>
                                        </p:tgtEl>
                                        <p:attrNameLst>
                                          <p:attrName>style.visibility</p:attrName>
                                        </p:attrNameLst>
                                      </p:cBhvr>
                                      <p:to>
                                        <p:strVal val="visible"/>
                                      </p:to>
                                    </p:set>
                                    <p:anim calcmode="lin" valueType="num">
                                      <p:cBhvr additive="base">
                                        <p:cTn id="17" dur="500" fill="hold"/>
                                        <p:tgtEl>
                                          <p:spTgt spid="15872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8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8723">
                                            <p:txEl>
                                              <p:pRg st="4" end="4"/>
                                            </p:txEl>
                                          </p:spTgt>
                                        </p:tgtEl>
                                        <p:attrNameLst>
                                          <p:attrName>style.visibility</p:attrName>
                                        </p:attrNameLst>
                                      </p:cBhvr>
                                      <p:to>
                                        <p:strVal val="visible"/>
                                      </p:to>
                                    </p:set>
                                    <p:anim calcmode="lin" valueType="num">
                                      <p:cBhvr additive="base">
                                        <p:cTn id="23" dur="500" fill="hold"/>
                                        <p:tgtEl>
                                          <p:spTgt spid="15872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8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8723">
                                            <p:txEl>
                                              <p:pRg st="5" end="5"/>
                                            </p:txEl>
                                          </p:spTgt>
                                        </p:tgtEl>
                                        <p:attrNameLst>
                                          <p:attrName>style.visibility</p:attrName>
                                        </p:attrNameLst>
                                      </p:cBhvr>
                                      <p:to>
                                        <p:strVal val="visible"/>
                                      </p:to>
                                    </p:set>
                                    <p:anim calcmode="lin" valueType="num">
                                      <p:cBhvr additive="base">
                                        <p:cTn id="29" dur="500" fill="hold"/>
                                        <p:tgtEl>
                                          <p:spTgt spid="15872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87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endParaRPr lang="zh-CN" altLang="en-US" dirty="0"/>
          </a:p>
        </p:txBody>
      </p:sp>
      <p:sp>
        <p:nvSpPr>
          <p:cNvPr id="159747" name="Rectangle 3"/>
          <p:cNvSpPr>
            <a:spLocks noGrp="1" noChangeArrowheads="1"/>
          </p:cNvSpPr>
          <p:nvPr>
            <p:ph type="body" idx="1"/>
          </p:nvPr>
        </p:nvSpPr>
        <p:spPr/>
        <p:txBody>
          <a:bodyPr/>
          <a:lstStyle/>
          <a:p>
            <a:pPr>
              <a:lnSpc>
                <a:spcPct val="150000"/>
              </a:lnSpc>
            </a:pPr>
            <a:r>
              <a:rPr lang="zh-CN" altLang="en-US" dirty="0" smtClean="0"/>
              <a:t>另外，还有必要指出，在分析横向滤波器时，我们均把时间原点</a:t>
            </a:r>
            <a:r>
              <a:rPr lang="en-US" altLang="zh-CN" dirty="0" smtClean="0"/>
              <a:t>(</a:t>
            </a:r>
            <a:r>
              <a:rPr lang="en-US" altLang="zh-CN" i="1" dirty="0" smtClean="0"/>
              <a:t>t</a:t>
            </a:r>
            <a:r>
              <a:rPr lang="en-US" altLang="zh-CN" dirty="0" smtClean="0"/>
              <a:t> = 0)</a:t>
            </a:r>
            <a:r>
              <a:rPr lang="zh-CN" altLang="en-US" dirty="0" smtClean="0"/>
              <a:t>假设在滤波器中心点处</a:t>
            </a:r>
            <a:r>
              <a:rPr lang="en-US" altLang="zh-CN" dirty="0" smtClean="0"/>
              <a:t>(</a:t>
            </a:r>
            <a:r>
              <a:rPr lang="zh-CN" altLang="en-US" dirty="0" smtClean="0"/>
              <a:t>即</a:t>
            </a:r>
            <a:r>
              <a:rPr lang="en-US" altLang="zh-CN" i="1" dirty="0" smtClean="0"/>
              <a:t>C</a:t>
            </a:r>
            <a:r>
              <a:rPr lang="en-US" altLang="zh-CN" baseline="-25000" dirty="0" smtClean="0"/>
              <a:t>0</a:t>
            </a:r>
            <a:r>
              <a:rPr lang="zh-CN" altLang="en-US" dirty="0" smtClean="0"/>
              <a:t>处</a:t>
            </a:r>
            <a:r>
              <a:rPr lang="en-US" altLang="zh-CN" dirty="0" smtClean="0"/>
              <a:t>) </a:t>
            </a:r>
            <a:r>
              <a:rPr lang="zh-CN" altLang="en-US" dirty="0" smtClean="0"/>
              <a:t>。如果时间参考点选择在别处，则滤波器输出的波形形状是相同的，所不同的仅仅是整个波形的提前或推迟。</a:t>
            </a:r>
            <a:endParaRPr lang="zh-CN" altLang="en-US" dirty="0"/>
          </a:p>
        </p:txBody>
      </p:sp>
      <p:sp>
        <p:nvSpPr>
          <p:cNvPr id="4" name="灯片编号占位符 5"/>
          <p:cNvSpPr>
            <a:spLocks noGrp="1"/>
          </p:cNvSpPr>
          <p:nvPr>
            <p:ph type="sldNum" sz="quarter" idx="12"/>
          </p:nvPr>
        </p:nvSpPr>
        <p:spPr/>
        <p:txBody>
          <a:bodyPr/>
          <a:lstStyle/>
          <a:p>
            <a:fld id="{A9CE6346-7DE1-4838-A2C8-2E1487669350}" type="slidenum">
              <a:rPr lang="en-US" altLang="zh-CN" smtClean="0"/>
              <a:pPr/>
              <a:t>184</a:t>
            </a:fld>
            <a:endParaRPr lang="en-US" altLang="zh-CN"/>
          </a:p>
        </p:txBody>
      </p:sp>
    </p:spTree>
  </p:cSld>
  <p:clrMapOvr>
    <a:masterClrMapping/>
  </p:clrMapOvr>
  <p:transition spd="slow"/>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zh-CN" dirty="0" smtClean="0"/>
              <a:t>1</a:t>
            </a:r>
            <a:r>
              <a:rPr lang="zh-CN" altLang="en-US" dirty="0" smtClean="0"/>
              <a:t>）最小峰值法</a:t>
            </a:r>
            <a:r>
              <a:rPr lang="en-US" altLang="zh-CN" dirty="0" smtClean="0"/>
              <a:t>——</a:t>
            </a:r>
            <a:r>
              <a:rPr lang="zh-CN" altLang="en-US" dirty="0" smtClean="0"/>
              <a:t>迫零调整法</a:t>
            </a:r>
          </a:p>
        </p:txBody>
      </p:sp>
      <p:sp>
        <p:nvSpPr>
          <p:cNvPr id="160771" name="Rectangle 3"/>
          <p:cNvSpPr>
            <a:spLocks noGrp="1" noChangeArrowheads="1"/>
          </p:cNvSpPr>
          <p:nvPr>
            <p:ph type="body" idx="1"/>
          </p:nvPr>
        </p:nvSpPr>
        <p:spPr/>
        <p:txBody>
          <a:bodyPr>
            <a:normAutofit fontScale="85000" lnSpcReduction="20000"/>
          </a:bodyPr>
          <a:lstStyle/>
          <a:p>
            <a:r>
              <a:rPr lang="zh-CN" altLang="en-US" dirty="0" smtClean="0"/>
              <a:t>未均衡前的</a:t>
            </a:r>
            <a:r>
              <a:rPr lang="zh-CN" altLang="en-US" dirty="0" smtClean="0">
                <a:solidFill>
                  <a:srgbClr val="0000FF"/>
                </a:solidFill>
              </a:rPr>
              <a:t>输入峰值失真</a:t>
            </a:r>
            <a:r>
              <a:rPr lang="zh-CN" altLang="en-US" dirty="0" smtClean="0"/>
              <a:t>（称为初始失真）可表示为 </a:t>
            </a:r>
          </a:p>
          <a:p>
            <a:pPr lvl="1"/>
            <a:endParaRPr lang="zh-CN" altLang="en-US" dirty="0" smtClean="0"/>
          </a:p>
          <a:p>
            <a:pPr lvl="1"/>
            <a:endParaRPr lang="zh-CN" altLang="en-US" dirty="0" smtClean="0"/>
          </a:p>
          <a:p>
            <a:pPr>
              <a:lnSpc>
                <a:spcPct val="130000"/>
              </a:lnSpc>
            </a:pPr>
            <a:r>
              <a:rPr lang="zh-CN" altLang="en-US" dirty="0" smtClean="0"/>
              <a:t>若</a:t>
            </a:r>
            <a:r>
              <a:rPr lang="en-US" altLang="zh-CN" i="1" dirty="0" err="1" smtClean="0"/>
              <a:t>x</a:t>
            </a:r>
            <a:r>
              <a:rPr lang="en-US" altLang="zh-CN" i="1" baseline="-25000" dirty="0" err="1" smtClean="0"/>
              <a:t>k</a:t>
            </a:r>
            <a:r>
              <a:rPr lang="zh-CN" altLang="en-US" dirty="0" smtClean="0"/>
              <a:t>是归一化的，且令</a:t>
            </a:r>
            <a:r>
              <a:rPr lang="en-US" altLang="zh-CN" i="1" dirty="0" smtClean="0"/>
              <a:t>x</a:t>
            </a:r>
            <a:r>
              <a:rPr lang="en-US" altLang="zh-CN" baseline="-25000" dirty="0" smtClean="0"/>
              <a:t>0</a:t>
            </a:r>
            <a:r>
              <a:rPr lang="en-US" altLang="zh-CN" dirty="0" smtClean="0"/>
              <a:t> = 1</a:t>
            </a:r>
            <a:r>
              <a:rPr lang="zh-CN" altLang="en-US" dirty="0" smtClean="0"/>
              <a:t>，则上式变为</a:t>
            </a:r>
          </a:p>
          <a:p>
            <a:pPr lvl="1">
              <a:lnSpc>
                <a:spcPct val="130000"/>
              </a:lnSpc>
              <a:buFont typeface="Wingdings" pitchFamily="2" charset="2"/>
              <a:buNone/>
            </a:pPr>
            <a:endParaRPr lang="zh-CN" altLang="en-US" dirty="0" smtClean="0"/>
          </a:p>
          <a:p>
            <a:pPr lvl="1">
              <a:lnSpc>
                <a:spcPct val="130000"/>
              </a:lnSpc>
              <a:buFont typeface="Wingdings" pitchFamily="2" charset="2"/>
              <a:buNone/>
            </a:pPr>
            <a:endParaRPr lang="zh-CN" altLang="en-US" dirty="0" smtClean="0"/>
          </a:p>
          <a:p>
            <a:pPr>
              <a:lnSpc>
                <a:spcPct val="130000"/>
              </a:lnSpc>
            </a:pPr>
            <a:r>
              <a:rPr lang="zh-CN" altLang="en-US" dirty="0" smtClean="0"/>
              <a:t>为方便起见，将样值</a:t>
            </a:r>
            <a:r>
              <a:rPr lang="en-US" altLang="zh-CN" i="1" dirty="0" err="1" smtClean="0"/>
              <a:t>y</a:t>
            </a:r>
            <a:r>
              <a:rPr lang="en-US" altLang="zh-CN" i="1" baseline="-25000" dirty="0" err="1" smtClean="0"/>
              <a:t>k</a:t>
            </a:r>
            <a:r>
              <a:rPr lang="zh-CN" altLang="en-US" dirty="0" smtClean="0"/>
              <a:t>也归一化，且令</a:t>
            </a:r>
            <a:r>
              <a:rPr lang="en-US" altLang="zh-CN" i="1" dirty="0" smtClean="0"/>
              <a:t>y</a:t>
            </a:r>
            <a:r>
              <a:rPr lang="en-US" altLang="zh-CN" baseline="-25000" dirty="0" smtClean="0"/>
              <a:t>0</a:t>
            </a:r>
            <a:r>
              <a:rPr lang="en-US" altLang="zh-CN" dirty="0" smtClean="0"/>
              <a:t> = 1</a:t>
            </a:r>
          </a:p>
          <a:p>
            <a:pPr>
              <a:lnSpc>
                <a:spcPct val="130000"/>
              </a:lnSpc>
            </a:pPr>
            <a:r>
              <a:rPr lang="zh-CN" altLang="en-US" dirty="0" smtClean="0"/>
              <a:t>则根据式</a:t>
            </a:r>
          </a:p>
          <a:p>
            <a:pPr lvl="1"/>
            <a:endParaRPr lang="zh-CN" altLang="en-US" dirty="0" smtClean="0"/>
          </a:p>
          <a:p>
            <a:r>
              <a:rPr lang="zh-CN" altLang="en-US" dirty="0" smtClean="0"/>
              <a:t>        可得</a:t>
            </a:r>
            <a:endParaRPr lang="zh-CN" altLang="en-US" dirty="0"/>
          </a:p>
        </p:txBody>
      </p:sp>
      <p:sp>
        <p:nvSpPr>
          <p:cNvPr id="14" name="灯片编号占位符 5"/>
          <p:cNvSpPr>
            <a:spLocks noGrp="1"/>
          </p:cNvSpPr>
          <p:nvPr>
            <p:ph type="sldNum" sz="quarter" idx="12"/>
          </p:nvPr>
        </p:nvSpPr>
        <p:spPr/>
        <p:txBody>
          <a:bodyPr/>
          <a:lstStyle/>
          <a:p>
            <a:fld id="{C54869B5-0E27-4CED-815A-9D544AFEC197}" type="slidenum">
              <a:rPr lang="en-US" altLang="zh-CN" smtClean="0"/>
              <a:pPr/>
              <a:t>185</a:t>
            </a:fld>
            <a:endParaRPr lang="en-US" altLang="zh-CN"/>
          </a:p>
        </p:txBody>
      </p:sp>
      <p:sp>
        <p:nvSpPr>
          <p:cNvPr id="160773" name="Rectangle 5"/>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60772" name="Object 4"/>
          <p:cNvGraphicFramePr>
            <a:graphicFrameLocks noChangeAspect="1"/>
          </p:cNvGraphicFramePr>
          <p:nvPr/>
        </p:nvGraphicFramePr>
        <p:xfrm>
          <a:off x="2987824" y="1622524"/>
          <a:ext cx="1944216" cy="1056846"/>
        </p:xfrm>
        <a:graphic>
          <a:graphicData uri="http://schemas.openxmlformats.org/presentationml/2006/ole">
            <mc:AlternateContent xmlns:mc="http://schemas.openxmlformats.org/markup-compatibility/2006">
              <mc:Choice xmlns:v="urn:schemas-microsoft-com:vml" Requires="v">
                <p:oleObj spid="_x0000_s647674" r:id="rId3" imgW="977476" imgH="533169" progId="Equation.DSMT4">
                  <p:embed/>
                </p:oleObj>
              </mc:Choice>
              <mc:Fallback>
                <p:oleObj r:id="rId3" imgW="977476" imgH="533169"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1622524"/>
                        <a:ext cx="1944216" cy="10568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5" name="Rectangle 7"/>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9"/>
          <p:cNvGrpSpPr>
            <a:grpSpLocks/>
          </p:cNvGrpSpPr>
          <p:nvPr/>
        </p:nvGrpSpPr>
        <p:grpSpPr bwMode="auto">
          <a:xfrm>
            <a:off x="3059832" y="2852936"/>
            <a:ext cx="2016224" cy="1224136"/>
            <a:chOff x="2228" y="2484"/>
            <a:chExt cx="988" cy="595"/>
          </a:xfrm>
        </p:grpSpPr>
        <p:graphicFrame>
          <p:nvGraphicFramePr>
            <p:cNvPr id="160774" name="Object 6"/>
            <p:cNvGraphicFramePr>
              <a:graphicFrameLocks noChangeAspect="1"/>
            </p:cNvGraphicFramePr>
            <p:nvPr/>
          </p:nvGraphicFramePr>
          <p:xfrm>
            <a:off x="2547" y="2484"/>
            <a:ext cx="669" cy="595"/>
          </p:xfrm>
          <a:graphic>
            <a:graphicData uri="http://schemas.openxmlformats.org/presentationml/2006/ole">
              <mc:AlternateContent xmlns:mc="http://schemas.openxmlformats.org/markup-compatibility/2006">
                <mc:Choice xmlns:v="urn:schemas-microsoft-com:vml" Requires="v">
                  <p:oleObj spid="_x0000_s647675" r:id="rId5" imgW="469696" imgH="533169" progId="Equation.DSMT4">
                    <p:embed/>
                  </p:oleObj>
                </mc:Choice>
                <mc:Fallback>
                  <p:oleObj r:id="rId5" imgW="469696" imgH="533169"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7" y="2484"/>
                          <a:ext cx="669" cy="5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6" name="Text Box 8"/>
            <p:cNvSpPr txBox="1">
              <a:spLocks noChangeArrowheads="1"/>
            </p:cNvSpPr>
            <p:nvPr/>
          </p:nvSpPr>
          <p:spPr bwMode="auto">
            <a:xfrm>
              <a:off x="2228" y="2620"/>
              <a:ext cx="482" cy="250"/>
            </a:xfrm>
            <a:prstGeom prst="rect">
              <a:avLst/>
            </a:prstGeom>
            <a:noFill/>
            <a:ln w="9525">
              <a:noFill/>
              <a:miter lim="800000"/>
              <a:headEnd/>
              <a:tailEnd/>
            </a:ln>
            <a:effectLst/>
          </p:spPr>
          <p:txBody>
            <a:bodyPr>
              <a:spAutoFit/>
            </a:bodyPr>
            <a:lstStyle/>
            <a:p>
              <a:pPr>
                <a:spcBef>
                  <a:spcPct val="50000"/>
                </a:spcBef>
              </a:pPr>
              <a:r>
                <a:rPr lang="en-US" altLang="zh-CN" sz="2000" i="1" dirty="0">
                  <a:latin typeface="Times New Roman" pitchFamily="18" charset="0"/>
                </a:rPr>
                <a:t>D</a:t>
              </a:r>
              <a:r>
                <a:rPr lang="en-US" altLang="zh-CN" sz="2000" baseline="-25000" dirty="0"/>
                <a:t>0</a:t>
              </a:r>
              <a:r>
                <a:rPr lang="en-US" altLang="zh-CN" sz="2000" dirty="0"/>
                <a:t> =</a:t>
              </a:r>
            </a:p>
          </p:txBody>
        </p:sp>
      </p:grpSp>
      <p:sp>
        <p:nvSpPr>
          <p:cNvPr id="160779" name="Rectangle 11"/>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60778" name="Object 10"/>
          <p:cNvGraphicFramePr>
            <a:graphicFrameLocks noChangeAspect="1"/>
          </p:cNvGraphicFramePr>
          <p:nvPr>
            <p:extLst>
              <p:ext uri="{D42A27DB-BD31-4B8C-83A1-F6EECF244321}">
                <p14:modId xmlns:p14="http://schemas.microsoft.com/office/powerpoint/2010/main" val="873717524"/>
              </p:ext>
            </p:extLst>
          </p:nvPr>
        </p:nvGraphicFramePr>
        <p:xfrm>
          <a:off x="2411760" y="4437111"/>
          <a:ext cx="2160240" cy="972811"/>
        </p:xfrm>
        <a:graphic>
          <a:graphicData uri="http://schemas.openxmlformats.org/presentationml/2006/ole">
            <mc:AlternateContent xmlns:mc="http://schemas.openxmlformats.org/markup-compatibility/2006">
              <mc:Choice xmlns:v="urn:schemas-microsoft-com:vml" Requires="v">
                <p:oleObj spid="_x0000_s647676" name="公式" r:id="rId7" imgW="952087" imgH="431613" progId="Equation.3">
                  <p:embed/>
                </p:oleObj>
              </mc:Choice>
              <mc:Fallback>
                <p:oleObj name="公式" r:id="rId7" imgW="952087" imgH="431613"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4437111"/>
                        <a:ext cx="2160240" cy="972811"/>
                      </a:xfrm>
                      <a:prstGeom prst="rect">
                        <a:avLst/>
                      </a:prstGeom>
                      <a:noFill/>
                    </p:spPr>
                  </p:pic>
                </p:oleObj>
              </mc:Fallback>
            </mc:AlternateContent>
          </a:graphicData>
        </a:graphic>
      </p:graphicFrame>
      <p:sp>
        <p:nvSpPr>
          <p:cNvPr id="160781" name="Rectangle 1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60780" name="Object 12"/>
          <p:cNvGraphicFramePr>
            <a:graphicFrameLocks noChangeAspect="1"/>
          </p:cNvGraphicFramePr>
          <p:nvPr>
            <p:extLst>
              <p:ext uri="{D42A27DB-BD31-4B8C-83A1-F6EECF244321}">
                <p14:modId xmlns:p14="http://schemas.microsoft.com/office/powerpoint/2010/main" val="1654332551"/>
              </p:ext>
            </p:extLst>
          </p:nvPr>
        </p:nvGraphicFramePr>
        <p:xfrm>
          <a:off x="2483768" y="5445224"/>
          <a:ext cx="2133824" cy="864096"/>
        </p:xfrm>
        <a:graphic>
          <a:graphicData uri="http://schemas.openxmlformats.org/presentationml/2006/ole">
            <mc:AlternateContent xmlns:mc="http://schemas.openxmlformats.org/markup-compatibility/2006">
              <mc:Choice xmlns:v="urn:schemas-microsoft-com:vml" Requires="v">
                <p:oleObj spid="_x0000_s647677" name="公式" r:id="rId9" imgW="1054100" imgH="431800" progId="Equation.3">
                  <p:embed/>
                </p:oleObj>
              </mc:Choice>
              <mc:Fallback>
                <p:oleObj name="公式" r:id="rId9" imgW="1054100" imgH="4318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3768" y="5445224"/>
                        <a:ext cx="2133824" cy="864096"/>
                      </a:xfrm>
                      <a:prstGeom prst="rect">
                        <a:avLst/>
                      </a:prstGeom>
                      <a:noFill/>
                    </p:spPr>
                  </p:pic>
                </p:oleObj>
              </mc:Fallback>
            </mc:AlternateContent>
          </a:graphicData>
        </a:graphic>
      </p:graphicFrame>
      <p:sp>
        <p:nvSpPr>
          <p:cNvPr id="18" name="右箭头 17"/>
          <p:cNvSpPr/>
          <p:nvPr/>
        </p:nvSpPr>
        <p:spPr>
          <a:xfrm>
            <a:off x="827584" y="5589240"/>
            <a:ext cx="576064" cy="43204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0772"/>
                                        </p:tgtEl>
                                        <p:attrNameLst>
                                          <p:attrName>style.visibility</p:attrName>
                                        </p:attrNameLst>
                                      </p:cBhvr>
                                      <p:to>
                                        <p:strVal val="visible"/>
                                      </p:to>
                                    </p:set>
                                    <p:anim calcmode="lin" valueType="num">
                                      <p:cBhvr additive="base">
                                        <p:cTn id="11" dur="500" fill="hold"/>
                                        <p:tgtEl>
                                          <p:spTgt spid="160772"/>
                                        </p:tgtEl>
                                        <p:attrNameLst>
                                          <p:attrName>ppt_x</p:attrName>
                                        </p:attrNameLst>
                                      </p:cBhvr>
                                      <p:tavLst>
                                        <p:tav tm="0">
                                          <p:val>
                                            <p:strVal val="#ppt_x"/>
                                          </p:val>
                                        </p:tav>
                                        <p:tav tm="100000">
                                          <p:val>
                                            <p:strVal val="#ppt_x"/>
                                          </p:val>
                                        </p:tav>
                                      </p:tavLst>
                                    </p:anim>
                                    <p:anim calcmode="lin" valueType="num">
                                      <p:cBhvr additive="base">
                                        <p:cTn id="12" dur="500" fill="hold"/>
                                        <p:tgtEl>
                                          <p:spTgt spid="16077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0771">
                                            <p:txEl>
                                              <p:pRg st="3" end="3"/>
                                            </p:txEl>
                                          </p:spTgt>
                                        </p:tgtEl>
                                        <p:attrNameLst>
                                          <p:attrName>style.visibility</p:attrName>
                                        </p:attrNameLst>
                                      </p:cBhvr>
                                      <p:to>
                                        <p:strVal val="visible"/>
                                      </p:to>
                                    </p:set>
                                    <p:anim calcmode="lin" valueType="num">
                                      <p:cBhvr additive="base">
                                        <p:cTn id="17" dur="500" fill="hold"/>
                                        <p:tgtEl>
                                          <p:spTgt spid="16077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077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0771">
                                            <p:txEl>
                                              <p:pRg st="6" end="6"/>
                                            </p:txEl>
                                          </p:spTgt>
                                        </p:tgtEl>
                                        <p:attrNameLst>
                                          <p:attrName>style.visibility</p:attrName>
                                        </p:attrNameLst>
                                      </p:cBhvr>
                                      <p:to>
                                        <p:strVal val="visible"/>
                                      </p:to>
                                    </p:set>
                                    <p:anim calcmode="lin" valueType="num">
                                      <p:cBhvr additive="base">
                                        <p:cTn id="27" dur="500" fill="hold"/>
                                        <p:tgtEl>
                                          <p:spTgt spid="16077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07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0771">
                                            <p:txEl>
                                              <p:pRg st="7" end="7"/>
                                            </p:txEl>
                                          </p:spTgt>
                                        </p:tgtEl>
                                        <p:attrNameLst>
                                          <p:attrName>style.visibility</p:attrName>
                                        </p:attrNameLst>
                                      </p:cBhvr>
                                      <p:to>
                                        <p:strVal val="visible"/>
                                      </p:to>
                                    </p:set>
                                    <p:anim calcmode="lin" valueType="num">
                                      <p:cBhvr additive="base">
                                        <p:cTn id="33" dur="500" fill="hold"/>
                                        <p:tgtEl>
                                          <p:spTgt spid="16077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0771">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0778"/>
                                        </p:tgtEl>
                                        <p:attrNameLst>
                                          <p:attrName>style.visibility</p:attrName>
                                        </p:attrNameLst>
                                      </p:cBhvr>
                                      <p:to>
                                        <p:strVal val="visible"/>
                                      </p:to>
                                    </p:set>
                                    <p:anim calcmode="lin" valueType="num">
                                      <p:cBhvr additive="base">
                                        <p:cTn id="37" dur="500" fill="hold"/>
                                        <p:tgtEl>
                                          <p:spTgt spid="160778"/>
                                        </p:tgtEl>
                                        <p:attrNameLst>
                                          <p:attrName>ppt_x</p:attrName>
                                        </p:attrNameLst>
                                      </p:cBhvr>
                                      <p:tavLst>
                                        <p:tav tm="0">
                                          <p:val>
                                            <p:strVal val="#ppt_x"/>
                                          </p:val>
                                        </p:tav>
                                        <p:tav tm="100000">
                                          <p:val>
                                            <p:strVal val="#ppt_x"/>
                                          </p:val>
                                        </p:tav>
                                      </p:tavLst>
                                    </p:anim>
                                    <p:anim calcmode="lin" valueType="num">
                                      <p:cBhvr additive="base">
                                        <p:cTn id="38" dur="500" fill="hold"/>
                                        <p:tgtEl>
                                          <p:spTgt spid="16077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0771">
                                            <p:txEl>
                                              <p:pRg st="9" end="9"/>
                                            </p:txEl>
                                          </p:spTgt>
                                        </p:tgtEl>
                                        <p:attrNameLst>
                                          <p:attrName>style.visibility</p:attrName>
                                        </p:attrNameLst>
                                      </p:cBhvr>
                                      <p:to>
                                        <p:strVal val="visible"/>
                                      </p:to>
                                    </p:set>
                                    <p:anim calcmode="lin" valueType="num">
                                      <p:cBhvr additive="base">
                                        <p:cTn id="43" dur="500" fill="hold"/>
                                        <p:tgtEl>
                                          <p:spTgt spid="16077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0771">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0780"/>
                                        </p:tgtEl>
                                        <p:attrNameLst>
                                          <p:attrName>style.visibility</p:attrName>
                                        </p:attrNameLst>
                                      </p:cBhvr>
                                      <p:to>
                                        <p:strVal val="visible"/>
                                      </p:to>
                                    </p:set>
                                    <p:anim calcmode="lin" valueType="num">
                                      <p:cBhvr additive="base">
                                        <p:cTn id="47" dur="500" fill="hold"/>
                                        <p:tgtEl>
                                          <p:spTgt spid="160780"/>
                                        </p:tgtEl>
                                        <p:attrNameLst>
                                          <p:attrName>ppt_x</p:attrName>
                                        </p:attrNameLst>
                                      </p:cBhvr>
                                      <p:tavLst>
                                        <p:tav tm="0">
                                          <p:val>
                                            <p:strVal val="#ppt_x"/>
                                          </p:val>
                                        </p:tav>
                                        <p:tav tm="100000">
                                          <p:val>
                                            <p:strVal val="#ppt_x"/>
                                          </p:val>
                                        </p:tav>
                                      </p:tavLst>
                                    </p:anim>
                                    <p:anim calcmode="lin" valueType="num">
                                      <p:cBhvr additive="base">
                                        <p:cTn id="48" dur="500" fill="hold"/>
                                        <p:tgtEl>
                                          <p:spTgt spid="16078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endParaRPr lang="zh-CN" altLang="en-US" dirty="0"/>
          </a:p>
        </p:txBody>
      </p:sp>
      <p:sp>
        <p:nvSpPr>
          <p:cNvPr id="161795" name="Rectangle 3"/>
          <p:cNvSpPr>
            <a:spLocks noGrp="1" noChangeArrowheads="1"/>
          </p:cNvSpPr>
          <p:nvPr>
            <p:ph type="body" idx="1"/>
          </p:nvPr>
        </p:nvSpPr>
        <p:spPr>
          <a:xfrm>
            <a:off x="539552" y="1196752"/>
            <a:ext cx="8064896" cy="5400600"/>
          </a:xfrm>
        </p:spPr>
        <p:txBody>
          <a:bodyPr>
            <a:normAutofit lnSpcReduction="10000"/>
          </a:bodyPr>
          <a:lstStyle/>
          <a:p>
            <a:pPr lvl="3"/>
            <a:endParaRPr lang="en-US" altLang="zh-CN" dirty="0" smtClean="0"/>
          </a:p>
          <a:p>
            <a:pPr lvl="3"/>
            <a:endParaRPr lang="en-US" altLang="zh-CN" dirty="0" smtClean="0"/>
          </a:p>
          <a:p>
            <a:pPr lvl="1"/>
            <a:endParaRPr lang="zh-CN" altLang="en-US" dirty="0" smtClean="0"/>
          </a:p>
          <a:p>
            <a:endParaRPr lang="en-US" altLang="zh-CN" dirty="0" smtClean="0"/>
          </a:p>
          <a:p>
            <a:r>
              <a:rPr lang="zh-CN" altLang="en-US" dirty="0" smtClean="0"/>
              <a:t>代入式峰值失真定义式：</a:t>
            </a:r>
          </a:p>
          <a:p>
            <a:pPr lvl="3">
              <a:buFont typeface="Wingdings" pitchFamily="2" charset="2"/>
              <a:buNone/>
            </a:pPr>
            <a:endParaRPr lang="zh-CN" altLang="en-US" dirty="0" smtClean="0"/>
          </a:p>
          <a:p>
            <a:r>
              <a:rPr lang="zh-CN" altLang="en-US" dirty="0" smtClean="0"/>
              <a:t>得到</a:t>
            </a:r>
            <a:endParaRPr lang="en-US" altLang="zh-CN" dirty="0" smtClean="0"/>
          </a:p>
          <a:p>
            <a:pPr lvl="1"/>
            <a:endParaRPr lang="en-US" altLang="zh-CN" dirty="0" smtClean="0"/>
          </a:p>
          <a:p>
            <a:pPr marL="502920" lvl="4">
              <a:spcBef>
                <a:spcPts val="1800"/>
              </a:spcBef>
            </a:pPr>
            <a:r>
              <a:rPr lang="zh-CN" altLang="en-US" sz="2400" dirty="0" smtClean="0"/>
              <a:t>可见</a:t>
            </a:r>
            <a:r>
              <a:rPr lang="en-US" altLang="zh-CN" sz="2400" dirty="0" smtClean="0"/>
              <a:t>: </a:t>
            </a:r>
            <a:r>
              <a:rPr lang="zh-CN" altLang="en-US" sz="2400" dirty="0" smtClean="0"/>
              <a:t>在输入序列</a:t>
            </a:r>
            <a:r>
              <a:rPr lang="en-US" altLang="zh-CN" sz="2400" dirty="0" smtClean="0"/>
              <a:t>{</a:t>
            </a:r>
            <a:r>
              <a:rPr lang="en-US" altLang="zh-CN" sz="2400" i="1" dirty="0" err="1" smtClean="0"/>
              <a:t>x</a:t>
            </a:r>
            <a:r>
              <a:rPr lang="en-US" altLang="zh-CN" sz="2400" i="1" baseline="-25000" dirty="0" err="1" smtClean="0"/>
              <a:t>k</a:t>
            </a:r>
            <a:r>
              <a:rPr lang="en-US" altLang="zh-CN" sz="2400" dirty="0" smtClean="0"/>
              <a:t>}</a:t>
            </a:r>
            <a:r>
              <a:rPr lang="zh-CN" altLang="en-US" sz="2400" dirty="0" smtClean="0"/>
              <a:t>给定的情况下，峰值畸变</a:t>
            </a:r>
            <a:r>
              <a:rPr lang="en-US" altLang="zh-CN" sz="2400" i="1" dirty="0" smtClean="0"/>
              <a:t>D</a:t>
            </a:r>
            <a:r>
              <a:rPr lang="zh-CN" altLang="en-US" sz="2400" dirty="0" smtClean="0"/>
              <a:t>是各抽头系数</a:t>
            </a:r>
            <a:r>
              <a:rPr lang="en-US" altLang="zh-CN" sz="2400" i="1" dirty="0" err="1" smtClean="0"/>
              <a:t>C</a:t>
            </a:r>
            <a:r>
              <a:rPr lang="en-US" altLang="zh-CN" sz="2400" i="1" baseline="-25000" dirty="0" err="1" smtClean="0"/>
              <a:t>i</a:t>
            </a:r>
            <a:r>
              <a:rPr lang="en-US" altLang="zh-CN" sz="2400" dirty="0" smtClean="0"/>
              <a:t>(</a:t>
            </a:r>
            <a:r>
              <a:rPr lang="zh-CN" altLang="en-US" sz="2400" dirty="0" smtClean="0"/>
              <a:t>除</a:t>
            </a:r>
            <a:r>
              <a:rPr lang="en-US" altLang="zh-CN" sz="2400" i="1" dirty="0" smtClean="0"/>
              <a:t>C</a:t>
            </a:r>
            <a:r>
              <a:rPr lang="en-US" altLang="zh-CN" sz="2400" baseline="-25000" dirty="0" smtClean="0"/>
              <a:t>0</a:t>
            </a:r>
            <a:r>
              <a:rPr lang="zh-CN" altLang="en-US" sz="2400" dirty="0" smtClean="0"/>
              <a:t>外</a:t>
            </a:r>
            <a:r>
              <a:rPr lang="en-US" altLang="zh-CN" sz="2400" dirty="0" smtClean="0"/>
              <a:t>)</a:t>
            </a:r>
            <a:r>
              <a:rPr lang="zh-CN" altLang="en-US" sz="2400" dirty="0" smtClean="0"/>
              <a:t>的函数。</a:t>
            </a:r>
            <a:endParaRPr lang="en-US" altLang="zh-CN" sz="2400" dirty="0" smtClean="0"/>
          </a:p>
          <a:p>
            <a:pPr marL="502920" lvl="4">
              <a:spcBef>
                <a:spcPts val="1800"/>
              </a:spcBef>
            </a:pPr>
            <a:r>
              <a:rPr lang="zh-CN" altLang="en-US" sz="2400" dirty="0" smtClean="0"/>
              <a:t>显然，</a:t>
            </a:r>
            <a:r>
              <a:rPr lang="zh-CN" altLang="en-US" sz="2400" dirty="0" smtClean="0">
                <a:solidFill>
                  <a:srgbClr val="0000FF"/>
                </a:solidFill>
              </a:rPr>
              <a:t>求解使</a:t>
            </a:r>
            <a:r>
              <a:rPr lang="en-US" altLang="zh-CN" sz="2400" i="1" dirty="0" smtClean="0">
                <a:solidFill>
                  <a:srgbClr val="0000FF"/>
                </a:solidFill>
              </a:rPr>
              <a:t>D</a:t>
            </a:r>
            <a:r>
              <a:rPr lang="zh-CN" altLang="en-US" sz="2400" dirty="0" smtClean="0">
                <a:solidFill>
                  <a:srgbClr val="0000FF"/>
                </a:solidFill>
              </a:rPr>
              <a:t>最小的</a:t>
            </a:r>
            <a:r>
              <a:rPr lang="en-US" altLang="zh-CN" sz="2400" i="1" dirty="0" err="1" smtClean="0">
                <a:solidFill>
                  <a:srgbClr val="0000FF"/>
                </a:solidFill>
              </a:rPr>
              <a:t>C</a:t>
            </a:r>
            <a:r>
              <a:rPr lang="en-US" altLang="zh-CN" sz="2400" i="1" baseline="-25000" dirty="0" err="1" smtClean="0">
                <a:solidFill>
                  <a:srgbClr val="0000FF"/>
                </a:solidFill>
              </a:rPr>
              <a:t>i</a:t>
            </a:r>
            <a:r>
              <a:rPr lang="zh-CN" altLang="en-US" sz="2400" dirty="0" smtClean="0"/>
              <a:t>是我们所关心的。</a:t>
            </a:r>
            <a:endParaRPr lang="zh-CN" altLang="en-US" dirty="0"/>
          </a:p>
        </p:txBody>
      </p:sp>
      <p:sp>
        <p:nvSpPr>
          <p:cNvPr id="19" name="灯片编号占位符 5"/>
          <p:cNvSpPr>
            <a:spLocks noGrp="1"/>
          </p:cNvSpPr>
          <p:nvPr>
            <p:ph type="sldNum" sz="quarter" idx="12"/>
          </p:nvPr>
        </p:nvSpPr>
        <p:spPr/>
        <p:txBody>
          <a:bodyPr/>
          <a:lstStyle/>
          <a:p>
            <a:fld id="{F2A4F111-0D7C-4859-98EA-686FD571E7A8}" type="slidenum">
              <a:rPr lang="en-US" altLang="zh-CN" smtClean="0"/>
              <a:pPr/>
              <a:t>186</a:t>
            </a:fld>
            <a:endParaRPr lang="en-US" altLang="zh-CN"/>
          </a:p>
        </p:txBody>
      </p:sp>
      <p:graphicFrame>
        <p:nvGraphicFramePr>
          <p:cNvPr id="161796" name="Object 4"/>
          <p:cNvGraphicFramePr>
            <a:graphicFrameLocks noChangeAspect="1"/>
          </p:cNvGraphicFramePr>
          <p:nvPr/>
        </p:nvGraphicFramePr>
        <p:xfrm>
          <a:off x="683568" y="1124744"/>
          <a:ext cx="1987550" cy="804862"/>
        </p:xfrm>
        <a:graphic>
          <a:graphicData uri="http://schemas.openxmlformats.org/presentationml/2006/ole">
            <mc:AlternateContent xmlns:mc="http://schemas.openxmlformats.org/markup-compatibility/2006">
              <mc:Choice xmlns:v="urn:schemas-microsoft-com:vml" Requires="v">
                <p:oleObj spid="_x0000_s664103" name="公式" r:id="rId3" imgW="1054100" imgH="431800" progId="Equation.3">
                  <p:embed/>
                </p:oleObj>
              </mc:Choice>
              <mc:Fallback>
                <p:oleObj name="公式" r:id="rId3" imgW="1054100" imgH="431800" progId="Equation.3">
                  <p:embed/>
                  <p:pic>
                    <p:nvPicPr>
                      <p:cNvPr id="0" name="Picture 5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124744"/>
                        <a:ext cx="1987550"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798" name="Rectangle 6"/>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9"/>
          <p:cNvGrpSpPr>
            <a:grpSpLocks/>
          </p:cNvGrpSpPr>
          <p:nvPr/>
        </p:nvGrpSpPr>
        <p:grpSpPr bwMode="auto">
          <a:xfrm>
            <a:off x="3275856" y="1124744"/>
            <a:ext cx="2655888" cy="1035050"/>
            <a:chOff x="2313" y="1617"/>
            <a:chExt cx="1673" cy="652"/>
          </a:xfrm>
        </p:grpSpPr>
        <p:graphicFrame>
          <p:nvGraphicFramePr>
            <p:cNvPr id="161797" name="Object 5"/>
            <p:cNvGraphicFramePr>
              <a:graphicFrameLocks noChangeAspect="1"/>
            </p:cNvGraphicFramePr>
            <p:nvPr/>
          </p:nvGraphicFramePr>
          <p:xfrm>
            <a:off x="2880" y="1617"/>
            <a:ext cx="709" cy="652"/>
          </p:xfrm>
          <a:graphic>
            <a:graphicData uri="http://schemas.openxmlformats.org/presentationml/2006/ole">
              <mc:AlternateContent xmlns:mc="http://schemas.openxmlformats.org/markup-compatibility/2006">
                <mc:Choice xmlns:v="urn:schemas-microsoft-com:vml" Requires="v">
                  <p:oleObj spid="_x0000_s664104" r:id="rId5" imgW="583947" imgH="533169" progId="Equation.DSMT4">
                    <p:embed/>
                  </p:oleObj>
                </mc:Choice>
                <mc:Fallback>
                  <p:oleObj r:id="rId5" imgW="583947" imgH="533169" progId="Equation.DSMT4">
                    <p:embed/>
                    <p:pic>
                      <p:nvPicPr>
                        <p:cNvPr id="0" name="Picture 5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1617"/>
                          <a:ext cx="709" cy="6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799" name="Text Box 7"/>
            <p:cNvSpPr txBox="1">
              <a:spLocks noChangeArrowheads="1"/>
            </p:cNvSpPr>
            <p:nvPr/>
          </p:nvSpPr>
          <p:spPr bwMode="auto">
            <a:xfrm>
              <a:off x="2313" y="1735"/>
              <a:ext cx="624" cy="288"/>
            </a:xfrm>
            <a:prstGeom prst="rect">
              <a:avLst/>
            </a:prstGeom>
            <a:noFill/>
            <a:ln w="9525">
              <a:noFill/>
              <a:miter lim="800000"/>
              <a:headEnd/>
              <a:tailEnd/>
            </a:ln>
            <a:effectLst/>
          </p:spPr>
          <p:txBody>
            <a:bodyPr>
              <a:spAutoFit/>
            </a:bodyPr>
            <a:lstStyle/>
            <a:p>
              <a:pPr>
                <a:spcBef>
                  <a:spcPct val="50000"/>
                </a:spcBef>
              </a:pPr>
              <a:r>
                <a:rPr lang="en-US" altLang="zh-CN" sz="2400" i="1" dirty="0">
                  <a:latin typeface="Times New Roman" pitchFamily="18" charset="0"/>
                </a:rPr>
                <a:t>C</a:t>
              </a:r>
              <a:r>
                <a:rPr lang="en-US" altLang="zh-CN" sz="2400" baseline="-25000" dirty="0">
                  <a:latin typeface="Times New Roman" pitchFamily="18" charset="0"/>
                </a:rPr>
                <a:t>0</a:t>
              </a:r>
              <a:r>
                <a:rPr lang="en-US" altLang="zh-CN" sz="2400" i="1" dirty="0">
                  <a:latin typeface="Times New Roman" pitchFamily="18" charset="0"/>
                </a:rPr>
                <a:t>x</a:t>
              </a:r>
              <a:r>
                <a:rPr lang="en-US" altLang="zh-CN" sz="2400" baseline="-25000" dirty="0">
                  <a:latin typeface="Times New Roman" pitchFamily="18" charset="0"/>
                </a:rPr>
                <a:t>0</a:t>
              </a:r>
              <a:r>
                <a:rPr lang="en-US" altLang="zh-CN" sz="2400" dirty="0">
                  <a:latin typeface="Times New Roman" pitchFamily="18" charset="0"/>
                </a:rPr>
                <a:t> +</a:t>
              </a:r>
            </a:p>
          </p:txBody>
        </p:sp>
        <p:sp>
          <p:nvSpPr>
            <p:cNvPr id="161800" name="Text Box 8"/>
            <p:cNvSpPr txBox="1">
              <a:spLocks noChangeArrowheads="1"/>
            </p:cNvSpPr>
            <p:nvPr/>
          </p:nvSpPr>
          <p:spPr bwMode="auto">
            <a:xfrm>
              <a:off x="3589" y="1706"/>
              <a:ext cx="397" cy="288"/>
            </a:xfrm>
            <a:prstGeom prst="rect">
              <a:avLst/>
            </a:prstGeom>
            <a:noFill/>
            <a:ln w="9525">
              <a:noFill/>
              <a:miter lim="800000"/>
              <a:headEnd/>
              <a:tailEnd/>
            </a:ln>
            <a:effectLst/>
          </p:spPr>
          <p:txBody>
            <a:bodyPr>
              <a:spAutoFit/>
            </a:bodyPr>
            <a:lstStyle/>
            <a:p>
              <a:pPr>
                <a:spcBef>
                  <a:spcPct val="50000"/>
                </a:spcBef>
              </a:pPr>
              <a:r>
                <a:rPr lang="en-US" altLang="zh-CN" sz="2400" dirty="0">
                  <a:latin typeface="Times New Roman" pitchFamily="18" charset="0"/>
                </a:rPr>
                <a:t>= 1</a:t>
              </a:r>
            </a:p>
          </p:txBody>
        </p:sp>
      </p:grpSp>
      <p:sp>
        <p:nvSpPr>
          <p:cNvPr id="161803" name="Rectangle 11"/>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3" name="Group 13"/>
          <p:cNvGrpSpPr>
            <a:grpSpLocks/>
          </p:cNvGrpSpPr>
          <p:nvPr/>
        </p:nvGrpSpPr>
        <p:grpSpPr bwMode="auto">
          <a:xfrm>
            <a:off x="6588224" y="1124744"/>
            <a:ext cx="2205037" cy="990600"/>
            <a:chOff x="2171" y="2155"/>
            <a:chExt cx="1389" cy="624"/>
          </a:xfrm>
        </p:grpSpPr>
        <p:graphicFrame>
          <p:nvGraphicFramePr>
            <p:cNvPr id="161802" name="Object 10"/>
            <p:cNvGraphicFramePr>
              <a:graphicFrameLocks noChangeAspect="1"/>
            </p:cNvGraphicFramePr>
            <p:nvPr/>
          </p:nvGraphicFramePr>
          <p:xfrm>
            <a:off x="2880" y="2155"/>
            <a:ext cx="680" cy="624"/>
          </p:xfrm>
          <a:graphic>
            <a:graphicData uri="http://schemas.openxmlformats.org/presentationml/2006/ole">
              <mc:AlternateContent xmlns:mc="http://schemas.openxmlformats.org/markup-compatibility/2006">
                <mc:Choice xmlns:v="urn:schemas-microsoft-com:vml" Requires="v">
                  <p:oleObj spid="_x0000_s664105" r:id="rId7" imgW="583947" imgH="533169" progId="Equation.DSMT4">
                    <p:embed/>
                  </p:oleObj>
                </mc:Choice>
                <mc:Fallback>
                  <p:oleObj r:id="rId7" imgW="583947" imgH="533169" progId="Equation.DSMT4">
                    <p:embed/>
                    <p:pic>
                      <p:nvPicPr>
                        <p:cNvPr id="0" name="Picture 5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 y="2155"/>
                          <a:ext cx="680" cy="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Text Box 12"/>
            <p:cNvSpPr txBox="1">
              <a:spLocks noChangeArrowheads="1"/>
            </p:cNvSpPr>
            <p:nvPr/>
          </p:nvSpPr>
          <p:spPr bwMode="auto">
            <a:xfrm>
              <a:off x="2171" y="2273"/>
              <a:ext cx="766" cy="288"/>
            </a:xfrm>
            <a:prstGeom prst="rect">
              <a:avLst/>
            </a:prstGeom>
            <a:noFill/>
            <a:ln w="9525">
              <a:noFill/>
              <a:miter lim="800000"/>
              <a:headEnd/>
              <a:tailEnd/>
            </a:ln>
            <a:effectLst/>
          </p:spPr>
          <p:txBody>
            <a:bodyPr>
              <a:spAutoFit/>
            </a:bodyPr>
            <a:lstStyle/>
            <a:p>
              <a:pPr>
                <a:spcBef>
                  <a:spcPct val="50000"/>
                </a:spcBef>
              </a:pPr>
              <a:r>
                <a:rPr lang="en-US" altLang="zh-CN" sz="2400" i="1" dirty="0">
                  <a:latin typeface="Times New Roman" pitchFamily="18" charset="0"/>
                </a:rPr>
                <a:t>C</a:t>
              </a:r>
              <a:r>
                <a:rPr lang="en-US" altLang="zh-CN" sz="2400" baseline="-25000" dirty="0">
                  <a:latin typeface="Times New Roman" pitchFamily="18" charset="0"/>
                </a:rPr>
                <a:t>0</a:t>
              </a:r>
              <a:r>
                <a:rPr lang="en-US" altLang="zh-CN" sz="2400" dirty="0">
                  <a:latin typeface="Times New Roman" pitchFamily="18" charset="0"/>
                </a:rPr>
                <a:t> = 1 -</a:t>
              </a:r>
            </a:p>
          </p:txBody>
        </p:sp>
      </p:grpSp>
      <p:graphicFrame>
        <p:nvGraphicFramePr>
          <p:cNvPr id="161806" name="Object 14"/>
          <p:cNvGraphicFramePr>
            <a:graphicFrameLocks noChangeAspect="1"/>
          </p:cNvGraphicFramePr>
          <p:nvPr/>
        </p:nvGraphicFramePr>
        <p:xfrm>
          <a:off x="6732240" y="2204864"/>
          <a:ext cx="2029543" cy="913953"/>
        </p:xfrm>
        <a:graphic>
          <a:graphicData uri="http://schemas.openxmlformats.org/presentationml/2006/ole">
            <mc:AlternateContent xmlns:mc="http://schemas.openxmlformats.org/markup-compatibility/2006">
              <mc:Choice xmlns:v="urn:schemas-microsoft-com:vml" Requires="v">
                <p:oleObj spid="_x0000_s664106" name="公式" r:id="rId9" imgW="952087" imgH="431613" progId="Equation.3">
                  <p:embed/>
                </p:oleObj>
              </mc:Choice>
              <mc:Fallback>
                <p:oleObj name="公式" r:id="rId9" imgW="952087" imgH="431613" progId="Equation.3">
                  <p:embed/>
                  <p:pic>
                    <p:nvPicPr>
                      <p:cNvPr id="0" name="Picture 5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2240" y="2204864"/>
                        <a:ext cx="2029543" cy="913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8" name="Rectangle 16"/>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4" name="Group 18"/>
          <p:cNvGrpSpPr>
            <a:grpSpLocks/>
          </p:cNvGrpSpPr>
          <p:nvPr/>
        </p:nvGrpSpPr>
        <p:grpSpPr bwMode="auto">
          <a:xfrm>
            <a:off x="1907704" y="2132856"/>
            <a:ext cx="3744416" cy="1224136"/>
            <a:chOff x="2568" y="3549"/>
            <a:chExt cx="2013" cy="616"/>
          </a:xfrm>
        </p:grpSpPr>
        <p:graphicFrame>
          <p:nvGraphicFramePr>
            <p:cNvPr id="161807" name="Object 15"/>
            <p:cNvGraphicFramePr>
              <a:graphicFrameLocks noChangeAspect="1"/>
            </p:cNvGraphicFramePr>
            <p:nvPr/>
          </p:nvGraphicFramePr>
          <p:xfrm>
            <a:off x="2908" y="3549"/>
            <a:ext cx="1673" cy="616"/>
          </p:xfrm>
          <a:graphic>
            <a:graphicData uri="http://schemas.openxmlformats.org/presentationml/2006/ole">
              <mc:AlternateContent xmlns:mc="http://schemas.openxmlformats.org/markup-compatibility/2006">
                <mc:Choice xmlns:v="urn:schemas-microsoft-com:vml" Requires="v">
                  <p:oleObj spid="_x0000_s664107" r:id="rId11" imgW="1447172" imgH="533169" progId="Equation.DSMT4">
                    <p:embed/>
                  </p:oleObj>
                </mc:Choice>
                <mc:Fallback>
                  <p:oleObj r:id="rId11" imgW="1447172" imgH="533169" progId="Equation.DSMT4">
                    <p:embed/>
                    <p:pic>
                      <p:nvPicPr>
                        <p:cNvPr id="0" name="Picture 5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08" y="3549"/>
                          <a:ext cx="1673" cy="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9" name="Text Box 17"/>
            <p:cNvSpPr txBox="1">
              <a:spLocks noChangeArrowheads="1"/>
            </p:cNvSpPr>
            <p:nvPr/>
          </p:nvSpPr>
          <p:spPr bwMode="auto">
            <a:xfrm>
              <a:off x="2568" y="3663"/>
              <a:ext cx="425" cy="269"/>
            </a:xfrm>
            <a:prstGeom prst="rect">
              <a:avLst/>
            </a:prstGeom>
            <a:noFill/>
            <a:ln w="9525">
              <a:noFill/>
              <a:miter lim="800000"/>
              <a:headEnd/>
              <a:tailEnd/>
            </a:ln>
            <a:effectLst/>
          </p:spPr>
          <p:txBody>
            <a:bodyPr>
              <a:spAutoFit/>
            </a:bodyPr>
            <a:lstStyle/>
            <a:p>
              <a:pPr>
                <a:spcBef>
                  <a:spcPct val="50000"/>
                </a:spcBef>
              </a:pPr>
              <a:r>
                <a:rPr lang="en-US" altLang="zh-CN" sz="2200" i="1" dirty="0" err="1">
                  <a:latin typeface="Times New Roman" pitchFamily="18" charset="0"/>
                </a:rPr>
                <a:t>y</a:t>
              </a:r>
              <a:r>
                <a:rPr lang="en-US" altLang="zh-CN" sz="2200" i="1" baseline="-25000" dirty="0" err="1">
                  <a:latin typeface="Times New Roman" pitchFamily="18" charset="0"/>
                </a:rPr>
                <a:t>k</a:t>
              </a:r>
              <a:r>
                <a:rPr lang="en-US" altLang="zh-CN" sz="2200" dirty="0">
                  <a:latin typeface="Times New Roman" pitchFamily="18" charset="0"/>
                </a:rPr>
                <a:t> =</a:t>
              </a:r>
            </a:p>
          </p:txBody>
        </p:sp>
      </p:grpSp>
      <p:sp>
        <p:nvSpPr>
          <p:cNvPr id="23" name="右箭头 22"/>
          <p:cNvSpPr/>
          <p:nvPr/>
        </p:nvSpPr>
        <p:spPr>
          <a:xfrm>
            <a:off x="2699792" y="1340768"/>
            <a:ext cx="504056" cy="43204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4" name="右箭头 23"/>
          <p:cNvSpPr/>
          <p:nvPr/>
        </p:nvSpPr>
        <p:spPr>
          <a:xfrm>
            <a:off x="5940152" y="1340768"/>
            <a:ext cx="504056" cy="43204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5" name="矩形 24"/>
          <p:cNvSpPr/>
          <p:nvPr/>
        </p:nvSpPr>
        <p:spPr>
          <a:xfrm>
            <a:off x="8172400" y="1988840"/>
            <a:ext cx="697627" cy="400110"/>
          </a:xfrm>
          <a:prstGeom prst="rect">
            <a:avLst/>
          </a:prstGeom>
        </p:spPr>
        <p:txBody>
          <a:bodyPr wrap="none">
            <a:spAutoFit/>
          </a:bodyPr>
          <a:lstStyle/>
          <a:p>
            <a:r>
              <a:rPr lang="zh-CN" altLang="en-US" sz="2000" b="1" dirty="0" smtClean="0">
                <a:solidFill>
                  <a:srgbClr val="0000FF"/>
                </a:solidFill>
                <a:latin typeface="+mj-ea"/>
                <a:ea typeface="+mj-ea"/>
              </a:rPr>
              <a:t>代入</a:t>
            </a:r>
            <a:endParaRPr lang="zh-CN" altLang="en-US" sz="2000" b="1" dirty="0">
              <a:solidFill>
                <a:srgbClr val="0000FF"/>
              </a:solidFill>
              <a:latin typeface="+mj-ea"/>
              <a:ea typeface="+mj-ea"/>
            </a:endParaRPr>
          </a:p>
        </p:txBody>
      </p:sp>
      <p:sp>
        <p:nvSpPr>
          <p:cNvPr id="26" name="下箭头 25"/>
          <p:cNvSpPr/>
          <p:nvPr/>
        </p:nvSpPr>
        <p:spPr>
          <a:xfrm>
            <a:off x="7308304" y="1844824"/>
            <a:ext cx="432048" cy="50405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7" name="右箭头 26"/>
          <p:cNvSpPr/>
          <p:nvPr/>
        </p:nvSpPr>
        <p:spPr>
          <a:xfrm rot="10800000">
            <a:off x="5796136" y="2348880"/>
            <a:ext cx="792088" cy="57606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aphicFrame>
        <p:nvGraphicFramePr>
          <p:cNvPr id="28" name="Object 7"/>
          <p:cNvGraphicFramePr>
            <a:graphicFrameLocks noChangeAspect="1"/>
          </p:cNvGraphicFramePr>
          <p:nvPr>
            <p:extLst>
              <p:ext uri="{D42A27DB-BD31-4B8C-83A1-F6EECF244321}">
                <p14:modId xmlns:p14="http://schemas.microsoft.com/office/powerpoint/2010/main" val="1319669344"/>
              </p:ext>
            </p:extLst>
          </p:nvPr>
        </p:nvGraphicFramePr>
        <p:xfrm>
          <a:off x="4716016" y="3001564"/>
          <a:ext cx="2232248" cy="1047454"/>
        </p:xfrm>
        <a:graphic>
          <a:graphicData uri="http://schemas.openxmlformats.org/presentationml/2006/ole">
            <mc:AlternateContent xmlns:mc="http://schemas.openxmlformats.org/markup-compatibility/2006">
              <mc:Choice xmlns:v="urn:schemas-microsoft-com:vml" Requires="v">
                <p:oleObj spid="_x0000_s664108" r:id="rId13" imgW="939392" imgH="533169" progId="Equation.DSMT4">
                  <p:embed/>
                </p:oleObj>
              </mc:Choice>
              <mc:Fallback>
                <p:oleObj r:id="rId13" imgW="939392" imgH="533169" progId="Equation.DSMT4">
                  <p:embed/>
                  <p:pic>
                    <p:nvPicPr>
                      <p:cNvPr id="0" name="Picture 57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6016" y="3001564"/>
                        <a:ext cx="2232248" cy="1047454"/>
                      </a:xfrm>
                      <a:prstGeom prst="rect">
                        <a:avLst/>
                      </a:prstGeom>
                      <a:noFill/>
                    </p:spPr>
                  </p:pic>
                </p:oleObj>
              </mc:Fallback>
            </mc:AlternateContent>
          </a:graphicData>
        </a:graphic>
      </p:graphicFrame>
      <p:grpSp>
        <p:nvGrpSpPr>
          <p:cNvPr id="29" name="Group 12"/>
          <p:cNvGrpSpPr>
            <a:grpSpLocks/>
          </p:cNvGrpSpPr>
          <p:nvPr/>
        </p:nvGrpSpPr>
        <p:grpSpPr bwMode="auto">
          <a:xfrm>
            <a:off x="1835696" y="3861048"/>
            <a:ext cx="4392488" cy="1296144"/>
            <a:chOff x="2341" y="2472"/>
            <a:chExt cx="2439" cy="624"/>
          </a:xfrm>
        </p:grpSpPr>
        <p:graphicFrame>
          <p:nvGraphicFramePr>
            <p:cNvPr id="30" name="Object 8"/>
            <p:cNvGraphicFramePr>
              <a:graphicFrameLocks noChangeAspect="1"/>
            </p:cNvGraphicFramePr>
            <p:nvPr/>
          </p:nvGraphicFramePr>
          <p:xfrm>
            <a:off x="2937" y="2472"/>
            <a:ext cx="1616" cy="595"/>
          </p:xfrm>
          <a:graphic>
            <a:graphicData uri="http://schemas.openxmlformats.org/presentationml/2006/ole">
              <mc:AlternateContent xmlns:mc="http://schemas.openxmlformats.org/markup-compatibility/2006">
                <mc:Choice xmlns:v="urn:schemas-microsoft-com:vml" Requires="v">
                  <p:oleObj spid="_x0000_s664109" r:id="rId15" imgW="1447172" imgH="533169" progId="Equation.DSMT4">
                    <p:embed/>
                  </p:oleObj>
                </mc:Choice>
                <mc:Fallback>
                  <p:oleObj r:id="rId15" imgW="1447172" imgH="533169" progId="Equation.DSMT4">
                    <p:embed/>
                    <p:pic>
                      <p:nvPicPr>
                        <p:cNvPr id="0" name="Picture 5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37" y="2472"/>
                          <a:ext cx="1616" cy="5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10"/>
            <p:cNvGraphicFramePr>
              <a:graphicFrameLocks noChangeAspect="1"/>
            </p:cNvGraphicFramePr>
            <p:nvPr/>
          </p:nvGraphicFramePr>
          <p:xfrm>
            <a:off x="2341" y="2472"/>
            <a:ext cx="624" cy="624"/>
          </p:xfrm>
          <a:graphic>
            <a:graphicData uri="http://schemas.openxmlformats.org/presentationml/2006/ole">
              <mc:AlternateContent xmlns:mc="http://schemas.openxmlformats.org/markup-compatibility/2006">
                <mc:Choice xmlns:v="urn:schemas-microsoft-com:vml" Requires="v">
                  <p:oleObj spid="_x0000_s664110" name="公式" r:id="rId17" imgW="545863" imgH="545863" progId="Equation.3">
                    <p:embed/>
                  </p:oleObj>
                </mc:Choice>
                <mc:Fallback>
                  <p:oleObj name="公式" r:id="rId17" imgW="545863" imgH="545863" progId="Equation.3">
                    <p:embed/>
                    <p:pic>
                      <p:nvPicPr>
                        <p:cNvPr id="0" name="Picture 5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41" y="2472"/>
                          <a:ext cx="624" cy="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 Box 11"/>
            <p:cNvSpPr txBox="1">
              <a:spLocks noChangeArrowheads="1"/>
            </p:cNvSpPr>
            <p:nvPr/>
          </p:nvSpPr>
          <p:spPr bwMode="auto">
            <a:xfrm>
              <a:off x="4468" y="2500"/>
              <a:ext cx="312" cy="365"/>
            </a:xfrm>
            <a:prstGeom prst="rect">
              <a:avLst/>
            </a:prstGeom>
            <a:noFill/>
            <a:ln w="9525">
              <a:noFill/>
              <a:miter lim="800000"/>
              <a:headEnd/>
              <a:tailEnd/>
            </a:ln>
            <a:effectLst/>
          </p:spPr>
          <p:txBody>
            <a:bodyPr>
              <a:spAutoFit/>
            </a:bodyPr>
            <a:lstStyle/>
            <a:p>
              <a:pPr>
                <a:spcBef>
                  <a:spcPct val="50000"/>
                </a:spcBef>
              </a:pPr>
              <a:r>
                <a:rPr lang="en-US" altLang="zh-CN" sz="3200">
                  <a:latin typeface="Times New Roman" pitchFamily="18" charset="0"/>
                </a:rPr>
                <a:t>|</a:t>
              </a:r>
            </a:p>
          </p:txBody>
        </p:sp>
      </p:grpSp>
      <p:cxnSp>
        <p:nvCxnSpPr>
          <p:cNvPr id="34" name="直接箭头连接符 33"/>
          <p:cNvCxnSpPr/>
          <p:nvPr/>
        </p:nvCxnSpPr>
        <p:spPr>
          <a:xfrm>
            <a:off x="2195736" y="2780928"/>
            <a:ext cx="4032448" cy="576064"/>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1806"/>
                                        </p:tgtEl>
                                        <p:attrNameLst>
                                          <p:attrName>style.visibility</p:attrName>
                                        </p:attrNameLst>
                                      </p:cBhvr>
                                      <p:to>
                                        <p:strVal val="visible"/>
                                      </p:to>
                                    </p:set>
                                    <p:anim calcmode="lin" valueType="num">
                                      <p:cBhvr additive="base">
                                        <p:cTn id="17" dur="500" fill="hold"/>
                                        <p:tgtEl>
                                          <p:spTgt spid="161806"/>
                                        </p:tgtEl>
                                        <p:attrNameLst>
                                          <p:attrName>ppt_x</p:attrName>
                                        </p:attrNameLst>
                                      </p:cBhvr>
                                      <p:tavLst>
                                        <p:tav tm="0">
                                          <p:val>
                                            <p:strVal val="#ppt_x"/>
                                          </p:val>
                                        </p:tav>
                                        <p:tav tm="100000">
                                          <p:val>
                                            <p:strVal val="#ppt_x"/>
                                          </p:val>
                                        </p:tav>
                                      </p:tavLst>
                                    </p:anim>
                                    <p:anim calcmode="lin" valueType="num">
                                      <p:cBhvr additive="base">
                                        <p:cTn id="18" dur="500" fill="hold"/>
                                        <p:tgtEl>
                                          <p:spTgt spid="16180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61795">
                                            <p:txEl>
                                              <p:pRg st="4" end="4"/>
                                            </p:txEl>
                                          </p:spTgt>
                                        </p:tgtEl>
                                        <p:attrNameLst>
                                          <p:attrName>style.visibility</p:attrName>
                                        </p:attrNameLst>
                                      </p:cBhvr>
                                      <p:to>
                                        <p:strVal val="visible"/>
                                      </p:to>
                                    </p:set>
                                    <p:anim calcmode="lin" valueType="num">
                                      <p:cBhvr additive="base">
                                        <p:cTn id="41" dur="500" fill="hold"/>
                                        <p:tgtEl>
                                          <p:spTgt spid="161795">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1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ppt_x"/>
                                          </p:val>
                                        </p:tav>
                                        <p:tav tm="100000">
                                          <p:val>
                                            <p:strVal val="#ppt_x"/>
                                          </p:val>
                                        </p:tav>
                                      </p:tavLst>
                                    </p:anim>
                                    <p:anim calcmode="lin" valueType="num">
                                      <p:cBhvr additive="base">
                                        <p:cTn id="48" dur="500" fill="hold"/>
                                        <p:tgtEl>
                                          <p:spTgt spid="28"/>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 presetClass="entr" presetSubtype="4" fill="hold" nodeType="after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500" fill="hold"/>
                                        <p:tgtEl>
                                          <p:spTgt spid="34"/>
                                        </p:tgtEl>
                                        <p:attrNameLst>
                                          <p:attrName>ppt_x</p:attrName>
                                        </p:attrNameLst>
                                      </p:cBhvr>
                                      <p:tavLst>
                                        <p:tav tm="0">
                                          <p:val>
                                            <p:strVal val="#ppt_x"/>
                                          </p:val>
                                        </p:tav>
                                        <p:tav tm="100000">
                                          <p:val>
                                            <p:strVal val="#ppt_x"/>
                                          </p:val>
                                        </p:tav>
                                      </p:tavLst>
                                    </p:anim>
                                    <p:anim calcmode="lin" valueType="num">
                                      <p:cBhvr additive="base">
                                        <p:cTn id="53" dur="500" fill="hold"/>
                                        <p:tgtEl>
                                          <p:spTgt spid="34"/>
                                        </p:tgtEl>
                                        <p:attrNameLst>
                                          <p:attrName>ppt_y</p:attrName>
                                        </p:attrNameLst>
                                      </p:cBhvr>
                                      <p:tavLst>
                                        <p:tav tm="0">
                                          <p:val>
                                            <p:strVal val="1+#ppt_h/2"/>
                                          </p:val>
                                        </p:tav>
                                        <p:tav tm="100000">
                                          <p:val>
                                            <p:strVal val="#ppt_y"/>
                                          </p:val>
                                        </p:tav>
                                      </p:tavLst>
                                    </p:anim>
                                  </p:childTnLst>
                                </p:cTn>
                              </p:par>
                            </p:childTnLst>
                          </p:cTn>
                        </p:par>
                        <p:par>
                          <p:cTn id="54" fill="hold">
                            <p:stCondLst>
                              <p:cond delay="1000"/>
                            </p:stCondLst>
                            <p:childTnLst>
                              <p:par>
                                <p:cTn id="55" presetID="2" presetClass="entr" presetSubtype="4" fill="hold" nodeType="afterEffect">
                                  <p:stCondLst>
                                    <p:cond delay="0"/>
                                  </p:stCondLst>
                                  <p:childTnLst>
                                    <p:set>
                                      <p:cBhvr>
                                        <p:cTn id="56" dur="1" fill="hold">
                                          <p:stCondLst>
                                            <p:cond delay="0"/>
                                          </p:stCondLst>
                                        </p:cTn>
                                        <p:tgtEl>
                                          <p:spTgt spid="161795">
                                            <p:txEl>
                                              <p:pRg st="6" end="6"/>
                                            </p:txEl>
                                          </p:spTgt>
                                        </p:tgtEl>
                                        <p:attrNameLst>
                                          <p:attrName>style.visibility</p:attrName>
                                        </p:attrNameLst>
                                      </p:cBhvr>
                                      <p:to>
                                        <p:strVal val="visible"/>
                                      </p:to>
                                    </p:set>
                                    <p:anim calcmode="lin" valueType="num">
                                      <p:cBhvr additive="base">
                                        <p:cTn id="57" dur="500" fill="hold"/>
                                        <p:tgtEl>
                                          <p:spTgt spid="161795">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61795">
                                            <p:txEl>
                                              <p:pRg st="6" end="6"/>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ppt_x"/>
                                          </p:val>
                                        </p:tav>
                                        <p:tav tm="100000">
                                          <p:val>
                                            <p:strVal val="#ppt_x"/>
                                          </p:val>
                                        </p:tav>
                                      </p:tavLst>
                                    </p:anim>
                                    <p:anim calcmode="lin" valueType="num">
                                      <p:cBhvr additive="base">
                                        <p:cTn id="6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61795">
                                            <p:txEl>
                                              <p:pRg st="8" end="8"/>
                                            </p:txEl>
                                          </p:spTgt>
                                        </p:tgtEl>
                                        <p:attrNameLst>
                                          <p:attrName>style.visibility</p:attrName>
                                        </p:attrNameLst>
                                      </p:cBhvr>
                                      <p:to>
                                        <p:strVal val="visible"/>
                                      </p:to>
                                    </p:set>
                                    <p:anim calcmode="lin" valueType="num">
                                      <p:cBhvr additive="base">
                                        <p:cTn id="67" dur="500" fill="hold"/>
                                        <p:tgtEl>
                                          <p:spTgt spid="161795">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617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61795">
                                            <p:txEl>
                                              <p:pRg st="9" end="9"/>
                                            </p:txEl>
                                          </p:spTgt>
                                        </p:tgtEl>
                                        <p:attrNameLst>
                                          <p:attrName>style.visibility</p:attrName>
                                        </p:attrNameLst>
                                      </p:cBhvr>
                                      <p:to>
                                        <p:strVal val="visible"/>
                                      </p:to>
                                    </p:set>
                                    <p:anim calcmode="lin" valueType="num">
                                      <p:cBhvr additive="base">
                                        <p:cTn id="73" dur="500" fill="hold"/>
                                        <p:tgtEl>
                                          <p:spTgt spid="161795">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6179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animBg="1"/>
      <p:bldP spid="27"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zh-CN" altLang="en-US" sz="3600" dirty="0" smtClean="0">
                <a:solidFill>
                  <a:srgbClr val="0000FF"/>
                </a:solidFill>
              </a:rPr>
              <a:t>求</a:t>
            </a:r>
            <a:r>
              <a:rPr lang="en-US" altLang="zh-CN" sz="3600" i="1" dirty="0" smtClean="0">
                <a:solidFill>
                  <a:srgbClr val="0000FF"/>
                </a:solidFill>
              </a:rPr>
              <a:t>D</a:t>
            </a:r>
            <a:r>
              <a:rPr lang="zh-CN" altLang="en-US" sz="3600" dirty="0" smtClean="0">
                <a:solidFill>
                  <a:srgbClr val="0000FF"/>
                </a:solidFill>
              </a:rPr>
              <a:t>最小值</a:t>
            </a:r>
            <a:endParaRPr lang="zh-CN" altLang="en-US" dirty="0"/>
          </a:p>
        </p:txBody>
      </p:sp>
      <p:sp>
        <p:nvSpPr>
          <p:cNvPr id="163843" name="Rectangle 3"/>
          <p:cNvSpPr>
            <a:spLocks noGrp="1" noChangeArrowheads="1"/>
          </p:cNvSpPr>
          <p:nvPr>
            <p:ph type="body" idx="1"/>
          </p:nvPr>
        </p:nvSpPr>
        <p:spPr/>
        <p:txBody>
          <a:bodyPr/>
          <a:lstStyle/>
          <a:p>
            <a:pPr>
              <a:lnSpc>
                <a:spcPct val="110000"/>
              </a:lnSpc>
            </a:pPr>
            <a:r>
              <a:rPr lang="en-US" altLang="zh-CN" dirty="0" smtClean="0"/>
              <a:t>Lucky</a:t>
            </a:r>
            <a:r>
              <a:rPr lang="zh-CN" altLang="en-US" dirty="0" smtClean="0"/>
              <a:t>曾证明：如果初始失真</a:t>
            </a:r>
            <a:r>
              <a:rPr lang="en-US" altLang="zh-CN" i="1" dirty="0" smtClean="0"/>
              <a:t>D</a:t>
            </a:r>
            <a:r>
              <a:rPr lang="en-US" altLang="zh-CN" baseline="-25000" dirty="0" smtClean="0"/>
              <a:t>0</a:t>
            </a:r>
            <a:r>
              <a:rPr lang="en-US" altLang="zh-CN" dirty="0" smtClean="0"/>
              <a:t>&lt;1,</a:t>
            </a:r>
            <a:r>
              <a:rPr lang="zh-CN" altLang="en-US" dirty="0" smtClean="0"/>
              <a:t>则</a:t>
            </a:r>
            <a:r>
              <a:rPr lang="en-US" altLang="zh-CN" i="1" dirty="0" smtClean="0"/>
              <a:t>D</a:t>
            </a:r>
            <a:r>
              <a:rPr lang="zh-CN" altLang="en-US" dirty="0" smtClean="0"/>
              <a:t>的最小值必然发生在</a:t>
            </a:r>
            <a:r>
              <a:rPr lang="en-US" altLang="zh-CN" i="1" dirty="0" smtClean="0"/>
              <a:t>y</a:t>
            </a:r>
            <a:r>
              <a:rPr lang="en-US" altLang="zh-CN" baseline="-25000" dirty="0" smtClean="0"/>
              <a:t>0</a:t>
            </a:r>
            <a:r>
              <a:rPr lang="zh-CN" altLang="en-US" dirty="0" smtClean="0"/>
              <a:t>前后的</a:t>
            </a:r>
            <a:r>
              <a:rPr lang="en-US" altLang="zh-CN" i="1" dirty="0" err="1" smtClean="0"/>
              <a:t>y</a:t>
            </a:r>
            <a:r>
              <a:rPr lang="en-US" altLang="zh-CN" i="1" baseline="-25000" dirty="0" err="1" smtClean="0"/>
              <a:t>k</a:t>
            </a:r>
            <a:r>
              <a:rPr lang="zh-CN" altLang="en-US" dirty="0" smtClean="0"/>
              <a:t>都等于零的情况下。</a:t>
            </a:r>
            <a:endParaRPr lang="en-US" altLang="zh-CN" dirty="0" smtClean="0"/>
          </a:p>
          <a:p>
            <a:pPr>
              <a:lnSpc>
                <a:spcPct val="110000"/>
              </a:lnSpc>
            </a:pPr>
            <a:r>
              <a:rPr lang="zh-CN" altLang="en-US" dirty="0" smtClean="0"/>
              <a:t>即所求的系数</a:t>
            </a:r>
            <a:r>
              <a:rPr lang="en-US" altLang="zh-CN" dirty="0" smtClean="0"/>
              <a:t>{</a:t>
            </a:r>
            <a:r>
              <a:rPr lang="en-US" altLang="zh-CN" i="1" dirty="0" err="1" smtClean="0"/>
              <a:t>C</a:t>
            </a:r>
            <a:r>
              <a:rPr lang="en-US" altLang="zh-CN" i="1" baseline="-25000" dirty="0" err="1" smtClean="0"/>
              <a:t>i</a:t>
            </a:r>
            <a:r>
              <a:rPr lang="en-US" altLang="zh-CN" dirty="0" smtClean="0"/>
              <a:t>}</a:t>
            </a:r>
            <a:r>
              <a:rPr lang="zh-CN" altLang="en-US" dirty="0" smtClean="0"/>
              <a:t>应该是下式</a:t>
            </a:r>
          </a:p>
          <a:p>
            <a:pPr lvl="1">
              <a:lnSpc>
                <a:spcPct val="110000"/>
              </a:lnSpc>
              <a:buFont typeface="Wingdings" pitchFamily="2" charset="2"/>
              <a:buNone/>
            </a:pPr>
            <a:endParaRPr lang="zh-CN" altLang="en-US" dirty="0" smtClean="0"/>
          </a:p>
          <a:p>
            <a:pPr>
              <a:lnSpc>
                <a:spcPct val="140000"/>
              </a:lnSpc>
            </a:pPr>
            <a:r>
              <a:rPr lang="zh-CN" altLang="en-US" dirty="0" smtClean="0"/>
              <a:t>成立时的</a:t>
            </a:r>
            <a:r>
              <a:rPr lang="en-US" altLang="zh-CN" dirty="0" smtClean="0"/>
              <a:t>2</a:t>
            </a:r>
            <a:r>
              <a:rPr lang="en-US" altLang="zh-CN" i="1" dirty="0" smtClean="0"/>
              <a:t>N</a:t>
            </a:r>
            <a:r>
              <a:rPr lang="en-US" altLang="zh-CN" dirty="0" smtClean="0"/>
              <a:t>+1</a:t>
            </a:r>
            <a:r>
              <a:rPr lang="zh-CN" altLang="en-US" dirty="0" smtClean="0"/>
              <a:t>个联立方程的解。</a:t>
            </a:r>
          </a:p>
          <a:p>
            <a:pPr>
              <a:lnSpc>
                <a:spcPct val="140000"/>
              </a:lnSpc>
            </a:pPr>
            <a:r>
              <a:rPr lang="zh-CN" altLang="en-US" dirty="0" smtClean="0"/>
              <a:t>这</a:t>
            </a:r>
            <a:r>
              <a:rPr lang="en-US" altLang="zh-CN" dirty="0" smtClean="0"/>
              <a:t>2</a:t>
            </a:r>
            <a:r>
              <a:rPr lang="en-US" altLang="zh-CN" i="1" dirty="0" smtClean="0"/>
              <a:t>N</a:t>
            </a:r>
            <a:r>
              <a:rPr lang="en-US" altLang="zh-CN" dirty="0" smtClean="0"/>
              <a:t>+1</a:t>
            </a:r>
            <a:r>
              <a:rPr lang="zh-CN" altLang="en-US" dirty="0" smtClean="0"/>
              <a:t>个线性方程为</a:t>
            </a:r>
          </a:p>
          <a:p>
            <a:pPr lvl="1"/>
            <a:endParaRPr lang="en-US" altLang="zh-CN" dirty="0"/>
          </a:p>
        </p:txBody>
      </p:sp>
      <p:sp>
        <p:nvSpPr>
          <p:cNvPr id="8" name="灯片编号占位符 5"/>
          <p:cNvSpPr>
            <a:spLocks noGrp="1"/>
          </p:cNvSpPr>
          <p:nvPr>
            <p:ph type="sldNum" sz="quarter" idx="12"/>
          </p:nvPr>
        </p:nvSpPr>
        <p:spPr/>
        <p:txBody>
          <a:bodyPr/>
          <a:lstStyle/>
          <a:p>
            <a:fld id="{5ED7FE04-82F3-4B10-9FA7-ED529ABE44DA}" type="slidenum">
              <a:rPr lang="en-US" altLang="zh-CN" smtClean="0"/>
              <a:pPr/>
              <a:t>187</a:t>
            </a:fld>
            <a:endParaRPr lang="en-US" altLang="zh-CN"/>
          </a:p>
        </p:txBody>
      </p:sp>
      <p:sp>
        <p:nvSpPr>
          <p:cNvPr id="163845" name="Rectangle 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63844" name="Object 4"/>
          <p:cNvGraphicFramePr>
            <a:graphicFrameLocks noChangeAspect="1"/>
          </p:cNvGraphicFramePr>
          <p:nvPr/>
        </p:nvGraphicFramePr>
        <p:xfrm>
          <a:off x="2267744" y="2852936"/>
          <a:ext cx="3421062" cy="952500"/>
        </p:xfrm>
        <a:graphic>
          <a:graphicData uri="http://schemas.openxmlformats.org/presentationml/2006/ole">
            <mc:AlternateContent xmlns:mc="http://schemas.openxmlformats.org/markup-compatibility/2006">
              <mc:Choice xmlns:v="urn:schemas-microsoft-com:vml" Requires="v">
                <p:oleObj spid="_x0000_s75232" name="公式" r:id="rId3" imgW="1739900" imgH="482600" progId="Equation.3">
                  <p:embed/>
                </p:oleObj>
              </mc:Choice>
              <mc:Fallback>
                <p:oleObj name="公式" r:id="rId3" imgW="1739900" imgH="482600" progId="Equation.3">
                  <p:embed/>
                  <p:pic>
                    <p:nvPicPr>
                      <p:cNvPr id="0" name="Picture 2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852936"/>
                        <a:ext cx="3421062"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47" name="Rectangle 7"/>
          <p:cNvSpPr>
            <a:spLocks noChangeArrowheads="1"/>
          </p:cNvSpPr>
          <p:nvPr/>
        </p:nvSpPr>
        <p:spPr bwMode="auto">
          <a:xfrm>
            <a:off x="0" y="29956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63846" name="Object 6"/>
          <p:cNvGraphicFramePr>
            <a:graphicFrameLocks noChangeAspect="1"/>
          </p:cNvGraphicFramePr>
          <p:nvPr>
            <p:extLst>
              <p:ext uri="{D42A27DB-BD31-4B8C-83A1-F6EECF244321}">
                <p14:modId xmlns:p14="http://schemas.microsoft.com/office/powerpoint/2010/main" val="297741400"/>
              </p:ext>
            </p:extLst>
          </p:nvPr>
        </p:nvGraphicFramePr>
        <p:xfrm>
          <a:off x="4252554" y="4365104"/>
          <a:ext cx="4134656" cy="1656184"/>
        </p:xfrm>
        <a:graphic>
          <a:graphicData uri="http://schemas.openxmlformats.org/presentationml/2006/ole">
            <mc:AlternateContent xmlns:mc="http://schemas.openxmlformats.org/markup-compatibility/2006">
              <mc:Choice xmlns:v="urn:schemas-microsoft-com:vml" Requires="v">
                <p:oleObj spid="_x0000_s75233" name="公式" r:id="rId5" imgW="2159000" imgH="863600" progId="Equation.3">
                  <p:embed/>
                </p:oleObj>
              </mc:Choice>
              <mc:Fallback>
                <p:oleObj name="公式" r:id="rId5" imgW="2159000" imgH="863600" progId="Equation.3">
                  <p:embed/>
                  <p:pic>
                    <p:nvPicPr>
                      <p:cNvPr id="0" name="Picture 2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2554" y="4365104"/>
                        <a:ext cx="4134656" cy="1656184"/>
                      </a:xfrm>
                      <a:prstGeom prst="rect">
                        <a:avLst/>
                      </a:prstGeom>
                      <a:noFill/>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43">
                                            <p:txEl>
                                              <p:pRg st="1" end="1"/>
                                            </p:txEl>
                                          </p:spTgt>
                                        </p:tgtEl>
                                        <p:attrNameLst>
                                          <p:attrName>style.visibility</p:attrName>
                                        </p:attrNameLst>
                                      </p:cBhvr>
                                      <p:to>
                                        <p:strVal val="visible"/>
                                      </p:to>
                                    </p:set>
                                    <p:anim calcmode="lin" valueType="num">
                                      <p:cBhvr additive="base">
                                        <p:cTn id="7" dur="500" fill="hold"/>
                                        <p:tgtEl>
                                          <p:spTgt spid="163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4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844"/>
                                        </p:tgtEl>
                                        <p:attrNameLst>
                                          <p:attrName>style.visibility</p:attrName>
                                        </p:attrNameLst>
                                      </p:cBhvr>
                                      <p:to>
                                        <p:strVal val="visible"/>
                                      </p:to>
                                    </p:set>
                                    <p:anim calcmode="lin" valueType="num">
                                      <p:cBhvr additive="base">
                                        <p:cTn id="11" dur="500" fill="hold"/>
                                        <p:tgtEl>
                                          <p:spTgt spid="163844"/>
                                        </p:tgtEl>
                                        <p:attrNameLst>
                                          <p:attrName>ppt_x</p:attrName>
                                        </p:attrNameLst>
                                      </p:cBhvr>
                                      <p:tavLst>
                                        <p:tav tm="0">
                                          <p:val>
                                            <p:strVal val="#ppt_x"/>
                                          </p:val>
                                        </p:tav>
                                        <p:tav tm="100000">
                                          <p:val>
                                            <p:strVal val="#ppt_x"/>
                                          </p:val>
                                        </p:tav>
                                      </p:tavLst>
                                    </p:anim>
                                    <p:anim calcmode="lin" valueType="num">
                                      <p:cBhvr additive="base">
                                        <p:cTn id="12" dur="500" fill="hold"/>
                                        <p:tgtEl>
                                          <p:spTgt spid="16384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3843">
                                            <p:txEl>
                                              <p:pRg st="3" end="3"/>
                                            </p:txEl>
                                          </p:spTgt>
                                        </p:tgtEl>
                                        <p:attrNameLst>
                                          <p:attrName>style.visibility</p:attrName>
                                        </p:attrNameLst>
                                      </p:cBhvr>
                                      <p:to>
                                        <p:strVal val="visible"/>
                                      </p:to>
                                    </p:set>
                                    <p:anim calcmode="lin" valueType="num">
                                      <p:cBhvr additive="base">
                                        <p:cTn id="15" dur="500" fill="hold"/>
                                        <p:tgtEl>
                                          <p:spTgt spid="16384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3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3843">
                                            <p:txEl>
                                              <p:pRg st="4" end="4"/>
                                            </p:txEl>
                                          </p:spTgt>
                                        </p:tgtEl>
                                        <p:attrNameLst>
                                          <p:attrName>style.visibility</p:attrName>
                                        </p:attrNameLst>
                                      </p:cBhvr>
                                      <p:to>
                                        <p:strVal val="visible"/>
                                      </p:to>
                                    </p:set>
                                    <p:anim calcmode="lin" valueType="num">
                                      <p:cBhvr additive="base">
                                        <p:cTn id="21" dur="500" fill="hold"/>
                                        <p:tgtEl>
                                          <p:spTgt spid="16384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384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3846"/>
                                        </p:tgtEl>
                                        <p:attrNameLst>
                                          <p:attrName>style.visibility</p:attrName>
                                        </p:attrNameLst>
                                      </p:cBhvr>
                                      <p:to>
                                        <p:strVal val="visible"/>
                                      </p:to>
                                    </p:set>
                                    <p:anim calcmode="lin" valueType="num">
                                      <p:cBhvr additive="base">
                                        <p:cTn id="25" dur="500" fill="hold"/>
                                        <p:tgtEl>
                                          <p:spTgt spid="163846"/>
                                        </p:tgtEl>
                                        <p:attrNameLst>
                                          <p:attrName>ppt_x</p:attrName>
                                        </p:attrNameLst>
                                      </p:cBhvr>
                                      <p:tavLst>
                                        <p:tav tm="0">
                                          <p:val>
                                            <p:strVal val="#ppt_x"/>
                                          </p:val>
                                        </p:tav>
                                        <p:tav tm="100000">
                                          <p:val>
                                            <p:strVal val="#ppt_x"/>
                                          </p:val>
                                        </p:tav>
                                      </p:tavLst>
                                    </p:anim>
                                    <p:anim calcmode="lin" valueType="num">
                                      <p:cBhvr additive="base">
                                        <p:cTn id="26" dur="500" fill="hold"/>
                                        <p:tgtEl>
                                          <p:spTgt spid="1638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endParaRPr lang="zh-CN" altLang="en-US" dirty="0"/>
          </a:p>
        </p:txBody>
      </p:sp>
      <p:sp>
        <p:nvSpPr>
          <p:cNvPr id="164867" name="Rectangle 3"/>
          <p:cNvSpPr>
            <a:spLocks noGrp="1" noChangeArrowheads="1"/>
          </p:cNvSpPr>
          <p:nvPr>
            <p:ph type="body" idx="1"/>
          </p:nvPr>
        </p:nvSpPr>
        <p:spPr>
          <a:xfrm>
            <a:off x="539552" y="1196752"/>
            <a:ext cx="8064896" cy="5328592"/>
          </a:xfrm>
        </p:spPr>
        <p:txBody>
          <a:bodyPr>
            <a:normAutofit fontScale="92500"/>
          </a:bodyPr>
          <a:lstStyle/>
          <a:p>
            <a:r>
              <a:rPr lang="zh-CN" altLang="en-US" dirty="0" smtClean="0"/>
              <a:t>写成矩阵形式</a:t>
            </a:r>
          </a:p>
          <a:p>
            <a:pPr lvl="3"/>
            <a:endParaRPr lang="zh-CN" altLang="en-US" dirty="0" smtClean="0"/>
          </a:p>
          <a:p>
            <a:pPr lvl="3"/>
            <a:endParaRPr lang="zh-CN" altLang="en-US" dirty="0" smtClean="0"/>
          </a:p>
          <a:p>
            <a:pPr lvl="3"/>
            <a:endParaRPr lang="en-US" altLang="zh-CN" dirty="0" smtClean="0"/>
          </a:p>
          <a:p>
            <a:pPr lvl="3"/>
            <a:endParaRPr lang="zh-CN" altLang="en-US" dirty="0" smtClean="0"/>
          </a:p>
          <a:p>
            <a:pPr lvl="3"/>
            <a:endParaRPr lang="zh-CN" altLang="en-US" dirty="0" smtClean="0"/>
          </a:p>
          <a:p>
            <a:r>
              <a:rPr lang="zh-CN" altLang="en-US" dirty="0" smtClean="0">
                <a:solidFill>
                  <a:srgbClr val="0000FF"/>
                </a:solidFill>
              </a:rPr>
              <a:t>物理意义</a:t>
            </a:r>
            <a:r>
              <a:rPr lang="zh-CN" altLang="en-US" dirty="0" smtClean="0"/>
              <a:t>：</a:t>
            </a:r>
            <a:endParaRPr lang="en-US" altLang="zh-CN" dirty="0" smtClean="0"/>
          </a:p>
          <a:p>
            <a:pPr lvl="1"/>
            <a:r>
              <a:rPr lang="zh-CN" altLang="en-US" dirty="0" smtClean="0"/>
              <a:t>在输入序列</a:t>
            </a:r>
            <a:r>
              <a:rPr lang="en-US" altLang="zh-CN" dirty="0" smtClean="0"/>
              <a:t>{</a:t>
            </a:r>
            <a:r>
              <a:rPr lang="en-US" altLang="zh-CN" i="1" dirty="0" err="1" smtClean="0"/>
              <a:t>x</a:t>
            </a:r>
            <a:r>
              <a:rPr lang="en-US" altLang="zh-CN" i="1" baseline="-25000" dirty="0" err="1" smtClean="0"/>
              <a:t>k</a:t>
            </a:r>
            <a:r>
              <a:rPr lang="en-US" altLang="zh-CN" dirty="0" smtClean="0"/>
              <a:t>}</a:t>
            </a:r>
            <a:r>
              <a:rPr lang="zh-CN" altLang="en-US" dirty="0" smtClean="0"/>
              <a:t>给定时，如果按上式方程组调整或设计各抽头系数</a:t>
            </a:r>
            <a:r>
              <a:rPr lang="en-US" altLang="zh-CN" i="1" dirty="0" err="1" smtClean="0"/>
              <a:t>C</a:t>
            </a:r>
            <a:r>
              <a:rPr lang="en-US" altLang="zh-CN" i="1" baseline="-25000" dirty="0" err="1" smtClean="0"/>
              <a:t>i</a:t>
            </a:r>
            <a:r>
              <a:rPr lang="zh-CN" altLang="en-US" dirty="0" smtClean="0"/>
              <a:t>，可迫使均衡器输出的各抽样值</a:t>
            </a:r>
            <a:r>
              <a:rPr lang="en-US" altLang="zh-CN" i="1" dirty="0" err="1" smtClean="0"/>
              <a:t>y</a:t>
            </a:r>
            <a:r>
              <a:rPr lang="en-US" altLang="zh-CN" i="1" baseline="-25000" dirty="0" err="1" smtClean="0"/>
              <a:t>k</a:t>
            </a:r>
            <a:r>
              <a:rPr lang="zh-CN" altLang="en-US" dirty="0" smtClean="0"/>
              <a:t>为零。这种调整叫做“迫零”调整，所设计的均衡器称为</a:t>
            </a:r>
            <a:r>
              <a:rPr lang="zh-CN" altLang="en-US" dirty="0" smtClean="0">
                <a:solidFill>
                  <a:schemeClr val="hlink"/>
                </a:solidFill>
              </a:rPr>
              <a:t>“迫零”均衡器</a:t>
            </a:r>
            <a:r>
              <a:rPr lang="zh-CN" altLang="en-US" dirty="0" smtClean="0"/>
              <a:t>。</a:t>
            </a:r>
            <a:endParaRPr lang="en-US" altLang="zh-CN" dirty="0" smtClean="0"/>
          </a:p>
          <a:p>
            <a:pPr lvl="1"/>
            <a:r>
              <a:rPr lang="zh-CN" altLang="en-US" dirty="0" smtClean="0"/>
              <a:t>它能保证在</a:t>
            </a:r>
            <a:r>
              <a:rPr lang="en-US" altLang="zh-CN" i="1" dirty="0" smtClean="0"/>
              <a:t>D</a:t>
            </a:r>
            <a:r>
              <a:rPr lang="en-US" altLang="zh-CN" i="1" baseline="-25000" dirty="0" smtClean="0"/>
              <a:t>0</a:t>
            </a:r>
            <a:r>
              <a:rPr lang="en-US" altLang="zh-CN" dirty="0" smtClean="0"/>
              <a:t>&lt;1</a:t>
            </a:r>
            <a:r>
              <a:rPr lang="zh-CN" altLang="en-US" dirty="0" smtClean="0"/>
              <a:t>时，调整除</a:t>
            </a:r>
            <a:r>
              <a:rPr lang="en-US" altLang="zh-CN" i="1" dirty="0" smtClean="0"/>
              <a:t>C</a:t>
            </a:r>
            <a:r>
              <a:rPr lang="en-US" altLang="zh-CN" baseline="-25000" dirty="0" smtClean="0"/>
              <a:t>0</a:t>
            </a:r>
            <a:r>
              <a:rPr lang="zh-CN" altLang="en-US" dirty="0" smtClean="0"/>
              <a:t>外的</a:t>
            </a:r>
            <a:r>
              <a:rPr lang="en-US" altLang="zh-CN" dirty="0" smtClean="0"/>
              <a:t>2</a:t>
            </a:r>
            <a:r>
              <a:rPr lang="en-US" altLang="zh-CN" i="1" dirty="0" smtClean="0"/>
              <a:t>N</a:t>
            </a:r>
            <a:r>
              <a:rPr lang="zh-CN" altLang="en-US" dirty="0" smtClean="0"/>
              <a:t>个抽头增益，并迫使</a:t>
            </a:r>
            <a:r>
              <a:rPr lang="en-US" altLang="zh-CN" i="1" dirty="0" smtClean="0"/>
              <a:t>y</a:t>
            </a:r>
            <a:r>
              <a:rPr lang="en-US" altLang="zh-CN" baseline="-25000" dirty="0" smtClean="0"/>
              <a:t>0</a:t>
            </a:r>
            <a:r>
              <a:rPr lang="zh-CN" altLang="en-US" dirty="0" smtClean="0"/>
              <a:t>前后各有</a:t>
            </a:r>
            <a:r>
              <a:rPr lang="en-US" altLang="zh-CN" i="1" dirty="0" smtClean="0"/>
              <a:t>N</a:t>
            </a:r>
            <a:r>
              <a:rPr lang="zh-CN" altLang="en-US" dirty="0" smtClean="0"/>
              <a:t>个取样点上无码间串扰，此时</a:t>
            </a:r>
            <a:r>
              <a:rPr lang="en-US" altLang="zh-CN" i="1" dirty="0" smtClean="0"/>
              <a:t>D</a:t>
            </a:r>
            <a:r>
              <a:rPr lang="zh-CN" altLang="en-US" dirty="0" smtClean="0"/>
              <a:t>取最小值，均衡效果达到最佳。 </a:t>
            </a:r>
            <a:endParaRPr lang="zh-CN" altLang="en-US" dirty="0"/>
          </a:p>
        </p:txBody>
      </p:sp>
      <p:sp>
        <p:nvSpPr>
          <p:cNvPr id="6" name="灯片编号占位符 5"/>
          <p:cNvSpPr>
            <a:spLocks noGrp="1"/>
          </p:cNvSpPr>
          <p:nvPr>
            <p:ph type="sldNum" sz="quarter" idx="12"/>
          </p:nvPr>
        </p:nvSpPr>
        <p:spPr/>
        <p:txBody>
          <a:bodyPr/>
          <a:lstStyle/>
          <a:p>
            <a:fld id="{A222EF20-5540-419D-BF8F-D87BDD484339}" type="slidenum">
              <a:rPr lang="en-US" altLang="zh-CN" smtClean="0"/>
              <a:pPr/>
              <a:t>188</a:t>
            </a:fld>
            <a:endParaRPr lang="en-US" altLang="zh-CN"/>
          </a:p>
        </p:txBody>
      </p:sp>
      <p:sp>
        <p:nvSpPr>
          <p:cNvPr id="164869" name="Rectangle 5"/>
          <p:cNvSpPr>
            <a:spLocks noChangeArrowheads="1"/>
          </p:cNvSpPr>
          <p:nvPr/>
        </p:nvSpPr>
        <p:spPr bwMode="auto">
          <a:xfrm>
            <a:off x="0" y="26146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64868" name="Object 4"/>
          <p:cNvGraphicFramePr>
            <a:graphicFrameLocks noChangeAspect="1"/>
          </p:cNvGraphicFramePr>
          <p:nvPr/>
        </p:nvGraphicFramePr>
        <p:xfrm>
          <a:off x="3203848" y="1052736"/>
          <a:ext cx="4682706" cy="2955479"/>
        </p:xfrm>
        <a:graphic>
          <a:graphicData uri="http://schemas.openxmlformats.org/presentationml/2006/ole">
            <mc:AlternateContent xmlns:mc="http://schemas.openxmlformats.org/markup-compatibility/2006">
              <mc:Choice xmlns:v="urn:schemas-microsoft-com:vml" Requires="v">
                <p:oleObj spid="_x0000_s76017" name="公式" r:id="rId3" imgW="2578100" imgH="1625600" progId="Equation.3">
                  <p:embed/>
                </p:oleObj>
              </mc:Choice>
              <mc:Fallback>
                <p:oleObj name="公式" r:id="rId3" imgW="2578100" imgH="1625600" progId="Equation.3">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052736"/>
                        <a:ext cx="4682706" cy="29554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867">
                                            <p:txEl>
                                              <p:pRg st="6" end="6"/>
                                            </p:txEl>
                                          </p:spTgt>
                                        </p:tgtEl>
                                        <p:attrNameLst>
                                          <p:attrName>style.visibility</p:attrName>
                                        </p:attrNameLst>
                                      </p:cBhvr>
                                      <p:to>
                                        <p:strVal val="visible"/>
                                      </p:to>
                                    </p:set>
                                    <p:anim calcmode="lin" valueType="num">
                                      <p:cBhvr additive="base">
                                        <p:cTn id="7" dur="500" fill="hold"/>
                                        <p:tgtEl>
                                          <p:spTgt spid="16486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67">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4867">
                                            <p:txEl>
                                              <p:pRg st="7" end="7"/>
                                            </p:txEl>
                                          </p:spTgt>
                                        </p:tgtEl>
                                        <p:attrNameLst>
                                          <p:attrName>style.visibility</p:attrName>
                                        </p:attrNameLst>
                                      </p:cBhvr>
                                      <p:to>
                                        <p:strVal val="visible"/>
                                      </p:to>
                                    </p:set>
                                    <p:anim calcmode="lin" valueType="num">
                                      <p:cBhvr additive="base">
                                        <p:cTn id="11" dur="500" fill="hold"/>
                                        <p:tgtEl>
                                          <p:spTgt spid="164867">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48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4867">
                                            <p:txEl>
                                              <p:pRg st="8" end="8"/>
                                            </p:txEl>
                                          </p:spTgt>
                                        </p:tgtEl>
                                        <p:attrNameLst>
                                          <p:attrName>style.visibility</p:attrName>
                                        </p:attrNameLst>
                                      </p:cBhvr>
                                      <p:to>
                                        <p:strVal val="visible"/>
                                      </p:to>
                                    </p:set>
                                    <p:anim calcmode="lin" valueType="num">
                                      <p:cBhvr additive="base">
                                        <p:cTn id="17" dur="500" fill="hold"/>
                                        <p:tgtEl>
                                          <p:spTgt spid="164867">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8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zh-CN" altLang="en-US" dirty="0" smtClean="0"/>
              <a:t>例</a:t>
            </a:r>
            <a:r>
              <a:rPr lang="en-US" altLang="zh-CN" dirty="0" smtClean="0"/>
              <a:t>6-4</a:t>
            </a:r>
            <a:endParaRPr lang="zh-CN" altLang="en-US" dirty="0"/>
          </a:p>
        </p:txBody>
      </p:sp>
      <p:sp>
        <p:nvSpPr>
          <p:cNvPr id="165891" name="Rectangle 3"/>
          <p:cNvSpPr>
            <a:spLocks noGrp="1" noChangeArrowheads="1"/>
          </p:cNvSpPr>
          <p:nvPr>
            <p:ph type="body" idx="1"/>
          </p:nvPr>
        </p:nvSpPr>
        <p:spPr/>
        <p:txBody>
          <a:bodyPr/>
          <a:lstStyle/>
          <a:p>
            <a:r>
              <a:rPr lang="zh-CN" altLang="en-US" dirty="0" smtClean="0"/>
              <a:t>设计一</a:t>
            </a:r>
            <a:r>
              <a:rPr lang="en-US" altLang="zh-CN" dirty="0" smtClean="0"/>
              <a:t>3</a:t>
            </a:r>
            <a:r>
              <a:rPr lang="zh-CN" altLang="en-US" dirty="0" smtClean="0"/>
              <a:t>个抽头的迫零均衡器以减小码间串扰。已知</a:t>
            </a:r>
            <a:r>
              <a:rPr lang="en-US" altLang="zh-CN" i="1" dirty="0" smtClean="0"/>
              <a:t>x</a:t>
            </a:r>
            <a:r>
              <a:rPr lang="en-US" altLang="zh-CN" baseline="-25000" dirty="0" smtClean="0"/>
              <a:t>-2</a:t>
            </a:r>
            <a:r>
              <a:rPr lang="en-US" altLang="zh-CN" i="1" dirty="0" smtClean="0"/>
              <a:t> </a:t>
            </a:r>
            <a:r>
              <a:rPr lang="en-US" altLang="zh-CN" dirty="0" smtClean="0"/>
              <a:t>= 0 </a:t>
            </a:r>
            <a:r>
              <a:rPr lang="zh-CN" altLang="en-US" dirty="0" smtClean="0"/>
              <a:t>，</a:t>
            </a:r>
            <a:r>
              <a:rPr lang="en-US" altLang="zh-CN" i="1" dirty="0" smtClean="0"/>
              <a:t>x</a:t>
            </a:r>
            <a:r>
              <a:rPr lang="en-US" altLang="zh-CN" baseline="-25000" dirty="0" smtClean="0"/>
              <a:t>-1</a:t>
            </a:r>
            <a:r>
              <a:rPr lang="en-US" altLang="zh-CN" i="1" dirty="0" smtClean="0"/>
              <a:t> </a:t>
            </a:r>
            <a:r>
              <a:rPr lang="en-US" altLang="zh-CN" dirty="0" smtClean="0"/>
              <a:t>= 0.1</a:t>
            </a:r>
            <a:r>
              <a:rPr lang="zh-CN" altLang="en-US" dirty="0" smtClean="0"/>
              <a:t>，</a:t>
            </a:r>
            <a:r>
              <a:rPr lang="en-US" altLang="zh-CN" i="1" dirty="0" smtClean="0"/>
              <a:t>x</a:t>
            </a:r>
            <a:r>
              <a:rPr lang="en-US" altLang="zh-CN" baseline="-25000" dirty="0" smtClean="0"/>
              <a:t>0</a:t>
            </a:r>
            <a:r>
              <a:rPr lang="en-US" altLang="zh-CN" i="1" dirty="0" smtClean="0"/>
              <a:t> </a:t>
            </a:r>
            <a:r>
              <a:rPr lang="en-US" altLang="zh-CN" dirty="0" smtClean="0"/>
              <a:t>= 1</a:t>
            </a:r>
            <a:r>
              <a:rPr lang="zh-CN" altLang="en-US" dirty="0" smtClean="0"/>
              <a:t>， </a:t>
            </a:r>
            <a:r>
              <a:rPr lang="en-US" altLang="zh-CN" i="1" dirty="0" smtClean="0"/>
              <a:t>x</a:t>
            </a:r>
            <a:r>
              <a:rPr lang="en-US" altLang="zh-CN" baseline="-25000" dirty="0" smtClean="0"/>
              <a:t>1</a:t>
            </a:r>
            <a:r>
              <a:rPr lang="en-US" altLang="zh-CN" i="1" dirty="0" smtClean="0"/>
              <a:t> </a:t>
            </a:r>
            <a:r>
              <a:rPr lang="en-US" altLang="zh-CN" dirty="0" smtClean="0"/>
              <a:t>= -0.2 </a:t>
            </a:r>
            <a:r>
              <a:rPr lang="zh-CN" altLang="en-US" dirty="0" smtClean="0"/>
              <a:t>，</a:t>
            </a:r>
            <a:r>
              <a:rPr lang="en-US" altLang="zh-CN" i="1" dirty="0" smtClean="0"/>
              <a:t>x</a:t>
            </a:r>
            <a:r>
              <a:rPr lang="en-US" altLang="zh-CN" baseline="-25000" dirty="0" smtClean="0"/>
              <a:t>2</a:t>
            </a:r>
            <a:r>
              <a:rPr lang="en-US" altLang="zh-CN" i="1" dirty="0" smtClean="0"/>
              <a:t> </a:t>
            </a:r>
            <a:r>
              <a:rPr lang="en-US" altLang="zh-CN" dirty="0" smtClean="0"/>
              <a:t>= 0.1 </a:t>
            </a:r>
            <a:r>
              <a:rPr lang="zh-CN" altLang="en-US" dirty="0" smtClean="0"/>
              <a:t>，求</a:t>
            </a:r>
            <a:r>
              <a:rPr lang="en-US" altLang="zh-CN" dirty="0" smtClean="0"/>
              <a:t>3</a:t>
            </a:r>
            <a:r>
              <a:rPr lang="zh-CN" altLang="en-US" dirty="0" smtClean="0"/>
              <a:t>个抽头的系数，并计算均衡前后的峰值失真。</a:t>
            </a:r>
          </a:p>
          <a:p>
            <a:r>
              <a:rPr lang="zh-CN" altLang="en-US" dirty="0" smtClean="0"/>
              <a:t>解</a:t>
            </a:r>
            <a:r>
              <a:rPr lang="en-US" altLang="zh-CN" dirty="0" smtClean="0"/>
              <a:t>:  </a:t>
            </a:r>
            <a:r>
              <a:rPr lang="zh-CN" altLang="en-US" dirty="0" smtClean="0"/>
              <a:t>根据矩阵公式和</a:t>
            </a:r>
            <a:r>
              <a:rPr lang="en-US" altLang="zh-CN" dirty="0" smtClean="0"/>
              <a:t>2N+1=3</a:t>
            </a:r>
            <a:r>
              <a:rPr lang="zh-CN" altLang="en-US" dirty="0" smtClean="0"/>
              <a:t>，列出矩阵方程为</a:t>
            </a:r>
          </a:p>
          <a:p>
            <a:pPr lvl="3"/>
            <a:endParaRPr lang="zh-CN" altLang="en-US" dirty="0" smtClean="0"/>
          </a:p>
          <a:p>
            <a:pPr lvl="3"/>
            <a:endParaRPr lang="en-US" altLang="zh-CN" dirty="0" smtClean="0"/>
          </a:p>
          <a:p>
            <a:pPr lvl="3"/>
            <a:endParaRPr lang="zh-CN" altLang="en-US" dirty="0" smtClean="0"/>
          </a:p>
          <a:p>
            <a:r>
              <a:rPr lang="zh-CN" altLang="en-US" dirty="0" smtClean="0"/>
              <a:t>将样值代入上式，可列出方程组</a:t>
            </a:r>
            <a:endParaRPr lang="zh-CN" altLang="en-US" dirty="0"/>
          </a:p>
        </p:txBody>
      </p:sp>
      <p:sp>
        <p:nvSpPr>
          <p:cNvPr id="8" name="灯片编号占位符 5"/>
          <p:cNvSpPr>
            <a:spLocks noGrp="1"/>
          </p:cNvSpPr>
          <p:nvPr>
            <p:ph type="sldNum" sz="quarter" idx="12"/>
          </p:nvPr>
        </p:nvSpPr>
        <p:spPr/>
        <p:txBody>
          <a:bodyPr/>
          <a:lstStyle/>
          <a:p>
            <a:fld id="{2A4C5114-0D19-4A3F-9E5A-D6B7753BC16F}" type="slidenum">
              <a:rPr lang="en-US" altLang="zh-CN" smtClean="0"/>
              <a:pPr/>
              <a:t>189</a:t>
            </a:fld>
            <a:endParaRPr lang="en-US" altLang="zh-CN"/>
          </a:p>
        </p:txBody>
      </p:sp>
      <p:sp>
        <p:nvSpPr>
          <p:cNvPr id="165893" name="Rectangle 5"/>
          <p:cNvSpPr>
            <a:spLocks noChangeArrowheads="1"/>
          </p:cNvSpPr>
          <p:nvPr/>
        </p:nvSpPr>
        <p:spPr bwMode="auto">
          <a:xfrm>
            <a:off x="0" y="30718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65892" name="Object 4"/>
          <p:cNvGraphicFramePr>
            <a:graphicFrameLocks noChangeAspect="1"/>
          </p:cNvGraphicFramePr>
          <p:nvPr/>
        </p:nvGraphicFramePr>
        <p:xfrm>
          <a:off x="1763688" y="3717032"/>
          <a:ext cx="3241675" cy="1330325"/>
        </p:xfrm>
        <a:graphic>
          <a:graphicData uri="http://schemas.openxmlformats.org/presentationml/2006/ole">
            <mc:AlternateContent xmlns:mc="http://schemas.openxmlformats.org/markup-compatibility/2006">
              <mc:Choice xmlns:v="urn:schemas-microsoft-com:vml" Requires="v">
                <p:oleObj spid="_x0000_s77406" name="公式" r:id="rId3" imgW="1739900" imgH="711200" progId="Equation.3">
                  <p:embed/>
                </p:oleObj>
              </mc:Choice>
              <mc:Fallback>
                <p:oleObj name="公式" r:id="rId3" imgW="1739900" imgH="711200" progId="Equation.3">
                  <p:embed/>
                  <p:pic>
                    <p:nvPicPr>
                      <p:cNvPr id="0" name="Picture 2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717032"/>
                        <a:ext cx="3241675" cy="133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895" name="Rectangle 7"/>
          <p:cNvSpPr>
            <a:spLocks noChangeArrowheads="1"/>
          </p:cNvSpPr>
          <p:nvPr/>
        </p:nvSpPr>
        <p:spPr bwMode="auto">
          <a:xfrm>
            <a:off x="0" y="30718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65894" name="Object 6"/>
          <p:cNvGraphicFramePr>
            <a:graphicFrameLocks noChangeAspect="1"/>
          </p:cNvGraphicFramePr>
          <p:nvPr/>
        </p:nvGraphicFramePr>
        <p:xfrm>
          <a:off x="1475657" y="5373216"/>
          <a:ext cx="3312368" cy="1372741"/>
        </p:xfrm>
        <a:graphic>
          <a:graphicData uri="http://schemas.openxmlformats.org/presentationml/2006/ole">
            <mc:AlternateContent xmlns:mc="http://schemas.openxmlformats.org/markup-compatibility/2006">
              <mc:Choice xmlns:v="urn:schemas-microsoft-com:vml" Requires="v">
                <p:oleObj spid="_x0000_s77407" name="公式" r:id="rId5" imgW="1727200" imgH="711200" progId="Equation.3">
                  <p:embed/>
                </p:oleObj>
              </mc:Choice>
              <mc:Fallback>
                <p:oleObj name="公式" r:id="rId5" imgW="1727200" imgH="711200" progId="Equation.3">
                  <p:embed/>
                  <p:pic>
                    <p:nvPicPr>
                      <p:cNvPr id="0" name="Picture 2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7" y="5373216"/>
                        <a:ext cx="3312368" cy="13727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直接连接符 12"/>
          <p:cNvCxnSpPr/>
          <p:nvPr/>
        </p:nvCxnSpPr>
        <p:spPr>
          <a:xfrm>
            <a:off x="611560" y="2996952"/>
            <a:ext cx="7848872" cy="0"/>
          </a:xfrm>
          <a:prstGeom prst="line">
            <a:avLst/>
          </a:prstGeom>
        </p:spPr>
        <p:style>
          <a:lnRef idx="3">
            <a:schemeClr val="accent3"/>
          </a:lnRef>
          <a:fillRef idx="0">
            <a:schemeClr val="accent3"/>
          </a:fillRef>
          <a:effectRef idx="2">
            <a:schemeClr val="accent3"/>
          </a:effectRef>
          <a:fontRef idx="minor">
            <a:schemeClr val="tx1"/>
          </a:fontRef>
        </p:style>
      </p:cxnSp>
      <p:graphicFrame>
        <p:nvGraphicFramePr>
          <p:cNvPr id="77030" name="Object 230"/>
          <p:cNvGraphicFramePr>
            <a:graphicFrameLocks noChangeAspect="1"/>
          </p:cNvGraphicFramePr>
          <p:nvPr/>
        </p:nvGraphicFramePr>
        <p:xfrm>
          <a:off x="6588224" y="5373216"/>
          <a:ext cx="2232025" cy="1295400"/>
        </p:xfrm>
        <a:graphic>
          <a:graphicData uri="http://schemas.openxmlformats.org/presentationml/2006/ole">
            <mc:AlternateContent xmlns:mc="http://schemas.openxmlformats.org/markup-compatibility/2006">
              <mc:Choice xmlns:v="urn:schemas-microsoft-com:vml" Requires="v">
                <p:oleObj spid="_x0000_s77408" name="Equation" r:id="rId7" imgW="1180800" imgH="685800" progId="Equation.DSMT4">
                  <p:embed/>
                </p:oleObj>
              </mc:Choice>
              <mc:Fallback>
                <p:oleObj name="Equation" r:id="rId7" imgW="1180800" imgH="685800" progId="Equation.DSMT4">
                  <p:embed/>
                  <p:pic>
                    <p:nvPicPr>
                      <p:cNvPr id="0" name="Picture 2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224" y="5373216"/>
                        <a:ext cx="223202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右箭头 14"/>
          <p:cNvSpPr/>
          <p:nvPr/>
        </p:nvSpPr>
        <p:spPr>
          <a:xfrm>
            <a:off x="5364088" y="5733256"/>
            <a:ext cx="720080" cy="57606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5891">
                                            <p:txEl>
                                              <p:pRg st="1" end="1"/>
                                            </p:txEl>
                                          </p:spTgt>
                                        </p:tgtEl>
                                        <p:attrNameLst>
                                          <p:attrName>style.visibility</p:attrName>
                                        </p:attrNameLst>
                                      </p:cBhvr>
                                      <p:to>
                                        <p:strVal val="visible"/>
                                      </p:to>
                                    </p:set>
                                    <p:anim calcmode="lin" valueType="num">
                                      <p:cBhvr additive="base">
                                        <p:cTn id="7" dur="500" fill="hold"/>
                                        <p:tgtEl>
                                          <p:spTgt spid="1658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5892"/>
                                        </p:tgtEl>
                                        <p:attrNameLst>
                                          <p:attrName>style.visibility</p:attrName>
                                        </p:attrNameLst>
                                      </p:cBhvr>
                                      <p:to>
                                        <p:strVal val="visible"/>
                                      </p:to>
                                    </p:set>
                                    <p:anim calcmode="lin" valueType="num">
                                      <p:cBhvr additive="base">
                                        <p:cTn id="11" dur="500" fill="hold"/>
                                        <p:tgtEl>
                                          <p:spTgt spid="165892"/>
                                        </p:tgtEl>
                                        <p:attrNameLst>
                                          <p:attrName>ppt_x</p:attrName>
                                        </p:attrNameLst>
                                      </p:cBhvr>
                                      <p:tavLst>
                                        <p:tav tm="0">
                                          <p:val>
                                            <p:strVal val="#ppt_x"/>
                                          </p:val>
                                        </p:tav>
                                        <p:tav tm="100000">
                                          <p:val>
                                            <p:strVal val="#ppt_x"/>
                                          </p:val>
                                        </p:tav>
                                      </p:tavLst>
                                    </p:anim>
                                    <p:anim calcmode="lin" valueType="num">
                                      <p:cBhvr additive="base">
                                        <p:cTn id="12" dur="500" fill="hold"/>
                                        <p:tgtEl>
                                          <p:spTgt spid="16589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5891">
                                            <p:txEl>
                                              <p:pRg st="5" end="5"/>
                                            </p:txEl>
                                          </p:spTgt>
                                        </p:tgtEl>
                                        <p:attrNameLst>
                                          <p:attrName>style.visibility</p:attrName>
                                        </p:attrNameLst>
                                      </p:cBhvr>
                                      <p:to>
                                        <p:strVal val="visible"/>
                                      </p:to>
                                    </p:set>
                                    <p:anim calcmode="lin" valueType="num">
                                      <p:cBhvr additive="base">
                                        <p:cTn id="17" dur="500" fill="hold"/>
                                        <p:tgtEl>
                                          <p:spTgt spid="165891">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5891">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5894"/>
                                        </p:tgtEl>
                                        <p:attrNameLst>
                                          <p:attrName>style.visibility</p:attrName>
                                        </p:attrNameLst>
                                      </p:cBhvr>
                                      <p:to>
                                        <p:strVal val="visible"/>
                                      </p:to>
                                    </p:set>
                                    <p:anim calcmode="lin" valueType="num">
                                      <p:cBhvr additive="base">
                                        <p:cTn id="21" dur="500" fill="hold"/>
                                        <p:tgtEl>
                                          <p:spTgt spid="165894"/>
                                        </p:tgtEl>
                                        <p:attrNameLst>
                                          <p:attrName>ppt_x</p:attrName>
                                        </p:attrNameLst>
                                      </p:cBhvr>
                                      <p:tavLst>
                                        <p:tav tm="0">
                                          <p:val>
                                            <p:strVal val="#ppt_x"/>
                                          </p:val>
                                        </p:tav>
                                        <p:tav tm="100000">
                                          <p:val>
                                            <p:strVal val="#ppt_x"/>
                                          </p:val>
                                        </p:tav>
                                      </p:tavLst>
                                    </p:anim>
                                    <p:anim calcmode="lin" valueType="num">
                                      <p:cBhvr additive="base">
                                        <p:cTn id="22" dur="500" fill="hold"/>
                                        <p:tgtEl>
                                          <p:spTgt spid="16589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7030"/>
                                        </p:tgtEl>
                                        <p:attrNameLst>
                                          <p:attrName>style.visibility</p:attrName>
                                        </p:attrNameLst>
                                      </p:cBhvr>
                                      <p:to>
                                        <p:strVal val="visible"/>
                                      </p:to>
                                    </p:set>
                                    <p:anim calcmode="lin" valueType="num">
                                      <p:cBhvr additive="base">
                                        <p:cTn id="27" dur="500" fill="hold"/>
                                        <p:tgtEl>
                                          <p:spTgt spid="77030"/>
                                        </p:tgtEl>
                                        <p:attrNameLst>
                                          <p:attrName>ppt_x</p:attrName>
                                        </p:attrNameLst>
                                      </p:cBhvr>
                                      <p:tavLst>
                                        <p:tav tm="0">
                                          <p:val>
                                            <p:strVal val="#ppt_x"/>
                                          </p:val>
                                        </p:tav>
                                        <p:tav tm="100000">
                                          <p:val>
                                            <p:strVal val="#ppt_x"/>
                                          </p:val>
                                        </p:tav>
                                      </p:tavLst>
                                    </p:anim>
                                    <p:anim calcmode="lin" valueType="num">
                                      <p:cBhvr additive="base">
                                        <p:cTn id="28" dur="500" fill="hold"/>
                                        <p:tgtEl>
                                          <p:spTgt spid="7703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dirty="0" smtClean="0">
                <a:solidFill>
                  <a:srgbClr val="0000FF"/>
                </a:solidFill>
              </a:rPr>
              <a:t>f </a:t>
            </a:r>
            <a:r>
              <a:rPr lang="zh-CN" altLang="en-US" dirty="0" smtClean="0">
                <a:solidFill>
                  <a:srgbClr val="0000FF"/>
                </a:solidFill>
              </a:rPr>
              <a:t>多电平波形</a:t>
            </a:r>
            <a:endParaRPr lang="zh-CN" altLang="en-US" dirty="0">
              <a:solidFill>
                <a:srgbClr val="0000FF"/>
              </a:solidFill>
            </a:endParaRPr>
          </a:p>
        </p:txBody>
      </p:sp>
      <p:sp>
        <p:nvSpPr>
          <p:cNvPr id="28675" name="Rectangle 3"/>
          <p:cNvSpPr>
            <a:spLocks noGrp="1" noChangeArrowheads="1"/>
          </p:cNvSpPr>
          <p:nvPr>
            <p:ph type="body" idx="1"/>
          </p:nvPr>
        </p:nvSpPr>
        <p:spPr/>
        <p:txBody>
          <a:bodyPr/>
          <a:lstStyle/>
          <a:p>
            <a:pPr lvl="1"/>
            <a:r>
              <a:rPr lang="zh-CN" altLang="en-US" dirty="0" smtClean="0"/>
              <a:t>可以提高频带利用率。图中给出了一个</a:t>
            </a:r>
            <a:r>
              <a:rPr lang="zh-CN" altLang="en-US" dirty="0" smtClean="0">
                <a:solidFill>
                  <a:srgbClr val="FF0000"/>
                </a:solidFill>
              </a:rPr>
              <a:t>四电平</a:t>
            </a:r>
            <a:r>
              <a:rPr lang="zh-CN" altLang="en-US" dirty="0" smtClean="0"/>
              <a:t>波形</a:t>
            </a:r>
            <a:r>
              <a:rPr lang="en-US" altLang="zh-CN" dirty="0" smtClean="0"/>
              <a:t>2B1Q</a:t>
            </a:r>
            <a:r>
              <a:rPr lang="zh-CN" altLang="en-US" dirty="0" smtClean="0"/>
              <a:t>。 </a:t>
            </a:r>
            <a:endParaRPr lang="zh-CN" altLang="en-US" dirty="0"/>
          </a:p>
        </p:txBody>
      </p:sp>
      <p:sp>
        <p:nvSpPr>
          <p:cNvPr id="5" name="灯片编号占位符 5"/>
          <p:cNvSpPr>
            <a:spLocks noGrp="1"/>
          </p:cNvSpPr>
          <p:nvPr>
            <p:ph type="sldNum" sz="quarter" idx="12"/>
          </p:nvPr>
        </p:nvSpPr>
        <p:spPr/>
        <p:txBody>
          <a:bodyPr/>
          <a:lstStyle/>
          <a:p>
            <a:fld id="{CC13BC72-279F-43B3-AB60-CDD1146544F8}" type="slidenum">
              <a:rPr lang="en-US" altLang="zh-CN" smtClean="0"/>
              <a:pPr/>
              <a:t>19</a:t>
            </a:fld>
            <a:endParaRPr lang="en-US" altLang="zh-CN"/>
          </a:p>
        </p:txBody>
      </p:sp>
      <p:pic>
        <p:nvPicPr>
          <p:cNvPr id="28676" name="Picture 4" descr="t0503"/>
          <p:cNvPicPr>
            <a:picLocks noChangeAspect="1" noChangeArrowheads="1"/>
          </p:cNvPicPr>
          <p:nvPr/>
        </p:nvPicPr>
        <p:blipFill>
          <a:blip r:embed="rId2" cstate="print"/>
          <a:srcRect/>
          <a:stretch>
            <a:fillRect/>
          </a:stretch>
        </p:blipFill>
        <p:spPr bwMode="auto">
          <a:xfrm>
            <a:off x="531350" y="2348881"/>
            <a:ext cx="7822195" cy="3867048"/>
          </a:xfrm>
          <a:prstGeom prst="rect">
            <a:avLst/>
          </a:prstGeom>
          <a:noFill/>
          <a:ln w="9525">
            <a:noFill/>
            <a:miter lim="800000"/>
            <a:headEnd/>
            <a:tailEnd/>
          </a:ln>
        </p:spPr>
      </p:pic>
      <p:sp>
        <p:nvSpPr>
          <p:cNvPr id="6" name="椭圆 5"/>
          <p:cNvSpPr/>
          <p:nvPr/>
        </p:nvSpPr>
        <p:spPr>
          <a:xfrm>
            <a:off x="4860032" y="4725144"/>
            <a:ext cx="720080" cy="15841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endParaRPr lang="zh-CN" altLang="en-US" dirty="0"/>
          </a:p>
        </p:txBody>
      </p:sp>
      <p:sp>
        <p:nvSpPr>
          <p:cNvPr id="166915" name="Rectangle 3"/>
          <p:cNvSpPr>
            <a:spLocks noGrp="1" noChangeArrowheads="1"/>
          </p:cNvSpPr>
          <p:nvPr>
            <p:ph type="body" idx="1"/>
          </p:nvPr>
        </p:nvSpPr>
        <p:spPr/>
        <p:txBody>
          <a:bodyPr>
            <a:normAutofit lnSpcReduction="10000"/>
          </a:bodyPr>
          <a:lstStyle/>
          <a:p>
            <a:r>
              <a:rPr lang="zh-CN" altLang="en-US" dirty="0" smtClean="0"/>
              <a:t>代入式</a:t>
            </a:r>
          </a:p>
          <a:p>
            <a:pPr lvl="3"/>
            <a:endParaRPr lang="zh-CN" altLang="en-US" dirty="0" smtClean="0"/>
          </a:p>
          <a:p>
            <a:r>
              <a:rPr lang="zh-CN" altLang="en-US" dirty="0" smtClean="0"/>
              <a:t>可算出 </a:t>
            </a:r>
          </a:p>
          <a:p>
            <a:pPr lvl="2"/>
            <a:endParaRPr lang="zh-CN" altLang="en-US" dirty="0" smtClean="0"/>
          </a:p>
          <a:p>
            <a:r>
              <a:rPr lang="zh-CN" altLang="en-US" dirty="0" smtClean="0">
                <a:solidFill>
                  <a:srgbClr val="0000FF"/>
                </a:solidFill>
              </a:rPr>
              <a:t>输入峰值失真</a:t>
            </a:r>
            <a:r>
              <a:rPr lang="zh-CN" altLang="en-US" dirty="0" smtClean="0"/>
              <a:t>为</a:t>
            </a:r>
          </a:p>
          <a:p>
            <a:pPr lvl="2"/>
            <a:endParaRPr lang="zh-CN" altLang="en-US" dirty="0" smtClean="0"/>
          </a:p>
          <a:p>
            <a:r>
              <a:rPr lang="zh-CN" altLang="en-US" dirty="0" smtClean="0">
                <a:solidFill>
                  <a:srgbClr val="0000FF"/>
                </a:solidFill>
              </a:rPr>
              <a:t>输出峰值失真</a:t>
            </a:r>
            <a:r>
              <a:rPr lang="zh-CN" altLang="en-US" dirty="0" smtClean="0"/>
              <a:t>为</a:t>
            </a:r>
          </a:p>
          <a:p>
            <a:pPr lvl="2"/>
            <a:endParaRPr lang="zh-CN" altLang="en-US" dirty="0" smtClean="0"/>
          </a:p>
          <a:p>
            <a:pPr lvl="2"/>
            <a:endParaRPr lang="zh-CN" altLang="en-US" dirty="0" smtClean="0"/>
          </a:p>
          <a:p>
            <a:r>
              <a:rPr lang="zh-CN" altLang="en-US" dirty="0" smtClean="0"/>
              <a:t>均衡后的峰值失真减小</a:t>
            </a:r>
            <a:r>
              <a:rPr lang="en-US" altLang="zh-CN" dirty="0" smtClean="0">
                <a:solidFill>
                  <a:srgbClr val="0000FF"/>
                </a:solidFill>
              </a:rPr>
              <a:t>4.6</a:t>
            </a:r>
            <a:r>
              <a:rPr lang="zh-CN" altLang="en-US" dirty="0" smtClean="0"/>
              <a:t>倍。</a:t>
            </a:r>
            <a:endParaRPr lang="zh-CN" altLang="en-US" dirty="0"/>
          </a:p>
        </p:txBody>
      </p:sp>
      <p:sp>
        <p:nvSpPr>
          <p:cNvPr id="14" name="灯片编号占位符 5"/>
          <p:cNvSpPr>
            <a:spLocks noGrp="1"/>
          </p:cNvSpPr>
          <p:nvPr>
            <p:ph type="sldNum" sz="quarter" idx="12"/>
          </p:nvPr>
        </p:nvSpPr>
        <p:spPr/>
        <p:txBody>
          <a:bodyPr/>
          <a:lstStyle/>
          <a:p>
            <a:fld id="{CD1AC949-B5FC-4196-B3BA-4FBFE9F20518}" type="slidenum">
              <a:rPr lang="en-US" altLang="zh-CN" smtClean="0"/>
              <a:pPr/>
              <a:t>190</a:t>
            </a:fld>
            <a:endParaRPr lang="en-US" altLang="zh-CN"/>
          </a:p>
        </p:txBody>
      </p:sp>
      <p:sp>
        <p:nvSpPr>
          <p:cNvPr id="166917"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6919"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66918" name="Object 6"/>
          <p:cNvGraphicFramePr>
            <a:graphicFrameLocks noChangeAspect="1"/>
          </p:cNvGraphicFramePr>
          <p:nvPr/>
        </p:nvGraphicFramePr>
        <p:xfrm>
          <a:off x="2123728" y="1052736"/>
          <a:ext cx="1844675" cy="828675"/>
        </p:xfrm>
        <a:graphic>
          <a:graphicData uri="http://schemas.openxmlformats.org/presentationml/2006/ole">
            <mc:AlternateContent xmlns:mc="http://schemas.openxmlformats.org/markup-compatibility/2006">
              <mc:Choice xmlns:v="urn:schemas-microsoft-com:vml" Requires="v">
                <p:oleObj spid="_x0000_s687152" name="公式" r:id="rId3" imgW="952087" imgH="431613" progId="Equation.3">
                  <p:embed/>
                </p:oleObj>
              </mc:Choice>
              <mc:Fallback>
                <p:oleObj name="公式" r:id="rId3" imgW="952087" imgH="431613" progId="Equation.3">
                  <p:embed/>
                  <p:pic>
                    <p:nvPicPr>
                      <p:cNvPr id="0" name="Picture 5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052736"/>
                        <a:ext cx="1844675"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1" name="Rectangle 9"/>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66920" name="Object 8"/>
          <p:cNvGraphicFramePr>
            <a:graphicFrameLocks noChangeAspect="1"/>
          </p:cNvGraphicFramePr>
          <p:nvPr/>
        </p:nvGraphicFramePr>
        <p:xfrm>
          <a:off x="2123728" y="1988840"/>
          <a:ext cx="6146800" cy="838200"/>
        </p:xfrm>
        <a:graphic>
          <a:graphicData uri="http://schemas.openxmlformats.org/presentationml/2006/ole">
            <mc:AlternateContent xmlns:mc="http://schemas.openxmlformats.org/markup-compatibility/2006">
              <mc:Choice xmlns:v="urn:schemas-microsoft-com:vml" Requires="v">
                <p:oleObj spid="_x0000_s687153" name="公式" r:id="rId5" imgW="3352800" imgH="457200" progId="Equation.3">
                  <p:embed/>
                </p:oleObj>
              </mc:Choice>
              <mc:Fallback>
                <p:oleObj name="公式" r:id="rId5" imgW="3352800" imgH="457200" progId="Equation.3">
                  <p:embed/>
                  <p:pic>
                    <p:nvPicPr>
                      <p:cNvPr id="0" name="Picture 5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1988840"/>
                        <a:ext cx="61468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3" name="Rectangle 11"/>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66922" name="Object 10"/>
          <p:cNvGraphicFramePr>
            <a:graphicFrameLocks noChangeAspect="1"/>
          </p:cNvGraphicFramePr>
          <p:nvPr/>
        </p:nvGraphicFramePr>
        <p:xfrm>
          <a:off x="3635896" y="2924944"/>
          <a:ext cx="2655888" cy="1085850"/>
        </p:xfrm>
        <a:graphic>
          <a:graphicData uri="http://schemas.openxmlformats.org/presentationml/2006/ole">
            <mc:AlternateContent xmlns:mc="http://schemas.openxmlformats.org/markup-compatibility/2006">
              <mc:Choice xmlns:v="urn:schemas-microsoft-com:vml" Requires="v">
                <p:oleObj spid="_x0000_s687154" r:id="rId7" imgW="1307532" imgH="533169" progId="Equation.DSMT4">
                  <p:embed/>
                </p:oleObj>
              </mc:Choice>
              <mc:Fallback>
                <p:oleObj r:id="rId7" imgW="1307532" imgH="533169" progId="Equation.DSMT4">
                  <p:embed/>
                  <p:pic>
                    <p:nvPicPr>
                      <p:cNvPr id="0" name="Picture 5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896" y="2924944"/>
                        <a:ext cx="2655888"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5" name="Rectangle 13"/>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66924" name="Object 12"/>
          <p:cNvGraphicFramePr>
            <a:graphicFrameLocks noChangeAspect="1"/>
          </p:cNvGraphicFramePr>
          <p:nvPr/>
        </p:nvGraphicFramePr>
        <p:xfrm>
          <a:off x="3851920" y="4005064"/>
          <a:ext cx="2835275" cy="1011238"/>
        </p:xfrm>
        <a:graphic>
          <a:graphicData uri="http://schemas.openxmlformats.org/presentationml/2006/ole">
            <mc:AlternateContent xmlns:mc="http://schemas.openxmlformats.org/markup-compatibility/2006">
              <mc:Choice xmlns:v="urn:schemas-microsoft-com:vml" Requires="v">
                <p:oleObj spid="_x0000_s687155" r:id="rId9" imgW="1497950" imgH="533169" progId="Equation.DSMT4">
                  <p:embed/>
                </p:oleObj>
              </mc:Choice>
              <mc:Fallback>
                <p:oleObj r:id="rId9" imgW="1497950" imgH="533169" progId="Equation.DSMT4">
                  <p:embed/>
                  <p:pic>
                    <p:nvPicPr>
                      <p:cNvPr id="0" name="Picture 5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920" y="4005064"/>
                        <a:ext cx="2835275" cy="101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6915">
                                            <p:txEl>
                                              <p:pRg st="2" end="2"/>
                                            </p:txEl>
                                          </p:spTgt>
                                        </p:tgtEl>
                                        <p:attrNameLst>
                                          <p:attrName>style.visibility</p:attrName>
                                        </p:attrNameLst>
                                      </p:cBhvr>
                                      <p:to>
                                        <p:strVal val="visible"/>
                                      </p:to>
                                    </p:set>
                                    <p:anim calcmode="lin" valueType="num">
                                      <p:cBhvr additive="base">
                                        <p:cTn id="7" dur="500" fill="hold"/>
                                        <p:tgtEl>
                                          <p:spTgt spid="1669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691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6920"/>
                                        </p:tgtEl>
                                        <p:attrNameLst>
                                          <p:attrName>style.visibility</p:attrName>
                                        </p:attrNameLst>
                                      </p:cBhvr>
                                      <p:to>
                                        <p:strVal val="visible"/>
                                      </p:to>
                                    </p:set>
                                    <p:anim calcmode="lin" valueType="num">
                                      <p:cBhvr additive="base">
                                        <p:cTn id="11" dur="500" fill="hold"/>
                                        <p:tgtEl>
                                          <p:spTgt spid="166920"/>
                                        </p:tgtEl>
                                        <p:attrNameLst>
                                          <p:attrName>ppt_x</p:attrName>
                                        </p:attrNameLst>
                                      </p:cBhvr>
                                      <p:tavLst>
                                        <p:tav tm="0">
                                          <p:val>
                                            <p:strVal val="#ppt_x"/>
                                          </p:val>
                                        </p:tav>
                                        <p:tav tm="100000">
                                          <p:val>
                                            <p:strVal val="#ppt_x"/>
                                          </p:val>
                                        </p:tav>
                                      </p:tavLst>
                                    </p:anim>
                                    <p:anim calcmode="lin" valueType="num">
                                      <p:cBhvr additive="base">
                                        <p:cTn id="12" dur="500" fill="hold"/>
                                        <p:tgtEl>
                                          <p:spTgt spid="1669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6915">
                                            <p:txEl>
                                              <p:pRg st="4" end="4"/>
                                            </p:txEl>
                                          </p:spTgt>
                                        </p:tgtEl>
                                        <p:attrNameLst>
                                          <p:attrName>style.visibility</p:attrName>
                                        </p:attrNameLst>
                                      </p:cBhvr>
                                      <p:to>
                                        <p:strVal val="visible"/>
                                      </p:to>
                                    </p:set>
                                    <p:anim calcmode="lin" valueType="num">
                                      <p:cBhvr additive="base">
                                        <p:cTn id="17" dur="500" fill="hold"/>
                                        <p:tgtEl>
                                          <p:spTgt spid="16691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691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6922"/>
                                        </p:tgtEl>
                                        <p:attrNameLst>
                                          <p:attrName>style.visibility</p:attrName>
                                        </p:attrNameLst>
                                      </p:cBhvr>
                                      <p:to>
                                        <p:strVal val="visible"/>
                                      </p:to>
                                    </p:set>
                                    <p:anim calcmode="lin" valueType="num">
                                      <p:cBhvr additive="base">
                                        <p:cTn id="21" dur="500" fill="hold"/>
                                        <p:tgtEl>
                                          <p:spTgt spid="166922"/>
                                        </p:tgtEl>
                                        <p:attrNameLst>
                                          <p:attrName>ppt_x</p:attrName>
                                        </p:attrNameLst>
                                      </p:cBhvr>
                                      <p:tavLst>
                                        <p:tav tm="0">
                                          <p:val>
                                            <p:strVal val="#ppt_x"/>
                                          </p:val>
                                        </p:tav>
                                        <p:tav tm="100000">
                                          <p:val>
                                            <p:strVal val="#ppt_x"/>
                                          </p:val>
                                        </p:tav>
                                      </p:tavLst>
                                    </p:anim>
                                    <p:anim calcmode="lin" valueType="num">
                                      <p:cBhvr additive="base">
                                        <p:cTn id="22" dur="500" fill="hold"/>
                                        <p:tgtEl>
                                          <p:spTgt spid="1669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6915">
                                            <p:txEl>
                                              <p:pRg st="6" end="6"/>
                                            </p:txEl>
                                          </p:spTgt>
                                        </p:tgtEl>
                                        <p:attrNameLst>
                                          <p:attrName>style.visibility</p:attrName>
                                        </p:attrNameLst>
                                      </p:cBhvr>
                                      <p:to>
                                        <p:strVal val="visible"/>
                                      </p:to>
                                    </p:set>
                                    <p:anim calcmode="lin" valueType="num">
                                      <p:cBhvr additive="base">
                                        <p:cTn id="27" dur="500" fill="hold"/>
                                        <p:tgtEl>
                                          <p:spTgt spid="16691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691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6924"/>
                                        </p:tgtEl>
                                        <p:attrNameLst>
                                          <p:attrName>style.visibility</p:attrName>
                                        </p:attrNameLst>
                                      </p:cBhvr>
                                      <p:to>
                                        <p:strVal val="visible"/>
                                      </p:to>
                                    </p:set>
                                    <p:anim calcmode="lin" valueType="num">
                                      <p:cBhvr additive="base">
                                        <p:cTn id="31" dur="500" fill="hold"/>
                                        <p:tgtEl>
                                          <p:spTgt spid="166924"/>
                                        </p:tgtEl>
                                        <p:attrNameLst>
                                          <p:attrName>ppt_x</p:attrName>
                                        </p:attrNameLst>
                                      </p:cBhvr>
                                      <p:tavLst>
                                        <p:tav tm="0">
                                          <p:val>
                                            <p:strVal val="#ppt_x"/>
                                          </p:val>
                                        </p:tav>
                                        <p:tav tm="100000">
                                          <p:val>
                                            <p:strVal val="#ppt_x"/>
                                          </p:val>
                                        </p:tav>
                                      </p:tavLst>
                                    </p:anim>
                                    <p:anim calcmode="lin" valueType="num">
                                      <p:cBhvr additive="base">
                                        <p:cTn id="32" dur="500" fill="hold"/>
                                        <p:tgtEl>
                                          <p:spTgt spid="1669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6915">
                                            <p:txEl>
                                              <p:pRg st="9" end="9"/>
                                            </p:txEl>
                                          </p:spTgt>
                                        </p:tgtEl>
                                        <p:attrNameLst>
                                          <p:attrName>style.visibility</p:attrName>
                                        </p:attrNameLst>
                                      </p:cBhvr>
                                      <p:to>
                                        <p:strVal val="visible"/>
                                      </p:to>
                                    </p:set>
                                    <p:anim calcmode="lin" valueType="num">
                                      <p:cBhvr additive="base">
                                        <p:cTn id="37" dur="500" fill="hold"/>
                                        <p:tgtEl>
                                          <p:spTgt spid="16691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691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endParaRPr lang="zh-CN" altLang="en-US" dirty="0"/>
          </a:p>
        </p:txBody>
      </p:sp>
      <p:sp>
        <p:nvSpPr>
          <p:cNvPr id="168963" name="Rectangle 3"/>
          <p:cNvSpPr>
            <a:spLocks noGrp="1" noChangeArrowheads="1"/>
          </p:cNvSpPr>
          <p:nvPr>
            <p:ph type="body" idx="1"/>
          </p:nvPr>
        </p:nvSpPr>
        <p:spPr/>
        <p:txBody>
          <a:bodyPr/>
          <a:lstStyle/>
          <a:p>
            <a:pPr>
              <a:lnSpc>
                <a:spcPct val="150000"/>
              </a:lnSpc>
            </a:pPr>
            <a:r>
              <a:rPr lang="zh-CN" altLang="en-US" dirty="0" smtClean="0"/>
              <a:t>由上例可见，</a:t>
            </a:r>
            <a:r>
              <a:rPr lang="en-US" altLang="zh-CN" dirty="0" smtClean="0"/>
              <a:t>3</a:t>
            </a:r>
            <a:r>
              <a:rPr lang="zh-CN" altLang="en-US" dirty="0" smtClean="0"/>
              <a:t>抽头均衡器可以使两侧各有一个零点，但在远离</a:t>
            </a:r>
            <a:r>
              <a:rPr lang="en-US" altLang="zh-CN" i="1" dirty="0" smtClean="0"/>
              <a:t>y</a:t>
            </a:r>
            <a:r>
              <a:rPr lang="en-US" altLang="zh-CN" i="1" baseline="-25000" dirty="0" smtClean="0"/>
              <a:t>0</a:t>
            </a:r>
            <a:r>
              <a:rPr lang="zh-CN" altLang="en-US" dirty="0" smtClean="0"/>
              <a:t>的一些抽样点上仍会有码间串扰。</a:t>
            </a:r>
            <a:endParaRPr lang="en-US" altLang="zh-CN" dirty="0" smtClean="0"/>
          </a:p>
          <a:p>
            <a:pPr>
              <a:lnSpc>
                <a:spcPct val="150000"/>
              </a:lnSpc>
            </a:pPr>
            <a:r>
              <a:rPr lang="zh-CN" altLang="en-US" dirty="0" smtClean="0"/>
              <a:t>这就是说抽头有限时，总不能完全消除码间串扰，但适当增加抽头数可以将码间串扰减小到相当小的程度。</a:t>
            </a:r>
            <a:endParaRPr lang="zh-CN" altLang="en-US" dirty="0"/>
          </a:p>
        </p:txBody>
      </p:sp>
      <p:sp>
        <p:nvSpPr>
          <p:cNvPr id="4" name="灯片编号占位符 5"/>
          <p:cNvSpPr>
            <a:spLocks noGrp="1"/>
          </p:cNvSpPr>
          <p:nvPr>
            <p:ph type="sldNum" sz="quarter" idx="12"/>
          </p:nvPr>
        </p:nvSpPr>
        <p:spPr/>
        <p:txBody>
          <a:bodyPr/>
          <a:lstStyle/>
          <a:p>
            <a:fld id="{C049EFE0-3E80-4BF6-9424-F12C396869DF}" type="slidenum">
              <a:rPr lang="en-US" altLang="zh-CN" smtClean="0"/>
              <a:pPr/>
              <a:t>191</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963">
                                            <p:txEl>
                                              <p:pRg st="1" end="1"/>
                                            </p:txEl>
                                          </p:spTgt>
                                        </p:tgtEl>
                                        <p:attrNameLst>
                                          <p:attrName>style.visibility</p:attrName>
                                        </p:attrNameLst>
                                      </p:cBhvr>
                                      <p:to>
                                        <p:strVal val="visible"/>
                                      </p:to>
                                    </p:set>
                                    <p:anim calcmode="lin" valueType="num">
                                      <p:cBhvr additive="base">
                                        <p:cTn id="7" dur="500" fill="hold"/>
                                        <p:tgtEl>
                                          <p:spTgt spid="1689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9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zh-CN" altLang="en-US" dirty="0" smtClean="0"/>
              <a:t>预置式自动均衡器</a:t>
            </a:r>
            <a:endParaRPr lang="zh-CN" altLang="en-US" dirty="0"/>
          </a:p>
        </p:txBody>
      </p:sp>
      <p:sp>
        <p:nvSpPr>
          <p:cNvPr id="169987" name="Rectangle 3"/>
          <p:cNvSpPr>
            <a:spLocks noGrp="1" noChangeArrowheads="1"/>
          </p:cNvSpPr>
          <p:nvPr>
            <p:ph type="body" idx="1"/>
          </p:nvPr>
        </p:nvSpPr>
        <p:spPr/>
        <p:txBody>
          <a:bodyPr/>
          <a:lstStyle/>
          <a:p>
            <a:r>
              <a:rPr lang="zh-CN" altLang="en-US" dirty="0" smtClean="0"/>
              <a:t>“迫零”均衡器的具体实现方法有许多种。一种最简单的方法是</a:t>
            </a:r>
            <a:r>
              <a:rPr lang="zh-CN" altLang="en-US" dirty="0" smtClean="0">
                <a:solidFill>
                  <a:srgbClr val="0000FF"/>
                </a:solidFill>
              </a:rPr>
              <a:t>预置式自动均衡器</a:t>
            </a:r>
          </a:p>
          <a:p>
            <a:r>
              <a:rPr lang="zh-CN" altLang="en-US" dirty="0" smtClean="0"/>
              <a:t>预置式自动均衡器原理方框图</a:t>
            </a:r>
            <a:endParaRPr lang="zh-CN" altLang="en-US" dirty="0"/>
          </a:p>
        </p:txBody>
      </p:sp>
      <p:sp>
        <p:nvSpPr>
          <p:cNvPr id="5" name="灯片编号占位符 5"/>
          <p:cNvSpPr>
            <a:spLocks noGrp="1"/>
          </p:cNvSpPr>
          <p:nvPr>
            <p:ph type="sldNum" sz="quarter" idx="12"/>
          </p:nvPr>
        </p:nvSpPr>
        <p:spPr/>
        <p:txBody>
          <a:bodyPr/>
          <a:lstStyle/>
          <a:p>
            <a:fld id="{D07BBEBC-1486-466C-9F1E-B5FA782E667F}" type="slidenum">
              <a:rPr lang="en-US" altLang="zh-CN" smtClean="0"/>
              <a:pPr/>
              <a:t>192</a:t>
            </a:fld>
            <a:endParaRPr lang="en-US" altLang="zh-CN"/>
          </a:p>
        </p:txBody>
      </p:sp>
      <p:pic>
        <p:nvPicPr>
          <p:cNvPr id="169988" name="Picture 4" descr="t0523"/>
          <p:cNvPicPr>
            <a:picLocks noChangeAspect="1" noChangeArrowheads="1"/>
          </p:cNvPicPr>
          <p:nvPr/>
        </p:nvPicPr>
        <p:blipFill>
          <a:blip r:embed="rId2" cstate="print"/>
          <a:srcRect/>
          <a:stretch>
            <a:fillRect/>
          </a:stretch>
        </p:blipFill>
        <p:spPr bwMode="auto">
          <a:xfrm>
            <a:off x="971600" y="2924944"/>
            <a:ext cx="6507163" cy="3254375"/>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987">
                                            <p:txEl>
                                              <p:pRg st="1" end="1"/>
                                            </p:txEl>
                                          </p:spTgt>
                                        </p:tgtEl>
                                        <p:attrNameLst>
                                          <p:attrName>style.visibility</p:attrName>
                                        </p:attrNameLst>
                                      </p:cBhvr>
                                      <p:to>
                                        <p:strVal val="visible"/>
                                      </p:to>
                                    </p:set>
                                    <p:anim calcmode="lin" valueType="num">
                                      <p:cBhvr additive="base">
                                        <p:cTn id="7" dur="500" fill="hold"/>
                                        <p:tgtEl>
                                          <p:spTgt spid="1699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998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9988"/>
                                        </p:tgtEl>
                                        <p:attrNameLst>
                                          <p:attrName>style.visibility</p:attrName>
                                        </p:attrNameLst>
                                      </p:cBhvr>
                                      <p:to>
                                        <p:strVal val="visible"/>
                                      </p:to>
                                    </p:set>
                                    <p:anim calcmode="lin" valueType="num">
                                      <p:cBhvr additive="base">
                                        <p:cTn id="11" dur="500" fill="hold"/>
                                        <p:tgtEl>
                                          <p:spTgt spid="169988"/>
                                        </p:tgtEl>
                                        <p:attrNameLst>
                                          <p:attrName>ppt_x</p:attrName>
                                        </p:attrNameLst>
                                      </p:cBhvr>
                                      <p:tavLst>
                                        <p:tav tm="0">
                                          <p:val>
                                            <p:strVal val="#ppt_x"/>
                                          </p:val>
                                        </p:tav>
                                        <p:tav tm="100000">
                                          <p:val>
                                            <p:strVal val="#ppt_x"/>
                                          </p:val>
                                        </p:tav>
                                      </p:tavLst>
                                    </p:anim>
                                    <p:anim calcmode="lin" valueType="num">
                                      <p:cBhvr additive="base">
                                        <p:cTn id="12" dur="500" fill="hold"/>
                                        <p:tgtEl>
                                          <p:spTgt spid="169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smtClean="0"/>
              <a:t>预置式自动均衡器原理：</a:t>
            </a:r>
            <a:endParaRPr lang="zh-CN" altLang="en-US" dirty="0"/>
          </a:p>
        </p:txBody>
      </p:sp>
      <p:sp>
        <p:nvSpPr>
          <p:cNvPr id="171011" name="Rectangle 3"/>
          <p:cNvSpPr>
            <a:spLocks noGrp="1" noChangeArrowheads="1"/>
          </p:cNvSpPr>
          <p:nvPr>
            <p:ph type="body" idx="1"/>
          </p:nvPr>
        </p:nvSpPr>
        <p:spPr>
          <a:xfrm>
            <a:off x="539552" y="1196752"/>
            <a:ext cx="8352928" cy="5328592"/>
          </a:xfrm>
        </p:spPr>
        <p:txBody>
          <a:bodyPr>
            <a:normAutofit/>
          </a:bodyPr>
          <a:lstStyle/>
          <a:p>
            <a:r>
              <a:rPr lang="zh-CN" altLang="en-US" dirty="0" smtClean="0"/>
              <a:t>输入端每隔一段时间送入一个来自发端的</a:t>
            </a:r>
            <a:r>
              <a:rPr lang="zh-CN" altLang="en-US" dirty="0" smtClean="0">
                <a:solidFill>
                  <a:srgbClr val="0000FF"/>
                </a:solidFill>
              </a:rPr>
              <a:t>测试单脉冲波形</a:t>
            </a:r>
            <a:r>
              <a:rPr lang="zh-CN" altLang="en-US" dirty="0" smtClean="0"/>
              <a:t>。</a:t>
            </a:r>
            <a:endParaRPr lang="en-US" altLang="zh-CN" dirty="0" smtClean="0"/>
          </a:p>
          <a:p>
            <a:r>
              <a:rPr lang="zh-CN" altLang="en-US" dirty="0" smtClean="0"/>
              <a:t>当该波形每隔</a:t>
            </a:r>
            <a:r>
              <a:rPr lang="en-US" altLang="zh-CN" i="1" dirty="0" smtClean="0"/>
              <a:t>T</a:t>
            </a:r>
            <a:r>
              <a:rPr lang="en-US" altLang="zh-CN" i="1" baseline="-25000" dirty="0" smtClean="0"/>
              <a:t>s</a:t>
            </a:r>
            <a:r>
              <a:rPr lang="zh-CN" altLang="en-US" dirty="0" smtClean="0"/>
              <a:t>秒依次输入时，在输出端就将获得各样值为</a:t>
            </a:r>
            <a:r>
              <a:rPr lang="en-US" altLang="zh-CN" i="1" dirty="0" err="1" smtClean="0"/>
              <a:t>y</a:t>
            </a:r>
            <a:r>
              <a:rPr lang="en-US" altLang="zh-CN" i="1" baseline="-25000" dirty="0" err="1" smtClean="0"/>
              <a:t>k</a:t>
            </a:r>
            <a:r>
              <a:rPr lang="en-US" altLang="zh-CN" dirty="0" smtClean="0"/>
              <a:t>(</a:t>
            </a:r>
            <a:r>
              <a:rPr lang="en-US" altLang="zh-CN" i="1" dirty="0" smtClean="0"/>
              <a:t>k</a:t>
            </a:r>
            <a:r>
              <a:rPr lang="en-US" altLang="zh-CN" dirty="0" smtClean="0"/>
              <a:t>= -</a:t>
            </a:r>
            <a:r>
              <a:rPr lang="en-US" altLang="zh-CN" i="1" dirty="0" smtClean="0"/>
              <a:t>N</a:t>
            </a:r>
            <a:r>
              <a:rPr lang="zh-CN" altLang="en-US" dirty="0" smtClean="0"/>
              <a:t>，</a:t>
            </a:r>
            <a:r>
              <a:rPr lang="en-US" altLang="zh-CN" dirty="0" smtClean="0"/>
              <a:t>-</a:t>
            </a:r>
            <a:r>
              <a:rPr lang="en-US" altLang="zh-CN" i="1" dirty="0" smtClean="0"/>
              <a:t>N</a:t>
            </a:r>
            <a:r>
              <a:rPr lang="en-US" altLang="zh-CN" dirty="0" smtClean="0"/>
              <a:t>+1</a:t>
            </a:r>
            <a:r>
              <a:rPr lang="zh-CN" altLang="en-US" dirty="0" smtClean="0"/>
              <a:t>，</a:t>
            </a:r>
            <a:r>
              <a:rPr lang="en-US" altLang="zh-CN" dirty="0" smtClean="0"/>
              <a:t>…</a:t>
            </a:r>
            <a:r>
              <a:rPr lang="zh-CN" altLang="en-US" dirty="0" smtClean="0"/>
              <a:t>，</a:t>
            </a:r>
            <a:r>
              <a:rPr lang="en-US" altLang="zh-CN" i="1" dirty="0" smtClean="0"/>
              <a:t>N</a:t>
            </a:r>
            <a:r>
              <a:rPr lang="en-US" altLang="zh-CN" dirty="0" smtClean="0"/>
              <a:t>-1</a:t>
            </a:r>
            <a:r>
              <a:rPr lang="zh-CN" altLang="en-US" dirty="0" smtClean="0"/>
              <a:t>，</a:t>
            </a:r>
            <a:r>
              <a:rPr lang="en-US" altLang="zh-CN" i="1" dirty="0" smtClean="0"/>
              <a:t>N</a:t>
            </a:r>
            <a:r>
              <a:rPr lang="en-US" altLang="zh-CN" dirty="0" smtClean="0"/>
              <a:t>))</a:t>
            </a:r>
            <a:r>
              <a:rPr lang="zh-CN" altLang="en-US" dirty="0" smtClean="0"/>
              <a:t>的波形。</a:t>
            </a:r>
            <a:endParaRPr lang="en-US" altLang="zh-CN" dirty="0" smtClean="0"/>
          </a:p>
          <a:p>
            <a:r>
              <a:rPr lang="zh-CN" altLang="en-US" dirty="0" smtClean="0"/>
              <a:t>根据“迫零”调整原理：</a:t>
            </a:r>
            <a:endParaRPr lang="en-US" altLang="zh-CN" dirty="0" smtClean="0"/>
          </a:p>
          <a:p>
            <a:pPr lvl="1"/>
            <a:r>
              <a:rPr lang="zh-CN" altLang="en-US" dirty="0" smtClean="0"/>
              <a:t>若得到的某一</a:t>
            </a:r>
            <a:r>
              <a:rPr lang="en-US" altLang="zh-CN" i="1" dirty="0" err="1" smtClean="0"/>
              <a:t>y</a:t>
            </a:r>
            <a:r>
              <a:rPr lang="en-US" altLang="zh-CN" i="1" baseline="-25000" dirty="0" err="1" smtClean="0"/>
              <a:t>k</a:t>
            </a:r>
            <a:r>
              <a:rPr lang="zh-CN" altLang="en-US" dirty="0" smtClean="0"/>
              <a:t>为</a:t>
            </a:r>
            <a:r>
              <a:rPr lang="zh-CN" altLang="en-US" dirty="0" smtClean="0">
                <a:solidFill>
                  <a:srgbClr val="0000FF"/>
                </a:solidFill>
              </a:rPr>
              <a:t>正极性</a:t>
            </a:r>
            <a:r>
              <a:rPr lang="zh-CN" altLang="en-US" dirty="0" smtClean="0"/>
              <a:t>时，则相应的抽头增益</a:t>
            </a:r>
            <a:r>
              <a:rPr lang="en-US" altLang="zh-CN" i="1" dirty="0" smtClean="0"/>
              <a:t>C</a:t>
            </a:r>
            <a:r>
              <a:rPr lang="en-US" altLang="zh-CN" i="1" baseline="-25000" dirty="0" smtClean="0"/>
              <a:t>k</a:t>
            </a:r>
            <a:r>
              <a:rPr lang="zh-CN" altLang="en-US" dirty="0" smtClean="0"/>
              <a:t>应</a:t>
            </a:r>
            <a:r>
              <a:rPr lang="zh-CN" altLang="en-US" dirty="0" smtClean="0">
                <a:solidFill>
                  <a:srgbClr val="0000FF"/>
                </a:solidFill>
              </a:rPr>
              <a:t>下降</a:t>
            </a:r>
            <a:r>
              <a:rPr lang="zh-CN" altLang="en-US" dirty="0" smtClean="0"/>
              <a:t>一个适当的增量</a:t>
            </a:r>
            <a:r>
              <a:rPr lang="zh-CN" altLang="en-US" i="1" dirty="0" smtClean="0"/>
              <a:t>△</a:t>
            </a:r>
            <a:r>
              <a:rPr lang="zh-CN" altLang="en-US" dirty="0" smtClean="0"/>
              <a:t>；</a:t>
            </a:r>
            <a:endParaRPr lang="en-US" altLang="zh-CN" dirty="0" smtClean="0"/>
          </a:p>
          <a:p>
            <a:pPr lvl="1"/>
            <a:r>
              <a:rPr lang="zh-CN" altLang="en-US" dirty="0" smtClean="0"/>
              <a:t>若</a:t>
            </a:r>
            <a:r>
              <a:rPr lang="en-US" altLang="zh-CN" i="1" dirty="0" err="1" smtClean="0"/>
              <a:t>y</a:t>
            </a:r>
            <a:r>
              <a:rPr lang="en-US" altLang="zh-CN" i="1" baseline="-25000" dirty="0" err="1" smtClean="0"/>
              <a:t>k</a:t>
            </a:r>
            <a:r>
              <a:rPr lang="zh-CN" altLang="en-US" dirty="0" smtClean="0"/>
              <a:t>为</a:t>
            </a:r>
            <a:r>
              <a:rPr lang="zh-CN" altLang="en-US" dirty="0" smtClean="0">
                <a:solidFill>
                  <a:srgbClr val="0000FF"/>
                </a:solidFill>
              </a:rPr>
              <a:t>负极性</a:t>
            </a:r>
            <a:r>
              <a:rPr lang="zh-CN" altLang="en-US" dirty="0" smtClean="0"/>
              <a:t>，则相应的</a:t>
            </a:r>
            <a:r>
              <a:rPr lang="en-US" altLang="zh-CN" i="1" dirty="0" smtClean="0"/>
              <a:t>C</a:t>
            </a:r>
            <a:r>
              <a:rPr lang="en-US" altLang="zh-CN" i="1" baseline="-25000" dirty="0" smtClean="0"/>
              <a:t>k</a:t>
            </a:r>
            <a:r>
              <a:rPr lang="zh-CN" altLang="en-US" dirty="0" smtClean="0"/>
              <a:t>应</a:t>
            </a:r>
            <a:r>
              <a:rPr lang="zh-CN" altLang="en-US" dirty="0" smtClean="0">
                <a:solidFill>
                  <a:srgbClr val="0000FF"/>
                </a:solidFill>
              </a:rPr>
              <a:t>增加</a:t>
            </a:r>
            <a:r>
              <a:rPr lang="zh-CN" altLang="en-US" dirty="0" smtClean="0"/>
              <a:t>一个增量</a:t>
            </a:r>
            <a:r>
              <a:rPr lang="zh-CN" altLang="en-US" i="1" dirty="0" smtClean="0"/>
              <a:t>△</a:t>
            </a:r>
            <a:r>
              <a:rPr lang="zh-CN" altLang="en-US" dirty="0" smtClean="0"/>
              <a:t>。</a:t>
            </a:r>
            <a:endParaRPr lang="en-US" altLang="zh-CN" dirty="0" smtClean="0"/>
          </a:p>
        </p:txBody>
      </p:sp>
      <p:sp>
        <p:nvSpPr>
          <p:cNvPr id="4" name="灯片编号占位符 5"/>
          <p:cNvSpPr>
            <a:spLocks noGrp="1"/>
          </p:cNvSpPr>
          <p:nvPr>
            <p:ph type="sldNum" sz="quarter" idx="12"/>
          </p:nvPr>
        </p:nvSpPr>
        <p:spPr/>
        <p:txBody>
          <a:bodyPr/>
          <a:lstStyle/>
          <a:p>
            <a:fld id="{96A4EFFA-A2C3-4B0D-8B81-EA13FD0BD4EE}" type="slidenum">
              <a:rPr lang="en-US" altLang="zh-CN" smtClean="0"/>
              <a:pPr/>
              <a:t>193</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11">
                                            <p:txEl>
                                              <p:pRg st="1" end="1"/>
                                            </p:txEl>
                                          </p:spTgt>
                                        </p:tgtEl>
                                        <p:attrNameLst>
                                          <p:attrName>style.visibility</p:attrName>
                                        </p:attrNameLst>
                                      </p:cBhvr>
                                      <p:to>
                                        <p:strVal val="visible"/>
                                      </p:to>
                                    </p:set>
                                    <p:anim calcmode="lin" valueType="num">
                                      <p:cBhvr additive="base">
                                        <p:cTn id="7" dur="500" fill="hold"/>
                                        <p:tgtEl>
                                          <p:spTgt spid="1710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1011">
                                            <p:txEl>
                                              <p:pRg st="2" end="2"/>
                                            </p:txEl>
                                          </p:spTgt>
                                        </p:tgtEl>
                                        <p:attrNameLst>
                                          <p:attrName>style.visibility</p:attrName>
                                        </p:attrNameLst>
                                      </p:cBhvr>
                                      <p:to>
                                        <p:strVal val="visible"/>
                                      </p:to>
                                    </p:set>
                                    <p:anim calcmode="lin" valueType="num">
                                      <p:cBhvr additive="base">
                                        <p:cTn id="13" dur="500" fill="hold"/>
                                        <p:tgtEl>
                                          <p:spTgt spid="1710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101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1011">
                                            <p:txEl>
                                              <p:pRg st="3" end="3"/>
                                            </p:txEl>
                                          </p:spTgt>
                                        </p:tgtEl>
                                        <p:attrNameLst>
                                          <p:attrName>style.visibility</p:attrName>
                                        </p:attrNameLst>
                                      </p:cBhvr>
                                      <p:to>
                                        <p:strVal val="visible"/>
                                      </p:to>
                                    </p:set>
                                    <p:anim calcmode="lin" valueType="num">
                                      <p:cBhvr additive="base">
                                        <p:cTn id="17" dur="500" fill="hold"/>
                                        <p:tgtEl>
                                          <p:spTgt spid="17101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101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1011">
                                            <p:txEl>
                                              <p:pRg st="4" end="4"/>
                                            </p:txEl>
                                          </p:spTgt>
                                        </p:tgtEl>
                                        <p:attrNameLst>
                                          <p:attrName>style.visibility</p:attrName>
                                        </p:attrNameLst>
                                      </p:cBhvr>
                                      <p:to>
                                        <p:strVal val="visible"/>
                                      </p:to>
                                    </p:set>
                                    <p:anim calcmode="lin" valueType="num">
                                      <p:cBhvr additive="base">
                                        <p:cTn id="21" dur="500" fill="hold"/>
                                        <p:tgtEl>
                                          <p:spTgt spid="17101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10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uiExpand="1" build="p"/>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smtClean="0"/>
              <a:t>实现调整</a:t>
            </a:r>
            <a:endParaRPr lang="zh-CN" altLang="en-US" dirty="0"/>
          </a:p>
        </p:txBody>
      </p:sp>
      <p:sp>
        <p:nvSpPr>
          <p:cNvPr id="171011" name="Rectangle 3"/>
          <p:cNvSpPr>
            <a:spLocks noGrp="1" noChangeArrowheads="1"/>
          </p:cNvSpPr>
          <p:nvPr>
            <p:ph type="body" idx="1"/>
          </p:nvPr>
        </p:nvSpPr>
        <p:spPr>
          <a:xfrm>
            <a:off x="539552" y="1196752"/>
            <a:ext cx="8352928" cy="5328592"/>
          </a:xfrm>
        </p:spPr>
        <p:txBody>
          <a:bodyPr>
            <a:normAutofit/>
          </a:bodyPr>
          <a:lstStyle/>
          <a:p>
            <a:r>
              <a:rPr lang="zh-CN" altLang="en-US" dirty="0" smtClean="0"/>
              <a:t>为了实现这个调整，在输出端将每个</a:t>
            </a:r>
            <a:r>
              <a:rPr lang="en-US" altLang="zh-CN" i="1" dirty="0" err="1" smtClean="0"/>
              <a:t>y</a:t>
            </a:r>
            <a:r>
              <a:rPr lang="en-US" altLang="zh-CN" i="1" baseline="-25000" dirty="0" err="1" smtClean="0"/>
              <a:t>k</a:t>
            </a:r>
            <a:r>
              <a:rPr lang="zh-CN" altLang="en-US" dirty="0" smtClean="0"/>
              <a:t>依次进行抽样并进行</a:t>
            </a:r>
            <a:r>
              <a:rPr lang="zh-CN" altLang="en-US" dirty="0" smtClean="0">
                <a:solidFill>
                  <a:srgbClr val="0000FF"/>
                </a:solidFill>
              </a:rPr>
              <a:t>极性判决</a:t>
            </a:r>
            <a:r>
              <a:rPr lang="zh-CN" altLang="en-US" dirty="0" smtClean="0"/>
              <a:t>，判决的两种可能结果以“</a:t>
            </a:r>
            <a:r>
              <a:rPr lang="zh-CN" altLang="en-US" dirty="0" smtClean="0">
                <a:solidFill>
                  <a:srgbClr val="0000FF"/>
                </a:solidFill>
              </a:rPr>
              <a:t>极性脉冲</a:t>
            </a:r>
            <a:r>
              <a:rPr lang="zh-CN" altLang="en-US" dirty="0" smtClean="0"/>
              <a:t>”表示，并加到控制电路。</a:t>
            </a:r>
            <a:endParaRPr lang="en-US" altLang="zh-CN" dirty="0" smtClean="0"/>
          </a:p>
          <a:p>
            <a:r>
              <a:rPr lang="zh-CN" altLang="en-US" dirty="0" smtClean="0"/>
              <a:t>控制电路将在某一规定时刻</a:t>
            </a:r>
            <a:r>
              <a:rPr lang="en-US" altLang="zh-CN" dirty="0" smtClean="0"/>
              <a:t>(</a:t>
            </a:r>
            <a:r>
              <a:rPr lang="zh-CN" altLang="en-US" dirty="0" smtClean="0"/>
              <a:t>例如测试信号的终了时刻</a:t>
            </a:r>
            <a:r>
              <a:rPr lang="en-US" altLang="zh-CN" dirty="0" smtClean="0"/>
              <a:t>)</a:t>
            </a:r>
            <a:r>
              <a:rPr lang="zh-CN" altLang="en-US" dirty="0" smtClean="0"/>
              <a:t>将所有“极性脉冲”分别作用到相应的抽头上，让它们作增加</a:t>
            </a:r>
            <a:r>
              <a:rPr lang="zh-CN" altLang="en-US" i="1" dirty="0" smtClean="0"/>
              <a:t>△</a:t>
            </a:r>
            <a:r>
              <a:rPr lang="zh-CN" altLang="en-US" dirty="0" smtClean="0"/>
              <a:t>或下降</a:t>
            </a:r>
            <a:r>
              <a:rPr lang="zh-CN" altLang="en-US" i="1" dirty="0" smtClean="0"/>
              <a:t>△</a:t>
            </a:r>
            <a:r>
              <a:rPr lang="zh-CN" altLang="en-US" dirty="0" smtClean="0"/>
              <a:t>的改变。</a:t>
            </a:r>
            <a:endParaRPr lang="en-US" altLang="zh-CN" dirty="0" smtClean="0"/>
          </a:p>
          <a:p>
            <a:r>
              <a:rPr lang="zh-CN" altLang="en-US" dirty="0" smtClean="0"/>
              <a:t>这样，经过多次调整，就能达到均衡的目的。可以看到，这种自动均衡器的精度与</a:t>
            </a:r>
            <a:r>
              <a:rPr lang="zh-CN" altLang="en-US" dirty="0" smtClean="0">
                <a:solidFill>
                  <a:srgbClr val="0000FF"/>
                </a:solidFill>
              </a:rPr>
              <a:t>增量</a:t>
            </a:r>
            <a:r>
              <a:rPr lang="zh-CN" altLang="en-US" i="1" dirty="0" smtClean="0">
                <a:solidFill>
                  <a:srgbClr val="0000FF"/>
                </a:solidFill>
              </a:rPr>
              <a:t>△</a:t>
            </a:r>
            <a:r>
              <a:rPr lang="zh-CN" altLang="en-US" dirty="0" smtClean="0"/>
              <a:t>的选择和允许</a:t>
            </a:r>
            <a:r>
              <a:rPr lang="zh-CN" altLang="en-US" dirty="0" smtClean="0">
                <a:solidFill>
                  <a:srgbClr val="0000FF"/>
                </a:solidFill>
              </a:rPr>
              <a:t>调整时间</a:t>
            </a:r>
            <a:r>
              <a:rPr lang="zh-CN" altLang="en-US" dirty="0" smtClean="0"/>
              <a:t>有关。</a:t>
            </a:r>
            <a:r>
              <a:rPr lang="zh-CN" altLang="en-US" i="1" dirty="0" smtClean="0"/>
              <a:t>△</a:t>
            </a:r>
            <a:r>
              <a:rPr lang="zh-CN" altLang="en-US" dirty="0" smtClean="0"/>
              <a:t>愈小，精度就愈高，但调整时间就需要愈长。 </a:t>
            </a:r>
            <a:endParaRPr lang="zh-CN" altLang="en-US" dirty="0"/>
          </a:p>
        </p:txBody>
      </p:sp>
      <p:sp>
        <p:nvSpPr>
          <p:cNvPr id="4" name="灯片编号占位符 5"/>
          <p:cNvSpPr>
            <a:spLocks noGrp="1"/>
          </p:cNvSpPr>
          <p:nvPr>
            <p:ph type="sldNum" sz="quarter" idx="12"/>
          </p:nvPr>
        </p:nvSpPr>
        <p:spPr/>
        <p:txBody>
          <a:bodyPr/>
          <a:lstStyle/>
          <a:p>
            <a:fld id="{96A4EFFA-A2C3-4B0D-8B81-EA13FD0BD4EE}" type="slidenum">
              <a:rPr lang="en-US" altLang="zh-CN" smtClean="0"/>
              <a:pPr/>
              <a:t>194</a:t>
            </a:fld>
            <a:endParaRPr lang="en-US" altLang="zh-CN"/>
          </a:p>
        </p:txBody>
      </p:sp>
    </p:spTree>
  </p:cSld>
  <p:clrMapOvr>
    <a:masterClrMapping/>
  </p:clrMapOvr>
  <p:transition spd="slow"/>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CN" altLang="en-US" dirty="0" smtClean="0"/>
              <a:t>最小均方失真法自适应均衡器</a:t>
            </a:r>
          </a:p>
        </p:txBody>
      </p:sp>
      <p:sp>
        <p:nvSpPr>
          <p:cNvPr id="172035" name="Rectangle 3"/>
          <p:cNvSpPr>
            <a:spLocks noGrp="1" noChangeArrowheads="1"/>
          </p:cNvSpPr>
          <p:nvPr>
            <p:ph type="body" idx="1"/>
          </p:nvPr>
        </p:nvSpPr>
        <p:spPr>
          <a:xfrm>
            <a:off x="539552" y="1196752"/>
            <a:ext cx="8136904" cy="5328592"/>
          </a:xfrm>
        </p:spPr>
        <p:txBody>
          <a:bodyPr>
            <a:normAutofit/>
          </a:bodyPr>
          <a:lstStyle/>
          <a:p>
            <a:r>
              <a:rPr lang="zh-CN" altLang="en-US" dirty="0" smtClean="0"/>
              <a:t> </a:t>
            </a:r>
            <a:r>
              <a:rPr lang="zh-CN" altLang="en-US" dirty="0" smtClean="0">
                <a:solidFill>
                  <a:srgbClr val="0000FF"/>
                </a:solidFill>
              </a:rPr>
              <a:t>回顾</a:t>
            </a:r>
            <a:r>
              <a:rPr lang="zh-CN" altLang="en-US" dirty="0" smtClean="0"/>
              <a:t>：</a:t>
            </a:r>
            <a:endParaRPr lang="en-US" altLang="zh-CN" dirty="0" smtClean="0"/>
          </a:p>
          <a:p>
            <a:pPr lvl="1"/>
            <a:r>
              <a:rPr lang="zh-CN" altLang="en-US" dirty="0" smtClean="0"/>
              <a:t>“迫零”均衡器的缺点：必须限制初始失真</a:t>
            </a:r>
            <a:r>
              <a:rPr lang="en-US" altLang="zh-CN" i="1" dirty="0" smtClean="0"/>
              <a:t>D</a:t>
            </a:r>
            <a:r>
              <a:rPr lang="en-US" altLang="zh-CN" i="1" baseline="-25000" dirty="0" smtClean="0"/>
              <a:t>0 </a:t>
            </a:r>
            <a:r>
              <a:rPr lang="en-US" altLang="zh-CN" dirty="0" smtClean="0"/>
              <a:t>&lt; 1</a:t>
            </a:r>
            <a:r>
              <a:rPr lang="zh-CN" altLang="en-US" dirty="0" smtClean="0"/>
              <a:t>。</a:t>
            </a:r>
          </a:p>
          <a:p>
            <a:pPr>
              <a:lnSpc>
                <a:spcPct val="130000"/>
              </a:lnSpc>
            </a:pPr>
            <a:r>
              <a:rPr lang="zh-CN" altLang="en-US" dirty="0" smtClean="0">
                <a:solidFill>
                  <a:srgbClr val="0000FF"/>
                </a:solidFill>
              </a:rPr>
              <a:t>最小均方失真准则直接推导</a:t>
            </a:r>
            <a:endParaRPr lang="en-US" altLang="zh-CN" dirty="0" smtClean="0"/>
          </a:p>
          <a:p>
            <a:pPr lvl="1">
              <a:lnSpc>
                <a:spcPct val="130000"/>
              </a:lnSpc>
            </a:pPr>
            <a:r>
              <a:rPr lang="zh-CN" altLang="en-US" dirty="0" smtClean="0"/>
              <a:t>若用</a:t>
            </a:r>
            <a:r>
              <a:rPr lang="zh-CN" altLang="en-US" dirty="0" smtClean="0">
                <a:solidFill>
                  <a:srgbClr val="0000FF"/>
                </a:solidFill>
              </a:rPr>
              <a:t>最小均方失真准则</a:t>
            </a:r>
            <a:r>
              <a:rPr lang="zh-CN" altLang="en-US" dirty="0" smtClean="0"/>
              <a:t>也可导出抽头系数必须满足的</a:t>
            </a:r>
            <a:r>
              <a:rPr lang="en-US" altLang="zh-CN" dirty="0" smtClean="0"/>
              <a:t>2</a:t>
            </a:r>
            <a:r>
              <a:rPr lang="en-US" altLang="zh-CN" i="1" dirty="0" smtClean="0"/>
              <a:t>N</a:t>
            </a:r>
            <a:r>
              <a:rPr lang="en-US" altLang="zh-CN" dirty="0" smtClean="0"/>
              <a:t>+1</a:t>
            </a:r>
            <a:r>
              <a:rPr lang="zh-CN" altLang="en-US" dirty="0" smtClean="0"/>
              <a:t>个方程，从中也可解得使均方失真最小的</a:t>
            </a:r>
            <a:r>
              <a:rPr lang="en-US" altLang="zh-CN" dirty="0" smtClean="0"/>
              <a:t>2</a:t>
            </a:r>
            <a:r>
              <a:rPr lang="en-US" altLang="zh-CN" i="1" dirty="0" smtClean="0"/>
              <a:t>N</a:t>
            </a:r>
            <a:r>
              <a:rPr lang="en-US" altLang="zh-CN" dirty="0" smtClean="0"/>
              <a:t>+1</a:t>
            </a:r>
            <a:r>
              <a:rPr lang="zh-CN" altLang="en-US" dirty="0" smtClean="0"/>
              <a:t>个抽头系数。</a:t>
            </a:r>
            <a:endParaRPr lang="en-US" altLang="zh-CN" dirty="0" smtClean="0"/>
          </a:p>
          <a:p>
            <a:pPr lvl="1">
              <a:lnSpc>
                <a:spcPct val="130000"/>
              </a:lnSpc>
            </a:pPr>
            <a:r>
              <a:rPr lang="zh-CN" altLang="en-US" dirty="0" smtClean="0"/>
              <a:t>不过，这时不需对初始失真</a:t>
            </a:r>
            <a:r>
              <a:rPr lang="en-US" altLang="zh-CN" i="1" dirty="0" smtClean="0"/>
              <a:t>D</a:t>
            </a:r>
            <a:r>
              <a:rPr lang="en-US" altLang="zh-CN" baseline="-25000" dirty="0" smtClean="0"/>
              <a:t>0</a:t>
            </a:r>
            <a:r>
              <a:rPr lang="zh-CN" altLang="en-US" dirty="0" smtClean="0"/>
              <a:t>提出限制。</a:t>
            </a:r>
          </a:p>
          <a:p>
            <a:r>
              <a:rPr lang="zh-CN" altLang="en-US" dirty="0" smtClean="0"/>
              <a:t>下面介绍一种按最小均方误差准则来构成的自适应均衡器。 </a:t>
            </a:r>
          </a:p>
        </p:txBody>
      </p:sp>
      <p:sp>
        <p:nvSpPr>
          <p:cNvPr id="4" name="灯片编号占位符 5"/>
          <p:cNvSpPr>
            <a:spLocks noGrp="1"/>
          </p:cNvSpPr>
          <p:nvPr>
            <p:ph type="sldNum" sz="quarter" idx="12"/>
          </p:nvPr>
        </p:nvSpPr>
        <p:spPr/>
        <p:txBody>
          <a:bodyPr/>
          <a:lstStyle/>
          <a:p>
            <a:fld id="{19410F7A-2246-4FBA-9F40-4D6E69F8DFB9}" type="slidenum">
              <a:rPr lang="en-US" altLang="zh-CN" smtClean="0"/>
              <a:pPr/>
              <a:t>195</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72035">
                                            <p:txEl>
                                              <p:pRg st="1" end="1"/>
                                            </p:txEl>
                                          </p:spTgt>
                                        </p:tgtEl>
                                        <p:attrNameLst>
                                          <p:attrName>style.visibility</p:attrName>
                                        </p:attrNameLst>
                                      </p:cBhvr>
                                      <p:to>
                                        <p:strVal val="visible"/>
                                      </p:to>
                                    </p:set>
                                    <p:anim calcmode="lin" valueType="num">
                                      <p:cBhvr additive="base">
                                        <p:cTn id="7" dur="500" fill="hold"/>
                                        <p:tgtEl>
                                          <p:spTgt spid="172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anim calcmode="lin" valueType="num">
                                      <p:cBhvr additive="base">
                                        <p:cTn id="13" dur="500" fill="hold"/>
                                        <p:tgtEl>
                                          <p:spTgt spid="1720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203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2035">
                                            <p:txEl>
                                              <p:pRg st="3" end="3"/>
                                            </p:txEl>
                                          </p:spTgt>
                                        </p:tgtEl>
                                        <p:attrNameLst>
                                          <p:attrName>style.visibility</p:attrName>
                                        </p:attrNameLst>
                                      </p:cBhvr>
                                      <p:to>
                                        <p:strVal val="visible"/>
                                      </p:to>
                                    </p:set>
                                    <p:anim calcmode="lin" valueType="num">
                                      <p:cBhvr additive="base">
                                        <p:cTn id="17" dur="500" fill="hold"/>
                                        <p:tgtEl>
                                          <p:spTgt spid="17203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20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2035">
                                            <p:txEl>
                                              <p:pRg st="4" end="4"/>
                                            </p:txEl>
                                          </p:spTgt>
                                        </p:tgtEl>
                                        <p:attrNameLst>
                                          <p:attrName>style.visibility</p:attrName>
                                        </p:attrNameLst>
                                      </p:cBhvr>
                                      <p:to>
                                        <p:strVal val="visible"/>
                                      </p:to>
                                    </p:set>
                                    <p:anim calcmode="lin" valueType="num">
                                      <p:cBhvr additive="base">
                                        <p:cTn id="23" dur="500" fill="hold"/>
                                        <p:tgtEl>
                                          <p:spTgt spid="17203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2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72035">
                                            <p:txEl>
                                              <p:pRg st="5" end="5"/>
                                            </p:txEl>
                                          </p:spTgt>
                                        </p:tgtEl>
                                        <p:attrNameLst>
                                          <p:attrName>style.visibility</p:attrName>
                                        </p:attrNameLst>
                                      </p:cBhvr>
                                      <p:to>
                                        <p:strVal val="visible"/>
                                      </p:to>
                                    </p:set>
                                    <p:anim calcmode="lin" valueType="num">
                                      <p:cBhvr additive="base">
                                        <p:cTn id="29" dur="500" fill="hold"/>
                                        <p:tgtEl>
                                          <p:spTgt spid="17203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20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FF"/>
                </a:solidFill>
              </a:rPr>
              <a:t>自适应均衡原理</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自适应均衡</a:t>
            </a:r>
            <a:r>
              <a:rPr lang="zh-CN" altLang="en-US" dirty="0" smtClean="0"/>
              <a:t>器不再利用专门的测试单脉冲进行误差的调整</a:t>
            </a:r>
            <a:endParaRPr lang="en-US" altLang="zh-CN" dirty="0" smtClean="0"/>
          </a:p>
          <a:p>
            <a:pPr>
              <a:lnSpc>
                <a:spcPct val="150000"/>
              </a:lnSpc>
            </a:pPr>
            <a:r>
              <a:rPr lang="zh-CN" altLang="en-US" dirty="0" smtClean="0"/>
              <a:t>          而是在传输数据期间借助</a:t>
            </a:r>
            <a:r>
              <a:rPr lang="zh-CN" altLang="en-US" dirty="0" smtClean="0">
                <a:solidFill>
                  <a:srgbClr val="0000FF"/>
                </a:solidFill>
              </a:rPr>
              <a:t>信号本身</a:t>
            </a:r>
            <a:r>
              <a:rPr lang="zh-CN" altLang="en-US" dirty="0" smtClean="0"/>
              <a:t>来调整增益，从而实现自动均衡的目的。</a:t>
            </a:r>
            <a:endParaRPr lang="en-US" altLang="zh-CN" dirty="0" smtClean="0"/>
          </a:p>
          <a:p>
            <a:pPr>
              <a:lnSpc>
                <a:spcPct val="150000"/>
              </a:lnSpc>
            </a:pPr>
            <a:r>
              <a:rPr lang="zh-CN" altLang="en-US" dirty="0" smtClean="0"/>
              <a:t>由于数字信号通常是一种随机信号，所以，自适应均衡器的输出波形</a:t>
            </a:r>
            <a:r>
              <a:rPr lang="zh-CN" altLang="en-US" dirty="0" smtClean="0">
                <a:solidFill>
                  <a:srgbClr val="0000FF"/>
                </a:solidFill>
              </a:rPr>
              <a:t>不再是单脉冲响应</a:t>
            </a:r>
            <a:r>
              <a:rPr lang="zh-CN" altLang="en-US" dirty="0" smtClean="0"/>
              <a:t>，而是实际的数据信号。</a:t>
            </a: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196</a:t>
            </a:fld>
            <a:endParaRPr lang="en-US"/>
          </a:p>
        </p:txBody>
      </p:sp>
      <p:sp>
        <p:nvSpPr>
          <p:cNvPr id="5" name="右箭头 4"/>
          <p:cNvSpPr/>
          <p:nvPr/>
        </p:nvSpPr>
        <p:spPr>
          <a:xfrm>
            <a:off x="1115616" y="2881511"/>
            <a:ext cx="648072" cy="43204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endParaRPr lang="zh-CN" altLang="en-US" dirty="0"/>
          </a:p>
        </p:txBody>
      </p:sp>
      <p:sp>
        <p:nvSpPr>
          <p:cNvPr id="173059" name="Rectangle 3"/>
          <p:cNvSpPr>
            <a:spLocks noGrp="1" noChangeArrowheads="1"/>
          </p:cNvSpPr>
          <p:nvPr>
            <p:ph type="body" idx="1"/>
          </p:nvPr>
        </p:nvSpPr>
        <p:spPr/>
        <p:txBody>
          <a:bodyPr>
            <a:normAutofit/>
          </a:bodyPr>
          <a:lstStyle/>
          <a:p>
            <a:r>
              <a:rPr lang="zh-CN" altLang="en-US" dirty="0" smtClean="0"/>
              <a:t>设发送序列为</a:t>
            </a:r>
            <a:r>
              <a:rPr lang="en-US" altLang="zh-CN" dirty="0" smtClean="0"/>
              <a:t>{</a:t>
            </a:r>
            <a:r>
              <a:rPr lang="en-US" altLang="zh-CN" i="1" dirty="0" err="1" smtClean="0"/>
              <a:t>a</a:t>
            </a:r>
            <a:r>
              <a:rPr lang="en-US" altLang="zh-CN" i="1" baseline="-25000" dirty="0" err="1" smtClean="0"/>
              <a:t>k</a:t>
            </a:r>
            <a:r>
              <a:rPr lang="en-US" altLang="zh-CN" dirty="0" smtClean="0"/>
              <a:t>} </a:t>
            </a:r>
            <a:r>
              <a:rPr lang="zh-CN" altLang="en-US" dirty="0" smtClean="0"/>
              <a:t>，均衡器输入为</a:t>
            </a:r>
            <a:r>
              <a:rPr lang="en-US" altLang="zh-CN" i="1" dirty="0" smtClean="0"/>
              <a:t>x</a:t>
            </a:r>
            <a:r>
              <a:rPr lang="en-US" altLang="zh-CN" dirty="0" smtClean="0"/>
              <a:t>(</a:t>
            </a:r>
            <a:r>
              <a:rPr lang="en-US" altLang="zh-CN" i="1" dirty="0" smtClean="0"/>
              <a:t>t</a:t>
            </a:r>
            <a:r>
              <a:rPr lang="en-US" altLang="zh-CN" dirty="0" smtClean="0"/>
              <a:t>) </a:t>
            </a:r>
            <a:r>
              <a:rPr lang="zh-CN" altLang="en-US" dirty="0" smtClean="0"/>
              <a:t>，均衡后输出的样值序列为</a:t>
            </a:r>
            <a:r>
              <a:rPr lang="en-US" altLang="zh-CN" dirty="0" smtClean="0"/>
              <a:t>{</a:t>
            </a:r>
            <a:r>
              <a:rPr lang="en-US" altLang="zh-CN" i="1" dirty="0" err="1" smtClean="0"/>
              <a:t>y</a:t>
            </a:r>
            <a:r>
              <a:rPr lang="en-US" altLang="zh-CN" i="1" baseline="-25000" dirty="0" err="1" smtClean="0"/>
              <a:t>k</a:t>
            </a:r>
            <a:r>
              <a:rPr lang="en-US" altLang="zh-CN" dirty="0" smtClean="0"/>
              <a:t>} </a:t>
            </a:r>
            <a:r>
              <a:rPr lang="zh-CN" altLang="en-US" dirty="0" smtClean="0"/>
              <a:t>，此时误差信号为</a:t>
            </a:r>
          </a:p>
          <a:p>
            <a:pPr lvl="1"/>
            <a:endParaRPr lang="zh-CN" altLang="en-US" dirty="0" smtClean="0"/>
          </a:p>
          <a:p>
            <a:r>
              <a:rPr lang="zh-CN" altLang="en-US" dirty="0" smtClean="0">
                <a:solidFill>
                  <a:srgbClr val="0000FF"/>
                </a:solidFill>
              </a:rPr>
              <a:t>均方误差</a:t>
            </a:r>
            <a:r>
              <a:rPr lang="zh-CN" altLang="en-US" dirty="0" smtClean="0"/>
              <a:t>定义为</a:t>
            </a:r>
            <a:r>
              <a:rPr lang="en-US" altLang="zh-CN" dirty="0" smtClean="0"/>
              <a:t>:</a:t>
            </a:r>
            <a:endParaRPr lang="zh-CN" altLang="en-US" dirty="0" smtClean="0"/>
          </a:p>
          <a:p>
            <a:pPr lvl="3"/>
            <a:endParaRPr lang="zh-CN" altLang="en-US" dirty="0" smtClean="0"/>
          </a:p>
          <a:p>
            <a:r>
              <a:rPr lang="zh-CN" altLang="en-US" dirty="0" smtClean="0"/>
              <a:t>当</a:t>
            </a:r>
            <a:r>
              <a:rPr lang="en-US" altLang="zh-CN" dirty="0" smtClean="0"/>
              <a:t>{</a:t>
            </a:r>
            <a:r>
              <a:rPr lang="en-US" altLang="zh-CN" i="1" dirty="0" err="1" smtClean="0"/>
              <a:t>a</a:t>
            </a:r>
            <a:r>
              <a:rPr lang="en-US" altLang="zh-CN" i="1" baseline="-25000" dirty="0" err="1" smtClean="0"/>
              <a:t>k</a:t>
            </a:r>
            <a:r>
              <a:rPr lang="en-US" altLang="zh-CN" dirty="0" smtClean="0"/>
              <a:t>}</a:t>
            </a:r>
            <a:r>
              <a:rPr lang="zh-CN" altLang="en-US" dirty="0" smtClean="0"/>
              <a:t>是随机数据序列时，上式最小化与均方失真最小化是一致的。</a:t>
            </a:r>
            <a:endParaRPr lang="en-US" altLang="zh-CN" dirty="0" smtClean="0"/>
          </a:p>
          <a:p>
            <a:r>
              <a:rPr lang="zh-CN" altLang="en-US" dirty="0" smtClean="0"/>
              <a:t>将                        代入上式</a:t>
            </a:r>
            <a:endParaRPr lang="en-US" altLang="zh-CN" dirty="0" smtClean="0"/>
          </a:p>
          <a:p>
            <a:r>
              <a:rPr lang="zh-CN" altLang="en-US" dirty="0" smtClean="0"/>
              <a:t>得到</a:t>
            </a:r>
          </a:p>
          <a:p>
            <a:pPr lvl="1"/>
            <a:endParaRPr lang="en-US" altLang="zh-CN" dirty="0"/>
          </a:p>
        </p:txBody>
      </p:sp>
      <p:sp>
        <p:nvSpPr>
          <p:cNvPr id="12" name="灯片编号占位符 5"/>
          <p:cNvSpPr>
            <a:spLocks noGrp="1"/>
          </p:cNvSpPr>
          <p:nvPr>
            <p:ph type="sldNum" sz="quarter" idx="12"/>
          </p:nvPr>
        </p:nvSpPr>
        <p:spPr/>
        <p:txBody>
          <a:bodyPr/>
          <a:lstStyle/>
          <a:p>
            <a:fld id="{4347E34D-8C8A-46AF-978A-709EAA9708A5}" type="slidenum">
              <a:rPr lang="en-US" altLang="zh-CN" smtClean="0"/>
              <a:pPr/>
              <a:t>197</a:t>
            </a:fld>
            <a:endParaRPr lang="en-US" altLang="zh-CN"/>
          </a:p>
        </p:txBody>
      </p:sp>
      <p:graphicFrame>
        <p:nvGraphicFramePr>
          <p:cNvPr id="173060" name="Object 4"/>
          <p:cNvGraphicFramePr>
            <a:graphicFrameLocks noChangeAspect="1"/>
          </p:cNvGraphicFramePr>
          <p:nvPr/>
        </p:nvGraphicFramePr>
        <p:xfrm>
          <a:off x="2987824" y="2132856"/>
          <a:ext cx="2077489" cy="575918"/>
        </p:xfrm>
        <a:graphic>
          <a:graphicData uri="http://schemas.openxmlformats.org/presentationml/2006/ole">
            <mc:AlternateContent xmlns:mc="http://schemas.openxmlformats.org/markup-compatibility/2006">
              <mc:Choice xmlns:v="urn:schemas-microsoft-com:vml" Requires="v">
                <p:oleObj spid="_x0000_s648824" name="公式" r:id="rId3" imgW="774364" imgH="228501" progId="Equation.3">
                  <p:embed/>
                </p:oleObj>
              </mc:Choice>
              <mc:Fallback>
                <p:oleObj name="公式" r:id="rId3" imgW="774364" imgH="228501"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132856"/>
                        <a:ext cx="2077489" cy="5759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063" name="Rectangle 7"/>
          <p:cNvSpPr>
            <a:spLocks noChangeArrowheads="1"/>
          </p:cNvSpPr>
          <p:nvPr/>
        </p:nvSpPr>
        <p:spPr bwMode="auto">
          <a:xfrm>
            <a:off x="0" y="32956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73062" name="Object 6"/>
          <p:cNvGraphicFramePr>
            <a:graphicFrameLocks noChangeAspect="1"/>
          </p:cNvGraphicFramePr>
          <p:nvPr/>
        </p:nvGraphicFramePr>
        <p:xfrm>
          <a:off x="3707904" y="2996952"/>
          <a:ext cx="2416749" cy="598860"/>
        </p:xfrm>
        <a:graphic>
          <a:graphicData uri="http://schemas.openxmlformats.org/presentationml/2006/ole">
            <mc:AlternateContent xmlns:mc="http://schemas.openxmlformats.org/markup-compatibility/2006">
              <mc:Choice xmlns:v="urn:schemas-microsoft-com:vml" Requires="v">
                <p:oleObj spid="_x0000_s648825" name="公式" r:id="rId5" imgW="1079032" imgH="266584" progId="Equation.3">
                  <p:embed/>
                </p:oleObj>
              </mc:Choice>
              <mc:Fallback>
                <p:oleObj name="公式" r:id="rId5" imgW="1079032" imgH="266584"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2996952"/>
                        <a:ext cx="2416749" cy="5988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064" name="Object 8"/>
          <p:cNvGraphicFramePr>
            <a:graphicFrameLocks noChangeAspect="1"/>
          </p:cNvGraphicFramePr>
          <p:nvPr/>
        </p:nvGraphicFramePr>
        <p:xfrm>
          <a:off x="1475656" y="4653136"/>
          <a:ext cx="2016224" cy="905739"/>
        </p:xfrm>
        <a:graphic>
          <a:graphicData uri="http://schemas.openxmlformats.org/presentationml/2006/ole">
            <mc:AlternateContent xmlns:mc="http://schemas.openxmlformats.org/markup-compatibility/2006">
              <mc:Choice xmlns:v="urn:schemas-microsoft-com:vml" Requires="v">
                <p:oleObj spid="_x0000_s648826" name="公式" r:id="rId7" imgW="952087" imgH="431613" progId="Equation.3">
                  <p:embed/>
                </p:oleObj>
              </mc:Choice>
              <mc:Fallback>
                <p:oleObj name="公式" r:id="rId7" imgW="952087" imgH="431613"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4653136"/>
                        <a:ext cx="2016224" cy="9057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066" name="Rectangle 10"/>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12"/>
          <p:cNvGrpSpPr>
            <a:grpSpLocks/>
          </p:cNvGrpSpPr>
          <p:nvPr/>
        </p:nvGrpSpPr>
        <p:grpSpPr bwMode="auto">
          <a:xfrm>
            <a:off x="1763688" y="5517232"/>
            <a:ext cx="3169344" cy="1095499"/>
            <a:chOff x="2738" y="3471"/>
            <a:chExt cx="1815" cy="554"/>
          </a:xfrm>
        </p:grpSpPr>
        <p:graphicFrame>
          <p:nvGraphicFramePr>
            <p:cNvPr id="173065" name="Object 9"/>
            <p:cNvGraphicFramePr>
              <a:graphicFrameLocks noChangeAspect="1"/>
            </p:cNvGraphicFramePr>
            <p:nvPr/>
          </p:nvGraphicFramePr>
          <p:xfrm>
            <a:off x="3107" y="3471"/>
            <a:ext cx="1446" cy="554"/>
          </p:xfrm>
          <a:graphic>
            <a:graphicData uri="http://schemas.openxmlformats.org/presentationml/2006/ole">
              <mc:AlternateContent xmlns:mc="http://schemas.openxmlformats.org/markup-compatibility/2006">
                <mc:Choice xmlns:v="urn:schemas-microsoft-com:vml" Requires="v">
                  <p:oleObj spid="_x0000_s648827" r:id="rId9" imgW="1269449" imgH="482391" progId="Equation.DSMT4">
                    <p:embed/>
                  </p:oleObj>
                </mc:Choice>
                <mc:Fallback>
                  <p:oleObj r:id="rId9" imgW="1269449" imgH="482391"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7" y="3471"/>
                          <a:ext cx="1446" cy="5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067" name="Object 11"/>
            <p:cNvGraphicFramePr>
              <a:graphicFrameLocks noChangeAspect="1"/>
            </p:cNvGraphicFramePr>
            <p:nvPr/>
          </p:nvGraphicFramePr>
          <p:xfrm>
            <a:off x="2738" y="3577"/>
            <a:ext cx="397" cy="298"/>
          </p:xfrm>
          <a:graphic>
            <a:graphicData uri="http://schemas.openxmlformats.org/presentationml/2006/ole">
              <mc:AlternateContent xmlns:mc="http://schemas.openxmlformats.org/markup-compatibility/2006">
                <mc:Choice xmlns:v="urn:schemas-microsoft-com:vml" Requires="v">
                  <p:oleObj spid="_x0000_s648828" name="公式" r:id="rId11" imgW="304668" imgH="228501" progId="Equation.3">
                    <p:embed/>
                  </p:oleObj>
                </mc:Choice>
                <mc:Fallback>
                  <p:oleObj name="公式" r:id="rId11" imgW="304668" imgH="228501"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38" y="3577"/>
                          <a:ext cx="397"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059">
                                            <p:txEl>
                                              <p:pRg st="2" end="2"/>
                                            </p:txEl>
                                          </p:spTgt>
                                        </p:tgtEl>
                                        <p:attrNameLst>
                                          <p:attrName>style.visibility</p:attrName>
                                        </p:attrNameLst>
                                      </p:cBhvr>
                                      <p:to>
                                        <p:strVal val="visible"/>
                                      </p:to>
                                    </p:set>
                                    <p:anim calcmode="lin" valueType="num">
                                      <p:cBhvr additive="base">
                                        <p:cTn id="7" dur="500" fill="hold"/>
                                        <p:tgtEl>
                                          <p:spTgt spid="1730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05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3062"/>
                                        </p:tgtEl>
                                        <p:attrNameLst>
                                          <p:attrName>style.visibility</p:attrName>
                                        </p:attrNameLst>
                                      </p:cBhvr>
                                      <p:to>
                                        <p:strVal val="visible"/>
                                      </p:to>
                                    </p:set>
                                    <p:anim calcmode="lin" valueType="num">
                                      <p:cBhvr additive="base">
                                        <p:cTn id="11" dur="500" fill="hold"/>
                                        <p:tgtEl>
                                          <p:spTgt spid="173062"/>
                                        </p:tgtEl>
                                        <p:attrNameLst>
                                          <p:attrName>ppt_x</p:attrName>
                                        </p:attrNameLst>
                                      </p:cBhvr>
                                      <p:tavLst>
                                        <p:tav tm="0">
                                          <p:val>
                                            <p:strVal val="#ppt_x"/>
                                          </p:val>
                                        </p:tav>
                                        <p:tav tm="100000">
                                          <p:val>
                                            <p:strVal val="#ppt_x"/>
                                          </p:val>
                                        </p:tav>
                                      </p:tavLst>
                                    </p:anim>
                                    <p:anim calcmode="lin" valueType="num">
                                      <p:cBhvr additive="base">
                                        <p:cTn id="12" dur="500" fill="hold"/>
                                        <p:tgtEl>
                                          <p:spTgt spid="17306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3059">
                                            <p:txEl>
                                              <p:pRg st="4" end="4"/>
                                            </p:txEl>
                                          </p:spTgt>
                                        </p:tgtEl>
                                        <p:attrNameLst>
                                          <p:attrName>style.visibility</p:attrName>
                                        </p:attrNameLst>
                                      </p:cBhvr>
                                      <p:to>
                                        <p:strVal val="visible"/>
                                      </p:to>
                                    </p:set>
                                    <p:anim calcmode="lin" valueType="num">
                                      <p:cBhvr additive="base">
                                        <p:cTn id="17" dur="500" fill="hold"/>
                                        <p:tgtEl>
                                          <p:spTgt spid="17305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30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3059">
                                            <p:txEl>
                                              <p:pRg st="5" end="5"/>
                                            </p:txEl>
                                          </p:spTgt>
                                        </p:tgtEl>
                                        <p:attrNameLst>
                                          <p:attrName>style.visibility</p:attrName>
                                        </p:attrNameLst>
                                      </p:cBhvr>
                                      <p:to>
                                        <p:strVal val="visible"/>
                                      </p:to>
                                    </p:set>
                                    <p:anim calcmode="lin" valueType="num">
                                      <p:cBhvr additive="base">
                                        <p:cTn id="23" dur="500" fill="hold"/>
                                        <p:tgtEl>
                                          <p:spTgt spid="17305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305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3064"/>
                                        </p:tgtEl>
                                        <p:attrNameLst>
                                          <p:attrName>style.visibility</p:attrName>
                                        </p:attrNameLst>
                                      </p:cBhvr>
                                      <p:to>
                                        <p:strVal val="visible"/>
                                      </p:to>
                                    </p:set>
                                    <p:anim calcmode="lin" valueType="num">
                                      <p:cBhvr additive="base">
                                        <p:cTn id="27" dur="500" fill="hold"/>
                                        <p:tgtEl>
                                          <p:spTgt spid="173064"/>
                                        </p:tgtEl>
                                        <p:attrNameLst>
                                          <p:attrName>ppt_x</p:attrName>
                                        </p:attrNameLst>
                                      </p:cBhvr>
                                      <p:tavLst>
                                        <p:tav tm="0">
                                          <p:val>
                                            <p:strVal val="#ppt_x"/>
                                          </p:val>
                                        </p:tav>
                                        <p:tav tm="100000">
                                          <p:val>
                                            <p:strVal val="#ppt_x"/>
                                          </p:val>
                                        </p:tav>
                                      </p:tavLst>
                                    </p:anim>
                                    <p:anim calcmode="lin" valueType="num">
                                      <p:cBhvr additive="base">
                                        <p:cTn id="28" dur="500" fill="hold"/>
                                        <p:tgtEl>
                                          <p:spTgt spid="17306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73059">
                                            <p:txEl>
                                              <p:pRg st="6" end="6"/>
                                            </p:txEl>
                                          </p:spTgt>
                                        </p:tgtEl>
                                        <p:attrNameLst>
                                          <p:attrName>style.visibility</p:attrName>
                                        </p:attrNameLst>
                                      </p:cBhvr>
                                      <p:to>
                                        <p:strVal val="visible"/>
                                      </p:to>
                                    </p:set>
                                    <p:anim calcmode="lin" valueType="num">
                                      <p:cBhvr additive="base">
                                        <p:cTn id="33" dur="500" fill="hold"/>
                                        <p:tgtEl>
                                          <p:spTgt spid="17305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305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endParaRPr lang="zh-CN" altLang="en-US" dirty="0"/>
          </a:p>
        </p:txBody>
      </p:sp>
      <p:sp>
        <p:nvSpPr>
          <p:cNvPr id="174083" name="Rectangle 3"/>
          <p:cNvSpPr>
            <a:spLocks noGrp="1" noChangeArrowheads="1"/>
          </p:cNvSpPr>
          <p:nvPr>
            <p:ph type="body" idx="1"/>
          </p:nvPr>
        </p:nvSpPr>
        <p:spPr/>
        <p:txBody>
          <a:bodyPr>
            <a:normAutofit lnSpcReduction="10000"/>
          </a:bodyPr>
          <a:lstStyle/>
          <a:p>
            <a:pPr lvl="3"/>
            <a:endParaRPr lang="en-US" altLang="zh-CN" dirty="0" smtClean="0"/>
          </a:p>
          <a:p>
            <a:pPr lvl="3"/>
            <a:endParaRPr lang="en-US" altLang="zh-CN" dirty="0" smtClean="0"/>
          </a:p>
          <a:p>
            <a:pPr lvl="3"/>
            <a:endParaRPr lang="en-US" altLang="zh-CN" dirty="0" smtClean="0"/>
          </a:p>
          <a:p>
            <a:r>
              <a:rPr lang="zh-CN" altLang="en-US" dirty="0" smtClean="0"/>
              <a:t>我们期望对于任意的</a:t>
            </a:r>
            <a:r>
              <a:rPr lang="en-US" altLang="zh-CN" i="1" dirty="0" smtClean="0"/>
              <a:t>k</a:t>
            </a:r>
            <a:r>
              <a:rPr lang="zh-CN" altLang="en-US" dirty="0" smtClean="0"/>
              <a:t>，都应使均方误差最小，故将上式对</a:t>
            </a:r>
            <a:r>
              <a:rPr lang="en-US" altLang="zh-CN" i="1" dirty="0" err="1" smtClean="0"/>
              <a:t>C</a:t>
            </a:r>
            <a:r>
              <a:rPr lang="en-US" altLang="zh-CN" i="1" baseline="-25000" dirty="0" err="1" smtClean="0"/>
              <a:t>i</a:t>
            </a:r>
            <a:r>
              <a:rPr lang="zh-CN" altLang="en-US" dirty="0" smtClean="0"/>
              <a:t>求偏导数，有</a:t>
            </a:r>
          </a:p>
          <a:p>
            <a:pPr lvl="2"/>
            <a:endParaRPr lang="zh-CN" altLang="en-US" dirty="0" smtClean="0"/>
          </a:p>
          <a:p>
            <a:pPr lvl="2"/>
            <a:endParaRPr lang="zh-CN" altLang="en-US" dirty="0" smtClean="0"/>
          </a:p>
          <a:p>
            <a:r>
              <a:rPr lang="zh-CN" altLang="en-US" dirty="0" smtClean="0"/>
              <a:t>其中</a:t>
            </a:r>
          </a:p>
          <a:p>
            <a:pPr lvl="3"/>
            <a:endParaRPr lang="zh-CN" altLang="en-US" dirty="0" smtClean="0"/>
          </a:p>
          <a:p>
            <a:r>
              <a:rPr lang="zh-CN" altLang="en-US" dirty="0" smtClean="0"/>
              <a:t>表示误差值。这里误差的起因包括码间串扰和噪声，而不仅仅是波形失真。 </a:t>
            </a:r>
            <a:endParaRPr lang="zh-CN" altLang="en-US" dirty="0"/>
          </a:p>
        </p:txBody>
      </p:sp>
      <p:sp>
        <p:nvSpPr>
          <p:cNvPr id="11" name="灯片编号占位符 5"/>
          <p:cNvSpPr>
            <a:spLocks noGrp="1"/>
          </p:cNvSpPr>
          <p:nvPr>
            <p:ph type="sldNum" sz="quarter" idx="12"/>
          </p:nvPr>
        </p:nvSpPr>
        <p:spPr/>
        <p:txBody>
          <a:bodyPr/>
          <a:lstStyle/>
          <a:p>
            <a:fld id="{5DC8C8B2-B4F5-49D1-8C81-063CE2DF7B0B}" type="slidenum">
              <a:rPr lang="en-US" altLang="zh-CN" smtClean="0"/>
              <a:pPr/>
              <a:t>198</a:t>
            </a:fld>
            <a:endParaRPr lang="en-US" altLang="zh-CN"/>
          </a:p>
        </p:txBody>
      </p:sp>
      <p:grpSp>
        <p:nvGrpSpPr>
          <p:cNvPr id="2" name="Group 4"/>
          <p:cNvGrpSpPr>
            <a:grpSpLocks/>
          </p:cNvGrpSpPr>
          <p:nvPr/>
        </p:nvGrpSpPr>
        <p:grpSpPr bwMode="auto">
          <a:xfrm>
            <a:off x="1547664" y="1196752"/>
            <a:ext cx="2881313" cy="879475"/>
            <a:chOff x="2738" y="3471"/>
            <a:chExt cx="1815" cy="554"/>
          </a:xfrm>
        </p:grpSpPr>
        <p:graphicFrame>
          <p:nvGraphicFramePr>
            <p:cNvPr id="174085" name="Object 5"/>
            <p:cNvGraphicFramePr>
              <a:graphicFrameLocks noChangeAspect="1"/>
            </p:cNvGraphicFramePr>
            <p:nvPr/>
          </p:nvGraphicFramePr>
          <p:xfrm>
            <a:off x="3107" y="3471"/>
            <a:ext cx="1446" cy="554"/>
          </p:xfrm>
          <a:graphic>
            <a:graphicData uri="http://schemas.openxmlformats.org/presentationml/2006/ole">
              <mc:AlternateContent xmlns:mc="http://schemas.openxmlformats.org/markup-compatibility/2006">
                <mc:Choice xmlns:v="urn:schemas-microsoft-com:vml" Requires="v">
                  <p:oleObj spid="_x0000_s80830" r:id="rId3" imgW="1269449" imgH="482391" progId="Equation.DSMT4">
                    <p:embed/>
                  </p:oleObj>
                </mc:Choice>
                <mc:Fallback>
                  <p:oleObj r:id="rId3" imgW="1269449" imgH="482391" progId="Equation.DSMT4">
                    <p:embed/>
                    <p:pic>
                      <p:nvPicPr>
                        <p:cNvPr id="0" name="Picture 4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 y="3471"/>
                          <a:ext cx="1446" cy="5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86" name="Object 6"/>
            <p:cNvGraphicFramePr>
              <a:graphicFrameLocks noChangeAspect="1"/>
            </p:cNvGraphicFramePr>
            <p:nvPr/>
          </p:nvGraphicFramePr>
          <p:xfrm>
            <a:off x="2738" y="3577"/>
            <a:ext cx="397" cy="298"/>
          </p:xfrm>
          <a:graphic>
            <a:graphicData uri="http://schemas.openxmlformats.org/presentationml/2006/ole">
              <mc:AlternateContent xmlns:mc="http://schemas.openxmlformats.org/markup-compatibility/2006">
                <mc:Choice xmlns:v="urn:schemas-microsoft-com:vml" Requires="v">
                  <p:oleObj spid="_x0000_s80831" name="公式" r:id="rId5" imgW="304668" imgH="228501" progId="Equation.3">
                    <p:embed/>
                  </p:oleObj>
                </mc:Choice>
                <mc:Fallback>
                  <p:oleObj name="公式" r:id="rId5" imgW="304668" imgH="228501" progId="Equation.3">
                    <p:embed/>
                    <p:pic>
                      <p:nvPicPr>
                        <p:cNvPr id="0" name="Picture 4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8" y="3577"/>
                          <a:ext cx="397"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4088" name="Rectangle 8"/>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74087" name="Object 7"/>
          <p:cNvGraphicFramePr>
            <a:graphicFrameLocks noChangeAspect="1"/>
          </p:cNvGraphicFramePr>
          <p:nvPr/>
        </p:nvGraphicFramePr>
        <p:xfrm>
          <a:off x="5436096" y="2924944"/>
          <a:ext cx="2317309" cy="1080120"/>
        </p:xfrm>
        <a:graphic>
          <a:graphicData uri="http://schemas.openxmlformats.org/presentationml/2006/ole">
            <mc:AlternateContent xmlns:mc="http://schemas.openxmlformats.org/markup-compatibility/2006">
              <mc:Choice xmlns:v="urn:schemas-microsoft-com:vml" Requires="v">
                <p:oleObj spid="_x0000_s80832" name="公式" r:id="rId7" imgW="1040948" imgH="482391" progId="Equation.3">
                  <p:embed/>
                </p:oleObj>
              </mc:Choice>
              <mc:Fallback>
                <p:oleObj name="公式" r:id="rId7" imgW="1040948" imgH="482391" progId="Equation.3">
                  <p:embed/>
                  <p:pic>
                    <p:nvPicPr>
                      <p:cNvPr id="0" name="Picture 4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6096" y="2924944"/>
                        <a:ext cx="2317309" cy="108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090" name="Rectangle 10"/>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74089" name="Object 9"/>
          <p:cNvGraphicFramePr>
            <a:graphicFrameLocks noChangeAspect="1"/>
          </p:cNvGraphicFramePr>
          <p:nvPr/>
        </p:nvGraphicFramePr>
        <p:xfrm>
          <a:off x="1678682" y="3861048"/>
          <a:ext cx="3829422" cy="892991"/>
        </p:xfrm>
        <a:graphic>
          <a:graphicData uri="http://schemas.openxmlformats.org/presentationml/2006/ole">
            <mc:AlternateContent xmlns:mc="http://schemas.openxmlformats.org/markup-compatibility/2006">
              <mc:Choice xmlns:v="urn:schemas-microsoft-com:vml" Requires="v">
                <p:oleObj spid="_x0000_s80833" name="公式" r:id="rId9" imgW="1841500" imgH="431800" progId="Equation.3">
                  <p:embed/>
                </p:oleObj>
              </mc:Choice>
              <mc:Fallback>
                <p:oleObj name="公式" r:id="rId9" imgW="1841500" imgH="431800" progId="Equation.3">
                  <p:embed/>
                  <p:pic>
                    <p:nvPicPr>
                      <p:cNvPr id="0" name="Picture 4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8682" y="3861048"/>
                        <a:ext cx="3829422" cy="8929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p:cNvSpPr/>
          <p:nvPr/>
        </p:nvSpPr>
        <p:spPr>
          <a:xfrm>
            <a:off x="5004048" y="1268760"/>
            <a:ext cx="2376264" cy="830997"/>
          </a:xfrm>
          <a:prstGeom prst="rect">
            <a:avLst/>
          </a:prstGeom>
        </p:spPr>
        <p:txBody>
          <a:bodyPr wrap="square">
            <a:spAutoFit/>
          </a:bodyPr>
          <a:lstStyle/>
          <a:p>
            <a:r>
              <a:rPr lang="zh-CN" altLang="en-US" sz="2400" b="1" dirty="0" smtClean="0">
                <a:solidFill>
                  <a:srgbClr val="0000FF"/>
                </a:solidFill>
                <a:latin typeface="+mj-ea"/>
                <a:ea typeface="+mj-ea"/>
              </a:rPr>
              <a:t>均方误差是各抽头增益的函数</a:t>
            </a:r>
            <a:endParaRPr lang="zh-CN" altLang="en-US" sz="2400" b="1" dirty="0">
              <a:solidFill>
                <a:srgbClr val="0000FF"/>
              </a:solidFill>
              <a:latin typeface="+mj-ea"/>
              <a:ea typeface="+mj-ea"/>
            </a:endParaRPr>
          </a:p>
        </p:txBody>
      </p:sp>
      <p:cxnSp>
        <p:nvCxnSpPr>
          <p:cNvPr id="17" name="直接箭头连接符 16"/>
          <p:cNvCxnSpPr/>
          <p:nvPr/>
        </p:nvCxnSpPr>
        <p:spPr>
          <a:xfrm flipV="1">
            <a:off x="4499992" y="1700808"/>
            <a:ext cx="432048" cy="3"/>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083">
                                            <p:txEl>
                                              <p:pRg st="3" end="3"/>
                                            </p:txEl>
                                          </p:spTgt>
                                        </p:tgtEl>
                                        <p:attrNameLst>
                                          <p:attrName>style.visibility</p:attrName>
                                        </p:attrNameLst>
                                      </p:cBhvr>
                                      <p:to>
                                        <p:strVal val="visible"/>
                                      </p:to>
                                    </p:set>
                                    <p:anim calcmode="lin" valueType="num">
                                      <p:cBhvr additive="base">
                                        <p:cTn id="7" dur="500" fill="hold"/>
                                        <p:tgtEl>
                                          <p:spTgt spid="17408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8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087"/>
                                        </p:tgtEl>
                                        <p:attrNameLst>
                                          <p:attrName>style.visibility</p:attrName>
                                        </p:attrNameLst>
                                      </p:cBhvr>
                                      <p:to>
                                        <p:strVal val="visible"/>
                                      </p:to>
                                    </p:set>
                                    <p:anim calcmode="lin" valueType="num">
                                      <p:cBhvr additive="base">
                                        <p:cTn id="11" dur="500" fill="hold"/>
                                        <p:tgtEl>
                                          <p:spTgt spid="174087"/>
                                        </p:tgtEl>
                                        <p:attrNameLst>
                                          <p:attrName>ppt_x</p:attrName>
                                        </p:attrNameLst>
                                      </p:cBhvr>
                                      <p:tavLst>
                                        <p:tav tm="0">
                                          <p:val>
                                            <p:strVal val="#ppt_x"/>
                                          </p:val>
                                        </p:tav>
                                        <p:tav tm="100000">
                                          <p:val>
                                            <p:strVal val="#ppt_x"/>
                                          </p:val>
                                        </p:tav>
                                      </p:tavLst>
                                    </p:anim>
                                    <p:anim calcmode="lin" valueType="num">
                                      <p:cBhvr additive="base">
                                        <p:cTn id="12" dur="500" fill="hold"/>
                                        <p:tgtEl>
                                          <p:spTgt spid="17408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4083">
                                            <p:txEl>
                                              <p:pRg st="6" end="6"/>
                                            </p:txEl>
                                          </p:spTgt>
                                        </p:tgtEl>
                                        <p:attrNameLst>
                                          <p:attrName>style.visibility</p:attrName>
                                        </p:attrNameLst>
                                      </p:cBhvr>
                                      <p:to>
                                        <p:strVal val="visible"/>
                                      </p:to>
                                    </p:set>
                                    <p:anim calcmode="lin" valueType="num">
                                      <p:cBhvr additive="base">
                                        <p:cTn id="17" dur="500" fill="hold"/>
                                        <p:tgtEl>
                                          <p:spTgt spid="17408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408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4083">
                                            <p:txEl>
                                              <p:pRg st="8" end="8"/>
                                            </p:txEl>
                                          </p:spTgt>
                                        </p:tgtEl>
                                        <p:attrNameLst>
                                          <p:attrName>style.visibility</p:attrName>
                                        </p:attrNameLst>
                                      </p:cBhvr>
                                      <p:to>
                                        <p:strVal val="visible"/>
                                      </p:to>
                                    </p:set>
                                    <p:anim calcmode="lin" valueType="num">
                                      <p:cBhvr additive="base">
                                        <p:cTn id="21" dur="500" fill="hold"/>
                                        <p:tgtEl>
                                          <p:spTgt spid="17408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408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4089"/>
                                        </p:tgtEl>
                                        <p:attrNameLst>
                                          <p:attrName>style.visibility</p:attrName>
                                        </p:attrNameLst>
                                      </p:cBhvr>
                                      <p:to>
                                        <p:strVal val="visible"/>
                                      </p:to>
                                    </p:set>
                                    <p:anim calcmode="lin" valueType="num">
                                      <p:cBhvr additive="base">
                                        <p:cTn id="25" dur="500" fill="hold"/>
                                        <p:tgtEl>
                                          <p:spTgt spid="174089"/>
                                        </p:tgtEl>
                                        <p:attrNameLst>
                                          <p:attrName>ppt_x</p:attrName>
                                        </p:attrNameLst>
                                      </p:cBhvr>
                                      <p:tavLst>
                                        <p:tav tm="0">
                                          <p:val>
                                            <p:strVal val="#ppt_x"/>
                                          </p:val>
                                        </p:tav>
                                        <p:tav tm="100000">
                                          <p:val>
                                            <p:strVal val="#ppt_x"/>
                                          </p:val>
                                        </p:tav>
                                      </p:tavLst>
                                    </p:anim>
                                    <p:anim calcmode="lin" valueType="num">
                                      <p:cBhvr additive="base">
                                        <p:cTn id="26" dur="500" fill="hold"/>
                                        <p:tgtEl>
                                          <p:spTgt spid="1740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endParaRPr lang="zh-CN" altLang="en-US" dirty="0"/>
          </a:p>
        </p:txBody>
      </p:sp>
      <p:sp>
        <p:nvSpPr>
          <p:cNvPr id="175107" name="Rectangle 3"/>
          <p:cNvSpPr>
            <a:spLocks noGrp="1" noChangeArrowheads="1"/>
          </p:cNvSpPr>
          <p:nvPr>
            <p:ph type="body" idx="1"/>
          </p:nvPr>
        </p:nvSpPr>
        <p:spPr/>
        <p:txBody>
          <a:bodyPr/>
          <a:lstStyle/>
          <a:p>
            <a:pPr>
              <a:lnSpc>
                <a:spcPct val="125000"/>
              </a:lnSpc>
            </a:pPr>
            <a:r>
              <a:rPr lang="zh-CN" altLang="en-US" dirty="0" smtClean="0"/>
              <a:t>从</a:t>
            </a:r>
          </a:p>
          <a:p>
            <a:pPr>
              <a:lnSpc>
                <a:spcPct val="125000"/>
              </a:lnSpc>
            </a:pPr>
            <a:r>
              <a:rPr lang="zh-CN" altLang="en-US" dirty="0" smtClean="0"/>
              <a:t>可见</a:t>
            </a:r>
            <a:r>
              <a:rPr lang="en-US" altLang="zh-CN" dirty="0" smtClean="0"/>
              <a:t>:</a:t>
            </a:r>
          </a:p>
          <a:p>
            <a:pPr lvl="1">
              <a:lnSpc>
                <a:spcPct val="125000"/>
              </a:lnSpc>
            </a:pPr>
            <a:r>
              <a:rPr lang="zh-CN" altLang="en-US" dirty="0" smtClean="0"/>
              <a:t>要使均方误差最小，应使上式等于</a:t>
            </a:r>
            <a:r>
              <a:rPr lang="en-US" altLang="zh-CN" dirty="0" smtClean="0"/>
              <a:t>0</a:t>
            </a:r>
            <a:r>
              <a:rPr lang="zh-CN" altLang="en-US" dirty="0" smtClean="0"/>
              <a:t>，即</a:t>
            </a:r>
            <a:r>
              <a:rPr lang="en-US" altLang="zh-CN" i="1" dirty="0" smtClean="0"/>
              <a:t>E</a:t>
            </a:r>
            <a:r>
              <a:rPr lang="en-US" altLang="zh-CN" dirty="0" smtClean="0"/>
              <a:t>[</a:t>
            </a:r>
            <a:r>
              <a:rPr lang="en-US" altLang="zh-CN" i="1" dirty="0" err="1" smtClean="0"/>
              <a:t>e</a:t>
            </a:r>
            <a:r>
              <a:rPr lang="en-US" altLang="zh-CN" i="1" baseline="-25000" dirty="0" err="1" smtClean="0"/>
              <a:t>k</a:t>
            </a:r>
            <a:r>
              <a:rPr lang="en-US" altLang="zh-CN" dirty="0" smtClean="0"/>
              <a:t> </a:t>
            </a:r>
            <a:r>
              <a:rPr lang="en-US" altLang="zh-CN" i="1" dirty="0" err="1" smtClean="0"/>
              <a:t>x</a:t>
            </a:r>
            <a:r>
              <a:rPr lang="en-US" altLang="zh-CN" i="1" baseline="-25000" dirty="0" err="1" smtClean="0"/>
              <a:t>k-i</a:t>
            </a:r>
            <a:r>
              <a:rPr lang="en-US" altLang="zh-CN" dirty="0" smtClean="0"/>
              <a:t>]=0</a:t>
            </a:r>
            <a:r>
              <a:rPr lang="zh-CN" altLang="en-US" dirty="0" smtClean="0"/>
              <a:t>，这就要求误差</a:t>
            </a:r>
            <a:r>
              <a:rPr lang="en-US" altLang="zh-CN" i="1" dirty="0" err="1" smtClean="0"/>
              <a:t>e</a:t>
            </a:r>
            <a:r>
              <a:rPr lang="en-US" altLang="zh-CN" i="1" baseline="-25000" dirty="0" err="1" smtClean="0"/>
              <a:t>k</a:t>
            </a:r>
            <a:r>
              <a:rPr lang="zh-CN" altLang="en-US" dirty="0" smtClean="0"/>
              <a:t>与均衡器输入样值</a:t>
            </a:r>
            <a:r>
              <a:rPr lang="en-US" altLang="zh-CN" i="1" dirty="0" err="1" smtClean="0"/>
              <a:t>x</a:t>
            </a:r>
            <a:r>
              <a:rPr lang="en-US" altLang="zh-CN" i="1" baseline="-25000" dirty="0" err="1" smtClean="0"/>
              <a:t>k-i</a:t>
            </a:r>
            <a:r>
              <a:rPr lang="en-US" altLang="zh-CN" dirty="0" smtClean="0"/>
              <a:t>(|</a:t>
            </a:r>
            <a:r>
              <a:rPr lang="en-US" altLang="zh-CN" i="1" dirty="0" err="1" smtClean="0"/>
              <a:t>i</a:t>
            </a:r>
            <a:r>
              <a:rPr lang="en-US" altLang="zh-CN" dirty="0" smtClean="0"/>
              <a:t>| </a:t>
            </a:r>
            <a:r>
              <a:rPr lang="en-US" altLang="zh-CN" dirty="0" smtClean="0">
                <a:sym typeface="Symbol" pitchFamily="18" charset="2"/>
              </a:rPr>
              <a:t></a:t>
            </a:r>
            <a:r>
              <a:rPr lang="en-US" altLang="zh-CN" dirty="0" smtClean="0"/>
              <a:t> </a:t>
            </a:r>
            <a:r>
              <a:rPr lang="en-US" altLang="zh-CN" i="1" dirty="0" smtClean="0"/>
              <a:t>N</a:t>
            </a:r>
            <a:r>
              <a:rPr lang="en-US" altLang="zh-CN" dirty="0" smtClean="0"/>
              <a:t>)</a:t>
            </a:r>
            <a:r>
              <a:rPr lang="zh-CN" altLang="en-US" dirty="0" smtClean="0"/>
              <a:t>应</a:t>
            </a:r>
            <a:r>
              <a:rPr lang="zh-CN" altLang="en-US" dirty="0" smtClean="0">
                <a:solidFill>
                  <a:srgbClr val="0000FF"/>
                </a:solidFill>
              </a:rPr>
              <a:t>互不相关</a:t>
            </a:r>
            <a:r>
              <a:rPr lang="zh-CN" altLang="en-US" dirty="0" smtClean="0"/>
              <a:t>。</a:t>
            </a:r>
            <a:endParaRPr lang="en-US" altLang="zh-CN" dirty="0" smtClean="0"/>
          </a:p>
          <a:p>
            <a:pPr lvl="1">
              <a:lnSpc>
                <a:spcPct val="125000"/>
              </a:lnSpc>
            </a:pPr>
            <a:r>
              <a:rPr lang="zh-CN" altLang="en-US" dirty="0" smtClean="0"/>
              <a:t>这就说明，抽头增益的调整可以借助对误差</a:t>
            </a:r>
            <a:r>
              <a:rPr lang="en-US" altLang="zh-CN" i="1" dirty="0" err="1" smtClean="0"/>
              <a:t>e</a:t>
            </a:r>
            <a:r>
              <a:rPr lang="en-US" altLang="zh-CN" i="1" baseline="-25000" dirty="0" err="1" smtClean="0"/>
              <a:t>k</a:t>
            </a:r>
            <a:r>
              <a:rPr lang="zh-CN" altLang="en-US" dirty="0" smtClean="0"/>
              <a:t>和样值</a:t>
            </a:r>
            <a:r>
              <a:rPr lang="en-US" altLang="zh-CN" i="1" dirty="0" err="1" smtClean="0"/>
              <a:t>x</a:t>
            </a:r>
            <a:r>
              <a:rPr lang="en-US" altLang="zh-CN" i="1" baseline="-25000" dirty="0" err="1" smtClean="0"/>
              <a:t>k-i</a:t>
            </a:r>
            <a:r>
              <a:rPr lang="zh-CN" altLang="en-US" dirty="0" smtClean="0"/>
              <a:t>乘积的统计平均值。若这个平均值不等于零，则应通过增益调整使其向零值变化，直到使其等于零为止。 </a:t>
            </a:r>
            <a:endParaRPr lang="zh-CN" altLang="en-US" dirty="0"/>
          </a:p>
        </p:txBody>
      </p:sp>
      <p:sp>
        <p:nvSpPr>
          <p:cNvPr id="5" name="灯片编号占位符 5"/>
          <p:cNvSpPr>
            <a:spLocks noGrp="1"/>
          </p:cNvSpPr>
          <p:nvPr>
            <p:ph type="sldNum" sz="quarter" idx="12"/>
          </p:nvPr>
        </p:nvSpPr>
        <p:spPr/>
        <p:txBody>
          <a:bodyPr/>
          <a:lstStyle/>
          <a:p>
            <a:fld id="{C553C496-0F2A-4C17-A696-678522FA238B}" type="slidenum">
              <a:rPr lang="en-US" altLang="zh-CN" smtClean="0"/>
              <a:pPr/>
              <a:t>199</a:t>
            </a:fld>
            <a:endParaRPr lang="en-US" altLang="zh-CN"/>
          </a:p>
        </p:txBody>
      </p:sp>
      <p:graphicFrame>
        <p:nvGraphicFramePr>
          <p:cNvPr id="175109" name="Object 5"/>
          <p:cNvGraphicFramePr>
            <a:graphicFrameLocks noChangeAspect="1"/>
          </p:cNvGraphicFramePr>
          <p:nvPr/>
        </p:nvGraphicFramePr>
        <p:xfrm>
          <a:off x="1403648" y="1052736"/>
          <a:ext cx="2287987" cy="1066453"/>
        </p:xfrm>
        <a:graphic>
          <a:graphicData uri="http://schemas.openxmlformats.org/presentationml/2006/ole">
            <mc:AlternateContent xmlns:mc="http://schemas.openxmlformats.org/markup-compatibility/2006">
              <mc:Choice xmlns:v="urn:schemas-microsoft-com:vml" Requires="v">
                <p:oleObj spid="_x0000_s81137" name="公式" r:id="rId3" imgW="1040948" imgH="482391" progId="Equation.3">
                  <p:embed/>
                </p:oleObj>
              </mc:Choice>
              <mc:Fallback>
                <p:oleObj name="公式" r:id="rId3" imgW="1040948" imgH="482391" progId="Equation.3">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052736"/>
                        <a:ext cx="2287987" cy="1066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5107">
                                            <p:txEl>
                                              <p:pRg st="3" end="3"/>
                                            </p:txEl>
                                          </p:spTgt>
                                        </p:tgtEl>
                                        <p:attrNameLst>
                                          <p:attrName>style.visibility</p:attrName>
                                        </p:attrNameLst>
                                      </p:cBhvr>
                                      <p:to>
                                        <p:strVal val="visible"/>
                                      </p:to>
                                    </p:set>
                                    <p:anim calcmode="lin" valueType="num">
                                      <p:cBhvr additive="base">
                                        <p:cTn id="7" dur="500" fill="hold"/>
                                        <p:tgtEl>
                                          <p:spTgt spid="17510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1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a:xfrm>
            <a:off x="800100" y="3165764"/>
            <a:ext cx="7804348" cy="1711037"/>
          </a:xfrm>
        </p:spPr>
        <p:txBody>
          <a:bodyPr/>
          <a:lstStyle/>
          <a:p>
            <a:r>
              <a:rPr lang="zh-CN" altLang="en-US" dirty="0"/>
              <a:t>第</a:t>
            </a:r>
            <a:r>
              <a:rPr lang="en-US" altLang="zh-CN" dirty="0"/>
              <a:t>6</a:t>
            </a:r>
            <a:r>
              <a:rPr lang="zh-CN" altLang="en-US" dirty="0"/>
              <a:t>章 数字基带传输系统</a:t>
            </a:r>
          </a:p>
        </p:txBody>
      </p:sp>
      <p:sp>
        <p:nvSpPr>
          <p:cNvPr id="4" name="灯片编号占位符 5"/>
          <p:cNvSpPr>
            <a:spLocks noGrp="1"/>
          </p:cNvSpPr>
          <p:nvPr>
            <p:ph type="sldNum" sz="quarter" idx="4294967295"/>
          </p:nvPr>
        </p:nvSpPr>
        <p:spPr>
          <a:xfrm>
            <a:off x="7239000" y="6243638"/>
            <a:ext cx="1905000" cy="457200"/>
          </a:xfrm>
          <a:prstGeom prst="rect">
            <a:avLst/>
          </a:prstGeom>
        </p:spPr>
        <p:txBody>
          <a:bodyPr/>
          <a:lstStyle/>
          <a:p>
            <a:fld id="{217E8422-1A99-4DED-8C5D-B8C547DBC7C1}" type="slidenum">
              <a:rPr lang="en-US" altLang="zh-CN"/>
              <a:pPr/>
              <a:t>2</a:t>
            </a:fld>
            <a:endParaRPr lang="en-US" altLang="zh-CN"/>
          </a:p>
        </p:txBody>
      </p:sp>
      <p:sp>
        <p:nvSpPr>
          <p:cNvPr id="2" name="副标题 1"/>
          <p:cNvSpPr>
            <a:spLocks noGrp="1"/>
          </p:cNvSpPr>
          <p:nvPr>
            <p:ph type="subTitle" idx="1"/>
          </p:nvPr>
        </p:nvSpPr>
        <p:spPr/>
        <p:txBody>
          <a:bodyPr/>
          <a:lstStyle/>
          <a:p>
            <a:endParaRPr lang="zh-CN" altLang="en-US"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solidFill>
                  <a:srgbClr val="0000FF"/>
                </a:solidFill>
              </a:rPr>
              <a:t>数字基带信号的表示式</a:t>
            </a:r>
            <a:endParaRPr lang="zh-CN" altLang="en-US" dirty="0">
              <a:solidFill>
                <a:srgbClr val="0000FF"/>
              </a:solidFill>
            </a:endParaRPr>
          </a:p>
        </p:txBody>
      </p:sp>
      <p:sp>
        <p:nvSpPr>
          <p:cNvPr id="29699" name="Rectangle 3"/>
          <p:cNvSpPr>
            <a:spLocks noGrp="1" noChangeArrowheads="1"/>
          </p:cNvSpPr>
          <p:nvPr>
            <p:ph type="body" idx="1"/>
          </p:nvPr>
        </p:nvSpPr>
        <p:spPr>
          <a:xfrm>
            <a:off x="539552" y="1196752"/>
            <a:ext cx="8064896" cy="5472608"/>
          </a:xfrm>
        </p:spPr>
        <p:txBody>
          <a:bodyPr>
            <a:normAutofit fontScale="92500"/>
          </a:bodyPr>
          <a:lstStyle/>
          <a:p>
            <a:r>
              <a:rPr lang="zh-CN" altLang="en-US" dirty="0" smtClean="0"/>
              <a:t>表示信息码元的单个脉冲的波形</a:t>
            </a:r>
            <a:r>
              <a:rPr lang="zh-CN" altLang="en-US" dirty="0" smtClean="0">
                <a:solidFill>
                  <a:srgbClr val="FF0000"/>
                </a:solidFill>
              </a:rPr>
              <a:t>并非一定是矩形</a:t>
            </a:r>
            <a:r>
              <a:rPr lang="zh-CN" altLang="en-US" dirty="0" smtClean="0"/>
              <a:t>的。</a:t>
            </a:r>
            <a:endParaRPr lang="en-US" altLang="zh-CN" dirty="0" smtClean="0"/>
          </a:p>
          <a:p>
            <a:r>
              <a:rPr lang="zh-CN" altLang="en-US" dirty="0"/>
              <a:t>一般情况下，数字基带信号可表示为一随机脉冲序列：</a:t>
            </a:r>
          </a:p>
          <a:p>
            <a:endParaRPr lang="zh-CN" altLang="en-US" dirty="0"/>
          </a:p>
          <a:p>
            <a:pPr lvl="1"/>
            <a:r>
              <a:rPr lang="zh-CN" altLang="en-US" dirty="0"/>
              <a:t>	式中，</a:t>
            </a:r>
            <a:r>
              <a:rPr lang="en-US" altLang="zh-CN" i="1" dirty="0" err="1"/>
              <a:t>s</a:t>
            </a:r>
            <a:r>
              <a:rPr lang="en-US" altLang="zh-CN" i="1" baseline="-25000" dirty="0" err="1"/>
              <a:t>n</a:t>
            </a:r>
            <a:r>
              <a:rPr lang="en-US" altLang="zh-CN" i="1" dirty="0"/>
              <a:t>(t)</a:t>
            </a:r>
            <a:r>
              <a:rPr lang="zh-CN" altLang="en-US" dirty="0"/>
              <a:t>可以有</a:t>
            </a:r>
            <a:r>
              <a:rPr lang="en-US" altLang="zh-CN" dirty="0"/>
              <a:t>N</a:t>
            </a:r>
            <a:r>
              <a:rPr lang="zh-CN" altLang="en-US" dirty="0"/>
              <a:t>种不同的脉冲波形。 </a:t>
            </a:r>
          </a:p>
          <a:p>
            <a:r>
              <a:rPr lang="zh-CN" altLang="en-US" dirty="0" smtClean="0"/>
              <a:t>若表示各码元的</a:t>
            </a:r>
            <a:r>
              <a:rPr lang="zh-CN" altLang="en-US" dirty="0" smtClean="0">
                <a:solidFill>
                  <a:srgbClr val="FF0000"/>
                </a:solidFill>
              </a:rPr>
              <a:t>波形相同</a:t>
            </a:r>
            <a:r>
              <a:rPr lang="zh-CN" altLang="en-US" dirty="0" smtClean="0"/>
              <a:t>而电平取值不同，则数字基带信号可表示为：</a:t>
            </a:r>
          </a:p>
          <a:p>
            <a:pPr lvl="1"/>
            <a:endParaRPr lang="zh-CN" altLang="en-US" dirty="0" smtClean="0"/>
          </a:p>
          <a:p>
            <a:pPr lvl="1"/>
            <a:r>
              <a:rPr lang="zh-CN" altLang="en-US" dirty="0" smtClean="0"/>
              <a:t>式中，</a:t>
            </a:r>
            <a:r>
              <a:rPr lang="en-US" altLang="zh-CN" i="1" dirty="0" smtClean="0"/>
              <a:t>a</a:t>
            </a:r>
            <a:r>
              <a:rPr lang="en-US" altLang="zh-CN" i="1" baseline="-25000" dirty="0" smtClean="0"/>
              <a:t>n</a:t>
            </a:r>
            <a:r>
              <a:rPr lang="en-US" altLang="zh-CN" dirty="0" smtClean="0"/>
              <a:t> </a:t>
            </a:r>
            <a:r>
              <a:rPr lang="zh-CN" altLang="en-US" dirty="0" smtClean="0"/>
              <a:t>－ 第</a:t>
            </a:r>
            <a:r>
              <a:rPr lang="en-US" altLang="zh-CN" dirty="0" smtClean="0"/>
              <a:t>n</a:t>
            </a:r>
            <a:r>
              <a:rPr lang="zh-CN" altLang="en-US" dirty="0" smtClean="0"/>
              <a:t>个码元所对应的电平值</a:t>
            </a:r>
          </a:p>
          <a:p>
            <a:pPr lvl="1"/>
            <a:r>
              <a:rPr lang="zh-CN" altLang="en-US" dirty="0" smtClean="0"/>
              <a:t>	 </a:t>
            </a:r>
            <a:r>
              <a:rPr lang="en-US" altLang="zh-CN" i="1" dirty="0" smtClean="0"/>
              <a:t>T</a:t>
            </a:r>
            <a:r>
              <a:rPr lang="en-US" altLang="zh-CN" i="1" baseline="-25000" dirty="0" smtClean="0"/>
              <a:t>s</a:t>
            </a:r>
            <a:r>
              <a:rPr lang="en-US" altLang="zh-CN" dirty="0" smtClean="0"/>
              <a:t> </a:t>
            </a:r>
            <a:r>
              <a:rPr lang="zh-CN" altLang="en-US" dirty="0" smtClean="0"/>
              <a:t>－ 码元持续时间</a:t>
            </a:r>
          </a:p>
          <a:p>
            <a:pPr lvl="1"/>
            <a:r>
              <a:rPr lang="zh-CN" altLang="en-US" dirty="0" smtClean="0"/>
              <a:t>	  </a:t>
            </a:r>
            <a:r>
              <a:rPr lang="en-US" altLang="zh-CN" i="1" dirty="0" smtClean="0"/>
              <a:t>g(t)</a:t>
            </a:r>
            <a:r>
              <a:rPr lang="en-US" altLang="zh-CN" dirty="0" smtClean="0"/>
              <a:t> </a:t>
            </a:r>
            <a:r>
              <a:rPr lang="zh-CN" altLang="en-US" dirty="0" smtClean="0"/>
              <a:t>－某种脉冲波形</a:t>
            </a:r>
          </a:p>
        </p:txBody>
      </p:sp>
      <p:sp>
        <p:nvSpPr>
          <p:cNvPr id="7" name="灯片编号占位符 5"/>
          <p:cNvSpPr>
            <a:spLocks noGrp="1"/>
          </p:cNvSpPr>
          <p:nvPr>
            <p:ph type="sldNum" sz="quarter" idx="12"/>
          </p:nvPr>
        </p:nvSpPr>
        <p:spPr/>
        <p:txBody>
          <a:bodyPr/>
          <a:lstStyle/>
          <a:p>
            <a:fld id="{6C2291C1-E64D-43F5-9BE6-8E4DEF7EA6EC}" type="slidenum">
              <a:rPr lang="en-US" altLang="zh-CN" smtClean="0"/>
              <a:pPr/>
              <a:t>20</a:t>
            </a:fld>
            <a:endParaRPr lang="en-US" altLang="zh-CN"/>
          </a:p>
        </p:txBody>
      </p:sp>
      <p:sp>
        <p:nvSpPr>
          <p:cNvPr id="29701"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9700" name="Object 4"/>
          <p:cNvGraphicFramePr>
            <a:graphicFrameLocks noChangeAspect="1"/>
          </p:cNvGraphicFramePr>
          <p:nvPr>
            <p:extLst>
              <p:ext uri="{D42A27DB-BD31-4B8C-83A1-F6EECF244321}">
                <p14:modId xmlns:p14="http://schemas.microsoft.com/office/powerpoint/2010/main" val="3651117450"/>
              </p:ext>
            </p:extLst>
          </p:nvPr>
        </p:nvGraphicFramePr>
        <p:xfrm>
          <a:off x="3491880" y="4005064"/>
          <a:ext cx="2845200" cy="870520"/>
        </p:xfrm>
        <a:graphic>
          <a:graphicData uri="http://schemas.openxmlformats.org/presentationml/2006/ole">
            <mc:AlternateContent xmlns:mc="http://schemas.openxmlformats.org/markup-compatibility/2006">
              <mc:Choice xmlns:v="urn:schemas-microsoft-com:vml" Requires="v">
                <p:oleObj spid="_x0000_s654520" name="公式" r:id="rId3" imgW="1397000" imgH="431800" progId="Equation.3">
                  <p:embed/>
                </p:oleObj>
              </mc:Choice>
              <mc:Fallback>
                <p:oleObj name="公式" r:id="rId3" imgW="13970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4005064"/>
                        <a:ext cx="2845200" cy="87052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2" name="Object 6"/>
          <p:cNvGraphicFramePr>
            <a:graphicFrameLocks noChangeAspect="1"/>
          </p:cNvGraphicFramePr>
          <p:nvPr>
            <p:extLst>
              <p:ext uri="{D42A27DB-BD31-4B8C-83A1-F6EECF244321}">
                <p14:modId xmlns:p14="http://schemas.microsoft.com/office/powerpoint/2010/main" val="3753104841"/>
              </p:ext>
            </p:extLst>
          </p:nvPr>
        </p:nvGraphicFramePr>
        <p:xfrm>
          <a:off x="2987824" y="2204864"/>
          <a:ext cx="1935163" cy="896937"/>
        </p:xfrm>
        <a:graphic>
          <a:graphicData uri="http://schemas.openxmlformats.org/presentationml/2006/ole">
            <mc:AlternateContent xmlns:mc="http://schemas.openxmlformats.org/markup-compatibility/2006">
              <mc:Choice xmlns:v="urn:schemas-microsoft-com:vml" Requires="v">
                <p:oleObj spid="_x0000_s654521" name="公式" r:id="rId5" imgW="927100" imgH="431800" progId="Equation.3">
                  <p:embed/>
                </p:oleObj>
              </mc:Choice>
              <mc:Fallback>
                <p:oleObj name="公式" r:id="rId5" imgW="9271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2204864"/>
                        <a:ext cx="1935163" cy="896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1060197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fade">
                                      <p:cBhvr>
                                        <p:cTn id="7" dur="500"/>
                                        <p:tgtEl>
                                          <p:spTgt spid="2969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699">
                                            <p:txEl>
                                              <p:pRg st="3" end="3"/>
                                            </p:txEl>
                                          </p:spTgt>
                                        </p:tgtEl>
                                        <p:attrNameLst>
                                          <p:attrName>style.visibility</p:attrName>
                                        </p:attrNameLst>
                                      </p:cBhvr>
                                      <p:to>
                                        <p:strVal val="visible"/>
                                      </p:to>
                                    </p:set>
                                    <p:animEffect transition="in" filter="fade">
                                      <p:cBhvr>
                                        <p:cTn id="10" dur="500"/>
                                        <p:tgtEl>
                                          <p:spTgt spid="2969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702"/>
                                        </p:tgtEl>
                                        <p:attrNameLst>
                                          <p:attrName>style.visibility</p:attrName>
                                        </p:attrNameLst>
                                      </p:cBhvr>
                                      <p:to>
                                        <p:strVal val="visible"/>
                                      </p:to>
                                    </p:set>
                                    <p:animEffect transition="in" filter="fade">
                                      <p:cBhvr>
                                        <p:cTn id="15" dur="500"/>
                                        <p:tgtEl>
                                          <p:spTgt spid="2970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9699">
                                            <p:txEl>
                                              <p:pRg st="4" end="4"/>
                                            </p:txEl>
                                          </p:spTgt>
                                        </p:tgtEl>
                                        <p:attrNameLst>
                                          <p:attrName>style.visibility</p:attrName>
                                        </p:attrNameLst>
                                      </p:cBhvr>
                                      <p:to>
                                        <p:strVal val="visible"/>
                                      </p:to>
                                    </p:set>
                                    <p:anim calcmode="lin" valueType="num">
                                      <p:cBhvr additive="base">
                                        <p:cTn id="20"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9700"/>
                                        </p:tgtEl>
                                        <p:attrNameLst>
                                          <p:attrName>style.visibility</p:attrName>
                                        </p:attrNameLst>
                                      </p:cBhvr>
                                      <p:to>
                                        <p:strVal val="visible"/>
                                      </p:to>
                                    </p:set>
                                    <p:anim calcmode="lin" valueType="num">
                                      <p:cBhvr additive="base">
                                        <p:cTn id="24" dur="500" fill="hold"/>
                                        <p:tgtEl>
                                          <p:spTgt spid="29700"/>
                                        </p:tgtEl>
                                        <p:attrNameLst>
                                          <p:attrName>ppt_x</p:attrName>
                                        </p:attrNameLst>
                                      </p:cBhvr>
                                      <p:tavLst>
                                        <p:tav tm="0">
                                          <p:val>
                                            <p:strVal val="#ppt_x"/>
                                          </p:val>
                                        </p:tav>
                                        <p:tav tm="100000">
                                          <p:val>
                                            <p:strVal val="#ppt_x"/>
                                          </p:val>
                                        </p:tav>
                                      </p:tavLst>
                                    </p:anim>
                                    <p:anim calcmode="lin" valueType="num">
                                      <p:cBhvr additive="base">
                                        <p:cTn id="25" dur="500" fill="hold"/>
                                        <p:tgtEl>
                                          <p:spTgt spid="29700"/>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9699">
                                            <p:txEl>
                                              <p:pRg st="6" end="6"/>
                                            </p:txEl>
                                          </p:spTgt>
                                        </p:tgtEl>
                                        <p:attrNameLst>
                                          <p:attrName>style.visibility</p:attrName>
                                        </p:attrNameLst>
                                      </p:cBhvr>
                                      <p:to>
                                        <p:strVal val="visible"/>
                                      </p:to>
                                    </p:set>
                                    <p:anim calcmode="lin" valueType="num">
                                      <p:cBhvr additive="base">
                                        <p:cTn id="28"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9699">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9699">
                                            <p:txEl>
                                              <p:pRg st="7" end="7"/>
                                            </p:txEl>
                                          </p:spTgt>
                                        </p:tgtEl>
                                        <p:attrNameLst>
                                          <p:attrName>style.visibility</p:attrName>
                                        </p:attrNameLst>
                                      </p:cBhvr>
                                      <p:to>
                                        <p:strVal val="visible"/>
                                      </p:to>
                                    </p:set>
                                    <p:anim calcmode="lin" valueType="num">
                                      <p:cBhvr additive="base">
                                        <p:cTn id="32" dur="5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9699">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9699">
                                            <p:txEl>
                                              <p:pRg st="8" end="8"/>
                                            </p:txEl>
                                          </p:spTgt>
                                        </p:tgtEl>
                                        <p:attrNameLst>
                                          <p:attrName>style.visibility</p:attrName>
                                        </p:attrNameLst>
                                      </p:cBhvr>
                                      <p:to>
                                        <p:strVal val="visible"/>
                                      </p:to>
                                    </p:set>
                                    <p:anim calcmode="lin" valueType="num">
                                      <p:cBhvr additive="base">
                                        <p:cTn id="36" dur="500" fill="hold"/>
                                        <p:tgtEl>
                                          <p:spTgt spid="29699">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969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dirty="0" smtClean="0"/>
              <a:t>3</a:t>
            </a:r>
            <a:r>
              <a:rPr lang="zh-CN" altLang="en-US" dirty="0" smtClean="0"/>
              <a:t>抽头自适应均衡器原理方框图</a:t>
            </a:r>
          </a:p>
        </p:txBody>
      </p:sp>
      <p:sp>
        <p:nvSpPr>
          <p:cNvPr id="176131" name="Rectangle 3"/>
          <p:cNvSpPr>
            <a:spLocks noGrp="1" noChangeArrowheads="1"/>
          </p:cNvSpPr>
          <p:nvPr>
            <p:ph type="body" idx="1"/>
          </p:nvPr>
        </p:nvSpPr>
        <p:spPr/>
        <p:txBody>
          <a:bodyPr/>
          <a:lstStyle/>
          <a:p>
            <a:r>
              <a:rPr lang="zh-CN" altLang="en-US" dirty="0" smtClean="0"/>
              <a:t>图中，统计平均器可以是一个求算术平均的部件。</a:t>
            </a:r>
            <a:endParaRPr lang="zh-CN" altLang="en-US" dirty="0"/>
          </a:p>
        </p:txBody>
      </p:sp>
      <p:sp>
        <p:nvSpPr>
          <p:cNvPr id="5" name="灯片编号占位符 5"/>
          <p:cNvSpPr>
            <a:spLocks noGrp="1"/>
          </p:cNvSpPr>
          <p:nvPr>
            <p:ph type="sldNum" sz="quarter" idx="12"/>
          </p:nvPr>
        </p:nvSpPr>
        <p:spPr/>
        <p:txBody>
          <a:bodyPr/>
          <a:lstStyle/>
          <a:p>
            <a:fld id="{FE243A1B-4378-44FB-BE50-6D230D4D8C46}" type="slidenum">
              <a:rPr lang="en-US" altLang="zh-CN" smtClean="0"/>
              <a:pPr/>
              <a:t>200</a:t>
            </a:fld>
            <a:endParaRPr lang="en-US" altLang="zh-CN"/>
          </a:p>
        </p:txBody>
      </p:sp>
      <p:pic>
        <p:nvPicPr>
          <p:cNvPr id="176132" name="Picture 4" descr="t0524"/>
          <p:cNvPicPr>
            <a:picLocks noChangeAspect="1" noChangeArrowheads="1"/>
          </p:cNvPicPr>
          <p:nvPr/>
        </p:nvPicPr>
        <p:blipFill>
          <a:blip r:embed="rId2" cstate="print"/>
          <a:srcRect/>
          <a:stretch>
            <a:fillRect/>
          </a:stretch>
        </p:blipFill>
        <p:spPr bwMode="auto">
          <a:xfrm>
            <a:off x="899591" y="1950218"/>
            <a:ext cx="7704857" cy="4196802"/>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endParaRPr lang="zh-CN" altLang="en-US" dirty="0"/>
          </a:p>
        </p:txBody>
      </p:sp>
      <p:sp>
        <p:nvSpPr>
          <p:cNvPr id="177155" name="Rectangle 3"/>
          <p:cNvSpPr>
            <a:spLocks noGrp="1" noChangeArrowheads="1"/>
          </p:cNvSpPr>
          <p:nvPr>
            <p:ph type="body" idx="1"/>
          </p:nvPr>
        </p:nvSpPr>
        <p:spPr/>
        <p:txBody>
          <a:bodyPr>
            <a:normAutofit fontScale="92500" lnSpcReduction="20000"/>
          </a:bodyPr>
          <a:lstStyle/>
          <a:p>
            <a:r>
              <a:rPr lang="zh-CN" altLang="en-US" dirty="0" smtClean="0"/>
              <a:t>由于自适应均衡器的各抽头系数可随信道特性的时变而自适应调节，故调整精度高，不需预调时间。在高速数传系统中，普遍采用自适应均衡器来克服码间串扰。</a:t>
            </a:r>
          </a:p>
          <a:p>
            <a:r>
              <a:rPr lang="zh-CN" altLang="en-US" dirty="0" smtClean="0"/>
              <a:t>自适应均衡器还有多种实现方案，经典的自适应均衡器准则或算法有：迫零算法（</a:t>
            </a:r>
            <a:r>
              <a:rPr lang="en-US" altLang="zh-CN" dirty="0" smtClean="0"/>
              <a:t>ZF</a:t>
            </a:r>
            <a:r>
              <a:rPr lang="zh-CN" altLang="en-US" dirty="0" smtClean="0"/>
              <a:t>）、最小均方误差算法（</a:t>
            </a:r>
            <a:r>
              <a:rPr lang="en-US" altLang="zh-CN" dirty="0" smtClean="0"/>
              <a:t>LMS</a:t>
            </a:r>
            <a:r>
              <a:rPr lang="zh-CN" altLang="en-US" dirty="0" smtClean="0"/>
              <a:t>）、递推最小二乘算法（</a:t>
            </a:r>
            <a:r>
              <a:rPr lang="en-US" altLang="zh-CN" dirty="0" smtClean="0"/>
              <a:t>RLS</a:t>
            </a:r>
            <a:r>
              <a:rPr lang="zh-CN" altLang="en-US" dirty="0" smtClean="0"/>
              <a:t>）、卡尔曼算法等。</a:t>
            </a:r>
          </a:p>
          <a:p>
            <a:r>
              <a:rPr lang="zh-CN" altLang="en-US" dirty="0" smtClean="0"/>
              <a:t>另外，上述均衡器属于线性均衡器（因为横向滤波器是一种线性滤波器），它对于像电话线这样的信道来说性能良好，对于在无线信道传输中，若信道严重失真造成的码间干扰以致线性均衡器不易处理时，可采用非线性均衡器。</a:t>
            </a:r>
            <a:endParaRPr lang="zh-CN" altLang="en-US" dirty="0"/>
          </a:p>
        </p:txBody>
      </p:sp>
      <p:sp>
        <p:nvSpPr>
          <p:cNvPr id="4" name="灯片编号占位符 5"/>
          <p:cNvSpPr>
            <a:spLocks noGrp="1"/>
          </p:cNvSpPr>
          <p:nvPr>
            <p:ph type="sldNum" sz="quarter" idx="12"/>
          </p:nvPr>
        </p:nvSpPr>
        <p:spPr/>
        <p:txBody>
          <a:bodyPr/>
          <a:lstStyle/>
          <a:p>
            <a:fld id="{F95CBE39-7826-4D35-B57B-E3776D795307}" type="slidenum">
              <a:rPr lang="en-US" altLang="zh-CN" smtClean="0"/>
              <a:pPr/>
              <a:t>201</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 calcmode="lin" valueType="num">
                                      <p:cBhvr additive="base">
                                        <p:cTn id="7" dur="500" fill="hold"/>
                                        <p:tgtEl>
                                          <p:spTgt spid="177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1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7155">
                                            <p:txEl>
                                              <p:pRg st="1" end="1"/>
                                            </p:txEl>
                                          </p:spTgt>
                                        </p:tgtEl>
                                        <p:attrNameLst>
                                          <p:attrName>style.visibility</p:attrName>
                                        </p:attrNameLst>
                                      </p:cBhvr>
                                      <p:to>
                                        <p:strVal val="visible"/>
                                      </p:to>
                                    </p:set>
                                    <p:anim calcmode="lin" valueType="num">
                                      <p:cBhvr additive="base">
                                        <p:cTn id="13" dur="500" fill="hold"/>
                                        <p:tgtEl>
                                          <p:spTgt spid="1771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7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7155">
                                            <p:txEl>
                                              <p:pRg st="2" end="2"/>
                                            </p:txEl>
                                          </p:spTgt>
                                        </p:tgtEl>
                                        <p:attrNameLst>
                                          <p:attrName>style.visibility</p:attrName>
                                        </p:attrNameLst>
                                      </p:cBhvr>
                                      <p:to>
                                        <p:strVal val="visible"/>
                                      </p:to>
                                    </p:set>
                                    <p:anim calcmode="lin" valueType="num">
                                      <p:cBhvr additive="base">
                                        <p:cTn id="19" dur="500" fill="hold"/>
                                        <p:tgtEl>
                                          <p:spTgt spid="1771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71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178179" name="Rectangle 3"/>
          <p:cNvSpPr>
            <a:spLocks noGrp="1" noChangeArrowheads="1"/>
          </p:cNvSpPr>
          <p:nvPr>
            <p:ph type="body" idx="1"/>
          </p:nvPr>
        </p:nvSpPr>
        <p:spPr/>
        <p:txBody>
          <a:bodyPr/>
          <a:lstStyle/>
          <a:p>
            <a:r>
              <a:rPr lang="en-US" altLang="zh-CN" smtClean="0"/>
              <a:t>6.8 </a:t>
            </a:r>
            <a:r>
              <a:rPr lang="zh-CN" altLang="en-US" smtClean="0"/>
              <a:t>小结</a:t>
            </a:r>
            <a:endParaRPr lang="zh-CN" altLang="en-US"/>
          </a:p>
        </p:txBody>
      </p:sp>
      <p:sp>
        <p:nvSpPr>
          <p:cNvPr id="4" name="灯片编号占位符 5"/>
          <p:cNvSpPr>
            <a:spLocks noGrp="1"/>
          </p:cNvSpPr>
          <p:nvPr>
            <p:ph type="sldNum" sz="quarter" idx="12"/>
          </p:nvPr>
        </p:nvSpPr>
        <p:spPr/>
        <p:txBody>
          <a:bodyPr/>
          <a:lstStyle/>
          <a:p>
            <a:fld id="{B865A9AB-30CA-4176-A6FE-1B2E8D7FDE03}" type="slidenum">
              <a:rPr lang="en-US" altLang="zh-CN" smtClean="0"/>
              <a:pPr/>
              <a:t>202</a:t>
            </a:fld>
            <a:endParaRPr lang="en-US" altLang="zh-CN"/>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smtClean="0"/>
              <a:t>6.1.2 </a:t>
            </a:r>
            <a:r>
              <a:rPr lang="zh-CN" altLang="en-US" dirty="0" smtClean="0"/>
              <a:t>基带信号的频谱特性</a:t>
            </a:r>
          </a:p>
        </p:txBody>
      </p:sp>
      <p:sp>
        <p:nvSpPr>
          <p:cNvPr id="30723" name="Rectangle 3"/>
          <p:cNvSpPr>
            <a:spLocks noGrp="1" noChangeArrowheads="1"/>
          </p:cNvSpPr>
          <p:nvPr>
            <p:ph type="body" idx="1"/>
          </p:nvPr>
        </p:nvSpPr>
        <p:spPr>
          <a:xfrm>
            <a:off x="539552" y="1196752"/>
            <a:ext cx="8280920" cy="5328592"/>
          </a:xfrm>
        </p:spPr>
        <p:txBody>
          <a:bodyPr>
            <a:normAutofit fontScale="92500" lnSpcReduction="10000"/>
          </a:bodyPr>
          <a:lstStyle/>
          <a:p>
            <a:r>
              <a:rPr lang="zh-CN" altLang="en-US" dirty="0" smtClean="0">
                <a:solidFill>
                  <a:srgbClr val="0000FF"/>
                </a:solidFill>
              </a:rPr>
              <a:t>研究目的</a:t>
            </a:r>
            <a:r>
              <a:rPr lang="zh-CN" altLang="en-US" dirty="0" smtClean="0"/>
              <a:t>：</a:t>
            </a:r>
            <a:endParaRPr lang="en-US" altLang="zh-CN" dirty="0" smtClean="0"/>
          </a:p>
          <a:p>
            <a:pPr lvl="1"/>
            <a:r>
              <a:rPr lang="zh-CN" altLang="en-US" dirty="0" smtClean="0">
                <a:solidFill>
                  <a:srgbClr val="7030A0"/>
                </a:solidFill>
              </a:rPr>
              <a:t>从频谱可以获得</a:t>
            </a:r>
            <a:r>
              <a:rPr lang="zh-CN" altLang="en-US" dirty="0" smtClean="0"/>
              <a:t>：确定信号需要占用的</a:t>
            </a:r>
            <a:r>
              <a:rPr lang="zh-CN" altLang="en-US" dirty="0" smtClean="0">
                <a:solidFill>
                  <a:srgbClr val="FF0000"/>
                </a:solidFill>
              </a:rPr>
              <a:t>频带宽度</a:t>
            </a:r>
            <a:r>
              <a:rPr lang="zh-CN" altLang="en-US" dirty="0" smtClean="0"/>
              <a:t>，获取信号谱中的</a:t>
            </a:r>
            <a:r>
              <a:rPr lang="zh-CN" altLang="en-US" dirty="0" smtClean="0">
                <a:solidFill>
                  <a:srgbClr val="FF0000"/>
                </a:solidFill>
              </a:rPr>
              <a:t>直流分量</a:t>
            </a:r>
            <a:r>
              <a:rPr lang="zh-CN" altLang="en-US" dirty="0" smtClean="0"/>
              <a:t>、</a:t>
            </a:r>
            <a:r>
              <a:rPr lang="zh-CN" altLang="en-US" dirty="0" smtClean="0">
                <a:solidFill>
                  <a:srgbClr val="FF0000"/>
                </a:solidFill>
              </a:rPr>
              <a:t>位定时</a:t>
            </a:r>
            <a:r>
              <a:rPr lang="zh-CN" altLang="en-US" dirty="0" smtClean="0"/>
              <a:t>分量、</a:t>
            </a:r>
            <a:r>
              <a:rPr lang="zh-CN" altLang="en-US" dirty="0" smtClean="0">
                <a:solidFill>
                  <a:srgbClr val="FF0000"/>
                </a:solidFill>
              </a:rPr>
              <a:t>主瓣宽度</a:t>
            </a:r>
            <a:r>
              <a:rPr lang="zh-CN" altLang="en-US" dirty="0" smtClean="0"/>
              <a:t>和</a:t>
            </a:r>
            <a:r>
              <a:rPr lang="zh-CN" altLang="en-US" dirty="0" smtClean="0">
                <a:solidFill>
                  <a:srgbClr val="FF0000"/>
                </a:solidFill>
              </a:rPr>
              <a:t>谱滚降衰减速度</a:t>
            </a:r>
            <a:r>
              <a:rPr lang="zh-CN" altLang="en-US" dirty="0" smtClean="0"/>
              <a:t>等</a:t>
            </a:r>
            <a:endParaRPr lang="en-US" altLang="zh-CN" dirty="0" smtClean="0"/>
          </a:p>
          <a:p>
            <a:pPr lvl="1"/>
            <a:r>
              <a:rPr lang="zh-CN" altLang="en-US" dirty="0" smtClean="0">
                <a:solidFill>
                  <a:srgbClr val="7030A0"/>
                </a:solidFill>
              </a:rPr>
              <a:t>上述信息可以服务于</a:t>
            </a:r>
            <a:r>
              <a:rPr lang="zh-CN" altLang="en-US" dirty="0" smtClean="0"/>
              <a:t>：针对此种信号来选择相匹配的信道；或者根据信道特性来选择适合的信号形式或者码型。</a:t>
            </a:r>
            <a:endParaRPr lang="en-US" altLang="zh-CN" dirty="0" smtClean="0"/>
          </a:p>
          <a:p>
            <a:r>
              <a:rPr lang="zh-CN" altLang="en-US" dirty="0" smtClean="0">
                <a:solidFill>
                  <a:srgbClr val="0000FF"/>
                </a:solidFill>
              </a:rPr>
              <a:t>本</a:t>
            </a:r>
            <a:r>
              <a:rPr lang="zh-CN" altLang="en-US" dirty="0">
                <a:solidFill>
                  <a:srgbClr val="0000FF"/>
                </a:solidFill>
              </a:rPr>
              <a:t>小节讨论的基带信号的</a:t>
            </a:r>
            <a:r>
              <a:rPr lang="zh-CN" altLang="en-US" dirty="0" smtClean="0">
                <a:solidFill>
                  <a:srgbClr val="0000FF"/>
                </a:solidFill>
              </a:rPr>
              <a:t>频谱特性（功率谱）</a:t>
            </a:r>
            <a:endParaRPr lang="en-US" altLang="zh-CN" dirty="0" smtClean="0">
              <a:solidFill>
                <a:srgbClr val="0000FF"/>
              </a:solidFill>
            </a:endParaRPr>
          </a:p>
          <a:p>
            <a:pPr lvl="1"/>
            <a:r>
              <a:rPr lang="zh-CN" altLang="en-US" dirty="0" smtClean="0"/>
              <a:t>用</a:t>
            </a:r>
            <a:r>
              <a:rPr lang="zh-CN" altLang="en-US" dirty="0"/>
              <a:t>功率谱来</a:t>
            </a:r>
            <a:r>
              <a:rPr lang="zh-CN" altLang="en-US" dirty="0" smtClean="0"/>
              <a:t>描述的</a:t>
            </a:r>
            <a:r>
              <a:rPr lang="zh-CN" altLang="en-US" dirty="0" smtClean="0">
                <a:solidFill>
                  <a:srgbClr val="7030A0"/>
                </a:solidFill>
              </a:rPr>
              <a:t>原因</a:t>
            </a:r>
            <a:r>
              <a:rPr lang="zh-CN" altLang="en-US" dirty="0" smtClean="0"/>
              <a:t>：数字基带信号是一个随机脉冲序列，没有确定的频谱函数。</a:t>
            </a:r>
          </a:p>
          <a:p>
            <a:pPr lvl="1"/>
            <a:r>
              <a:rPr lang="zh-CN" altLang="en-US" dirty="0" smtClean="0">
                <a:solidFill>
                  <a:srgbClr val="7030A0"/>
                </a:solidFill>
              </a:rPr>
              <a:t>求取方法</a:t>
            </a:r>
            <a:r>
              <a:rPr lang="zh-CN" altLang="en-US" dirty="0" smtClean="0"/>
              <a:t>：</a:t>
            </a:r>
            <a:endParaRPr lang="en-US" altLang="zh-CN" dirty="0" smtClean="0"/>
          </a:p>
          <a:p>
            <a:pPr marL="365760" lvl="1" indent="0">
              <a:buNone/>
            </a:pPr>
            <a:r>
              <a:rPr lang="zh-CN" altLang="en-US" dirty="0" smtClean="0">
                <a:solidFill>
                  <a:srgbClr val="0000FF"/>
                </a:solidFill>
              </a:rPr>
              <a:t>方法</a:t>
            </a:r>
            <a:r>
              <a:rPr lang="en-US" altLang="zh-CN" dirty="0" smtClean="0">
                <a:solidFill>
                  <a:srgbClr val="0000FF"/>
                </a:solidFill>
              </a:rPr>
              <a:t>1</a:t>
            </a:r>
            <a:r>
              <a:rPr lang="zh-CN" altLang="en-US" dirty="0" smtClean="0"/>
              <a:t>：由</a:t>
            </a:r>
            <a:r>
              <a:rPr lang="zh-CN" altLang="en-US" dirty="0" smtClean="0">
                <a:solidFill>
                  <a:srgbClr val="FF0000"/>
                </a:solidFill>
              </a:rPr>
              <a:t>相关函数</a:t>
            </a:r>
            <a:r>
              <a:rPr lang="zh-CN" altLang="en-US" dirty="0" smtClean="0"/>
              <a:t>来求取</a:t>
            </a:r>
            <a:endParaRPr lang="en-US" altLang="zh-CN" dirty="0"/>
          </a:p>
          <a:p>
            <a:pPr marL="365760" lvl="1" indent="0">
              <a:buNone/>
            </a:pPr>
            <a:r>
              <a:rPr lang="zh-CN" altLang="en-US" dirty="0" smtClean="0">
                <a:solidFill>
                  <a:srgbClr val="0000FF"/>
                </a:solidFill>
              </a:rPr>
              <a:t>方法</a:t>
            </a:r>
            <a:r>
              <a:rPr lang="en-US" altLang="zh-CN" dirty="0" smtClean="0">
                <a:solidFill>
                  <a:srgbClr val="0000FF"/>
                </a:solidFill>
              </a:rPr>
              <a:t>2</a:t>
            </a:r>
            <a:r>
              <a:rPr lang="zh-CN" altLang="en-US" dirty="0" smtClean="0"/>
              <a:t>：从随机过程</a:t>
            </a:r>
            <a:r>
              <a:rPr lang="zh-CN" altLang="en-US" dirty="0" smtClean="0">
                <a:solidFill>
                  <a:srgbClr val="FF0000"/>
                </a:solidFill>
              </a:rPr>
              <a:t>功率谱的原始定义</a:t>
            </a:r>
            <a:r>
              <a:rPr lang="zh-CN" altLang="en-US" dirty="0" smtClean="0"/>
              <a:t>出发，求数字随机序列的功率谱公式。</a:t>
            </a:r>
          </a:p>
        </p:txBody>
      </p:sp>
      <p:sp>
        <p:nvSpPr>
          <p:cNvPr id="5" name="灯片编号占位符 5"/>
          <p:cNvSpPr>
            <a:spLocks noGrp="1"/>
          </p:cNvSpPr>
          <p:nvPr>
            <p:ph type="sldNum" sz="quarter" idx="12"/>
          </p:nvPr>
        </p:nvSpPr>
        <p:spPr/>
        <p:txBody>
          <a:bodyPr/>
          <a:lstStyle/>
          <a:p>
            <a:fld id="{9232EDDC-9F2E-4580-AFB9-1E48AA214977}" type="slidenum">
              <a:rPr lang="en-US" altLang="zh-CN" smtClean="0"/>
              <a:pPr/>
              <a:t>21</a:t>
            </a:fld>
            <a:endParaRPr lang="en-US" altLang="zh-CN"/>
          </a:p>
        </p:txBody>
      </p:sp>
      <p:sp>
        <p:nvSpPr>
          <p:cNvPr id="2" name="下箭头 1"/>
          <p:cNvSpPr/>
          <p:nvPr/>
        </p:nvSpPr>
        <p:spPr>
          <a:xfrm>
            <a:off x="3563888" y="2348880"/>
            <a:ext cx="1296144" cy="432048"/>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pic>
        <p:nvPicPr>
          <p:cNvPr id="369668" name="Picture 4" descr="http://www.iconpng.com/png/detailed-3d/checkma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5118" y="5445224"/>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fade">
                                      <p:cBhvr>
                                        <p:cTn id="7" dur="500"/>
                                        <p:tgtEl>
                                          <p:spTgt spid="307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2" end="2"/>
                                            </p:txEl>
                                          </p:spTgt>
                                        </p:tgtEl>
                                        <p:attrNameLst>
                                          <p:attrName>style.visibility</p:attrName>
                                        </p:attrNameLst>
                                      </p:cBhvr>
                                      <p:to>
                                        <p:strVal val="visible"/>
                                      </p:to>
                                    </p:set>
                                    <p:animEffect transition="in" filter="fade">
                                      <p:cBhvr>
                                        <p:cTn id="12" dur="500"/>
                                        <p:tgtEl>
                                          <p:spTgt spid="30723">
                                            <p:txEl>
                                              <p:pRg st="2" end="2"/>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723">
                                            <p:txEl>
                                              <p:pRg st="3" end="3"/>
                                            </p:txEl>
                                          </p:spTgt>
                                        </p:tgtEl>
                                        <p:attrNameLst>
                                          <p:attrName>style.visibility</p:attrName>
                                        </p:attrNameLst>
                                      </p:cBhvr>
                                      <p:to>
                                        <p:strVal val="visible"/>
                                      </p:to>
                                    </p:set>
                                    <p:animEffect transition="in" filter="fade">
                                      <p:cBhvr>
                                        <p:cTn id="20" dur="500"/>
                                        <p:tgtEl>
                                          <p:spTgt spid="3072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animEffect transition="in" filter="fade">
                                      <p:cBhvr>
                                        <p:cTn id="23" dur="500"/>
                                        <p:tgtEl>
                                          <p:spTgt spid="3072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0723">
                                            <p:txEl>
                                              <p:pRg st="5" end="5"/>
                                            </p:txEl>
                                          </p:spTgt>
                                        </p:tgtEl>
                                        <p:attrNameLst>
                                          <p:attrName>style.visibility</p:attrName>
                                        </p:attrNameLst>
                                      </p:cBhvr>
                                      <p:to>
                                        <p:strVal val="visible"/>
                                      </p:to>
                                    </p:set>
                                    <p:animEffect transition="in" filter="fade">
                                      <p:cBhvr>
                                        <p:cTn id="28" dur="500"/>
                                        <p:tgtEl>
                                          <p:spTgt spid="3072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723">
                                            <p:txEl>
                                              <p:pRg st="6" end="6"/>
                                            </p:txEl>
                                          </p:spTgt>
                                        </p:tgtEl>
                                        <p:attrNameLst>
                                          <p:attrName>style.visibility</p:attrName>
                                        </p:attrNameLst>
                                      </p:cBhvr>
                                      <p:to>
                                        <p:strVal val="visible"/>
                                      </p:to>
                                    </p:set>
                                    <p:animEffect transition="in" filter="fade">
                                      <p:cBhvr>
                                        <p:cTn id="31" dur="500"/>
                                        <p:tgtEl>
                                          <p:spTgt spid="3072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723">
                                            <p:txEl>
                                              <p:pRg st="7" end="7"/>
                                            </p:txEl>
                                          </p:spTgt>
                                        </p:tgtEl>
                                        <p:attrNameLst>
                                          <p:attrName>style.visibility</p:attrName>
                                        </p:attrNameLst>
                                      </p:cBhvr>
                                      <p:to>
                                        <p:strVal val="visible"/>
                                      </p:to>
                                    </p:set>
                                    <p:animEffect transition="in" filter="fade">
                                      <p:cBhvr>
                                        <p:cTn id="34" dur="500"/>
                                        <p:tgtEl>
                                          <p:spTgt spid="3072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69668"/>
                                        </p:tgtEl>
                                        <p:attrNameLst>
                                          <p:attrName>style.visibility</p:attrName>
                                        </p:attrNameLst>
                                      </p:cBhvr>
                                      <p:to>
                                        <p:strVal val="visible"/>
                                      </p:to>
                                    </p:set>
                                    <p:anim calcmode="lin" valueType="num">
                                      <p:cBhvr additive="base">
                                        <p:cTn id="39" dur="500" fill="hold"/>
                                        <p:tgtEl>
                                          <p:spTgt spid="369668"/>
                                        </p:tgtEl>
                                        <p:attrNameLst>
                                          <p:attrName>ppt_x</p:attrName>
                                        </p:attrNameLst>
                                      </p:cBhvr>
                                      <p:tavLst>
                                        <p:tav tm="0">
                                          <p:val>
                                            <p:strVal val="#ppt_x"/>
                                          </p:val>
                                        </p:tav>
                                        <p:tav tm="100000">
                                          <p:val>
                                            <p:strVal val="#ppt_x"/>
                                          </p:val>
                                        </p:tav>
                                      </p:tavLst>
                                    </p:anim>
                                    <p:anim calcmode="lin" valueType="num">
                                      <p:cBhvr additive="base">
                                        <p:cTn id="40" dur="500" fill="hold"/>
                                        <p:tgtEl>
                                          <p:spTgt spid="3696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r>
              <a:rPr lang="zh-CN" altLang="en-US" dirty="0" smtClean="0">
                <a:solidFill>
                  <a:srgbClr val="0000FF"/>
                </a:solidFill>
              </a:rPr>
              <a:t>时域</a:t>
            </a:r>
            <a:r>
              <a:rPr lang="zh-CN" altLang="en-US" dirty="0" smtClean="0"/>
              <a:t>脉冲序列的表示式</a:t>
            </a:r>
            <a:endParaRPr lang="zh-CN" altLang="en-US" dirty="0"/>
          </a:p>
        </p:txBody>
      </p:sp>
      <p:sp>
        <p:nvSpPr>
          <p:cNvPr id="3" name="内容占位符 2"/>
          <p:cNvSpPr>
            <a:spLocks noGrp="1"/>
          </p:cNvSpPr>
          <p:nvPr>
            <p:ph idx="1"/>
          </p:nvPr>
        </p:nvSpPr>
        <p:spPr/>
        <p:txBody>
          <a:bodyPr/>
          <a:lstStyle/>
          <a:p>
            <a:pPr marL="228600" lvl="1">
              <a:spcBef>
                <a:spcPts val="1800"/>
              </a:spcBef>
            </a:pPr>
            <a:r>
              <a:rPr lang="zh-CN" altLang="en-US" dirty="0" smtClean="0"/>
              <a:t>设一个二进制的随机脉冲序列如下图所示： </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22</a:t>
            </a:fld>
            <a:endParaRPr lang="en-US"/>
          </a:p>
        </p:txBody>
      </p:sp>
      <p:pic>
        <p:nvPicPr>
          <p:cNvPr id="5" name="Picture 4" descr="t0504"/>
          <p:cNvPicPr>
            <a:picLocks noChangeAspect="1" noChangeArrowheads="1"/>
          </p:cNvPicPr>
          <p:nvPr/>
        </p:nvPicPr>
        <p:blipFill>
          <a:blip r:embed="rId3" cstate="print"/>
          <a:srcRect/>
          <a:stretch>
            <a:fillRect/>
          </a:stretch>
        </p:blipFill>
        <p:spPr bwMode="auto">
          <a:xfrm>
            <a:off x="827584" y="1628800"/>
            <a:ext cx="6337306" cy="1818060"/>
          </a:xfrm>
          <a:prstGeom prst="rect">
            <a:avLst/>
          </a:prstGeom>
          <a:noFill/>
          <a:ln w="9525">
            <a:noFill/>
            <a:miter lim="800000"/>
            <a:headEnd/>
            <a:tailEnd/>
          </a:ln>
        </p:spPr>
      </p:pic>
      <p:sp>
        <p:nvSpPr>
          <p:cNvPr id="6" name="矩形 5"/>
          <p:cNvSpPr/>
          <p:nvPr/>
        </p:nvSpPr>
        <p:spPr>
          <a:xfrm>
            <a:off x="3203848" y="3429000"/>
            <a:ext cx="1922386" cy="4001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000" b="1" i="1" dirty="0" smtClean="0">
                <a:solidFill>
                  <a:srgbClr val="0000FF"/>
                </a:solidFill>
                <a:latin typeface="+mj-ea"/>
                <a:ea typeface="+mj-ea"/>
              </a:rPr>
              <a:t>T</a:t>
            </a:r>
            <a:r>
              <a:rPr lang="en-US" altLang="zh-CN" sz="2000" b="1" i="1" baseline="-25000" dirty="0" smtClean="0">
                <a:solidFill>
                  <a:srgbClr val="0000FF"/>
                </a:solidFill>
                <a:latin typeface="+mj-ea"/>
                <a:ea typeface="+mj-ea"/>
              </a:rPr>
              <a:t>s</a:t>
            </a:r>
            <a:r>
              <a:rPr lang="en-US" altLang="zh-CN" sz="2000" b="1" dirty="0" smtClean="0">
                <a:solidFill>
                  <a:srgbClr val="0000FF"/>
                </a:solidFill>
                <a:latin typeface="+mj-ea"/>
                <a:ea typeface="+mj-ea"/>
              </a:rPr>
              <a:t> </a:t>
            </a:r>
            <a:r>
              <a:rPr lang="zh-CN" altLang="en-US" sz="2000" b="1" dirty="0" smtClean="0">
                <a:solidFill>
                  <a:srgbClr val="0000FF"/>
                </a:solidFill>
                <a:latin typeface="+mj-ea"/>
                <a:ea typeface="+mj-ea"/>
              </a:rPr>
              <a:t>－ 码元宽度 </a:t>
            </a:r>
            <a:endParaRPr lang="zh-CN" altLang="en-US" sz="2000" b="1" dirty="0">
              <a:solidFill>
                <a:srgbClr val="0000FF"/>
              </a:solidFill>
              <a:latin typeface="+mj-ea"/>
              <a:ea typeface="+mj-ea"/>
            </a:endParaRPr>
          </a:p>
        </p:txBody>
      </p:sp>
      <p:sp>
        <p:nvSpPr>
          <p:cNvPr id="7" name="矩形 6"/>
          <p:cNvSpPr/>
          <p:nvPr/>
        </p:nvSpPr>
        <p:spPr>
          <a:xfrm>
            <a:off x="6588224" y="1628800"/>
            <a:ext cx="2376264"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altLang="zh-CN" sz="2000" b="1" i="1" dirty="0" smtClean="0">
                <a:solidFill>
                  <a:srgbClr val="0000FF"/>
                </a:solidFill>
                <a:latin typeface="+mj-ea"/>
                <a:ea typeface="+mj-ea"/>
              </a:rPr>
              <a:t>g</a:t>
            </a:r>
            <a:r>
              <a:rPr lang="en-US" altLang="zh-CN" sz="2000" b="1" baseline="-25000" dirty="0" smtClean="0">
                <a:solidFill>
                  <a:srgbClr val="0000FF"/>
                </a:solidFill>
                <a:latin typeface="+mj-ea"/>
                <a:ea typeface="+mj-ea"/>
              </a:rPr>
              <a:t>1</a:t>
            </a:r>
            <a:r>
              <a:rPr lang="en-US" altLang="zh-CN" sz="2000" b="1" dirty="0" smtClean="0">
                <a:solidFill>
                  <a:srgbClr val="0000FF"/>
                </a:solidFill>
                <a:latin typeface="+mj-ea"/>
                <a:ea typeface="+mj-ea"/>
              </a:rPr>
              <a:t>(</a:t>
            </a:r>
            <a:r>
              <a:rPr lang="en-US" altLang="zh-CN" sz="2000" b="1" i="1" dirty="0" smtClean="0">
                <a:solidFill>
                  <a:srgbClr val="0000FF"/>
                </a:solidFill>
                <a:latin typeface="+mj-ea"/>
                <a:ea typeface="+mj-ea"/>
              </a:rPr>
              <a:t>t</a:t>
            </a:r>
            <a:r>
              <a:rPr lang="en-US" altLang="zh-CN" sz="2000" b="1" dirty="0" smtClean="0">
                <a:solidFill>
                  <a:srgbClr val="0000FF"/>
                </a:solidFill>
                <a:latin typeface="+mj-ea"/>
                <a:ea typeface="+mj-ea"/>
              </a:rPr>
              <a:t>)</a:t>
            </a:r>
            <a:r>
              <a:rPr lang="zh-CN" altLang="en-US" sz="2000" b="1" dirty="0" smtClean="0">
                <a:solidFill>
                  <a:srgbClr val="0000FF"/>
                </a:solidFill>
                <a:latin typeface="+mj-ea"/>
                <a:ea typeface="+mj-ea"/>
              </a:rPr>
              <a:t>和</a:t>
            </a:r>
            <a:r>
              <a:rPr lang="en-US" altLang="zh-CN" sz="2000" b="1" i="1" dirty="0" smtClean="0">
                <a:solidFill>
                  <a:srgbClr val="0000FF"/>
                </a:solidFill>
                <a:latin typeface="+mj-ea"/>
                <a:ea typeface="+mj-ea"/>
              </a:rPr>
              <a:t>g</a:t>
            </a:r>
            <a:r>
              <a:rPr lang="en-US" altLang="zh-CN" sz="2000" b="1" baseline="-25000" dirty="0" smtClean="0">
                <a:solidFill>
                  <a:srgbClr val="0000FF"/>
                </a:solidFill>
                <a:latin typeface="+mj-ea"/>
                <a:ea typeface="+mj-ea"/>
              </a:rPr>
              <a:t>2</a:t>
            </a:r>
            <a:r>
              <a:rPr lang="en-US" altLang="zh-CN" sz="2000" b="1" i="1" dirty="0" smtClean="0">
                <a:solidFill>
                  <a:srgbClr val="0000FF"/>
                </a:solidFill>
                <a:latin typeface="+mj-ea"/>
                <a:ea typeface="+mj-ea"/>
              </a:rPr>
              <a:t>(</a:t>
            </a:r>
            <a:r>
              <a:rPr lang="en-US" altLang="zh-CN" sz="2000" b="1" dirty="0" smtClean="0">
                <a:solidFill>
                  <a:srgbClr val="0000FF"/>
                </a:solidFill>
                <a:latin typeface="+mj-ea"/>
                <a:ea typeface="+mj-ea"/>
              </a:rPr>
              <a:t>t):</a:t>
            </a:r>
            <a:r>
              <a:rPr lang="zh-CN" altLang="en-US" sz="2000" b="1" dirty="0" smtClean="0">
                <a:latin typeface="+mj-ea"/>
                <a:ea typeface="+mj-ea"/>
              </a:rPr>
              <a:t>分别表示消息码“</a:t>
            </a:r>
            <a:r>
              <a:rPr lang="en-US" altLang="zh-CN" sz="2000" b="1" dirty="0" smtClean="0">
                <a:latin typeface="+mj-ea"/>
                <a:ea typeface="+mj-ea"/>
              </a:rPr>
              <a:t>0”</a:t>
            </a:r>
            <a:r>
              <a:rPr lang="zh-CN" altLang="en-US" sz="2000" b="1" dirty="0" smtClean="0">
                <a:latin typeface="+mj-ea"/>
                <a:ea typeface="+mj-ea"/>
              </a:rPr>
              <a:t>和“</a:t>
            </a:r>
            <a:r>
              <a:rPr lang="en-US" altLang="zh-CN" sz="2000" b="1" dirty="0" smtClean="0">
                <a:latin typeface="+mj-ea"/>
                <a:ea typeface="+mj-ea"/>
              </a:rPr>
              <a:t>1”</a:t>
            </a:r>
            <a:r>
              <a:rPr lang="zh-CN" altLang="en-US" sz="2000" b="1" dirty="0" smtClean="0">
                <a:latin typeface="+mj-ea"/>
                <a:ea typeface="+mj-ea"/>
              </a:rPr>
              <a:t>，为任意波形</a:t>
            </a:r>
            <a:endParaRPr lang="zh-CN" altLang="en-US" sz="2000" b="1" dirty="0">
              <a:latin typeface="+mj-ea"/>
              <a:ea typeface="+mj-ea"/>
            </a:endParaRPr>
          </a:p>
        </p:txBody>
      </p:sp>
      <p:sp>
        <p:nvSpPr>
          <p:cNvPr id="8" name="Rectangle 3"/>
          <p:cNvSpPr txBox="1">
            <a:spLocks noChangeArrowheads="1"/>
          </p:cNvSpPr>
          <p:nvPr/>
        </p:nvSpPr>
        <p:spPr>
          <a:xfrm>
            <a:off x="827584" y="3861048"/>
            <a:ext cx="7704856" cy="18722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30000"/>
              </a:lnSpc>
              <a:spcBef>
                <a:spcPts val="1800"/>
              </a:spcBef>
              <a:spcAft>
                <a:spcPts val="0"/>
              </a:spcAft>
              <a:buClr>
                <a:schemeClr val="accent1"/>
              </a:buClr>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设：序列中任一码元时间</a:t>
            </a:r>
            <a:r>
              <a:rPr kumimoji="0" lang="en-US" altLang="zh-CN" sz="2400" b="1" i="1"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T</a:t>
            </a:r>
            <a:r>
              <a:rPr kumimoji="0" lang="en-US" altLang="zh-CN" sz="2400" b="1" i="1" u="none" strike="noStrike" kern="1200" cap="none" spc="0" normalizeH="0" baseline="-25000" noProof="0" dirty="0" smtClean="0">
                <a:ln>
                  <a:noFill/>
                </a:ln>
                <a:solidFill>
                  <a:schemeClr val="tx1"/>
                </a:solidFill>
                <a:effectLst/>
                <a:uLnTx/>
                <a:uFillTx/>
                <a:latin typeface="Century Schoolbook" pitchFamily="18" charset="0"/>
                <a:ea typeface="微软雅黑" pitchFamily="34" charset="-122"/>
                <a:cs typeface="+mn-cs"/>
              </a:rPr>
              <a:t>s</a:t>
            </a: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内</a:t>
            </a:r>
            <a:r>
              <a:rPr kumimoji="0" lang="en-US" altLang="zh-CN" sz="2400" b="1" i="1"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g</a:t>
            </a:r>
            <a:r>
              <a:rPr kumimoji="0" lang="en-US" altLang="zh-CN" sz="2400" b="1" i="0" u="none" strike="noStrike" kern="1200" cap="none" spc="0" normalizeH="0" baseline="-25000" noProof="0" dirty="0" smtClean="0">
                <a:ln>
                  <a:noFill/>
                </a:ln>
                <a:solidFill>
                  <a:schemeClr val="tx1"/>
                </a:solidFill>
                <a:effectLst/>
                <a:uLnTx/>
                <a:uFillTx/>
                <a:latin typeface="Century Schoolbook" pitchFamily="18" charset="0"/>
                <a:ea typeface="微软雅黑" pitchFamily="34" charset="-122"/>
                <a:cs typeface="+mn-cs"/>
              </a:rPr>
              <a:t>1</a:t>
            </a:r>
            <a:r>
              <a:rPr kumimoji="0" lang="en-US" altLang="zh-CN"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a:t>
            </a:r>
            <a:r>
              <a:rPr kumimoji="0" lang="en-US" altLang="zh-CN" sz="2400" b="1" i="1"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t</a:t>
            </a:r>
            <a:r>
              <a:rPr kumimoji="0" lang="en-US" altLang="zh-CN"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和</a:t>
            </a:r>
            <a:r>
              <a:rPr kumimoji="0" lang="en-US" altLang="zh-CN" sz="2400" b="1" i="1"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g</a:t>
            </a:r>
            <a:r>
              <a:rPr kumimoji="0" lang="en-US" altLang="zh-CN" sz="2400" b="1" i="0" u="none" strike="noStrike" kern="1200" cap="none" spc="0" normalizeH="0" baseline="-25000" noProof="0" dirty="0" smtClean="0">
                <a:ln>
                  <a:noFill/>
                </a:ln>
                <a:solidFill>
                  <a:schemeClr val="tx1"/>
                </a:solidFill>
                <a:effectLst/>
                <a:uLnTx/>
                <a:uFillTx/>
                <a:latin typeface="Century Schoolbook" pitchFamily="18" charset="0"/>
                <a:ea typeface="微软雅黑" pitchFamily="34" charset="-122"/>
                <a:cs typeface="+mn-cs"/>
              </a:rPr>
              <a:t>2</a:t>
            </a:r>
            <a:r>
              <a:rPr kumimoji="0" lang="en-US" altLang="zh-CN" sz="2400" b="1" i="1"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t)</a:t>
            </a: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出现的概率分别为</a:t>
            </a:r>
            <a:r>
              <a:rPr kumimoji="0" lang="en-US" altLang="zh-CN" sz="2400" b="1" i="1"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P</a:t>
            </a: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和</a:t>
            </a:r>
            <a:r>
              <a:rPr kumimoji="0" lang="en-US" altLang="zh-CN" sz="2400" b="1" i="1"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(1-P)</a:t>
            </a: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，且认为它们的出现是统计独立的，则该序列可表示为</a:t>
            </a:r>
          </a:p>
        </p:txBody>
      </p:sp>
      <p:graphicFrame>
        <p:nvGraphicFramePr>
          <p:cNvPr id="9" name="Object 5"/>
          <p:cNvGraphicFramePr>
            <a:graphicFrameLocks noChangeAspect="1"/>
          </p:cNvGraphicFramePr>
          <p:nvPr/>
        </p:nvGraphicFramePr>
        <p:xfrm>
          <a:off x="3923928" y="4725144"/>
          <a:ext cx="2018190" cy="936104"/>
        </p:xfrm>
        <a:graphic>
          <a:graphicData uri="http://schemas.openxmlformats.org/presentationml/2006/ole">
            <mc:AlternateContent xmlns:mc="http://schemas.openxmlformats.org/markup-compatibility/2006">
              <mc:Choice xmlns:v="urn:schemas-microsoft-com:vml" Requires="v">
                <p:oleObj spid="_x0000_s268766" name="公式" r:id="rId4" imgW="927100" imgH="431800" progId="Equation.3">
                  <p:embed/>
                </p:oleObj>
              </mc:Choice>
              <mc:Fallback>
                <p:oleObj name="公式" r:id="rId4" imgW="927100" imgH="431800" progId="Equation.3">
                  <p:embed/>
                  <p:pic>
                    <p:nvPicPr>
                      <p:cNvPr id="0" name="Picture 2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4725144"/>
                        <a:ext cx="2018190"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7"/>
          <p:cNvGraphicFramePr>
            <a:graphicFrameLocks noChangeAspect="1"/>
          </p:cNvGraphicFramePr>
          <p:nvPr/>
        </p:nvGraphicFramePr>
        <p:xfrm>
          <a:off x="2051720" y="5733256"/>
          <a:ext cx="5040377" cy="917830"/>
        </p:xfrm>
        <a:graphic>
          <a:graphicData uri="http://schemas.openxmlformats.org/presentationml/2006/ole">
            <mc:AlternateContent xmlns:mc="http://schemas.openxmlformats.org/markup-compatibility/2006">
              <mc:Choice xmlns:v="urn:schemas-microsoft-com:vml" Requires="v">
                <p:oleObj spid="_x0000_s268767" r:id="rId6" imgW="2667000" imgH="482600" progId="Equation.DSMT4">
                  <p:embed/>
                </p:oleObj>
              </mc:Choice>
              <mc:Fallback>
                <p:oleObj r:id="rId6" imgW="2667000" imgH="482600" progId="Equation.DSMT4">
                  <p:embed/>
                  <p:pic>
                    <p:nvPicPr>
                      <p:cNvPr id="0" name="Picture 2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5733256"/>
                        <a:ext cx="5040377" cy="9178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1187624" y="5589240"/>
            <a:ext cx="888385" cy="524503"/>
          </a:xfrm>
          <a:prstGeom prst="rect">
            <a:avLst/>
          </a:prstGeom>
        </p:spPr>
        <p:txBody>
          <a:bodyPr wrap="none">
            <a:spAutoFit/>
          </a:bodyPr>
          <a:lstStyle/>
          <a:p>
            <a:pPr marL="0" lvl="3">
              <a:lnSpc>
                <a:spcPct val="130000"/>
              </a:lnSpc>
              <a:spcBef>
                <a:spcPts val="800"/>
              </a:spcBef>
              <a:buClr>
                <a:schemeClr val="accent1"/>
              </a:buClr>
              <a:defRPr/>
            </a:pPr>
            <a:r>
              <a:rPr lang="zh-CN" altLang="en-US" sz="2400" b="1" dirty="0" smtClean="0">
                <a:latin typeface="Century Schoolbook" pitchFamily="18" charset="0"/>
                <a:ea typeface="微软雅黑" pitchFamily="34" charset="-122"/>
              </a:rPr>
              <a:t>式中 </a:t>
            </a:r>
            <a:endParaRPr lang="zh-CN" altLang="en-US" sz="2400" b="1" dirty="0">
              <a:latin typeface="Century Schoolbook" pitchFamily="18" charset="0"/>
              <a:ea typeface="微软雅黑" pitchFamily="34" charset="-122"/>
            </a:endParaRPr>
          </a:p>
        </p:txBody>
      </p:sp>
      <p:sp>
        <p:nvSpPr>
          <p:cNvPr id="12" name="矩形 11"/>
          <p:cNvSpPr/>
          <p:nvPr/>
        </p:nvSpPr>
        <p:spPr>
          <a:xfrm>
            <a:off x="7164890" y="5762902"/>
            <a:ext cx="1632178" cy="400110"/>
          </a:xfrm>
          <a:prstGeom prst="rect">
            <a:avLst/>
          </a:prstGeom>
        </p:spPr>
        <p:txBody>
          <a:bodyPr wrap="none">
            <a:spAutoFit/>
          </a:bodyPr>
          <a:lstStyle/>
          <a:p>
            <a:r>
              <a:rPr lang="zh-CN" altLang="en-US" sz="2000" b="1" dirty="0">
                <a:solidFill>
                  <a:srgbClr val="0000FF"/>
                </a:solidFill>
                <a:latin typeface="+mj-ea"/>
              </a:rPr>
              <a:t>消息码“</a:t>
            </a:r>
            <a:r>
              <a:rPr lang="en-US" altLang="zh-CN" sz="2000" b="1" dirty="0">
                <a:solidFill>
                  <a:srgbClr val="0000FF"/>
                </a:solidFill>
                <a:latin typeface="+mj-ea"/>
              </a:rPr>
              <a:t>0”</a:t>
            </a:r>
            <a:endParaRPr lang="zh-CN" altLang="en-US" sz="2000" dirty="0">
              <a:solidFill>
                <a:srgbClr val="0000FF"/>
              </a:solidFill>
            </a:endParaRPr>
          </a:p>
        </p:txBody>
      </p:sp>
      <p:sp>
        <p:nvSpPr>
          <p:cNvPr id="13" name="矩形 12"/>
          <p:cNvSpPr/>
          <p:nvPr/>
        </p:nvSpPr>
        <p:spPr>
          <a:xfrm>
            <a:off x="7164288" y="6197242"/>
            <a:ext cx="1632178" cy="400110"/>
          </a:xfrm>
          <a:prstGeom prst="rect">
            <a:avLst/>
          </a:prstGeom>
        </p:spPr>
        <p:txBody>
          <a:bodyPr wrap="none">
            <a:spAutoFit/>
          </a:bodyPr>
          <a:lstStyle/>
          <a:p>
            <a:r>
              <a:rPr lang="zh-CN" altLang="en-US" sz="2000" b="1" dirty="0">
                <a:solidFill>
                  <a:srgbClr val="0000FF"/>
                </a:solidFill>
                <a:latin typeface="+mj-ea"/>
              </a:rPr>
              <a:t>消息码</a:t>
            </a:r>
            <a:r>
              <a:rPr lang="zh-CN" altLang="en-US" sz="2000" b="1" dirty="0" smtClean="0">
                <a:solidFill>
                  <a:srgbClr val="0000FF"/>
                </a:solidFill>
                <a:latin typeface="+mj-ea"/>
              </a:rPr>
              <a:t>“</a:t>
            </a:r>
            <a:r>
              <a:rPr lang="en-US" altLang="zh-CN" sz="2000" b="1" dirty="0" smtClean="0">
                <a:solidFill>
                  <a:srgbClr val="0000FF"/>
                </a:solidFill>
                <a:latin typeface="+mj-ea"/>
              </a:rPr>
              <a:t>1”</a:t>
            </a:r>
            <a:endParaRPr lang="zh-CN" altLang="en-US" sz="2000"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2" presetClass="entr" presetSubtype="4"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solidFill>
                  <a:srgbClr val="0000FF"/>
                </a:solidFill>
              </a:rPr>
              <a:t>频谱分析</a:t>
            </a:r>
            <a:endParaRPr lang="zh-CN" altLang="en-US" dirty="0">
              <a:solidFill>
                <a:srgbClr val="0000FF"/>
              </a:solidFill>
            </a:endParaRPr>
          </a:p>
        </p:txBody>
      </p:sp>
      <p:sp>
        <p:nvSpPr>
          <p:cNvPr id="32771" name="Rectangle 3"/>
          <p:cNvSpPr>
            <a:spLocks noGrp="1" noChangeArrowheads="1"/>
          </p:cNvSpPr>
          <p:nvPr>
            <p:ph type="body" idx="1"/>
          </p:nvPr>
        </p:nvSpPr>
        <p:spPr/>
        <p:txBody>
          <a:bodyPr>
            <a:normAutofit/>
          </a:bodyPr>
          <a:lstStyle/>
          <a:p>
            <a:r>
              <a:rPr lang="zh-CN" altLang="en-US" dirty="0" smtClean="0"/>
              <a:t>为了使频谱分析的物理概念清楚，推导过程简化，我们可以把</a:t>
            </a:r>
            <a:r>
              <a:rPr lang="en-US" altLang="zh-CN" i="1" dirty="0" smtClean="0">
                <a:solidFill>
                  <a:srgbClr val="0000FF"/>
                </a:solidFill>
              </a:rPr>
              <a:t>s(t)</a:t>
            </a:r>
            <a:r>
              <a:rPr lang="zh-CN" altLang="en-US" dirty="0" smtClean="0"/>
              <a:t>分解成</a:t>
            </a:r>
            <a:r>
              <a:rPr lang="zh-CN" altLang="en-US" dirty="0" smtClean="0">
                <a:solidFill>
                  <a:srgbClr val="C00000"/>
                </a:solidFill>
              </a:rPr>
              <a:t>稳态波</a:t>
            </a:r>
            <a:r>
              <a:rPr lang="en-US" altLang="zh-CN" i="1" dirty="0" smtClean="0">
                <a:solidFill>
                  <a:srgbClr val="C00000"/>
                </a:solidFill>
              </a:rPr>
              <a:t>v(t)</a:t>
            </a:r>
            <a:r>
              <a:rPr lang="zh-CN" altLang="en-US" dirty="0" smtClean="0"/>
              <a:t>和</a:t>
            </a:r>
            <a:r>
              <a:rPr lang="zh-CN" altLang="en-US" dirty="0" smtClean="0">
                <a:solidFill>
                  <a:srgbClr val="7030A0"/>
                </a:solidFill>
              </a:rPr>
              <a:t>交变波</a:t>
            </a:r>
            <a:r>
              <a:rPr lang="en-US" altLang="zh-CN" i="1" dirty="0" smtClean="0">
                <a:solidFill>
                  <a:srgbClr val="7030A0"/>
                </a:solidFill>
              </a:rPr>
              <a:t>u(t)</a:t>
            </a:r>
            <a:r>
              <a:rPr lang="en-US" altLang="zh-CN" dirty="0" smtClean="0">
                <a:solidFill>
                  <a:srgbClr val="7030A0"/>
                </a:solidFill>
              </a:rPr>
              <a:t> </a:t>
            </a:r>
            <a:r>
              <a:rPr lang="zh-CN" altLang="en-US" dirty="0" smtClean="0"/>
              <a:t>。</a:t>
            </a:r>
            <a:endParaRPr lang="en-US" altLang="zh-CN" dirty="0" smtClean="0"/>
          </a:p>
          <a:p>
            <a:r>
              <a:rPr lang="zh-CN" altLang="en-US" dirty="0" smtClean="0">
                <a:solidFill>
                  <a:srgbClr val="C00000"/>
                </a:solidFill>
              </a:rPr>
              <a:t>稳态波</a:t>
            </a:r>
            <a:r>
              <a:rPr lang="en-US" altLang="zh-CN" i="1" dirty="0">
                <a:solidFill>
                  <a:srgbClr val="C00000"/>
                </a:solidFill>
              </a:rPr>
              <a:t>v(t) </a:t>
            </a:r>
            <a:r>
              <a:rPr lang="en-US" altLang="zh-CN" dirty="0" smtClean="0">
                <a:solidFill>
                  <a:srgbClr val="C00000"/>
                </a:solidFill>
              </a:rPr>
              <a:t>:</a:t>
            </a:r>
          </a:p>
          <a:p>
            <a:pPr lvl="1"/>
            <a:r>
              <a:rPr lang="zh-CN" altLang="en-US" dirty="0" smtClean="0"/>
              <a:t>即随机序列</a:t>
            </a:r>
            <a:r>
              <a:rPr lang="en-US" altLang="zh-CN" i="1" dirty="0" smtClean="0"/>
              <a:t>s(t</a:t>
            </a:r>
            <a:r>
              <a:rPr lang="en-US" altLang="zh-CN" dirty="0" smtClean="0"/>
              <a:t>)</a:t>
            </a:r>
            <a:r>
              <a:rPr lang="zh-CN" altLang="en-US" dirty="0" smtClean="0"/>
              <a:t>的</a:t>
            </a:r>
            <a:r>
              <a:rPr lang="zh-CN" altLang="en-US" dirty="0" smtClean="0">
                <a:solidFill>
                  <a:srgbClr val="FF0000"/>
                </a:solidFill>
              </a:rPr>
              <a:t>统计平均分量</a:t>
            </a:r>
            <a:r>
              <a:rPr lang="zh-CN" altLang="en-US" dirty="0" smtClean="0"/>
              <a:t>，它取决于每个码元内出现</a:t>
            </a:r>
            <a:r>
              <a:rPr lang="en-US" altLang="zh-CN" i="1" dirty="0" smtClean="0"/>
              <a:t>g</a:t>
            </a:r>
            <a:r>
              <a:rPr lang="en-US" altLang="zh-CN" i="1" baseline="-25000" dirty="0" smtClean="0"/>
              <a:t>1</a:t>
            </a:r>
            <a:r>
              <a:rPr lang="en-US" altLang="zh-CN" i="1" dirty="0" smtClean="0"/>
              <a:t>(t)</a:t>
            </a:r>
            <a:r>
              <a:rPr lang="zh-CN" altLang="en-US" dirty="0" smtClean="0"/>
              <a:t>和</a:t>
            </a:r>
            <a:r>
              <a:rPr lang="en-US" altLang="zh-CN" i="1" dirty="0" smtClean="0"/>
              <a:t>g</a:t>
            </a:r>
            <a:r>
              <a:rPr lang="en-US" altLang="zh-CN" i="1" baseline="-25000" dirty="0" smtClean="0"/>
              <a:t>2</a:t>
            </a:r>
            <a:r>
              <a:rPr lang="en-US" altLang="zh-CN" i="1" dirty="0" smtClean="0"/>
              <a:t>(t)</a:t>
            </a:r>
            <a:r>
              <a:rPr lang="en-US" altLang="zh-CN" dirty="0" smtClean="0"/>
              <a:t> </a:t>
            </a:r>
            <a:r>
              <a:rPr lang="zh-CN" altLang="en-US" dirty="0" smtClean="0"/>
              <a:t>的概率</a:t>
            </a:r>
            <a:r>
              <a:rPr lang="zh-CN" altLang="en-US" dirty="0" smtClean="0">
                <a:solidFill>
                  <a:srgbClr val="0000FF"/>
                </a:solidFill>
              </a:rPr>
              <a:t>加权平均</a:t>
            </a:r>
            <a:r>
              <a:rPr lang="zh-CN" altLang="en-US" dirty="0" smtClean="0"/>
              <a:t>，因此可表示成</a:t>
            </a:r>
          </a:p>
          <a:p>
            <a:pPr lvl="1"/>
            <a:endParaRPr lang="zh-CN" altLang="en-US" dirty="0" smtClean="0"/>
          </a:p>
          <a:p>
            <a:pPr marL="365760" lvl="1" indent="0">
              <a:buNone/>
            </a:pPr>
            <a:r>
              <a:rPr lang="zh-CN" altLang="en-US" dirty="0" smtClean="0"/>
              <a:t>	</a:t>
            </a:r>
          </a:p>
          <a:p>
            <a:r>
              <a:rPr lang="zh-CN" altLang="en-US" dirty="0" smtClean="0"/>
              <a:t>	由于</a:t>
            </a:r>
            <a:r>
              <a:rPr lang="en-US" altLang="zh-CN" i="1" dirty="0" smtClean="0"/>
              <a:t>v(t)</a:t>
            </a:r>
            <a:r>
              <a:rPr lang="zh-CN" altLang="en-US" dirty="0" smtClean="0"/>
              <a:t>在每个码元内的统计平均波形相同，故</a:t>
            </a:r>
            <a:r>
              <a:rPr lang="en-US" altLang="zh-CN" i="1" dirty="0" smtClean="0"/>
              <a:t>v(t)</a:t>
            </a:r>
            <a:r>
              <a:rPr lang="zh-CN" altLang="en-US" dirty="0" smtClean="0"/>
              <a:t>是以</a:t>
            </a:r>
            <a:r>
              <a:rPr lang="en-US" altLang="zh-CN" i="1" dirty="0" smtClean="0"/>
              <a:t>T</a:t>
            </a:r>
            <a:r>
              <a:rPr lang="en-US" altLang="zh-CN" i="1" baseline="-25000" dirty="0" smtClean="0"/>
              <a:t>s</a:t>
            </a:r>
            <a:r>
              <a:rPr lang="zh-CN" altLang="en-US" dirty="0" smtClean="0"/>
              <a:t>为周期的周期信号。</a:t>
            </a:r>
          </a:p>
        </p:txBody>
      </p:sp>
      <p:sp>
        <p:nvSpPr>
          <p:cNvPr id="7" name="灯片编号占位符 5"/>
          <p:cNvSpPr>
            <a:spLocks noGrp="1"/>
          </p:cNvSpPr>
          <p:nvPr>
            <p:ph type="sldNum" sz="quarter" idx="12"/>
          </p:nvPr>
        </p:nvSpPr>
        <p:spPr/>
        <p:txBody>
          <a:bodyPr/>
          <a:lstStyle/>
          <a:p>
            <a:fld id="{471C0497-7C0B-4C90-93E6-22AD8A07F5B4}" type="slidenum">
              <a:rPr lang="en-US" altLang="zh-CN" smtClean="0"/>
              <a:pPr/>
              <a:t>23</a:t>
            </a:fld>
            <a:endParaRPr lang="en-US" altLang="zh-CN"/>
          </a:p>
        </p:txBody>
      </p:sp>
      <p:sp>
        <p:nvSpPr>
          <p:cNvPr id="32773"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2772" name="Object 4"/>
          <p:cNvGraphicFramePr>
            <a:graphicFrameLocks noChangeAspect="1"/>
          </p:cNvGraphicFramePr>
          <p:nvPr>
            <p:extLst>
              <p:ext uri="{D42A27DB-BD31-4B8C-83A1-F6EECF244321}">
                <p14:modId xmlns:p14="http://schemas.microsoft.com/office/powerpoint/2010/main" val="1820185683"/>
              </p:ext>
            </p:extLst>
          </p:nvPr>
        </p:nvGraphicFramePr>
        <p:xfrm>
          <a:off x="1331640" y="3789040"/>
          <a:ext cx="6810804" cy="864096"/>
        </p:xfrm>
        <a:graphic>
          <a:graphicData uri="http://schemas.openxmlformats.org/presentationml/2006/ole">
            <mc:AlternateContent xmlns:mc="http://schemas.openxmlformats.org/markup-compatibility/2006">
              <mc:Choice xmlns:v="urn:schemas-microsoft-com:vml" Requires="v">
                <p:oleObj spid="_x0000_s269642" name="公式" r:id="rId3" imgW="3378200" imgH="431800" progId="Equation.3">
                  <p:embed/>
                </p:oleObj>
              </mc:Choice>
              <mc:Fallback>
                <p:oleObj name="公式" r:id="rId3" imgW="3378200" imgH="431800" progId="Equation.3">
                  <p:embed/>
                  <p:pic>
                    <p:nvPicPr>
                      <p:cNvPr id="0" name="Picture 1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789040"/>
                        <a:ext cx="6810804" cy="864096"/>
                      </a:xfrm>
                      <a:prstGeom prst="rect">
                        <a:avLst/>
                      </a:prstGeom>
                      <a:noFill/>
                      <a:extLst/>
                    </p:spPr>
                  </p:pic>
                </p:oleObj>
              </mc:Fallback>
            </mc:AlternateContent>
          </a:graphicData>
        </a:graphic>
      </p:graphicFrame>
      <p:sp>
        <p:nvSpPr>
          <p:cNvPr id="32775" name="Rectangle 7"/>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869899430"/>
              </p:ext>
            </p:extLst>
          </p:nvPr>
        </p:nvGraphicFramePr>
        <p:xfrm>
          <a:off x="5076056" y="404664"/>
          <a:ext cx="2863751" cy="577404"/>
        </p:xfrm>
        <a:graphic>
          <a:graphicData uri="http://schemas.openxmlformats.org/presentationml/2006/ole">
            <mc:AlternateContent xmlns:mc="http://schemas.openxmlformats.org/markup-compatibility/2006">
              <mc:Choice xmlns:v="urn:schemas-microsoft-com:vml" Requires="v">
                <p:oleObj spid="_x0000_s269643" name="Equation" r:id="rId5" imgW="990360" imgH="203040" progId="Equation.DSMT4">
                  <p:embed/>
                </p:oleObj>
              </mc:Choice>
              <mc:Fallback>
                <p:oleObj name="Equation" r:id="rId5" imgW="990360" imgH="203040" progId="Equation.DSMT4">
                  <p:embed/>
                  <p:pic>
                    <p:nvPicPr>
                      <p:cNvPr id="0" name="Object 4"/>
                      <p:cNvPicPr>
                        <a:picLocks noChangeAspect="1" noChangeArrowheads="1"/>
                      </p:cNvPicPr>
                      <p:nvPr/>
                    </p:nvPicPr>
                    <p:blipFill>
                      <a:blip r:embed="rId6"/>
                      <a:srcRect/>
                      <a:stretch>
                        <a:fillRect/>
                      </a:stretch>
                    </p:blipFill>
                    <p:spPr bwMode="auto">
                      <a:xfrm>
                        <a:off x="5076056" y="404664"/>
                        <a:ext cx="2863751" cy="577404"/>
                      </a:xfrm>
                      <a:prstGeom prst="rect">
                        <a:avLst/>
                      </a:prstGeom>
                      <a:noFill/>
                      <a:ln w="28575">
                        <a:solidFill>
                          <a:srgbClr val="00CC00"/>
                        </a:solidFill>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1" end="1"/>
                                            </p:txEl>
                                          </p:spTgt>
                                        </p:tgtEl>
                                        <p:attrNameLst>
                                          <p:attrName>style.visibility</p:attrName>
                                        </p:attrNameLst>
                                      </p:cBhvr>
                                      <p:to>
                                        <p:strVal val="visible"/>
                                      </p:to>
                                    </p:set>
                                    <p:anim calcmode="lin" valueType="num">
                                      <p:cBhvr additive="base">
                                        <p:cTn id="19"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771">
                                            <p:txEl>
                                              <p:pRg st="2" end="2"/>
                                            </p:txEl>
                                          </p:spTgt>
                                        </p:tgtEl>
                                        <p:attrNameLst>
                                          <p:attrName>style.visibility</p:attrName>
                                        </p:attrNameLst>
                                      </p:cBhvr>
                                      <p:to>
                                        <p:strVal val="visible"/>
                                      </p:to>
                                    </p:set>
                                    <p:anim calcmode="lin" valueType="num">
                                      <p:cBhvr additive="base">
                                        <p:cTn id="23"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1">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2772"/>
                                        </p:tgtEl>
                                        <p:attrNameLst>
                                          <p:attrName>style.visibility</p:attrName>
                                        </p:attrNameLst>
                                      </p:cBhvr>
                                      <p:to>
                                        <p:strVal val="visible"/>
                                      </p:to>
                                    </p:set>
                                    <p:anim calcmode="lin" valueType="num">
                                      <p:cBhvr additive="base">
                                        <p:cTn id="27" dur="500" fill="hold"/>
                                        <p:tgtEl>
                                          <p:spTgt spid="32772"/>
                                        </p:tgtEl>
                                        <p:attrNameLst>
                                          <p:attrName>ppt_x</p:attrName>
                                        </p:attrNameLst>
                                      </p:cBhvr>
                                      <p:tavLst>
                                        <p:tav tm="0">
                                          <p:val>
                                            <p:strVal val="#ppt_x"/>
                                          </p:val>
                                        </p:tav>
                                        <p:tav tm="100000">
                                          <p:val>
                                            <p:strVal val="#ppt_x"/>
                                          </p:val>
                                        </p:tav>
                                      </p:tavLst>
                                    </p:anim>
                                    <p:anim calcmode="lin" valueType="num">
                                      <p:cBhvr additive="base">
                                        <p:cTn id="28"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2771">
                                            <p:txEl>
                                              <p:pRg st="5" end="5"/>
                                            </p:txEl>
                                          </p:spTgt>
                                        </p:tgtEl>
                                        <p:attrNameLst>
                                          <p:attrName>style.visibility</p:attrName>
                                        </p:attrNameLst>
                                      </p:cBhvr>
                                      <p:to>
                                        <p:strVal val="visible"/>
                                      </p:to>
                                    </p:set>
                                    <p:anim calcmode="lin" valueType="num">
                                      <p:cBhvr additive="base">
                                        <p:cTn id="33"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dirty="0" smtClean="0">
                <a:solidFill>
                  <a:srgbClr val="7030A0"/>
                </a:solidFill>
              </a:rPr>
              <a:t>交变波</a:t>
            </a:r>
            <a:r>
              <a:rPr lang="en-US" altLang="zh-CN" i="1" dirty="0">
                <a:solidFill>
                  <a:srgbClr val="7030A0"/>
                </a:solidFill>
              </a:rPr>
              <a:t>u(t)</a:t>
            </a:r>
            <a:endParaRPr lang="zh-CN" altLang="en-US" dirty="0">
              <a:solidFill>
                <a:srgbClr val="7030A0"/>
              </a:solidFill>
            </a:endParaRPr>
          </a:p>
        </p:txBody>
      </p:sp>
      <p:sp>
        <p:nvSpPr>
          <p:cNvPr id="33795" name="Rectangle 3"/>
          <p:cNvSpPr>
            <a:spLocks noGrp="1" noChangeArrowheads="1"/>
          </p:cNvSpPr>
          <p:nvPr>
            <p:ph type="body" idx="1"/>
          </p:nvPr>
        </p:nvSpPr>
        <p:spPr/>
        <p:txBody>
          <a:bodyPr>
            <a:normAutofit/>
          </a:bodyPr>
          <a:lstStyle/>
          <a:p>
            <a:r>
              <a:rPr lang="zh-CN" altLang="en-US" dirty="0" smtClean="0"/>
              <a:t>交变波</a:t>
            </a:r>
            <a:r>
              <a:rPr lang="en-US" altLang="zh-CN" dirty="0" smtClean="0"/>
              <a:t>: </a:t>
            </a:r>
            <a:r>
              <a:rPr lang="en-US" altLang="zh-CN" i="1" dirty="0" smtClean="0"/>
              <a:t>u(t)</a:t>
            </a:r>
            <a:r>
              <a:rPr lang="zh-CN" altLang="en-US" dirty="0" smtClean="0"/>
              <a:t>是</a:t>
            </a:r>
            <a:r>
              <a:rPr lang="en-US" altLang="zh-CN" i="1" dirty="0" smtClean="0"/>
              <a:t>s(t)</a:t>
            </a:r>
            <a:r>
              <a:rPr lang="zh-CN" altLang="en-US" dirty="0" smtClean="0"/>
              <a:t>与</a:t>
            </a:r>
            <a:r>
              <a:rPr lang="en-US" altLang="zh-CN" i="1" dirty="0" smtClean="0"/>
              <a:t>v(t)</a:t>
            </a:r>
            <a:r>
              <a:rPr lang="zh-CN" altLang="en-US" dirty="0" smtClean="0"/>
              <a:t>之差，即</a:t>
            </a:r>
          </a:p>
          <a:p>
            <a:endParaRPr lang="zh-CN" altLang="en-US" dirty="0" smtClean="0"/>
          </a:p>
          <a:p>
            <a:pPr lvl="1"/>
            <a:r>
              <a:rPr lang="zh-CN" altLang="en-US" dirty="0" smtClean="0"/>
              <a:t>于是</a:t>
            </a:r>
          </a:p>
          <a:p>
            <a:pPr lvl="1"/>
            <a:endParaRPr lang="zh-CN" altLang="en-US" dirty="0" smtClean="0"/>
          </a:p>
          <a:p>
            <a:pPr lvl="1"/>
            <a:r>
              <a:rPr lang="zh-CN" altLang="en-US" dirty="0" smtClean="0"/>
              <a:t>式中， </a:t>
            </a:r>
          </a:p>
          <a:p>
            <a:pPr lvl="1"/>
            <a:endParaRPr lang="zh-CN" altLang="en-US" dirty="0" smtClean="0"/>
          </a:p>
          <a:p>
            <a:pPr lvl="1"/>
            <a:endParaRPr lang="zh-CN" altLang="en-US" dirty="0" smtClean="0"/>
          </a:p>
          <a:p>
            <a:pPr lvl="1"/>
            <a:endParaRPr lang="zh-CN" altLang="en-US" dirty="0" smtClean="0"/>
          </a:p>
        </p:txBody>
      </p:sp>
      <p:sp>
        <p:nvSpPr>
          <p:cNvPr id="11" name="灯片编号占位符 5"/>
          <p:cNvSpPr>
            <a:spLocks noGrp="1"/>
          </p:cNvSpPr>
          <p:nvPr>
            <p:ph type="sldNum" sz="quarter" idx="12"/>
          </p:nvPr>
        </p:nvSpPr>
        <p:spPr/>
        <p:txBody>
          <a:bodyPr/>
          <a:lstStyle/>
          <a:p>
            <a:fld id="{9367CE22-9FC4-47E9-BBA9-D93C257AC3F9}" type="slidenum">
              <a:rPr lang="en-US" altLang="zh-CN" smtClean="0"/>
              <a:pPr/>
              <a:t>24</a:t>
            </a:fld>
            <a:endParaRPr lang="en-US" altLang="zh-CN"/>
          </a:p>
        </p:txBody>
      </p:sp>
      <p:graphicFrame>
        <p:nvGraphicFramePr>
          <p:cNvPr id="33796" name="Object 4"/>
          <p:cNvGraphicFramePr>
            <a:graphicFrameLocks noChangeAspect="1"/>
          </p:cNvGraphicFramePr>
          <p:nvPr/>
        </p:nvGraphicFramePr>
        <p:xfrm>
          <a:off x="2627784" y="1804670"/>
          <a:ext cx="2232248" cy="433854"/>
        </p:xfrm>
        <a:graphic>
          <a:graphicData uri="http://schemas.openxmlformats.org/presentationml/2006/ole">
            <mc:AlternateContent xmlns:mc="http://schemas.openxmlformats.org/markup-compatibility/2006">
              <mc:Choice xmlns:v="urn:schemas-microsoft-com:vml" Requires="v">
                <p:oleObj spid="_x0000_s173773" name="公式" r:id="rId3" imgW="1028254" imgH="203112" progId="Equation.3">
                  <p:embed/>
                </p:oleObj>
              </mc:Choice>
              <mc:Fallback>
                <p:oleObj name="公式" r:id="rId3" imgW="1028254" imgH="203112" progId="Equation.3">
                  <p:embed/>
                  <p:pic>
                    <p:nvPicPr>
                      <p:cNvPr id="0" name="Picture 3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1804670"/>
                        <a:ext cx="2232248" cy="4338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p:cNvGraphicFramePr>
            <a:graphicFrameLocks noChangeAspect="1"/>
          </p:cNvGraphicFramePr>
          <p:nvPr/>
        </p:nvGraphicFramePr>
        <p:xfrm>
          <a:off x="2483768" y="2276872"/>
          <a:ext cx="2304256" cy="1034944"/>
        </p:xfrm>
        <a:graphic>
          <a:graphicData uri="http://schemas.openxmlformats.org/presentationml/2006/ole">
            <mc:AlternateContent xmlns:mc="http://schemas.openxmlformats.org/markup-compatibility/2006">
              <mc:Choice xmlns:v="urn:schemas-microsoft-com:vml" Requires="v">
                <p:oleObj spid="_x0000_s173774" name="公式" r:id="rId5" imgW="952087" imgH="431613" progId="Equation.3">
                  <p:embed/>
                </p:oleObj>
              </mc:Choice>
              <mc:Fallback>
                <p:oleObj name="公式" r:id="rId5" imgW="952087" imgH="431613" progId="Equation.3">
                  <p:embed/>
                  <p:pic>
                    <p:nvPicPr>
                      <p:cNvPr id="0" name="Picture 3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2276872"/>
                        <a:ext cx="2304256" cy="10349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0" name="Rectangle 8"/>
          <p:cNvSpPr>
            <a:spLocks noChangeArrowheads="1"/>
          </p:cNvSpPr>
          <p:nvPr/>
        </p:nvSpPr>
        <p:spPr bwMode="auto">
          <a:xfrm>
            <a:off x="0" y="29575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3799" name="Object 7"/>
          <p:cNvGraphicFramePr>
            <a:graphicFrameLocks noChangeAspect="1"/>
          </p:cNvGraphicFramePr>
          <p:nvPr>
            <p:extLst>
              <p:ext uri="{D42A27DB-BD31-4B8C-83A1-F6EECF244321}">
                <p14:modId xmlns:p14="http://schemas.microsoft.com/office/powerpoint/2010/main" val="2353631162"/>
              </p:ext>
            </p:extLst>
          </p:nvPr>
        </p:nvGraphicFramePr>
        <p:xfrm>
          <a:off x="827584" y="3895377"/>
          <a:ext cx="7149307" cy="1981895"/>
        </p:xfrm>
        <a:graphic>
          <a:graphicData uri="http://schemas.openxmlformats.org/presentationml/2006/ole">
            <mc:AlternateContent xmlns:mc="http://schemas.openxmlformats.org/markup-compatibility/2006">
              <mc:Choice xmlns:v="urn:schemas-microsoft-com:vml" Requires="v">
                <p:oleObj spid="_x0000_s173775" name="公式" r:id="rId7" imgW="3403600" imgH="939800" progId="Equation.3">
                  <p:embed/>
                </p:oleObj>
              </mc:Choice>
              <mc:Fallback>
                <p:oleObj name="公式" r:id="rId7" imgW="3403600" imgH="939800" progId="Equation.3">
                  <p:embed/>
                  <p:pic>
                    <p:nvPicPr>
                      <p:cNvPr id="0" name="Picture 3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584" y="3895377"/>
                        <a:ext cx="7149307" cy="19818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4" name="Rectangle 12"/>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 name="矩形 9"/>
          <p:cNvSpPr/>
          <p:nvPr/>
        </p:nvSpPr>
        <p:spPr>
          <a:xfrm>
            <a:off x="8100392" y="3933056"/>
            <a:ext cx="1163623" cy="707886"/>
          </a:xfrm>
          <a:prstGeom prst="rect">
            <a:avLst/>
          </a:prstGeom>
        </p:spPr>
        <p:txBody>
          <a:bodyPr wrap="square">
            <a:spAutoFit/>
          </a:bodyPr>
          <a:lstStyle/>
          <a:p>
            <a:r>
              <a:rPr lang="zh-CN" altLang="en-US" sz="2000" b="1" dirty="0">
                <a:solidFill>
                  <a:srgbClr val="0000FF"/>
                </a:solidFill>
                <a:latin typeface="+mj-ea"/>
              </a:rPr>
              <a:t>消息码“</a:t>
            </a:r>
            <a:r>
              <a:rPr lang="en-US" altLang="zh-CN" sz="2000" b="1" dirty="0">
                <a:solidFill>
                  <a:srgbClr val="0000FF"/>
                </a:solidFill>
                <a:latin typeface="+mj-ea"/>
              </a:rPr>
              <a:t>0”</a:t>
            </a:r>
            <a:endParaRPr lang="zh-CN" altLang="en-US" sz="2000" dirty="0">
              <a:solidFill>
                <a:srgbClr val="0000FF"/>
              </a:solidFill>
            </a:endParaRPr>
          </a:p>
        </p:txBody>
      </p:sp>
      <p:sp>
        <p:nvSpPr>
          <p:cNvPr id="12" name="矩形 11"/>
          <p:cNvSpPr/>
          <p:nvPr/>
        </p:nvSpPr>
        <p:spPr>
          <a:xfrm>
            <a:off x="7975823" y="5013176"/>
            <a:ext cx="1152128" cy="707886"/>
          </a:xfrm>
          <a:prstGeom prst="rect">
            <a:avLst/>
          </a:prstGeom>
        </p:spPr>
        <p:txBody>
          <a:bodyPr wrap="square">
            <a:spAutoFit/>
          </a:bodyPr>
          <a:lstStyle/>
          <a:p>
            <a:r>
              <a:rPr lang="zh-CN" altLang="en-US" sz="2000" b="1" dirty="0">
                <a:solidFill>
                  <a:srgbClr val="0000FF"/>
                </a:solidFill>
                <a:latin typeface="+mj-ea"/>
              </a:rPr>
              <a:t>消息码</a:t>
            </a:r>
            <a:r>
              <a:rPr lang="zh-CN" altLang="en-US" sz="2000" b="1" dirty="0" smtClean="0">
                <a:solidFill>
                  <a:srgbClr val="0000FF"/>
                </a:solidFill>
                <a:latin typeface="+mj-ea"/>
              </a:rPr>
              <a:t>“</a:t>
            </a:r>
            <a:r>
              <a:rPr lang="en-US" altLang="zh-CN" sz="2000" b="1" dirty="0" smtClean="0">
                <a:solidFill>
                  <a:srgbClr val="0000FF"/>
                </a:solidFill>
                <a:latin typeface="+mj-ea"/>
              </a:rPr>
              <a:t>1”</a:t>
            </a:r>
            <a:endParaRPr lang="zh-CN" altLang="en-US" sz="2000" dirty="0">
              <a:solidFill>
                <a:srgbClr val="0000FF"/>
              </a:solidFill>
            </a:endParaRPr>
          </a:p>
        </p:txBody>
      </p:sp>
      <p:sp>
        <p:nvSpPr>
          <p:cNvPr id="2" name="椭圆 1"/>
          <p:cNvSpPr/>
          <p:nvPr/>
        </p:nvSpPr>
        <p:spPr>
          <a:xfrm>
            <a:off x="2267744" y="4286999"/>
            <a:ext cx="1008112" cy="7261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123728" y="5151095"/>
            <a:ext cx="648072" cy="7261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 calcmode="lin" valueType="num">
                                      <p:cBhvr additive="base">
                                        <p:cTn id="7"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797"/>
                                        </p:tgtEl>
                                        <p:attrNameLst>
                                          <p:attrName>style.visibility</p:attrName>
                                        </p:attrNameLst>
                                      </p:cBhvr>
                                      <p:to>
                                        <p:strVal val="visible"/>
                                      </p:to>
                                    </p:set>
                                    <p:anim calcmode="lin" valueType="num">
                                      <p:cBhvr additive="base">
                                        <p:cTn id="11" dur="500" fill="hold"/>
                                        <p:tgtEl>
                                          <p:spTgt spid="33797"/>
                                        </p:tgtEl>
                                        <p:attrNameLst>
                                          <p:attrName>ppt_x</p:attrName>
                                        </p:attrNameLst>
                                      </p:cBhvr>
                                      <p:tavLst>
                                        <p:tav tm="0">
                                          <p:val>
                                            <p:strVal val="#ppt_x"/>
                                          </p:val>
                                        </p:tav>
                                        <p:tav tm="100000">
                                          <p:val>
                                            <p:strVal val="#ppt_x"/>
                                          </p:val>
                                        </p:tav>
                                      </p:tavLst>
                                    </p:anim>
                                    <p:anim calcmode="lin" valueType="num">
                                      <p:cBhvr additive="base">
                                        <p:cTn id="12"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3795">
                                            <p:txEl>
                                              <p:pRg st="4" end="4"/>
                                            </p:txEl>
                                          </p:spTgt>
                                        </p:tgtEl>
                                        <p:attrNameLst>
                                          <p:attrName>style.visibility</p:attrName>
                                        </p:attrNameLst>
                                      </p:cBhvr>
                                      <p:to>
                                        <p:strVal val="visible"/>
                                      </p:to>
                                    </p:set>
                                    <p:anim calcmode="lin" valueType="num">
                                      <p:cBhvr additive="base">
                                        <p:cTn id="17"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799"/>
                                        </p:tgtEl>
                                        <p:attrNameLst>
                                          <p:attrName>style.visibility</p:attrName>
                                        </p:attrNameLst>
                                      </p:cBhvr>
                                      <p:to>
                                        <p:strVal val="visible"/>
                                      </p:to>
                                    </p:set>
                                    <p:anim calcmode="lin" valueType="num">
                                      <p:cBhvr additive="base">
                                        <p:cTn id="21" dur="500" fill="hold"/>
                                        <p:tgtEl>
                                          <p:spTgt spid="33799"/>
                                        </p:tgtEl>
                                        <p:attrNameLst>
                                          <p:attrName>ppt_x</p:attrName>
                                        </p:attrNameLst>
                                      </p:cBhvr>
                                      <p:tavLst>
                                        <p:tav tm="0">
                                          <p:val>
                                            <p:strVal val="#ppt_x"/>
                                          </p:val>
                                        </p:tav>
                                        <p:tav tm="100000">
                                          <p:val>
                                            <p:strVal val="#ppt_x"/>
                                          </p:val>
                                        </p:tav>
                                      </p:tavLst>
                                    </p:anim>
                                    <p:anim calcmode="lin" valueType="num">
                                      <p:cBhvr additive="base">
                                        <p:cTn id="22" dur="500" fill="hold"/>
                                        <p:tgtEl>
                                          <p:spTgt spid="33799"/>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dirty="0" smtClean="0">
                <a:solidFill>
                  <a:srgbClr val="7030A0"/>
                </a:solidFill>
              </a:rPr>
              <a:t>交变波</a:t>
            </a:r>
            <a:r>
              <a:rPr lang="en-US" altLang="zh-CN" i="1" dirty="0">
                <a:solidFill>
                  <a:srgbClr val="7030A0"/>
                </a:solidFill>
              </a:rPr>
              <a:t>u(t)</a:t>
            </a:r>
            <a:endParaRPr lang="zh-CN" altLang="en-US" dirty="0">
              <a:solidFill>
                <a:srgbClr val="7030A0"/>
              </a:solidFill>
            </a:endParaRPr>
          </a:p>
        </p:txBody>
      </p:sp>
      <p:sp>
        <p:nvSpPr>
          <p:cNvPr id="33795" name="Rectangle 3"/>
          <p:cNvSpPr>
            <a:spLocks noGrp="1" noChangeArrowheads="1"/>
          </p:cNvSpPr>
          <p:nvPr>
            <p:ph type="body" idx="1"/>
          </p:nvPr>
        </p:nvSpPr>
        <p:spPr/>
        <p:txBody>
          <a:bodyPr>
            <a:normAutofit/>
          </a:bodyPr>
          <a:lstStyle/>
          <a:p>
            <a:r>
              <a:rPr lang="zh-CN" altLang="en-US" dirty="0" smtClean="0"/>
              <a:t>或写成</a:t>
            </a:r>
          </a:p>
          <a:p>
            <a:pPr lvl="1"/>
            <a:endParaRPr lang="zh-CN" altLang="en-US" dirty="0" smtClean="0"/>
          </a:p>
          <a:p>
            <a:r>
              <a:rPr lang="zh-CN" altLang="en-US" dirty="0" smtClean="0"/>
              <a:t>其中</a:t>
            </a:r>
          </a:p>
          <a:p>
            <a:pPr lvl="1"/>
            <a:endParaRPr lang="zh-CN" altLang="en-US" dirty="0" smtClean="0"/>
          </a:p>
          <a:p>
            <a:r>
              <a:rPr lang="zh-CN" altLang="en-US" dirty="0" smtClean="0"/>
              <a:t>显然， </a:t>
            </a:r>
            <a:r>
              <a:rPr lang="en-US" altLang="zh-CN" i="1" dirty="0" smtClean="0"/>
              <a:t>u(t)</a:t>
            </a:r>
            <a:r>
              <a:rPr lang="zh-CN" altLang="en-US" dirty="0" smtClean="0"/>
              <a:t>是一个随机脉冲序列 。 </a:t>
            </a:r>
            <a:endParaRPr lang="zh-CN" altLang="en-US" dirty="0"/>
          </a:p>
        </p:txBody>
      </p:sp>
      <p:sp>
        <p:nvSpPr>
          <p:cNvPr id="11" name="灯片编号占位符 5"/>
          <p:cNvSpPr>
            <a:spLocks noGrp="1"/>
          </p:cNvSpPr>
          <p:nvPr>
            <p:ph type="sldNum" sz="quarter" idx="12"/>
          </p:nvPr>
        </p:nvSpPr>
        <p:spPr/>
        <p:txBody>
          <a:bodyPr/>
          <a:lstStyle/>
          <a:p>
            <a:fld id="{9367CE22-9FC4-47E9-BBA9-D93C257AC3F9}" type="slidenum">
              <a:rPr lang="en-US" altLang="zh-CN" smtClean="0"/>
              <a:pPr/>
              <a:t>25</a:t>
            </a:fld>
            <a:endParaRPr lang="en-US" altLang="zh-CN"/>
          </a:p>
        </p:txBody>
      </p:sp>
      <p:graphicFrame>
        <p:nvGraphicFramePr>
          <p:cNvPr id="33796" name="Object 4"/>
          <p:cNvGraphicFramePr>
            <a:graphicFrameLocks noChangeAspect="1"/>
          </p:cNvGraphicFramePr>
          <p:nvPr>
            <p:extLst>
              <p:ext uri="{D42A27DB-BD31-4B8C-83A1-F6EECF244321}">
                <p14:modId xmlns:p14="http://schemas.microsoft.com/office/powerpoint/2010/main" val="2091739977"/>
              </p:ext>
            </p:extLst>
          </p:nvPr>
        </p:nvGraphicFramePr>
        <p:xfrm>
          <a:off x="2843808" y="548680"/>
          <a:ext cx="2025650" cy="393700"/>
        </p:xfrm>
        <a:graphic>
          <a:graphicData uri="http://schemas.openxmlformats.org/presentationml/2006/ole">
            <mc:AlternateContent xmlns:mc="http://schemas.openxmlformats.org/markup-compatibility/2006">
              <mc:Choice xmlns:v="urn:schemas-microsoft-com:vml" Requires="v">
                <p:oleObj spid="_x0000_s5061" name="公式" r:id="rId3" imgW="1028254" imgH="203112" progId="Equation.3">
                  <p:embed/>
                </p:oleObj>
              </mc:Choice>
              <mc:Fallback>
                <p:oleObj name="公式" r:id="rId3" imgW="1028254" imgH="203112" progId="Equation.3">
                  <p:embed/>
                  <p:pic>
                    <p:nvPicPr>
                      <p:cNvPr id="0" name="Picture 4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548680"/>
                        <a:ext cx="202565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p:cNvGraphicFramePr>
            <a:graphicFrameLocks noChangeAspect="1"/>
          </p:cNvGraphicFramePr>
          <p:nvPr>
            <p:extLst>
              <p:ext uri="{D42A27DB-BD31-4B8C-83A1-F6EECF244321}">
                <p14:modId xmlns:p14="http://schemas.microsoft.com/office/powerpoint/2010/main" val="321849982"/>
              </p:ext>
            </p:extLst>
          </p:nvPr>
        </p:nvGraphicFramePr>
        <p:xfrm>
          <a:off x="5364088" y="260648"/>
          <a:ext cx="1944216" cy="873234"/>
        </p:xfrm>
        <a:graphic>
          <a:graphicData uri="http://schemas.openxmlformats.org/presentationml/2006/ole">
            <mc:AlternateContent xmlns:mc="http://schemas.openxmlformats.org/markup-compatibility/2006">
              <mc:Choice xmlns:v="urn:schemas-microsoft-com:vml" Requires="v">
                <p:oleObj spid="_x0000_s5062" name="公式" r:id="rId5" imgW="952087" imgH="431613" progId="Equation.3">
                  <p:embed/>
                </p:oleObj>
              </mc:Choice>
              <mc:Fallback>
                <p:oleObj name="公式" r:id="rId5" imgW="952087" imgH="431613" progId="Equation.3">
                  <p:embed/>
                  <p:pic>
                    <p:nvPicPr>
                      <p:cNvPr id="0" name="Picture 4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088" y="260648"/>
                        <a:ext cx="1944216" cy="873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0" name="Rectangle 8"/>
          <p:cNvSpPr>
            <a:spLocks noChangeArrowheads="1"/>
          </p:cNvSpPr>
          <p:nvPr/>
        </p:nvSpPr>
        <p:spPr bwMode="auto">
          <a:xfrm>
            <a:off x="0" y="29575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3801" name="Object 9"/>
          <p:cNvGraphicFramePr>
            <a:graphicFrameLocks noChangeAspect="1"/>
          </p:cNvGraphicFramePr>
          <p:nvPr>
            <p:extLst>
              <p:ext uri="{D42A27DB-BD31-4B8C-83A1-F6EECF244321}">
                <p14:modId xmlns:p14="http://schemas.microsoft.com/office/powerpoint/2010/main" val="1225383826"/>
              </p:ext>
            </p:extLst>
          </p:nvPr>
        </p:nvGraphicFramePr>
        <p:xfrm>
          <a:off x="2195736" y="1412776"/>
          <a:ext cx="5623488" cy="576064"/>
        </p:xfrm>
        <a:graphic>
          <a:graphicData uri="http://schemas.openxmlformats.org/presentationml/2006/ole">
            <mc:AlternateContent xmlns:mc="http://schemas.openxmlformats.org/markup-compatibility/2006">
              <mc:Choice xmlns:v="urn:schemas-microsoft-com:vml" Requires="v">
                <p:oleObj spid="_x0000_s5063" name="公式" r:id="rId7" imgW="2235200" imgH="228600" progId="Equation.3">
                  <p:embed/>
                </p:oleObj>
              </mc:Choice>
              <mc:Fallback>
                <p:oleObj name="公式" r:id="rId7" imgW="2235200" imgH="228600" progId="Equation.3">
                  <p:embed/>
                  <p:pic>
                    <p:nvPicPr>
                      <p:cNvPr id="0" name="Picture 4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1412776"/>
                        <a:ext cx="5623488" cy="576064"/>
                      </a:xfrm>
                      <a:prstGeom prst="rect">
                        <a:avLst/>
                      </a:prstGeom>
                      <a:noFill/>
                      <a:extLst/>
                    </p:spPr>
                  </p:pic>
                </p:oleObj>
              </mc:Fallback>
            </mc:AlternateContent>
          </a:graphicData>
        </a:graphic>
      </p:graphicFrame>
      <p:sp>
        <p:nvSpPr>
          <p:cNvPr id="33804" name="Rectangle 12"/>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3803" name="Object 11"/>
          <p:cNvGraphicFramePr>
            <a:graphicFrameLocks noChangeAspect="1"/>
          </p:cNvGraphicFramePr>
          <p:nvPr>
            <p:extLst>
              <p:ext uri="{D42A27DB-BD31-4B8C-83A1-F6EECF244321}">
                <p14:modId xmlns:p14="http://schemas.microsoft.com/office/powerpoint/2010/main" val="2979577621"/>
              </p:ext>
            </p:extLst>
          </p:nvPr>
        </p:nvGraphicFramePr>
        <p:xfrm>
          <a:off x="1979712" y="2276872"/>
          <a:ext cx="3706517" cy="1080120"/>
        </p:xfrm>
        <a:graphic>
          <a:graphicData uri="http://schemas.openxmlformats.org/presentationml/2006/ole">
            <mc:AlternateContent xmlns:mc="http://schemas.openxmlformats.org/markup-compatibility/2006">
              <mc:Choice xmlns:v="urn:schemas-microsoft-com:vml" Requires="v">
                <p:oleObj spid="_x0000_s5064" name="公式" r:id="rId9" imgW="1663700" imgH="482600" progId="Equation.3">
                  <p:embed/>
                </p:oleObj>
              </mc:Choice>
              <mc:Fallback>
                <p:oleObj name="公式" r:id="rId9" imgW="1663700" imgH="482600" progId="Equation.3">
                  <p:embed/>
                  <p:pic>
                    <p:nvPicPr>
                      <p:cNvPr id="0" name="Picture 4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712" y="2276872"/>
                        <a:ext cx="3706517" cy="1080120"/>
                      </a:xfrm>
                      <a:prstGeom prst="rect">
                        <a:avLst/>
                      </a:prstGeom>
                      <a:noFill/>
                      <a:extLst/>
                    </p:spPr>
                  </p:pic>
                </p:oleObj>
              </mc:Fallback>
            </mc:AlternateContent>
          </a:graphicData>
        </a:graphic>
      </p:graphicFrame>
      <p:sp>
        <p:nvSpPr>
          <p:cNvPr id="12" name="矩形 11"/>
          <p:cNvSpPr/>
          <p:nvPr/>
        </p:nvSpPr>
        <p:spPr>
          <a:xfrm>
            <a:off x="6012160" y="2236802"/>
            <a:ext cx="1531615" cy="400110"/>
          </a:xfrm>
          <a:prstGeom prst="rect">
            <a:avLst/>
          </a:prstGeom>
        </p:spPr>
        <p:txBody>
          <a:bodyPr wrap="square">
            <a:spAutoFit/>
          </a:bodyPr>
          <a:lstStyle/>
          <a:p>
            <a:r>
              <a:rPr lang="zh-CN" altLang="en-US" sz="2000" b="1" dirty="0">
                <a:solidFill>
                  <a:srgbClr val="0000FF"/>
                </a:solidFill>
                <a:latin typeface="+mj-ea"/>
              </a:rPr>
              <a:t>消息码“</a:t>
            </a:r>
            <a:r>
              <a:rPr lang="en-US" altLang="zh-CN" sz="2000" b="1" dirty="0">
                <a:solidFill>
                  <a:srgbClr val="0000FF"/>
                </a:solidFill>
                <a:latin typeface="+mj-ea"/>
              </a:rPr>
              <a:t>0”</a:t>
            </a:r>
            <a:endParaRPr lang="zh-CN" altLang="en-US" sz="2000" dirty="0">
              <a:solidFill>
                <a:srgbClr val="0000FF"/>
              </a:solidFill>
            </a:endParaRPr>
          </a:p>
        </p:txBody>
      </p:sp>
      <p:sp>
        <p:nvSpPr>
          <p:cNvPr id="13" name="矩形 12"/>
          <p:cNvSpPr/>
          <p:nvPr/>
        </p:nvSpPr>
        <p:spPr>
          <a:xfrm>
            <a:off x="6084168" y="2924944"/>
            <a:ext cx="1516485" cy="400110"/>
          </a:xfrm>
          <a:prstGeom prst="rect">
            <a:avLst/>
          </a:prstGeom>
        </p:spPr>
        <p:txBody>
          <a:bodyPr wrap="square">
            <a:spAutoFit/>
          </a:bodyPr>
          <a:lstStyle/>
          <a:p>
            <a:r>
              <a:rPr lang="zh-CN" altLang="en-US" sz="2000" b="1" dirty="0">
                <a:solidFill>
                  <a:srgbClr val="0000FF"/>
                </a:solidFill>
                <a:latin typeface="+mj-ea"/>
              </a:rPr>
              <a:t>消息码</a:t>
            </a:r>
            <a:r>
              <a:rPr lang="zh-CN" altLang="en-US" sz="2000" b="1" dirty="0" smtClean="0">
                <a:solidFill>
                  <a:srgbClr val="0000FF"/>
                </a:solidFill>
                <a:latin typeface="+mj-ea"/>
              </a:rPr>
              <a:t>“</a:t>
            </a:r>
            <a:r>
              <a:rPr lang="en-US" altLang="zh-CN" sz="2000" b="1" dirty="0" smtClean="0">
                <a:solidFill>
                  <a:srgbClr val="0000FF"/>
                </a:solidFill>
                <a:latin typeface="+mj-ea"/>
              </a:rPr>
              <a:t>1”</a:t>
            </a:r>
            <a:endParaRPr lang="zh-CN" altLang="en-US" sz="2000" dirty="0">
              <a:solidFill>
                <a:srgbClr val="0000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 calcmode="lin" valueType="num">
                                      <p:cBhvr additive="base">
                                        <p:cTn id="7"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803"/>
                                        </p:tgtEl>
                                        <p:attrNameLst>
                                          <p:attrName>style.visibility</p:attrName>
                                        </p:attrNameLst>
                                      </p:cBhvr>
                                      <p:to>
                                        <p:strVal val="visible"/>
                                      </p:to>
                                    </p:set>
                                    <p:anim calcmode="lin" valueType="num">
                                      <p:cBhvr additive="base">
                                        <p:cTn id="11" dur="500" fill="hold"/>
                                        <p:tgtEl>
                                          <p:spTgt spid="33803"/>
                                        </p:tgtEl>
                                        <p:attrNameLst>
                                          <p:attrName>ppt_x</p:attrName>
                                        </p:attrNameLst>
                                      </p:cBhvr>
                                      <p:tavLst>
                                        <p:tav tm="0">
                                          <p:val>
                                            <p:strVal val="#ppt_x"/>
                                          </p:val>
                                        </p:tav>
                                        <p:tav tm="100000">
                                          <p:val>
                                            <p:strVal val="#ppt_x"/>
                                          </p:val>
                                        </p:tav>
                                      </p:tavLst>
                                    </p:anim>
                                    <p:anim calcmode="lin" valueType="num">
                                      <p:cBhvr additive="base">
                                        <p:cTn id="12" dur="500" fill="hold"/>
                                        <p:tgtEl>
                                          <p:spTgt spid="3380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5">
                                            <p:txEl>
                                              <p:pRg st="4" end="4"/>
                                            </p:txEl>
                                          </p:spTgt>
                                        </p:tgtEl>
                                        <p:attrNameLst>
                                          <p:attrName>style.visibility</p:attrName>
                                        </p:attrNameLst>
                                      </p:cBhvr>
                                      <p:to>
                                        <p:strVal val="visible"/>
                                      </p:to>
                                    </p:set>
                                    <p:anim calcmode="lin" valueType="num">
                                      <p:cBhvr additive="base">
                                        <p:cTn id="25"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smtClean="0">
                <a:solidFill>
                  <a:srgbClr val="C00000"/>
                </a:solidFill>
              </a:rPr>
              <a:t>稳态波</a:t>
            </a:r>
            <a:r>
              <a:rPr lang="en-US" altLang="zh-CN" i="1" dirty="0" smtClean="0">
                <a:solidFill>
                  <a:srgbClr val="C00000"/>
                </a:solidFill>
              </a:rPr>
              <a:t>v(t)</a:t>
            </a:r>
            <a:r>
              <a:rPr lang="zh-CN" altLang="en-US" dirty="0" smtClean="0">
                <a:solidFill>
                  <a:srgbClr val="C00000"/>
                </a:solidFill>
              </a:rPr>
              <a:t>的功率谱密度</a:t>
            </a:r>
            <a:endParaRPr lang="zh-CN" altLang="en-US" dirty="0">
              <a:solidFill>
                <a:srgbClr val="C00000"/>
              </a:solidFill>
            </a:endParaRPr>
          </a:p>
        </p:txBody>
      </p:sp>
      <p:sp>
        <p:nvSpPr>
          <p:cNvPr id="34819" name="Rectangle 3"/>
          <p:cNvSpPr>
            <a:spLocks noGrp="1" noChangeArrowheads="1"/>
          </p:cNvSpPr>
          <p:nvPr>
            <p:ph type="body" idx="1"/>
          </p:nvPr>
        </p:nvSpPr>
        <p:spPr/>
        <p:txBody>
          <a:bodyPr>
            <a:normAutofit/>
          </a:bodyPr>
          <a:lstStyle/>
          <a:p>
            <a:r>
              <a:rPr lang="zh-CN" altLang="en-US" dirty="0" smtClean="0"/>
              <a:t>由于</a:t>
            </a:r>
            <a:r>
              <a:rPr lang="en-US" altLang="zh-CN" i="1" dirty="0" smtClean="0"/>
              <a:t>v(t)</a:t>
            </a:r>
            <a:r>
              <a:rPr lang="zh-CN" altLang="en-US" dirty="0" smtClean="0"/>
              <a:t>是以为</a:t>
            </a:r>
            <a:r>
              <a:rPr lang="en-US" altLang="zh-CN" i="1" dirty="0" smtClean="0"/>
              <a:t>T</a:t>
            </a:r>
            <a:r>
              <a:rPr lang="en-US" altLang="zh-CN" i="1" baseline="-25000" dirty="0" smtClean="0"/>
              <a:t>s</a:t>
            </a:r>
            <a:r>
              <a:rPr lang="zh-CN" altLang="en-US" dirty="0" smtClean="0"/>
              <a:t>周期的</a:t>
            </a:r>
            <a:r>
              <a:rPr lang="zh-CN" altLang="en-US" dirty="0" smtClean="0">
                <a:solidFill>
                  <a:srgbClr val="0000FF"/>
                </a:solidFill>
              </a:rPr>
              <a:t>周期信号</a:t>
            </a:r>
          </a:p>
          <a:p>
            <a:pPr lvl="1"/>
            <a:endParaRPr lang="zh-CN" altLang="en-US" dirty="0" smtClean="0"/>
          </a:p>
          <a:p>
            <a:r>
              <a:rPr lang="zh-CN" altLang="en-US" dirty="0"/>
              <a:t>故可以</a:t>
            </a:r>
            <a:r>
              <a:rPr lang="zh-CN" altLang="en-US" dirty="0" smtClean="0"/>
              <a:t>展成傅里叶级数</a:t>
            </a:r>
          </a:p>
          <a:p>
            <a:pPr lvl="1"/>
            <a:endParaRPr lang="zh-CN" altLang="en-US" dirty="0" smtClean="0"/>
          </a:p>
          <a:p>
            <a:r>
              <a:rPr lang="zh-CN" altLang="en-US" dirty="0" smtClean="0"/>
              <a:t>式中</a:t>
            </a:r>
          </a:p>
          <a:p>
            <a:r>
              <a:rPr lang="zh-CN" altLang="en-US" dirty="0">
                <a:latin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a:t>
            </a:r>
            <a:r>
              <a:rPr lang="en-US" altLang="zh-CN" i="1" dirty="0">
                <a:latin typeface="Cambria Math" panose="02040503050406030204" pitchFamily="18" charset="0"/>
                <a:ea typeface="Cambria Math" panose="02040503050406030204" pitchFamily="18" charset="0"/>
              </a:rPr>
              <a:t> </a:t>
            </a:r>
            <a:r>
              <a:rPr lang="en-US" altLang="zh-CN" i="1" dirty="0" err="1">
                <a:latin typeface="Cambria Math" panose="02040503050406030204" pitchFamily="18" charset="0"/>
                <a:ea typeface="Cambria Math" panose="02040503050406030204" pitchFamily="18" charset="0"/>
              </a:rPr>
              <a:t>T</a:t>
            </a:r>
            <a:r>
              <a:rPr lang="en-US" altLang="zh-CN" i="1" baseline="-25000" dirty="0" err="1">
                <a:latin typeface="Cambria Math" panose="02040503050406030204" pitchFamily="18" charset="0"/>
                <a:ea typeface="Cambria Math" panose="02040503050406030204" pitchFamily="18" charset="0"/>
              </a:rPr>
              <a:t>s</a:t>
            </a:r>
            <a:r>
              <a:rPr lang="en-US" altLang="zh-CN" i="1" baseline="-25000" dirty="0">
                <a:latin typeface="Cambria Math" panose="02040503050406030204" pitchFamily="18" charset="0"/>
                <a:ea typeface="Cambria Math" panose="02040503050406030204" pitchFamily="18" charset="0"/>
              </a:rPr>
              <a:t> </a:t>
            </a:r>
            <a:r>
              <a:rPr lang="en-US" altLang="zh-CN" i="1" dirty="0">
                <a:latin typeface="Cambria Math" panose="02040503050406030204" pitchFamily="18" charset="0"/>
                <a:ea typeface="Cambria Math" panose="02040503050406030204" pitchFamily="18" charset="0"/>
              </a:rPr>
              <a:t>/2</a:t>
            </a:r>
            <a:r>
              <a:rPr lang="zh-CN" altLang="en-US" dirty="0">
                <a:latin typeface="Cambria Math" panose="02040503050406030204" pitchFamily="18" charset="0"/>
              </a:rPr>
              <a:t>，</a:t>
            </a:r>
            <a:r>
              <a:rPr lang="en-US" altLang="zh-CN" i="1" dirty="0">
                <a:latin typeface="Cambria Math" panose="02040503050406030204" pitchFamily="18" charset="0"/>
                <a:ea typeface="Cambria Math" panose="02040503050406030204" pitchFamily="18" charset="0"/>
              </a:rPr>
              <a:t> </a:t>
            </a:r>
            <a:r>
              <a:rPr lang="en-US" altLang="zh-CN" i="1" dirty="0" err="1">
                <a:latin typeface="Cambria Math" panose="02040503050406030204" pitchFamily="18" charset="0"/>
                <a:ea typeface="Cambria Math" panose="02040503050406030204" pitchFamily="18" charset="0"/>
              </a:rPr>
              <a:t>T</a:t>
            </a:r>
            <a:r>
              <a:rPr lang="en-US" altLang="zh-CN" i="1" baseline="-25000" dirty="0" err="1">
                <a:latin typeface="Cambria Math" panose="02040503050406030204" pitchFamily="18" charset="0"/>
                <a:ea typeface="Cambria Math" panose="02040503050406030204" pitchFamily="18" charset="0"/>
              </a:rPr>
              <a:t>s</a:t>
            </a:r>
            <a:r>
              <a:rPr lang="en-US" altLang="zh-CN" i="1" baseline="-25000" dirty="0">
                <a:latin typeface="Cambria Math" panose="02040503050406030204" pitchFamily="18" charset="0"/>
                <a:ea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/2</a:t>
            </a:r>
            <a:r>
              <a:rPr lang="zh-CN" altLang="en-US" dirty="0" smtClean="0">
                <a:latin typeface="Cambria Math" panose="02040503050406030204" pitchFamily="18" charset="0"/>
              </a:rPr>
              <a:t>）有：</a:t>
            </a:r>
            <a:endParaRPr lang="zh-CN" altLang="en-US" dirty="0">
              <a:latin typeface="Cambria Math" panose="02040503050406030204" pitchFamily="18" charset="0"/>
            </a:endParaRPr>
          </a:p>
          <a:p>
            <a:r>
              <a:rPr lang="zh-CN" altLang="en-US" dirty="0" smtClean="0"/>
              <a:t>所以 </a:t>
            </a:r>
            <a:endParaRPr lang="zh-CN" altLang="en-US" dirty="0"/>
          </a:p>
        </p:txBody>
      </p:sp>
      <p:sp>
        <p:nvSpPr>
          <p:cNvPr id="14" name="灯片编号占位符 5"/>
          <p:cNvSpPr>
            <a:spLocks noGrp="1"/>
          </p:cNvSpPr>
          <p:nvPr>
            <p:ph type="sldNum" sz="quarter" idx="12"/>
          </p:nvPr>
        </p:nvSpPr>
        <p:spPr/>
        <p:txBody>
          <a:bodyPr/>
          <a:lstStyle/>
          <a:p>
            <a:fld id="{CE1036C0-8CAA-494C-B623-C3E274AD3A91}" type="slidenum">
              <a:rPr lang="en-US" altLang="zh-CN" smtClean="0"/>
              <a:pPr/>
              <a:t>26</a:t>
            </a:fld>
            <a:endParaRPr lang="en-US" altLang="zh-CN"/>
          </a:p>
        </p:txBody>
      </p:sp>
      <p:sp>
        <p:nvSpPr>
          <p:cNvPr id="34821"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4820" name="Object 4"/>
          <p:cNvGraphicFramePr>
            <a:graphicFrameLocks noChangeAspect="1"/>
          </p:cNvGraphicFramePr>
          <p:nvPr/>
        </p:nvGraphicFramePr>
        <p:xfrm>
          <a:off x="2051720" y="1628800"/>
          <a:ext cx="4995863" cy="790575"/>
        </p:xfrm>
        <a:graphic>
          <a:graphicData uri="http://schemas.openxmlformats.org/presentationml/2006/ole">
            <mc:AlternateContent xmlns:mc="http://schemas.openxmlformats.org/markup-compatibility/2006">
              <mc:Choice xmlns:v="urn:schemas-microsoft-com:vml" Requires="v">
                <p:oleObj spid="_x0000_s676029" name="公式" r:id="rId3" imgW="2717800" imgH="431800" progId="Equation.3">
                  <p:embed/>
                </p:oleObj>
              </mc:Choice>
              <mc:Fallback>
                <p:oleObj name="公式" r:id="rId3" imgW="2717800" imgH="431800" progId="Equation.3">
                  <p:embed/>
                  <p:pic>
                    <p:nvPicPr>
                      <p:cNvPr id="0" name="Picture 5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628800"/>
                        <a:ext cx="4995863"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3" name="Rectangle 7"/>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4822" name="Object 6"/>
          <p:cNvGraphicFramePr>
            <a:graphicFrameLocks noChangeAspect="1"/>
          </p:cNvGraphicFramePr>
          <p:nvPr>
            <p:extLst>
              <p:ext uri="{D42A27DB-BD31-4B8C-83A1-F6EECF244321}">
                <p14:modId xmlns:p14="http://schemas.microsoft.com/office/powerpoint/2010/main" val="2481475796"/>
              </p:ext>
            </p:extLst>
          </p:nvPr>
        </p:nvGraphicFramePr>
        <p:xfrm>
          <a:off x="4537682" y="2253641"/>
          <a:ext cx="3212955" cy="932472"/>
        </p:xfrm>
        <a:graphic>
          <a:graphicData uri="http://schemas.openxmlformats.org/presentationml/2006/ole">
            <mc:AlternateContent xmlns:mc="http://schemas.openxmlformats.org/markup-compatibility/2006">
              <mc:Choice xmlns:v="urn:schemas-microsoft-com:vml" Requires="v">
                <p:oleObj spid="_x0000_s676030" name="公式" r:id="rId5" imgW="1307532" imgH="431613" progId="Equation.3">
                  <p:embed/>
                </p:oleObj>
              </mc:Choice>
              <mc:Fallback>
                <p:oleObj name="公式" r:id="rId5" imgW="1307532" imgH="431613" progId="Equation.3">
                  <p:embed/>
                  <p:pic>
                    <p:nvPicPr>
                      <p:cNvPr id="0" name="Picture 5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7682" y="2253641"/>
                        <a:ext cx="3212955" cy="932472"/>
                      </a:xfrm>
                      <a:prstGeom prst="rect">
                        <a:avLst/>
                      </a:prstGeom>
                      <a:noFill/>
                      <a:ln w="28575">
                        <a:solidFill>
                          <a:srgbClr val="0000FF"/>
                        </a:solidFill>
                      </a:ln>
                      <a:extLst/>
                    </p:spPr>
                  </p:pic>
                </p:oleObj>
              </mc:Fallback>
            </mc:AlternateContent>
          </a:graphicData>
        </a:graphic>
      </p:graphicFrame>
      <p:sp>
        <p:nvSpPr>
          <p:cNvPr id="34825" name="Rectangle 9"/>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4824" name="Object 8"/>
          <p:cNvGraphicFramePr>
            <a:graphicFrameLocks noChangeAspect="1"/>
          </p:cNvGraphicFramePr>
          <p:nvPr>
            <p:extLst>
              <p:ext uri="{D42A27DB-BD31-4B8C-83A1-F6EECF244321}">
                <p14:modId xmlns:p14="http://schemas.microsoft.com/office/powerpoint/2010/main" val="2225629471"/>
              </p:ext>
            </p:extLst>
          </p:nvPr>
        </p:nvGraphicFramePr>
        <p:xfrm>
          <a:off x="1691680" y="3214688"/>
          <a:ext cx="3548832" cy="1034032"/>
        </p:xfrm>
        <a:graphic>
          <a:graphicData uri="http://schemas.openxmlformats.org/presentationml/2006/ole">
            <mc:AlternateContent xmlns:mc="http://schemas.openxmlformats.org/markup-compatibility/2006">
              <mc:Choice xmlns:v="urn:schemas-microsoft-com:vml" Requires="v">
                <p:oleObj spid="_x0000_s676031" name="公式" r:id="rId7" imgW="1663700" imgH="482600" progId="Equation.3">
                  <p:embed/>
                </p:oleObj>
              </mc:Choice>
              <mc:Fallback>
                <p:oleObj name="公式" r:id="rId7" imgW="1663700" imgH="482600" progId="Equation.3">
                  <p:embed/>
                  <p:pic>
                    <p:nvPicPr>
                      <p:cNvPr id="0" name="Picture 5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0" y="3214688"/>
                        <a:ext cx="3548832" cy="1034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7" name="Rectangle 11"/>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4826" name="Object 10"/>
          <p:cNvGraphicFramePr>
            <a:graphicFrameLocks noChangeAspect="1"/>
          </p:cNvGraphicFramePr>
          <p:nvPr>
            <p:extLst>
              <p:ext uri="{D42A27DB-BD31-4B8C-83A1-F6EECF244321}">
                <p14:modId xmlns:p14="http://schemas.microsoft.com/office/powerpoint/2010/main" val="2890137120"/>
              </p:ext>
            </p:extLst>
          </p:nvPr>
        </p:nvGraphicFramePr>
        <p:xfrm>
          <a:off x="4427984" y="4274219"/>
          <a:ext cx="3703794" cy="480963"/>
        </p:xfrm>
        <a:graphic>
          <a:graphicData uri="http://schemas.openxmlformats.org/presentationml/2006/ole">
            <mc:AlternateContent xmlns:mc="http://schemas.openxmlformats.org/markup-compatibility/2006">
              <mc:Choice xmlns:v="urn:schemas-microsoft-com:vml" Requires="v">
                <p:oleObj spid="_x0000_s676032" name="公式" r:id="rId9" imgW="1688367" imgH="215806" progId="Equation.3">
                  <p:embed/>
                </p:oleObj>
              </mc:Choice>
              <mc:Fallback>
                <p:oleObj name="公式" r:id="rId9" imgW="1688367" imgH="215806" progId="Equation.3">
                  <p:embed/>
                  <p:pic>
                    <p:nvPicPr>
                      <p:cNvPr id="0" name="Picture 5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984" y="4274219"/>
                        <a:ext cx="3703794" cy="480963"/>
                      </a:xfrm>
                      <a:prstGeom prst="rect">
                        <a:avLst/>
                      </a:prstGeom>
                      <a:noFill/>
                      <a:extLst/>
                    </p:spPr>
                  </p:pic>
                </p:oleObj>
              </mc:Fallback>
            </mc:AlternateContent>
          </a:graphicData>
        </a:graphic>
      </p:graphicFrame>
      <p:sp>
        <p:nvSpPr>
          <p:cNvPr id="34829" name="Rectangle 13"/>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4828" name="Object 12"/>
          <p:cNvGraphicFramePr>
            <a:graphicFrameLocks noChangeAspect="1"/>
          </p:cNvGraphicFramePr>
          <p:nvPr>
            <p:extLst>
              <p:ext uri="{D42A27DB-BD31-4B8C-83A1-F6EECF244321}">
                <p14:modId xmlns:p14="http://schemas.microsoft.com/office/powerpoint/2010/main" val="4168472660"/>
              </p:ext>
            </p:extLst>
          </p:nvPr>
        </p:nvGraphicFramePr>
        <p:xfrm>
          <a:off x="1719837" y="4875782"/>
          <a:ext cx="6139655" cy="1073498"/>
        </p:xfrm>
        <a:graphic>
          <a:graphicData uri="http://schemas.openxmlformats.org/presentationml/2006/ole">
            <mc:AlternateContent xmlns:mc="http://schemas.openxmlformats.org/markup-compatibility/2006">
              <mc:Choice xmlns:v="urn:schemas-microsoft-com:vml" Requires="v">
                <p:oleObj spid="_x0000_s676033" name="公式" r:id="rId11" imgW="2781300" imgH="482600" progId="Equation.3">
                  <p:embed/>
                </p:oleObj>
              </mc:Choice>
              <mc:Fallback>
                <p:oleObj name="公式" r:id="rId11" imgW="2781300" imgH="482600" progId="Equation.3">
                  <p:embed/>
                  <p:pic>
                    <p:nvPicPr>
                      <p:cNvPr id="0" name="Picture 5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9837" y="4875782"/>
                        <a:ext cx="6139655" cy="1073498"/>
                      </a:xfrm>
                      <a:prstGeom prst="rect">
                        <a:avLst/>
                      </a:prstGeom>
                      <a:noFill/>
                      <a:extLst/>
                    </p:spPr>
                  </p:pic>
                </p:oleObj>
              </mc:Fallback>
            </mc:AlternateContent>
          </a:graphicData>
        </a:graphic>
      </p:graphicFrame>
      <p:sp>
        <p:nvSpPr>
          <p:cNvPr id="15" name="矩形 14"/>
          <p:cNvSpPr/>
          <p:nvPr/>
        </p:nvSpPr>
        <p:spPr>
          <a:xfrm>
            <a:off x="3635896" y="5949280"/>
            <a:ext cx="4248472"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000" b="1" dirty="0" smtClean="0">
                <a:solidFill>
                  <a:srgbClr val="0000FF"/>
                </a:solidFill>
                <a:latin typeface="+mj-ea"/>
                <a:ea typeface="+mj-ea"/>
              </a:rPr>
              <a:t>只存在于（</a:t>
            </a:r>
            <a:r>
              <a:rPr lang="en-US" altLang="zh-CN" sz="2000" b="1" dirty="0" smtClean="0">
                <a:solidFill>
                  <a:srgbClr val="0000FF"/>
                </a:solidFill>
                <a:latin typeface="+mj-ea"/>
                <a:ea typeface="+mj-ea"/>
              </a:rPr>
              <a:t>-</a:t>
            </a:r>
            <a:r>
              <a:rPr lang="en-US" altLang="zh-CN" sz="2000" b="1" i="1" dirty="0" smtClean="0">
                <a:solidFill>
                  <a:srgbClr val="0000FF"/>
                </a:solidFill>
                <a:latin typeface="+mj-ea"/>
                <a:ea typeface="+mj-ea"/>
              </a:rPr>
              <a:t> T</a:t>
            </a:r>
            <a:r>
              <a:rPr lang="en-US" altLang="zh-CN" sz="2000" b="1" i="1" baseline="-25000" dirty="0" smtClean="0">
                <a:solidFill>
                  <a:srgbClr val="0000FF"/>
                </a:solidFill>
                <a:latin typeface="+mj-ea"/>
                <a:ea typeface="+mj-ea"/>
              </a:rPr>
              <a:t>s </a:t>
            </a:r>
            <a:r>
              <a:rPr lang="en-US" altLang="zh-CN" sz="2000" b="1" dirty="0" smtClean="0">
                <a:solidFill>
                  <a:srgbClr val="0000FF"/>
                </a:solidFill>
                <a:latin typeface="+mj-ea"/>
                <a:ea typeface="+mj-ea"/>
              </a:rPr>
              <a:t>/2</a:t>
            </a:r>
            <a:r>
              <a:rPr lang="zh-CN" altLang="en-US" sz="2000" b="1" dirty="0" smtClean="0">
                <a:solidFill>
                  <a:srgbClr val="0000FF"/>
                </a:solidFill>
                <a:latin typeface="+mj-ea"/>
                <a:ea typeface="+mj-ea"/>
              </a:rPr>
              <a:t>，</a:t>
            </a:r>
            <a:r>
              <a:rPr lang="en-US" altLang="zh-CN" sz="2000" b="1" i="1" dirty="0" smtClean="0">
                <a:solidFill>
                  <a:srgbClr val="0000FF"/>
                </a:solidFill>
                <a:latin typeface="+mj-ea"/>
                <a:ea typeface="+mj-ea"/>
              </a:rPr>
              <a:t> T</a:t>
            </a:r>
            <a:r>
              <a:rPr lang="en-US" altLang="zh-CN" sz="2000" b="1" i="1" baseline="-25000" dirty="0" smtClean="0">
                <a:solidFill>
                  <a:srgbClr val="0000FF"/>
                </a:solidFill>
                <a:latin typeface="+mj-ea"/>
                <a:ea typeface="+mj-ea"/>
              </a:rPr>
              <a:t>s </a:t>
            </a:r>
            <a:r>
              <a:rPr lang="en-US" altLang="zh-CN" sz="2000" b="1" dirty="0" smtClean="0">
                <a:solidFill>
                  <a:srgbClr val="0000FF"/>
                </a:solidFill>
                <a:latin typeface="+mj-ea"/>
                <a:ea typeface="+mj-ea"/>
              </a:rPr>
              <a:t>/2</a:t>
            </a:r>
            <a:r>
              <a:rPr lang="zh-CN" altLang="en-US" sz="2000" b="1" dirty="0" smtClean="0">
                <a:solidFill>
                  <a:srgbClr val="0000FF"/>
                </a:solidFill>
                <a:latin typeface="+mj-ea"/>
                <a:ea typeface="+mj-ea"/>
              </a:rPr>
              <a:t>）范围内，所以积分限可以改为从 </a:t>
            </a:r>
            <a:r>
              <a:rPr lang="en-US" altLang="zh-CN" sz="2000" b="1" dirty="0" smtClean="0">
                <a:solidFill>
                  <a:srgbClr val="0000FF"/>
                </a:solidFill>
                <a:latin typeface="+mj-ea"/>
                <a:ea typeface="+mj-ea"/>
              </a:rPr>
              <a:t>-</a:t>
            </a:r>
            <a:r>
              <a:rPr lang="en-US" altLang="zh-CN" sz="2000" b="1" dirty="0" smtClean="0">
                <a:solidFill>
                  <a:srgbClr val="0000FF"/>
                </a:solidFill>
                <a:latin typeface="+mj-ea"/>
                <a:ea typeface="+mj-ea"/>
                <a:sym typeface="Symbol" pitchFamily="18" charset="2"/>
              </a:rPr>
              <a:t> </a:t>
            </a:r>
            <a:r>
              <a:rPr lang="zh-CN" altLang="en-US" sz="2000" b="1" dirty="0" smtClean="0">
                <a:solidFill>
                  <a:srgbClr val="0000FF"/>
                </a:solidFill>
                <a:latin typeface="+mj-ea"/>
                <a:ea typeface="+mj-ea"/>
                <a:sym typeface="Symbol" pitchFamily="18" charset="2"/>
              </a:rPr>
              <a:t>到 </a:t>
            </a:r>
            <a:endParaRPr lang="zh-CN" altLang="en-US" sz="2000" b="1" dirty="0">
              <a:solidFill>
                <a:srgbClr val="0000FF"/>
              </a:solidFill>
              <a:latin typeface="+mj-ea"/>
              <a:ea typeface="+mj-ea"/>
            </a:endParaRPr>
          </a:p>
        </p:txBody>
      </p:sp>
      <p:cxnSp>
        <p:nvCxnSpPr>
          <p:cNvPr id="17" name="直接箭头连接符 16"/>
          <p:cNvCxnSpPr/>
          <p:nvPr/>
        </p:nvCxnSpPr>
        <p:spPr>
          <a:xfrm flipV="1">
            <a:off x="4427984" y="5661248"/>
            <a:ext cx="72008"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 name="矩形 1"/>
          <p:cNvSpPr/>
          <p:nvPr/>
        </p:nvSpPr>
        <p:spPr>
          <a:xfrm>
            <a:off x="5436096" y="3351729"/>
            <a:ext cx="2880320" cy="707886"/>
          </a:xfrm>
          <a:prstGeom prst="rect">
            <a:avLst/>
          </a:prstGeom>
          <a:ln>
            <a:solidFill>
              <a:srgbClr val="00CC00"/>
            </a:solidFill>
          </a:ln>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sz="2000" b="1" dirty="0" smtClean="0">
                <a:latin typeface="+mj-ea"/>
                <a:ea typeface="+mj-ea"/>
              </a:rPr>
              <a:t>积分范围：</a:t>
            </a:r>
            <a:endParaRPr lang="en-US" altLang="zh-CN" sz="2000" b="1" dirty="0" smtClean="0">
              <a:latin typeface="+mj-ea"/>
              <a:ea typeface="+mj-ea"/>
            </a:endParaRPr>
          </a:p>
          <a:p>
            <a:r>
              <a:rPr lang="en-US" altLang="zh-CN" sz="2000" b="1" dirty="0">
                <a:latin typeface="+mj-ea"/>
                <a:ea typeface="+mj-ea"/>
              </a:rPr>
              <a:t> </a:t>
            </a:r>
            <a:r>
              <a:rPr lang="en-US" altLang="zh-CN" sz="2000" b="1" dirty="0" smtClean="0">
                <a:latin typeface="+mj-ea"/>
                <a:ea typeface="+mj-ea"/>
              </a:rPr>
              <a:t>     </a:t>
            </a:r>
            <a:r>
              <a:rPr lang="zh-CN" altLang="en-US" sz="2000" b="1" dirty="0" smtClean="0">
                <a:latin typeface="+mj-ea"/>
                <a:ea typeface="+mj-ea"/>
              </a:rPr>
              <a:t>（</a:t>
            </a:r>
            <a:r>
              <a:rPr lang="en-US" altLang="zh-CN" sz="2000" b="1" dirty="0">
                <a:latin typeface="+mj-ea"/>
                <a:ea typeface="+mj-ea"/>
              </a:rPr>
              <a:t>-</a:t>
            </a:r>
            <a:r>
              <a:rPr lang="en-US" altLang="zh-CN" sz="2000" b="1" i="1" dirty="0">
                <a:latin typeface="+mj-ea"/>
                <a:ea typeface="+mj-ea"/>
              </a:rPr>
              <a:t> </a:t>
            </a:r>
            <a:r>
              <a:rPr lang="en-US" altLang="zh-CN" sz="2000" b="1" i="1" dirty="0" err="1">
                <a:latin typeface="+mj-ea"/>
                <a:ea typeface="+mj-ea"/>
              </a:rPr>
              <a:t>T</a:t>
            </a:r>
            <a:r>
              <a:rPr lang="en-US" altLang="zh-CN" sz="2000" b="1" i="1" baseline="-25000" dirty="0" err="1">
                <a:latin typeface="+mj-ea"/>
                <a:ea typeface="+mj-ea"/>
              </a:rPr>
              <a:t>s</a:t>
            </a:r>
            <a:r>
              <a:rPr lang="en-US" altLang="zh-CN" sz="2000" b="1" i="1" baseline="-25000" dirty="0">
                <a:latin typeface="+mj-ea"/>
                <a:ea typeface="+mj-ea"/>
              </a:rPr>
              <a:t> </a:t>
            </a:r>
            <a:r>
              <a:rPr lang="en-US" altLang="zh-CN" sz="2000" b="1" i="1" dirty="0">
                <a:latin typeface="+mj-ea"/>
                <a:ea typeface="+mj-ea"/>
              </a:rPr>
              <a:t>/2</a:t>
            </a:r>
            <a:r>
              <a:rPr lang="zh-CN" altLang="en-US" sz="2000" b="1" dirty="0">
                <a:latin typeface="+mj-ea"/>
                <a:ea typeface="+mj-ea"/>
              </a:rPr>
              <a:t>，</a:t>
            </a:r>
            <a:r>
              <a:rPr lang="en-US" altLang="zh-CN" sz="2000" b="1" i="1" dirty="0">
                <a:latin typeface="+mj-ea"/>
                <a:ea typeface="+mj-ea"/>
              </a:rPr>
              <a:t> </a:t>
            </a:r>
            <a:r>
              <a:rPr lang="en-US" altLang="zh-CN" sz="2000" b="1" i="1" dirty="0" err="1">
                <a:latin typeface="+mj-ea"/>
                <a:ea typeface="+mj-ea"/>
              </a:rPr>
              <a:t>T</a:t>
            </a:r>
            <a:r>
              <a:rPr lang="en-US" altLang="zh-CN" sz="2000" b="1" i="1" baseline="-25000" dirty="0" err="1">
                <a:latin typeface="+mj-ea"/>
                <a:ea typeface="+mj-ea"/>
              </a:rPr>
              <a:t>s</a:t>
            </a:r>
            <a:r>
              <a:rPr lang="en-US" altLang="zh-CN" sz="2000" b="1" i="1" baseline="-25000" dirty="0">
                <a:latin typeface="+mj-ea"/>
                <a:ea typeface="+mj-ea"/>
              </a:rPr>
              <a:t> </a:t>
            </a:r>
            <a:r>
              <a:rPr lang="en-US" altLang="zh-CN" sz="2000" b="1" dirty="0">
                <a:latin typeface="+mj-ea"/>
                <a:ea typeface="+mj-ea"/>
              </a:rPr>
              <a:t>/2</a:t>
            </a:r>
            <a:r>
              <a:rPr lang="zh-CN" altLang="en-US" sz="2000" b="1" dirty="0" smtClean="0">
                <a:latin typeface="+mj-ea"/>
                <a:ea typeface="+mj-ea"/>
              </a:rPr>
              <a:t>）</a:t>
            </a:r>
            <a:endParaRPr lang="zh-CN" altLang="en-US" sz="2000" b="1" dirty="0">
              <a:latin typeface="+mj-ea"/>
              <a:ea typeface="+mj-ea"/>
            </a:endParaRPr>
          </a:p>
        </p:txBody>
      </p:sp>
      <p:sp>
        <p:nvSpPr>
          <p:cNvPr id="3" name="椭圆 2"/>
          <p:cNvSpPr/>
          <p:nvPr/>
        </p:nvSpPr>
        <p:spPr>
          <a:xfrm>
            <a:off x="2843808" y="3186113"/>
            <a:ext cx="504056" cy="1106983"/>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a:off x="4860032" y="2204864"/>
            <a:ext cx="0" cy="185475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2123728" y="2204864"/>
            <a:ext cx="475252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直接连接符 24"/>
          <p:cNvCxnSpPr/>
          <p:nvPr/>
        </p:nvCxnSpPr>
        <p:spPr>
          <a:xfrm>
            <a:off x="3419872" y="5661248"/>
            <a:ext cx="2880320"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820"/>
                                        </p:tgtEl>
                                        <p:attrNameLst>
                                          <p:attrName>style.visibility</p:attrName>
                                        </p:attrNameLst>
                                      </p:cBhvr>
                                      <p:to>
                                        <p:strVal val="visible"/>
                                      </p:to>
                                    </p:set>
                                    <p:anim calcmode="lin" valueType="num">
                                      <p:cBhvr additive="base">
                                        <p:cTn id="11" dur="500" fill="hold"/>
                                        <p:tgtEl>
                                          <p:spTgt spid="34820"/>
                                        </p:tgtEl>
                                        <p:attrNameLst>
                                          <p:attrName>ppt_x</p:attrName>
                                        </p:attrNameLst>
                                      </p:cBhvr>
                                      <p:tavLst>
                                        <p:tav tm="0">
                                          <p:val>
                                            <p:strVal val="#ppt_x"/>
                                          </p:val>
                                        </p:tav>
                                        <p:tav tm="100000">
                                          <p:val>
                                            <p:strVal val="#ppt_x"/>
                                          </p:val>
                                        </p:tav>
                                      </p:tavLst>
                                    </p:anim>
                                    <p:anim calcmode="lin" valueType="num">
                                      <p:cBhvr additive="base">
                                        <p:cTn id="12" dur="500" fill="hold"/>
                                        <p:tgtEl>
                                          <p:spTgt spid="348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 calcmode="lin" valueType="num">
                                      <p:cBhvr additive="base">
                                        <p:cTn id="17"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81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4822"/>
                                        </p:tgtEl>
                                        <p:attrNameLst>
                                          <p:attrName>style.visibility</p:attrName>
                                        </p:attrNameLst>
                                      </p:cBhvr>
                                      <p:to>
                                        <p:strVal val="visible"/>
                                      </p:to>
                                    </p:set>
                                    <p:anim calcmode="lin" valueType="num">
                                      <p:cBhvr additive="base">
                                        <p:cTn id="21" dur="500" fill="hold"/>
                                        <p:tgtEl>
                                          <p:spTgt spid="34822"/>
                                        </p:tgtEl>
                                        <p:attrNameLst>
                                          <p:attrName>ppt_x</p:attrName>
                                        </p:attrNameLst>
                                      </p:cBhvr>
                                      <p:tavLst>
                                        <p:tav tm="0">
                                          <p:val>
                                            <p:strVal val="#ppt_x"/>
                                          </p:val>
                                        </p:tav>
                                        <p:tav tm="100000">
                                          <p:val>
                                            <p:strVal val="#ppt_x"/>
                                          </p:val>
                                        </p:tav>
                                      </p:tavLst>
                                    </p:anim>
                                    <p:anim calcmode="lin" valueType="num">
                                      <p:cBhvr additive="base">
                                        <p:cTn id="22" dur="500" fill="hold"/>
                                        <p:tgtEl>
                                          <p:spTgt spid="34822"/>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34819">
                                            <p:txEl>
                                              <p:pRg st="4" end="4"/>
                                            </p:txEl>
                                          </p:spTgt>
                                        </p:tgtEl>
                                        <p:attrNameLst>
                                          <p:attrName>style.visibility</p:attrName>
                                        </p:attrNameLst>
                                      </p:cBhvr>
                                      <p:to>
                                        <p:strVal val="visible"/>
                                      </p:to>
                                    </p:set>
                                    <p:anim calcmode="lin" valueType="num">
                                      <p:cBhvr additive="base">
                                        <p:cTn id="26"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4819">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4824"/>
                                        </p:tgtEl>
                                        <p:attrNameLst>
                                          <p:attrName>style.visibility</p:attrName>
                                        </p:attrNameLst>
                                      </p:cBhvr>
                                      <p:to>
                                        <p:strVal val="visible"/>
                                      </p:to>
                                    </p:set>
                                    <p:anim calcmode="lin" valueType="num">
                                      <p:cBhvr additive="base">
                                        <p:cTn id="30" dur="500" fill="hold"/>
                                        <p:tgtEl>
                                          <p:spTgt spid="34824"/>
                                        </p:tgtEl>
                                        <p:attrNameLst>
                                          <p:attrName>ppt_x</p:attrName>
                                        </p:attrNameLst>
                                      </p:cBhvr>
                                      <p:tavLst>
                                        <p:tav tm="0">
                                          <p:val>
                                            <p:strVal val="#ppt_x"/>
                                          </p:val>
                                        </p:tav>
                                        <p:tav tm="100000">
                                          <p:val>
                                            <p:strVal val="#ppt_x"/>
                                          </p:val>
                                        </p:tav>
                                      </p:tavLst>
                                    </p:anim>
                                    <p:anim calcmode="lin" valueType="num">
                                      <p:cBhvr additive="base">
                                        <p:cTn id="31" dur="500" fill="hold"/>
                                        <p:tgtEl>
                                          <p:spTgt spid="3482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4819">
                                            <p:txEl>
                                              <p:pRg st="5" end="5"/>
                                            </p:txEl>
                                          </p:spTgt>
                                        </p:tgtEl>
                                        <p:attrNameLst>
                                          <p:attrName>style.visibility</p:attrName>
                                        </p:attrNameLst>
                                      </p:cBhvr>
                                      <p:to>
                                        <p:strVal val="visible"/>
                                      </p:to>
                                    </p:set>
                                    <p:animEffect transition="in" filter="fade">
                                      <p:cBhvr>
                                        <p:cTn id="44" dur="500"/>
                                        <p:tgtEl>
                                          <p:spTgt spid="34819">
                                            <p:txEl>
                                              <p:pRg st="5" end="5"/>
                                            </p:txEl>
                                          </p:spTgt>
                                        </p:tgtEl>
                                      </p:cBhvr>
                                    </p:animEffect>
                                  </p:childTnLst>
                                </p:cTn>
                              </p:par>
                              <p:par>
                                <p:cTn id="45" presetID="2" presetClass="entr" presetSubtype="4" fill="hold" nodeType="withEffect">
                                  <p:stCondLst>
                                    <p:cond delay="0"/>
                                  </p:stCondLst>
                                  <p:childTnLst>
                                    <p:set>
                                      <p:cBhvr>
                                        <p:cTn id="46" dur="1" fill="hold">
                                          <p:stCondLst>
                                            <p:cond delay="0"/>
                                          </p:stCondLst>
                                        </p:cTn>
                                        <p:tgtEl>
                                          <p:spTgt spid="34826"/>
                                        </p:tgtEl>
                                        <p:attrNameLst>
                                          <p:attrName>style.visibility</p:attrName>
                                        </p:attrNameLst>
                                      </p:cBhvr>
                                      <p:to>
                                        <p:strVal val="visible"/>
                                      </p:to>
                                    </p:set>
                                    <p:anim calcmode="lin" valueType="num">
                                      <p:cBhvr additive="base">
                                        <p:cTn id="47" dur="500" fill="hold"/>
                                        <p:tgtEl>
                                          <p:spTgt spid="34826"/>
                                        </p:tgtEl>
                                        <p:attrNameLst>
                                          <p:attrName>ppt_x</p:attrName>
                                        </p:attrNameLst>
                                      </p:cBhvr>
                                      <p:tavLst>
                                        <p:tav tm="0">
                                          <p:val>
                                            <p:strVal val="#ppt_x"/>
                                          </p:val>
                                        </p:tav>
                                        <p:tav tm="100000">
                                          <p:val>
                                            <p:strVal val="#ppt_x"/>
                                          </p:val>
                                        </p:tav>
                                      </p:tavLst>
                                    </p:anim>
                                    <p:anim calcmode="lin" valueType="num">
                                      <p:cBhvr additive="base">
                                        <p:cTn id="48" dur="500" fill="hold"/>
                                        <p:tgtEl>
                                          <p:spTgt spid="34826"/>
                                        </p:tgtEl>
                                        <p:attrNameLst>
                                          <p:attrName>ppt_y</p:attrName>
                                        </p:attrNameLst>
                                      </p:cBhvr>
                                      <p:tavLst>
                                        <p:tav tm="0">
                                          <p:val>
                                            <p:strVal val="1+#ppt_h/2"/>
                                          </p:val>
                                        </p:tav>
                                        <p:tav tm="100000">
                                          <p:val>
                                            <p:strVal val="#ppt_y"/>
                                          </p:val>
                                        </p:tav>
                                      </p:tavLst>
                                    </p:anim>
                                  </p:childTnLst>
                                </p:cTn>
                              </p:par>
                              <p:par>
                                <p:cTn id="49" presetID="10"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par>
                                <p:cTn id="52" presetID="10" presetClass="entr" presetSubtype="0" fill="hold"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4819">
                                            <p:txEl>
                                              <p:pRg st="6" end="6"/>
                                            </p:txEl>
                                          </p:spTgt>
                                        </p:tgtEl>
                                        <p:attrNameLst>
                                          <p:attrName>style.visibility</p:attrName>
                                        </p:attrNameLst>
                                      </p:cBhvr>
                                      <p:to>
                                        <p:strVal val="visible"/>
                                      </p:to>
                                    </p:set>
                                    <p:anim calcmode="lin" valueType="num">
                                      <p:cBhvr additive="base">
                                        <p:cTn id="59" dur="5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4819">
                                            <p:txEl>
                                              <p:pRg st="6" end="6"/>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4828"/>
                                        </p:tgtEl>
                                        <p:attrNameLst>
                                          <p:attrName>style.visibility</p:attrName>
                                        </p:attrNameLst>
                                      </p:cBhvr>
                                      <p:to>
                                        <p:strVal val="visible"/>
                                      </p:to>
                                    </p:set>
                                    <p:anim calcmode="lin" valueType="num">
                                      <p:cBhvr additive="base">
                                        <p:cTn id="63" dur="500" fill="hold"/>
                                        <p:tgtEl>
                                          <p:spTgt spid="34828"/>
                                        </p:tgtEl>
                                        <p:attrNameLst>
                                          <p:attrName>ppt_x</p:attrName>
                                        </p:attrNameLst>
                                      </p:cBhvr>
                                      <p:tavLst>
                                        <p:tav tm="0">
                                          <p:val>
                                            <p:strVal val="#ppt_x"/>
                                          </p:val>
                                        </p:tav>
                                        <p:tav tm="100000">
                                          <p:val>
                                            <p:strVal val="#ppt_x"/>
                                          </p:val>
                                        </p:tav>
                                      </p:tavLst>
                                    </p:anim>
                                    <p:anim calcmode="lin" valueType="num">
                                      <p:cBhvr additive="base">
                                        <p:cTn id="64" dur="500" fill="hold"/>
                                        <p:tgtEl>
                                          <p:spTgt spid="3482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blinds(horizontal)">
                                      <p:cBhvr>
                                        <p:cTn id="69" dur="500"/>
                                        <p:tgtEl>
                                          <p:spTgt spid="17"/>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linds(horizontal)">
                                      <p:cBhvr>
                                        <p:cTn id="72" dur="500"/>
                                        <p:tgtEl>
                                          <p:spTgt spid="15"/>
                                        </p:tgtEl>
                                      </p:cBhvr>
                                    </p:animEffect>
                                  </p:childTnLst>
                                </p:cTn>
                              </p:par>
                              <p:par>
                                <p:cTn id="73" presetID="10"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dirty="0">
                <a:solidFill>
                  <a:srgbClr val="C00000"/>
                </a:solidFill>
              </a:rPr>
              <a:t>稳态波</a:t>
            </a:r>
            <a:endParaRPr lang="zh-CN" altLang="en-US" dirty="0"/>
          </a:p>
        </p:txBody>
      </p:sp>
      <p:sp>
        <p:nvSpPr>
          <p:cNvPr id="35843" name="Rectangle 3"/>
          <p:cNvSpPr>
            <a:spLocks noGrp="1" noChangeArrowheads="1"/>
          </p:cNvSpPr>
          <p:nvPr>
            <p:ph type="body" idx="1"/>
          </p:nvPr>
        </p:nvSpPr>
        <p:spPr/>
        <p:txBody>
          <a:bodyPr>
            <a:normAutofit/>
          </a:bodyPr>
          <a:lstStyle/>
          <a:p>
            <a:r>
              <a:rPr lang="zh-CN" altLang="en-US" dirty="0" smtClean="0"/>
              <a:t>变成：</a:t>
            </a:r>
          </a:p>
          <a:p>
            <a:pPr lvl="1"/>
            <a:endParaRPr lang="zh-CN" altLang="en-US" dirty="0" smtClean="0"/>
          </a:p>
          <a:p>
            <a:pPr lvl="1"/>
            <a:r>
              <a:rPr lang="zh-CN" altLang="en-US" dirty="0" smtClean="0"/>
              <a:t>而</a:t>
            </a:r>
            <a:endParaRPr lang="en-US" altLang="zh-CN" dirty="0" smtClean="0"/>
          </a:p>
          <a:p>
            <a:pPr lvl="1"/>
            <a:endParaRPr lang="en-US" altLang="zh-CN" dirty="0"/>
          </a:p>
          <a:p>
            <a:r>
              <a:rPr lang="zh-CN" altLang="en-US" dirty="0" smtClean="0"/>
              <a:t>所以有</a:t>
            </a:r>
          </a:p>
          <a:p>
            <a:pPr lvl="1"/>
            <a:endParaRPr lang="zh-CN" altLang="en-US" dirty="0" smtClean="0"/>
          </a:p>
        </p:txBody>
      </p:sp>
      <p:sp>
        <p:nvSpPr>
          <p:cNvPr id="13" name="灯片编号占位符 5"/>
          <p:cNvSpPr>
            <a:spLocks noGrp="1"/>
          </p:cNvSpPr>
          <p:nvPr>
            <p:ph type="sldNum" sz="quarter" idx="12"/>
          </p:nvPr>
        </p:nvSpPr>
        <p:spPr/>
        <p:txBody>
          <a:bodyPr/>
          <a:lstStyle/>
          <a:p>
            <a:fld id="{3246E64F-22CB-4FA4-AD11-64D70700688B}" type="slidenum">
              <a:rPr lang="en-US" altLang="zh-CN" smtClean="0"/>
              <a:pPr/>
              <a:t>27</a:t>
            </a:fld>
            <a:endParaRPr lang="en-US" altLang="zh-CN"/>
          </a:p>
        </p:txBody>
      </p:sp>
      <p:sp>
        <p:nvSpPr>
          <p:cNvPr id="35847" name="Rectangle 7"/>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5846" name="Object 6"/>
          <p:cNvGraphicFramePr>
            <a:graphicFrameLocks noChangeAspect="1"/>
          </p:cNvGraphicFramePr>
          <p:nvPr>
            <p:extLst>
              <p:ext uri="{D42A27DB-BD31-4B8C-83A1-F6EECF244321}">
                <p14:modId xmlns:p14="http://schemas.microsoft.com/office/powerpoint/2010/main" val="1694006391"/>
              </p:ext>
            </p:extLst>
          </p:nvPr>
        </p:nvGraphicFramePr>
        <p:xfrm>
          <a:off x="2123728" y="1052736"/>
          <a:ext cx="5551336" cy="864096"/>
        </p:xfrm>
        <a:graphic>
          <a:graphicData uri="http://schemas.openxmlformats.org/presentationml/2006/ole">
            <mc:AlternateContent xmlns:mc="http://schemas.openxmlformats.org/markup-compatibility/2006">
              <mc:Choice xmlns:v="urn:schemas-microsoft-com:vml" Requires="v">
                <p:oleObj spid="_x0000_s678085" name="公式" r:id="rId3" imgW="2755900" imgH="431800" progId="Equation.3">
                  <p:embed/>
                </p:oleObj>
              </mc:Choice>
              <mc:Fallback>
                <p:oleObj name="公式" r:id="rId3" imgW="2755900" imgH="431800" progId="Equation.3">
                  <p:embed/>
                  <p:pic>
                    <p:nvPicPr>
                      <p:cNvPr id="0" name="Picture 5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052736"/>
                        <a:ext cx="5551336"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8" name="Object 8"/>
          <p:cNvGraphicFramePr>
            <a:graphicFrameLocks noChangeAspect="1"/>
          </p:cNvGraphicFramePr>
          <p:nvPr>
            <p:extLst>
              <p:ext uri="{D42A27DB-BD31-4B8C-83A1-F6EECF244321}">
                <p14:modId xmlns:p14="http://schemas.microsoft.com/office/powerpoint/2010/main" val="2485733418"/>
              </p:ext>
            </p:extLst>
          </p:nvPr>
        </p:nvGraphicFramePr>
        <p:xfrm>
          <a:off x="2051720" y="1872535"/>
          <a:ext cx="3528392" cy="686646"/>
        </p:xfrm>
        <a:graphic>
          <a:graphicData uri="http://schemas.openxmlformats.org/presentationml/2006/ole">
            <mc:AlternateContent xmlns:mc="http://schemas.openxmlformats.org/markup-compatibility/2006">
              <mc:Choice xmlns:v="urn:schemas-microsoft-com:vml" Requires="v">
                <p:oleObj spid="_x0000_s678086" name="公式" r:id="rId5" imgW="1714500" imgH="330200" progId="Equation.3">
                  <p:embed/>
                </p:oleObj>
              </mc:Choice>
              <mc:Fallback>
                <p:oleObj name="公式" r:id="rId5" imgW="1714500" imgH="330200" progId="Equation.3">
                  <p:embed/>
                  <p:pic>
                    <p:nvPicPr>
                      <p:cNvPr id="0" name="Picture 5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1872535"/>
                        <a:ext cx="3528392" cy="6866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0" name="Object 10"/>
          <p:cNvGraphicFramePr>
            <a:graphicFrameLocks noChangeAspect="1"/>
          </p:cNvGraphicFramePr>
          <p:nvPr>
            <p:extLst>
              <p:ext uri="{D42A27DB-BD31-4B8C-83A1-F6EECF244321}">
                <p14:modId xmlns:p14="http://schemas.microsoft.com/office/powerpoint/2010/main" val="58233828"/>
              </p:ext>
            </p:extLst>
          </p:nvPr>
        </p:nvGraphicFramePr>
        <p:xfrm>
          <a:off x="2051720" y="2529252"/>
          <a:ext cx="3600400" cy="685436"/>
        </p:xfrm>
        <a:graphic>
          <a:graphicData uri="http://schemas.openxmlformats.org/presentationml/2006/ole">
            <mc:AlternateContent xmlns:mc="http://schemas.openxmlformats.org/markup-compatibility/2006">
              <mc:Choice xmlns:v="urn:schemas-microsoft-com:vml" Requires="v">
                <p:oleObj spid="_x0000_s678087" name="公式" r:id="rId7" imgW="1752600" imgH="330200" progId="Equation.3">
                  <p:embed/>
                </p:oleObj>
              </mc:Choice>
              <mc:Fallback>
                <p:oleObj name="公式" r:id="rId7" imgW="1752600" imgH="330200" progId="Equation.3">
                  <p:embed/>
                  <p:pic>
                    <p:nvPicPr>
                      <p:cNvPr id="0" name="Picture 5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720" y="2529252"/>
                        <a:ext cx="3600400" cy="685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2" name="Rectangle 12"/>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5851" name="Object 11"/>
          <p:cNvGraphicFramePr>
            <a:graphicFrameLocks noChangeAspect="1"/>
          </p:cNvGraphicFramePr>
          <p:nvPr>
            <p:extLst>
              <p:ext uri="{D42A27DB-BD31-4B8C-83A1-F6EECF244321}">
                <p14:modId xmlns:p14="http://schemas.microsoft.com/office/powerpoint/2010/main" val="2802738660"/>
              </p:ext>
            </p:extLst>
          </p:nvPr>
        </p:nvGraphicFramePr>
        <p:xfrm>
          <a:off x="2051720" y="3356992"/>
          <a:ext cx="5552617" cy="576064"/>
        </p:xfrm>
        <a:graphic>
          <a:graphicData uri="http://schemas.openxmlformats.org/presentationml/2006/ole">
            <mc:AlternateContent xmlns:mc="http://schemas.openxmlformats.org/markup-compatibility/2006">
              <mc:Choice xmlns:v="urn:schemas-microsoft-com:vml" Requires="v">
                <p:oleObj spid="_x0000_s678088" name="Equation" r:id="rId9" imgW="2184400" imgH="228600" progId="Equation.DSMT4">
                  <p:embed/>
                </p:oleObj>
              </mc:Choice>
              <mc:Fallback>
                <p:oleObj name="Equation" r:id="rId9" imgW="2184400" imgH="228600" progId="Equation.DSMT4">
                  <p:embed/>
                  <p:pic>
                    <p:nvPicPr>
                      <p:cNvPr id="0" name="Picture 5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720" y="3356992"/>
                        <a:ext cx="5552617"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46234998"/>
              </p:ext>
            </p:extLst>
          </p:nvPr>
        </p:nvGraphicFramePr>
        <p:xfrm>
          <a:off x="899592" y="4941168"/>
          <a:ext cx="7070725" cy="865188"/>
        </p:xfrm>
        <a:graphic>
          <a:graphicData uri="http://schemas.openxmlformats.org/presentationml/2006/ole">
            <mc:AlternateContent xmlns:mc="http://schemas.openxmlformats.org/markup-compatibility/2006">
              <mc:Choice xmlns:v="urn:schemas-microsoft-com:vml" Requires="v">
                <p:oleObj spid="_x0000_s678089" r:id="rId11" imgW="3505200" imgH="431800" progId="Equation.DSMT4">
                  <p:embed/>
                </p:oleObj>
              </mc:Choice>
              <mc:Fallback>
                <p:oleObj r:id="rId11" imgW="3505200" imgH="431800" progId="Equation.DSMT4">
                  <p:embed/>
                  <p:pic>
                    <p:nvPicPr>
                      <p:cNvPr id="0" name="Picture 5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9592" y="4941168"/>
                        <a:ext cx="7070725" cy="86518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 name="直接连接符 4"/>
          <p:cNvCxnSpPr/>
          <p:nvPr/>
        </p:nvCxnSpPr>
        <p:spPr>
          <a:xfrm>
            <a:off x="3203848" y="1844824"/>
            <a:ext cx="432048"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75338" y="4276513"/>
            <a:ext cx="4493538" cy="523220"/>
          </a:xfrm>
          <a:prstGeom prst="rect">
            <a:avLst/>
          </a:prstGeom>
        </p:spPr>
        <p:txBody>
          <a:bodyPr wrap="none">
            <a:spAutoFit/>
          </a:bodyPr>
          <a:lstStyle/>
          <a:p>
            <a:r>
              <a:rPr lang="zh-CN" altLang="en-US" sz="2800" b="1" dirty="0">
                <a:latin typeface="+mj-ea"/>
                <a:ea typeface="+mj-ea"/>
              </a:rPr>
              <a:t>周期信号的</a:t>
            </a:r>
            <a:r>
              <a:rPr lang="zh-CN" altLang="en-US" sz="2800" b="1" dirty="0" smtClean="0">
                <a:latin typeface="+mj-ea"/>
                <a:ea typeface="+mj-ea"/>
              </a:rPr>
              <a:t>功率谱密度为：</a:t>
            </a:r>
            <a:endParaRPr lang="zh-CN" altLang="en-US" sz="2800" b="1" dirty="0">
              <a:latin typeface="+mj-ea"/>
              <a:ea typeface="+mj-ea"/>
            </a:endParaRPr>
          </a:p>
        </p:txBody>
      </p:sp>
      <p:sp>
        <p:nvSpPr>
          <p:cNvPr id="7" name="左大括号 6"/>
          <p:cNvSpPr/>
          <p:nvPr/>
        </p:nvSpPr>
        <p:spPr>
          <a:xfrm>
            <a:off x="1707457" y="2204864"/>
            <a:ext cx="261743" cy="864096"/>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9" name="矩形 8"/>
          <p:cNvSpPr/>
          <p:nvPr/>
        </p:nvSpPr>
        <p:spPr>
          <a:xfrm>
            <a:off x="6732240" y="6021288"/>
            <a:ext cx="1422184" cy="46166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lvl="0"/>
            <a:r>
              <a:rPr lang="zh-CN" altLang="zh-CN" sz="2400" b="1" dirty="0">
                <a:solidFill>
                  <a:srgbClr val="0000FF"/>
                </a:solidFill>
                <a:latin typeface="+mj-ea"/>
                <a:ea typeface="+mj-ea"/>
              </a:rPr>
              <a:t>离散谱线</a:t>
            </a:r>
            <a:endParaRPr lang="zh-CN" altLang="en-US" sz="2400" dirty="0">
              <a:solidFill>
                <a:srgbClr val="0000FF"/>
              </a:solidFill>
              <a:latin typeface="+mj-ea"/>
              <a:ea typeface="+mj-ea"/>
            </a:endParaRPr>
          </a:p>
        </p:txBody>
      </p:sp>
      <p:cxnSp>
        <p:nvCxnSpPr>
          <p:cNvPr id="11" name="直接箭头连接符 10"/>
          <p:cNvCxnSpPr/>
          <p:nvPr/>
        </p:nvCxnSpPr>
        <p:spPr>
          <a:xfrm flipV="1">
            <a:off x="7020272" y="5661248"/>
            <a:ext cx="0" cy="36004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aphicFrame>
        <p:nvGraphicFramePr>
          <p:cNvPr id="2" name="对象 1"/>
          <p:cNvGraphicFramePr>
            <a:graphicFrameLocks noChangeAspect="1"/>
          </p:cNvGraphicFramePr>
          <p:nvPr>
            <p:extLst>
              <p:ext uri="{D42A27DB-BD31-4B8C-83A1-F6EECF244321}">
                <p14:modId xmlns:p14="http://schemas.microsoft.com/office/powerpoint/2010/main" val="420866002"/>
              </p:ext>
            </p:extLst>
          </p:nvPr>
        </p:nvGraphicFramePr>
        <p:xfrm>
          <a:off x="2339752" y="116632"/>
          <a:ext cx="3213100" cy="931863"/>
        </p:xfrm>
        <a:graphic>
          <a:graphicData uri="http://schemas.openxmlformats.org/presentationml/2006/ole">
            <mc:AlternateContent xmlns:mc="http://schemas.openxmlformats.org/markup-compatibility/2006">
              <mc:Choice xmlns:v="urn:schemas-microsoft-com:vml" Requires="v">
                <p:oleObj spid="_x0000_s678090" name="公式" r:id="rId13" imgW="1307532" imgH="431613" progId="Equation.3">
                  <p:embed/>
                </p:oleObj>
              </mc:Choice>
              <mc:Fallback>
                <p:oleObj name="公式" r:id="rId13" imgW="1307532" imgH="431613"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9752" y="116632"/>
                        <a:ext cx="3213100" cy="931863"/>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下箭头 3"/>
          <p:cNvSpPr/>
          <p:nvPr/>
        </p:nvSpPr>
        <p:spPr>
          <a:xfrm>
            <a:off x="2226484" y="1196752"/>
            <a:ext cx="514568" cy="360298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2" name="直接连接符 11"/>
          <p:cNvCxnSpPr/>
          <p:nvPr/>
        </p:nvCxnSpPr>
        <p:spPr>
          <a:xfrm>
            <a:off x="4355976" y="764704"/>
            <a:ext cx="108012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4934219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anim calcmode="lin" valueType="num">
                                      <p:cBhvr additive="base">
                                        <p:cTn id="7"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8"/>
                                        </p:tgtEl>
                                        <p:attrNameLst>
                                          <p:attrName>style.visibility</p:attrName>
                                        </p:attrNameLst>
                                      </p:cBhvr>
                                      <p:to>
                                        <p:strVal val="visible"/>
                                      </p:to>
                                    </p:set>
                                    <p:anim calcmode="lin" valueType="num">
                                      <p:cBhvr additive="base">
                                        <p:cTn id="11" dur="500" fill="hold"/>
                                        <p:tgtEl>
                                          <p:spTgt spid="35848"/>
                                        </p:tgtEl>
                                        <p:attrNameLst>
                                          <p:attrName>ppt_x</p:attrName>
                                        </p:attrNameLst>
                                      </p:cBhvr>
                                      <p:tavLst>
                                        <p:tav tm="0">
                                          <p:val>
                                            <p:strVal val="#ppt_x"/>
                                          </p:val>
                                        </p:tav>
                                        <p:tav tm="100000">
                                          <p:val>
                                            <p:strVal val="#ppt_x"/>
                                          </p:val>
                                        </p:tav>
                                      </p:tavLst>
                                    </p:anim>
                                    <p:anim calcmode="lin" valueType="num">
                                      <p:cBhvr additive="base">
                                        <p:cTn id="12" dur="500" fill="hold"/>
                                        <p:tgtEl>
                                          <p:spTgt spid="3584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50"/>
                                        </p:tgtEl>
                                        <p:attrNameLst>
                                          <p:attrName>style.visibility</p:attrName>
                                        </p:attrNameLst>
                                      </p:cBhvr>
                                      <p:to>
                                        <p:strVal val="visible"/>
                                      </p:to>
                                    </p:set>
                                    <p:anim calcmode="lin" valueType="num">
                                      <p:cBhvr additive="base">
                                        <p:cTn id="15" dur="500" fill="hold"/>
                                        <p:tgtEl>
                                          <p:spTgt spid="35850"/>
                                        </p:tgtEl>
                                        <p:attrNameLst>
                                          <p:attrName>ppt_x</p:attrName>
                                        </p:attrNameLst>
                                      </p:cBhvr>
                                      <p:tavLst>
                                        <p:tav tm="0">
                                          <p:val>
                                            <p:strVal val="#ppt_x"/>
                                          </p:val>
                                        </p:tav>
                                        <p:tav tm="100000">
                                          <p:val>
                                            <p:strVal val="#ppt_x"/>
                                          </p:val>
                                        </p:tav>
                                      </p:tavLst>
                                    </p:anim>
                                    <p:anim calcmode="lin" valueType="num">
                                      <p:cBhvr additive="base">
                                        <p:cTn id="16" dur="500" fill="hold"/>
                                        <p:tgtEl>
                                          <p:spTgt spid="3585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5851"/>
                                        </p:tgtEl>
                                        <p:attrNameLst>
                                          <p:attrName>style.visibility</p:attrName>
                                        </p:attrNameLst>
                                      </p:cBhvr>
                                      <p:to>
                                        <p:strVal val="visible"/>
                                      </p:to>
                                    </p:set>
                                    <p:anim calcmode="lin" valueType="num">
                                      <p:cBhvr additive="base">
                                        <p:cTn id="29" dur="500" fill="hold"/>
                                        <p:tgtEl>
                                          <p:spTgt spid="35851"/>
                                        </p:tgtEl>
                                        <p:attrNameLst>
                                          <p:attrName>ppt_x</p:attrName>
                                        </p:attrNameLst>
                                      </p:cBhvr>
                                      <p:tavLst>
                                        <p:tav tm="0">
                                          <p:val>
                                            <p:strVal val="#ppt_x"/>
                                          </p:val>
                                        </p:tav>
                                        <p:tav tm="100000">
                                          <p:val>
                                            <p:strVal val="#ppt_x"/>
                                          </p:val>
                                        </p:tav>
                                      </p:tavLst>
                                    </p:anim>
                                    <p:anim calcmode="lin" valueType="num">
                                      <p:cBhvr additive="base">
                                        <p:cTn id="30" dur="500" fill="hold"/>
                                        <p:tgtEl>
                                          <p:spTgt spid="3585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ppt_x"/>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par>
                          <p:cTn id="46" fill="hold">
                            <p:stCondLst>
                              <p:cond delay="1500"/>
                            </p:stCondLst>
                            <p:childTnLst>
                              <p:par>
                                <p:cTn id="47" presetID="2" presetClass="entr" presetSubtype="4"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500"/>
                            </p:stCondLst>
                            <p:childTnLst>
                              <p:par>
                                <p:cTn id="57" presetID="2" presetClass="entr" presetSubtype="4"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fill="hold"/>
                                        <p:tgtEl>
                                          <p:spTgt spid="9"/>
                                        </p:tgtEl>
                                        <p:attrNameLst>
                                          <p:attrName>ppt_x</p:attrName>
                                        </p:attrNameLst>
                                      </p:cBhvr>
                                      <p:tavLst>
                                        <p:tav tm="0">
                                          <p:val>
                                            <p:strVal val="#ppt_x"/>
                                          </p:val>
                                        </p:tav>
                                        <p:tav tm="100000">
                                          <p:val>
                                            <p:strVal val="#ppt_x"/>
                                          </p:val>
                                        </p:tav>
                                      </p:tavLst>
                                    </p:anim>
                                    <p:anim calcmode="lin" valueType="num">
                                      <p:cBhvr additive="base">
                                        <p:cTn id="6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endParaRPr lang="zh-CN" altLang="en-US" dirty="0"/>
          </a:p>
        </p:txBody>
      </p:sp>
      <p:sp>
        <p:nvSpPr>
          <p:cNvPr id="13" name="灯片编号占位符 5"/>
          <p:cNvSpPr>
            <a:spLocks noGrp="1"/>
          </p:cNvSpPr>
          <p:nvPr>
            <p:ph type="sldNum" sz="quarter" idx="12"/>
          </p:nvPr>
        </p:nvSpPr>
        <p:spPr/>
        <p:txBody>
          <a:bodyPr/>
          <a:lstStyle/>
          <a:p>
            <a:fld id="{3246E64F-22CB-4FA4-AD11-64D70700688B}" type="slidenum">
              <a:rPr lang="en-US" altLang="zh-CN" smtClean="0"/>
              <a:pPr/>
              <a:t>28</a:t>
            </a:fld>
            <a:endParaRPr lang="en-US" altLang="zh-CN"/>
          </a:p>
        </p:txBody>
      </p:sp>
      <p:sp>
        <p:nvSpPr>
          <p:cNvPr id="35847" name="Rectangle 7"/>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5852" name="Rectangle 12"/>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919943162"/>
              </p:ext>
            </p:extLst>
          </p:nvPr>
        </p:nvGraphicFramePr>
        <p:xfrm>
          <a:off x="899592" y="1861407"/>
          <a:ext cx="7070725" cy="865188"/>
        </p:xfrm>
        <a:graphic>
          <a:graphicData uri="http://schemas.openxmlformats.org/presentationml/2006/ole">
            <mc:AlternateContent xmlns:mc="http://schemas.openxmlformats.org/markup-compatibility/2006">
              <mc:Choice xmlns:v="urn:schemas-microsoft-com:vml" Requires="v">
                <p:oleObj spid="_x0000_s655444" r:id="rId3" imgW="3505200" imgH="431800" progId="Equation.DSMT4">
                  <p:embed/>
                </p:oleObj>
              </mc:Choice>
              <mc:Fallback>
                <p:oleObj r:id="rId3" imgW="35052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861407"/>
                        <a:ext cx="7070725" cy="86518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775338" y="1196752"/>
            <a:ext cx="4493538" cy="523220"/>
          </a:xfrm>
          <a:prstGeom prst="rect">
            <a:avLst/>
          </a:prstGeom>
        </p:spPr>
        <p:txBody>
          <a:bodyPr wrap="none">
            <a:spAutoFit/>
          </a:bodyPr>
          <a:lstStyle/>
          <a:p>
            <a:r>
              <a:rPr lang="zh-CN" altLang="en-US" sz="2800" b="1" dirty="0">
                <a:latin typeface="+mj-ea"/>
                <a:ea typeface="+mj-ea"/>
              </a:rPr>
              <a:t>周期信号的</a:t>
            </a:r>
            <a:r>
              <a:rPr lang="zh-CN" altLang="en-US" sz="2800" b="1" dirty="0" smtClean="0">
                <a:latin typeface="+mj-ea"/>
                <a:ea typeface="+mj-ea"/>
              </a:rPr>
              <a:t>功率谱密度为：</a:t>
            </a:r>
            <a:endParaRPr lang="zh-CN" altLang="en-US" sz="2800" b="1" dirty="0">
              <a:latin typeface="+mj-ea"/>
              <a:ea typeface="+mj-ea"/>
            </a:endParaRPr>
          </a:p>
        </p:txBody>
      </p:sp>
      <p:graphicFrame>
        <p:nvGraphicFramePr>
          <p:cNvPr id="8" name="图示 7"/>
          <p:cNvGraphicFramePr/>
          <p:nvPr>
            <p:extLst>
              <p:ext uri="{D42A27DB-BD31-4B8C-83A1-F6EECF244321}">
                <p14:modId xmlns:p14="http://schemas.microsoft.com/office/powerpoint/2010/main" val="3548974126"/>
              </p:ext>
            </p:extLst>
          </p:nvPr>
        </p:nvGraphicFramePr>
        <p:xfrm>
          <a:off x="539552" y="3403192"/>
          <a:ext cx="8064896" cy="285822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矩形 8"/>
          <p:cNvSpPr/>
          <p:nvPr/>
        </p:nvSpPr>
        <p:spPr>
          <a:xfrm>
            <a:off x="6732240" y="2941527"/>
            <a:ext cx="1422184" cy="46166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lvl="0"/>
            <a:r>
              <a:rPr lang="zh-CN" altLang="zh-CN" sz="2400" b="1" dirty="0">
                <a:solidFill>
                  <a:srgbClr val="0000FF"/>
                </a:solidFill>
                <a:latin typeface="+mj-ea"/>
                <a:ea typeface="+mj-ea"/>
              </a:rPr>
              <a:t>离散谱线</a:t>
            </a:r>
            <a:endParaRPr lang="zh-CN" altLang="en-US" sz="2400" dirty="0">
              <a:solidFill>
                <a:srgbClr val="0000FF"/>
              </a:solidFill>
              <a:latin typeface="+mj-ea"/>
              <a:ea typeface="+mj-ea"/>
            </a:endParaRPr>
          </a:p>
        </p:txBody>
      </p:sp>
      <p:cxnSp>
        <p:nvCxnSpPr>
          <p:cNvPr id="11" name="直接箭头连接符 10"/>
          <p:cNvCxnSpPr/>
          <p:nvPr/>
        </p:nvCxnSpPr>
        <p:spPr>
          <a:xfrm flipV="1">
            <a:off x="7020272" y="2581487"/>
            <a:ext cx="0" cy="36004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47661569"/>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zh-CN" altLang="en-US" dirty="0" smtClean="0">
                <a:solidFill>
                  <a:srgbClr val="7030A0"/>
                </a:solidFill>
              </a:rPr>
              <a:t>交变波</a:t>
            </a:r>
            <a:r>
              <a:rPr lang="en-US" altLang="zh-CN" i="1" dirty="0" smtClean="0">
                <a:solidFill>
                  <a:srgbClr val="7030A0"/>
                </a:solidFill>
              </a:rPr>
              <a:t>u(t)</a:t>
            </a:r>
            <a:r>
              <a:rPr lang="zh-CN" altLang="en-US" dirty="0" smtClean="0">
                <a:solidFill>
                  <a:srgbClr val="7030A0"/>
                </a:solidFill>
              </a:rPr>
              <a:t>的功率谱密度</a:t>
            </a:r>
            <a:r>
              <a:rPr lang="en-US" altLang="zh-CN" i="1" dirty="0" err="1" smtClean="0">
                <a:solidFill>
                  <a:srgbClr val="7030A0"/>
                </a:solidFill>
              </a:rPr>
              <a:t>P</a:t>
            </a:r>
            <a:r>
              <a:rPr lang="en-US" altLang="zh-CN" i="1" baseline="-25000" dirty="0" err="1" smtClean="0">
                <a:solidFill>
                  <a:srgbClr val="7030A0"/>
                </a:solidFill>
              </a:rPr>
              <a:t>u</a:t>
            </a:r>
            <a:r>
              <a:rPr lang="en-US" altLang="zh-CN" i="1" dirty="0" smtClean="0">
                <a:solidFill>
                  <a:srgbClr val="7030A0"/>
                </a:solidFill>
              </a:rPr>
              <a:t>(f)</a:t>
            </a:r>
            <a:endParaRPr lang="zh-CN" altLang="en-US" dirty="0">
              <a:solidFill>
                <a:srgbClr val="7030A0"/>
              </a:solidFill>
            </a:endParaRPr>
          </a:p>
        </p:txBody>
      </p:sp>
      <p:sp>
        <p:nvSpPr>
          <p:cNvPr id="36867" name="Rectangle 3"/>
          <p:cNvSpPr>
            <a:spLocks noGrp="1" noChangeArrowheads="1"/>
          </p:cNvSpPr>
          <p:nvPr>
            <p:ph type="body" idx="1"/>
          </p:nvPr>
        </p:nvSpPr>
        <p:spPr/>
        <p:txBody>
          <a:bodyPr>
            <a:normAutofit/>
          </a:bodyPr>
          <a:lstStyle/>
          <a:p>
            <a:r>
              <a:rPr lang="en-US" altLang="zh-CN" i="1" dirty="0" smtClean="0">
                <a:solidFill>
                  <a:srgbClr val="7030A0"/>
                </a:solidFill>
              </a:rPr>
              <a:t>u(t)</a:t>
            </a:r>
            <a:r>
              <a:rPr lang="zh-CN" altLang="en-US" dirty="0" smtClean="0"/>
              <a:t>由于是一个功率型的随机脉冲序列，它的功率谱密度可采用截短函数和统计平均的方法来求。 </a:t>
            </a:r>
          </a:p>
          <a:p>
            <a:endParaRPr lang="en-US" altLang="zh-CN" dirty="0" smtClean="0"/>
          </a:p>
          <a:p>
            <a:endParaRPr lang="zh-CN" altLang="en-US" dirty="0" smtClean="0"/>
          </a:p>
          <a:p>
            <a:pPr lvl="1"/>
            <a:r>
              <a:rPr lang="en-US" altLang="zh-CN" i="1" dirty="0" smtClean="0"/>
              <a:t>U</a:t>
            </a:r>
            <a:r>
              <a:rPr lang="en-US" altLang="zh-CN" i="1" baseline="-25000" dirty="0" smtClean="0"/>
              <a:t>T</a:t>
            </a:r>
            <a:r>
              <a:rPr lang="en-US" altLang="zh-CN" i="1" dirty="0" smtClean="0"/>
              <a:t> (f)</a:t>
            </a:r>
            <a:r>
              <a:rPr lang="zh-CN" altLang="en-US" dirty="0" smtClean="0"/>
              <a:t>：</a:t>
            </a:r>
            <a:r>
              <a:rPr lang="en-US" altLang="zh-CN" i="1" dirty="0" smtClean="0"/>
              <a:t>u(t)</a:t>
            </a:r>
            <a:r>
              <a:rPr lang="zh-CN" altLang="en-US" dirty="0" smtClean="0"/>
              <a:t>的截短函数</a:t>
            </a:r>
            <a:r>
              <a:rPr lang="en-US" altLang="zh-CN" i="1" dirty="0" err="1" smtClean="0"/>
              <a:t>u</a:t>
            </a:r>
            <a:r>
              <a:rPr lang="en-US" altLang="zh-CN" i="1" baseline="-25000" dirty="0" err="1" smtClean="0"/>
              <a:t>T</a:t>
            </a:r>
            <a:r>
              <a:rPr lang="en-US" altLang="zh-CN" i="1" dirty="0" smtClean="0"/>
              <a:t>(t)</a:t>
            </a:r>
            <a:r>
              <a:rPr lang="zh-CN" altLang="en-US" dirty="0" smtClean="0"/>
              <a:t>所对应的频谱函数；</a:t>
            </a:r>
            <a:endParaRPr lang="en-US" altLang="zh-CN" dirty="0" smtClean="0"/>
          </a:p>
          <a:p>
            <a:pPr lvl="1"/>
            <a:r>
              <a:rPr lang="en-US" altLang="zh-CN" i="1" dirty="0" smtClean="0"/>
              <a:t>T</a:t>
            </a:r>
            <a:r>
              <a:rPr lang="zh-CN" altLang="en-US" i="1" dirty="0" smtClean="0"/>
              <a:t>：</a:t>
            </a:r>
            <a:r>
              <a:rPr lang="zh-CN" altLang="en-US" dirty="0" smtClean="0"/>
              <a:t>截取时间</a:t>
            </a:r>
            <a:r>
              <a:rPr lang="zh-CN" altLang="zh-CN" dirty="0" smtClean="0"/>
              <a:t>，设它等于</a:t>
            </a:r>
            <a:r>
              <a:rPr lang="zh-CN" altLang="zh-CN" i="1" dirty="0" smtClean="0"/>
              <a:t>（</a:t>
            </a:r>
            <a:r>
              <a:rPr lang="en-US" altLang="zh-CN" i="1" dirty="0" smtClean="0"/>
              <a:t>2N+1</a:t>
            </a:r>
            <a:r>
              <a:rPr lang="zh-CN" altLang="en-US" i="1" dirty="0" smtClean="0"/>
              <a:t>）</a:t>
            </a:r>
            <a:r>
              <a:rPr lang="zh-CN" altLang="en-US" dirty="0" smtClean="0"/>
              <a:t>个码元的长度，即</a:t>
            </a:r>
            <a:r>
              <a:rPr lang="en-US" altLang="zh-CN" dirty="0" smtClean="0"/>
              <a:t>	</a:t>
            </a:r>
            <a:r>
              <a:rPr lang="en-US" altLang="zh-CN" i="1" dirty="0" smtClean="0">
                <a:solidFill>
                  <a:srgbClr val="FF0000"/>
                </a:solidFill>
              </a:rPr>
              <a:t>T = (2N+1) </a:t>
            </a:r>
            <a:r>
              <a:rPr lang="zh-CN" altLang="en-US" i="1" dirty="0" smtClean="0">
                <a:solidFill>
                  <a:srgbClr val="FF0000"/>
                </a:solidFill>
              </a:rPr>
              <a:t>，</a:t>
            </a:r>
            <a:r>
              <a:rPr lang="zh-CN" altLang="en-US" dirty="0" smtClean="0"/>
              <a:t>式中，</a:t>
            </a:r>
            <a:r>
              <a:rPr lang="en-US" altLang="zh-CN" i="1" dirty="0" smtClean="0"/>
              <a:t>N </a:t>
            </a:r>
            <a:r>
              <a:rPr lang="zh-CN" altLang="en-US" dirty="0" smtClean="0"/>
              <a:t>是一个足够大的整数。</a:t>
            </a:r>
            <a:endParaRPr lang="en-US" altLang="zh-CN" dirty="0" smtClean="0"/>
          </a:p>
          <a:p>
            <a:pPr lvl="1"/>
            <a:r>
              <a:rPr lang="zh-CN" altLang="en-US" dirty="0" smtClean="0"/>
              <a:t>此时，上式可以写成 </a:t>
            </a:r>
          </a:p>
          <a:p>
            <a:endParaRPr lang="en-US" altLang="zh-CN" dirty="0"/>
          </a:p>
        </p:txBody>
      </p:sp>
      <p:sp>
        <p:nvSpPr>
          <p:cNvPr id="8" name="灯片编号占位符 5"/>
          <p:cNvSpPr>
            <a:spLocks noGrp="1"/>
          </p:cNvSpPr>
          <p:nvPr>
            <p:ph type="sldNum" sz="quarter" idx="12"/>
          </p:nvPr>
        </p:nvSpPr>
        <p:spPr/>
        <p:txBody>
          <a:bodyPr/>
          <a:lstStyle/>
          <a:p>
            <a:fld id="{035AE239-916F-4767-B35E-665D4356BAE9}" type="slidenum">
              <a:rPr lang="en-US" altLang="zh-CN" smtClean="0"/>
              <a:pPr/>
              <a:t>29</a:t>
            </a:fld>
            <a:endParaRPr lang="en-US" altLang="zh-CN"/>
          </a:p>
        </p:txBody>
      </p:sp>
      <p:sp>
        <p:nvSpPr>
          <p:cNvPr id="36869" name="Rectangle 5"/>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6868" name="Object 4"/>
          <p:cNvGraphicFramePr>
            <a:graphicFrameLocks noChangeAspect="1"/>
          </p:cNvGraphicFramePr>
          <p:nvPr>
            <p:extLst>
              <p:ext uri="{D42A27DB-BD31-4B8C-83A1-F6EECF244321}">
                <p14:modId xmlns:p14="http://schemas.microsoft.com/office/powerpoint/2010/main" val="646762385"/>
              </p:ext>
            </p:extLst>
          </p:nvPr>
        </p:nvGraphicFramePr>
        <p:xfrm>
          <a:off x="2520067" y="2276872"/>
          <a:ext cx="3132053" cy="947292"/>
        </p:xfrm>
        <a:graphic>
          <a:graphicData uri="http://schemas.openxmlformats.org/presentationml/2006/ole">
            <mc:AlternateContent xmlns:mc="http://schemas.openxmlformats.org/markup-compatibility/2006">
              <mc:Choice xmlns:v="urn:schemas-microsoft-com:vml" Requires="v">
                <p:oleObj spid="_x0000_s7653" r:id="rId3" imgW="1511300" imgH="457200" progId="Equation.DSMT4">
                  <p:embed/>
                </p:oleObj>
              </mc:Choice>
              <mc:Fallback>
                <p:oleObj r:id="rId3" imgW="1511300" imgH="457200" progId="Equation.DSMT4">
                  <p:embed/>
                  <p:pic>
                    <p:nvPicPr>
                      <p:cNvPr id="0" name="Picture 2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067" y="2276872"/>
                        <a:ext cx="3132053" cy="947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1" name="Rectangle 7"/>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6870" name="Object 6"/>
          <p:cNvGraphicFramePr>
            <a:graphicFrameLocks noChangeAspect="1"/>
          </p:cNvGraphicFramePr>
          <p:nvPr/>
        </p:nvGraphicFramePr>
        <p:xfrm>
          <a:off x="1403648" y="5373216"/>
          <a:ext cx="3567042" cy="1152128"/>
        </p:xfrm>
        <a:graphic>
          <a:graphicData uri="http://schemas.openxmlformats.org/presentationml/2006/ole">
            <mc:AlternateContent xmlns:mc="http://schemas.openxmlformats.org/markup-compatibility/2006">
              <mc:Choice xmlns:v="urn:schemas-microsoft-com:vml" Requires="v">
                <p:oleObj spid="_x0000_s7654" r:id="rId5" imgW="1536033" imgH="495085" progId="Equation.DSMT4">
                  <p:embed/>
                </p:oleObj>
              </mc:Choice>
              <mc:Fallback>
                <p:oleObj r:id="rId5" imgW="1536033" imgH="495085" progId="Equation.DSMT4">
                  <p:embed/>
                  <p:pic>
                    <p:nvPicPr>
                      <p:cNvPr id="0" name="Picture 2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5373216"/>
                        <a:ext cx="3567042" cy="1152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5796136" y="5445224"/>
            <a:ext cx="3132856"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smtClean="0">
                <a:solidFill>
                  <a:srgbClr val="0000FF"/>
                </a:solidFill>
                <a:latin typeface="+mj-ea"/>
                <a:ea typeface="+mj-ea"/>
              </a:rPr>
              <a:t>问题转化为求</a:t>
            </a:r>
            <a:r>
              <a:rPr lang="en-US" altLang="zh-CN" sz="2400" b="1" i="1" dirty="0" err="1" smtClean="0">
                <a:solidFill>
                  <a:srgbClr val="0000FF"/>
                </a:solidFill>
                <a:latin typeface="+mj-ea"/>
                <a:ea typeface="+mj-ea"/>
              </a:rPr>
              <a:t>u</a:t>
            </a:r>
            <a:r>
              <a:rPr lang="en-US" altLang="zh-CN" sz="2400" b="1" i="1" baseline="-25000" dirty="0" err="1" smtClean="0">
                <a:solidFill>
                  <a:srgbClr val="0000FF"/>
                </a:solidFill>
                <a:latin typeface="+mj-ea"/>
                <a:ea typeface="+mj-ea"/>
              </a:rPr>
              <a:t>T</a:t>
            </a:r>
            <a:r>
              <a:rPr lang="en-US" altLang="zh-CN" sz="2400" b="1" i="1" dirty="0" smtClean="0">
                <a:solidFill>
                  <a:srgbClr val="0000FF"/>
                </a:solidFill>
                <a:latin typeface="+mj-ea"/>
                <a:ea typeface="+mj-ea"/>
              </a:rPr>
              <a:t>(t)</a:t>
            </a:r>
            <a:r>
              <a:rPr lang="zh-CN" altLang="en-US" sz="2400" b="1" dirty="0" smtClean="0">
                <a:solidFill>
                  <a:srgbClr val="0000FF"/>
                </a:solidFill>
                <a:latin typeface="+mj-ea"/>
                <a:ea typeface="+mj-ea"/>
              </a:rPr>
              <a:t>的频谱函数</a:t>
            </a:r>
            <a:r>
              <a:rPr lang="en-US" altLang="zh-CN" sz="2400" b="1" i="1" dirty="0" smtClean="0">
                <a:solidFill>
                  <a:srgbClr val="0000FF"/>
                </a:solidFill>
              </a:rPr>
              <a:t>U</a:t>
            </a:r>
            <a:r>
              <a:rPr lang="en-US" altLang="zh-CN" sz="2400" b="1" i="1" baseline="-25000" dirty="0" smtClean="0">
                <a:solidFill>
                  <a:srgbClr val="0000FF"/>
                </a:solidFill>
              </a:rPr>
              <a:t>T</a:t>
            </a:r>
            <a:r>
              <a:rPr lang="en-US" altLang="zh-CN" sz="2400" b="1" i="1" dirty="0" smtClean="0">
                <a:solidFill>
                  <a:srgbClr val="0000FF"/>
                </a:solidFill>
              </a:rPr>
              <a:t> (f)</a:t>
            </a:r>
            <a:endParaRPr lang="zh-CN" altLang="en-US" sz="2400" b="1" dirty="0">
              <a:solidFill>
                <a:srgbClr val="0000FF"/>
              </a:solidFill>
              <a:latin typeface="+mj-ea"/>
              <a:ea typeface="+mj-ea"/>
            </a:endParaRPr>
          </a:p>
        </p:txBody>
      </p:sp>
      <p:sp>
        <p:nvSpPr>
          <p:cNvPr id="10" name="右箭头 9"/>
          <p:cNvSpPr/>
          <p:nvPr/>
        </p:nvSpPr>
        <p:spPr>
          <a:xfrm>
            <a:off x="5220072" y="5517232"/>
            <a:ext cx="504056" cy="64807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68"/>
                                        </p:tgtEl>
                                        <p:attrNameLst>
                                          <p:attrName>style.visibility</p:attrName>
                                        </p:attrNameLst>
                                      </p:cBhvr>
                                      <p:to>
                                        <p:strVal val="visible"/>
                                      </p:to>
                                    </p:set>
                                    <p:anim calcmode="lin" valueType="num">
                                      <p:cBhvr additive="base">
                                        <p:cTn id="11" dur="500" fill="hold"/>
                                        <p:tgtEl>
                                          <p:spTgt spid="36868"/>
                                        </p:tgtEl>
                                        <p:attrNameLst>
                                          <p:attrName>ppt_x</p:attrName>
                                        </p:attrNameLst>
                                      </p:cBhvr>
                                      <p:tavLst>
                                        <p:tav tm="0">
                                          <p:val>
                                            <p:strVal val="#ppt_x"/>
                                          </p:val>
                                        </p:tav>
                                        <p:tav tm="100000">
                                          <p:val>
                                            <p:strVal val="#ppt_x"/>
                                          </p:val>
                                        </p:tav>
                                      </p:tavLst>
                                    </p:anim>
                                    <p:anim calcmode="lin" valueType="num">
                                      <p:cBhvr additive="base">
                                        <p:cTn id="12"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anim calcmode="lin" valueType="num">
                                      <p:cBhvr additive="base">
                                        <p:cTn id="17"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anim calcmode="lin" valueType="num">
                                      <p:cBhvr additive="base">
                                        <p:cTn id="23"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6867">
                                            <p:txEl>
                                              <p:pRg st="5" end="5"/>
                                            </p:txEl>
                                          </p:spTgt>
                                        </p:tgtEl>
                                        <p:attrNameLst>
                                          <p:attrName>style.visibility</p:attrName>
                                        </p:attrNameLst>
                                      </p:cBhvr>
                                      <p:to>
                                        <p:strVal val="visible"/>
                                      </p:to>
                                    </p:set>
                                    <p:anim calcmode="lin" valueType="num">
                                      <p:cBhvr additive="base">
                                        <p:cTn id="29"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86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6870"/>
                                        </p:tgtEl>
                                        <p:attrNameLst>
                                          <p:attrName>style.visibility</p:attrName>
                                        </p:attrNameLst>
                                      </p:cBhvr>
                                      <p:to>
                                        <p:strVal val="visible"/>
                                      </p:to>
                                    </p:set>
                                    <p:anim calcmode="lin" valueType="num">
                                      <p:cBhvr additive="base">
                                        <p:cTn id="33" dur="500" fill="hold"/>
                                        <p:tgtEl>
                                          <p:spTgt spid="36870"/>
                                        </p:tgtEl>
                                        <p:attrNameLst>
                                          <p:attrName>ppt_x</p:attrName>
                                        </p:attrNameLst>
                                      </p:cBhvr>
                                      <p:tavLst>
                                        <p:tav tm="0">
                                          <p:val>
                                            <p:strVal val="#ppt_x"/>
                                          </p:val>
                                        </p:tav>
                                        <p:tav tm="100000">
                                          <p:val>
                                            <p:strVal val="#ppt_x"/>
                                          </p:val>
                                        </p:tav>
                                      </p:tavLst>
                                    </p:anim>
                                    <p:anim calcmode="lin" valueType="num">
                                      <p:cBhvr additive="base">
                                        <p:cTn id="34" dur="500" fill="hold"/>
                                        <p:tgtEl>
                                          <p:spTgt spid="3687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linds(horizontal)">
                                      <p:cBhvr>
                                        <p:cTn id="39" dur="500"/>
                                        <p:tgtEl>
                                          <p:spTgt spid="1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数字通信</a:t>
            </a:r>
            <a:endParaRPr lang="zh-CN" altLang="en-US" dirty="0"/>
          </a:p>
        </p:txBody>
      </p:sp>
      <p:sp>
        <p:nvSpPr>
          <p:cNvPr id="3" name="内容占位符 2"/>
          <p:cNvSpPr>
            <a:spLocks noGrp="1"/>
          </p:cNvSpPr>
          <p:nvPr>
            <p:ph idx="1"/>
          </p:nvPr>
        </p:nvSpPr>
        <p:spPr/>
        <p:txBody>
          <a:bodyPr>
            <a:normAutofit/>
          </a:bodyPr>
          <a:lstStyle/>
          <a:p>
            <a:r>
              <a:rPr lang="zh-CN" altLang="en-US" dirty="0" smtClean="0"/>
              <a:t>数字通信，日益受到欢迎</a:t>
            </a:r>
            <a:endParaRPr lang="en-US" altLang="zh-CN" dirty="0" smtClean="0"/>
          </a:p>
          <a:p>
            <a:r>
              <a:rPr lang="zh-CN" altLang="en-US" dirty="0" smtClean="0"/>
              <a:t>数字传输系统，其传输对象为</a:t>
            </a:r>
            <a:r>
              <a:rPr lang="zh-CN" altLang="en-US" dirty="0" smtClean="0">
                <a:solidFill>
                  <a:srgbClr val="FF0000"/>
                </a:solidFill>
              </a:rPr>
              <a:t>二进制数字信息</a:t>
            </a:r>
            <a:r>
              <a:rPr lang="zh-CN" altLang="en-US" dirty="0" smtClean="0"/>
              <a:t>：</a:t>
            </a:r>
            <a:endParaRPr lang="en-US" altLang="zh-CN" dirty="0" smtClean="0"/>
          </a:p>
          <a:p>
            <a:pPr lvl="1"/>
            <a:r>
              <a:rPr lang="zh-CN" altLang="en-US" dirty="0"/>
              <a:t>计算机</a:t>
            </a:r>
            <a:r>
              <a:rPr lang="zh-CN" altLang="en-US" dirty="0" smtClean="0"/>
              <a:t>等数据终端产生的数字代码</a:t>
            </a:r>
            <a:endParaRPr lang="en-US" altLang="zh-CN" dirty="0" smtClean="0"/>
          </a:p>
          <a:p>
            <a:pPr lvl="1"/>
            <a:r>
              <a:rPr lang="zh-CN" altLang="en-US" dirty="0" smtClean="0"/>
              <a:t>模拟信号数字化后的脉冲编码（</a:t>
            </a:r>
            <a:r>
              <a:rPr lang="en-US" altLang="zh-CN" dirty="0" smtClean="0"/>
              <a:t>PCM</a:t>
            </a:r>
            <a:r>
              <a:rPr lang="zh-CN" altLang="en-US" dirty="0" smtClean="0"/>
              <a:t>）信号：如数字</a:t>
            </a:r>
            <a:r>
              <a:rPr lang="zh-CN" altLang="en-US" dirty="0"/>
              <a:t>电话</a:t>
            </a:r>
            <a:r>
              <a:rPr lang="zh-CN" altLang="en-US" dirty="0" smtClean="0"/>
              <a:t>终端产生</a:t>
            </a:r>
            <a:endParaRPr lang="en-US" altLang="zh-CN" dirty="0" smtClean="0"/>
          </a:p>
          <a:p>
            <a:r>
              <a:rPr lang="zh-CN" altLang="en-US" dirty="0" smtClean="0"/>
              <a:t>设计</a:t>
            </a:r>
            <a:r>
              <a:rPr lang="zh-CN" altLang="en-US" dirty="0"/>
              <a:t>数字传输系统的基本</a:t>
            </a:r>
            <a:r>
              <a:rPr lang="zh-CN" altLang="en-US" dirty="0" smtClean="0"/>
              <a:t>考虑：是</a:t>
            </a:r>
            <a:r>
              <a:rPr lang="zh-CN" altLang="en-US" dirty="0"/>
              <a:t>选择一组</a:t>
            </a:r>
            <a:r>
              <a:rPr lang="zh-CN" altLang="en-US" dirty="0">
                <a:solidFill>
                  <a:srgbClr val="FF0000"/>
                </a:solidFill>
              </a:rPr>
              <a:t>有限的离散的波形</a:t>
            </a:r>
            <a:r>
              <a:rPr lang="zh-CN" altLang="en-US" dirty="0"/>
              <a:t>来表示数字信息</a:t>
            </a:r>
            <a:r>
              <a:rPr lang="zh-CN" altLang="en-US" dirty="0" smtClean="0"/>
              <a:t>。</a:t>
            </a:r>
            <a:endParaRPr lang="en-US" altLang="zh-CN" dirty="0" smtClean="0"/>
          </a:p>
          <a:p>
            <a:r>
              <a:rPr lang="zh-CN" altLang="en-US" dirty="0" smtClean="0"/>
              <a:t>这些</a:t>
            </a:r>
            <a:r>
              <a:rPr lang="zh-CN" altLang="en-US" dirty="0"/>
              <a:t>离散波形可以是未经调制的不同电平信号，也可以是调制后的信号形式。</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3</a:t>
            </a:fld>
            <a:endParaRPr lang="en-US"/>
          </a:p>
        </p:txBody>
      </p:sp>
      <p:sp>
        <p:nvSpPr>
          <p:cNvPr id="5" name="下箭头 4"/>
          <p:cNvSpPr/>
          <p:nvPr/>
        </p:nvSpPr>
        <p:spPr>
          <a:xfrm>
            <a:off x="3419872" y="3429000"/>
            <a:ext cx="1296144" cy="50405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5885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i="1" dirty="0" err="1" smtClean="0"/>
              <a:t>u</a:t>
            </a:r>
            <a:r>
              <a:rPr lang="en-US" altLang="zh-CN" i="1" baseline="-25000" dirty="0" err="1" smtClean="0"/>
              <a:t>T</a:t>
            </a:r>
            <a:r>
              <a:rPr lang="en-US" altLang="zh-CN" i="1" dirty="0" smtClean="0"/>
              <a:t>(t)</a:t>
            </a:r>
            <a:r>
              <a:rPr lang="zh-CN" altLang="en-US" dirty="0" smtClean="0"/>
              <a:t>的频谱函数</a:t>
            </a:r>
            <a:r>
              <a:rPr lang="en-US" altLang="zh-CN" i="1" dirty="0" smtClean="0"/>
              <a:t>U</a:t>
            </a:r>
            <a:r>
              <a:rPr lang="en-US" altLang="zh-CN" i="1" baseline="-25000" dirty="0" smtClean="0"/>
              <a:t>T</a:t>
            </a:r>
            <a:r>
              <a:rPr lang="en-US" altLang="zh-CN" i="1" dirty="0" smtClean="0"/>
              <a:t> (f)</a:t>
            </a:r>
            <a:endParaRPr lang="zh-CN" altLang="en-US" dirty="0"/>
          </a:p>
        </p:txBody>
      </p:sp>
      <p:sp>
        <p:nvSpPr>
          <p:cNvPr id="37891" name="Rectangle 3"/>
          <p:cNvSpPr>
            <a:spLocks noGrp="1" noChangeArrowheads="1"/>
          </p:cNvSpPr>
          <p:nvPr>
            <p:ph type="body" idx="1"/>
          </p:nvPr>
        </p:nvSpPr>
        <p:spPr/>
        <p:txBody>
          <a:bodyPr>
            <a:normAutofit/>
          </a:bodyPr>
          <a:lstStyle/>
          <a:p>
            <a:r>
              <a:rPr lang="en-US" altLang="zh-CN" sz="3200" i="1" dirty="0" err="1" smtClean="0"/>
              <a:t>u</a:t>
            </a:r>
            <a:r>
              <a:rPr lang="en-US" altLang="zh-CN" sz="3200" i="1" baseline="-25000" dirty="0" err="1" smtClean="0"/>
              <a:t>T</a:t>
            </a:r>
            <a:r>
              <a:rPr lang="en-US" altLang="zh-CN" sz="3200" i="1" dirty="0" smtClean="0"/>
              <a:t>(t):</a:t>
            </a:r>
            <a:endParaRPr lang="zh-CN" altLang="en-US" sz="3200" dirty="0" smtClean="0"/>
          </a:p>
          <a:p>
            <a:r>
              <a:rPr lang="zh-CN" altLang="en-US" dirty="0" smtClean="0"/>
              <a:t>其傅立叶变换</a:t>
            </a:r>
          </a:p>
          <a:p>
            <a:pPr lvl="1"/>
            <a:endParaRPr lang="zh-CN" altLang="en-US" sz="2800" dirty="0" smtClean="0"/>
          </a:p>
          <a:p>
            <a:pPr lvl="1"/>
            <a:endParaRPr lang="zh-CN" altLang="en-US" sz="2800" dirty="0" smtClean="0"/>
          </a:p>
          <a:p>
            <a:pPr lvl="1"/>
            <a:endParaRPr lang="zh-CN" altLang="en-US" sz="2800" dirty="0" smtClean="0"/>
          </a:p>
          <a:p>
            <a:pPr lvl="1"/>
            <a:r>
              <a:rPr lang="zh-CN" altLang="en-US" sz="2800" dirty="0" smtClean="0"/>
              <a:t>其中</a:t>
            </a:r>
            <a:endParaRPr lang="zh-CN" altLang="en-US" sz="2800" dirty="0"/>
          </a:p>
        </p:txBody>
      </p:sp>
      <p:sp>
        <p:nvSpPr>
          <p:cNvPr id="15" name="灯片编号占位符 5"/>
          <p:cNvSpPr>
            <a:spLocks noGrp="1"/>
          </p:cNvSpPr>
          <p:nvPr>
            <p:ph type="sldNum" sz="quarter" idx="12"/>
          </p:nvPr>
        </p:nvSpPr>
        <p:spPr/>
        <p:txBody>
          <a:bodyPr/>
          <a:lstStyle/>
          <a:p>
            <a:fld id="{D795BFA0-4400-41C2-BBE9-573574ABCCB4}" type="slidenum">
              <a:rPr lang="en-US" altLang="zh-CN" smtClean="0"/>
              <a:pPr/>
              <a:t>30</a:t>
            </a:fld>
            <a:endParaRPr lang="en-US" altLang="zh-CN"/>
          </a:p>
        </p:txBody>
      </p:sp>
      <p:sp>
        <p:nvSpPr>
          <p:cNvPr id="37893"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7892" name="Object 4"/>
          <p:cNvGraphicFramePr>
            <a:graphicFrameLocks noChangeAspect="1"/>
          </p:cNvGraphicFramePr>
          <p:nvPr>
            <p:extLst>
              <p:ext uri="{D42A27DB-BD31-4B8C-83A1-F6EECF244321}">
                <p14:modId xmlns:p14="http://schemas.microsoft.com/office/powerpoint/2010/main" val="872290224"/>
              </p:ext>
            </p:extLst>
          </p:nvPr>
        </p:nvGraphicFramePr>
        <p:xfrm>
          <a:off x="2123728" y="1052736"/>
          <a:ext cx="5985922" cy="828228"/>
        </p:xfrm>
        <a:graphic>
          <a:graphicData uri="http://schemas.openxmlformats.org/presentationml/2006/ole">
            <mc:AlternateContent xmlns:mc="http://schemas.openxmlformats.org/markup-compatibility/2006">
              <mc:Choice xmlns:v="urn:schemas-microsoft-com:vml" Requires="v">
                <p:oleObj spid="_x0000_s661928" name="公式" r:id="rId3" imgW="3098800" imgH="431800" progId="Equation.3">
                  <p:embed/>
                </p:oleObj>
              </mc:Choice>
              <mc:Fallback>
                <p:oleObj name="公式" r:id="rId3" imgW="3098800" imgH="431800" progId="Equation.3">
                  <p:embed/>
                  <p:pic>
                    <p:nvPicPr>
                      <p:cNvPr id="0" name="Picture 6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052736"/>
                        <a:ext cx="5985922" cy="828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5" name="Rectangle 7"/>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7894" name="Object 6"/>
          <p:cNvGraphicFramePr>
            <a:graphicFrameLocks noChangeAspect="1"/>
          </p:cNvGraphicFramePr>
          <p:nvPr>
            <p:extLst>
              <p:ext uri="{D42A27DB-BD31-4B8C-83A1-F6EECF244321}">
                <p14:modId xmlns:p14="http://schemas.microsoft.com/office/powerpoint/2010/main" val="2785990913"/>
              </p:ext>
            </p:extLst>
          </p:nvPr>
        </p:nvGraphicFramePr>
        <p:xfrm>
          <a:off x="467544" y="2552701"/>
          <a:ext cx="3211512" cy="661987"/>
        </p:xfrm>
        <a:graphic>
          <a:graphicData uri="http://schemas.openxmlformats.org/presentationml/2006/ole">
            <mc:AlternateContent xmlns:mc="http://schemas.openxmlformats.org/markup-compatibility/2006">
              <mc:Choice xmlns:v="urn:schemas-microsoft-com:vml" Requires="v">
                <p:oleObj spid="_x0000_s661929" name="公式" r:id="rId5" imgW="1612900" imgH="330200" progId="Equation.3">
                  <p:embed/>
                </p:oleObj>
              </mc:Choice>
              <mc:Fallback>
                <p:oleObj name="公式" r:id="rId5" imgW="1612900" imgH="330200" progId="Equation.3">
                  <p:embed/>
                  <p:pic>
                    <p:nvPicPr>
                      <p:cNvPr id="0" name="Picture 6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2552701"/>
                        <a:ext cx="3211512"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7"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7896" name="Object 8"/>
          <p:cNvGraphicFramePr>
            <a:graphicFrameLocks noChangeAspect="1"/>
          </p:cNvGraphicFramePr>
          <p:nvPr>
            <p:extLst>
              <p:ext uri="{D42A27DB-BD31-4B8C-83A1-F6EECF244321}">
                <p14:modId xmlns:p14="http://schemas.microsoft.com/office/powerpoint/2010/main" val="2401038704"/>
              </p:ext>
            </p:extLst>
          </p:nvPr>
        </p:nvGraphicFramePr>
        <p:xfrm>
          <a:off x="3707904" y="2501901"/>
          <a:ext cx="4994275" cy="760412"/>
        </p:xfrm>
        <a:graphic>
          <a:graphicData uri="http://schemas.openxmlformats.org/presentationml/2006/ole">
            <mc:AlternateContent xmlns:mc="http://schemas.openxmlformats.org/markup-compatibility/2006">
              <mc:Choice xmlns:v="urn:schemas-microsoft-com:vml" Requires="v">
                <p:oleObj spid="_x0000_s661930" name="公式" r:id="rId7" imgW="2819400" imgH="431800" progId="Equation.3">
                  <p:embed/>
                </p:oleObj>
              </mc:Choice>
              <mc:Fallback>
                <p:oleObj name="公式" r:id="rId7" imgW="2819400" imgH="431800" progId="Equation.3">
                  <p:embed/>
                  <p:pic>
                    <p:nvPicPr>
                      <p:cNvPr id="0" name="Picture 6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7904" y="2501901"/>
                        <a:ext cx="4994275" cy="76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9" name="Rectangle 11"/>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7898" name="Object 10"/>
          <p:cNvGraphicFramePr>
            <a:graphicFrameLocks noChangeAspect="1"/>
          </p:cNvGraphicFramePr>
          <p:nvPr>
            <p:extLst>
              <p:ext uri="{D42A27DB-BD31-4B8C-83A1-F6EECF244321}">
                <p14:modId xmlns:p14="http://schemas.microsoft.com/office/powerpoint/2010/main" val="1690823218"/>
              </p:ext>
            </p:extLst>
          </p:nvPr>
        </p:nvGraphicFramePr>
        <p:xfrm>
          <a:off x="2123727" y="3295278"/>
          <a:ext cx="4456319" cy="925809"/>
        </p:xfrm>
        <a:graphic>
          <a:graphicData uri="http://schemas.openxmlformats.org/presentationml/2006/ole">
            <mc:AlternateContent xmlns:mc="http://schemas.openxmlformats.org/markup-compatibility/2006">
              <mc:Choice xmlns:v="urn:schemas-microsoft-com:vml" Requires="v">
                <p:oleObj spid="_x0000_s661931" name="公式" r:id="rId9" imgW="2057400" imgH="431800" progId="Equation.3">
                  <p:embed/>
                </p:oleObj>
              </mc:Choice>
              <mc:Fallback>
                <p:oleObj name="公式" r:id="rId9" imgW="2057400" imgH="431800" progId="Equation.3">
                  <p:embed/>
                  <p:pic>
                    <p:nvPicPr>
                      <p:cNvPr id="0" name="Picture 6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3727" y="3295278"/>
                        <a:ext cx="4456319" cy="9258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1" name="Rectangle 13"/>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7900" name="Object 12"/>
          <p:cNvGraphicFramePr>
            <a:graphicFrameLocks noChangeAspect="1"/>
          </p:cNvGraphicFramePr>
          <p:nvPr>
            <p:extLst>
              <p:ext uri="{D42A27DB-BD31-4B8C-83A1-F6EECF244321}">
                <p14:modId xmlns:p14="http://schemas.microsoft.com/office/powerpoint/2010/main" val="785888171"/>
              </p:ext>
            </p:extLst>
          </p:nvPr>
        </p:nvGraphicFramePr>
        <p:xfrm>
          <a:off x="2339751" y="4581128"/>
          <a:ext cx="3296325" cy="675258"/>
        </p:xfrm>
        <a:graphic>
          <a:graphicData uri="http://schemas.openxmlformats.org/presentationml/2006/ole">
            <mc:AlternateContent xmlns:mc="http://schemas.openxmlformats.org/markup-compatibility/2006">
              <mc:Choice xmlns:v="urn:schemas-microsoft-com:vml" Requires="v">
                <p:oleObj spid="_x0000_s661932" name="公式" r:id="rId11" imgW="1511300" imgH="330200" progId="Equation.3">
                  <p:embed/>
                </p:oleObj>
              </mc:Choice>
              <mc:Fallback>
                <p:oleObj name="公式" r:id="rId11" imgW="1511300" imgH="330200" progId="Equation.3">
                  <p:embed/>
                  <p:pic>
                    <p:nvPicPr>
                      <p:cNvPr id="0" name="Picture 6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9751" y="4581128"/>
                        <a:ext cx="3296325" cy="675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02" name="Object 14"/>
          <p:cNvGraphicFramePr>
            <a:graphicFrameLocks noChangeAspect="1"/>
          </p:cNvGraphicFramePr>
          <p:nvPr>
            <p:extLst>
              <p:ext uri="{D42A27DB-BD31-4B8C-83A1-F6EECF244321}">
                <p14:modId xmlns:p14="http://schemas.microsoft.com/office/powerpoint/2010/main" val="3546210015"/>
              </p:ext>
            </p:extLst>
          </p:nvPr>
        </p:nvGraphicFramePr>
        <p:xfrm>
          <a:off x="2339752" y="5445224"/>
          <a:ext cx="3216484" cy="648072"/>
        </p:xfrm>
        <a:graphic>
          <a:graphicData uri="http://schemas.openxmlformats.org/presentationml/2006/ole">
            <mc:AlternateContent xmlns:mc="http://schemas.openxmlformats.org/markup-compatibility/2006">
              <mc:Choice xmlns:v="urn:schemas-microsoft-com:vml" Requires="v">
                <p:oleObj spid="_x0000_s661933" name="公式" r:id="rId13" imgW="1536700" imgH="330200" progId="Equation.3">
                  <p:embed/>
                </p:oleObj>
              </mc:Choice>
              <mc:Fallback>
                <p:oleObj name="公式" r:id="rId13" imgW="1536700" imgH="330200" progId="Equation.3">
                  <p:embed/>
                  <p:pic>
                    <p:nvPicPr>
                      <p:cNvPr id="0" name="Picture 6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9752" y="5445224"/>
                        <a:ext cx="3216484"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 calcmode="lin" valueType="num">
                                      <p:cBhvr additive="base">
                                        <p:cTn id="7"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894"/>
                                        </p:tgtEl>
                                        <p:attrNameLst>
                                          <p:attrName>style.visibility</p:attrName>
                                        </p:attrNameLst>
                                      </p:cBhvr>
                                      <p:to>
                                        <p:strVal val="visible"/>
                                      </p:to>
                                    </p:set>
                                    <p:anim calcmode="lin" valueType="num">
                                      <p:cBhvr additive="base">
                                        <p:cTn id="11" dur="500" fill="hold"/>
                                        <p:tgtEl>
                                          <p:spTgt spid="37894"/>
                                        </p:tgtEl>
                                        <p:attrNameLst>
                                          <p:attrName>ppt_x</p:attrName>
                                        </p:attrNameLst>
                                      </p:cBhvr>
                                      <p:tavLst>
                                        <p:tav tm="0">
                                          <p:val>
                                            <p:strVal val="#ppt_x"/>
                                          </p:val>
                                        </p:tav>
                                        <p:tav tm="100000">
                                          <p:val>
                                            <p:strVal val="#ppt_x"/>
                                          </p:val>
                                        </p:tav>
                                      </p:tavLst>
                                    </p:anim>
                                    <p:anim calcmode="lin" valueType="num">
                                      <p:cBhvr additive="base">
                                        <p:cTn id="12" dur="500" fill="hold"/>
                                        <p:tgtEl>
                                          <p:spTgt spid="3789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896"/>
                                        </p:tgtEl>
                                        <p:attrNameLst>
                                          <p:attrName>style.visibility</p:attrName>
                                        </p:attrNameLst>
                                      </p:cBhvr>
                                      <p:to>
                                        <p:strVal val="visible"/>
                                      </p:to>
                                    </p:set>
                                    <p:anim calcmode="lin" valueType="num">
                                      <p:cBhvr additive="base">
                                        <p:cTn id="15" dur="500" fill="hold"/>
                                        <p:tgtEl>
                                          <p:spTgt spid="37896"/>
                                        </p:tgtEl>
                                        <p:attrNameLst>
                                          <p:attrName>ppt_x</p:attrName>
                                        </p:attrNameLst>
                                      </p:cBhvr>
                                      <p:tavLst>
                                        <p:tav tm="0">
                                          <p:val>
                                            <p:strVal val="#ppt_x"/>
                                          </p:val>
                                        </p:tav>
                                        <p:tav tm="100000">
                                          <p:val>
                                            <p:strVal val="#ppt_x"/>
                                          </p:val>
                                        </p:tav>
                                      </p:tavLst>
                                    </p:anim>
                                    <p:anim calcmode="lin" valueType="num">
                                      <p:cBhvr additive="base">
                                        <p:cTn id="16" dur="500" fill="hold"/>
                                        <p:tgtEl>
                                          <p:spTgt spid="3789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7898"/>
                                        </p:tgtEl>
                                        <p:attrNameLst>
                                          <p:attrName>style.visibility</p:attrName>
                                        </p:attrNameLst>
                                      </p:cBhvr>
                                      <p:to>
                                        <p:strVal val="visible"/>
                                      </p:to>
                                    </p:set>
                                    <p:anim calcmode="lin" valueType="num">
                                      <p:cBhvr additive="base">
                                        <p:cTn id="21" dur="500" fill="hold"/>
                                        <p:tgtEl>
                                          <p:spTgt spid="37898"/>
                                        </p:tgtEl>
                                        <p:attrNameLst>
                                          <p:attrName>ppt_x</p:attrName>
                                        </p:attrNameLst>
                                      </p:cBhvr>
                                      <p:tavLst>
                                        <p:tav tm="0">
                                          <p:val>
                                            <p:strVal val="#ppt_x"/>
                                          </p:val>
                                        </p:tav>
                                        <p:tav tm="100000">
                                          <p:val>
                                            <p:strVal val="#ppt_x"/>
                                          </p:val>
                                        </p:tav>
                                      </p:tavLst>
                                    </p:anim>
                                    <p:anim calcmode="lin" valueType="num">
                                      <p:cBhvr additive="base">
                                        <p:cTn id="22" dur="500" fill="hold"/>
                                        <p:tgtEl>
                                          <p:spTgt spid="3789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891">
                                            <p:txEl>
                                              <p:pRg st="5" end="5"/>
                                            </p:txEl>
                                          </p:spTgt>
                                        </p:tgtEl>
                                        <p:attrNameLst>
                                          <p:attrName>style.visibility</p:attrName>
                                        </p:attrNameLst>
                                      </p:cBhvr>
                                      <p:to>
                                        <p:strVal val="visible"/>
                                      </p:to>
                                    </p:set>
                                    <p:anim calcmode="lin" valueType="num">
                                      <p:cBhvr additive="base">
                                        <p:cTn id="25"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7900"/>
                                        </p:tgtEl>
                                        <p:attrNameLst>
                                          <p:attrName>style.visibility</p:attrName>
                                        </p:attrNameLst>
                                      </p:cBhvr>
                                      <p:to>
                                        <p:strVal val="visible"/>
                                      </p:to>
                                    </p:set>
                                    <p:anim calcmode="lin" valueType="num">
                                      <p:cBhvr additive="base">
                                        <p:cTn id="29" dur="500" fill="hold"/>
                                        <p:tgtEl>
                                          <p:spTgt spid="37900"/>
                                        </p:tgtEl>
                                        <p:attrNameLst>
                                          <p:attrName>ppt_x</p:attrName>
                                        </p:attrNameLst>
                                      </p:cBhvr>
                                      <p:tavLst>
                                        <p:tav tm="0">
                                          <p:val>
                                            <p:strVal val="#ppt_x"/>
                                          </p:val>
                                        </p:tav>
                                        <p:tav tm="100000">
                                          <p:val>
                                            <p:strVal val="#ppt_x"/>
                                          </p:val>
                                        </p:tav>
                                      </p:tavLst>
                                    </p:anim>
                                    <p:anim calcmode="lin" valueType="num">
                                      <p:cBhvr additive="base">
                                        <p:cTn id="30" dur="500" fill="hold"/>
                                        <p:tgtEl>
                                          <p:spTgt spid="3790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7902"/>
                                        </p:tgtEl>
                                        <p:attrNameLst>
                                          <p:attrName>style.visibility</p:attrName>
                                        </p:attrNameLst>
                                      </p:cBhvr>
                                      <p:to>
                                        <p:strVal val="visible"/>
                                      </p:to>
                                    </p:set>
                                    <p:anim calcmode="lin" valueType="num">
                                      <p:cBhvr additive="base">
                                        <p:cTn id="33" dur="500" fill="hold"/>
                                        <p:tgtEl>
                                          <p:spTgt spid="37902"/>
                                        </p:tgtEl>
                                        <p:attrNameLst>
                                          <p:attrName>ppt_x</p:attrName>
                                        </p:attrNameLst>
                                      </p:cBhvr>
                                      <p:tavLst>
                                        <p:tav tm="0">
                                          <p:val>
                                            <p:strVal val="#ppt_x"/>
                                          </p:val>
                                        </p:tav>
                                        <p:tav tm="100000">
                                          <p:val>
                                            <p:strVal val="#ppt_x"/>
                                          </p:val>
                                        </p:tav>
                                      </p:tavLst>
                                    </p:anim>
                                    <p:anim calcmode="lin" valueType="num">
                                      <p:cBhvr additive="base">
                                        <p:cTn id="34" dur="500" fill="hold"/>
                                        <p:tgtEl>
                                          <p:spTgt spid="379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p:txBody>
          <a:bodyPr>
            <a:normAutofit/>
          </a:bodyPr>
          <a:lstStyle/>
          <a:p>
            <a:r>
              <a:rPr lang="zh-CN" altLang="en-US" dirty="0" smtClean="0"/>
              <a:t>于是</a:t>
            </a:r>
          </a:p>
          <a:p>
            <a:pPr lvl="1"/>
            <a:endParaRPr lang="zh-CN" altLang="en-US" dirty="0" smtClean="0"/>
          </a:p>
          <a:p>
            <a:pPr lvl="1"/>
            <a:endParaRPr lang="zh-CN" altLang="en-US" dirty="0" smtClean="0"/>
          </a:p>
          <a:p>
            <a:r>
              <a:rPr lang="zh-CN" altLang="en-US" dirty="0" smtClean="0"/>
              <a:t>其</a:t>
            </a:r>
            <a:r>
              <a:rPr lang="zh-CN" altLang="en-US" dirty="0" smtClean="0">
                <a:solidFill>
                  <a:srgbClr val="0000FF"/>
                </a:solidFill>
              </a:rPr>
              <a:t>统计平均</a:t>
            </a:r>
            <a:r>
              <a:rPr lang="zh-CN" altLang="en-US" dirty="0" smtClean="0"/>
              <a:t>为</a:t>
            </a:r>
          </a:p>
          <a:p>
            <a:pPr lvl="1"/>
            <a:endParaRPr lang="zh-CN" altLang="en-US" dirty="0" smtClean="0"/>
          </a:p>
          <a:p>
            <a:pPr lvl="1"/>
            <a:endParaRPr lang="zh-CN" altLang="en-US" dirty="0" smtClean="0"/>
          </a:p>
          <a:p>
            <a:r>
              <a:rPr lang="zh-CN" altLang="en-US" dirty="0" smtClean="0"/>
              <a:t>分析：当</a:t>
            </a:r>
            <a:r>
              <a:rPr lang="en-US" altLang="zh-CN" i="1" dirty="0" smtClean="0">
                <a:solidFill>
                  <a:srgbClr val="0000FF"/>
                </a:solidFill>
              </a:rPr>
              <a:t>m = n</a:t>
            </a:r>
            <a:r>
              <a:rPr lang="zh-CN" altLang="en-US" dirty="0" smtClean="0"/>
              <a:t>时</a:t>
            </a:r>
          </a:p>
          <a:p>
            <a:pPr lvl="1"/>
            <a:endParaRPr lang="zh-CN" altLang="en-US" dirty="0" smtClean="0"/>
          </a:p>
          <a:p>
            <a:r>
              <a:rPr lang="zh-CN" altLang="en-US" dirty="0" smtClean="0"/>
              <a:t>所以</a:t>
            </a:r>
            <a:endParaRPr lang="en-US" altLang="zh-CN" dirty="0"/>
          </a:p>
        </p:txBody>
      </p:sp>
      <p:sp>
        <p:nvSpPr>
          <p:cNvPr id="14" name="灯片编号占位符 5"/>
          <p:cNvSpPr>
            <a:spLocks noGrp="1"/>
          </p:cNvSpPr>
          <p:nvPr>
            <p:ph type="sldNum" sz="quarter" idx="12"/>
          </p:nvPr>
        </p:nvSpPr>
        <p:spPr/>
        <p:txBody>
          <a:bodyPr/>
          <a:lstStyle/>
          <a:p>
            <a:fld id="{8838C476-1335-47C0-9278-89777125BCC8}" type="slidenum">
              <a:rPr lang="en-US" altLang="zh-CN" smtClean="0"/>
              <a:pPr/>
              <a:t>31</a:t>
            </a:fld>
            <a:endParaRPr lang="en-US" altLang="zh-CN"/>
          </a:p>
        </p:txBody>
      </p:sp>
      <p:graphicFrame>
        <p:nvGraphicFramePr>
          <p:cNvPr id="38916" name="Object 4"/>
          <p:cNvGraphicFramePr>
            <a:graphicFrameLocks noChangeAspect="1"/>
          </p:cNvGraphicFramePr>
          <p:nvPr/>
        </p:nvGraphicFramePr>
        <p:xfrm>
          <a:off x="2051720" y="1124744"/>
          <a:ext cx="3315715" cy="599629"/>
        </p:xfrm>
        <a:graphic>
          <a:graphicData uri="http://schemas.openxmlformats.org/presentationml/2006/ole">
            <mc:AlternateContent xmlns:mc="http://schemas.openxmlformats.org/markup-compatibility/2006">
              <mc:Choice xmlns:v="urn:schemas-microsoft-com:vml" Requires="v">
                <p:oleObj spid="_x0000_s653954" name="Equation" r:id="rId3" imgW="1549400" imgH="279400" progId="Equation.DSMT4">
                  <p:embed/>
                </p:oleObj>
              </mc:Choice>
              <mc:Fallback>
                <p:oleObj name="Equation" r:id="rId3" imgW="1549400" imgH="279400" progId="Equation.DSMT4">
                  <p:embed/>
                  <p:pic>
                    <p:nvPicPr>
                      <p:cNvPr id="0" name="Picture 7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124744"/>
                        <a:ext cx="3315715" cy="599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9"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8921"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920" name="Object 8"/>
          <p:cNvGraphicFramePr>
            <a:graphicFrameLocks noChangeAspect="1"/>
          </p:cNvGraphicFramePr>
          <p:nvPr/>
        </p:nvGraphicFramePr>
        <p:xfrm>
          <a:off x="899592" y="1772816"/>
          <a:ext cx="7516812" cy="879475"/>
        </p:xfrm>
        <a:graphic>
          <a:graphicData uri="http://schemas.openxmlformats.org/presentationml/2006/ole">
            <mc:AlternateContent xmlns:mc="http://schemas.openxmlformats.org/markup-compatibility/2006">
              <mc:Choice xmlns:v="urn:schemas-microsoft-com:vml" Requires="v">
                <p:oleObj spid="_x0000_s653955" name="公式" r:id="rId5" imgW="3657600" imgH="431800" progId="Equation.3">
                  <p:embed/>
                </p:oleObj>
              </mc:Choice>
              <mc:Fallback>
                <p:oleObj name="公式" r:id="rId5" imgW="3657600" imgH="431800" progId="Equation.3">
                  <p:embed/>
                  <p:pic>
                    <p:nvPicPr>
                      <p:cNvPr id="0" name="Picture 7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1772816"/>
                        <a:ext cx="7516812"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3" name="Rectangle 11"/>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922" name="Object 10"/>
          <p:cNvGraphicFramePr>
            <a:graphicFrameLocks noChangeAspect="1"/>
          </p:cNvGraphicFramePr>
          <p:nvPr/>
        </p:nvGraphicFramePr>
        <p:xfrm>
          <a:off x="395536" y="3356992"/>
          <a:ext cx="8568952" cy="796280"/>
        </p:xfrm>
        <a:graphic>
          <a:graphicData uri="http://schemas.openxmlformats.org/presentationml/2006/ole">
            <mc:AlternateContent xmlns:mc="http://schemas.openxmlformats.org/markup-compatibility/2006">
              <mc:Choice xmlns:v="urn:schemas-microsoft-com:vml" Requires="v">
                <p:oleObj spid="_x0000_s653956" name="公式" r:id="rId7" imgW="4622800" imgH="431800" progId="Equation.3">
                  <p:embed/>
                </p:oleObj>
              </mc:Choice>
              <mc:Fallback>
                <p:oleObj name="公式" r:id="rId7" imgW="4622800" imgH="431800" progId="Equation.3">
                  <p:embed/>
                  <p:pic>
                    <p:nvPicPr>
                      <p:cNvPr id="0" name="Picture 7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536" y="3356992"/>
                        <a:ext cx="8568952" cy="796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5" name="Rectangle 13"/>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924" name="Object 12"/>
          <p:cNvGraphicFramePr>
            <a:graphicFrameLocks noChangeAspect="1"/>
          </p:cNvGraphicFramePr>
          <p:nvPr>
            <p:extLst>
              <p:ext uri="{D42A27DB-BD31-4B8C-83A1-F6EECF244321}">
                <p14:modId xmlns:p14="http://schemas.microsoft.com/office/powerpoint/2010/main" val="2124831274"/>
              </p:ext>
            </p:extLst>
          </p:nvPr>
        </p:nvGraphicFramePr>
        <p:xfrm>
          <a:off x="3779912" y="4437112"/>
          <a:ext cx="4313200" cy="1022543"/>
        </p:xfrm>
        <a:graphic>
          <a:graphicData uri="http://schemas.openxmlformats.org/presentationml/2006/ole">
            <mc:AlternateContent xmlns:mc="http://schemas.openxmlformats.org/markup-compatibility/2006">
              <mc:Choice xmlns:v="urn:schemas-microsoft-com:vml" Requires="v">
                <p:oleObj spid="_x0000_s653957" name="公式" r:id="rId9" imgW="2044700" imgH="482600" progId="Equation.3">
                  <p:embed/>
                </p:oleObj>
              </mc:Choice>
              <mc:Fallback>
                <p:oleObj name="公式" r:id="rId9" imgW="2044700" imgH="482600" progId="Equation.3">
                  <p:embed/>
                  <p:pic>
                    <p:nvPicPr>
                      <p:cNvPr id="0" name="Picture 7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912" y="4437112"/>
                        <a:ext cx="4313200" cy="1022543"/>
                      </a:xfrm>
                      <a:prstGeom prst="rect">
                        <a:avLst/>
                      </a:prstGeom>
                      <a:noFill/>
                      <a:extLst/>
                    </p:spPr>
                  </p:pic>
                </p:oleObj>
              </mc:Fallback>
            </mc:AlternateContent>
          </a:graphicData>
        </a:graphic>
      </p:graphicFrame>
      <p:sp>
        <p:nvSpPr>
          <p:cNvPr id="38927" name="Rectangle 1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926" name="Object 14"/>
          <p:cNvGraphicFramePr>
            <a:graphicFrameLocks noChangeAspect="1"/>
          </p:cNvGraphicFramePr>
          <p:nvPr/>
        </p:nvGraphicFramePr>
        <p:xfrm>
          <a:off x="1835696" y="5720311"/>
          <a:ext cx="5688632" cy="481257"/>
        </p:xfrm>
        <a:graphic>
          <a:graphicData uri="http://schemas.openxmlformats.org/presentationml/2006/ole">
            <mc:AlternateContent xmlns:mc="http://schemas.openxmlformats.org/markup-compatibility/2006">
              <mc:Choice xmlns:v="urn:schemas-microsoft-com:vml" Requires="v">
                <p:oleObj spid="_x0000_s653958" name="公式" r:id="rId11" imgW="2806700" imgH="241300" progId="Equation.3">
                  <p:embed/>
                </p:oleObj>
              </mc:Choice>
              <mc:Fallback>
                <p:oleObj name="公式" r:id="rId11" imgW="2806700" imgH="241300" progId="Equation.3">
                  <p:embed/>
                  <p:pic>
                    <p:nvPicPr>
                      <p:cNvPr id="0" name="Picture 7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696" y="5720311"/>
                        <a:ext cx="5688632" cy="481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33" name="Object 17"/>
          <p:cNvGraphicFramePr>
            <a:graphicFrameLocks noChangeAspect="1"/>
          </p:cNvGraphicFramePr>
          <p:nvPr>
            <p:extLst>
              <p:ext uri="{D42A27DB-BD31-4B8C-83A1-F6EECF244321}">
                <p14:modId xmlns:p14="http://schemas.microsoft.com/office/powerpoint/2010/main" val="2708699159"/>
              </p:ext>
            </p:extLst>
          </p:nvPr>
        </p:nvGraphicFramePr>
        <p:xfrm>
          <a:off x="395537" y="188640"/>
          <a:ext cx="4464496" cy="743620"/>
        </p:xfrm>
        <a:graphic>
          <a:graphicData uri="http://schemas.openxmlformats.org/presentationml/2006/ole">
            <mc:AlternateContent xmlns:mc="http://schemas.openxmlformats.org/markup-compatibility/2006">
              <mc:Choice xmlns:v="urn:schemas-microsoft-com:vml" Requires="v">
                <p:oleObj spid="_x0000_s653959" name="Equation" r:id="rId13" imgW="2565400" imgH="431800" progId="Equation.DSMT4">
                  <p:embed/>
                </p:oleObj>
              </mc:Choice>
              <mc:Fallback>
                <p:oleObj name="Equation" r:id="rId13" imgW="2565400" imgH="431800" progId="Equation.DSMT4">
                  <p:embed/>
                  <p:pic>
                    <p:nvPicPr>
                      <p:cNvPr id="0" name="Picture 7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537" y="188640"/>
                        <a:ext cx="4464496" cy="743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193722245"/>
              </p:ext>
            </p:extLst>
          </p:nvPr>
        </p:nvGraphicFramePr>
        <p:xfrm>
          <a:off x="5443979" y="25925"/>
          <a:ext cx="3240360" cy="1045509"/>
        </p:xfrm>
        <a:graphic>
          <a:graphicData uri="http://schemas.openxmlformats.org/presentationml/2006/ole">
            <mc:AlternateContent xmlns:mc="http://schemas.openxmlformats.org/markup-compatibility/2006">
              <mc:Choice xmlns:v="urn:schemas-microsoft-com:vml" Requires="v">
                <p:oleObj spid="_x0000_s653960" r:id="rId15" imgW="1536033" imgH="495085" progId="Equation.DSMT4">
                  <p:embed/>
                </p:oleObj>
              </mc:Choice>
              <mc:Fallback>
                <p:oleObj r:id="rId15" imgW="1536033" imgH="495085" progId="Equation.DSMT4">
                  <p:embed/>
                  <p:pic>
                    <p:nvPicPr>
                      <p:cNvPr id="0" name="Picture 79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43979" y="25925"/>
                        <a:ext cx="3240360" cy="10455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右箭头 2"/>
          <p:cNvSpPr/>
          <p:nvPr/>
        </p:nvSpPr>
        <p:spPr>
          <a:xfrm>
            <a:off x="4932040" y="260648"/>
            <a:ext cx="504056" cy="57606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 name="椭圆 3"/>
          <p:cNvSpPr/>
          <p:nvPr/>
        </p:nvSpPr>
        <p:spPr>
          <a:xfrm>
            <a:off x="7020272" y="-99392"/>
            <a:ext cx="1728192" cy="9361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915816" y="3219062"/>
            <a:ext cx="1152128" cy="9361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978345" y="3034396"/>
            <a:ext cx="1210588" cy="400110"/>
          </a:xfrm>
          <a:prstGeom prst="rect">
            <a:avLst/>
          </a:prstGeom>
        </p:spPr>
        <p:txBody>
          <a:bodyPr wrap="none">
            <a:spAutoFit/>
          </a:bodyPr>
          <a:lstStyle/>
          <a:p>
            <a:r>
              <a:rPr lang="zh-CN" altLang="en-US" sz="2000" b="1" dirty="0" smtClean="0">
                <a:solidFill>
                  <a:srgbClr val="FF0000"/>
                </a:solidFill>
                <a:latin typeface="+mj-ea"/>
                <a:ea typeface="+mj-ea"/>
              </a:rPr>
              <a:t>是多少？</a:t>
            </a:r>
            <a:endParaRPr lang="zh-CN" altLang="en-US" sz="2000" b="1" dirty="0">
              <a:solidFill>
                <a:srgbClr val="FF0000"/>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8915">
                                            <p:txEl>
                                              <p:pRg st="0" end="0"/>
                                            </p:txEl>
                                          </p:spTgt>
                                        </p:tgtEl>
                                        <p:attrNameLst>
                                          <p:attrName>style.visibility</p:attrName>
                                        </p:attrNameLst>
                                      </p:cBhvr>
                                      <p:to>
                                        <p:strVal val="visible"/>
                                      </p:to>
                                    </p:set>
                                    <p:anim calcmode="lin" valueType="num">
                                      <p:cBhvr additive="base">
                                        <p:cTn id="12"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8915">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8916"/>
                                        </p:tgtEl>
                                        <p:attrNameLst>
                                          <p:attrName>style.visibility</p:attrName>
                                        </p:attrNameLst>
                                      </p:cBhvr>
                                      <p:to>
                                        <p:strVal val="visible"/>
                                      </p:to>
                                    </p:set>
                                    <p:anim calcmode="lin" valueType="num">
                                      <p:cBhvr additive="base">
                                        <p:cTn id="16" dur="500" fill="hold"/>
                                        <p:tgtEl>
                                          <p:spTgt spid="38916"/>
                                        </p:tgtEl>
                                        <p:attrNameLst>
                                          <p:attrName>ppt_x</p:attrName>
                                        </p:attrNameLst>
                                      </p:cBhvr>
                                      <p:tavLst>
                                        <p:tav tm="0">
                                          <p:val>
                                            <p:strVal val="#ppt_x"/>
                                          </p:val>
                                        </p:tav>
                                        <p:tav tm="100000">
                                          <p:val>
                                            <p:strVal val="#ppt_x"/>
                                          </p:val>
                                        </p:tav>
                                      </p:tavLst>
                                    </p:anim>
                                    <p:anim calcmode="lin" valueType="num">
                                      <p:cBhvr additive="base">
                                        <p:cTn id="17" dur="500" fill="hold"/>
                                        <p:tgtEl>
                                          <p:spTgt spid="3891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8920"/>
                                        </p:tgtEl>
                                        <p:attrNameLst>
                                          <p:attrName>style.visibility</p:attrName>
                                        </p:attrNameLst>
                                      </p:cBhvr>
                                      <p:to>
                                        <p:strVal val="visible"/>
                                      </p:to>
                                    </p:set>
                                    <p:anim calcmode="lin" valueType="num">
                                      <p:cBhvr additive="base">
                                        <p:cTn id="20" dur="500" fill="hold"/>
                                        <p:tgtEl>
                                          <p:spTgt spid="38920"/>
                                        </p:tgtEl>
                                        <p:attrNameLst>
                                          <p:attrName>ppt_x</p:attrName>
                                        </p:attrNameLst>
                                      </p:cBhvr>
                                      <p:tavLst>
                                        <p:tav tm="0">
                                          <p:val>
                                            <p:strVal val="#ppt_x"/>
                                          </p:val>
                                        </p:tav>
                                        <p:tav tm="100000">
                                          <p:val>
                                            <p:strVal val="#ppt_x"/>
                                          </p:val>
                                        </p:tav>
                                      </p:tavLst>
                                    </p:anim>
                                    <p:anim calcmode="lin" valueType="num">
                                      <p:cBhvr additive="base">
                                        <p:cTn id="21" dur="500" fill="hold"/>
                                        <p:tgtEl>
                                          <p:spTgt spid="3892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8915">
                                            <p:txEl>
                                              <p:pRg st="3" end="3"/>
                                            </p:txEl>
                                          </p:spTgt>
                                        </p:tgtEl>
                                        <p:attrNameLst>
                                          <p:attrName>style.visibility</p:attrName>
                                        </p:attrNameLst>
                                      </p:cBhvr>
                                      <p:to>
                                        <p:strVal val="visible"/>
                                      </p:to>
                                    </p:set>
                                    <p:anim calcmode="lin" valueType="num">
                                      <p:cBhvr additive="base">
                                        <p:cTn id="26"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8915">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8922"/>
                                        </p:tgtEl>
                                        <p:attrNameLst>
                                          <p:attrName>style.visibility</p:attrName>
                                        </p:attrNameLst>
                                      </p:cBhvr>
                                      <p:to>
                                        <p:strVal val="visible"/>
                                      </p:to>
                                    </p:set>
                                    <p:anim calcmode="lin" valueType="num">
                                      <p:cBhvr additive="base">
                                        <p:cTn id="30" dur="500" fill="hold"/>
                                        <p:tgtEl>
                                          <p:spTgt spid="38922"/>
                                        </p:tgtEl>
                                        <p:attrNameLst>
                                          <p:attrName>ppt_x</p:attrName>
                                        </p:attrNameLst>
                                      </p:cBhvr>
                                      <p:tavLst>
                                        <p:tav tm="0">
                                          <p:val>
                                            <p:strVal val="#ppt_x"/>
                                          </p:val>
                                        </p:tav>
                                        <p:tav tm="100000">
                                          <p:val>
                                            <p:strVal val="#ppt_x"/>
                                          </p:val>
                                        </p:tav>
                                      </p:tavLst>
                                    </p:anim>
                                    <p:anim calcmode="lin" valueType="num">
                                      <p:cBhvr additive="base">
                                        <p:cTn id="31" dur="500" fill="hold"/>
                                        <p:tgtEl>
                                          <p:spTgt spid="3892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8915">
                                            <p:txEl>
                                              <p:pRg st="6" end="6"/>
                                            </p:txEl>
                                          </p:spTgt>
                                        </p:tgtEl>
                                        <p:attrNameLst>
                                          <p:attrName>style.visibility</p:attrName>
                                        </p:attrNameLst>
                                      </p:cBhvr>
                                      <p:to>
                                        <p:strVal val="visible"/>
                                      </p:to>
                                    </p:set>
                                    <p:anim calcmode="lin" valueType="num">
                                      <p:cBhvr additive="base">
                                        <p:cTn id="47" dur="500" fill="hold"/>
                                        <p:tgtEl>
                                          <p:spTgt spid="38915">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8915">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8924"/>
                                        </p:tgtEl>
                                        <p:attrNameLst>
                                          <p:attrName>style.visibility</p:attrName>
                                        </p:attrNameLst>
                                      </p:cBhvr>
                                      <p:to>
                                        <p:strVal val="visible"/>
                                      </p:to>
                                    </p:set>
                                    <p:anim calcmode="lin" valueType="num">
                                      <p:cBhvr additive="base">
                                        <p:cTn id="51" dur="500" fill="hold"/>
                                        <p:tgtEl>
                                          <p:spTgt spid="38924"/>
                                        </p:tgtEl>
                                        <p:attrNameLst>
                                          <p:attrName>ppt_x</p:attrName>
                                        </p:attrNameLst>
                                      </p:cBhvr>
                                      <p:tavLst>
                                        <p:tav tm="0">
                                          <p:val>
                                            <p:strVal val="#ppt_x"/>
                                          </p:val>
                                        </p:tav>
                                        <p:tav tm="100000">
                                          <p:val>
                                            <p:strVal val="#ppt_x"/>
                                          </p:val>
                                        </p:tav>
                                      </p:tavLst>
                                    </p:anim>
                                    <p:anim calcmode="lin" valueType="num">
                                      <p:cBhvr additive="base">
                                        <p:cTn id="52" dur="500" fill="hold"/>
                                        <p:tgtEl>
                                          <p:spTgt spid="3892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8915">
                                            <p:txEl>
                                              <p:pRg st="8" end="8"/>
                                            </p:txEl>
                                          </p:spTgt>
                                        </p:tgtEl>
                                        <p:attrNameLst>
                                          <p:attrName>style.visibility</p:attrName>
                                        </p:attrNameLst>
                                      </p:cBhvr>
                                      <p:to>
                                        <p:strVal val="visible"/>
                                      </p:to>
                                    </p:set>
                                    <p:anim calcmode="lin" valueType="num">
                                      <p:cBhvr additive="base">
                                        <p:cTn id="57" dur="500" fill="hold"/>
                                        <p:tgtEl>
                                          <p:spTgt spid="38915">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8915">
                                            <p:txEl>
                                              <p:pRg st="8" end="8"/>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8926"/>
                                        </p:tgtEl>
                                        <p:attrNameLst>
                                          <p:attrName>style.visibility</p:attrName>
                                        </p:attrNameLst>
                                      </p:cBhvr>
                                      <p:to>
                                        <p:strVal val="visible"/>
                                      </p:to>
                                    </p:set>
                                    <p:anim calcmode="lin" valueType="num">
                                      <p:cBhvr additive="base">
                                        <p:cTn id="61" dur="500" fill="hold"/>
                                        <p:tgtEl>
                                          <p:spTgt spid="38926"/>
                                        </p:tgtEl>
                                        <p:attrNameLst>
                                          <p:attrName>ppt_x</p:attrName>
                                        </p:attrNameLst>
                                      </p:cBhvr>
                                      <p:tavLst>
                                        <p:tav tm="0">
                                          <p:val>
                                            <p:strVal val="#ppt_x"/>
                                          </p:val>
                                        </p:tav>
                                        <p:tav tm="100000">
                                          <p:val>
                                            <p:strVal val="#ppt_x"/>
                                          </p:val>
                                        </p:tav>
                                      </p:tavLst>
                                    </p:anim>
                                    <p:anim calcmode="lin" valueType="num">
                                      <p:cBhvr additive="base">
                                        <p:cTn id="62" dur="500" fill="hold"/>
                                        <p:tgtEl>
                                          <p:spTgt spid="38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endParaRPr lang="zh-CN" altLang="en-US" dirty="0"/>
          </a:p>
        </p:txBody>
      </p:sp>
      <p:sp>
        <p:nvSpPr>
          <p:cNvPr id="12" name="灯片编号占位符 6"/>
          <p:cNvSpPr>
            <a:spLocks noGrp="1"/>
          </p:cNvSpPr>
          <p:nvPr>
            <p:ph type="sldNum" sz="quarter" idx="12"/>
          </p:nvPr>
        </p:nvSpPr>
        <p:spPr/>
        <p:txBody>
          <a:bodyPr/>
          <a:lstStyle/>
          <a:p>
            <a:fld id="{D85A4B44-3359-492C-BB23-A17473E59A87}" type="slidenum">
              <a:rPr lang="en-US" altLang="zh-CN" smtClean="0"/>
              <a:pPr/>
              <a:t>32</a:t>
            </a:fld>
            <a:endParaRPr lang="en-US" altLang="zh-CN"/>
          </a:p>
        </p:txBody>
      </p:sp>
      <p:sp>
        <p:nvSpPr>
          <p:cNvPr id="39939" name="Rectangle 3"/>
          <p:cNvSpPr>
            <a:spLocks noGrp="1" noChangeArrowheads="1"/>
          </p:cNvSpPr>
          <p:nvPr>
            <p:ph type="body" sz="half" idx="4294967295"/>
          </p:nvPr>
        </p:nvSpPr>
        <p:spPr>
          <a:xfrm>
            <a:off x="467544" y="1179513"/>
            <a:ext cx="8676456" cy="5678487"/>
          </a:xfrm>
        </p:spPr>
        <p:txBody>
          <a:bodyPr>
            <a:normAutofit/>
          </a:bodyPr>
          <a:lstStyle/>
          <a:p>
            <a:r>
              <a:rPr lang="zh-CN" altLang="en-US" sz="2800" dirty="0"/>
              <a:t>当</a:t>
            </a:r>
            <a:r>
              <a:rPr lang="en-US" altLang="zh-CN" sz="2800" i="1" dirty="0">
                <a:solidFill>
                  <a:srgbClr val="0000FF"/>
                </a:solidFill>
              </a:rPr>
              <a:t>m</a:t>
            </a:r>
            <a:r>
              <a:rPr lang="en-US" altLang="zh-CN" sz="2800" dirty="0">
                <a:solidFill>
                  <a:srgbClr val="0000FF"/>
                </a:solidFill>
              </a:rPr>
              <a:t> </a:t>
            </a:r>
            <a:r>
              <a:rPr lang="en-US" altLang="zh-CN" sz="2800" dirty="0">
                <a:solidFill>
                  <a:srgbClr val="0000FF"/>
                </a:solidFill>
                <a:sym typeface="Symbol" pitchFamily="18" charset="2"/>
              </a:rPr>
              <a:t></a:t>
            </a:r>
            <a:r>
              <a:rPr lang="en-US" altLang="zh-CN" sz="2800" dirty="0">
                <a:solidFill>
                  <a:srgbClr val="0000FF"/>
                </a:solidFill>
              </a:rPr>
              <a:t> </a:t>
            </a:r>
            <a:r>
              <a:rPr lang="en-US" altLang="zh-CN" sz="2800" i="1" dirty="0">
                <a:solidFill>
                  <a:srgbClr val="0000FF"/>
                </a:solidFill>
              </a:rPr>
              <a:t>n</a:t>
            </a:r>
            <a:r>
              <a:rPr lang="zh-CN" altLang="en-US" sz="2800" dirty="0"/>
              <a:t>时</a:t>
            </a:r>
          </a:p>
          <a:p>
            <a:pPr lvl="1">
              <a:buFont typeface="Wingdings" pitchFamily="2" charset="2"/>
              <a:buNone/>
            </a:pPr>
            <a:endParaRPr lang="zh-CN" altLang="en-US" sz="1100" dirty="0" smtClean="0"/>
          </a:p>
          <a:p>
            <a:pPr lvl="1">
              <a:buFont typeface="Wingdings" pitchFamily="2" charset="2"/>
              <a:buNone/>
            </a:pPr>
            <a:endParaRPr lang="zh-CN" altLang="en-US" sz="2800" dirty="0"/>
          </a:p>
          <a:p>
            <a:pPr lvl="1">
              <a:lnSpc>
                <a:spcPct val="60000"/>
              </a:lnSpc>
              <a:buFont typeface="Wingdings" pitchFamily="2" charset="2"/>
              <a:buNone/>
            </a:pPr>
            <a:r>
              <a:rPr lang="zh-CN" altLang="en-US" sz="2800" dirty="0"/>
              <a:t>所以</a:t>
            </a:r>
          </a:p>
          <a:p>
            <a:pPr lvl="1">
              <a:buFont typeface="Wingdings" pitchFamily="2" charset="2"/>
              <a:buNone/>
            </a:pPr>
            <a:endParaRPr lang="en-US" altLang="zh-CN" sz="2800" dirty="0" smtClean="0"/>
          </a:p>
          <a:p>
            <a:pPr lvl="1">
              <a:buFont typeface="Wingdings" pitchFamily="2" charset="2"/>
              <a:buNone/>
            </a:pPr>
            <a:endParaRPr lang="en-US" altLang="zh-CN" sz="3600" dirty="0" smtClean="0"/>
          </a:p>
          <a:p>
            <a:pPr lvl="1">
              <a:buFont typeface="Wingdings" pitchFamily="2" charset="2"/>
              <a:buNone/>
            </a:pPr>
            <a:endParaRPr lang="zh-CN" altLang="en-US" sz="2800" dirty="0"/>
          </a:p>
          <a:p>
            <a:pPr lvl="1">
              <a:buFont typeface="Wingdings" pitchFamily="2" charset="2"/>
              <a:buNone/>
            </a:pPr>
            <a:r>
              <a:rPr lang="zh-CN" altLang="en-US" sz="2800" dirty="0" smtClean="0"/>
              <a:t>的</a:t>
            </a:r>
            <a:r>
              <a:rPr lang="zh-CN" altLang="en-US" sz="2800" dirty="0"/>
              <a:t>统计平均值仅在</a:t>
            </a:r>
            <a:r>
              <a:rPr lang="en-US" altLang="zh-CN" sz="2800" i="1" dirty="0">
                <a:solidFill>
                  <a:srgbClr val="FF0000"/>
                </a:solidFill>
              </a:rPr>
              <a:t>m</a:t>
            </a:r>
            <a:r>
              <a:rPr lang="en-US" altLang="zh-CN" sz="2800" dirty="0">
                <a:solidFill>
                  <a:srgbClr val="FF0000"/>
                </a:solidFill>
              </a:rPr>
              <a:t> = </a:t>
            </a:r>
            <a:r>
              <a:rPr lang="en-US" altLang="zh-CN" sz="2800" i="1" dirty="0">
                <a:solidFill>
                  <a:srgbClr val="FF0000"/>
                </a:solidFill>
              </a:rPr>
              <a:t>n</a:t>
            </a:r>
            <a:r>
              <a:rPr lang="zh-CN" altLang="en-US" sz="2800" dirty="0"/>
              <a:t>时存在，故有 </a:t>
            </a:r>
          </a:p>
        </p:txBody>
      </p:sp>
      <p:sp>
        <p:nvSpPr>
          <p:cNvPr id="39941" name="Rectangle 5"/>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9940" name="Object 4"/>
          <p:cNvGraphicFramePr>
            <a:graphicFrameLocks noChangeAspect="1"/>
          </p:cNvGraphicFramePr>
          <p:nvPr>
            <p:extLst>
              <p:ext uri="{D42A27DB-BD31-4B8C-83A1-F6EECF244321}">
                <p14:modId xmlns:p14="http://schemas.microsoft.com/office/powerpoint/2010/main" val="3360394886"/>
              </p:ext>
            </p:extLst>
          </p:nvPr>
        </p:nvGraphicFramePr>
        <p:xfrm>
          <a:off x="1907704" y="1268761"/>
          <a:ext cx="5040560" cy="1376977"/>
        </p:xfrm>
        <a:graphic>
          <a:graphicData uri="http://schemas.openxmlformats.org/presentationml/2006/ole">
            <mc:AlternateContent xmlns:mc="http://schemas.openxmlformats.org/markup-compatibility/2006">
              <mc:Choice xmlns:v="urn:schemas-microsoft-com:vml" Requires="v">
                <p:oleObj spid="_x0000_s677042" name="公式" r:id="rId3" imgW="2679700" imgH="736600" progId="Equation.3">
                  <p:embed/>
                </p:oleObj>
              </mc:Choice>
              <mc:Fallback>
                <p:oleObj name="公式" r:id="rId3" imgW="2679700" imgH="736600" progId="Equation.3">
                  <p:embed/>
                  <p:pic>
                    <p:nvPicPr>
                      <p:cNvPr id="0" name="Picture 5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268761"/>
                        <a:ext cx="5040560" cy="13769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2" name="Object 6"/>
          <p:cNvGraphicFramePr>
            <a:graphicFrameLocks noChangeAspect="1"/>
          </p:cNvGraphicFramePr>
          <p:nvPr>
            <p:extLst>
              <p:ext uri="{D42A27DB-BD31-4B8C-83A1-F6EECF244321}">
                <p14:modId xmlns:p14="http://schemas.microsoft.com/office/powerpoint/2010/main" val="2120484572"/>
              </p:ext>
            </p:extLst>
          </p:nvPr>
        </p:nvGraphicFramePr>
        <p:xfrm>
          <a:off x="1043608" y="2913870"/>
          <a:ext cx="7372226" cy="515130"/>
        </p:xfrm>
        <a:graphic>
          <a:graphicData uri="http://schemas.openxmlformats.org/presentationml/2006/ole">
            <mc:AlternateContent xmlns:mc="http://schemas.openxmlformats.org/markup-compatibility/2006">
              <mc:Choice xmlns:v="urn:schemas-microsoft-com:vml" Requires="v">
                <p:oleObj spid="_x0000_s677043" name="公式" r:id="rId5" imgW="3644900" imgH="241300" progId="Equation.3">
                  <p:embed/>
                </p:oleObj>
              </mc:Choice>
              <mc:Fallback>
                <p:oleObj name="公式" r:id="rId5" imgW="3644900" imgH="241300" progId="Equation.3">
                  <p:embed/>
                  <p:pic>
                    <p:nvPicPr>
                      <p:cNvPr id="0" name="Picture 5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2913870"/>
                        <a:ext cx="7372226" cy="5151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8"/>
          <p:cNvGrpSpPr>
            <a:grpSpLocks/>
          </p:cNvGrpSpPr>
          <p:nvPr/>
        </p:nvGrpSpPr>
        <p:grpSpPr bwMode="auto">
          <a:xfrm>
            <a:off x="233772" y="5373216"/>
            <a:ext cx="8676456" cy="906016"/>
            <a:chOff x="555" y="3640"/>
            <a:chExt cx="5205" cy="480"/>
          </a:xfrm>
        </p:grpSpPr>
        <p:graphicFrame>
          <p:nvGraphicFramePr>
            <p:cNvPr id="39950" name="Object 14"/>
            <p:cNvGraphicFramePr>
              <a:graphicFrameLocks noChangeAspect="1"/>
            </p:cNvGraphicFramePr>
            <p:nvPr/>
          </p:nvGraphicFramePr>
          <p:xfrm>
            <a:off x="555" y="3640"/>
            <a:ext cx="2779" cy="480"/>
          </p:xfrm>
          <a:graphic>
            <a:graphicData uri="http://schemas.openxmlformats.org/presentationml/2006/ole">
              <mc:AlternateContent xmlns:mc="http://schemas.openxmlformats.org/markup-compatibility/2006">
                <mc:Choice xmlns:v="urn:schemas-microsoft-com:vml" Requires="v">
                  <p:oleObj spid="_x0000_s677044" r:id="rId7" imgW="2489200" imgH="431800" progId="Equation.DSMT4">
                    <p:embed/>
                  </p:oleObj>
                </mc:Choice>
                <mc:Fallback>
                  <p:oleObj r:id="rId7" imgW="2489200" imgH="431800" progId="Equation.DSMT4">
                    <p:embed/>
                    <p:pic>
                      <p:nvPicPr>
                        <p:cNvPr id="0" name="Picture 5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 y="3640"/>
                          <a:ext cx="2779"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2" name="Object 16"/>
            <p:cNvGraphicFramePr>
              <a:graphicFrameLocks noChangeAspect="1"/>
            </p:cNvGraphicFramePr>
            <p:nvPr/>
          </p:nvGraphicFramePr>
          <p:xfrm>
            <a:off x="3334" y="3691"/>
            <a:ext cx="2426" cy="312"/>
          </p:xfrm>
          <a:graphic>
            <a:graphicData uri="http://schemas.openxmlformats.org/presentationml/2006/ole">
              <mc:AlternateContent xmlns:mc="http://schemas.openxmlformats.org/markup-compatibility/2006">
                <mc:Choice xmlns:v="urn:schemas-microsoft-com:vml" Requires="v">
                  <p:oleObj spid="_x0000_s677045" r:id="rId9" imgW="2146300" imgH="279400" progId="Equation.DSMT4">
                    <p:embed/>
                  </p:oleObj>
                </mc:Choice>
                <mc:Fallback>
                  <p:oleObj r:id="rId9" imgW="2146300" imgH="279400" progId="Equation.DSMT4">
                    <p:embed/>
                    <p:pic>
                      <p:nvPicPr>
                        <p:cNvPr id="0" name="Picture 5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4" y="3691"/>
                          <a:ext cx="2426"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9948" name="Object 12"/>
          <p:cNvGraphicFramePr>
            <a:graphicFrameLocks noGrp="1" noChangeAspect="1"/>
          </p:cNvGraphicFramePr>
          <p:nvPr>
            <p:ph idx="1"/>
            <p:extLst>
              <p:ext uri="{D42A27DB-BD31-4B8C-83A1-F6EECF244321}">
                <p14:modId xmlns:p14="http://schemas.microsoft.com/office/powerpoint/2010/main" val="2062206950"/>
              </p:ext>
            </p:extLst>
          </p:nvPr>
        </p:nvGraphicFramePr>
        <p:xfrm>
          <a:off x="1007096" y="3933056"/>
          <a:ext cx="8136904" cy="760040"/>
        </p:xfrm>
        <a:graphic>
          <a:graphicData uri="http://schemas.openxmlformats.org/presentationml/2006/ole">
            <mc:AlternateContent xmlns:mc="http://schemas.openxmlformats.org/markup-compatibility/2006">
              <mc:Choice xmlns:v="urn:schemas-microsoft-com:vml" Requires="v">
                <p:oleObj spid="_x0000_s677046" name="公式" r:id="rId11" imgW="4622800" imgH="431800" progId="Equation.3">
                  <p:embed/>
                </p:oleObj>
              </mc:Choice>
              <mc:Fallback>
                <p:oleObj name="公式" r:id="rId11" imgW="4622800" imgH="431800" progId="Equation.3">
                  <p:embed/>
                  <p:pic>
                    <p:nvPicPr>
                      <p:cNvPr id="0" name="Picture 576"/>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7096" y="3933056"/>
                        <a:ext cx="8136904" cy="7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椭圆 15"/>
          <p:cNvSpPr/>
          <p:nvPr/>
        </p:nvSpPr>
        <p:spPr>
          <a:xfrm>
            <a:off x="3347864" y="3861048"/>
            <a:ext cx="1080120"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3483053" y="3356992"/>
            <a:ext cx="792088" cy="432048"/>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3" end="3"/>
                                            </p:txEl>
                                          </p:spTgt>
                                        </p:tgtEl>
                                        <p:attrNameLst>
                                          <p:attrName>style.visibility</p:attrName>
                                        </p:attrNameLst>
                                      </p:cBhvr>
                                      <p:to>
                                        <p:strVal val="visible"/>
                                      </p:to>
                                    </p:set>
                                    <p:anim calcmode="lin" valueType="num">
                                      <p:cBhvr additive="base">
                                        <p:cTn id="7"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942"/>
                                        </p:tgtEl>
                                        <p:attrNameLst>
                                          <p:attrName>style.visibility</p:attrName>
                                        </p:attrNameLst>
                                      </p:cBhvr>
                                      <p:to>
                                        <p:strVal val="visible"/>
                                      </p:to>
                                    </p:set>
                                    <p:anim calcmode="lin" valueType="num">
                                      <p:cBhvr additive="base">
                                        <p:cTn id="11" dur="500" fill="hold"/>
                                        <p:tgtEl>
                                          <p:spTgt spid="39942"/>
                                        </p:tgtEl>
                                        <p:attrNameLst>
                                          <p:attrName>ppt_x</p:attrName>
                                        </p:attrNameLst>
                                      </p:cBhvr>
                                      <p:tavLst>
                                        <p:tav tm="0">
                                          <p:val>
                                            <p:strVal val="#ppt_x"/>
                                          </p:val>
                                        </p:tav>
                                        <p:tav tm="100000">
                                          <p:val>
                                            <p:strVal val="#ppt_x"/>
                                          </p:val>
                                        </p:tav>
                                      </p:tavLst>
                                    </p:anim>
                                    <p:anim calcmode="lin" valueType="num">
                                      <p:cBhvr additive="base">
                                        <p:cTn id="12" dur="500" fill="hold"/>
                                        <p:tgtEl>
                                          <p:spTgt spid="3994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39948"/>
                                        </p:tgtEl>
                                        <p:attrNameLst>
                                          <p:attrName>style.visibility</p:attrName>
                                        </p:attrNameLst>
                                      </p:cBhvr>
                                      <p:to>
                                        <p:strVal val="visible"/>
                                      </p:to>
                                    </p:set>
                                    <p:anim calcmode="lin" valueType="num">
                                      <p:cBhvr additive="base">
                                        <p:cTn id="21" dur="500" fill="hold"/>
                                        <p:tgtEl>
                                          <p:spTgt spid="39948"/>
                                        </p:tgtEl>
                                        <p:attrNameLst>
                                          <p:attrName>ppt_x</p:attrName>
                                        </p:attrNameLst>
                                      </p:cBhvr>
                                      <p:tavLst>
                                        <p:tav tm="0">
                                          <p:val>
                                            <p:strVal val="#ppt_x"/>
                                          </p:val>
                                        </p:tav>
                                        <p:tav tm="100000">
                                          <p:val>
                                            <p:strVal val="#ppt_x"/>
                                          </p:val>
                                        </p:tav>
                                      </p:tavLst>
                                    </p:anim>
                                    <p:anim calcmode="lin" valueType="num">
                                      <p:cBhvr additive="base">
                                        <p:cTn id="22" dur="500" fill="hold"/>
                                        <p:tgtEl>
                                          <p:spTgt spid="3994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39939">
                                            <p:txEl>
                                              <p:pRg st="7" end="7"/>
                                            </p:txEl>
                                          </p:spTgt>
                                        </p:tgtEl>
                                        <p:attrNameLst>
                                          <p:attrName>style.visibility</p:attrName>
                                        </p:attrNameLst>
                                      </p:cBhvr>
                                      <p:to>
                                        <p:strVal val="visible"/>
                                      </p:to>
                                    </p:set>
                                    <p:anim calcmode="lin" valueType="num">
                                      <p:cBhvr additive="base">
                                        <p:cTn id="26" dur="500" fill="hold"/>
                                        <p:tgtEl>
                                          <p:spTgt spid="39939">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9939">
                                            <p:txEl>
                                              <p:pRg st="7" end="7"/>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ppt_x"/>
                                          </p:val>
                                        </p:tav>
                                        <p:tav tm="100000">
                                          <p:val>
                                            <p:strVal val="#ppt_x"/>
                                          </p:val>
                                        </p:tav>
                                      </p:tavLst>
                                    </p:anim>
                                    <p:anim calcmode="lin" valueType="num">
                                      <p:cBhvr additive="base">
                                        <p:cTn id="3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i="1" dirty="0" smtClean="0">
                <a:solidFill>
                  <a:srgbClr val="7030A0"/>
                </a:solidFill>
              </a:rPr>
              <a:t>u(t)</a:t>
            </a:r>
            <a:r>
              <a:rPr lang="zh-CN" altLang="en-US" dirty="0" smtClean="0">
                <a:solidFill>
                  <a:srgbClr val="7030A0"/>
                </a:solidFill>
              </a:rPr>
              <a:t>的功率谱密度</a:t>
            </a:r>
            <a:r>
              <a:rPr lang="en-US" altLang="zh-CN" i="1" dirty="0" err="1" smtClean="0">
                <a:solidFill>
                  <a:srgbClr val="7030A0"/>
                </a:solidFill>
              </a:rPr>
              <a:t>P</a:t>
            </a:r>
            <a:r>
              <a:rPr lang="en-US" altLang="zh-CN" i="1" baseline="-25000" dirty="0" err="1" smtClean="0">
                <a:solidFill>
                  <a:srgbClr val="7030A0"/>
                </a:solidFill>
              </a:rPr>
              <a:t>u</a:t>
            </a:r>
            <a:r>
              <a:rPr lang="en-US" altLang="zh-CN" i="1" dirty="0" smtClean="0">
                <a:solidFill>
                  <a:srgbClr val="7030A0"/>
                </a:solidFill>
              </a:rPr>
              <a:t>(f)</a:t>
            </a:r>
            <a:endParaRPr lang="zh-CN" altLang="en-US" dirty="0"/>
          </a:p>
        </p:txBody>
      </p:sp>
      <p:sp>
        <p:nvSpPr>
          <p:cNvPr id="44035" name="Rectangle 3"/>
          <p:cNvSpPr>
            <a:spLocks noGrp="1" noChangeArrowheads="1"/>
          </p:cNvSpPr>
          <p:nvPr>
            <p:ph type="body" idx="1"/>
          </p:nvPr>
        </p:nvSpPr>
        <p:spPr/>
        <p:txBody>
          <a:bodyPr>
            <a:normAutofit/>
          </a:bodyPr>
          <a:lstStyle/>
          <a:p>
            <a:r>
              <a:rPr lang="zh-CN" altLang="en-US" sz="2400" dirty="0" smtClean="0"/>
              <a:t>将其代入</a:t>
            </a:r>
            <a:endParaRPr lang="en-US" altLang="zh-CN" sz="2400" dirty="0" smtClean="0"/>
          </a:p>
          <a:p>
            <a:pPr lvl="6"/>
            <a:endParaRPr lang="zh-CN" altLang="en-US" sz="400" dirty="0" smtClean="0"/>
          </a:p>
          <a:p>
            <a:r>
              <a:rPr lang="en-US" altLang="zh-CN" sz="2400" i="1" dirty="0" smtClean="0"/>
              <a:t>u (t)</a:t>
            </a:r>
            <a:r>
              <a:rPr lang="zh-CN" altLang="en-US" sz="2400" dirty="0" smtClean="0"/>
              <a:t>的功率谱密度</a:t>
            </a:r>
          </a:p>
          <a:p>
            <a:pPr lvl="1"/>
            <a:endParaRPr lang="zh-CN" altLang="en-US" dirty="0" smtClean="0"/>
          </a:p>
          <a:p>
            <a:pPr lvl="1"/>
            <a:endParaRPr lang="zh-CN" altLang="en-US" dirty="0" smtClean="0"/>
          </a:p>
          <a:p>
            <a:pPr lvl="1"/>
            <a:endParaRPr lang="zh-CN" altLang="en-US" dirty="0" smtClean="0"/>
          </a:p>
        </p:txBody>
      </p:sp>
      <p:sp>
        <p:nvSpPr>
          <p:cNvPr id="8" name="灯片编号占位符 5"/>
          <p:cNvSpPr>
            <a:spLocks noGrp="1"/>
          </p:cNvSpPr>
          <p:nvPr>
            <p:ph type="sldNum" sz="quarter" idx="12"/>
          </p:nvPr>
        </p:nvSpPr>
        <p:spPr/>
        <p:txBody>
          <a:bodyPr/>
          <a:lstStyle/>
          <a:p>
            <a:fld id="{04545CE8-8F72-4D61-B142-BACE8DBF4CFE}" type="slidenum">
              <a:rPr lang="en-US" altLang="zh-CN" smtClean="0"/>
              <a:pPr/>
              <a:t>33</a:t>
            </a:fld>
            <a:endParaRPr lang="en-US" altLang="zh-CN"/>
          </a:p>
        </p:txBody>
      </p:sp>
      <p:sp>
        <p:nvSpPr>
          <p:cNvPr id="44037" name="Rectangle 5"/>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4036" name="Object 4"/>
          <p:cNvGraphicFramePr>
            <a:graphicFrameLocks noChangeAspect="1"/>
          </p:cNvGraphicFramePr>
          <p:nvPr>
            <p:extLst>
              <p:ext uri="{D42A27DB-BD31-4B8C-83A1-F6EECF244321}">
                <p14:modId xmlns:p14="http://schemas.microsoft.com/office/powerpoint/2010/main" val="4189732508"/>
              </p:ext>
            </p:extLst>
          </p:nvPr>
        </p:nvGraphicFramePr>
        <p:xfrm>
          <a:off x="2555776" y="1052736"/>
          <a:ext cx="2899222" cy="936104"/>
        </p:xfrm>
        <a:graphic>
          <a:graphicData uri="http://schemas.openxmlformats.org/presentationml/2006/ole">
            <mc:AlternateContent xmlns:mc="http://schemas.openxmlformats.org/markup-compatibility/2006">
              <mc:Choice xmlns:v="urn:schemas-microsoft-com:vml" Requires="v">
                <p:oleObj spid="_x0000_s11748" r:id="rId3" imgW="1536033" imgH="495085" progId="Equation.DSMT4">
                  <p:embed/>
                </p:oleObj>
              </mc:Choice>
              <mc:Fallback>
                <p:oleObj r:id="rId3" imgW="1536033" imgH="495085" progId="Equation.DSMT4">
                  <p:embed/>
                  <p:pic>
                    <p:nvPicPr>
                      <p:cNvPr id="0" name="Picture 2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052736"/>
                        <a:ext cx="2899222"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8" name="Object 6"/>
          <p:cNvGraphicFramePr>
            <a:graphicFrameLocks noChangeAspect="1"/>
          </p:cNvGraphicFramePr>
          <p:nvPr>
            <p:extLst>
              <p:ext uri="{D42A27DB-BD31-4B8C-83A1-F6EECF244321}">
                <p14:modId xmlns:p14="http://schemas.microsoft.com/office/powerpoint/2010/main" val="2448246230"/>
              </p:ext>
            </p:extLst>
          </p:nvPr>
        </p:nvGraphicFramePr>
        <p:xfrm>
          <a:off x="1547665" y="2276872"/>
          <a:ext cx="5328592" cy="1417178"/>
        </p:xfrm>
        <a:graphic>
          <a:graphicData uri="http://schemas.openxmlformats.org/presentationml/2006/ole">
            <mc:AlternateContent xmlns:mc="http://schemas.openxmlformats.org/markup-compatibility/2006">
              <mc:Choice xmlns:v="urn:schemas-microsoft-com:vml" Requires="v">
                <p:oleObj spid="_x0000_s11749" name="Equation" r:id="rId5" imgW="2971800" imgH="787400" progId="Equation.DSMT4">
                  <p:embed/>
                </p:oleObj>
              </mc:Choice>
              <mc:Fallback>
                <p:oleObj name="Equation" r:id="rId5" imgW="2971800" imgH="787400" progId="Equation.DSMT4">
                  <p:embed/>
                  <p:pic>
                    <p:nvPicPr>
                      <p:cNvPr id="0" name="Picture 2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5" y="2276872"/>
                        <a:ext cx="5328592" cy="14171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图示 2"/>
          <p:cNvGraphicFramePr/>
          <p:nvPr>
            <p:extLst>
              <p:ext uri="{D42A27DB-BD31-4B8C-83A1-F6EECF244321}">
                <p14:modId xmlns:p14="http://schemas.microsoft.com/office/powerpoint/2010/main" val="349367500"/>
              </p:ext>
            </p:extLst>
          </p:nvPr>
        </p:nvGraphicFramePr>
        <p:xfrm>
          <a:off x="467544" y="3717032"/>
          <a:ext cx="8424936" cy="30243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altLang="zh-CN" sz="3600" i="1" dirty="0" smtClean="0">
                <a:solidFill>
                  <a:srgbClr val="0000FF"/>
                </a:solidFill>
              </a:rPr>
              <a:t>s</a:t>
            </a:r>
            <a:r>
              <a:rPr lang="en-US" altLang="zh-CN" sz="3600" dirty="0" smtClean="0">
                <a:solidFill>
                  <a:srgbClr val="0000FF"/>
                </a:solidFill>
              </a:rPr>
              <a:t>(</a:t>
            </a:r>
            <a:r>
              <a:rPr lang="en-US" altLang="zh-CN" sz="3600" i="1" dirty="0" smtClean="0">
                <a:solidFill>
                  <a:srgbClr val="0000FF"/>
                </a:solidFill>
              </a:rPr>
              <a:t>t</a:t>
            </a:r>
            <a:r>
              <a:rPr lang="en-US" altLang="zh-CN" sz="3600" dirty="0" smtClean="0">
                <a:solidFill>
                  <a:srgbClr val="0000FF"/>
                </a:solidFill>
              </a:rPr>
              <a:t>)</a:t>
            </a:r>
            <a:r>
              <a:rPr lang="en-US" altLang="zh-CN" sz="3600" dirty="0"/>
              <a:t> </a:t>
            </a:r>
            <a:r>
              <a:rPr lang="en-US" altLang="zh-CN" sz="3600" dirty="0">
                <a:solidFill>
                  <a:srgbClr val="0000FF"/>
                </a:solidFill>
              </a:rPr>
              <a:t>= </a:t>
            </a:r>
            <a:r>
              <a:rPr lang="en-US" altLang="zh-CN" sz="3600" i="1" dirty="0">
                <a:solidFill>
                  <a:srgbClr val="0000FF"/>
                </a:solidFill>
              </a:rPr>
              <a:t>u</a:t>
            </a:r>
            <a:r>
              <a:rPr lang="en-US" altLang="zh-CN" sz="3600" dirty="0">
                <a:solidFill>
                  <a:srgbClr val="0000FF"/>
                </a:solidFill>
              </a:rPr>
              <a:t>(</a:t>
            </a:r>
            <a:r>
              <a:rPr lang="en-US" altLang="zh-CN" sz="3600" i="1" dirty="0">
                <a:solidFill>
                  <a:srgbClr val="0000FF"/>
                </a:solidFill>
              </a:rPr>
              <a:t>t</a:t>
            </a:r>
            <a:r>
              <a:rPr lang="en-US" altLang="zh-CN" sz="3600" dirty="0">
                <a:solidFill>
                  <a:srgbClr val="0000FF"/>
                </a:solidFill>
              </a:rPr>
              <a:t>) + </a:t>
            </a:r>
            <a:r>
              <a:rPr lang="en-US" altLang="zh-CN" sz="3600" i="1" dirty="0">
                <a:solidFill>
                  <a:srgbClr val="0000FF"/>
                </a:solidFill>
              </a:rPr>
              <a:t>v</a:t>
            </a:r>
            <a:r>
              <a:rPr lang="en-US" altLang="zh-CN" sz="3600" dirty="0">
                <a:solidFill>
                  <a:srgbClr val="0000FF"/>
                </a:solidFill>
              </a:rPr>
              <a:t>(</a:t>
            </a:r>
            <a:r>
              <a:rPr lang="en-US" altLang="zh-CN" sz="3600" i="1" dirty="0">
                <a:solidFill>
                  <a:srgbClr val="0000FF"/>
                </a:solidFill>
              </a:rPr>
              <a:t>t</a:t>
            </a:r>
            <a:r>
              <a:rPr lang="en-US" altLang="zh-CN" sz="3600" dirty="0">
                <a:solidFill>
                  <a:srgbClr val="0000FF"/>
                </a:solidFill>
              </a:rPr>
              <a:t>)</a:t>
            </a:r>
            <a:r>
              <a:rPr lang="zh-CN" altLang="en-US" sz="3600" dirty="0" smtClean="0">
                <a:solidFill>
                  <a:srgbClr val="0000FF"/>
                </a:solidFill>
              </a:rPr>
              <a:t>的功率谱密度</a:t>
            </a:r>
            <a:r>
              <a:rPr lang="en-US" altLang="zh-CN" sz="3600" i="1" dirty="0" smtClean="0">
                <a:solidFill>
                  <a:srgbClr val="0000FF"/>
                </a:solidFill>
              </a:rPr>
              <a:t>P</a:t>
            </a:r>
            <a:r>
              <a:rPr lang="en-US" altLang="zh-CN" sz="3600" i="1" baseline="-25000" dirty="0" smtClean="0">
                <a:solidFill>
                  <a:srgbClr val="0000FF"/>
                </a:solidFill>
              </a:rPr>
              <a:t>s</a:t>
            </a:r>
            <a:r>
              <a:rPr lang="en-US" altLang="zh-CN" sz="3600" dirty="0" smtClean="0">
                <a:solidFill>
                  <a:srgbClr val="0000FF"/>
                </a:solidFill>
              </a:rPr>
              <a:t>(</a:t>
            </a:r>
            <a:r>
              <a:rPr lang="en-US" altLang="zh-CN" sz="3600" i="1" dirty="0" smtClean="0">
                <a:solidFill>
                  <a:srgbClr val="0000FF"/>
                </a:solidFill>
              </a:rPr>
              <a:t>f</a:t>
            </a:r>
            <a:r>
              <a:rPr lang="en-US" altLang="zh-CN" sz="3600" dirty="0" smtClean="0">
                <a:solidFill>
                  <a:srgbClr val="0000FF"/>
                </a:solidFill>
              </a:rPr>
              <a:t>)</a:t>
            </a:r>
            <a:endParaRPr lang="zh-CN" altLang="en-US" dirty="0">
              <a:solidFill>
                <a:srgbClr val="0000FF"/>
              </a:solidFill>
            </a:endParaRPr>
          </a:p>
        </p:txBody>
      </p:sp>
      <p:sp>
        <p:nvSpPr>
          <p:cNvPr id="18" name="灯片编号占位符 7"/>
          <p:cNvSpPr>
            <a:spLocks noGrp="1"/>
          </p:cNvSpPr>
          <p:nvPr>
            <p:ph type="sldNum" sz="quarter" idx="12"/>
          </p:nvPr>
        </p:nvSpPr>
        <p:spPr/>
        <p:txBody>
          <a:bodyPr/>
          <a:lstStyle/>
          <a:p>
            <a:fld id="{2757D420-883C-4162-A763-F373E33263CC}" type="slidenum">
              <a:rPr lang="en-US" altLang="zh-CN" smtClean="0"/>
              <a:pPr/>
              <a:t>34</a:t>
            </a:fld>
            <a:endParaRPr lang="en-US" altLang="zh-CN"/>
          </a:p>
        </p:txBody>
      </p:sp>
      <p:sp>
        <p:nvSpPr>
          <p:cNvPr id="45059" name="Rectangle 3"/>
          <p:cNvSpPr>
            <a:spLocks noGrp="1" noChangeArrowheads="1"/>
          </p:cNvSpPr>
          <p:nvPr>
            <p:ph type="body" sz="half" idx="4294967295"/>
          </p:nvPr>
        </p:nvSpPr>
        <p:spPr>
          <a:xfrm>
            <a:off x="296863" y="1179513"/>
            <a:ext cx="8847137" cy="5678487"/>
          </a:xfrm>
        </p:spPr>
        <p:txBody>
          <a:bodyPr>
            <a:normAutofit/>
          </a:bodyPr>
          <a:lstStyle/>
          <a:p>
            <a:pPr lvl="1">
              <a:lnSpc>
                <a:spcPct val="125000"/>
              </a:lnSpc>
              <a:buFont typeface="Wingdings" pitchFamily="2" charset="2"/>
              <a:buNone/>
            </a:pPr>
            <a:endParaRPr lang="en-US" altLang="zh-CN" sz="2800" dirty="0" smtClean="0"/>
          </a:p>
          <a:p>
            <a:pPr lvl="1">
              <a:lnSpc>
                <a:spcPct val="125000"/>
              </a:lnSpc>
              <a:buFont typeface="Wingdings" pitchFamily="2" charset="2"/>
              <a:buNone/>
            </a:pPr>
            <a:endParaRPr lang="en-US" altLang="zh-CN" sz="2800" dirty="0" smtClean="0"/>
          </a:p>
          <a:p>
            <a:pPr lvl="1">
              <a:lnSpc>
                <a:spcPct val="125000"/>
              </a:lnSpc>
              <a:buFont typeface="Wingdings" pitchFamily="2" charset="2"/>
              <a:buNone/>
            </a:pPr>
            <a:endParaRPr lang="en-US" altLang="zh-CN" sz="2800" dirty="0" smtClean="0"/>
          </a:p>
          <a:p>
            <a:pPr lvl="1">
              <a:lnSpc>
                <a:spcPct val="125000"/>
              </a:lnSpc>
              <a:buFont typeface="Wingdings" pitchFamily="2" charset="2"/>
              <a:buNone/>
            </a:pPr>
            <a:endParaRPr lang="en-US" altLang="zh-CN" sz="2800" dirty="0"/>
          </a:p>
          <a:p>
            <a:pPr lvl="1">
              <a:lnSpc>
                <a:spcPct val="125000"/>
              </a:lnSpc>
              <a:buFont typeface="Wingdings" pitchFamily="2" charset="2"/>
              <a:buNone/>
            </a:pPr>
            <a:endParaRPr lang="en-US" altLang="zh-CN" sz="2800" dirty="0" smtClean="0"/>
          </a:p>
          <a:p>
            <a:pPr lvl="1">
              <a:lnSpc>
                <a:spcPct val="125000"/>
              </a:lnSpc>
              <a:buFont typeface="Wingdings" pitchFamily="2" charset="2"/>
              <a:buNone/>
            </a:pPr>
            <a:r>
              <a:rPr lang="zh-CN" altLang="en-US" sz="2800" dirty="0" smtClean="0"/>
              <a:t>如果</a:t>
            </a:r>
            <a:r>
              <a:rPr lang="zh-CN" altLang="en-US" sz="2800" dirty="0"/>
              <a:t>写成单边的</a:t>
            </a:r>
            <a:r>
              <a:rPr lang="zh-CN" altLang="en-US" sz="2800" dirty="0" smtClean="0"/>
              <a:t>，有</a:t>
            </a:r>
            <a:endParaRPr lang="zh-CN" altLang="en-US" sz="2800" dirty="0"/>
          </a:p>
        </p:txBody>
      </p:sp>
      <p:graphicFrame>
        <p:nvGraphicFramePr>
          <p:cNvPr id="45062" name="Object 6"/>
          <p:cNvGraphicFramePr>
            <a:graphicFrameLocks noGrp="1" noChangeAspect="1"/>
          </p:cNvGraphicFramePr>
          <p:nvPr>
            <p:ph sz="quarter" idx="4294967295"/>
            <p:extLst>
              <p:ext uri="{D42A27DB-BD31-4B8C-83A1-F6EECF244321}">
                <p14:modId xmlns:p14="http://schemas.microsoft.com/office/powerpoint/2010/main" val="1691700922"/>
              </p:ext>
            </p:extLst>
          </p:nvPr>
        </p:nvGraphicFramePr>
        <p:xfrm>
          <a:off x="1547664" y="1772816"/>
          <a:ext cx="5802858" cy="716533"/>
        </p:xfrm>
        <a:graphic>
          <a:graphicData uri="http://schemas.openxmlformats.org/presentationml/2006/ole">
            <mc:AlternateContent xmlns:mc="http://schemas.openxmlformats.org/markup-compatibility/2006">
              <mc:Choice xmlns:v="urn:schemas-microsoft-com:vml" Requires="v">
                <p:oleObj spid="_x0000_s651922" r:id="rId3" imgW="3505200" imgH="431800" progId="Equation.DSMT4">
                  <p:embed/>
                </p:oleObj>
              </mc:Choice>
              <mc:Fallback>
                <p:oleObj r:id="rId3" imgW="3505200" imgH="431800" progId="Equation.DSMT4">
                  <p:embed/>
                  <p:pic>
                    <p:nvPicPr>
                      <p:cNvPr id="0" name="Picture 80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772816"/>
                        <a:ext cx="5802858" cy="716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5" name="Rectangle 9"/>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12"/>
          <p:cNvGrpSpPr>
            <a:grpSpLocks/>
          </p:cNvGrpSpPr>
          <p:nvPr/>
        </p:nvGrpSpPr>
        <p:grpSpPr bwMode="auto">
          <a:xfrm>
            <a:off x="1331640" y="2924945"/>
            <a:ext cx="6768752" cy="1313588"/>
            <a:chOff x="1292" y="2174"/>
            <a:chExt cx="3698" cy="650"/>
          </a:xfrm>
        </p:grpSpPr>
        <p:graphicFrame>
          <p:nvGraphicFramePr>
            <p:cNvPr id="45064" name="Object 8"/>
            <p:cNvGraphicFramePr>
              <a:graphicFrameLocks noChangeAspect="1"/>
            </p:cNvGraphicFramePr>
            <p:nvPr/>
          </p:nvGraphicFramePr>
          <p:xfrm>
            <a:off x="1292" y="2174"/>
            <a:ext cx="3232" cy="284"/>
          </p:xfrm>
          <a:graphic>
            <a:graphicData uri="http://schemas.openxmlformats.org/presentationml/2006/ole">
              <mc:AlternateContent xmlns:mc="http://schemas.openxmlformats.org/markup-compatibility/2006">
                <mc:Choice xmlns:v="urn:schemas-microsoft-com:vml" Requires="v">
                  <p:oleObj spid="_x0000_s651923" name="公式" r:id="rId5" imgW="3149600" imgH="279400" progId="Equation.3">
                    <p:embed/>
                  </p:oleObj>
                </mc:Choice>
                <mc:Fallback>
                  <p:oleObj name="公式" r:id="rId5" imgW="3149600" imgH="279400" progId="Equation.3">
                    <p:embed/>
                    <p:pic>
                      <p:nvPicPr>
                        <p:cNvPr id="0" name="Picture 8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 y="2174"/>
                          <a:ext cx="3232"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6" name="Object 10"/>
            <p:cNvGraphicFramePr>
              <a:graphicFrameLocks noChangeAspect="1"/>
            </p:cNvGraphicFramePr>
            <p:nvPr>
              <p:extLst>
                <p:ext uri="{D42A27DB-BD31-4B8C-83A1-F6EECF244321}">
                  <p14:modId xmlns:p14="http://schemas.microsoft.com/office/powerpoint/2010/main" val="1956291346"/>
                </p:ext>
              </p:extLst>
            </p:nvPr>
          </p:nvGraphicFramePr>
          <p:xfrm>
            <a:off x="1916" y="2388"/>
            <a:ext cx="3074" cy="436"/>
          </p:xfrm>
          <a:graphic>
            <a:graphicData uri="http://schemas.openxmlformats.org/presentationml/2006/ole">
              <mc:AlternateContent xmlns:mc="http://schemas.openxmlformats.org/markup-compatibility/2006">
                <mc:Choice xmlns:v="urn:schemas-microsoft-com:vml" Requires="v">
                  <p:oleObj spid="_x0000_s651924" name="公式" r:id="rId7" imgW="3022600" imgH="431800" progId="Equation.3">
                    <p:embed/>
                  </p:oleObj>
                </mc:Choice>
                <mc:Fallback>
                  <p:oleObj name="公式" r:id="rId7" imgW="3022600" imgH="431800" progId="Equation.3">
                    <p:embed/>
                    <p:pic>
                      <p:nvPicPr>
                        <p:cNvPr id="0" name="Picture 8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6" y="2388"/>
                          <a:ext cx="3074" cy="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5070" name="Rectangle 14"/>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5072" name="Rectangle 16"/>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5075" name="Rectangle 1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3" name="Group 20"/>
          <p:cNvGrpSpPr>
            <a:grpSpLocks/>
          </p:cNvGrpSpPr>
          <p:nvPr/>
        </p:nvGrpSpPr>
        <p:grpSpPr bwMode="auto">
          <a:xfrm>
            <a:off x="1259632" y="5013176"/>
            <a:ext cx="7263507" cy="1440160"/>
            <a:chOff x="612" y="3294"/>
            <a:chExt cx="4394" cy="772"/>
          </a:xfrm>
        </p:grpSpPr>
        <p:grpSp>
          <p:nvGrpSpPr>
            <p:cNvPr id="4" name="Group 17"/>
            <p:cNvGrpSpPr>
              <a:grpSpLocks/>
            </p:cNvGrpSpPr>
            <p:nvPr/>
          </p:nvGrpSpPr>
          <p:grpSpPr bwMode="auto">
            <a:xfrm>
              <a:off x="612" y="3294"/>
              <a:ext cx="4167" cy="312"/>
              <a:chOff x="612" y="3294"/>
              <a:chExt cx="4133" cy="272"/>
            </a:xfrm>
          </p:grpSpPr>
          <p:graphicFrame>
            <p:nvGraphicFramePr>
              <p:cNvPr id="45069" name="Object 13"/>
              <p:cNvGraphicFramePr>
                <a:graphicFrameLocks noChangeAspect="1"/>
              </p:cNvGraphicFramePr>
              <p:nvPr/>
            </p:nvGraphicFramePr>
            <p:xfrm>
              <a:off x="612" y="3294"/>
              <a:ext cx="2098" cy="272"/>
            </p:xfrm>
            <a:graphic>
              <a:graphicData uri="http://schemas.openxmlformats.org/presentationml/2006/ole">
                <mc:AlternateContent xmlns:mc="http://schemas.openxmlformats.org/markup-compatibility/2006">
                  <mc:Choice xmlns:v="urn:schemas-microsoft-com:vml" Requires="v">
                    <p:oleObj spid="_x0000_s651925" name="公式" r:id="rId9" imgW="2247900" imgH="279400" progId="Equation.3">
                      <p:embed/>
                    </p:oleObj>
                  </mc:Choice>
                  <mc:Fallback>
                    <p:oleObj name="公式" r:id="rId9" imgW="2247900" imgH="279400" progId="Equation.3">
                      <p:embed/>
                      <p:pic>
                        <p:nvPicPr>
                          <p:cNvPr id="0" name="Picture 8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 y="3294"/>
                            <a:ext cx="209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71" name="Object 15"/>
              <p:cNvGraphicFramePr>
                <a:graphicFrameLocks noChangeAspect="1"/>
              </p:cNvGraphicFramePr>
              <p:nvPr/>
            </p:nvGraphicFramePr>
            <p:xfrm>
              <a:off x="2738" y="3294"/>
              <a:ext cx="2007" cy="269"/>
            </p:xfrm>
            <a:graphic>
              <a:graphicData uri="http://schemas.openxmlformats.org/presentationml/2006/ole">
                <mc:AlternateContent xmlns:mc="http://schemas.openxmlformats.org/markup-compatibility/2006">
                  <mc:Choice xmlns:v="urn:schemas-microsoft-com:vml" Requires="v">
                    <p:oleObj spid="_x0000_s651926" name="公式" r:id="rId11" imgW="2057400" imgH="279400" progId="Equation.3">
                      <p:embed/>
                    </p:oleObj>
                  </mc:Choice>
                  <mc:Fallback>
                    <p:oleObj name="公式" r:id="rId11" imgW="2057400" imgH="279400" progId="Equation.3">
                      <p:embed/>
                      <p:pic>
                        <p:nvPicPr>
                          <p:cNvPr id="0" name="Picture 8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38" y="3294"/>
                            <a:ext cx="2007"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5074" name="Object 18"/>
            <p:cNvGraphicFramePr>
              <a:graphicFrameLocks noChangeAspect="1"/>
            </p:cNvGraphicFramePr>
            <p:nvPr/>
          </p:nvGraphicFramePr>
          <p:xfrm>
            <a:off x="952" y="3577"/>
            <a:ext cx="4054" cy="489"/>
          </p:xfrm>
          <a:graphic>
            <a:graphicData uri="http://schemas.openxmlformats.org/presentationml/2006/ole">
              <mc:AlternateContent xmlns:mc="http://schemas.openxmlformats.org/markup-compatibility/2006">
                <mc:Choice xmlns:v="urn:schemas-microsoft-com:vml" Requires="v">
                  <p:oleObj spid="_x0000_s651927" name="公式" r:id="rId13" imgW="3556000" imgH="431800" progId="Equation.3">
                    <p:embed/>
                  </p:oleObj>
                </mc:Choice>
                <mc:Fallback>
                  <p:oleObj name="公式" r:id="rId13" imgW="3556000" imgH="431800" progId="Equation.3">
                    <p:embed/>
                    <p:pic>
                      <p:nvPicPr>
                        <p:cNvPr id="0" name="Picture 80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 y="3577"/>
                          <a:ext cx="4054" cy="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5060" name="Object 4"/>
          <p:cNvGraphicFramePr>
            <a:graphicFrameLocks noGrp="1" noChangeAspect="1"/>
          </p:cNvGraphicFramePr>
          <p:nvPr>
            <p:ph idx="1"/>
          </p:nvPr>
        </p:nvGraphicFramePr>
        <p:xfrm>
          <a:off x="1979712" y="1124744"/>
          <a:ext cx="3862392" cy="499839"/>
        </p:xfrm>
        <a:graphic>
          <a:graphicData uri="http://schemas.openxmlformats.org/presentationml/2006/ole">
            <mc:AlternateContent xmlns:mc="http://schemas.openxmlformats.org/markup-compatibility/2006">
              <mc:Choice xmlns:v="urn:schemas-microsoft-com:vml" Requires="v">
                <p:oleObj spid="_x0000_s651928" name="公式" r:id="rId15" imgW="2159000" imgH="279400" progId="Equation.3">
                  <p:embed/>
                </p:oleObj>
              </mc:Choice>
              <mc:Fallback>
                <p:oleObj name="公式" r:id="rId15" imgW="2159000" imgH="279400" progId="Equation.3">
                  <p:embed/>
                  <p:pic>
                    <p:nvPicPr>
                      <p:cNvPr id="0" name="Picture 806"/>
                      <p:cNvPicPr>
                        <a:picLocks noGrp="1"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9712" y="1124744"/>
                        <a:ext cx="3862392" cy="4998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矩形 21"/>
          <p:cNvSpPr/>
          <p:nvPr/>
        </p:nvSpPr>
        <p:spPr>
          <a:xfrm>
            <a:off x="3419872" y="1340768"/>
            <a:ext cx="704039" cy="923330"/>
          </a:xfrm>
          <a:prstGeom prst="rect">
            <a:avLst/>
          </a:prstGeom>
        </p:spPr>
        <p:txBody>
          <a:bodyPr wrap="none">
            <a:spAutoFit/>
          </a:bodyPr>
          <a:lstStyle/>
          <a:p>
            <a:r>
              <a:rPr lang="en-US" altLang="zh-CN" sz="5400" b="1" dirty="0" smtClean="0">
                <a:solidFill>
                  <a:srgbClr val="FF0000"/>
                </a:solidFill>
                <a:latin typeface="华文琥珀" pitchFamily="2" charset="-122"/>
                <a:ea typeface="华文琥珀" pitchFamily="2" charset="-122"/>
              </a:rPr>
              <a:t>+</a:t>
            </a:r>
            <a:endParaRPr lang="zh-CN" altLang="en-US" sz="5400" b="1" dirty="0">
              <a:solidFill>
                <a:srgbClr val="FF0000"/>
              </a:solidFill>
              <a:latin typeface="华文琥珀" pitchFamily="2" charset="-122"/>
              <a:ea typeface="华文琥珀" pitchFamily="2" charset="-122"/>
            </a:endParaRPr>
          </a:p>
        </p:txBody>
      </p:sp>
      <p:sp>
        <p:nvSpPr>
          <p:cNvPr id="23" name="椭圆 22"/>
          <p:cNvSpPr/>
          <p:nvPr/>
        </p:nvSpPr>
        <p:spPr>
          <a:xfrm>
            <a:off x="2411760" y="3356992"/>
            <a:ext cx="1080120"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51520" y="3573016"/>
            <a:ext cx="2088232"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smtClean="0">
                <a:solidFill>
                  <a:srgbClr val="0000FF"/>
                </a:solidFill>
                <a:latin typeface="+mj-ea"/>
                <a:ea typeface="+mj-ea"/>
              </a:rPr>
              <a:t>双边的功率谱密度表示式</a:t>
            </a:r>
            <a:endParaRPr lang="zh-CN" altLang="en-US" sz="2400" b="1" dirty="0">
              <a:solidFill>
                <a:srgbClr val="0000FF"/>
              </a:solidFill>
              <a:latin typeface="+mj-ea"/>
              <a:ea typeface="+mj-ea"/>
            </a:endParaRPr>
          </a:p>
        </p:txBody>
      </p:sp>
      <p:sp>
        <p:nvSpPr>
          <p:cNvPr id="5" name="下箭头 4"/>
          <p:cNvSpPr/>
          <p:nvPr/>
        </p:nvSpPr>
        <p:spPr>
          <a:xfrm>
            <a:off x="3007786" y="2420888"/>
            <a:ext cx="1528209" cy="50405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6" name="矩形 5"/>
          <p:cNvSpPr/>
          <p:nvPr/>
        </p:nvSpPr>
        <p:spPr>
          <a:xfrm>
            <a:off x="649305" y="1142408"/>
            <a:ext cx="800219" cy="461665"/>
          </a:xfrm>
          <a:prstGeom prst="rect">
            <a:avLst/>
          </a:prstGeom>
        </p:spPr>
        <p:txBody>
          <a:bodyPr wrap="none">
            <a:spAutoFit/>
          </a:bodyPr>
          <a:lstStyle/>
          <a:p>
            <a:r>
              <a:rPr lang="zh-CN" altLang="en-US" sz="2400" b="1" dirty="0" smtClean="0">
                <a:solidFill>
                  <a:srgbClr val="0000FF"/>
                </a:solidFill>
                <a:latin typeface="+mj-ea"/>
                <a:ea typeface="+mj-ea"/>
              </a:rPr>
              <a:t>交变</a:t>
            </a:r>
            <a:endParaRPr lang="zh-CN" altLang="en-US" sz="2400" b="1" dirty="0">
              <a:solidFill>
                <a:srgbClr val="0000FF"/>
              </a:solidFill>
              <a:latin typeface="+mj-ea"/>
              <a:ea typeface="+mj-ea"/>
            </a:endParaRPr>
          </a:p>
        </p:txBody>
      </p:sp>
      <p:sp>
        <p:nvSpPr>
          <p:cNvPr id="25" name="矩形 24"/>
          <p:cNvSpPr/>
          <p:nvPr/>
        </p:nvSpPr>
        <p:spPr>
          <a:xfrm>
            <a:off x="683568" y="1802433"/>
            <a:ext cx="800219" cy="461665"/>
          </a:xfrm>
          <a:prstGeom prst="rect">
            <a:avLst/>
          </a:prstGeom>
        </p:spPr>
        <p:txBody>
          <a:bodyPr wrap="none">
            <a:spAutoFit/>
          </a:bodyPr>
          <a:lstStyle/>
          <a:p>
            <a:r>
              <a:rPr lang="zh-CN" altLang="en-US" sz="2400" b="1" dirty="0" smtClean="0">
                <a:solidFill>
                  <a:srgbClr val="0000FF"/>
                </a:solidFill>
                <a:latin typeface="+mj-ea"/>
                <a:ea typeface="+mj-ea"/>
              </a:rPr>
              <a:t>稳态</a:t>
            </a:r>
            <a:endParaRPr lang="zh-CN" altLang="en-US" sz="2400" b="1" dirty="0">
              <a:solidFill>
                <a:srgbClr val="0000FF"/>
              </a:solidFill>
              <a:latin typeface="+mj-ea"/>
              <a:ea typeface="+mj-ea"/>
            </a:endParaRPr>
          </a:p>
        </p:txBody>
      </p:sp>
      <p:sp>
        <p:nvSpPr>
          <p:cNvPr id="26" name="矩形 25"/>
          <p:cNvSpPr/>
          <p:nvPr/>
        </p:nvSpPr>
        <p:spPr>
          <a:xfrm>
            <a:off x="5076056" y="4551511"/>
            <a:ext cx="2088232"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dirty="0" smtClean="0">
                <a:solidFill>
                  <a:srgbClr val="0000FF"/>
                </a:solidFill>
                <a:latin typeface="+mj-ea"/>
                <a:ea typeface="+mj-ea"/>
              </a:rPr>
              <a:t>m=0</a:t>
            </a:r>
            <a:endParaRPr lang="zh-CN" altLang="en-US" sz="2400" b="1" dirty="0">
              <a:solidFill>
                <a:srgbClr val="0000FF"/>
              </a:solidFill>
              <a:latin typeface="+mj-ea"/>
              <a:ea typeface="+mj-ea"/>
            </a:endParaRPr>
          </a:p>
        </p:txBody>
      </p:sp>
      <p:sp>
        <p:nvSpPr>
          <p:cNvPr id="27" name="矩形 26"/>
          <p:cNvSpPr/>
          <p:nvPr/>
        </p:nvSpPr>
        <p:spPr>
          <a:xfrm>
            <a:off x="1049414" y="6194904"/>
            <a:ext cx="1044116"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dirty="0" smtClean="0">
                <a:solidFill>
                  <a:srgbClr val="0000FF"/>
                </a:solidFill>
                <a:latin typeface="+mj-ea"/>
                <a:ea typeface="+mj-ea"/>
              </a:rPr>
              <a:t>m≠0</a:t>
            </a:r>
            <a:endParaRPr lang="zh-CN" altLang="en-US" sz="2400" b="1" dirty="0">
              <a:solidFill>
                <a:srgbClr val="0000FF"/>
              </a:solidFill>
              <a:latin typeface="+mj-ea"/>
              <a:ea typeface="+mj-ea"/>
            </a:endParaRPr>
          </a:p>
        </p:txBody>
      </p:sp>
      <p:cxnSp>
        <p:nvCxnSpPr>
          <p:cNvPr id="8" name="直接连接符 7"/>
          <p:cNvCxnSpPr/>
          <p:nvPr/>
        </p:nvCxnSpPr>
        <p:spPr>
          <a:xfrm>
            <a:off x="5076056" y="5517232"/>
            <a:ext cx="288032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29" name="直接连接符 28"/>
          <p:cNvCxnSpPr/>
          <p:nvPr/>
        </p:nvCxnSpPr>
        <p:spPr>
          <a:xfrm>
            <a:off x="2195736" y="6525344"/>
            <a:ext cx="5472608" cy="0"/>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linds(horizontal)">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5059">
                                            <p:txEl>
                                              <p:pRg st="5" end="5"/>
                                            </p:txEl>
                                          </p:spTgt>
                                        </p:tgtEl>
                                        <p:attrNameLst>
                                          <p:attrName>style.visibility</p:attrName>
                                        </p:attrNameLst>
                                      </p:cBhvr>
                                      <p:to>
                                        <p:strVal val="visible"/>
                                      </p:to>
                                    </p:set>
                                    <p:anim calcmode="lin" valueType="num">
                                      <p:cBhvr additive="base">
                                        <p:cTn id="24"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5059">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linds(horizontal)">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linds(horizontal)">
                                      <p:cBhvr>
                                        <p:cTn id="42" dur="500"/>
                                        <p:tgtEl>
                                          <p:spTgt spid="27"/>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5" grpId="0" animBg="1"/>
      <p:bldP spid="26" grpId="0" animBg="1"/>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zh-CN" altLang="en-US" dirty="0"/>
          </a:p>
        </p:txBody>
      </p:sp>
      <p:sp>
        <p:nvSpPr>
          <p:cNvPr id="48131" name="Rectangle 3"/>
          <p:cNvSpPr>
            <a:spLocks noGrp="1" noChangeArrowheads="1"/>
          </p:cNvSpPr>
          <p:nvPr>
            <p:ph type="body" idx="1"/>
          </p:nvPr>
        </p:nvSpPr>
        <p:spPr/>
        <p:txBody>
          <a:bodyPr/>
          <a:lstStyle/>
          <a:p>
            <a:pPr lvl="3"/>
            <a:endParaRPr lang="en-US" altLang="zh-CN" dirty="0" smtClean="0"/>
          </a:p>
          <a:p>
            <a:pPr lvl="3"/>
            <a:endParaRPr lang="en-US" altLang="zh-CN" dirty="0" smtClean="0"/>
          </a:p>
          <a:p>
            <a:pPr lvl="3"/>
            <a:endParaRPr lang="en-US" altLang="zh-CN" dirty="0" smtClean="0"/>
          </a:p>
          <a:p>
            <a:r>
              <a:rPr lang="zh-CN" altLang="en-US" dirty="0" smtClean="0">
                <a:solidFill>
                  <a:srgbClr val="0000FF"/>
                </a:solidFill>
              </a:rPr>
              <a:t>式中参数说明</a:t>
            </a:r>
          </a:p>
          <a:p>
            <a:pPr lvl="1"/>
            <a:r>
              <a:rPr lang="zh-CN" altLang="en-US" dirty="0" smtClean="0"/>
              <a:t>	</a:t>
            </a:r>
            <a:r>
              <a:rPr lang="en-US" altLang="zh-CN" i="1" dirty="0" err="1" smtClean="0"/>
              <a:t>f</a:t>
            </a:r>
            <a:r>
              <a:rPr lang="en-US" altLang="zh-CN" i="1" baseline="-25000" dirty="0" err="1" smtClean="0"/>
              <a:t>s</a:t>
            </a:r>
            <a:r>
              <a:rPr lang="en-US" altLang="zh-CN" i="1" dirty="0" smtClean="0"/>
              <a:t> = 1/T</a:t>
            </a:r>
            <a:r>
              <a:rPr lang="en-US" altLang="zh-CN" i="1" baseline="-25000" dirty="0" smtClean="0"/>
              <a:t>s</a:t>
            </a:r>
            <a:r>
              <a:rPr lang="en-US" altLang="zh-CN" i="1" dirty="0" smtClean="0"/>
              <a:t> </a:t>
            </a:r>
            <a:r>
              <a:rPr lang="zh-CN" altLang="en-US" dirty="0" smtClean="0"/>
              <a:t>－码元速率； </a:t>
            </a:r>
          </a:p>
          <a:p>
            <a:pPr lvl="1"/>
            <a:r>
              <a:rPr lang="zh-CN" altLang="en-US" dirty="0" smtClean="0"/>
              <a:t>	</a:t>
            </a:r>
            <a:r>
              <a:rPr lang="en-US" altLang="zh-CN" i="1" dirty="0" smtClean="0"/>
              <a:t>T</a:t>
            </a:r>
            <a:r>
              <a:rPr lang="en-US" altLang="zh-CN" i="1" baseline="-25000" dirty="0" smtClean="0"/>
              <a:t>s</a:t>
            </a:r>
            <a:r>
              <a:rPr lang="en-US" altLang="zh-CN" dirty="0" smtClean="0"/>
              <a:t> - </a:t>
            </a:r>
            <a:r>
              <a:rPr lang="zh-CN" altLang="en-US" dirty="0" smtClean="0"/>
              <a:t>码元宽度（持续时间）</a:t>
            </a:r>
          </a:p>
          <a:p>
            <a:pPr lvl="1"/>
            <a:r>
              <a:rPr lang="zh-CN" altLang="en-US" dirty="0" smtClean="0"/>
              <a:t> 	</a:t>
            </a:r>
            <a:r>
              <a:rPr lang="en-US" altLang="zh-CN" i="1" dirty="0" smtClean="0"/>
              <a:t>G</a:t>
            </a:r>
            <a:r>
              <a:rPr lang="en-US" altLang="zh-CN" i="1" baseline="-25000" dirty="0" smtClean="0"/>
              <a:t>1</a:t>
            </a:r>
            <a:r>
              <a:rPr lang="en-US" altLang="zh-CN" i="1" dirty="0" smtClean="0"/>
              <a:t>(f)</a:t>
            </a:r>
            <a:r>
              <a:rPr lang="zh-CN" altLang="en-US" dirty="0" smtClean="0"/>
              <a:t>和</a:t>
            </a:r>
            <a:r>
              <a:rPr lang="en-US" altLang="zh-CN" i="1" dirty="0" smtClean="0"/>
              <a:t>G</a:t>
            </a:r>
            <a:r>
              <a:rPr lang="en-US" altLang="zh-CN" i="1" baseline="-25000" dirty="0" smtClean="0"/>
              <a:t>2 </a:t>
            </a:r>
            <a:r>
              <a:rPr lang="en-US" altLang="zh-CN" i="1" dirty="0" smtClean="0"/>
              <a:t>(f)</a:t>
            </a:r>
            <a:r>
              <a:rPr lang="zh-CN" altLang="en-US" dirty="0" smtClean="0"/>
              <a:t>分别是</a:t>
            </a:r>
            <a:r>
              <a:rPr lang="en-US" altLang="zh-CN" i="1" dirty="0" smtClean="0"/>
              <a:t>g</a:t>
            </a:r>
            <a:r>
              <a:rPr lang="en-US" altLang="zh-CN" i="1" baseline="-25000" dirty="0" smtClean="0"/>
              <a:t>1 </a:t>
            </a:r>
            <a:r>
              <a:rPr lang="en-US" altLang="zh-CN" i="1" dirty="0" smtClean="0"/>
              <a:t>(t)</a:t>
            </a:r>
            <a:r>
              <a:rPr lang="zh-CN" altLang="en-US" dirty="0" smtClean="0"/>
              <a:t>和</a:t>
            </a:r>
            <a:r>
              <a:rPr lang="en-US" altLang="zh-CN" i="1" dirty="0" smtClean="0"/>
              <a:t>g</a:t>
            </a:r>
            <a:r>
              <a:rPr lang="en-US" altLang="zh-CN" i="1" baseline="-25000" dirty="0" smtClean="0"/>
              <a:t>2 </a:t>
            </a:r>
            <a:r>
              <a:rPr lang="en-US" altLang="zh-CN" i="1" dirty="0" smtClean="0"/>
              <a:t>(t)</a:t>
            </a:r>
            <a:r>
              <a:rPr lang="zh-CN" altLang="en-US" dirty="0" smtClean="0"/>
              <a:t>的傅里叶变换</a:t>
            </a:r>
            <a:endParaRPr lang="en-US" altLang="zh-CN" dirty="0" smtClean="0"/>
          </a:p>
          <a:p>
            <a:r>
              <a:rPr lang="zh-CN" altLang="en-US" dirty="0" smtClean="0">
                <a:solidFill>
                  <a:srgbClr val="0000FF"/>
                </a:solidFill>
              </a:rPr>
              <a:t>功率谱说明：</a:t>
            </a:r>
            <a:endParaRPr lang="en-US" altLang="zh-CN" dirty="0" smtClean="0"/>
          </a:p>
          <a:p>
            <a:pPr lvl="1"/>
            <a:r>
              <a:rPr lang="zh-CN" altLang="en-US" dirty="0" smtClean="0"/>
              <a:t>二进制随机脉冲序列的功率谱</a:t>
            </a:r>
            <a:r>
              <a:rPr lang="en-US" altLang="zh-CN" i="1" dirty="0" smtClean="0"/>
              <a:t>P</a:t>
            </a:r>
            <a:r>
              <a:rPr lang="en-US" altLang="zh-CN" i="1" baseline="-25000" dirty="0" smtClean="0"/>
              <a:t>s</a:t>
            </a:r>
            <a:r>
              <a:rPr lang="en-US" altLang="zh-CN" dirty="0" smtClean="0"/>
              <a:t>(</a:t>
            </a:r>
            <a:r>
              <a:rPr lang="en-US" altLang="zh-CN" i="1" dirty="0" smtClean="0"/>
              <a:t>f</a:t>
            </a:r>
            <a:r>
              <a:rPr lang="en-US" altLang="zh-CN" dirty="0" smtClean="0"/>
              <a:t>)</a:t>
            </a:r>
            <a:r>
              <a:rPr lang="zh-CN" altLang="en-US" dirty="0" smtClean="0"/>
              <a:t>可能包含</a:t>
            </a:r>
            <a:r>
              <a:rPr lang="zh-CN" altLang="en-US" dirty="0" smtClean="0">
                <a:solidFill>
                  <a:srgbClr val="FF0000"/>
                </a:solidFill>
              </a:rPr>
              <a:t>连续谱</a:t>
            </a:r>
            <a:r>
              <a:rPr lang="zh-CN" altLang="en-US" dirty="0" smtClean="0"/>
              <a:t>（第一项）和</a:t>
            </a:r>
            <a:r>
              <a:rPr lang="zh-CN" altLang="en-US" dirty="0" smtClean="0">
                <a:solidFill>
                  <a:srgbClr val="FF0000"/>
                </a:solidFill>
              </a:rPr>
              <a:t>离散谱</a:t>
            </a:r>
            <a:r>
              <a:rPr lang="zh-CN" altLang="en-US" dirty="0" smtClean="0"/>
              <a:t>（第二项）。</a:t>
            </a:r>
            <a:endParaRPr lang="zh-CN" altLang="en-US" dirty="0"/>
          </a:p>
        </p:txBody>
      </p:sp>
      <p:sp>
        <p:nvSpPr>
          <p:cNvPr id="9" name="灯片编号占位符 5"/>
          <p:cNvSpPr>
            <a:spLocks noGrp="1"/>
          </p:cNvSpPr>
          <p:nvPr>
            <p:ph type="sldNum" sz="quarter" idx="12"/>
          </p:nvPr>
        </p:nvSpPr>
        <p:spPr/>
        <p:txBody>
          <a:bodyPr/>
          <a:lstStyle/>
          <a:p>
            <a:fld id="{2227B1BD-F26E-4C78-9D03-1C3792AB8D03}" type="slidenum">
              <a:rPr lang="en-US" altLang="zh-CN" smtClean="0"/>
              <a:pPr/>
              <a:t>35</a:t>
            </a:fld>
            <a:endParaRPr lang="en-US" altLang="zh-CN"/>
          </a:p>
        </p:txBody>
      </p:sp>
      <p:grpSp>
        <p:nvGrpSpPr>
          <p:cNvPr id="2" name="Group 4"/>
          <p:cNvGrpSpPr>
            <a:grpSpLocks/>
          </p:cNvGrpSpPr>
          <p:nvPr/>
        </p:nvGrpSpPr>
        <p:grpSpPr bwMode="auto">
          <a:xfrm>
            <a:off x="395536" y="1124744"/>
            <a:ext cx="7704446" cy="1370993"/>
            <a:chOff x="571" y="3294"/>
            <a:chExt cx="4435" cy="773"/>
          </a:xfrm>
        </p:grpSpPr>
        <p:grpSp>
          <p:nvGrpSpPr>
            <p:cNvPr id="3" name="Group 5"/>
            <p:cNvGrpSpPr>
              <a:grpSpLocks/>
            </p:cNvGrpSpPr>
            <p:nvPr/>
          </p:nvGrpSpPr>
          <p:grpSpPr bwMode="auto">
            <a:xfrm>
              <a:off x="571" y="3294"/>
              <a:ext cx="4208" cy="312"/>
              <a:chOff x="571" y="3294"/>
              <a:chExt cx="4174" cy="272"/>
            </a:xfrm>
          </p:grpSpPr>
          <p:graphicFrame>
            <p:nvGraphicFramePr>
              <p:cNvPr id="48134" name="Object 6"/>
              <p:cNvGraphicFramePr>
                <a:graphicFrameLocks noChangeAspect="1"/>
              </p:cNvGraphicFramePr>
              <p:nvPr/>
            </p:nvGraphicFramePr>
            <p:xfrm>
              <a:off x="571" y="3294"/>
              <a:ext cx="2098" cy="272"/>
            </p:xfrm>
            <a:graphic>
              <a:graphicData uri="http://schemas.openxmlformats.org/presentationml/2006/ole">
                <mc:AlternateContent xmlns:mc="http://schemas.openxmlformats.org/markup-compatibility/2006">
                  <mc:Choice xmlns:v="urn:schemas-microsoft-com:vml" Requires="v">
                    <p:oleObj spid="_x0000_s14034" name="公式" r:id="rId3" imgW="2247900" imgH="279400" progId="Equation.3">
                      <p:embed/>
                    </p:oleObj>
                  </mc:Choice>
                  <mc:Fallback>
                    <p:oleObj name="公式" r:id="rId3" imgW="2247900" imgH="279400" progId="Equation.3">
                      <p:embed/>
                      <p:pic>
                        <p:nvPicPr>
                          <p:cNvPr id="0" name="Picture 3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 y="3294"/>
                            <a:ext cx="209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5" name="Object 7"/>
              <p:cNvGraphicFramePr>
                <a:graphicFrameLocks noChangeAspect="1"/>
              </p:cNvGraphicFramePr>
              <p:nvPr/>
            </p:nvGraphicFramePr>
            <p:xfrm>
              <a:off x="2738" y="3294"/>
              <a:ext cx="2007" cy="269"/>
            </p:xfrm>
            <a:graphic>
              <a:graphicData uri="http://schemas.openxmlformats.org/presentationml/2006/ole">
                <mc:AlternateContent xmlns:mc="http://schemas.openxmlformats.org/markup-compatibility/2006">
                  <mc:Choice xmlns:v="urn:schemas-microsoft-com:vml" Requires="v">
                    <p:oleObj spid="_x0000_s14035" name="公式" r:id="rId5" imgW="2057400" imgH="279400" progId="Equation.3">
                      <p:embed/>
                    </p:oleObj>
                  </mc:Choice>
                  <mc:Fallback>
                    <p:oleObj name="公式" r:id="rId5" imgW="2057400" imgH="279400" progId="Equation.3">
                      <p:embed/>
                      <p:pic>
                        <p:nvPicPr>
                          <p:cNvPr id="0" name="Picture 3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8" y="3294"/>
                            <a:ext cx="2007"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8136" name="Object 8"/>
            <p:cNvGraphicFramePr>
              <a:graphicFrameLocks noChangeAspect="1"/>
            </p:cNvGraphicFramePr>
            <p:nvPr/>
          </p:nvGraphicFramePr>
          <p:xfrm>
            <a:off x="952" y="3578"/>
            <a:ext cx="4054" cy="489"/>
          </p:xfrm>
          <a:graphic>
            <a:graphicData uri="http://schemas.openxmlformats.org/presentationml/2006/ole">
              <mc:AlternateContent xmlns:mc="http://schemas.openxmlformats.org/markup-compatibility/2006">
                <mc:Choice xmlns:v="urn:schemas-microsoft-com:vml" Requires="v">
                  <p:oleObj spid="_x0000_s14036" name="公式" r:id="rId7" imgW="3556000" imgH="431800" progId="Equation.3">
                    <p:embed/>
                  </p:oleObj>
                </mc:Choice>
                <mc:Fallback>
                  <p:oleObj name="公式" r:id="rId7" imgW="3556000" imgH="431800" progId="Equation.3">
                    <p:embed/>
                    <p:pic>
                      <p:nvPicPr>
                        <p:cNvPr id="0" name="Picture 3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2" y="3578"/>
                          <a:ext cx="4054" cy="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1" name="直接连接符 10"/>
          <p:cNvCxnSpPr/>
          <p:nvPr/>
        </p:nvCxnSpPr>
        <p:spPr>
          <a:xfrm>
            <a:off x="755576" y="4509120"/>
            <a:ext cx="7848872" cy="0"/>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14" name="矩形 13"/>
          <p:cNvSpPr/>
          <p:nvPr/>
        </p:nvSpPr>
        <p:spPr>
          <a:xfrm>
            <a:off x="2217802" y="724210"/>
            <a:ext cx="1107996"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sz="2400" b="1" dirty="0" smtClean="0">
                <a:solidFill>
                  <a:srgbClr val="0000FF"/>
                </a:solidFill>
                <a:latin typeface="+mj-ea"/>
                <a:ea typeface="+mj-ea"/>
              </a:rPr>
              <a:t>连续谱</a:t>
            </a:r>
            <a:endParaRPr lang="zh-CN" altLang="en-US" sz="2400" b="1" dirty="0">
              <a:solidFill>
                <a:srgbClr val="0000FF"/>
              </a:solidFill>
              <a:latin typeface="+mj-ea"/>
              <a:ea typeface="+mj-ea"/>
            </a:endParaRPr>
          </a:p>
        </p:txBody>
      </p:sp>
      <p:sp>
        <p:nvSpPr>
          <p:cNvPr id="15" name="矩形 14"/>
          <p:cNvSpPr/>
          <p:nvPr/>
        </p:nvSpPr>
        <p:spPr>
          <a:xfrm>
            <a:off x="7719635" y="2204864"/>
            <a:ext cx="1107996" cy="46166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400" b="1" dirty="0" smtClean="0">
                <a:solidFill>
                  <a:srgbClr val="0000FF"/>
                </a:solidFill>
                <a:latin typeface="+mj-ea"/>
                <a:ea typeface="+mj-ea"/>
              </a:rPr>
              <a:t>离散谱</a:t>
            </a:r>
            <a:endParaRPr lang="zh-CN" altLang="en-US" sz="2400" b="1" dirty="0">
              <a:solidFill>
                <a:srgbClr val="0000FF"/>
              </a:solidFill>
              <a:latin typeface="+mj-ea"/>
              <a:ea typeface="+mj-ea"/>
            </a:endParaRPr>
          </a:p>
        </p:txBody>
      </p:sp>
      <p:cxnSp>
        <p:nvCxnSpPr>
          <p:cNvPr id="17" name="直接连接符 16"/>
          <p:cNvCxnSpPr/>
          <p:nvPr/>
        </p:nvCxnSpPr>
        <p:spPr>
          <a:xfrm>
            <a:off x="1475656" y="1628800"/>
            <a:ext cx="259228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直接连接符 18"/>
          <p:cNvCxnSpPr>
            <a:endCxn id="15" idx="1"/>
          </p:cNvCxnSpPr>
          <p:nvPr/>
        </p:nvCxnSpPr>
        <p:spPr>
          <a:xfrm flipV="1">
            <a:off x="1310923" y="2435697"/>
            <a:ext cx="6408712" cy="14808"/>
          </a:xfrm>
          <a:prstGeom prst="line">
            <a:avLst/>
          </a:prstGeom>
        </p:spPr>
        <p:style>
          <a:lnRef idx="3">
            <a:schemeClr val="accent5"/>
          </a:lnRef>
          <a:fillRef idx="0">
            <a:schemeClr val="accent5"/>
          </a:fillRef>
          <a:effectRef idx="2">
            <a:schemeClr val="accent5"/>
          </a:effectRef>
          <a:fontRef idx="minor">
            <a:schemeClr val="tx1"/>
          </a:fontRef>
        </p:style>
      </p:cxnSp>
      <p:cxnSp>
        <p:nvCxnSpPr>
          <p:cNvPr id="16" name="直接连接符 15"/>
          <p:cNvCxnSpPr/>
          <p:nvPr/>
        </p:nvCxnSpPr>
        <p:spPr>
          <a:xfrm>
            <a:off x="4355976" y="1715616"/>
            <a:ext cx="3312368" cy="0"/>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48131">
                                            <p:txEl>
                                              <p:pRg st="7" end="7"/>
                                            </p:txEl>
                                          </p:spTgt>
                                        </p:tgtEl>
                                        <p:attrNameLst>
                                          <p:attrName>style.visibility</p:attrName>
                                        </p:attrNameLst>
                                      </p:cBhvr>
                                      <p:to>
                                        <p:strVal val="visible"/>
                                      </p:to>
                                    </p:set>
                                    <p:animEffect transition="in" filter="blinds(horizontal)">
                                      <p:cBhvr>
                                        <p:cTn id="10" dur="500"/>
                                        <p:tgtEl>
                                          <p:spTgt spid="48131">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8131">
                                            <p:txEl>
                                              <p:pRg st="8" end="8"/>
                                            </p:txEl>
                                          </p:spTgt>
                                        </p:tgtEl>
                                        <p:attrNameLst>
                                          <p:attrName>style.visibility</p:attrName>
                                        </p:attrNameLst>
                                      </p:cBhvr>
                                      <p:to>
                                        <p:strVal val="visible"/>
                                      </p:to>
                                    </p:set>
                                    <p:animEffect transition="in" filter="blinds(horizontal)">
                                      <p:cBhvr>
                                        <p:cTn id="13" dur="500"/>
                                        <p:tgtEl>
                                          <p:spTgt spid="48131">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500"/>
                                        <p:tgtEl>
                                          <p:spTgt spid="1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par>
                                <p:cTn id="28" presetID="3" presetClass="entr" presetSubtype="1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smtClean="0">
                <a:solidFill>
                  <a:srgbClr val="0000FF"/>
                </a:solidFill>
              </a:rPr>
              <a:t>功率谱说明（续）</a:t>
            </a:r>
            <a:endParaRPr lang="zh-CN" altLang="en-US" dirty="0">
              <a:solidFill>
                <a:srgbClr val="0000FF"/>
              </a:solidFill>
            </a:endParaRPr>
          </a:p>
        </p:txBody>
      </p:sp>
      <p:sp>
        <p:nvSpPr>
          <p:cNvPr id="49155" name="Rectangle 3"/>
          <p:cNvSpPr>
            <a:spLocks noGrp="1" noChangeArrowheads="1"/>
          </p:cNvSpPr>
          <p:nvPr>
            <p:ph type="body" idx="1"/>
          </p:nvPr>
        </p:nvSpPr>
        <p:spPr>
          <a:xfrm>
            <a:off x="467544" y="3284984"/>
            <a:ext cx="8352928" cy="3240360"/>
          </a:xfrm>
        </p:spPr>
        <p:txBody>
          <a:bodyPr>
            <a:normAutofit/>
          </a:bodyPr>
          <a:lstStyle/>
          <a:p>
            <a:pPr>
              <a:lnSpc>
                <a:spcPct val="124000"/>
              </a:lnSpc>
            </a:pPr>
            <a:r>
              <a:rPr lang="zh-CN" altLang="en-US" dirty="0" smtClean="0">
                <a:solidFill>
                  <a:srgbClr val="7030A0"/>
                </a:solidFill>
              </a:rPr>
              <a:t>连续谱</a:t>
            </a:r>
            <a:r>
              <a:rPr lang="zh-CN" altLang="en-US" dirty="0" smtClean="0"/>
              <a:t>总是</a:t>
            </a:r>
            <a:r>
              <a:rPr lang="zh-CN" altLang="en-US" dirty="0" smtClean="0">
                <a:solidFill>
                  <a:srgbClr val="FF0000"/>
                </a:solidFill>
              </a:rPr>
              <a:t>存在</a:t>
            </a:r>
            <a:r>
              <a:rPr lang="zh-CN" altLang="en-US" dirty="0" smtClean="0"/>
              <a:t>的</a:t>
            </a:r>
            <a:endParaRPr lang="en-US" altLang="zh-CN" dirty="0" smtClean="0"/>
          </a:p>
          <a:p>
            <a:pPr lvl="1">
              <a:lnSpc>
                <a:spcPct val="124000"/>
              </a:lnSpc>
            </a:pPr>
            <a:r>
              <a:rPr lang="zh-CN" altLang="en-US" dirty="0" smtClean="0"/>
              <a:t>这是因为代表数据信息的</a:t>
            </a:r>
            <a:r>
              <a:rPr lang="en-US" altLang="zh-CN" i="1" dirty="0" smtClean="0"/>
              <a:t>g</a:t>
            </a:r>
            <a:r>
              <a:rPr lang="en-US" altLang="zh-CN" baseline="-25000" dirty="0" smtClean="0"/>
              <a:t>1</a:t>
            </a:r>
            <a:r>
              <a:rPr lang="en-US" altLang="zh-CN" dirty="0" smtClean="0"/>
              <a:t>(</a:t>
            </a:r>
            <a:r>
              <a:rPr lang="en-US" altLang="zh-CN" i="1" dirty="0" smtClean="0"/>
              <a:t>t</a:t>
            </a:r>
            <a:r>
              <a:rPr lang="en-US" altLang="zh-CN" dirty="0" smtClean="0"/>
              <a:t>)</a:t>
            </a:r>
            <a:r>
              <a:rPr lang="zh-CN" altLang="en-US" dirty="0" smtClean="0"/>
              <a:t>和</a:t>
            </a:r>
            <a:r>
              <a:rPr lang="en-US" altLang="zh-CN" i="1" dirty="0" smtClean="0"/>
              <a:t>g</a:t>
            </a:r>
            <a:r>
              <a:rPr lang="en-US" altLang="zh-CN" baseline="-25000" dirty="0" smtClean="0"/>
              <a:t>2</a:t>
            </a:r>
            <a:r>
              <a:rPr lang="en-US" altLang="zh-CN" dirty="0" smtClean="0"/>
              <a:t>(</a:t>
            </a:r>
            <a:r>
              <a:rPr lang="en-US" altLang="zh-CN" i="1" dirty="0" smtClean="0"/>
              <a:t>t</a:t>
            </a:r>
            <a:r>
              <a:rPr lang="en-US" altLang="zh-CN" dirty="0" smtClean="0"/>
              <a:t>)</a:t>
            </a:r>
            <a:r>
              <a:rPr lang="zh-CN" altLang="en-US" dirty="0" smtClean="0"/>
              <a:t>波形不能完全相同，故有</a:t>
            </a:r>
            <a:r>
              <a:rPr lang="en-US" altLang="zh-CN" i="1" dirty="0" smtClean="0"/>
              <a:t>G</a:t>
            </a:r>
            <a:r>
              <a:rPr lang="en-US" altLang="zh-CN" baseline="-25000" dirty="0" smtClean="0"/>
              <a:t>1</a:t>
            </a:r>
            <a:r>
              <a:rPr lang="en-US" altLang="zh-CN" dirty="0" smtClean="0"/>
              <a:t>(</a:t>
            </a:r>
            <a:r>
              <a:rPr lang="en-US" altLang="zh-CN" i="1" dirty="0" smtClean="0"/>
              <a:t>f</a:t>
            </a:r>
            <a:r>
              <a:rPr lang="en-US" altLang="zh-CN" dirty="0" smtClean="0"/>
              <a:t>) ≠ </a:t>
            </a:r>
            <a:r>
              <a:rPr lang="en-US" altLang="zh-CN" i="1" dirty="0" smtClean="0"/>
              <a:t>G</a:t>
            </a:r>
            <a:r>
              <a:rPr lang="en-US" altLang="zh-CN" baseline="-25000" dirty="0" smtClean="0"/>
              <a:t>2</a:t>
            </a:r>
            <a:r>
              <a:rPr lang="en-US" altLang="zh-CN" dirty="0" smtClean="0"/>
              <a:t>(</a:t>
            </a:r>
            <a:r>
              <a:rPr lang="en-US" altLang="zh-CN" i="1" dirty="0" smtClean="0"/>
              <a:t>f</a:t>
            </a:r>
            <a:r>
              <a:rPr lang="en-US" altLang="zh-CN" dirty="0" smtClean="0"/>
              <a:t>) </a:t>
            </a:r>
            <a:r>
              <a:rPr lang="zh-CN" altLang="en-US" dirty="0" smtClean="0"/>
              <a:t>。</a:t>
            </a:r>
            <a:endParaRPr lang="en-US" altLang="zh-CN" dirty="0" smtClean="0"/>
          </a:p>
          <a:p>
            <a:pPr lvl="1">
              <a:lnSpc>
                <a:spcPct val="124000"/>
              </a:lnSpc>
            </a:pPr>
            <a:r>
              <a:rPr lang="zh-CN" altLang="en-US" dirty="0" smtClean="0"/>
              <a:t>谱的形状取决于</a:t>
            </a:r>
            <a:r>
              <a:rPr lang="en-US" altLang="zh-CN" i="1" dirty="0" smtClean="0"/>
              <a:t>g</a:t>
            </a:r>
            <a:r>
              <a:rPr lang="en-US" altLang="zh-CN" baseline="-25000" dirty="0" smtClean="0"/>
              <a:t>1</a:t>
            </a:r>
            <a:r>
              <a:rPr lang="en-US" altLang="zh-CN" dirty="0" smtClean="0"/>
              <a:t>(</a:t>
            </a:r>
            <a:r>
              <a:rPr lang="en-US" altLang="zh-CN" i="1" dirty="0" smtClean="0"/>
              <a:t>t</a:t>
            </a:r>
            <a:r>
              <a:rPr lang="en-US" altLang="zh-CN" dirty="0" smtClean="0"/>
              <a:t>)</a:t>
            </a:r>
            <a:r>
              <a:rPr lang="zh-CN" altLang="en-US" dirty="0" smtClean="0"/>
              <a:t>和</a:t>
            </a:r>
            <a:r>
              <a:rPr lang="en-US" altLang="zh-CN" i="1" dirty="0" smtClean="0"/>
              <a:t>g</a:t>
            </a:r>
            <a:r>
              <a:rPr lang="en-US" altLang="zh-CN" baseline="-25000" dirty="0" smtClean="0"/>
              <a:t>2</a:t>
            </a:r>
            <a:r>
              <a:rPr lang="en-US" altLang="zh-CN" dirty="0" smtClean="0"/>
              <a:t>(</a:t>
            </a:r>
            <a:r>
              <a:rPr lang="en-US" altLang="zh-CN" i="1" dirty="0" smtClean="0"/>
              <a:t>t</a:t>
            </a:r>
            <a:r>
              <a:rPr lang="en-US" altLang="zh-CN" dirty="0" smtClean="0"/>
              <a:t>)</a:t>
            </a:r>
            <a:r>
              <a:rPr lang="zh-CN" altLang="en-US" dirty="0" smtClean="0"/>
              <a:t>的频谱以及出现的概率</a:t>
            </a:r>
            <a:r>
              <a:rPr lang="en-US" altLang="zh-CN" i="1" dirty="0" smtClean="0"/>
              <a:t>P</a:t>
            </a:r>
            <a:r>
              <a:rPr lang="zh-CN" altLang="en-US" dirty="0" smtClean="0"/>
              <a:t>。</a:t>
            </a:r>
          </a:p>
        </p:txBody>
      </p:sp>
      <p:sp>
        <p:nvSpPr>
          <p:cNvPr id="4" name="灯片编号占位符 5"/>
          <p:cNvSpPr>
            <a:spLocks noGrp="1"/>
          </p:cNvSpPr>
          <p:nvPr>
            <p:ph type="sldNum" sz="quarter" idx="12"/>
          </p:nvPr>
        </p:nvSpPr>
        <p:spPr/>
        <p:txBody>
          <a:bodyPr/>
          <a:lstStyle/>
          <a:p>
            <a:fld id="{AC90E55E-D686-4E0D-957F-55F44B0889C7}" type="slidenum">
              <a:rPr lang="en-US" altLang="zh-CN" smtClean="0"/>
              <a:pPr/>
              <a:t>36</a:t>
            </a:fld>
            <a:endParaRPr lang="en-US" altLang="zh-CN" dirty="0"/>
          </a:p>
        </p:txBody>
      </p:sp>
      <p:grpSp>
        <p:nvGrpSpPr>
          <p:cNvPr id="5" name="Group 4"/>
          <p:cNvGrpSpPr>
            <a:grpSpLocks/>
          </p:cNvGrpSpPr>
          <p:nvPr/>
        </p:nvGrpSpPr>
        <p:grpSpPr bwMode="auto">
          <a:xfrm>
            <a:off x="395536" y="1527175"/>
            <a:ext cx="7704446" cy="1370993"/>
            <a:chOff x="571" y="3294"/>
            <a:chExt cx="4435" cy="773"/>
          </a:xfrm>
        </p:grpSpPr>
        <p:grpSp>
          <p:nvGrpSpPr>
            <p:cNvPr id="6" name="Group 5"/>
            <p:cNvGrpSpPr>
              <a:grpSpLocks/>
            </p:cNvGrpSpPr>
            <p:nvPr/>
          </p:nvGrpSpPr>
          <p:grpSpPr bwMode="auto">
            <a:xfrm>
              <a:off x="571" y="3294"/>
              <a:ext cx="4208" cy="312"/>
              <a:chOff x="571" y="3294"/>
              <a:chExt cx="4174" cy="272"/>
            </a:xfrm>
          </p:grpSpPr>
          <p:graphicFrame>
            <p:nvGraphicFramePr>
              <p:cNvPr id="8" name="Object 6"/>
              <p:cNvGraphicFramePr>
                <a:graphicFrameLocks noChangeAspect="1"/>
              </p:cNvGraphicFramePr>
              <p:nvPr/>
            </p:nvGraphicFramePr>
            <p:xfrm>
              <a:off x="571" y="3294"/>
              <a:ext cx="2098" cy="272"/>
            </p:xfrm>
            <a:graphic>
              <a:graphicData uri="http://schemas.openxmlformats.org/presentationml/2006/ole">
                <mc:AlternateContent xmlns:mc="http://schemas.openxmlformats.org/markup-compatibility/2006">
                  <mc:Choice xmlns:v="urn:schemas-microsoft-com:vml" Requires="v">
                    <p:oleObj spid="_x0000_s656623" name="公式" r:id="rId3" imgW="2247900" imgH="279400" progId="Equation.3">
                      <p:embed/>
                    </p:oleObj>
                  </mc:Choice>
                  <mc:Fallback>
                    <p:oleObj name="公式" r:id="rId3" imgW="22479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 y="3294"/>
                            <a:ext cx="209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nvGraphicFramePr>
            <p:xfrm>
              <a:off x="2738" y="3294"/>
              <a:ext cx="2007" cy="269"/>
            </p:xfrm>
            <a:graphic>
              <a:graphicData uri="http://schemas.openxmlformats.org/presentationml/2006/ole">
                <mc:AlternateContent xmlns:mc="http://schemas.openxmlformats.org/markup-compatibility/2006">
                  <mc:Choice xmlns:v="urn:schemas-microsoft-com:vml" Requires="v">
                    <p:oleObj spid="_x0000_s656624" name="公式" r:id="rId5" imgW="2057400" imgH="279400" progId="Equation.3">
                      <p:embed/>
                    </p:oleObj>
                  </mc:Choice>
                  <mc:Fallback>
                    <p:oleObj name="公式" r:id="rId5" imgW="2057400" imgH="279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8" y="3294"/>
                            <a:ext cx="2007"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 name="Object 8"/>
            <p:cNvGraphicFramePr>
              <a:graphicFrameLocks noChangeAspect="1"/>
            </p:cNvGraphicFramePr>
            <p:nvPr/>
          </p:nvGraphicFramePr>
          <p:xfrm>
            <a:off x="952" y="3578"/>
            <a:ext cx="4054" cy="489"/>
          </p:xfrm>
          <a:graphic>
            <a:graphicData uri="http://schemas.openxmlformats.org/presentationml/2006/ole">
              <mc:AlternateContent xmlns:mc="http://schemas.openxmlformats.org/markup-compatibility/2006">
                <mc:Choice xmlns:v="urn:schemas-microsoft-com:vml" Requires="v">
                  <p:oleObj spid="_x0000_s656625" name="公式" r:id="rId7" imgW="3556000" imgH="431800" progId="Equation.3">
                    <p:embed/>
                  </p:oleObj>
                </mc:Choice>
                <mc:Fallback>
                  <p:oleObj name="公式" r:id="rId7" imgW="35560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2" y="3578"/>
                          <a:ext cx="4054" cy="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矩形 9"/>
          <p:cNvSpPr/>
          <p:nvPr/>
        </p:nvSpPr>
        <p:spPr>
          <a:xfrm>
            <a:off x="2217802" y="1126641"/>
            <a:ext cx="1107996"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sz="2400" b="1" dirty="0" smtClean="0">
                <a:solidFill>
                  <a:srgbClr val="0000FF"/>
                </a:solidFill>
                <a:latin typeface="+mj-ea"/>
                <a:ea typeface="+mj-ea"/>
              </a:rPr>
              <a:t>连续谱</a:t>
            </a:r>
            <a:endParaRPr lang="zh-CN" altLang="en-US" sz="2400" b="1" dirty="0">
              <a:solidFill>
                <a:srgbClr val="0000FF"/>
              </a:solidFill>
              <a:latin typeface="+mj-ea"/>
              <a:ea typeface="+mj-ea"/>
            </a:endParaRPr>
          </a:p>
        </p:txBody>
      </p:sp>
      <p:cxnSp>
        <p:nvCxnSpPr>
          <p:cNvPr id="12" name="直接连接符 11"/>
          <p:cNvCxnSpPr/>
          <p:nvPr/>
        </p:nvCxnSpPr>
        <p:spPr>
          <a:xfrm>
            <a:off x="1475656" y="2031231"/>
            <a:ext cx="259228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7667232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1000"/>
                                        <p:tgtEl>
                                          <p:spTgt spid="49155">
                                            <p:txEl>
                                              <p:pRg st="0" end="0"/>
                                            </p:txEl>
                                          </p:spTgt>
                                        </p:tgtEl>
                                      </p:cBhvr>
                                    </p:animEffect>
                                    <p:anim calcmode="lin" valueType="num">
                                      <p:cBhvr>
                                        <p:cTn id="8" dur="1000" fill="hold"/>
                                        <p:tgtEl>
                                          <p:spTgt spid="491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9155">
                                            <p:txEl>
                                              <p:pRg st="0" end="0"/>
                                            </p:txEl>
                                          </p:spTgt>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9155">
                                            <p:txEl>
                                              <p:pRg st="1" end="1"/>
                                            </p:txEl>
                                          </p:spTgt>
                                        </p:tgtEl>
                                        <p:attrNameLst>
                                          <p:attrName>style.visibility</p:attrName>
                                        </p:attrNameLst>
                                      </p:cBhvr>
                                      <p:to>
                                        <p:strVal val="visible"/>
                                      </p:to>
                                    </p:set>
                                    <p:anim calcmode="lin" valueType="num">
                                      <p:cBhvr additive="base">
                                        <p:cTn id="20"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9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9155">
                                            <p:txEl>
                                              <p:pRg st="2" end="2"/>
                                            </p:txEl>
                                          </p:spTgt>
                                        </p:tgtEl>
                                        <p:attrNameLst>
                                          <p:attrName>style.visibility</p:attrName>
                                        </p:attrNameLst>
                                      </p:cBhvr>
                                      <p:to>
                                        <p:strVal val="visible"/>
                                      </p:to>
                                    </p:set>
                                    <p:anim calcmode="lin" valueType="num">
                                      <p:cBhvr additive="base">
                                        <p:cTn id="26"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91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smtClean="0">
                <a:solidFill>
                  <a:srgbClr val="0000FF"/>
                </a:solidFill>
              </a:rPr>
              <a:t>功率谱说明（续）</a:t>
            </a:r>
            <a:endParaRPr lang="zh-CN" altLang="en-US" dirty="0">
              <a:solidFill>
                <a:srgbClr val="0000FF"/>
              </a:solidFill>
            </a:endParaRPr>
          </a:p>
        </p:txBody>
      </p:sp>
      <p:sp>
        <p:nvSpPr>
          <p:cNvPr id="49155" name="Rectangle 3"/>
          <p:cNvSpPr>
            <a:spLocks noGrp="1" noChangeArrowheads="1"/>
          </p:cNvSpPr>
          <p:nvPr>
            <p:ph type="body" idx="1"/>
          </p:nvPr>
        </p:nvSpPr>
        <p:spPr>
          <a:xfrm>
            <a:off x="467544" y="3068960"/>
            <a:ext cx="8352928" cy="3456384"/>
          </a:xfrm>
        </p:spPr>
        <p:txBody>
          <a:bodyPr>
            <a:normAutofit fontScale="92500"/>
          </a:bodyPr>
          <a:lstStyle/>
          <a:p>
            <a:pPr>
              <a:lnSpc>
                <a:spcPct val="124000"/>
              </a:lnSpc>
            </a:pPr>
            <a:r>
              <a:rPr lang="zh-CN" altLang="en-US" dirty="0" smtClean="0">
                <a:solidFill>
                  <a:srgbClr val="C00000"/>
                </a:solidFill>
              </a:rPr>
              <a:t>离散谱</a:t>
            </a:r>
            <a:r>
              <a:rPr lang="zh-CN" altLang="en-US" dirty="0" smtClean="0"/>
              <a:t>是否存在，取决于</a:t>
            </a:r>
            <a:r>
              <a:rPr lang="en-US" altLang="zh-CN" i="1" dirty="0" smtClean="0"/>
              <a:t>g</a:t>
            </a:r>
            <a:r>
              <a:rPr lang="en-US" altLang="zh-CN" baseline="-25000" dirty="0" smtClean="0"/>
              <a:t>1</a:t>
            </a:r>
            <a:r>
              <a:rPr lang="en-US" altLang="zh-CN" dirty="0" smtClean="0"/>
              <a:t>(</a:t>
            </a:r>
            <a:r>
              <a:rPr lang="en-US" altLang="zh-CN" i="1" dirty="0" smtClean="0"/>
              <a:t>t</a:t>
            </a:r>
            <a:r>
              <a:rPr lang="en-US" altLang="zh-CN" dirty="0" smtClean="0"/>
              <a:t>)</a:t>
            </a:r>
            <a:r>
              <a:rPr lang="zh-CN" altLang="en-US" dirty="0" smtClean="0"/>
              <a:t>和</a:t>
            </a:r>
            <a:r>
              <a:rPr lang="en-US" altLang="zh-CN" i="1" dirty="0" smtClean="0"/>
              <a:t>g</a:t>
            </a:r>
            <a:r>
              <a:rPr lang="en-US" altLang="zh-CN" baseline="-25000" dirty="0" smtClean="0"/>
              <a:t>2</a:t>
            </a:r>
            <a:r>
              <a:rPr lang="en-US" altLang="zh-CN" dirty="0" smtClean="0"/>
              <a:t>(</a:t>
            </a:r>
            <a:r>
              <a:rPr lang="en-US" altLang="zh-CN" i="1" dirty="0" smtClean="0"/>
              <a:t>t</a:t>
            </a:r>
            <a:r>
              <a:rPr lang="en-US" altLang="zh-CN" dirty="0" smtClean="0"/>
              <a:t>)</a:t>
            </a:r>
            <a:r>
              <a:rPr lang="zh-CN" altLang="en-US" dirty="0" smtClean="0"/>
              <a:t>的波形及其出现的概率</a:t>
            </a:r>
            <a:r>
              <a:rPr lang="en-US" altLang="zh-CN" i="1" dirty="0" smtClean="0"/>
              <a:t>P</a:t>
            </a:r>
            <a:r>
              <a:rPr lang="zh-CN" altLang="en-US" dirty="0" smtClean="0"/>
              <a:t>。</a:t>
            </a:r>
            <a:endParaRPr lang="en-US" altLang="zh-CN" dirty="0" smtClean="0"/>
          </a:p>
          <a:p>
            <a:pPr lvl="1">
              <a:lnSpc>
                <a:spcPct val="124000"/>
              </a:lnSpc>
            </a:pPr>
            <a:r>
              <a:rPr lang="zh-CN" altLang="en-US" dirty="0" smtClean="0"/>
              <a:t>一般情况下，它也总是存在的。</a:t>
            </a:r>
            <a:endParaRPr lang="en-US" altLang="zh-CN" dirty="0" smtClean="0"/>
          </a:p>
          <a:p>
            <a:pPr lvl="1">
              <a:lnSpc>
                <a:spcPct val="124000"/>
              </a:lnSpc>
            </a:pPr>
            <a:r>
              <a:rPr lang="zh-CN" altLang="en-US" dirty="0" smtClean="0"/>
              <a:t>但对于双极性信号 </a:t>
            </a:r>
            <a:r>
              <a:rPr lang="en-US" altLang="zh-CN" i="1" dirty="0" smtClean="0"/>
              <a:t>g</a:t>
            </a:r>
            <a:r>
              <a:rPr lang="en-US" altLang="zh-CN" baseline="-25000" dirty="0" smtClean="0"/>
              <a:t>1</a:t>
            </a:r>
            <a:r>
              <a:rPr lang="en-US" altLang="zh-CN" dirty="0" smtClean="0"/>
              <a:t>(</a:t>
            </a:r>
            <a:r>
              <a:rPr lang="en-US" altLang="zh-CN" i="1" dirty="0" smtClean="0"/>
              <a:t>t</a:t>
            </a:r>
            <a:r>
              <a:rPr lang="en-US" altLang="zh-CN" dirty="0" smtClean="0"/>
              <a:t>) = - </a:t>
            </a:r>
            <a:r>
              <a:rPr lang="en-US" altLang="zh-CN" i="1" dirty="0" smtClean="0"/>
              <a:t>g</a:t>
            </a:r>
            <a:r>
              <a:rPr lang="en-US" altLang="zh-CN" baseline="-25000" dirty="0" smtClean="0"/>
              <a:t>2</a:t>
            </a:r>
            <a:r>
              <a:rPr lang="en-US" altLang="zh-CN" dirty="0" smtClean="0"/>
              <a:t>(</a:t>
            </a:r>
            <a:r>
              <a:rPr lang="en-US" altLang="zh-CN" i="1" dirty="0" smtClean="0"/>
              <a:t>t</a:t>
            </a:r>
            <a:r>
              <a:rPr lang="en-US" altLang="zh-CN" dirty="0" smtClean="0"/>
              <a:t>) = </a:t>
            </a:r>
            <a:r>
              <a:rPr lang="en-US" altLang="zh-CN" i="1" dirty="0" smtClean="0"/>
              <a:t>g</a:t>
            </a:r>
            <a:r>
              <a:rPr lang="en-US" altLang="zh-CN" dirty="0" smtClean="0"/>
              <a:t>(</a:t>
            </a:r>
            <a:r>
              <a:rPr lang="en-US" altLang="zh-CN" i="1" dirty="0" smtClean="0"/>
              <a:t>t</a:t>
            </a:r>
            <a:r>
              <a:rPr lang="en-US" altLang="zh-CN" dirty="0" smtClean="0"/>
              <a:t>) </a:t>
            </a:r>
            <a:r>
              <a:rPr lang="zh-CN" altLang="en-US" dirty="0" smtClean="0"/>
              <a:t>，且概率</a:t>
            </a:r>
            <a:r>
              <a:rPr lang="en-US" altLang="zh-CN" i="1" dirty="0" smtClean="0"/>
              <a:t>P</a:t>
            </a:r>
            <a:r>
              <a:rPr lang="en-US" altLang="zh-CN" dirty="0" smtClean="0"/>
              <a:t>=1/2</a:t>
            </a:r>
            <a:r>
              <a:rPr lang="zh-CN" altLang="en-US" dirty="0" smtClean="0"/>
              <a:t>（等概）时，则没有离散分量</a:t>
            </a:r>
            <a:r>
              <a:rPr lang="zh-CN" altLang="en-US" i="1" dirty="0" smtClean="0">
                <a:sym typeface="Symbol" pitchFamily="18" charset="2"/>
              </a:rPr>
              <a:t></a:t>
            </a:r>
            <a:r>
              <a:rPr lang="en-US" altLang="zh-CN" dirty="0" smtClean="0">
                <a:sym typeface="Symbol" pitchFamily="18" charset="2"/>
              </a:rPr>
              <a:t>(</a:t>
            </a:r>
            <a:r>
              <a:rPr lang="en-US" altLang="zh-CN" i="1" dirty="0" smtClean="0">
                <a:sym typeface="Symbol" pitchFamily="18" charset="2"/>
              </a:rPr>
              <a:t>f</a:t>
            </a:r>
            <a:r>
              <a:rPr lang="en-US" altLang="zh-CN" dirty="0" smtClean="0">
                <a:sym typeface="Symbol" pitchFamily="18" charset="2"/>
              </a:rPr>
              <a:t> - </a:t>
            </a:r>
            <a:r>
              <a:rPr lang="en-US" altLang="zh-CN" i="1" dirty="0" err="1" smtClean="0">
                <a:sym typeface="Symbol" pitchFamily="18" charset="2"/>
              </a:rPr>
              <a:t>mf</a:t>
            </a:r>
            <a:r>
              <a:rPr lang="en-US" altLang="zh-CN" i="1" baseline="-25000" dirty="0" err="1" smtClean="0">
                <a:sym typeface="Symbol" pitchFamily="18" charset="2"/>
              </a:rPr>
              <a:t>s</a:t>
            </a:r>
            <a:r>
              <a:rPr lang="en-US" altLang="zh-CN" dirty="0" smtClean="0">
                <a:sym typeface="Symbol" pitchFamily="18" charset="2"/>
              </a:rPr>
              <a:t>)</a:t>
            </a:r>
            <a:r>
              <a:rPr lang="zh-CN" altLang="en-US" dirty="0" smtClean="0"/>
              <a:t>。</a:t>
            </a:r>
            <a:endParaRPr lang="en-US" altLang="zh-CN" dirty="0" smtClean="0"/>
          </a:p>
          <a:p>
            <a:pPr lvl="1">
              <a:lnSpc>
                <a:spcPct val="124000"/>
              </a:lnSpc>
            </a:pPr>
            <a:r>
              <a:rPr lang="zh-CN" altLang="en-US" dirty="0" smtClean="0"/>
              <a:t>根据离散谱可以确定随机序列是否有</a:t>
            </a:r>
            <a:r>
              <a:rPr lang="zh-CN" altLang="en-US" dirty="0" smtClean="0">
                <a:solidFill>
                  <a:srgbClr val="FF0000"/>
                </a:solidFill>
              </a:rPr>
              <a:t>直流分量</a:t>
            </a:r>
            <a:r>
              <a:rPr lang="zh-CN" altLang="en-US" dirty="0" smtClean="0"/>
              <a:t>和</a:t>
            </a:r>
            <a:r>
              <a:rPr lang="zh-CN" altLang="en-US" dirty="0" smtClean="0">
                <a:solidFill>
                  <a:srgbClr val="FF0000"/>
                </a:solidFill>
              </a:rPr>
              <a:t>定时分量</a:t>
            </a:r>
            <a:r>
              <a:rPr lang="zh-CN" altLang="en-US" dirty="0" smtClean="0"/>
              <a:t>。</a:t>
            </a:r>
            <a:endParaRPr lang="zh-CN" altLang="en-US" dirty="0"/>
          </a:p>
        </p:txBody>
      </p:sp>
      <p:sp>
        <p:nvSpPr>
          <p:cNvPr id="4" name="灯片编号占位符 5"/>
          <p:cNvSpPr>
            <a:spLocks noGrp="1"/>
          </p:cNvSpPr>
          <p:nvPr>
            <p:ph type="sldNum" sz="quarter" idx="12"/>
          </p:nvPr>
        </p:nvSpPr>
        <p:spPr/>
        <p:txBody>
          <a:bodyPr/>
          <a:lstStyle/>
          <a:p>
            <a:fld id="{AC90E55E-D686-4E0D-957F-55F44B0889C7}" type="slidenum">
              <a:rPr lang="en-US" altLang="zh-CN" smtClean="0"/>
              <a:pPr/>
              <a:t>37</a:t>
            </a:fld>
            <a:endParaRPr lang="en-US" altLang="zh-CN" dirty="0"/>
          </a:p>
        </p:txBody>
      </p:sp>
      <p:grpSp>
        <p:nvGrpSpPr>
          <p:cNvPr id="10" name="Group 4"/>
          <p:cNvGrpSpPr>
            <a:grpSpLocks/>
          </p:cNvGrpSpPr>
          <p:nvPr/>
        </p:nvGrpSpPr>
        <p:grpSpPr bwMode="auto">
          <a:xfrm>
            <a:off x="395536" y="1455167"/>
            <a:ext cx="7704446" cy="1370993"/>
            <a:chOff x="571" y="3294"/>
            <a:chExt cx="4435" cy="773"/>
          </a:xfrm>
        </p:grpSpPr>
        <p:grpSp>
          <p:nvGrpSpPr>
            <p:cNvPr id="11" name="Group 5"/>
            <p:cNvGrpSpPr>
              <a:grpSpLocks/>
            </p:cNvGrpSpPr>
            <p:nvPr/>
          </p:nvGrpSpPr>
          <p:grpSpPr bwMode="auto">
            <a:xfrm>
              <a:off x="571" y="3294"/>
              <a:ext cx="4208" cy="312"/>
              <a:chOff x="571" y="3294"/>
              <a:chExt cx="4174" cy="272"/>
            </a:xfrm>
          </p:grpSpPr>
          <p:graphicFrame>
            <p:nvGraphicFramePr>
              <p:cNvPr id="13" name="Object 6"/>
              <p:cNvGraphicFramePr>
                <a:graphicFrameLocks noChangeAspect="1"/>
              </p:cNvGraphicFramePr>
              <p:nvPr/>
            </p:nvGraphicFramePr>
            <p:xfrm>
              <a:off x="571" y="3294"/>
              <a:ext cx="2098" cy="272"/>
            </p:xfrm>
            <a:graphic>
              <a:graphicData uri="http://schemas.openxmlformats.org/presentationml/2006/ole">
                <mc:AlternateContent xmlns:mc="http://schemas.openxmlformats.org/markup-compatibility/2006">
                  <mc:Choice xmlns:v="urn:schemas-microsoft-com:vml" Requires="v">
                    <p:oleObj spid="_x0000_s657647" name="公式" r:id="rId3" imgW="2247900" imgH="279400" progId="Equation.3">
                      <p:embed/>
                    </p:oleObj>
                  </mc:Choice>
                  <mc:Fallback>
                    <p:oleObj name="公式" r:id="rId3" imgW="22479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 y="3294"/>
                            <a:ext cx="209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7"/>
              <p:cNvGraphicFramePr>
                <a:graphicFrameLocks noChangeAspect="1"/>
              </p:cNvGraphicFramePr>
              <p:nvPr/>
            </p:nvGraphicFramePr>
            <p:xfrm>
              <a:off x="2738" y="3294"/>
              <a:ext cx="2007" cy="269"/>
            </p:xfrm>
            <a:graphic>
              <a:graphicData uri="http://schemas.openxmlformats.org/presentationml/2006/ole">
                <mc:AlternateContent xmlns:mc="http://schemas.openxmlformats.org/markup-compatibility/2006">
                  <mc:Choice xmlns:v="urn:schemas-microsoft-com:vml" Requires="v">
                    <p:oleObj spid="_x0000_s657648" name="公式" r:id="rId5" imgW="2057400" imgH="279400" progId="Equation.3">
                      <p:embed/>
                    </p:oleObj>
                  </mc:Choice>
                  <mc:Fallback>
                    <p:oleObj name="公式" r:id="rId5" imgW="2057400" imgH="279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8" y="3294"/>
                            <a:ext cx="2007"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 name="Object 8"/>
            <p:cNvGraphicFramePr>
              <a:graphicFrameLocks noChangeAspect="1"/>
            </p:cNvGraphicFramePr>
            <p:nvPr/>
          </p:nvGraphicFramePr>
          <p:xfrm>
            <a:off x="952" y="3578"/>
            <a:ext cx="4054" cy="489"/>
          </p:xfrm>
          <a:graphic>
            <a:graphicData uri="http://schemas.openxmlformats.org/presentationml/2006/ole">
              <mc:AlternateContent xmlns:mc="http://schemas.openxmlformats.org/markup-compatibility/2006">
                <mc:Choice xmlns:v="urn:schemas-microsoft-com:vml" Requires="v">
                  <p:oleObj spid="_x0000_s657649" name="公式" r:id="rId7" imgW="3556000" imgH="431800" progId="Equation.3">
                    <p:embed/>
                  </p:oleObj>
                </mc:Choice>
                <mc:Fallback>
                  <p:oleObj name="公式" r:id="rId7" imgW="35560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2" y="3578"/>
                          <a:ext cx="4054" cy="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矩形 15"/>
          <p:cNvSpPr/>
          <p:nvPr/>
        </p:nvSpPr>
        <p:spPr>
          <a:xfrm>
            <a:off x="7719635" y="2535287"/>
            <a:ext cx="1107996" cy="46166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400" b="1" dirty="0" smtClean="0">
                <a:solidFill>
                  <a:srgbClr val="0000FF"/>
                </a:solidFill>
                <a:latin typeface="+mj-ea"/>
                <a:ea typeface="+mj-ea"/>
              </a:rPr>
              <a:t>离散谱</a:t>
            </a:r>
            <a:endParaRPr lang="zh-CN" altLang="en-US" sz="2400" b="1" dirty="0">
              <a:solidFill>
                <a:srgbClr val="0000FF"/>
              </a:solidFill>
              <a:latin typeface="+mj-ea"/>
              <a:ea typeface="+mj-ea"/>
            </a:endParaRPr>
          </a:p>
        </p:txBody>
      </p:sp>
      <p:cxnSp>
        <p:nvCxnSpPr>
          <p:cNvPr id="18" name="直接连接符 17"/>
          <p:cNvCxnSpPr>
            <a:endCxn id="16" idx="1"/>
          </p:cNvCxnSpPr>
          <p:nvPr/>
        </p:nvCxnSpPr>
        <p:spPr>
          <a:xfrm flipV="1">
            <a:off x="1310923" y="2766120"/>
            <a:ext cx="6408712" cy="14808"/>
          </a:xfrm>
          <a:prstGeom prst="line">
            <a:avLst/>
          </a:prstGeom>
        </p:spPr>
        <p:style>
          <a:lnRef idx="3">
            <a:schemeClr val="accent5"/>
          </a:lnRef>
          <a:fillRef idx="0">
            <a:schemeClr val="accent5"/>
          </a:fillRef>
          <a:effectRef idx="2">
            <a:schemeClr val="accent5"/>
          </a:effectRef>
          <a:fontRef idx="minor">
            <a:schemeClr val="tx1"/>
          </a:fontRef>
        </p:style>
      </p:cxnSp>
      <p:cxnSp>
        <p:nvCxnSpPr>
          <p:cNvPr id="19" name="直接连接符 18"/>
          <p:cNvCxnSpPr/>
          <p:nvPr/>
        </p:nvCxnSpPr>
        <p:spPr>
          <a:xfrm>
            <a:off x="4355976" y="2046039"/>
            <a:ext cx="3312368" cy="0"/>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9155">
                                            <p:txEl>
                                              <p:pRg st="0" end="0"/>
                                            </p:txEl>
                                          </p:spTgt>
                                        </p:tgtEl>
                                        <p:attrNameLst>
                                          <p:attrName>style.visibility</p:attrName>
                                        </p:attrNameLst>
                                      </p:cBhvr>
                                      <p:to>
                                        <p:strVal val="visible"/>
                                      </p:to>
                                    </p:set>
                                    <p:anim calcmode="lin" valueType="num">
                                      <p:cBhvr additive="base">
                                        <p:cTn id="17" dur="500" fill="hold"/>
                                        <p:tgtEl>
                                          <p:spTgt spid="4915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1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9155">
                                            <p:txEl>
                                              <p:pRg st="1" end="1"/>
                                            </p:txEl>
                                          </p:spTgt>
                                        </p:tgtEl>
                                        <p:attrNameLst>
                                          <p:attrName>style.visibility</p:attrName>
                                        </p:attrNameLst>
                                      </p:cBhvr>
                                      <p:to>
                                        <p:strVal val="visible"/>
                                      </p:to>
                                    </p:set>
                                    <p:anim calcmode="lin" valueType="num">
                                      <p:cBhvr additive="base">
                                        <p:cTn id="23"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9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9155">
                                            <p:txEl>
                                              <p:pRg st="2" end="2"/>
                                            </p:txEl>
                                          </p:spTgt>
                                        </p:tgtEl>
                                        <p:attrNameLst>
                                          <p:attrName>style.visibility</p:attrName>
                                        </p:attrNameLst>
                                      </p:cBhvr>
                                      <p:to>
                                        <p:strVal val="visible"/>
                                      </p:to>
                                    </p:set>
                                    <p:anim calcmode="lin" valueType="num">
                                      <p:cBhvr additive="base">
                                        <p:cTn id="29"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91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9155">
                                            <p:txEl>
                                              <p:pRg st="3" end="3"/>
                                            </p:txEl>
                                          </p:spTgt>
                                        </p:tgtEl>
                                        <p:attrNameLst>
                                          <p:attrName>style.visibility</p:attrName>
                                        </p:attrNameLst>
                                      </p:cBhvr>
                                      <p:to>
                                        <p:strVal val="visible"/>
                                      </p:to>
                                    </p:set>
                                    <p:anim calcmode="lin" valueType="num">
                                      <p:cBhvr additive="base">
                                        <p:cTn id="35"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91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9552" y="188640"/>
            <a:ext cx="8208912" cy="811560"/>
          </a:xfrm>
        </p:spPr>
        <p:txBody>
          <a:bodyPr>
            <a:normAutofit fontScale="90000"/>
          </a:bodyPr>
          <a:lstStyle/>
          <a:p>
            <a:r>
              <a:rPr lang="zh-CN" altLang="en-US" dirty="0" smtClean="0"/>
              <a:t>例</a:t>
            </a:r>
            <a:r>
              <a:rPr lang="en-US" altLang="zh-CN" dirty="0" smtClean="0"/>
              <a:t>6-1</a:t>
            </a:r>
            <a:r>
              <a:rPr lang="zh-CN" altLang="en-US" dirty="0"/>
              <a:t>单极性</a:t>
            </a:r>
            <a:r>
              <a:rPr lang="en-US" altLang="zh-CN" dirty="0"/>
              <a:t>NRZ</a:t>
            </a:r>
            <a:r>
              <a:rPr lang="zh-CN" altLang="en-US" dirty="0"/>
              <a:t>和</a:t>
            </a:r>
            <a:r>
              <a:rPr lang="en-US" altLang="zh-CN" dirty="0"/>
              <a:t>RZ</a:t>
            </a:r>
            <a:r>
              <a:rPr lang="zh-CN" altLang="en-US" dirty="0"/>
              <a:t>矩形脉冲序列的功率谱</a:t>
            </a:r>
          </a:p>
        </p:txBody>
      </p:sp>
      <p:sp>
        <p:nvSpPr>
          <p:cNvPr id="50179" name="Rectangle 3"/>
          <p:cNvSpPr>
            <a:spLocks noGrp="1" noChangeArrowheads="1"/>
          </p:cNvSpPr>
          <p:nvPr>
            <p:ph type="body" idx="1"/>
          </p:nvPr>
        </p:nvSpPr>
        <p:spPr>
          <a:xfrm>
            <a:off x="539552" y="1196752"/>
            <a:ext cx="8280920" cy="5040560"/>
          </a:xfrm>
        </p:spPr>
        <p:txBody>
          <a:bodyPr/>
          <a:lstStyle/>
          <a:p>
            <a:r>
              <a:rPr lang="zh-CN" altLang="en-US" dirty="0" smtClean="0"/>
              <a:t>解：对</a:t>
            </a:r>
            <a:r>
              <a:rPr lang="zh-CN" altLang="en-US" dirty="0" smtClean="0">
                <a:solidFill>
                  <a:srgbClr val="FF0000"/>
                </a:solidFill>
              </a:rPr>
              <a:t>单极性</a:t>
            </a:r>
            <a:r>
              <a:rPr lang="zh-CN" altLang="en-US" dirty="0" smtClean="0"/>
              <a:t>波形：设</a:t>
            </a:r>
            <a:r>
              <a:rPr lang="en-US" altLang="zh-CN" i="1" dirty="0" smtClean="0"/>
              <a:t>g</a:t>
            </a:r>
            <a:r>
              <a:rPr lang="en-US" altLang="zh-CN" baseline="-25000" dirty="0" smtClean="0"/>
              <a:t>1</a:t>
            </a:r>
            <a:r>
              <a:rPr lang="en-US" altLang="zh-CN" dirty="0" smtClean="0"/>
              <a:t>(</a:t>
            </a:r>
            <a:r>
              <a:rPr lang="en-US" altLang="zh-CN" i="1" dirty="0" smtClean="0"/>
              <a:t>t</a:t>
            </a:r>
            <a:r>
              <a:rPr lang="en-US" altLang="zh-CN" dirty="0" smtClean="0"/>
              <a:t>) =</a:t>
            </a:r>
            <a:r>
              <a:rPr lang="en-US" altLang="zh-CN" i="1" dirty="0"/>
              <a:t> </a:t>
            </a:r>
            <a:r>
              <a:rPr lang="en-US" altLang="zh-CN" i="1" dirty="0" smtClean="0"/>
              <a:t>g</a:t>
            </a:r>
            <a:r>
              <a:rPr lang="en-US" altLang="zh-CN" dirty="0" smtClean="0"/>
              <a:t>(</a:t>
            </a:r>
            <a:r>
              <a:rPr lang="en-US" altLang="zh-CN" i="1" dirty="0" smtClean="0"/>
              <a:t>t</a:t>
            </a:r>
            <a:r>
              <a:rPr lang="en-US" altLang="zh-CN" dirty="0" smtClean="0"/>
              <a:t>)</a:t>
            </a:r>
            <a:r>
              <a:rPr lang="zh-CN" altLang="en-US" dirty="0" smtClean="0"/>
              <a:t>， </a:t>
            </a:r>
            <a:r>
              <a:rPr lang="en-US" altLang="zh-CN" i="1" dirty="0" smtClean="0"/>
              <a:t>g</a:t>
            </a:r>
            <a:r>
              <a:rPr lang="en-US" altLang="zh-CN" baseline="-25000" dirty="0" smtClean="0"/>
              <a:t>2</a:t>
            </a:r>
            <a:r>
              <a:rPr lang="en-US" altLang="zh-CN" dirty="0" smtClean="0"/>
              <a:t>(</a:t>
            </a:r>
            <a:r>
              <a:rPr lang="en-US" altLang="zh-CN" i="1" dirty="0" smtClean="0"/>
              <a:t>t</a:t>
            </a:r>
            <a:r>
              <a:rPr lang="en-US" altLang="zh-CN" dirty="0" smtClean="0"/>
              <a:t>) = </a:t>
            </a:r>
            <a:r>
              <a:rPr lang="en-US" altLang="zh-CN" i="1" dirty="0" smtClean="0"/>
              <a:t>0</a:t>
            </a:r>
            <a:r>
              <a:rPr lang="en-US" altLang="zh-CN" dirty="0" smtClean="0"/>
              <a:t> </a:t>
            </a:r>
          </a:p>
          <a:p>
            <a:endParaRPr lang="zh-CN" altLang="en-US" dirty="0" smtClean="0"/>
          </a:p>
          <a:p>
            <a:pPr lvl="1"/>
            <a:endParaRPr lang="zh-CN" altLang="en-US" dirty="0" smtClean="0"/>
          </a:p>
          <a:p>
            <a:pPr lvl="1"/>
            <a:endParaRPr lang="zh-CN" altLang="en-US" dirty="0" smtClean="0"/>
          </a:p>
          <a:p>
            <a:pPr lvl="1"/>
            <a:r>
              <a:rPr lang="zh-CN" altLang="en-US" dirty="0" smtClean="0"/>
              <a:t>可得到由其构成的随机脉冲序列的双边功率谱密度为</a:t>
            </a:r>
          </a:p>
          <a:p>
            <a:pPr lvl="1"/>
            <a:endParaRPr lang="en-US" altLang="zh-CN" dirty="0" smtClean="0"/>
          </a:p>
          <a:p>
            <a:pPr lvl="1"/>
            <a:endParaRPr lang="zh-CN" altLang="en-US" dirty="0" smtClean="0"/>
          </a:p>
          <a:p>
            <a:pPr lvl="1"/>
            <a:r>
              <a:rPr lang="zh-CN" altLang="en-US" dirty="0" smtClean="0"/>
              <a:t> 当</a:t>
            </a:r>
            <a:r>
              <a:rPr lang="en-US" altLang="zh-CN" i="1" dirty="0" smtClean="0"/>
              <a:t>P</a:t>
            </a:r>
            <a:r>
              <a:rPr lang="en-US" altLang="zh-CN" dirty="0" smtClean="0"/>
              <a:t>=1/2</a:t>
            </a:r>
            <a:r>
              <a:rPr lang="zh-CN" altLang="en-US" dirty="0" smtClean="0"/>
              <a:t>时，上式简化为</a:t>
            </a:r>
            <a:endParaRPr lang="zh-CN" altLang="en-US" dirty="0"/>
          </a:p>
        </p:txBody>
      </p:sp>
      <p:sp>
        <p:nvSpPr>
          <p:cNvPr id="11" name="灯片编号占位符 5"/>
          <p:cNvSpPr>
            <a:spLocks noGrp="1"/>
          </p:cNvSpPr>
          <p:nvPr>
            <p:ph type="sldNum" sz="quarter" idx="12"/>
          </p:nvPr>
        </p:nvSpPr>
        <p:spPr/>
        <p:txBody>
          <a:bodyPr/>
          <a:lstStyle/>
          <a:p>
            <a:fld id="{AB72D8F3-6416-4B9A-A1A6-C7B05232BD9F}" type="slidenum">
              <a:rPr lang="en-US" altLang="zh-CN" smtClean="0"/>
              <a:pPr/>
              <a:t>38</a:t>
            </a:fld>
            <a:endParaRPr lang="en-US" altLang="zh-CN"/>
          </a:p>
        </p:txBody>
      </p:sp>
      <p:grpSp>
        <p:nvGrpSpPr>
          <p:cNvPr id="2" name="Group 4"/>
          <p:cNvGrpSpPr>
            <a:grpSpLocks/>
          </p:cNvGrpSpPr>
          <p:nvPr/>
        </p:nvGrpSpPr>
        <p:grpSpPr bwMode="auto">
          <a:xfrm>
            <a:off x="1373330" y="1772816"/>
            <a:ext cx="5761544" cy="1194946"/>
            <a:chOff x="1317" y="2152"/>
            <a:chExt cx="3455" cy="683"/>
          </a:xfrm>
        </p:grpSpPr>
        <p:graphicFrame>
          <p:nvGraphicFramePr>
            <p:cNvPr id="50181" name="Object 5"/>
            <p:cNvGraphicFramePr>
              <a:graphicFrameLocks noChangeAspect="1"/>
            </p:cNvGraphicFramePr>
            <p:nvPr>
              <p:extLst>
                <p:ext uri="{D42A27DB-BD31-4B8C-83A1-F6EECF244321}">
                  <p14:modId xmlns:p14="http://schemas.microsoft.com/office/powerpoint/2010/main" val="2595132804"/>
                </p:ext>
              </p:extLst>
            </p:nvPr>
          </p:nvGraphicFramePr>
          <p:xfrm>
            <a:off x="1317" y="2152"/>
            <a:ext cx="3232" cy="284"/>
          </p:xfrm>
          <a:graphic>
            <a:graphicData uri="http://schemas.openxmlformats.org/presentationml/2006/ole">
              <mc:AlternateContent xmlns:mc="http://schemas.openxmlformats.org/markup-compatibility/2006">
                <mc:Choice xmlns:v="urn:schemas-microsoft-com:vml" Requires="v">
                  <p:oleObj spid="_x0000_s271290" name="公式" r:id="rId3" imgW="3149600" imgH="279400" progId="Equation.3">
                    <p:embed/>
                  </p:oleObj>
                </mc:Choice>
                <mc:Fallback>
                  <p:oleObj name="公式" r:id="rId3" imgW="3149600" imgH="279400" progId="Equation.3">
                    <p:embed/>
                    <p:pic>
                      <p:nvPicPr>
                        <p:cNvPr id="0" name="Picture 4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 y="2152"/>
                          <a:ext cx="3232"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2" name="Object 6"/>
            <p:cNvGraphicFramePr>
              <a:graphicFrameLocks noChangeAspect="1"/>
            </p:cNvGraphicFramePr>
            <p:nvPr>
              <p:extLst>
                <p:ext uri="{D42A27DB-BD31-4B8C-83A1-F6EECF244321}">
                  <p14:modId xmlns:p14="http://schemas.microsoft.com/office/powerpoint/2010/main" val="839732383"/>
                </p:ext>
              </p:extLst>
            </p:nvPr>
          </p:nvGraphicFramePr>
          <p:xfrm>
            <a:off x="1698" y="2399"/>
            <a:ext cx="3074" cy="436"/>
          </p:xfrm>
          <a:graphic>
            <a:graphicData uri="http://schemas.openxmlformats.org/presentationml/2006/ole">
              <mc:AlternateContent xmlns:mc="http://schemas.openxmlformats.org/markup-compatibility/2006">
                <mc:Choice xmlns:v="urn:schemas-microsoft-com:vml" Requires="v">
                  <p:oleObj spid="_x0000_s271291" name="公式" r:id="rId5" imgW="3022600" imgH="431800" progId="Equation.3">
                    <p:embed/>
                  </p:oleObj>
                </mc:Choice>
                <mc:Fallback>
                  <p:oleObj name="公式" r:id="rId5" imgW="3022600" imgH="431800" progId="Equation.3">
                    <p:embed/>
                    <p:pic>
                      <p:nvPicPr>
                        <p:cNvPr id="0" name="Picture 4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8" y="2399"/>
                          <a:ext cx="3074" cy="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0184" name="Rectangle 8"/>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3" name="Object 7"/>
          <p:cNvGraphicFramePr>
            <a:graphicFrameLocks noChangeAspect="1"/>
          </p:cNvGraphicFramePr>
          <p:nvPr>
            <p:extLst>
              <p:ext uri="{D42A27DB-BD31-4B8C-83A1-F6EECF244321}">
                <p14:modId xmlns:p14="http://schemas.microsoft.com/office/powerpoint/2010/main" val="3582922866"/>
              </p:ext>
            </p:extLst>
          </p:nvPr>
        </p:nvGraphicFramePr>
        <p:xfrm>
          <a:off x="643893" y="3933056"/>
          <a:ext cx="7888547" cy="871420"/>
        </p:xfrm>
        <a:graphic>
          <a:graphicData uri="http://schemas.openxmlformats.org/presentationml/2006/ole">
            <mc:AlternateContent xmlns:mc="http://schemas.openxmlformats.org/markup-compatibility/2006">
              <mc:Choice xmlns:v="urn:schemas-microsoft-com:vml" Requires="v">
                <p:oleObj spid="_x0000_s271292" name="公式" r:id="rId7" imgW="3886200" imgH="431800" progId="Equation.3">
                  <p:embed/>
                </p:oleObj>
              </mc:Choice>
              <mc:Fallback>
                <p:oleObj name="公式" r:id="rId7" imgW="3886200" imgH="431800" progId="Equation.3">
                  <p:embed/>
                  <p:pic>
                    <p:nvPicPr>
                      <p:cNvPr id="0" name="Picture 4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893" y="3933056"/>
                        <a:ext cx="7888547" cy="871420"/>
                      </a:xfrm>
                      <a:prstGeom prst="rect">
                        <a:avLst/>
                      </a:prstGeom>
                      <a:noFill/>
                      <a:ln w="25400">
                        <a:solidFill>
                          <a:srgbClr val="FF0000"/>
                        </a:solidFill>
                        <a:miter lim="800000"/>
                        <a:headEnd/>
                        <a:tailEnd/>
                      </a:ln>
                      <a:extLst/>
                    </p:spPr>
                  </p:pic>
                </p:oleObj>
              </mc:Fallback>
            </mc:AlternateContent>
          </a:graphicData>
        </a:graphic>
      </p:graphicFrame>
      <p:sp>
        <p:nvSpPr>
          <p:cNvPr id="50186" name="Rectangle 10"/>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5" name="Object 9"/>
          <p:cNvGraphicFramePr>
            <a:graphicFrameLocks noChangeAspect="1"/>
          </p:cNvGraphicFramePr>
          <p:nvPr>
            <p:extLst>
              <p:ext uri="{D42A27DB-BD31-4B8C-83A1-F6EECF244321}">
                <p14:modId xmlns:p14="http://schemas.microsoft.com/office/powerpoint/2010/main" val="2579793484"/>
              </p:ext>
            </p:extLst>
          </p:nvPr>
        </p:nvGraphicFramePr>
        <p:xfrm>
          <a:off x="1234781" y="5374842"/>
          <a:ext cx="6674438" cy="802258"/>
        </p:xfrm>
        <a:graphic>
          <a:graphicData uri="http://schemas.openxmlformats.org/presentationml/2006/ole">
            <mc:AlternateContent xmlns:mc="http://schemas.openxmlformats.org/markup-compatibility/2006">
              <mc:Choice xmlns:v="urn:schemas-microsoft-com:vml" Requires="v">
                <p:oleObj spid="_x0000_s271293" name="公式" r:id="rId9" imgW="3263900" imgH="431800" progId="Equation.3">
                  <p:embed/>
                </p:oleObj>
              </mc:Choice>
              <mc:Fallback>
                <p:oleObj name="公式" r:id="rId9" imgW="3263900" imgH="431800" progId="Equation.3">
                  <p:embed/>
                  <p:pic>
                    <p:nvPicPr>
                      <p:cNvPr id="0" name="Picture 4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4781" y="5374842"/>
                        <a:ext cx="6674438" cy="80225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下箭头 12"/>
          <p:cNvSpPr/>
          <p:nvPr/>
        </p:nvSpPr>
        <p:spPr>
          <a:xfrm>
            <a:off x="3131840" y="2853711"/>
            <a:ext cx="936104" cy="489204"/>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4" name="直接连接符 3"/>
          <p:cNvCxnSpPr/>
          <p:nvPr/>
        </p:nvCxnSpPr>
        <p:spPr>
          <a:xfrm>
            <a:off x="6012160" y="1773591"/>
            <a:ext cx="576064" cy="504056"/>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直接连接符 16"/>
          <p:cNvCxnSpPr/>
          <p:nvPr/>
        </p:nvCxnSpPr>
        <p:spPr>
          <a:xfrm>
            <a:off x="4932040" y="2430047"/>
            <a:ext cx="576064" cy="504056"/>
          </a:xfrm>
          <a:prstGeom prst="line">
            <a:avLst/>
          </a:prstGeom>
        </p:spPr>
        <p:style>
          <a:lnRef idx="3">
            <a:schemeClr val="accent2"/>
          </a:lnRef>
          <a:fillRef idx="0">
            <a:schemeClr val="accent2"/>
          </a:fillRef>
          <a:effectRef idx="2">
            <a:schemeClr val="accent2"/>
          </a:effectRef>
          <a:fontRef idx="minor">
            <a:schemeClr val="tx1"/>
          </a:fontRef>
        </p:style>
      </p:cxnSp>
      <p:sp>
        <p:nvSpPr>
          <p:cNvPr id="3" name="矩形 2"/>
          <p:cNvSpPr/>
          <p:nvPr/>
        </p:nvSpPr>
        <p:spPr>
          <a:xfrm>
            <a:off x="2987824" y="6309320"/>
            <a:ext cx="2648482" cy="461665"/>
          </a:xfrm>
          <a:prstGeom prst="rect">
            <a:avLst/>
          </a:prstGeom>
        </p:spPr>
        <p:txBody>
          <a:bodyPr wrap="none">
            <a:spAutoFit/>
          </a:bodyPr>
          <a:lstStyle/>
          <a:p>
            <a:r>
              <a:rPr lang="zh-CN" altLang="en-US" sz="2400" b="1" dirty="0" smtClean="0">
                <a:solidFill>
                  <a:srgbClr val="0000FF"/>
                </a:solidFill>
                <a:latin typeface="Century Schoolbook" pitchFamily="18" charset="0"/>
                <a:ea typeface="微软雅黑" pitchFamily="34" charset="-122"/>
              </a:rPr>
              <a:t>功率谱跟</a:t>
            </a:r>
            <a:r>
              <a:rPr lang="en-US" altLang="zh-CN" sz="2400" b="1" i="1" dirty="0" smtClean="0">
                <a:solidFill>
                  <a:srgbClr val="0000FF"/>
                </a:solidFill>
                <a:latin typeface="Century Schoolbook" pitchFamily="18" charset="0"/>
                <a:ea typeface="微软雅黑" pitchFamily="34" charset="-122"/>
              </a:rPr>
              <a:t>G(f)</a:t>
            </a:r>
            <a:r>
              <a:rPr lang="zh-CN" altLang="en-US" sz="2400" b="1" dirty="0" smtClean="0">
                <a:solidFill>
                  <a:srgbClr val="0000FF"/>
                </a:solidFill>
                <a:latin typeface="Century Schoolbook" pitchFamily="18" charset="0"/>
                <a:ea typeface="微软雅黑" pitchFamily="34" charset="-122"/>
              </a:rPr>
              <a:t>有关</a:t>
            </a:r>
            <a:endParaRPr lang="zh-CN" altLang="en-US" sz="2400" b="1" dirty="0">
              <a:solidFill>
                <a:srgbClr val="0000FF"/>
              </a:solidFill>
              <a:latin typeface="Century Schoolbook" pitchFamily="18" charset="0"/>
              <a:ea typeface="微软雅黑" pitchFamily="34" charset="-122"/>
            </a:endParaRPr>
          </a:p>
        </p:txBody>
      </p:sp>
      <p:cxnSp>
        <p:nvCxnSpPr>
          <p:cNvPr id="6" name="直接连接符 5"/>
          <p:cNvCxnSpPr/>
          <p:nvPr/>
        </p:nvCxnSpPr>
        <p:spPr>
          <a:xfrm>
            <a:off x="2987824" y="5949280"/>
            <a:ext cx="6120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8" name="直接箭头连接符 7"/>
          <p:cNvCxnSpPr/>
          <p:nvPr/>
        </p:nvCxnSpPr>
        <p:spPr>
          <a:xfrm>
            <a:off x="3599892" y="5949280"/>
            <a:ext cx="252028" cy="36004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1" name="直接连接符 20"/>
          <p:cNvCxnSpPr/>
          <p:nvPr/>
        </p:nvCxnSpPr>
        <p:spPr>
          <a:xfrm>
            <a:off x="5436096" y="5949280"/>
            <a:ext cx="6120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22" name="直接箭头连接符 21"/>
          <p:cNvCxnSpPr/>
          <p:nvPr/>
        </p:nvCxnSpPr>
        <p:spPr>
          <a:xfrm flipH="1">
            <a:off x="5076056" y="5949280"/>
            <a:ext cx="414046" cy="36004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0179">
                                            <p:txEl>
                                              <p:pRg st="4" end="4"/>
                                            </p:txEl>
                                          </p:spTgt>
                                        </p:tgtEl>
                                        <p:attrNameLst>
                                          <p:attrName>style.visibility</p:attrName>
                                        </p:attrNameLst>
                                      </p:cBhvr>
                                      <p:to>
                                        <p:strVal val="visible"/>
                                      </p:to>
                                    </p:set>
                                    <p:anim calcmode="lin" valueType="num">
                                      <p:cBhvr additive="base">
                                        <p:cTn id="31"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79">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0183"/>
                                        </p:tgtEl>
                                        <p:attrNameLst>
                                          <p:attrName>style.visibility</p:attrName>
                                        </p:attrNameLst>
                                      </p:cBhvr>
                                      <p:to>
                                        <p:strVal val="visible"/>
                                      </p:to>
                                    </p:set>
                                    <p:anim calcmode="lin" valueType="num">
                                      <p:cBhvr additive="base">
                                        <p:cTn id="35" dur="500" fill="hold"/>
                                        <p:tgtEl>
                                          <p:spTgt spid="50183"/>
                                        </p:tgtEl>
                                        <p:attrNameLst>
                                          <p:attrName>ppt_x</p:attrName>
                                        </p:attrNameLst>
                                      </p:cBhvr>
                                      <p:tavLst>
                                        <p:tav tm="0">
                                          <p:val>
                                            <p:strVal val="#ppt_x"/>
                                          </p:val>
                                        </p:tav>
                                        <p:tav tm="100000">
                                          <p:val>
                                            <p:strVal val="#ppt_x"/>
                                          </p:val>
                                        </p:tav>
                                      </p:tavLst>
                                    </p:anim>
                                    <p:anim calcmode="lin" valueType="num">
                                      <p:cBhvr additive="base">
                                        <p:cTn id="36" dur="500" fill="hold"/>
                                        <p:tgtEl>
                                          <p:spTgt spid="5018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0179">
                                            <p:txEl>
                                              <p:pRg st="7" end="7"/>
                                            </p:txEl>
                                          </p:spTgt>
                                        </p:tgtEl>
                                        <p:attrNameLst>
                                          <p:attrName>style.visibility</p:attrName>
                                        </p:attrNameLst>
                                      </p:cBhvr>
                                      <p:to>
                                        <p:strVal val="visible"/>
                                      </p:to>
                                    </p:set>
                                    <p:anim calcmode="lin" valueType="num">
                                      <p:cBhvr additive="base">
                                        <p:cTn id="41" dur="500" fill="hold"/>
                                        <p:tgtEl>
                                          <p:spTgt spid="50179">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0179">
                                            <p:txEl>
                                              <p:pRg st="7" end="7"/>
                                            </p:txEl>
                                          </p:spTgt>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 presetClass="entr" presetSubtype="4" fill="hold" nodeType="afterEffect">
                                  <p:stCondLst>
                                    <p:cond delay="0"/>
                                  </p:stCondLst>
                                  <p:childTnLst>
                                    <p:set>
                                      <p:cBhvr>
                                        <p:cTn id="45" dur="1" fill="hold">
                                          <p:stCondLst>
                                            <p:cond delay="0"/>
                                          </p:stCondLst>
                                        </p:cTn>
                                        <p:tgtEl>
                                          <p:spTgt spid="50185"/>
                                        </p:tgtEl>
                                        <p:attrNameLst>
                                          <p:attrName>style.visibility</p:attrName>
                                        </p:attrNameLst>
                                      </p:cBhvr>
                                      <p:to>
                                        <p:strVal val="visible"/>
                                      </p:to>
                                    </p:set>
                                    <p:anim calcmode="lin" valueType="num">
                                      <p:cBhvr additive="base">
                                        <p:cTn id="46" dur="500" fill="hold"/>
                                        <p:tgtEl>
                                          <p:spTgt spid="50185"/>
                                        </p:tgtEl>
                                        <p:attrNameLst>
                                          <p:attrName>ppt_x</p:attrName>
                                        </p:attrNameLst>
                                      </p:cBhvr>
                                      <p:tavLst>
                                        <p:tav tm="0">
                                          <p:val>
                                            <p:strVal val="#ppt_x"/>
                                          </p:val>
                                        </p:tav>
                                        <p:tav tm="100000">
                                          <p:val>
                                            <p:strVal val="#ppt_x"/>
                                          </p:val>
                                        </p:tav>
                                      </p:tavLst>
                                    </p:anim>
                                    <p:anim calcmode="lin" valueType="num">
                                      <p:cBhvr additive="base">
                                        <p:cTn id="47" dur="500" fill="hold"/>
                                        <p:tgtEl>
                                          <p:spTgt spid="5018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par>
                                <p:cTn id="53" presetID="10"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smtClean="0">
                <a:solidFill>
                  <a:srgbClr val="0000FF"/>
                </a:solidFill>
              </a:rPr>
              <a:t>讨论</a:t>
            </a:r>
            <a:r>
              <a:rPr lang="en-US" altLang="zh-CN" dirty="0" smtClean="0">
                <a:solidFill>
                  <a:srgbClr val="0000FF"/>
                </a:solidFill>
              </a:rPr>
              <a:t>1</a:t>
            </a:r>
            <a:endParaRPr lang="zh-CN" altLang="en-US" dirty="0">
              <a:solidFill>
                <a:srgbClr val="0000FF"/>
              </a:solidFill>
            </a:endParaRPr>
          </a:p>
        </p:txBody>
      </p:sp>
      <p:sp>
        <p:nvSpPr>
          <p:cNvPr id="51203" name="Rectangle 3"/>
          <p:cNvSpPr>
            <a:spLocks noGrp="1" noChangeArrowheads="1"/>
          </p:cNvSpPr>
          <p:nvPr>
            <p:ph type="body" idx="1"/>
          </p:nvPr>
        </p:nvSpPr>
        <p:spPr/>
        <p:txBody>
          <a:bodyPr>
            <a:normAutofit/>
          </a:bodyPr>
          <a:lstStyle/>
          <a:p>
            <a:pPr>
              <a:lnSpc>
                <a:spcPct val="120000"/>
              </a:lnSpc>
            </a:pPr>
            <a:r>
              <a:rPr lang="zh-CN" altLang="en-US" dirty="0"/>
              <a:t>讨论 </a:t>
            </a:r>
            <a:r>
              <a:rPr lang="en-US" altLang="zh-CN" dirty="0" smtClean="0"/>
              <a:t>–</a:t>
            </a:r>
            <a:r>
              <a:rPr lang="zh-CN" altLang="en-US" dirty="0" smtClean="0"/>
              <a:t>当单极性波形为</a:t>
            </a:r>
            <a:r>
              <a:rPr lang="en-US" altLang="zh-CN" dirty="0" smtClean="0"/>
              <a:t> </a:t>
            </a:r>
            <a:r>
              <a:rPr lang="en-US" altLang="zh-CN" dirty="0">
                <a:solidFill>
                  <a:srgbClr val="0000FF"/>
                </a:solidFill>
              </a:rPr>
              <a:t>NRZ</a:t>
            </a:r>
            <a:endParaRPr lang="en-US" altLang="zh-CN" dirty="0" smtClean="0"/>
          </a:p>
          <a:p>
            <a:pPr>
              <a:lnSpc>
                <a:spcPct val="120000"/>
              </a:lnSpc>
            </a:pPr>
            <a:r>
              <a:rPr lang="zh-CN" altLang="en-US" dirty="0" smtClean="0"/>
              <a:t>若表示“</a:t>
            </a:r>
            <a:r>
              <a:rPr lang="en-US" altLang="zh-CN" dirty="0" smtClean="0"/>
              <a:t>1”</a:t>
            </a:r>
            <a:r>
              <a:rPr lang="zh-CN" altLang="en-US" dirty="0" smtClean="0"/>
              <a:t>码的波形</a:t>
            </a:r>
            <a:r>
              <a:rPr lang="en-US" altLang="zh-CN" i="1" dirty="0" smtClean="0"/>
              <a:t>g</a:t>
            </a:r>
            <a:r>
              <a:rPr lang="en-US" altLang="zh-CN" baseline="-25000" dirty="0" smtClean="0"/>
              <a:t>1</a:t>
            </a:r>
            <a:r>
              <a:rPr lang="en-US" altLang="zh-CN" dirty="0" smtClean="0"/>
              <a:t>(</a:t>
            </a:r>
            <a:r>
              <a:rPr lang="en-US" altLang="zh-CN" i="1" dirty="0" smtClean="0"/>
              <a:t>t</a:t>
            </a:r>
            <a:r>
              <a:rPr lang="en-US" altLang="zh-CN" dirty="0" smtClean="0"/>
              <a:t>) = </a:t>
            </a:r>
            <a:r>
              <a:rPr lang="en-US" altLang="zh-CN" i="1" dirty="0" smtClean="0"/>
              <a:t>g</a:t>
            </a:r>
            <a:r>
              <a:rPr lang="en-US" altLang="zh-CN" dirty="0" smtClean="0"/>
              <a:t>(</a:t>
            </a:r>
            <a:r>
              <a:rPr lang="en-US" altLang="zh-CN" i="1" dirty="0" smtClean="0"/>
              <a:t>t</a:t>
            </a:r>
            <a:r>
              <a:rPr lang="en-US" altLang="zh-CN" dirty="0" smtClean="0"/>
              <a:t>)</a:t>
            </a:r>
            <a:r>
              <a:rPr lang="zh-CN" altLang="en-US" dirty="0" smtClean="0"/>
              <a:t>为</a:t>
            </a:r>
            <a:r>
              <a:rPr lang="zh-CN" altLang="en-US" dirty="0" smtClean="0">
                <a:solidFill>
                  <a:srgbClr val="FF0000"/>
                </a:solidFill>
              </a:rPr>
              <a:t>不归零</a:t>
            </a:r>
            <a:r>
              <a:rPr lang="zh-CN" altLang="en-US" dirty="0" smtClean="0"/>
              <a:t>（</a:t>
            </a:r>
            <a:r>
              <a:rPr lang="en-US" altLang="zh-CN" dirty="0" smtClean="0">
                <a:solidFill>
                  <a:srgbClr val="FF0000"/>
                </a:solidFill>
              </a:rPr>
              <a:t>NRZ</a:t>
            </a:r>
            <a:r>
              <a:rPr lang="zh-CN" altLang="en-US" dirty="0" smtClean="0"/>
              <a:t>）矩形脉冲，即 </a:t>
            </a:r>
          </a:p>
          <a:p>
            <a:pPr lvl="1">
              <a:lnSpc>
                <a:spcPct val="120000"/>
              </a:lnSpc>
            </a:pPr>
            <a:endParaRPr lang="zh-CN" altLang="en-US" dirty="0" smtClean="0"/>
          </a:p>
          <a:p>
            <a:pPr>
              <a:lnSpc>
                <a:spcPct val="120000"/>
              </a:lnSpc>
            </a:pPr>
            <a:r>
              <a:rPr lang="zh-CN" altLang="en-US" dirty="0" smtClean="0"/>
              <a:t>其频谱函数为</a:t>
            </a:r>
          </a:p>
        </p:txBody>
      </p:sp>
      <p:sp>
        <p:nvSpPr>
          <p:cNvPr id="9" name="灯片编号占位符 5"/>
          <p:cNvSpPr>
            <a:spLocks noGrp="1"/>
          </p:cNvSpPr>
          <p:nvPr>
            <p:ph type="sldNum" sz="quarter" idx="12"/>
          </p:nvPr>
        </p:nvSpPr>
        <p:spPr/>
        <p:txBody>
          <a:bodyPr/>
          <a:lstStyle/>
          <a:p>
            <a:fld id="{9C8A47DE-5674-4852-9256-80BB1F16F5B9}" type="slidenum">
              <a:rPr lang="en-US" altLang="zh-CN" smtClean="0"/>
              <a:pPr/>
              <a:t>39</a:t>
            </a:fld>
            <a:endParaRPr lang="en-US" altLang="zh-CN"/>
          </a:p>
        </p:txBody>
      </p:sp>
      <p:graphicFrame>
        <p:nvGraphicFramePr>
          <p:cNvPr id="51204" name="Object 4"/>
          <p:cNvGraphicFramePr>
            <a:graphicFrameLocks noChangeAspect="1"/>
          </p:cNvGraphicFramePr>
          <p:nvPr>
            <p:extLst>
              <p:ext uri="{D42A27DB-BD31-4B8C-83A1-F6EECF244321}">
                <p14:modId xmlns:p14="http://schemas.microsoft.com/office/powerpoint/2010/main" val="1341737628"/>
              </p:ext>
            </p:extLst>
          </p:nvPr>
        </p:nvGraphicFramePr>
        <p:xfrm>
          <a:off x="4860032" y="2492896"/>
          <a:ext cx="2070100" cy="1143000"/>
        </p:xfrm>
        <a:graphic>
          <a:graphicData uri="http://schemas.openxmlformats.org/presentationml/2006/ole">
            <mc:AlternateContent xmlns:mc="http://schemas.openxmlformats.org/markup-compatibility/2006">
              <mc:Choice xmlns:v="urn:schemas-microsoft-com:vml" Requires="v">
                <p:oleObj spid="_x0000_s272244" r:id="rId3" imgW="1193800" imgH="660400" progId="Equation.DSMT4">
                  <p:embed/>
                </p:oleObj>
              </mc:Choice>
              <mc:Fallback>
                <p:oleObj r:id="rId3" imgW="1193800" imgH="660400" progId="Equation.DSMT4">
                  <p:embed/>
                  <p:pic>
                    <p:nvPicPr>
                      <p:cNvPr id="0" name="Picture 4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492896"/>
                        <a:ext cx="20701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6" name="Object 6"/>
          <p:cNvGraphicFramePr>
            <a:graphicFrameLocks noChangeAspect="1"/>
          </p:cNvGraphicFramePr>
          <p:nvPr>
            <p:extLst>
              <p:ext uri="{D42A27DB-BD31-4B8C-83A1-F6EECF244321}">
                <p14:modId xmlns:p14="http://schemas.microsoft.com/office/powerpoint/2010/main" val="286526712"/>
              </p:ext>
            </p:extLst>
          </p:nvPr>
        </p:nvGraphicFramePr>
        <p:xfrm>
          <a:off x="3194451" y="3787875"/>
          <a:ext cx="4035421" cy="843533"/>
        </p:xfrm>
        <a:graphic>
          <a:graphicData uri="http://schemas.openxmlformats.org/presentationml/2006/ole">
            <mc:AlternateContent xmlns:mc="http://schemas.openxmlformats.org/markup-compatibility/2006">
              <mc:Choice xmlns:v="urn:schemas-microsoft-com:vml" Requires="v">
                <p:oleObj spid="_x0000_s272245" r:id="rId5" imgW="2324100" imgH="482600" progId="Equation.DSMT4">
                  <p:embed/>
                </p:oleObj>
              </mc:Choice>
              <mc:Fallback>
                <p:oleObj r:id="rId5" imgW="2324100" imgH="482600" progId="Equation.DSMT4">
                  <p:embed/>
                  <p:pic>
                    <p:nvPicPr>
                      <p:cNvPr id="0" name="Picture 4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4451" y="3787875"/>
                        <a:ext cx="4035421" cy="843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9" name="Rectangle 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1211" name="Rectangle 11"/>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71389" name="Object 29"/>
          <p:cNvGraphicFramePr>
            <a:graphicFrameLocks noChangeAspect="1"/>
          </p:cNvGraphicFramePr>
          <p:nvPr>
            <p:extLst>
              <p:ext uri="{D42A27DB-BD31-4B8C-83A1-F6EECF244321}">
                <p14:modId xmlns:p14="http://schemas.microsoft.com/office/powerpoint/2010/main" val="3323039662"/>
              </p:ext>
            </p:extLst>
          </p:nvPr>
        </p:nvGraphicFramePr>
        <p:xfrm>
          <a:off x="1907704" y="260648"/>
          <a:ext cx="5760640" cy="691989"/>
        </p:xfrm>
        <a:graphic>
          <a:graphicData uri="http://schemas.openxmlformats.org/presentationml/2006/ole">
            <mc:AlternateContent xmlns:mc="http://schemas.openxmlformats.org/markup-compatibility/2006">
              <mc:Choice xmlns:v="urn:schemas-microsoft-com:vml" Requires="v">
                <p:oleObj spid="_x0000_s272246" name="公式" r:id="rId7" imgW="3263900" imgH="431800" progId="Equation.3">
                  <p:embed/>
                </p:oleObj>
              </mc:Choice>
              <mc:Fallback>
                <p:oleObj name="公式" r:id="rId7" imgW="3263900" imgH="431800" progId="Equation.3">
                  <p:embed/>
                  <p:pic>
                    <p:nvPicPr>
                      <p:cNvPr id="0" name="Picture 4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704" y="260648"/>
                        <a:ext cx="5760640" cy="691989"/>
                      </a:xfrm>
                      <a:prstGeom prst="rect">
                        <a:avLst/>
                      </a:prstGeom>
                      <a:noFill/>
                      <a:ln w="25400">
                        <a:solidFill>
                          <a:srgbClr val="FF0000"/>
                        </a:solidFill>
                        <a:miter lim="800000"/>
                        <a:headEnd/>
                        <a:tailEnd/>
                      </a:ln>
                      <a:extLst/>
                    </p:spPr>
                  </p:pic>
                </p:oleObj>
              </mc:Fallback>
            </mc:AlternateContent>
          </a:graphicData>
        </a:graphic>
      </p:graphicFrame>
      <p:pic>
        <p:nvPicPr>
          <p:cNvPr id="11" name="Picture 4" descr="fig6_3_2.gif (1455 字节)"/>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19672" y="4631408"/>
            <a:ext cx="5610200" cy="1963067"/>
          </a:xfrm>
          <a:prstGeom prst="rect">
            <a:avLst/>
          </a:prstGeom>
          <a:solidFill>
            <a:schemeClr val="bg1"/>
          </a:solidFill>
          <a:ln>
            <a:noFill/>
          </a:ln>
          <a:extLst/>
        </p:spPr>
      </p:pic>
      <p:sp>
        <p:nvSpPr>
          <p:cNvPr id="3" name="矩形 2"/>
          <p:cNvSpPr/>
          <p:nvPr/>
        </p:nvSpPr>
        <p:spPr>
          <a:xfrm>
            <a:off x="2123728" y="4797152"/>
            <a:ext cx="505267" cy="369332"/>
          </a:xfrm>
          <a:prstGeom prst="rect">
            <a:avLst/>
          </a:prstGeom>
          <a:solidFill>
            <a:srgbClr val="FFFF00"/>
          </a:solidFill>
        </p:spPr>
        <p:txBody>
          <a:bodyPr wrap="none">
            <a:spAutoFit/>
          </a:bodyPr>
          <a:lstStyle/>
          <a:p>
            <a:r>
              <a:rPr lang="en-US" altLang="zh-CN" b="1" i="1" dirty="0"/>
              <a:t>g</a:t>
            </a:r>
            <a:r>
              <a:rPr lang="en-US" altLang="zh-CN" b="1" dirty="0"/>
              <a:t>(</a:t>
            </a:r>
            <a:r>
              <a:rPr lang="en-US" altLang="zh-CN" b="1" i="1" dirty="0"/>
              <a:t>t</a:t>
            </a:r>
            <a:r>
              <a:rPr lang="en-US" altLang="zh-CN" b="1" dirty="0"/>
              <a:t>)</a:t>
            </a:r>
            <a:endParaRPr lang="zh-CN" altLang="en-US" b="1" dirty="0"/>
          </a:p>
        </p:txBody>
      </p:sp>
      <p:sp>
        <p:nvSpPr>
          <p:cNvPr id="4" name="矩形 3"/>
          <p:cNvSpPr/>
          <p:nvPr/>
        </p:nvSpPr>
        <p:spPr>
          <a:xfrm>
            <a:off x="4969174" y="4715852"/>
            <a:ext cx="538930" cy="369332"/>
          </a:xfrm>
          <a:prstGeom prst="rect">
            <a:avLst/>
          </a:prstGeom>
          <a:solidFill>
            <a:srgbClr val="FFFF00"/>
          </a:solidFill>
        </p:spPr>
        <p:txBody>
          <a:bodyPr wrap="none">
            <a:spAutoFit/>
          </a:bodyPr>
          <a:lstStyle/>
          <a:p>
            <a:r>
              <a:rPr lang="en-US" altLang="zh-CN" b="1" i="1" dirty="0" smtClean="0"/>
              <a:t>G</a:t>
            </a:r>
            <a:r>
              <a:rPr lang="en-US" altLang="zh-CN" b="1" dirty="0" smtClean="0"/>
              <a:t>(</a:t>
            </a:r>
            <a:r>
              <a:rPr lang="en-US" altLang="zh-CN" b="1" i="1" dirty="0" smtClean="0"/>
              <a:t>f</a:t>
            </a:r>
            <a:r>
              <a:rPr lang="en-US" altLang="zh-CN" b="1" dirty="0"/>
              <a:t>)</a:t>
            </a:r>
            <a:endParaRPr lang="zh-CN" altLang="en-US" b="1" dirty="0"/>
          </a:p>
        </p:txBody>
      </p:sp>
      <p:sp>
        <p:nvSpPr>
          <p:cNvPr id="17" name="矩形 16"/>
          <p:cNvSpPr/>
          <p:nvPr/>
        </p:nvSpPr>
        <p:spPr>
          <a:xfrm>
            <a:off x="2411760" y="5240233"/>
            <a:ext cx="261610" cy="276999"/>
          </a:xfrm>
          <a:prstGeom prst="rect">
            <a:avLst/>
          </a:prstGeom>
          <a:solidFill>
            <a:srgbClr val="FFFF00"/>
          </a:solidFill>
        </p:spPr>
        <p:txBody>
          <a:bodyPr wrap="none">
            <a:spAutoFit/>
          </a:bodyPr>
          <a:lstStyle/>
          <a:p>
            <a:r>
              <a:rPr lang="en-US" altLang="zh-CN" sz="1200" b="1" dirty="0" smtClean="0"/>
              <a:t>  </a:t>
            </a:r>
            <a:endParaRPr lang="zh-CN" altLang="en-US" sz="1200" b="1" dirty="0"/>
          </a:p>
        </p:txBody>
      </p:sp>
      <p:sp>
        <p:nvSpPr>
          <p:cNvPr id="18" name="矩形 17"/>
          <p:cNvSpPr/>
          <p:nvPr/>
        </p:nvSpPr>
        <p:spPr>
          <a:xfrm>
            <a:off x="5220072" y="5085764"/>
            <a:ext cx="235962" cy="215444"/>
          </a:xfrm>
          <a:prstGeom prst="rect">
            <a:avLst/>
          </a:prstGeom>
          <a:solidFill>
            <a:srgbClr val="FFFF00"/>
          </a:solidFill>
        </p:spPr>
        <p:txBody>
          <a:bodyPr wrap="none">
            <a:spAutoFit/>
          </a:bodyPr>
          <a:lstStyle/>
          <a:p>
            <a:r>
              <a:rPr lang="en-US" altLang="zh-CN" sz="800" b="1" dirty="0" smtClean="0"/>
              <a:t>  </a:t>
            </a:r>
            <a:endParaRPr lang="zh-CN" altLang="en-US" sz="800" b="1" dirty="0"/>
          </a:p>
        </p:txBody>
      </p:sp>
      <p:sp>
        <p:nvSpPr>
          <p:cNvPr id="19" name="矩形 18"/>
          <p:cNvSpPr/>
          <p:nvPr/>
        </p:nvSpPr>
        <p:spPr>
          <a:xfrm>
            <a:off x="1843654" y="6217567"/>
            <a:ext cx="496098" cy="307777"/>
          </a:xfrm>
          <a:prstGeom prst="rect">
            <a:avLst/>
          </a:prstGeom>
          <a:solidFill>
            <a:srgbClr val="FFFF00"/>
          </a:solidFill>
        </p:spPr>
        <p:txBody>
          <a:bodyPr wrap="none">
            <a:spAutoFit/>
          </a:bodyPr>
          <a:lstStyle/>
          <a:p>
            <a:r>
              <a:rPr lang="en-US" altLang="zh-CN" sz="1400" b="1" i="1" dirty="0" smtClean="0"/>
              <a:t> - </a:t>
            </a:r>
            <a:r>
              <a:rPr lang="en-US" altLang="zh-CN" sz="1400" b="1" i="1" dirty="0" err="1" smtClean="0"/>
              <a:t>T</a:t>
            </a:r>
            <a:r>
              <a:rPr lang="en-US" altLang="zh-CN" sz="1400" b="1" i="1" baseline="-25000" dirty="0" err="1" smtClean="0"/>
              <a:t>s</a:t>
            </a:r>
            <a:r>
              <a:rPr lang="en-US" altLang="zh-CN" sz="1400" b="1" i="1" dirty="0" smtClean="0"/>
              <a:t> </a:t>
            </a:r>
            <a:endParaRPr lang="zh-CN" altLang="en-US" sz="1400" b="1" i="1" dirty="0"/>
          </a:p>
        </p:txBody>
      </p:sp>
      <p:sp>
        <p:nvSpPr>
          <p:cNvPr id="20" name="矩形 19"/>
          <p:cNvSpPr/>
          <p:nvPr/>
        </p:nvSpPr>
        <p:spPr>
          <a:xfrm>
            <a:off x="3188079" y="6217567"/>
            <a:ext cx="406330" cy="307777"/>
          </a:xfrm>
          <a:prstGeom prst="rect">
            <a:avLst/>
          </a:prstGeom>
          <a:solidFill>
            <a:srgbClr val="FFFF00"/>
          </a:solidFill>
        </p:spPr>
        <p:txBody>
          <a:bodyPr wrap="none">
            <a:spAutoFit/>
          </a:bodyPr>
          <a:lstStyle/>
          <a:p>
            <a:r>
              <a:rPr lang="en-US" altLang="zh-CN" sz="1400" b="1" i="1" dirty="0" smtClean="0"/>
              <a:t> </a:t>
            </a:r>
            <a:r>
              <a:rPr lang="en-US" altLang="zh-CN" sz="1400" b="1" i="1" dirty="0" err="1" smtClean="0"/>
              <a:t>T</a:t>
            </a:r>
            <a:r>
              <a:rPr lang="en-US" altLang="zh-CN" sz="1400" b="1" i="1" baseline="-25000" dirty="0" err="1" smtClean="0"/>
              <a:t>s</a:t>
            </a:r>
            <a:r>
              <a:rPr lang="en-US" altLang="zh-CN" sz="1400" b="1" i="1" dirty="0" smtClean="0"/>
              <a:t> </a:t>
            </a:r>
            <a:endParaRPr lang="zh-CN" altLang="en-US" sz="1400" b="1" i="1" dirty="0"/>
          </a:p>
        </p:txBody>
      </p:sp>
      <p:sp>
        <p:nvSpPr>
          <p:cNvPr id="21" name="矩形 20"/>
          <p:cNvSpPr/>
          <p:nvPr/>
        </p:nvSpPr>
        <p:spPr>
          <a:xfrm>
            <a:off x="1813883" y="6217567"/>
            <a:ext cx="496098" cy="307777"/>
          </a:xfrm>
          <a:prstGeom prst="rect">
            <a:avLst/>
          </a:prstGeom>
          <a:solidFill>
            <a:srgbClr val="FFFF00"/>
          </a:solidFill>
        </p:spPr>
        <p:txBody>
          <a:bodyPr wrap="none">
            <a:spAutoFit/>
          </a:bodyPr>
          <a:lstStyle/>
          <a:p>
            <a:r>
              <a:rPr lang="en-US" altLang="zh-CN" sz="1400" b="1" i="1" dirty="0" smtClean="0"/>
              <a:t> - </a:t>
            </a:r>
            <a:r>
              <a:rPr lang="en-US" altLang="zh-CN" sz="1400" b="1" i="1" dirty="0" err="1" smtClean="0"/>
              <a:t>T</a:t>
            </a:r>
            <a:r>
              <a:rPr lang="en-US" altLang="zh-CN" sz="1400" b="1" i="1" baseline="-25000" dirty="0" err="1" smtClean="0"/>
              <a:t>s</a:t>
            </a:r>
            <a:r>
              <a:rPr lang="en-US" altLang="zh-CN" sz="1400" b="1" i="1" dirty="0" smtClean="0"/>
              <a:t> </a:t>
            </a:r>
            <a:endParaRPr lang="zh-CN" altLang="en-US" sz="1400" b="1" i="1" dirty="0"/>
          </a:p>
        </p:txBody>
      </p:sp>
      <p:sp>
        <p:nvSpPr>
          <p:cNvPr id="22" name="矩形 21"/>
          <p:cNvSpPr/>
          <p:nvPr/>
        </p:nvSpPr>
        <p:spPr>
          <a:xfrm>
            <a:off x="5675226" y="6237312"/>
            <a:ext cx="985006" cy="307777"/>
          </a:xfrm>
          <a:prstGeom prst="rect">
            <a:avLst/>
          </a:prstGeom>
          <a:solidFill>
            <a:srgbClr val="FFFF00"/>
          </a:solidFill>
        </p:spPr>
        <p:txBody>
          <a:bodyPr wrap="square">
            <a:spAutoFit/>
          </a:bodyPr>
          <a:lstStyle/>
          <a:p>
            <a:r>
              <a:rPr lang="en-US" altLang="zh-CN" sz="1400" b="1" i="1" dirty="0" smtClean="0"/>
              <a:t>   </a:t>
            </a:r>
            <a:r>
              <a:rPr lang="en-US" altLang="zh-CN" sz="1400" b="1" i="1" dirty="0" err="1" smtClean="0"/>
              <a:t>f</a:t>
            </a:r>
            <a:r>
              <a:rPr lang="en-US" altLang="zh-CN" sz="1400" b="1" i="1" baseline="-25000" dirty="0" err="1" smtClean="0"/>
              <a:t>m</a:t>
            </a:r>
            <a:endParaRPr lang="zh-CN" altLang="en-US" sz="1400" b="1" i="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389"/>
                                        </p:tgtEl>
                                        <p:attrNameLst>
                                          <p:attrName>style.visibility</p:attrName>
                                        </p:attrNameLst>
                                      </p:cBhvr>
                                      <p:to>
                                        <p:strVal val="visible"/>
                                      </p:to>
                                    </p:set>
                                    <p:animEffect transition="in" filter="fade">
                                      <p:cBhvr>
                                        <p:cTn id="7" dur="500"/>
                                        <p:tgtEl>
                                          <p:spTgt spid="27138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203">
                                            <p:txEl>
                                              <p:pRg st="0" end="0"/>
                                            </p:txEl>
                                          </p:spTgt>
                                        </p:tgtEl>
                                        <p:attrNameLst>
                                          <p:attrName>style.visibility</p:attrName>
                                        </p:attrNameLst>
                                      </p:cBhvr>
                                      <p:to>
                                        <p:strVal val="visible"/>
                                      </p:to>
                                    </p:set>
                                    <p:animEffect transition="in" filter="fade">
                                      <p:cBhvr>
                                        <p:cTn id="11" dur="500"/>
                                        <p:tgtEl>
                                          <p:spTgt spid="5120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203">
                                            <p:txEl>
                                              <p:pRg st="1" end="1"/>
                                            </p:txEl>
                                          </p:spTgt>
                                        </p:tgtEl>
                                        <p:attrNameLst>
                                          <p:attrName>style.visibility</p:attrName>
                                        </p:attrNameLst>
                                      </p:cBhvr>
                                      <p:to>
                                        <p:strVal val="visible"/>
                                      </p:to>
                                    </p:set>
                                    <p:animEffect transition="in" filter="fade">
                                      <p:cBhvr>
                                        <p:cTn id="16" dur="500"/>
                                        <p:tgtEl>
                                          <p:spTgt spid="51203">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1204"/>
                                        </p:tgtEl>
                                        <p:attrNameLst>
                                          <p:attrName>style.visibility</p:attrName>
                                        </p:attrNameLst>
                                      </p:cBhvr>
                                      <p:to>
                                        <p:strVal val="visible"/>
                                      </p:to>
                                    </p:set>
                                    <p:animEffect transition="in" filter="fade">
                                      <p:cBhvr>
                                        <p:cTn id="20" dur="500"/>
                                        <p:tgtEl>
                                          <p:spTgt spid="5120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06"/>
                                        </p:tgtEl>
                                        <p:attrNameLst>
                                          <p:attrName>style.visibility</p:attrName>
                                        </p:attrNameLst>
                                      </p:cBhvr>
                                      <p:to>
                                        <p:strVal val="visible"/>
                                      </p:to>
                                    </p:set>
                                    <p:anim calcmode="lin" valueType="num">
                                      <p:cBhvr additive="base">
                                        <p:cTn id="25" dur="500" fill="hold"/>
                                        <p:tgtEl>
                                          <p:spTgt spid="51206"/>
                                        </p:tgtEl>
                                        <p:attrNameLst>
                                          <p:attrName>ppt_x</p:attrName>
                                        </p:attrNameLst>
                                      </p:cBhvr>
                                      <p:tavLst>
                                        <p:tav tm="0">
                                          <p:val>
                                            <p:strVal val="#ppt_x"/>
                                          </p:val>
                                        </p:tav>
                                        <p:tav tm="100000">
                                          <p:val>
                                            <p:strVal val="#ppt_x"/>
                                          </p:val>
                                        </p:tav>
                                      </p:tavLst>
                                    </p:anim>
                                    <p:anim calcmode="lin" valueType="num">
                                      <p:cBhvr additive="base">
                                        <p:cTn id="26" dur="500" fill="hold"/>
                                        <p:tgtEl>
                                          <p:spTgt spid="5120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1203">
                                            <p:txEl>
                                              <p:pRg st="3" end="3"/>
                                            </p:txEl>
                                          </p:spTgt>
                                        </p:tgtEl>
                                        <p:attrNameLst>
                                          <p:attrName>style.visibility</p:attrName>
                                        </p:attrNameLst>
                                      </p:cBhvr>
                                      <p:to>
                                        <p:strVal val="visible"/>
                                      </p:to>
                                    </p:set>
                                    <p:anim calcmode="lin" valueType="num">
                                      <p:cBhvr additive="base">
                                        <p:cTn id="29" dur="5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7" grpId="0" animBg="1"/>
      <p:bldP spid="18" grpId="0" animBg="1"/>
      <p:bldP spid="19" grpId="0" animBg="1"/>
      <p:bldP spid="20" grpId="0"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基本概念</a:t>
            </a:r>
            <a:endParaRPr lang="zh-CN" altLang="en-US" dirty="0" smtClean="0"/>
          </a:p>
        </p:txBody>
      </p:sp>
      <p:sp>
        <p:nvSpPr>
          <p:cNvPr id="22531" name="Rectangle 3"/>
          <p:cNvSpPr>
            <a:spLocks noGrp="1" noChangeArrowheads="1"/>
          </p:cNvSpPr>
          <p:nvPr>
            <p:ph type="body" idx="1"/>
          </p:nvPr>
        </p:nvSpPr>
        <p:spPr/>
        <p:txBody>
          <a:bodyPr>
            <a:normAutofit/>
          </a:bodyPr>
          <a:lstStyle/>
          <a:p>
            <a:r>
              <a:rPr lang="zh-CN" altLang="en-US" dirty="0" smtClean="0">
                <a:solidFill>
                  <a:srgbClr val="0000FF"/>
                </a:solidFill>
              </a:rPr>
              <a:t>数字基带信号：</a:t>
            </a:r>
            <a:endParaRPr lang="en-US" altLang="zh-CN" dirty="0" smtClean="0">
              <a:solidFill>
                <a:srgbClr val="0000FF"/>
              </a:solidFill>
            </a:endParaRPr>
          </a:p>
          <a:p>
            <a:pPr lvl="1"/>
            <a:r>
              <a:rPr lang="zh-CN" altLang="en-US" dirty="0" smtClean="0">
                <a:solidFill>
                  <a:srgbClr val="FF0000"/>
                </a:solidFill>
              </a:rPr>
              <a:t>未经调制</a:t>
            </a:r>
            <a:r>
              <a:rPr lang="zh-CN" altLang="en-US" dirty="0" smtClean="0"/>
              <a:t>的数字信号。</a:t>
            </a:r>
            <a:endParaRPr lang="en-US" altLang="zh-CN" dirty="0" smtClean="0"/>
          </a:p>
          <a:p>
            <a:pPr lvl="1"/>
            <a:r>
              <a:rPr lang="zh-CN" altLang="en-US" dirty="0" smtClean="0"/>
              <a:t>未经调制的脉冲电信号所占据的</a:t>
            </a:r>
            <a:r>
              <a:rPr lang="zh-CN" altLang="en-US" dirty="0" smtClean="0">
                <a:solidFill>
                  <a:srgbClr val="FF0000"/>
                </a:solidFill>
              </a:rPr>
              <a:t>频带</a:t>
            </a:r>
            <a:r>
              <a:rPr lang="zh-CN" altLang="en-US" dirty="0" smtClean="0"/>
              <a:t>通常从</a:t>
            </a:r>
            <a:r>
              <a:rPr lang="zh-CN" altLang="en-US" dirty="0" smtClean="0">
                <a:solidFill>
                  <a:srgbClr val="FF0000"/>
                </a:solidFill>
              </a:rPr>
              <a:t>直流和低频</a:t>
            </a:r>
            <a:r>
              <a:rPr lang="zh-CN" altLang="en-US" dirty="0" smtClean="0"/>
              <a:t>开始，因而称为数字</a:t>
            </a:r>
            <a:r>
              <a:rPr lang="zh-CN" altLang="en-US" dirty="0" smtClean="0">
                <a:solidFill>
                  <a:srgbClr val="0000FF"/>
                </a:solidFill>
              </a:rPr>
              <a:t>基带信号</a:t>
            </a:r>
            <a:r>
              <a:rPr lang="zh-CN" altLang="en-US" dirty="0" smtClean="0"/>
              <a:t>。</a:t>
            </a:r>
            <a:endParaRPr lang="en-US" altLang="zh-CN" dirty="0" smtClean="0"/>
          </a:p>
          <a:p>
            <a:r>
              <a:rPr lang="zh-CN" altLang="en-US" dirty="0" smtClean="0">
                <a:solidFill>
                  <a:srgbClr val="0000FF"/>
                </a:solidFill>
              </a:rPr>
              <a:t>数字基带传输系统 </a:t>
            </a:r>
            <a:endParaRPr lang="en-US" altLang="zh-CN" dirty="0" smtClean="0"/>
          </a:p>
          <a:p>
            <a:pPr lvl="1"/>
            <a:r>
              <a:rPr lang="zh-CN" altLang="en-US" dirty="0" smtClean="0">
                <a:solidFill>
                  <a:srgbClr val="FF0000"/>
                </a:solidFill>
              </a:rPr>
              <a:t>不经载波调制</a:t>
            </a:r>
            <a:r>
              <a:rPr lang="zh-CN" altLang="en-US" dirty="0" smtClean="0"/>
              <a:t>而直接传输数字基带信号的系统。</a:t>
            </a:r>
            <a:endParaRPr lang="en-US" altLang="zh-CN" dirty="0" smtClean="0"/>
          </a:p>
          <a:p>
            <a:pPr lvl="1"/>
            <a:r>
              <a:rPr lang="zh-CN" altLang="en-US" dirty="0" smtClean="0"/>
              <a:t>在某些有线信道中，特别是传输距离不大远的情况下，数字基带信号可以直接传送，如：计算机局域网。</a:t>
            </a:r>
            <a:endParaRPr lang="en-US" altLang="zh-CN" dirty="0" smtClean="0"/>
          </a:p>
          <a:p>
            <a:r>
              <a:rPr lang="zh-CN" altLang="en-US" dirty="0" smtClean="0">
                <a:solidFill>
                  <a:srgbClr val="0000FF"/>
                </a:solidFill>
              </a:rPr>
              <a:t>数字带通传输系统 </a:t>
            </a:r>
            <a:r>
              <a:rPr lang="zh-CN" altLang="en-US" dirty="0" smtClean="0"/>
              <a:t>－包括调制和解调过程的传输系统（应用广泛）</a:t>
            </a:r>
          </a:p>
        </p:txBody>
      </p:sp>
      <p:sp>
        <p:nvSpPr>
          <p:cNvPr id="4" name="灯片编号占位符 5"/>
          <p:cNvSpPr>
            <a:spLocks noGrp="1"/>
          </p:cNvSpPr>
          <p:nvPr>
            <p:ph type="sldNum" sz="quarter" idx="12"/>
          </p:nvPr>
        </p:nvSpPr>
        <p:spPr/>
        <p:txBody>
          <a:bodyPr/>
          <a:lstStyle/>
          <a:p>
            <a:fld id="{90D2D663-53B1-4E7A-A4DC-D9693F7E4110}" type="slidenum">
              <a:rPr lang="en-US" altLang="zh-CN" smtClean="0"/>
              <a:pPr/>
              <a:t>4</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additive="base">
                                        <p:cTn id="7"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anim calcmode="lin" valueType="num">
                                      <p:cBhvr additive="base">
                                        <p:cTn id="13"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anim calcmode="lin" valueType="num">
                                      <p:cBhvr additive="base">
                                        <p:cTn id="19"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531">
                                            <p:txEl>
                                              <p:pRg st="5" end="5"/>
                                            </p:txEl>
                                          </p:spTgt>
                                        </p:tgtEl>
                                        <p:attrNameLst>
                                          <p:attrName>style.visibility</p:attrName>
                                        </p:attrNameLst>
                                      </p:cBhvr>
                                      <p:to>
                                        <p:strVal val="visible"/>
                                      </p:to>
                                    </p:set>
                                    <p:anim calcmode="lin" valueType="num">
                                      <p:cBhvr additive="base">
                                        <p:cTn id="25"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 calcmode="lin" valueType="num">
                                      <p:cBhvr additive="base">
                                        <p:cTn id="31"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关注离散谱</a:t>
            </a:r>
            <a:endParaRPr lang="zh-CN" altLang="en-US" dirty="0"/>
          </a:p>
        </p:txBody>
      </p:sp>
      <p:sp>
        <p:nvSpPr>
          <p:cNvPr id="3" name="内容占位符 2"/>
          <p:cNvSpPr>
            <a:spLocks noGrp="1"/>
          </p:cNvSpPr>
          <p:nvPr>
            <p:ph idx="1"/>
          </p:nvPr>
        </p:nvSpPr>
        <p:spPr>
          <a:xfrm>
            <a:off x="539552" y="1196752"/>
            <a:ext cx="5256584" cy="5040560"/>
          </a:xfrm>
        </p:spPr>
        <p:txBody>
          <a:bodyPr/>
          <a:lstStyle/>
          <a:p>
            <a:pPr>
              <a:lnSpc>
                <a:spcPct val="130000"/>
              </a:lnSpc>
            </a:pPr>
            <a:r>
              <a:rPr lang="zh-CN" altLang="en-US" dirty="0" smtClean="0">
                <a:solidFill>
                  <a:srgbClr val="C00000"/>
                </a:solidFill>
              </a:rPr>
              <a:t>分析离散谱</a:t>
            </a:r>
            <a:r>
              <a:rPr lang="zh-CN" altLang="en-US" dirty="0" smtClean="0"/>
              <a:t>：</a:t>
            </a:r>
            <a:endParaRPr lang="en-US" altLang="zh-CN" dirty="0" smtClean="0"/>
          </a:p>
          <a:p>
            <a:pPr lvl="1">
              <a:lnSpc>
                <a:spcPct val="130000"/>
              </a:lnSpc>
            </a:pPr>
            <a:r>
              <a:rPr lang="zh-CN" altLang="en-US" dirty="0" smtClean="0"/>
              <a:t>当 </a:t>
            </a:r>
            <a:r>
              <a:rPr lang="en-US" altLang="zh-CN" i="1" dirty="0"/>
              <a:t>f</a:t>
            </a:r>
            <a:r>
              <a:rPr lang="en-US" altLang="zh-CN" dirty="0"/>
              <a:t> = </a:t>
            </a:r>
            <a:r>
              <a:rPr lang="en-US" altLang="zh-CN" i="1" dirty="0" err="1"/>
              <a:t>mf</a:t>
            </a:r>
            <a:r>
              <a:rPr lang="en-US" altLang="zh-CN" i="1" baseline="-25000" dirty="0" err="1"/>
              <a:t>s</a:t>
            </a:r>
            <a:r>
              <a:rPr lang="en-US" altLang="zh-CN" i="1" baseline="-25000" dirty="0"/>
              <a:t> </a:t>
            </a:r>
            <a:r>
              <a:rPr lang="zh-CN" altLang="en-US" dirty="0" smtClean="0"/>
              <a:t>时，谱线系数</a:t>
            </a:r>
            <a:r>
              <a:rPr lang="en-US" altLang="zh-CN" i="1" dirty="0" smtClean="0"/>
              <a:t>G</a:t>
            </a:r>
            <a:r>
              <a:rPr lang="en-US" altLang="zh-CN" dirty="0" smtClean="0"/>
              <a:t>(</a:t>
            </a:r>
            <a:r>
              <a:rPr lang="en-US" altLang="zh-CN" i="1" dirty="0" err="1" smtClean="0"/>
              <a:t>mf</a:t>
            </a:r>
            <a:r>
              <a:rPr lang="en-US" altLang="zh-CN" i="1" baseline="-25000" dirty="0" err="1" smtClean="0"/>
              <a:t>s</a:t>
            </a:r>
            <a:r>
              <a:rPr lang="en-US" altLang="zh-CN" dirty="0" smtClean="0"/>
              <a:t>)</a:t>
            </a:r>
            <a:r>
              <a:rPr lang="zh-CN" altLang="en-US" dirty="0" smtClean="0"/>
              <a:t>是否为</a:t>
            </a:r>
            <a:r>
              <a:rPr lang="en-US" altLang="zh-CN" dirty="0" smtClean="0"/>
              <a:t>0</a:t>
            </a:r>
            <a:r>
              <a:rPr lang="zh-CN" altLang="en-US" dirty="0" smtClean="0"/>
              <a:t>，表示此谱线存在与否。</a:t>
            </a:r>
            <a:endParaRPr lang="en-US" altLang="zh-CN" dirty="0"/>
          </a:p>
          <a:p>
            <a:pPr lvl="1">
              <a:lnSpc>
                <a:spcPct val="130000"/>
              </a:lnSpc>
            </a:pPr>
            <a:r>
              <a:rPr lang="zh-CN" altLang="en-US" dirty="0"/>
              <a:t>若</a:t>
            </a:r>
            <a:r>
              <a:rPr lang="en-US" altLang="zh-CN" i="1" dirty="0">
                <a:solidFill>
                  <a:srgbClr val="0000FF"/>
                </a:solidFill>
              </a:rPr>
              <a:t>m</a:t>
            </a:r>
            <a:r>
              <a:rPr lang="en-US" altLang="zh-CN" dirty="0">
                <a:solidFill>
                  <a:srgbClr val="0000FF"/>
                </a:solidFill>
              </a:rPr>
              <a:t> = 0</a:t>
            </a:r>
            <a:r>
              <a:rPr lang="zh-CN" altLang="en-US" dirty="0"/>
              <a:t>，</a:t>
            </a:r>
            <a:r>
              <a:rPr lang="en-US" altLang="zh-CN" i="1" dirty="0"/>
              <a:t>G</a:t>
            </a:r>
            <a:r>
              <a:rPr lang="en-US" altLang="zh-CN" dirty="0"/>
              <a:t>(0) = </a:t>
            </a:r>
            <a:r>
              <a:rPr lang="en-US" altLang="zh-CN" i="1" dirty="0" err="1"/>
              <a:t>T</a:t>
            </a:r>
            <a:r>
              <a:rPr lang="en-US" altLang="zh-CN" i="1" baseline="-25000" dirty="0" err="1"/>
              <a:t>s</a:t>
            </a:r>
            <a:r>
              <a:rPr lang="en-US" altLang="zh-CN" i="1" dirty="0"/>
              <a:t> Sa</a:t>
            </a:r>
            <a:r>
              <a:rPr lang="en-US" altLang="zh-CN" dirty="0"/>
              <a:t>(0) </a:t>
            </a:r>
            <a:r>
              <a:rPr lang="en-US" altLang="zh-CN" dirty="0">
                <a:sym typeface="Symbol" pitchFamily="18" charset="2"/>
              </a:rPr>
              <a:t></a:t>
            </a:r>
            <a:r>
              <a:rPr lang="en-US" altLang="zh-CN" dirty="0"/>
              <a:t> </a:t>
            </a:r>
            <a:r>
              <a:rPr lang="en-US" altLang="zh-CN" dirty="0" smtClean="0"/>
              <a:t>0</a:t>
            </a:r>
          </a:p>
          <a:p>
            <a:pPr marL="365760" lvl="1" indent="0">
              <a:lnSpc>
                <a:spcPct val="130000"/>
              </a:lnSpc>
              <a:buNone/>
            </a:pPr>
            <a:r>
              <a:rPr lang="zh-CN" altLang="en-US" dirty="0" smtClean="0"/>
              <a:t>说明：频谱</a:t>
            </a:r>
            <a:r>
              <a:rPr lang="en-US" altLang="zh-CN" i="1" dirty="0"/>
              <a:t>P</a:t>
            </a:r>
            <a:r>
              <a:rPr lang="en-US" altLang="zh-CN" i="1" baseline="-25000" dirty="0"/>
              <a:t>s</a:t>
            </a:r>
            <a:r>
              <a:rPr lang="en-US" altLang="zh-CN" dirty="0"/>
              <a:t>(</a:t>
            </a:r>
            <a:r>
              <a:rPr lang="en-US" altLang="zh-CN" i="1" dirty="0"/>
              <a:t>f</a:t>
            </a:r>
            <a:r>
              <a:rPr lang="en-US" altLang="zh-CN" dirty="0"/>
              <a:t>) </a:t>
            </a:r>
            <a:r>
              <a:rPr lang="zh-CN" altLang="en-US" dirty="0"/>
              <a:t>中有直流分量。</a:t>
            </a:r>
            <a:endParaRPr lang="en-US" altLang="zh-CN" dirty="0"/>
          </a:p>
          <a:p>
            <a:pPr lvl="1">
              <a:lnSpc>
                <a:spcPct val="130000"/>
              </a:lnSpc>
            </a:pPr>
            <a:r>
              <a:rPr lang="zh-CN" altLang="en-US" dirty="0"/>
              <a:t>若</a:t>
            </a:r>
            <a:r>
              <a:rPr lang="en-US" altLang="zh-CN" i="1" dirty="0">
                <a:solidFill>
                  <a:srgbClr val="0000FF"/>
                </a:solidFill>
              </a:rPr>
              <a:t>m</a:t>
            </a:r>
            <a:r>
              <a:rPr lang="zh-CN" altLang="en-US" dirty="0">
                <a:solidFill>
                  <a:srgbClr val="0000FF"/>
                </a:solidFill>
              </a:rPr>
              <a:t>为不等于零的</a:t>
            </a:r>
            <a:r>
              <a:rPr lang="zh-CN" altLang="en-US" dirty="0" smtClean="0">
                <a:solidFill>
                  <a:srgbClr val="0000FF"/>
                </a:solidFill>
              </a:rPr>
              <a:t>整数</a:t>
            </a:r>
            <a:endParaRPr lang="en-US" altLang="zh-CN" dirty="0" smtClean="0"/>
          </a:p>
          <a:p>
            <a:pPr lvl="1">
              <a:lnSpc>
                <a:spcPct val="90000"/>
              </a:lnSpc>
              <a:buFont typeface="Wingdings" pitchFamily="2" charset="2"/>
              <a:buNone/>
            </a:pPr>
            <a:r>
              <a:rPr lang="zh-CN" altLang="en-US" dirty="0" smtClean="0"/>
              <a:t>说明：频谱</a:t>
            </a:r>
            <a:r>
              <a:rPr lang="en-US" altLang="zh-CN" i="1" dirty="0" smtClean="0"/>
              <a:t>P</a:t>
            </a:r>
            <a:r>
              <a:rPr lang="en-US" altLang="zh-CN" i="1" baseline="-25000" dirty="0" smtClean="0"/>
              <a:t>s</a:t>
            </a:r>
            <a:r>
              <a:rPr lang="en-US" altLang="zh-CN" dirty="0" smtClean="0"/>
              <a:t>(</a:t>
            </a:r>
            <a:r>
              <a:rPr lang="en-US" altLang="zh-CN" i="1" dirty="0" smtClean="0"/>
              <a:t>f</a:t>
            </a:r>
            <a:r>
              <a:rPr lang="en-US" altLang="zh-CN" dirty="0" smtClean="0"/>
              <a:t>)</a:t>
            </a:r>
            <a:r>
              <a:rPr lang="zh-CN" altLang="en-US" dirty="0"/>
              <a:t>中离散谱为零，因而无定时</a:t>
            </a:r>
            <a:r>
              <a:rPr lang="zh-CN" altLang="en-US" dirty="0" smtClean="0"/>
              <a:t>分量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40</a:t>
            </a:fld>
            <a:endParaRPr lang="en-US"/>
          </a:p>
        </p:txBody>
      </p:sp>
      <p:pic>
        <p:nvPicPr>
          <p:cNvPr id="5" name="Picture 4" descr="fig6_3_2.gif (1455 字节)"/>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5682"/>
          <a:stretch/>
        </p:blipFill>
        <p:spPr bwMode="auto">
          <a:xfrm>
            <a:off x="5796136" y="1829554"/>
            <a:ext cx="2930009" cy="1887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对象 5"/>
          <p:cNvGraphicFramePr>
            <a:graphicFrameLocks noChangeAspect="1"/>
          </p:cNvGraphicFramePr>
          <p:nvPr>
            <p:extLst>
              <p:ext uri="{D42A27DB-BD31-4B8C-83A1-F6EECF244321}">
                <p14:modId xmlns:p14="http://schemas.microsoft.com/office/powerpoint/2010/main" val="2191866644"/>
              </p:ext>
            </p:extLst>
          </p:nvPr>
        </p:nvGraphicFramePr>
        <p:xfrm>
          <a:off x="2916411" y="260648"/>
          <a:ext cx="5759450" cy="692150"/>
        </p:xfrm>
        <a:graphic>
          <a:graphicData uri="http://schemas.openxmlformats.org/presentationml/2006/ole">
            <mc:AlternateContent xmlns:mc="http://schemas.openxmlformats.org/markup-compatibility/2006">
              <mc:Choice xmlns:v="urn:schemas-microsoft-com:vml" Requires="v">
                <p:oleObj spid="_x0000_s665672" name="公式" r:id="rId4" imgW="3263900" imgH="431800" progId="Equation.3">
                  <p:embed/>
                </p:oleObj>
              </mc:Choice>
              <mc:Fallback>
                <p:oleObj name="公式" r:id="rId4" imgW="3263900" imgH="43180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411" y="260648"/>
                        <a:ext cx="5759450" cy="692150"/>
                      </a:xfrm>
                      <a:prstGeom prst="rect">
                        <a:avLst/>
                      </a:prstGeom>
                      <a:noFill/>
                      <a:ln w="25400">
                        <a:noFill/>
                        <a:miter lim="800000"/>
                        <a:headEnd/>
                        <a:tailEnd/>
                      </a:ln>
                      <a:extLst/>
                    </p:spPr>
                  </p:pic>
                </p:oleObj>
              </mc:Fallback>
            </mc:AlternateContent>
          </a:graphicData>
        </a:graphic>
      </p:graphicFrame>
      <p:cxnSp>
        <p:nvCxnSpPr>
          <p:cNvPr id="8" name="直接箭头连接符 7"/>
          <p:cNvCxnSpPr/>
          <p:nvPr/>
        </p:nvCxnSpPr>
        <p:spPr>
          <a:xfrm flipH="1">
            <a:off x="7164288" y="2189594"/>
            <a:ext cx="216024" cy="216024"/>
          </a:xfrm>
          <a:prstGeom prst="straightConnector1">
            <a:avLst/>
          </a:prstGeom>
          <a:ln>
            <a:solidFill>
              <a:srgbClr val="0000FF"/>
            </a:solidFill>
            <a:tailEnd type="arrow"/>
          </a:ln>
        </p:spPr>
        <p:style>
          <a:lnRef idx="3">
            <a:schemeClr val="accent5"/>
          </a:lnRef>
          <a:fillRef idx="0">
            <a:schemeClr val="accent5"/>
          </a:fillRef>
          <a:effectRef idx="2">
            <a:schemeClr val="accent5"/>
          </a:effectRef>
          <a:fontRef idx="minor">
            <a:schemeClr val="tx1"/>
          </a:fontRef>
        </p:style>
      </p:cxnSp>
      <p:sp>
        <p:nvSpPr>
          <p:cNvPr id="9" name="椭圆 8"/>
          <p:cNvSpPr/>
          <p:nvPr/>
        </p:nvSpPr>
        <p:spPr>
          <a:xfrm>
            <a:off x="7092280" y="2369614"/>
            <a:ext cx="72008" cy="108012"/>
          </a:xfrm>
          <a:prstGeom prst="ellipse">
            <a:avLst/>
          </a:prstGeom>
          <a:solidFill>
            <a:srgbClr val="0000FF"/>
          </a:solidFill>
          <a:ln>
            <a:solidFill>
              <a:srgbClr val="0000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0" name="矩形 9"/>
          <p:cNvSpPr/>
          <p:nvPr/>
        </p:nvSpPr>
        <p:spPr>
          <a:xfrm>
            <a:off x="6481342" y="1872525"/>
            <a:ext cx="538930" cy="369332"/>
          </a:xfrm>
          <a:prstGeom prst="rect">
            <a:avLst/>
          </a:prstGeom>
          <a:solidFill>
            <a:srgbClr val="FFFF00"/>
          </a:solidFill>
        </p:spPr>
        <p:txBody>
          <a:bodyPr wrap="none">
            <a:spAutoFit/>
          </a:bodyPr>
          <a:lstStyle/>
          <a:p>
            <a:r>
              <a:rPr lang="en-US" altLang="zh-CN" b="1" i="1" dirty="0" smtClean="0"/>
              <a:t>G</a:t>
            </a:r>
            <a:r>
              <a:rPr lang="en-US" altLang="zh-CN" b="1" dirty="0" smtClean="0"/>
              <a:t>(</a:t>
            </a:r>
            <a:r>
              <a:rPr lang="en-US" altLang="zh-CN" b="1" i="1" dirty="0" smtClean="0"/>
              <a:t>f</a:t>
            </a:r>
            <a:r>
              <a:rPr lang="en-US" altLang="zh-CN" b="1" dirty="0"/>
              <a:t>)</a:t>
            </a:r>
            <a:endParaRPr lang="zh-CN" altLang="en-US" b="1" dirty="0"/>
          </a:p>
        </p:txBody>
      </p:sp>
      <p:sp>
        <p:nvSpPr>
          <p:cNvPr id="11" name="矩形 10"/>
          <p:cNvSpPr/>
          <p:nvPr/>
        </p:nvSpPr>
        <p:spPr>
          <a:xfrm>
            <a:off x="6784310" y="2242437"/>
            <a:ext cx="235962" cy="215444"/>
          </a:xfrm>
          <a:prstGeom prst="rect">
            <a:avLst/>
          </a:prstGeom>
          <a:solidFill>
            <a:srgbClr val="FFFF00"/>
          </a:solidFill>
        </p:spPr>
        <p:txBody>
          <a:bodyPr wrap="none">
            <a:spAutoFit/>
          </a:bodyPr>
          <a:lstStyle/>
          <a:p>
            <a:r>
              <a:rPr lang="en-US" altLang="zh-CN" sz="800" b="1" dirty="0" smtClean="0"/>
              <a:t>  </a:t>
            </a:r>
            <a:endParaRPr lang="zh-CN" altLang="en-US" sz="800" b="1" dirty="0"/>
          </a:p>
        </p:txBody>
      </p:sp>
      <p:sp>
        <p:nvSpPr>
          <p:cNvPr id="12" name="矩形 11"/>
          <p:cNvSpPr/>
          <p:nvPr/>
        </p:nvSpPr>
        <p:spPr>
          <a:xfrm>
            <a:off x="7187394" y="3393985"/>
            <a:ext cx="985006" cy="307777"/>
          </a:xfrm>
          <a:prstGeom prst="rect">
            <a:avLst/>
          </a:prstGeom>
          <a:solidFill>
            <a:srgbClr val="FFFF00"/>
          </a:solidFill>
        </p:spPr>
        <p:txBody>
          <a:bodyPr wrap="square">
            <a:spAutoFit/>
          </a:bodyPr>
          <a:lstStyle/>
          <a:p>
            <a:r>
              <a:rPr lang="en-US" altLang="zh-CN" sz="1400" b="1" i="1" dirty="0" smtClean="0"/>
              <a:t>   </a:t>
            </a:r>
            <a:r>
              <a:rPr lang="en-US" altLang="zh-CN" sz="1400" b="1" i="1" dirty="0" err="1" smtClean="0"/>
              <a:t>f</a:t>
            </a:r>
            <a:r>
              <a:rPr lang="en-US" altLang="zh-CN" sz="1400" b="1" i="1" baseline="-25000" dirty="0" err="1" smtClean="0"/>
              <a:t>m</a:t>
            </a:r>
            <a:endParaRPr lang="zh-CN" altLang="en-US" sz="1400" b="1" i="1" dirty="0"/>
          </a:p>
        </p:txBody>
      </p:sp>
      <p:cxnSp>
        <p:nvCxnSpPr>
          <p:cNvPr id="14" name="直接箭头连接符 13"/>
          <p:cNvCxnSpPr/>
          <p:nvPr/>
        </p:nvCxnSpPr>
        <p:spPr>
          <a:xfrm flipH="1">
            <a:off x="7437587" y="2902788"/>
            <a:ext cx="121155" cy="295896"/>
          </a:xfrm>
          <a:prstGeom prst="straightConnector1">
            <a:avLst/>
          </a:prstGeom>
          <a:ln>
            <a:solidFill>
              <a:srgbClr val="0000FF"/>
            </a:solidFill>
            <a:tailEnd type="arrow"/>
          </a:ln>
        </p:spPr>
        <p:style>
          <a:lnRef idx="3">
            <a:schemeClr val="accent5"/>
          </a:lnRef>
          <a:fillRef idx="0">
            <a:schemeClr val="accent5"/>
          </a:fillRef>
          <a:effectRef idx="2">
            <a:schemeClr val="accent5"/>
          </a:effectRef>
          <a:fontRef idx="minor">
            <a:schemeClr val="tx1"/>
          </a:fontRef>
        </p:style>
      </p:cxnSp>
      <p:sp>
        <p:nvSpPr>
          <p:cNvPr id="15" name="椭圆 14"/>
          <p:cNvSpPr/>
          <p:nvPr/>
        </p:nvSpPr>
        <p:spPr>
          <a:xfrm>
            <a:off x="7380312" y="3233710"/>
            <a:ext cx="72008" cy="108012"/>
          </a:xfrm>
          <a:prstGeom prst="ellipse">
            <a:avLst/>
          </a:prstGeom>
          <a:solidFill>
            <a:srgbClr val="0000FF"/>
          </a:solidFill>
          <a:ln>
            <a:solidFill>
              <a:srgbClr val="0000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16" name="直接箭头连接符 15"/>
          <p:cNvCxnSpPr/>
          <p:nvPr/>
        </p:nvCxnSpPr>
        <p:spPr>
          <a:xfrm flipH="1" flipV="1">
            <a:off x="7647679" y="3393985"/>
            <a:ext cx="184613" cy="236758"/>
          </a:xfrm>
          <a:prstGeom prst="straightConnector1">
            <a:avLst/>
          </a:prstGeom>
          <a:ln>
            <a:solidFill>
              <a:srgbClr val="0000FF"/>
            </a:solidFill>
            <a:tailEnd type="arrow"/>
          </a:ln>
        </p:spPr>
        <p:style>
          <a:lnRef idx="3">
            <a:schemeClr val="accent5"/>
          </a:lnRef>
          <a:fillRef idx="0">
            <a:schemeClr val="accent5"/>
          </a:fillRef>
          <a:effectRef idx="2">
            <a:schemeClr val="accent5"/>
          </a:effectRef>
          <a:fontRef idx="minor">
            <a:schemeClr val="tx1"/>
          </a:fontRef>
        </p:style>
      </p:cxnSp>
      <p:sp>
        <p:nvSpPr>
          <p:cNvPr id="17" name="椭圆 16"/>
          <p:cNvSpPr/>
          <p:nvPr/>
        </p:nvSpPr>
        <p:spPr>
          <a:xfrm>
            <a:off x="7596336" y="3233710"/>
            <a:ext cx="72008" cy="108012"/>
          </a:xfrm>
          <a:prstGeom prst="ellipse">
            <a:avLst/>
          </a:prstGeom>
          <a:solidFill>
            <a:srgbClr val="0000FF"/>
          </a:solidFill>
          <a:ln>
            <a:solidFill>
              <a:srgbClr val="0000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18" name="直接箭头连接符 17"/>
          <p:cNvCxnSpPr/>
          <p:nvPr/>
        </p:nvCxnSpPr>
        <p:spPr>
          <a:xfrm flipH="1">
            <a:off x="7925722" y="2977783"/>
            <a:ext cx="216024" cy="216024"/>
          </a:xfrm>
          <a:prstGeom prst="straightConnector1">
            <a:avLst/>
          </a:prstGeom>
          <a:ln>
            <a:solidFill>
              <a:srgbClr val="0000FF"/>
            </a:solidFill>
            <a:tailEnd type="arrow"/>
          </a:ln>
        </p:spPr>
        <p:style>
          <a:lnRef idx="3">
            <a:schemeClr val="accent5"/>
          </a:lnRef>
          <a:fillRef idx="0">
            <a:schemeClr val="accent5"/>
          </a:fillRef>
          <a:effectRef idx="2">
            <a:schemeClr val="accent5"/>
          </a:effectRef>
          <a:fontRef idx="minor">
            <a:schemeClr val="tx1"/>
          </a:fontRef>
        </p:style>
      </p:cxnSp>
      <p:sp>
        <p:nvSpPr>
          <p:cNvPr id="19" name="椭圆 18"/>
          <p:cNvSpPr/>
          <p:nvPr/>
        </p:nvSpPr>
        <p:spPr>
          <a:xfrm>
            <a:off x="7812360" y="3233710"/>
            <a:ext cx="72008" cy="108012"/>
          </a:xfrm>
          <a:prstGeom prst="ellipse">
            <a:avLst/>
          </a:prstGeom>
          <a:solidFill>
            <a:srgbClr val="0000FF"/>
          </a:solidFill>
          <a:ln>
            <a:solidFill>
              <a:srgbClr val="0000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3" name="矩形 22"/>
          <p:cNvSpPr/>
          <p:nvPr/>
        </p:nvSpPr>
        <p:spPr>
          <a:xfrm>
            <a:off x="5432884" y="116632"/>
            <a:ext cx="3315580" cy="864096"/>
          </a:xfrm>
          <a:prstGeom prst="rect">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a:off x="6481342" y="764704"/>
            <a:ext cx="706052" cy="0"/>
          </a:xfrm>
          <a:prstGeom prst="line">
            <a:avLst/>
          </a:prstGeom>
          <a:ln>
            <a:solidFill>
              <a:srgbClr val="C0000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1572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par>
                          <p:cTn id="46" fill="hold">
                            <p:stCondLst>
                              <p:cond delay="2000"/>
                            </p:stCondLst>
                            <p:childTnLst>
                              <p:par>
                                <p:cTn id="47" presetID="10" presetClass="entr" presetSubtype="0"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par>
                          <p:cTn id="50" fill="hold">
                            <p:stCondLst>
                              <p:cond delay="2500"/>
                            </p:stCondLst>
                            <p:childTnLst>
                              <p:par>
                                <p:cTn id="51" presetID="10" presetClass="entr" presetSubtype="0"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par>
                          <p:cTn id="54" fill="hold">
                            <p:stCondLst>
                              <p:cond delay="3000"/>
                            </p:stCondLst>
                            <p:childTnLst>
                              <p:par>
                                <p:cTn id="55" presetID="10" presetClass="entr" presetSubtype="0"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7" grpId="0" animBg="1"/>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p:txBody>
          <a:bodyPr/>
          <a:lstStyle/>
          <a:p>
            <a:r>
              <a:rPr lang="zh-CN" altLang="en-US" dirty="0" smtClean="0"/>
              <a:t>这时，</a:t>
            </a:r>
            <a:r>
              <a:rPr lang="zh-CN" altLang="en-US" dirty="0"/>
              <a:t>频谱</a:t>
            </a:r>
            <a:endParaRPr lang="zh-CN" altLang="en-US" dirty="0" smtClean="0"/>
          </a:p>
          <a:p>
            <a:pPr lvl="1"/>
            <a:endParaRPr lang="zh-CN" altLang="en-US" dirty="0" smtClean="0"/>
          </a:p>
          <a:p>
            <a:pPr lvl="1"/>
            <a:endParaRPr lang="zh-CN" altLang="en-US" dirty="0" smtClean="0"/>
          </a:p>
          <a:p>
            <a:r>
              <a:rPr lang="zh-CN" altLang="en-US" dirty="0" smtClean="0"/>
              <a:t>变成</a:t>
            </a:r>
            <a:endParaRPr lang="zh-CN" altLang="en-US" dirty="0"/>
          </a:p>
        </p:txBody>
      </p:sp>
      <p:sp>
        <p:nvSpPr>
          <p:cNvPr id="13" name="灯片编号占位符 5"/>
          <p:cNvSpPr>
            <a:spLocks noGrp="1"/>
          </p:cNvSpPr>
          <p:nvPr>
            <p:ph type="sldNum" sz="quarter" idx="12"/>
          </p:nvPr>
        </p:nvSpPr>
        <p:spPr/>
        <p:txBody>
          <a:bodyPr/>
          <a:lstStyle/>
          <a:p>
            <a:fld id="{1BC3ADD7-EDB0-4BA1-A209-79C3B4680849}" type="slidenum">
              <a:rPr lang="en-US" altLang="zh-CN" smtClean="0"/>
              <a:pPr/>
              <a:t>41</a:t>
            </a:fld>
            <a:endParaRPr lang="en-US" altLang="zh-CN"/>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2231"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10"/>
          <p:cNvGrpSpPr>
            <a:grpSpLocks/>
          </p:cNvGrpSpPr>
          <p:nvPr/>
        </p:nvGrpSpPr>
        <p:grpSpPr bwMode="auto">
          <a:xfrm>
            <a:off x="971600" y="3645024"/>
            <a:ext cx="7308652" cy="1080120"/>
            <a:chOff x="1519" y="1310"/>
            <a:chExt cx="4241" cy="535"/>
          </a:xfrm>
        </p:grpSpPr>
        <p:graphicFrame>
          <p:nvGraphicFramePr>
            <p:cNvPr id="52228" name="Object 4"/>
            <p:cNvGraphicFramePr>
              <a:graphicFrameLocks noChangeAspect="1"/>
            </p:cNvGraphicFramePr>
            <p:nvPr/>
          </p:nvGraphicFramePr>
          <p:xfrm>
            <a:off x="2115" y="1310"/>
            <a:ext cx="1899" cy="535"/>
          </p:xfrm>
          <a:graphic>
            <a:graphicData uri="http://schemas.openxmlformats.org/presentationml/2006/ole">
              <mc:AlternateContent xmlns:mc="http://schemas.openxmlformats.org/markup-compatibility/2006">
                <mc:Choice xmlns:v="urn:schemas-microsoft-com:vml" Requires="v">
                  <p:oleObj spid="_x0000_s17361" r:id="rId3" imgW="1726451" imgH="482391" progId="Equation.DSMT4">
                    <p:embed/>
                  </p:oleObj>
                </mc:Choice>
                <mc:Fallback>
                  <p:oleObj r:id="rId3" imgW="1726451" imgH="482391" progId="Equation.DSMT4">
                    <p:embed/>
                    <p:pic>
                      <p:nvPicPr>
                        <p:cNvPr id="0" name="Picture 4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5" y="1310"/>
                          <a:ext cx="1899" cy="5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0" name="Object 6"/>
            <p:cNvGraphicFramePr>
              <a:graphicFrameLocks noChangeAspect="1"/>
            </p:cNvGraphicFramePr>
            <p:nvPr/>
          </p:nvGraphicFramePr>
          <p:xfrm>
            <a:off x="4014" y="1310"/>
            <a:ext cx="1746" cy="461"/>
          </p:xfrm>
          <a:graphic>
            <a:graphicData uri="http://schemas.openxmlformats.org/presentationml/2006/ole">
              <mc:AlternateContent xmlns:mc="http://schemas.openxmlformats.org/markup-compatibility/2006">
                <mc:Choice xmlns:v="urn:schemas-microsoft-com:vml" Requires="v">
                  <p:oleObj spid="_x0000_s17362" name="公式" r:id="rId5" imgW="1548728" imgH="406224" progId="Equation.3">
                    <p:embed/>
                  </p:oleObj>
                </mc:Choice>
                <mc:Fallback>
                  <p:oleObj name="公式" r:id="rId5" imgW="1548728" imgH="406224" progId="Equation.3">
                    <p:embed/>
                    <p:pic>
                      <p:nvPicPr>
                        <p:cNvPr id="0" name="Picture 4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4" y="1310"/>
                          <a:ext cx="1746" cy="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2" name="Object 8"/>
            <p:cNvGraphicFramePr>
              <a:graphicFrameLocks noChangeAspect="1"/>
            </p:cNvGraphicFramePr>
            <p:nvPr/>
          </p:nvGraphicFramePr>
          <p:xfrm>
            <a:off x="1519" y="1451"/>
            <a:ext cx="577" cy="247"/>
          </p:xfrm>
          <a:graphic>
            <a:graphicData uri="http://schemas.openxmlformats.org/presentationml/2006/ole">
              <mc:AlternateContent xmlns:mc="http://schemas.openxmlformats.org/markup-compatibility/2006">
                <mc:Choice xmlns:v="urn:schemas-microsoft-com:vml" Requires="v">
                  <p:oleObj spid="_x0000_s17363" name="公式" r:id="rId7" imgW="533169" imgH="228501" progId="Equation.3">
                    <p:embed/>
                  </p:oleObj>
                </mc:Choice>
                <mc:Fallback>
                  <p:oleObj name="公式" r:id="rId7" imgW="533169" imgH="228501" progId="Equation.3">
                    <p:embed/>
                    <p:pic>
                      <p:nvPicPr>
                        <p:cNvPr id="0" name="Picture 4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9" y="1451"/>
                          <a:ext cx="577"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2236" name="Rectangle 1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6430" name="Object 46"/>
          <p:cNvGraphicFramePr>
            <a:graphicFrameLocks noChangeAspect="1"/>
          </p:cNvGraphicFramePr>
          <p:nvPr>
            <p:extLst>
              <p:ext uri="{D42A27DB-BD31-4B8C-83A1-F6EECF244321}">
                <p14:modId xmlns:p14="http://schemas.microsoft.com/office/powerpoint/2010/main" val="1556839314"/>
              </p:ext>
            </p:extLst>
          </p:nvPr>
        </p:nvGraphicFramePr>
        <p:xfrm>
          <a:off x="1115616" y="1916831"/>
          <a:ext cx="6264696" cy="752661"/>
        </p:xfrm>
        <a:graphic>
          <a:graphicData uri="http://schemas.openxmlformats.org/presentationml/2006/ole">
            <mc:AlternateContent xmlns:mc="http://schemas.openxmlformats.org/markup-compatibility/2006">
              <mc:Choice xmlns:v="urn:schemas-microsoft-com:vml" Requires="v">
                <p:oleObj spid="_x0000_s17364" name="公式" r:id="rId9" imgW="3263900" imgH="431800" progId="Equation.3">
                  <p:embed/>
                </p:oleObj>
              </mc:Choice>
              <mc:Fallback>
                <p:oleObj name="公式" r:id="rId9" imgW="3263900" imgH="431800" progId="Equation.3">
                  <p:embed/>
                  <p:pic>
                    <p:nvPicPr>
                      <p:cNvPr id="0" name="Picture 4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5616" y="1916831"/>
                        <a:ext cx="6264696" cy="7526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下箭头 2"/>
          <p:cNvSpPr/>
          <p:nvPr/>
        </p:nvSpPr>
        <p:spPr>
          <a:xfrm>
            <a:off x="3635896" y="2852936"/>
            <a:ext cx="936104" cy="72008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fig6_3_2.gif (1455 字节)"/>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284984"/>
            <a:ext cx="5610200" cy="1963067"/>
          </a:xfrm>
          <a:prstGeom prst="rect">
            <a:avLst/>
          </a:prstGeom>
          <a:solidFill>
            <a:schemeClr val="bg1"/>
          </a:solidFill>
          <a:ln>
            <a:noFill/>
          </a:ln>
          <a:extLst/>
        </p:spPr>
      </p:pic>
      <p:sp>
        <p:nvSpPr>
          <p:cNvPr id="53250" name="Rectangle 2"/>
          <p:cNvSpPr>
            <a:spLocks noGrp="1" noChangeArrowheads="1"/>
          </p:cNvSpPr>
          <p:nvPr>
            <p:ph type="title"/>
          </p:nvPr>
        </p:nvSpPr>
        <p:spPr/>
        <p:txBody>
          <a:bodyPr/>
          <a:lstStyle/>
          <a:p>
            <a:r>
              <a:rPr lang="zh-CN" altLang="en-US" dirty="0" smtClean="0"/>
              <a:t>讨论 </a:t>
            </a:r>
            <a:r>
              <a:rPr lang="en-US" altLang="zh-CN" dirty="0" smtClean="0"/>
              <a:t>-- </a:t>
            </a:r>
            <a:r>
              <a:rPr lang="en-US" altLang="zh-CN" dirty="0" smtClean="0">
                <a:solidFill>
                  <a:srgbClr val="0000FF"/>
                </a:solidFill>
              </a:rPr>
              <a:t>RZ</a:t>
            </a:r>
            <a:endParaRPr lang="zh-CN" altLang="en-US" dirty="0"/>
          </a:p>
        </p:txBody>
      </p:sp>
      <p:sp>
        <p:nvSpPr>
          <p:cNvPr id="53251" name="Rectangle 3"/>
          <p:cNvSpPr>
            <a:spLocks noGrp="1" noChangeArrowheads="1"/>
          </p:cNvSpPr>
          <p:nvPr>
            <p:ph type="body" idx="1"/>
          </p:nvPr>
        </p:nvSpPr>
        <p:spPr/>
        <p:txBody>
          <a:bodyPr>
            <a:normAutofit/>
          </a:bodyPr>
          <a:lstStyle/>
          <a:p>
            <a:r>
              <a:rPr lang="zh-CN" altLang="en-US" dirty="0" smtClean="0"/>
              <a:t>若表示“</a:t>
            </a:r>
            <a:r>
              <a:rPr lang="en-US" altLang="zh-CN" dirty="0" smtClean="0"/>
              <a:t>1”</a:t>
            </a:r>
            <a:r>
              <a:rPr lang="zh-CN" altLang="en-US" dirty="0" smtClean="0"/>
              <a:t>码的波形</a:t>
            </a:r>
            <a:r>
              <a:rPr lang="en-US" altLang="zh-CN" i="1" dirty="0" smtClean="0"/>
              <a:t>g</a:t>
            </a:r>
            <a:r>
              <a:rPr lang="en-US" altLang="zh-CN" baseline="-25000" dirty="0" smtClean="0"/>
              <a:t>2</a:t>
            </a:r>
            <a:r>
              <a:rPr lang="en-US" altLang="zh-CN" dirty="0" smtClean="0"/>
              <a:t>(</a:t>
            </a:r>
            <a:r>
              <a:rPr lang="en-US" altLang="zh-CN" i="1" dirty="0" smtClean="0"/>
              <a:t>t</a:t>
            </a:r>
            <a:r>
              <a:rPr lang="en-US" altLang="zh-CN" dirty="0" smtClean="0"/>
              <a:t>) = </a:t>
            </a:r>
            <a:r>
              <a:rPr lang="en-US" altLang="zh-CN" i="1" dirty="0" smtClean="0"/>
              <a:t>g</a:t>
            </a:r>
            <a:r>
              <a:rPr lang="en-US" altLang="zh-CN" dirty="0" smtClean="0"/>
              <a:t>(</a:t>
            </a:r>
            <a:r>
              <a:rPr lang="en-US" altLang="zh-CN" i="1" dirty="0" smtClean="0"/>
              <a:t>t</a:t>
            </a:r>
            <a:r>
              <a:rPr lang="en-US" altLang="zh-CN" dirty="0" smtClean="0"/>
              <a:t>)</a:t>
            </a:r>
            <a:r>
              <a:rPr lang="zh-CN" altLang="en-US" dirty="0" smtClean="0"/>
              <a:t>为</a:t>
            </a:r>
            <a:r>
              <a:rPr lang="zh-CN" altLang="en-US" dirty="0" smtClean="0">
                <a:solidFill>
                  <a:srgbClr val="FF0000"/>
                </a:solidFill>
              </a:rPr>
              <a:t>半占空</a:t>
            </a:r>
            <a:r>
              <a:rPr lang="zh-CN" altLang="en-US" dirty="0" smtClean="0"/>
              <a:t>归零矩形脉冲，即脉冲宽度</a:t>
            </a:r>
            <a:r>
              <a:rPr lang="zh-CN" altLang="en-US" i="1" dirty="0" smtClean="0">
                <a:solidFill>
                  <a:srgbClr val="FF0000"/>
                </a:solidFill>
                <a:sym typeface="Symbol" pitchFamily="18" charset="2"/>
              </a:rPr>
              <a:t></a:t>
            </a:r>
            <a:r>
              <a:rPr lang="zh-CN" altLang="en-US" dirty="0" smtClean="0">
                <a:solidFill>
                  <a:srgbClr val="FF0000"/>
                </a:solidFill>
                <a:sym typeface="Symbol" pitchFamily="18" charset="2"/>
              </a:rPr>
              <a:t> </a:t>
            </a:r>
            <a:r>
              <a:rPr lang="en-US" altLang="zh-CN" dirty="0" smtClean="0">
                <a:solidFill>
                  <a:srgbClr val="FF0000"/>
                </a:solidFill>
              </a:rPr>
              <a:t>= </a:t>
            </a:r>
            <a:r>
              <a:rPr lang="en-US" altLang="zh-CN" i="1" dirty="0" smtClean="0">
                <a:solidFill>
                  <a:srgbClr val="FF0000"/>
                </a:solidFill>
              </a:rPr>
              <a:t>T</a:t>
            </a:r>
            <a:r>
              <a:rPr lang="en-US" altLang="zh-CN" i="1" baseline="-25000" dirty="0" smtClean="0">
                <a:solidFill>
                  <a:srgbClr val="FF0000"/>
                </a:solidFill>
              </a:rPr>
              <a:t>s</a:t>
            </a:r>
            <a:r>
              <a:rPr lang="en-US" altLang="zh-CN" dirty="0" smtClean="0">
                <a:solidFill>
                  <a:srgbClr val="FF0000"/>
                </a:solidFill>
              </a:rPr>
              <a:t> /2</a:t>
            </a:r>
            <a:r>
              <a:rPr lang="zh-CN" altLang="en-US" dirty="0" smtClean="0"/>
              <a:t>时，其频谱函数为</a:t>
            </a:r>
          </a:p>
          <a:p>
            <a:pPr lvl="1"/>
            <a:endParaRPr lang="en-US" altLang="zh-CN" dirty="0" smtClean="0"/>
          </a:p>
          <a:p>
            <a:pPr lvl="1"/>
            <a:endParaRPr lang="zh-CN" altLang="en-US" dirty="0" smtClean="0"/>
          </a:p>
        </p:txBody>
      </p:sp>
      <p:sp>
        <p:nvSpPr>
          <p:cNvPr id="12" name="灯片编号占位符 5"/>
          <p:cNvSpPr>
            <a:spLocks noGrp="1"/>
          </p:cNvSpPr>
          <p:nvPr>
            <p:ph type="sldNum" sz="quarter" idx="12"/>
          </p:nvPr>
        </p:nvSpPr>
        <p:spPr/>
        <p:txBody>
          <a:bodyPr/>
          <a:lstStyle/>
          <a:p>
            <a:fld id="{E4BB8851-66C1-4F8F-9D34-B4D7D3E97019}" type="slidenum">
              <a:rPr lang="en-US" altLang="zh-CN" smtClean="0"/>
              <a:pPr/>
              <a:t>42</a:t>
            </a:fld>
            <a:endParaRPr lang="en-US" altLang="zh-CN"/>
          </a:p>
        </p:txBody>
      </p:sp>
      <p:sp>
        <p:nvSpPr>
          <p:cNvPr id="53253" name="Rectangle 5"/>
          <p:cNvSpPr>
            <a:spLocks noChangeArrowheads="1"/>
          </p:cNvSpPr>
          <p:nvPr/>
        </p:nvSpPr>
        <p:spPr bwMode="auto">
          <a:xfrm>
            <a:off x="2298265" y="3418404"/>
            <a:ext cx="598241" cy="369332"/>
          </a:xfrm>
          <a:prstGeom prst="rect">
            <a:avLst/>
          </a:prstGeom>
          <a:noFill/>
          <a:ln w="9525">
            <a:noFill/>
            <a:miter lim="800000"/>
            <a:headEnd/>
            <a:tailEnd/>
          </a:ln>
          <a:effectLst/>
        </p:spPr>
        <p:txBody>
          <a:bodyPr wrap="none" anchor="ctr">
            <a:spAutoFit/>
          </a:bodyPr>
          <a:lstStyle/>
          <a:p>
            <a:r>
              <a:rPr lang="en-US" altLang="zh-CN" b="1" dirty="0" smtClean="0">
                <a:solidFill>
                  <a:srgbClr val="0000FF"/>
                </a:solidFill>
              </a:rPr>
              <a:t>NRZ</a:t>
            </a:r>
            <a:endParaRPr lang="zh-CN" altLang="en-US" b="1" dirty="0"/>
          </a:p>
        </p:txBody>
      </p:sp>
      <p:graphicFrame>
        <p:nvGraphicFramePr>
          <p:cNvPr id="53252" name="Object 4"/>
          <p:cNvGraphicFramePr>
            <a:graphicFrameLocks noChangeAspect="1"/>
          </p:cNvGraphicFramePr>
          <p:nvPr/>
        </p:nvGraphicFramePr>
        <p:xfrm>
          <a:off x="2483768" y="2276872"/>
          <a:ext cx="2810381" cy="806004"/>
        </p:xfrm>
        <a:graphic>
          <a:graphicData uri="http://schemas.openxmlformats.org/presentationml/2006/ole">
            <mc:AlternateContent xmlns:mc="http://schemas.openxmlformats.org/markup-compatibility/2006">
              <mc:Choice xmlns:v="urn:schemas-microsoft-com:vml" Requires="v">
                <p:oleObj spid="_x0000_s369289" r:id="rId4" imgW="1358310" imgH="393529" progId="Equation.DSMT4">
                  <p:embed/>
                </p:oleObj>
              </mc:Choice>
              <mc:Fallback>
                <p:oleObj r:id="rId4" imgW="1358310" imgH="393529" progId="Equation.DSMT4">
                  <p:embed/>
                  <p:pic>
                    <p:nvPicPr>
                      <p:cNvPr id="0" name="Picture 3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2276872"/>
                        <a:ext cx="2810381" cy="8060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5" name="Rectangle 7"/>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3257" name="Rectangle 9"/>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3259"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68660" name="Object 20"/>
          <p:cNvGraphicFramePr>
            <a:graphicFrameLocks noChangeAspect="1"/>
          </p:cNvGraphicFramePr>
          <p:nvPr/>
        </p:nvGraphicFramePr>
        <p:xfrm>
          <a:off x="3203575" y="260350"/>
          <a:ext cx="5761038" cy="692150"/>
        </p:xfrm>
        <a:graphic>
          <a:graphicData uri="http://schemas.openxmlformats.org/presentationml/2006/ole">
            <mc:AlternateContent xmlns:mc="http://schemas.openxmlformats.org/markup-compatibility/2006">
              <mc:Choice xmlns:v="urn:schemas-microsoft-com:vml" Requires="v">
                <p:oleObj spid="_x0000_s369290" name="公式" r:id="rId6" imgW="3263900" imgH="431800" progId="Equation.3">
                  <p:embed/>
                </p:oleObj>
              </mc:Choice>
              <mc:Fallback>
                <p:oleObj name="公式" r:id="rId6" imgW="3263900" imgH="431800" progId="Equation.3">
                  <p:embed/>
                  <p:pic>
                    <p:nvPicPr>
                      <p:cNvPr id="0" name="Picture 3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575" y="260350"/>
                        <a:ext cx="5761038" cy="6921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827584" y="3450728"/>
            <a:ext cx="505267" cy="369332"/>
          </a:xfrm>
          <a:prstGeom prst="rect">
            <a:avLst/>
          </a:prstGeom>
          <a:solidFill>
            <a:srgbClr val="FFFF00"/>
          </a:solidFill>
        </p:spPr>
        <p:txBody>
          <a:bodyPr wrap="none">
            <a:spAutoFit/>
          </a:bodyPr>
          <a:lstStyle/>
          <a:p>
            <a:r>
              <a:rPr lang="en-US" altLang="zh-CN" b="1" i="1" dirty="0"/>
              <a:t>g</a:t>
            </a:r>
            <a:r>
              <a:rPr lang="en-US" altLang="zh-CN" b="1" dirty="0"/>
              <a:t>(</a:t>
            </a:r>
            <a:r>
              <a:rPr lang="en-US" altLang="zh-CN" b="1" i="1" dirty="0"/>
              <a:t>t</a:t>
            </a:r>
            <a:r>
              <a:rPr lang="en-US" altLang="zh-CN" b="1" dirty="0"/>
              <a:t>)</a:t>
            </a:r>
            <a:endParaRPr lang="zh-CN" altLang="en-US" b="1" dirty="0"/>
          </a:p>
        </p:txBody>
      </p:sp>
      <p:sp>
        <p:nvSpPr>
          <p:cNvPr id="15" name="矩形 14"/>
          <p:cNvSpPr/>
          <p:nvPr/>
        </p:nvSpPr>
        <p:spPr>
          <a:xfrm>
            <a:off x="3673030" y="3369428"/>
            <a:ext cx="538930" cy="369332"/>
          </a:xfrm>
          <a:prstGeom prst="rect">
            <a:avLst/>
          </a:prstGeom>
          <a:solidFill>
            <a:srgbClr val="FFFF00"/>
          </a:solidFill>
        </p:spPr>
        <p:txBody>
          <a:bodyPr wrap="none">
            <a:spAutoFit/>
          </a:bodyPr>
          <a:lstStyle/>
          <a:p>
            <a:r>
              <a:rPr lang="en-US" altLang="zh-CN" b="1" i="1" dirty="0" smtClean="0"/>
              <a:t>G</a:t>
            </a:r>
            <a:r>
              <a:rPr lang="en-US" altLang="zh-CN" b="1" dirty="0" smtClean="0"/>
              <a:t>(</a:t>
            </a:r>
            <a:r>
              <a:rPr lang="en-US" altLang="zh-CN" b="1" i="1" dirty="0" smtClean="0"/>
              <a:t>f</a:t>
            </a:r>
            <a:r>
              <a:rPr lang="en-US" altLang="zh-CN" b="1" dirty="0"/>
              <a:t>)</a:t>
            </a:r>
            <a:endParaRPr lang="zh-CN" altLang="en-US" b="1" dirty="0"/>
          </a:p>
        </p:txBody>
      </p:sp>
      <p:sp>
        <p:nvSpPr>
          <p:cNvPr id="16" name="矩形 15"/>
          <p:cNvSpPr/>
          <p:nvPr/>
        </p:nvSpPr>
        <p:spPr>
          <a:xfrm>
            <a:off x="1115616" y="3893809"/>
            <a:ext cx="261610" cy="276999"/>
          </a:xfrm>
          <a:prstGeom prst="rect">
            <a:avLst/>
          </a:prstGeom>
          <a:solidFill>
            <a:srgbClr val="FFFF00"/>
          </a:solidFill>
        </p:spPr>
        <p:txBody>
          <a:bodyPr wrap="none">
            <a:spAutoFit/>
          </a:bodyPr>
          <a:lstStyle/>
          <a:p>
            <a:r>
              <a:rPr lang="en-US" altLang="zh-CN" sz="1200" b="1" dirty="0" smtClean="0"/>
              <a:t>  </a:t>
            </a:r>
            <a:endParaRPr lang="zh-CN" altLang="en-US" sz="1200" b="1" dirty="0"/>
          </a:p>
        </p:txBody>
      </p:sp>
      <p:sp>
        <p:nvSpPr>
          <p:cNvPr id="17" name="矩形 16"/>
          <p:cNvSpPr/>
          <p:nvPr/>
        </p:nvSpPr>
        <p:spPr>
          <a:xfrm>
            <a:off x="3923928" y="3739340"/>
            <a:ext cx="235962" cy="215444"/>
          </a:xfrm>
          <a:prstGeom prst="rect">
            <a:avLst/>
          </a:prstGeom>
          <a:solidFill>
            <a:srgbClr val="FFFF00"/>
          </a:solidFill>
        </p:spPr>
        <p:txBody>
          <a:bodyPr wrap="none">
            <a:spAutoFit/>
          </a:bodyPr>
          <a:lstStyle/>
          <a:p>
            <a:r>
              <a:rPr lang="en-US" altLang="zh-CN" sz="800" b="1" dirty="0" smtClean="0"/>
              <a:t>  </a:t>
            </a:r>
            <a:endParaRPr lang="zh-CN" altLang="en-US" sz="800" b="1" dirty="0"/>
          </a:p>
        </p:txBody>
      </p:sp>
      <p:sp>
        <p:nvSpPr>
          <p:cNvPr id="18" name="矩形 17"/>
          <p:cNvSpPr/>
          <p:nvPr/>
        </p:nvSpPr>
        <p:spPr>
          <a:xfrm>
            <a:off x="547510" y="4871143"/>
            <a:ext cx="496098" cy="307777"/>
          </a:xfrm>
          <a:prstGeom prst="rect">
            <a:avLst/>
          </a:prstGeom>
          <a:solidFill>
            <a:srgbClr val="FFFF00"/>
          </a:solidFill>
        </p:spPr>
        <p:txBody>
          <a:bodyPr wrap="none">
            <a:spAutoFit/>
          </a:bodyPr>
          <a:lstStyle/>
          <a:p>
            <a:r>
              <a:rPr lang="en-US" altLang="zh-CN" sz="1400" b="1" i="1" dirty="0" smtClean="0"/>
              <a:t> - </a:t>
            </a:r>
            <a:r>
              <a:rPr lang="en-US" altLang="zh-CN" sz="1400" b="1" i="1" dirty="0" err="1" smtClean="0"/>
              <a:t>T</a:t>
            </a:r>
            <a:r>
              <a:rPr lang="en-US" altLang="zh-CN" sz="1400" b="1" i="1" baseline="-25000" dirty="0" err="1" smtClean="0"/>
              <a:t>s</a:t>
            </a:r>
            <a:r>
              <a:rPr lang="en-US" altLang="zh-CN" sz="1400" b="1" i="1" dirty="0" smtClean="0"/>
              <a:t> </a:t>
            </a:r>
            <a:endParaRPr lang="zh-CN" altLang="en-US" sz="1400" b="1" i="1" dirty="0"/>
          </a:p>
        </p:txBody>
      </p:sp>
      <p:sp>
        <p:nvSpPr>
          <p:cNvPr id="19" name="矩形 18"/>
          <p:cNvSpPr/>
          <p:nvPr/>
        </p:nvSpPr>
        <p:spPr>
          <a:xfrm>
            <a:off x="1891935" y="4871143"/>
            <a:ext cx="406330" cy="307777"/>
          </a:xfrm>
          <a:prstGeom prst="rect">
            <a:avLst/>
          </a:prstGeom>
          <a:solidFill>
            <a:srgbClr val="FFFF00"/>
          </a:solidFill>
        </p:spPr>
        <p:txBody>
          <a:bodyPr wrap="none">
            <a:spAutoFit/>
          </a:bodyPr>
          <a:lstStyle/>
          <a:p>
            <a:r>
              <a:rPr lang="en-US" altLang="zh-CN" sz="1400" b="1" i="1" dirty="0" smtClean="0"/>
              <a:t> </a:t>
            </a:r>
            <a:r>
              <a:rPr lang="en-US" altLang="zh-CN" sz="1400" b="1" i="1" dirty="0" err="1" smtClean="0"/>
              <a:t>T</a:t>
            </a:r>
            <a:r>
              <a:rPr lang="en-US" altLang="zh-CN" sz="1400" b="1" i="1" baseline="-25000" dirty="0" err="1" smtClean="0"/>
              <a:t>s</a:t>
            </a:r>
            <a:r>
              <a:rPr lang="en-US" altLang="zh-CN" sz="1400" b="1" i="1" dirty="0" smtClean="0"/>
              <a:t> </a:t>
            </a:r>
            <a:endParaRPr lang="zh-CN" altLang="en-US" sz="1400" b="1" i="1" dirty="0"/>
          </a:p>
        </p:txBody>
      </p:sp>
      <p:sp>
        <p:nvSpPr>
          <p:cNvPr id="20" name="矩形 19"/>
          <p:cNvSpPr/>
          <p:nvPr/>
        </p:nvSpPr>
        <p:spPr>
          <a:xfrm>
            <a:off x="517739" y="4871143"/>
            <a:ext cx="496098" cy="307777"/>
          </a:xfrm>
          <a:prstGeom prst="rect">
            <a:avLst/>
          </a:prstGeom>
          <a:solidFill>
            <a:srgbClr val="FFFF00"/>
          </a:solidFill>
        </p:spPr>
        <p:txBody>
          <a:bodyPr wrap="none">
            <a:spAutoFit/>
          </a:bodyPr>
          <a:lstStyle/>
          <a:p>
            <a:r>
              <a:rPr lang="en-US" altLang="zh-CN" sz="1400" b="1" i="1" dirty="0" smtClean="0"/>
              <a:t> - </a:t>
            </a:r>
            <a:r>
              <a:rPr lang="en-US" altLang="zh-CN" sz="1400" b="1" i="1" dirty="0" err="1" smtClean="0"/>
              <a:t>T</a:t>
            </a:r>
            <a:r>
              <a:rPr lang="en-US" altLang="zh-CN" sz="1400" b="1" i="1" baseline="-25000" dirty="0" err="1" smtClean="0"/>
              <a:t>s</a:t>
            </a:r>
            <a:r>
              <a:rPr lang="en-US" altLang="zh-CN" sz="1400" b="1" i="1" dirty="0" smtClean="0"/>
              <a:t> </a:t>
            </a:r>
            <a:endParaRPr lang="zh-CN" altLang="en-US" sz="1400" b="1" i="1" dirty="0"/>
          </a:p>
        </p:txBody>
      </p:sp>
      <p:sp>
        <p:nvSpPr>
          <p:cNvPr id="21" name="矩形 20"/>
          <p:cNvSpPr/>
          <p:nvPr/>
        </p:nvSpPr>
        <p:spPr>
          <a:xfrm>
            <a:off x="4379082" y="4890888"/>
            <a:ext cx="985006" cy="307777"/>
          </a:xfrm>
          <a:prstGeom prst="rect">
            <a:avLst/>
          </a:prstGeom>
          <a:solidFill>
            <a:srgbClr val="FFFF00"/>
          </a:solidFill>
        </p:spPr>
        <p:txBody>
          <a:bodyPr wrap="square">
            <a:spAutoFit/>
          </a:bodyPr>
          <a:lstStyle/>
          <a:p>
            <a:r>
              <a:rPr lang="en-US" altLang="zh-CN" sz="1400" b="1" i="1" dirty="0" smtClean="0"/>
              <a:t>   </a:t>
            </a:r>
            <a:r>
              <a:rPr lang="en-US" altLang="zh-CN" sz="1400" b="1" i="1" dirty="0" err="1" smtClean="0"/>
              <a:t>f</a:t>
            </a:r>
            <a:r>
              <a:rPr lang="en-US" altLang="zh-CN" sz="1400" b="1" i="1" baseline="-25000" dirty="0" err="1" smtClean="0"/>
              <a:t>m</a:t>
            </a:r>
            <a:endParaRPr lang="zh-CN" altLang="en-US" sz="1400" b="1" i="1" dirty="0"/>
          </a:p>
        </p:txBody>
      </p:sp>
      <p:pic>
        <p:nvPicPr>
          <p:cNvPr id="22" name="Picture 4" descr="fig6_3_2.gif (1455 字节)"/>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5682"/>
          <a:stretch/>
        </p:blipFill>
        <p:spPr bwMode="auto">
          <a:xfrm>
            <a:off x="6106487" y="3284984"/>
            <a:ext cx="2930009" cy="1887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p:cNvSpPr/>
          <p:nvPr/>
        </p:nvSpPr>
        <p:spPr>
          <a:xfrm>
            <a:off x="6791693" y="3327955"/>
            <a:ext cx="538930" cy="369332"/>
          </a:xfrm>
          <a:prstGeom prst="rect">
            <a:avLst/>
          </a:prstGeom>
          <a:solidFill>
            <a:srgbClr val="FFFF00"/>
          </a:solidFill>
        </p:spPr>
        <p:txBody>
          <a:bodyPr wrap="none">
            <a:spAutoFit/>
          </a:bodyPr>
          <a:lstStyle/>
          <a:p>
            <a:r>
              <a:rPr lang="en-US" altLang="zh-CN" b="1" i="1" dirty="0" smtClean="0"/>
              <a:t>G</a:t>
            </a:r>
            <a:r>
              <a:rPr lang="en-US" altLang="zh-CN" b="1" dirty="0" smtClean="0"/>
              <a:t>(</a:t>
            </a:r>
            <a:r>
              <a:rPr lang="en-US" altLang="zh-CN" b="1" i="1" dirty="0" smtClean="0"/>
              <a:t>f</a:t>
            </a:r>
            <a:r>
              <a:rPr lang="en-US" altLang="zh-CN" b="1" dirty="0"/>
              <a:t>)</a:t>
            </a:r>
            <a:endParaRPr lang="zh-CN" altLang="en-US" b="1" dirty="0"/>
          </a:p>
        </p:txBody>
      </p:sp>
      <p:sp>
        <p:nvSpPr>
          <p:cNvPr id="26" name="矩形 25"/>
          <p:cNvSpPr/>
          <p:nvPr/>
        </p:nvSpPr>
        <p:spPr>
          <a:xfrm>
            <a:off x="7094661" y="3697867"/>
            <a:ext cx="235962" cy="215444"/>
          </a:xfrm>
          <a:prstGeom prst="rect">
            <a:avLst/>
          </a:prstGeom>
          <a:solidFill>
            <a:srgbClr val="FFFF00"/>
          </a:solidFill>
        </p:spPr>
        <p:txBody>
          <a:bodyPr wrap="none">
            <a:spAutoFit/>
          </a:bodyPr>
          <a:lstStyle/>
          <a:p>
            <a:r>
              <a:rPr lang="en-US" altLang="zh-CN" sz="800" b="1" dirty="0" smtClean="0"/>
              <a:t>  </a:t>
            </a:r>
            <a:endParaRPr lang="zh-CN" altLang="en-US" sz="800" b="1" dirty="0"/>
          </a:p>
        </p:txBody>
      </p:sp>
      <p:sp>
        <p:nvSpPr>
          <p:cNvPr id="27" name="矩形 26"/>
          <p:cNvSpPr/>
          <p:nvPr/>
        </p:nvSpPr>
        <p:spPr>
          <a:xfrm>
            <a:off x="7380312" y="4849415"/>
            <a:ext cx="985006" cy="461665"/>
          </a:xfrm>
          <a:prstGeom prst="rect">
            <a:avLst/>
          </a:prstGeom>
          <a:solidFill>
            <a:srgbClr val="FFFF00"/>
          </a:solidFill>
        </p:spPr>
        <p:txBody>
          <a:bodyPr wrap="square">
            <a:spAutoFit/>
          </a:bodyPr>
          <a:lstStyle/>
          <a:p>
            <a:r>
              <a:rPr lang="en-US" altLang="zh-CN" sz="2400" b="1" i="1" dirty="0" smtClean="0">
                <a:solidFill>
                  <a:srgbClr val="0000FF"/>
                </a:solidFill>
              </a:rPr>
              <a:t>   2f</a:t>
            </a:r>
            <a:r>
              <a:rPr lang="en-US" altLang="zh-CN" sz="2400" b="1" i="1" baseline="-25000" dirty="0" smtClean="0">
                <a:solidFill>
                  <a:srgbClr val="0000FF"/>
                </a:solidFill>
              </a:rPr>
              <a:t>m</a:t>
            </a:r>
            <a:endParaRPr lang="zh-CN" altLang="en-US" sz="2400" b="1" i="1" dirty="0">
              <a:solidFill>
                <a:srgbClr val="0000FF"/>
              </a:solidFill>
            </a:endParaRPr>
          </a:p>
        </p:txBody>
      </p:sp>
      <p:sp>
        <p:nvSpPr>
          <p:cNvPr id="2" name="右箭头 1"/>
          <p:cNvSpPr/>
          <p:nvPr/>
        </p:nvSpPr>
        <p:spPr>
          <a:xfrm>
            <a:off x="5580112" y="3913311"/>
            <a:ext cx="720080" cy="595809"/>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34" name="直接箭头连接符 33"/>
          <p:cNvCxnSpPr/>
          <p:nvPr/>
        </p:nvCxnSpPr>
        <p:spPr>
          <a:xfrm flipH="1">
            <a:off x="7763213" y="4358218"/>
            <a:ext cx="121155" cy="295896"/>
          </a:xfrm>
          <a:prstGeom prst="straightConnector1">
            <a:avLst/>
          </a:prstGeom>
          <a:ln>
            <a:solidFill>
              <a:srgbClr val="0000FF"/>
            </a:solidFill>
            <a:tailEnd type="arrow"/>
          </a:ln>
        </p:spPr>
        <p:style>
          <a:lnRef idx="3">
            <a:schemeClr val="accent5"/>
          </a:lnRef>
          <a:fillRef idx="0">
            <a:schemeClr val="accent5"/>
          </a:fillRef>
          <a:effectRef idx="2">
            <a:schemeClr val="accent5"/>
          </a:effectRef>
          <a:fontRef idx="minor">
            <a:schemeClr val="tx1"/>
          </a:fontRef>
        </p:style>
      </p:cxnSp>
      <p:sp>
        <p:nvSpPr>
          <p:cNvPr id="35" name="椭圆 34"/>
          <p:cNvSpPr/>
          <p:nvPr/>
        </p:nvSpPr>
        <p:spPr>
          <a:xfrm>
            <a:off x="7705938" y="4689140"/>
            <a:ext cx="72008" cy="108012"/>
          </a:xfrm>
          <a:prstGeom prst="ellipse">
            <a:avLst/>
          </a:prstGeom>
          <a:solidFill>
            <a:srgbClr val="0000FF"/>
          </a:solidFill>
          <a:ln>
            <a:solidFill>
              <a:srgbClr val="0000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3" name="矩形 2"/>
          <p:cNvSpPr/>
          <p:nvPr/>
        </p:nvSpPr>
        <p:spPr>
          <a:xfrm>
            <a:off x="6300192" y="3954784"/>
            <a:ext cx="497252" cy="369332"/>
          </a:xfrm>
          <a:prstGeom prst="rect">
            <a:avLst/>
          </a:prstGeom>
        </p:spPr>
        <p:txBody>
          <a:bodyPr wrap="none">
            <a:spAutoFit/>
          </a:bodyPr>
          <a:lstStyle/>
          <a:p>
            <a:r>
              <a:rPr lang="en-US" altLang="zh-CN" b="1" dirty="0">
                <a:solidFill>
                  <a:srgbClr val="0000FF"/>
                </a:solidFill>
                <a:latin typeface="+mj-ea"/>
                <a:ea typeface="+mj-ea"/>
              </a:rPr>
              <a:t>RZ</a:t>
            </a:r>
            <a:endParaRPr lang="zh-CN" altLang="en-US" b="1" dirty="0">
              <a:solidFill>
                <a:srgbClr val="0000FF"/>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5" grpId="0" animBg="1"/>
      <p:bldP spid="26" grpId="0" animBg="1"/>
      <p:bldP spid="27" grpId="0" animBg="1"/>
      <p:bldP spid="2" grpId="0" animBg="1"/>
      <p:bldP spid="3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dirty="0" smtClean="0"/>
              <a:t>离散谱分析</a:t>
            </a:r>
            <a:endParaRPr lang="zh-CN" altLang="en-US" dirty="0"/>
          </a:p>
        </p:txBody>
      </p:sp>
      <p:sp>
        <p:nvSpPr>
          <p:cNvPr id="53251" name="Rectangle 3"/>
          <p:cNvSpPr>
            <a:spLocks noGrp="1" noChangeArrowheads="1"/>
          </p:cNvSpPr>
          <p:nvPr>
            <p:ph type="body" idx="1"/>
          </p:nvPr>
        </p:nvSpPr>
        <p:spPr>
          <a:xfrm>
            <a:off x="539552" y="1196752"/>
            <a:ext cx="4032448" cy="5040560"/>
          </a:xfrm>
        </p:spPr>
        <p:txBody>
          <a:bodyPr>
            <a:normAutofit/>
          </a:bodyPr>
          <a:lstStyle/>
          <a:p>
            <a:r>
              <a:rPr lang="zh-CN" altLang="en-US" dirty="0" smtClean="0"/>
              <a:t>离散谱，当</a:t>
            </a:r>
            <a:r>
              <a:rPr lang="en-US" altLang="zh-CN" i="1" dirty="0" smtClean="0"/>
              <a:t>f</a:t>
            </a:r>
            <a:r>
              <a:rPr lang="en-US" altLang="zh-CN" dirty="0" smtClean="0"/>
              <a:t> = </a:t>
            </a:r>
            <a:r>
              <a:rPr lang="en-US" altLang="zh-CN" i="1" dirty="0" err="1" smtClean="0"/>
              <a:t>mf</a:t>
            </a:r>
            <a:r>
              <a:rPr lang="en-US" altLang="zh-CN" i="1" baseline="-25000" dirty="0" err="1" smtClean="0"/>
              <a:t>s</a:t>
            </a:r>
            <a:r>
              <a:rPr lang="en-US" altLang="zh-CN" i="1" baseline="-25000" dirty="0" smtClean="0"/>
              <a:t> </a:t>
            </a:r>
            <a:r>
              <a:rPr lang="zh-CN" altLang="en-US" dirty="0" smtClean="0"/>
              <a:t>时</a:t>
            </a:r>
            <a:endParaRPr lang="en-US" altLang="zh-CN" dirty="0" smtClean="0"/>
          </a:p>
          <a:p>
            <a:pPr lvl="1"/>
            <a:r>
              <a:rPr lang="zh-CN" altLang="en-US" dirty="0" smtClean="0"/>
              <a:t>若</a:t>
            </a:r>
            <a:r>
              <a:rPr lang="en-US" altLang="zh-CN" i="1" dirty="0" smtClean="0">
                <a:solidFill>
                  <a:srgbClr val="0000FF"/>
                </a:solidFill>
              </a:rPr>
              <a:t>m</a:t>
            </a:r>
            <a:r>
              <a:rPr lang="en-US" altLang="zh-CN" dirty="0" smtClean="0">
                <a:solidFill>
                  <a:srgbClr val="0000FF"/>
                </a:solidFill>
              </a:rPr>
              <a:t> = 0</a:t>
            </a:r>
            <a:r>
              <a:rPr lang="zh-CN" altLang="en-US" dirty="0" smtClean="0"/>
              <a:t>，</a:t>
            </a:r>
            <a:r>
              <a:rPr lang="en-US" altLang="zh-CN" i="1" dirty="0" smtClean="0"/>
              <a:t>G</a:t>
            </a:r>
            <a:r>
              <a:rPr lang="en-US" altLang="zh-CN" dirty="0" smtClean="0"/>
              <a:t>(0) = </a:t>
            </a:r>
            <a:r>
              <a:rPr lang="en-US" altLang="zh-CN" i="1" dirty="0" smtClean="0"/>
              <a:t>T</a:t>
            </a:r>
            <a:r>
              <a:rPr lang="en-US" altLang="zh-CN" i="1" baseline="-25000" dirty="0" smtClean="0"/>
              <a:t>s</a:t>
            </a:r>
            <a:r>
              <a:rPr lang="en-US" altLang="zh-CN" i="1" dirty="0" smtClean="0"/>
              <a:t> Sa</a:t>
            </a:r>
            <a:r>
              <a:rPr lang="en-US" altLang="zh-CN" dirty="0" smtClean="0"/>
              <a:t>(0)/2 </a:t>
            </a:r>
            <a:r>
              <a:rPr lang="en-US" altLang="zh-CN" dirty="0" smtClean="0">
                <a:sym typeface="Symbol" pitchFamily="18" charset="2"/>
              </a:rPr>
              <a:t></a:t>
            </a:r>
            <a:r>
              <a:rPr lang="en-US" altLang="zh-CN" dirty="0" smtClean="0"/>
              <a:t> 0</a:t>
            </a:r>
            <a:r>
              <a:rPr lang="zh-CN" altLang="en-US" dirty="0" smtClean="0"/>
              <a:t>，故功率谱</a:t>
            </a:r>
            <a:r>
              <a:rPr lang="en-US" altLang="zh-CN" i="1" dirty="0" smtClean="0"/>
              <a:t>P</a:t>
            </a:r>
            <a:r>
              <a:rPr lang="en-US" altLang="zh-CN" i="1" baseline="-25000" dirty="0" smtClean="0"/>
              <a:t>s</a:t>
            </a:r>
            <a:r>
              <a:rPr lang="en-US" altLang="zh-CN" dirty="0" smtClean="0"/>
              <a:t>(</a:t>
            </a:r>
            <a:r>
              <a:rPr lang="en-US" altLang="zh-CN" i="1" dirty="0" smtClean="0"/>
              <a:t>f</a:t>
            </a:r>
            <a:r>
              <a:rPr lang="en-US" altLang="zh-CN" dirty="0" smtClean="0"/>
              <a:t>)</a:t>
            </a:r>
            <a:r>
              <a:rPr lang="zh-CN" altLang="en-US" dirty="0" smtClean="0"/>
              <a:t>中有直流分量。</a:t>
            </a:r>
          </a:p>
          <a:p>
            <a:pPr lvl="1"/>
            <a:r>
              <a:rPr lang="zh-CN" altLang="en-US" dirty="0" smtClean="0"/>
              <a:t>若</a:t>
            </a:r>
            <a:r>
              <a:rPr lang="en-US" altLang="zh-CN" i="1" dirty="0" smtClean="0">
                <a:solidFill>
                  <a:srgbClr val="0000FF"/>
                </a:solidFill>
              </a:rPr>
              <a:t>m</a:t>
            </a:r>
            <a:r>
              <a:rPr lang="zh-CN" altLang="en-US" dirty="0" smtClean="0">
                <a:solidFill>
                  <a:srgbClr val="0000FF"/>
                </a:solidFill>
              </a:rPr>
              <a:t>为奇数</a:t>
            </a:r>
            <a:r>
              <a:rPr lang="zh-CN" altLang="en-US" dirty="0" smtClean="0"/>
              <a:t>，</a:t>
            </a:r>
            <a:endParaRPr lang="en-US" altLang="zh-CN" dirty="0" smtClean="0"/>
          </a:p>
          <a:p>
            <a:pPr lvl="1"/>
            <a:endParaRPr lang="en-US" altLang="zh-CN" dirty="0" smtClean="0"/>
          </a:p>
          <a:p>
            <a:pPr lvl="3"/>
            <a:endParaRPr lang="zh-CN" altLang="en-US" dirty="0" smtClean="0"/>
          </a:p>
          <a:p>
            <a:pPr lvl="1"/>
            <a:r>
              <a:rPr lang="zh-CN" altLang="en-US" dirty="0" smtClean="0"/>
              <a:t>此时有离散谱，因而有定时分量（</a:t>
            </a:r>
            <a:r>
              <a:rPr lang="en-US" altLang="zh-CN" i="1" dirty="0" smtClean="0"/>
              <a:t>m=1</a:t>
            </a:r>
            <a:r>
              <a:rPr lang="zh-CN" altLang="en-US" dirty="0" smtClean="0"/>
              <a:t>时）</a:t>
            </a:r>
            <a:endParaRPr lang="en-US" altLang="zh-CN" dirty="0" smtClean="0"/>
          </a:p>
          <a:p>
            <a:pPr lvl="1"/>
            <a:endParaRPr lang="zh-CN" altLang="en-US" dirty="0"/>
          </a:p>
        </p:txBody>
      </p:sp>
      <p:sp>
        <p:nvSpPr>
          <p:cNvPr id="12" name="灯片编号占位符 5"/>
          <p:cNvSpPr>
            <a:spLocks noGrp="1"/>
          </p:cNvSpPr>
          <p:nvPr>
            <p:ph type="sldNum" sz="quarter" idx="12"/>
          </p:nvPr>
        </p:nvSpPr>
        <p:spPr/>
        <p:txBody>
          <a:bodyPr/>
          <a:lstStyle/>
          <a:p>
            <a:fld id="{E4BB8851-66C1-4F8F-9D34-B4D7D3E97019}" type="slidenum">
              <a:rPr lang="en-US" altLang="zh-CN" smtClean="0"/>
              <a:pPr/>
              <a:t>43</a:t>
            </a:fld>
            <a:endParaRPr lang="en-US" altLang="zh-CN"/>
          </a:p>
        </p:txBody>
      </p:sp>
      <p:sp>
        <p:nvSpPr>
          <p:cNvPr id="53253" name="Rectangle 5"/>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3255" name="Rectangle 7"/>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3254" name="Object 6"/>
          <p:cNvGraphicFramePr>
            <a:graphicFrameLocks noChangeAspect="1"/>
          </p:cNvGraphicFramePr>
          <p:nvPr>
            <p:extLst>
              <p:ext uri="{D42A27DB-BD31-4B8C-83A1-F6EECF244321}">
                <p14:modId xmlns:p14="http://schemas.microsoft.com/office/powerpoint/2010/main" val="3214144326"/>
              </p:ext>
            </p:extLst>
          </p:nvPr>
        </p:nvGraphicFramePr>
        <p:xfrm>
          <a:off x="1103996" y="3485507"/>
          <a:ext cx="3179972" cy="808560"/>
        </p:xfrm>
        <a:graphic>
          <a:graphicData uri="http://schemas.openxmlformats.org/presentationml/2006/ole">
            <mc:AlternateContent xmlns:mc="http://schemas.openxmlformats.org/markup-compatibility/2006">
              <mc:Choice xmlns:v="urn:schemas-microsoft-com:vml" Requires="v">
                <p:oleObj spid="_x0000_s666875" name="公式" r:id="rId3" imgW="1612900" imgH="406400" progId="Equation.3">
                  <p:embed/>
                </p:oleObj>
              </mc:Choice>
              <mc:Fallback>
                <p:oleObj name="公式" r:id="rId3" imgW="16129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996" y="3485507"/>
                        <a:ext cx="3179972" cy="808560"/>
                      </a:xfrm>
                      <a:prstGeom prst="rect">
                        <a:avLst/>
                      </a:prstGeom>
                      <a:noFill/>
                      <a:extLst/>
                    </p:spPr>
                  </p:pic>
                </p:oleObj>
              </mc:Fallback>
            </mc:AlternateContent>
          </a:graphicData>
        </a:graphic>
      </p:graphicFrame>
      <p:sp>
        <p:nvSpPr>
          <p:cNvPr id="53257" name="Rectangle 9"/>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3259"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68660" name="Object 20"/>
          <p:cNvGraphicFramePr>
            <a:graphicFrameLocks noChangeAspect="1"/>
          </p:cNvGraphicFramePr>
          <p:nvPr>
            <p:extLst>
              <p:ext uri="{D42A27DB-BD31-4B8C-83A1-F6EECF244321}">
                <p14:modId xmlns:p14="http://schemas.microsoft.com/office/powerpoint/2010/main" val="3718251587"/>
              </p:ext>
            </p:extLst>
          </p:nvPr>
        </p:nvGraphicFramePr>
        <p:xfrm>
          <a:off x="3203575" y="260350"/>
          <a:ext cx="5761038" cy="692150"/>
        </p:xfrm>
        <a:graphic>
          <a:graphicData uri="http://schemas.openxmlformats.org/presentationml/2006/ole">
            <mc:AlternateContent xmlns:mc="http://schemas.openxmlformats.org/markup-compatibility/2006">
              <mc:Choice xmlns:v="urn:schemas-microsoft-com:vml" Requires="v">
                <p:oleObj spid="_x0000_s666876" name="公式" r:id="rId5" imgW="3263900" imgH="431800" progId="Equation.3">
                  <p:embed/>
                </p:oleObj>
              </mc:Choice>
              <mc:Fallback>
                <p:oleObj name="公式" r:id="rId5" imgW="32639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260350"/>
                        <a:ext cx="5761038" cy="692150"/>
                      </a:xfrm>
                      <a:prstGeom prst="rect">
                        <a:avLst/>
                      </a:prstGeom>
                      <a:noFill/>
                      <a:ln w="25400">
                        <a:noFill/>
                        <a:miter lim="800000"/>
                        <a:headEnd/>
                        <a:tailEnd/>
                      </a:ln>
                      <a:extLst/>
                    </p:spPr>
                  </p:pic>
                </p:oleObj>
              </mc:Fallback>
            </mc:AlternateContent>
          </a:graphicData>
        </a:graphic>
      </p:graphicFrame>
      <p:sp>
        <p:nvSpPr>
          <p:cNvPr id="13" name="矩形 12"/>
          <p:cNvSpPr/>
          <p:nvPr/>
        </p:nvSpPr>
        <p:spPr>
          <a:xfrm>
            <a:off x="5720916" y="116632"/>
            <a:ext cx="3315580" cy="864096"/>
          </a:xfrm>
          <a:prstGeom prst="rect">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6769374" y="764704"/>
            <a:ext cx="706052" cy="0"/>
          </a:xfrm>
          <a:prstGeom prst="line">
            <a:avLst/>
          </a:prstGeom>
          <a:ln>
            <a:solidFill>
              <a:srgbClr val="C00000"/>
            </a:solidFill>
          </a:ln>
        </p:spPr>
        <p:style>
          <a:lnRef idx="3">
            <a:schemeClr val="accent3"/>
          </a:lnRef>
          <a:fillRef idx="0">
            <a:schemeClr val="accent3"/>
          </a:fillRef>
          <a:effectRef idx="2">
            <a:schemeClr val="accent3"/>
          </a:effectRef>
          <a:fontRef idx="minor">
            <a:schemeClr val="tx1"/>
          </a:fontRef>
        </p:style>
      </p:cxnSp>
      <p:pic>
        <p:nvPicPr>
          <p:cNvPr id="15" name="Picture 4" descr="fig6_3_2.gif (1455 字节)"/>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45682"/>
          <a:stretch/>
        </p:blipFill>
        <p:spPr bwMode="auto">
          <a:xfrm>
            <a:off x="4572000" y="1801047"/>
            <a:ext cx="4536504" cy="216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箭头连接符 15"/>
          <p:cNvCxnSpPr/>
          <p:nvPr/>
        </p:nvCxnSpPr>
        <p:spPr>
          <a:xfrm flipH="1">
            <a:off x="6660232" y="2204864"/>
            <a:ext cx="216024" cy="216024"/>
          </a:xfrm>
          <a:prstGeom prst="straightConnector1">
            <a:avLst/>
          </a:prstGeom>
          <a:ln>
            <a:solidFill>
              <a:srgbClr val="0000FF"/>
            </a:solidFill>
            <a:tailEnd type="arrow"/>
          </a:ln>
        </p:spPr>
        <p:style>
          <a:lnRef idx="3">
            <a:schemeClr val="accent5"/>
          </a:lnRef>
          <a:fillRef idx="0">
            <a:schemeClr val="accent5"/>
          </a:fillRef>
          <a:effectRef idx="2">
            <a:schemeClr val="accent5"/>
          </a:effectRef>
          <a:fontRef idx="minor">
            <a:schemeClr val="tx1"/>
          </a:fontRef>
        </p:style>
      </p:cxnSp>
      <p:sp>
        <p:nvSpPr>
          <p:cNvPr id="17" name="椭圆 16"/>
          <p:cNvSpPr/>
          <p:nvPr/>
        </p:nvSpPr>
        <p:spPr>
          <a:xfrm>
            <a:off x="6588224" y="2384884"/>
            <a:ext cx="72008" cy="108012"/>
          </a:xfrm>
          <a:prstGeom prst="ellipse">
            <a:avLst/>
          </a:prstGeom>
          <a:solidFill>
            <a:srgbClr val="0000FF"/>
          </a:solidFill>
          <a:ln>
            <a:solidFill>
              <a:srgbClr val="0000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8" name="矩形 17"/>
          <p:cNvSpPr/>
          <p:nvPr/>
        </p:nvSpPr>
        <p:spPr>
          <a:xfrm>
            <a:off x="5942412" y="1980827"/>
            <a:ext cx="538930" cy="369332"/>
          </a:xfrm>
          <a:prstGeom prst="rect">
            <a:avLst/>
          </a:prstGeom>
          <a:solidFill>
            <a:srgbClr val="FFFF00"/>
          </a:solidFill>
        </p:spPr>
        <p:txBody>
          <a:bodyPr wrap="none">
            <a:spAutoFit/>
          </a:bodyPr>
          <a:lstStyle/>
          <a:p>
            <a:r>
              <a:rPr lang="en-US" altLang="zh-CN" b="1" i="1" dirty="0" smtClean="0"/>
              <a:t>G</a:t>
            </a:r>
            <a:r>
              <a:rPr lang="en-US" altLang="zh-CN" b="1" dirty="0" smtClean="0"/>
              <a:t>(</a:t>
            </a:r>
            <a:r>
              <a:rPr lang="en-US" altLang="zh-CN" b="1" i="1" dirty="0" smtClean="0"/>
              <a:t>f</a:t>
            </a:r>
            <a:r>
              <a:rPr lang="en-US" altLang="zh-CN" b="1" dirty="0"/>
              <a:t>)</a:t>
            </a:r>
            <a:endParaRPr lang="zh-CN" altLang="en-US" b="1" dirty="0"/>
          </a:p>
        </p:txBody>
      </p:sp>
      <p:sp>
        <p:nvSpPr>
          <p:cNvPr id="19" name="矩形 18"/>
          <p:cNvSpPr/>
          <p:nvPr/>
        </p:nvSpPr>
        <p:spPr>
          <a:xfrm>
            <a:off x="6228184" y="2378988"/>
            <a:ext cx="235962" cy="215444"/>
          </a:xfrm>
          <a:prstGeom prst="rect">
            <a:avLst/>
          </a:prstGeom>
          <a:solidFill>
            <a:srgbClr val="FFFF00"/>
          </a:solidFill>
        </p:spPr>
        <p:txBody>
          <a:bodyPr wrap="none">
            <a:spAutoFit/>
          </a:bodyPr>
          <a:lstStyle/>
          <a:p>
            <a:r>
              <a:rPr lang="en-US" altLang="zh-CN" sz="800" b="1" dirty="0" smtClean="0"/>
              <a:t>  </a:t>
            </a:r>
            <a:endParaRPr lang="zh-CN" altLang="en-US" sz="800" b="1" dirty="0"/>
          </a:p>
        </p:txBody>
      </p:sp>
      <p:sp>
        <p:nvSpPr>
          <p:cNvPr id="20" name="矩形 19"/>
          <p:cNvSpPr/>
          <p:nvPr/>
        </p:nvSpPr>
        <p:spPr>
          <a:xfrm>
            <a:off x="6538980" y="3530663"/>
            <a:ext cx="985006" cy="307777"/>
          </a:xfrm>
          <a:prstGeom prst="rect">
            <a:avLst/>
          </a:prstGeom>
          <a:solidFill>
            <a:srgbClr val="FFFF00"/>
          </a:solidFill>
        </p:spPr>
        <p:txBody>
          <a:bodyPr wrap="square">
            <a:spAutoFit/>
          </a:bodyPr>
          <a:lstStyle/>
          <a:p>
            <a:r>
              <a:rPr lang="en-US" altLang="zh-CN" sz="1400" b="1" i="1" dirty="0" smtClean="0"/>
              <a:t>   </a:t>
            </a:r>
            <a:r>
              <a:rPr lang="en-US" altLang="zh-CN" sz="1400" b="1" i="1" dirty="0" err="1" smtClean="0"/>
              <a:t>f</a:t>
            </a:r>
            <a:r>
              <a:rPr lang="en-US" altLang="zh-CN" sz="1400" b="1" i="1" baseline="-25000" dirty="0" err="1" smtClean="0"/>
              <a:t>m</a:t>
            </a:r>
            <a:endParaRPr lang="zh-CN" altLang="en-US" sz="1400" b="1" i="1" dirty="0"/>
          </a:p>
        </p:txBody>
      </p:sp>
      <p:cxnSp>
        <p:nvCxnSpPr>
          <p:cNvPr id="21" name="直接箭头连接符 20"/>
          <p:cNvCxnSpPr/>
          <p:nvPr/>
        </p:nvCxnSpPr>
        <p:spPr>
          <a:xfrm flipH="1">
            <a:off x="7125793" y="3085762"/>
            <a:ext cx="121155" cy="295896"/>
          </a:xfrm>
          <a:prstGeom prst="straightConnector1">
            <a:avLst/>
          </a:prstGeom>
          <a:ln>
            <a:solidFill>
              <a:srgbClr val="0000FF"/>
            </a:solidFill>
            <a:tailEnd type="arrow"/>
          </a:ln>
        </p:spPr>
        <p:style>
          <a:lnRef idx="3">
            <a:schemeClr val="accent5"/>
          </a:lnRef>
          <a:fillRef idx="0">
            <a:schemeClr val="accent5"/>
          </a:fillRef>
          <a:effectRef idx="2">
            <a:schemeClr val="accent5"/>
          </a:effectRef>
          <a:fontRef idx="minor">
            <a:schemeClr val="tx1"/>
          </a:fontRef>
        </p:style>
      </p:cxnSp>
      <p:sp>
        <p:nvSpPr>
          <p:cNvPr id="24" name="椭圆 23"/>
          <p:cNvSpPr/>
          <p:nvPr/>
        </p:nvSpPr>
        <p:spPr>
          <a:xfrm>
            <a:off x="7051443" y="3422651"/>
            <a:ext cx="72008" cy="108012"/>
          </a:xfrm>
          <a:prstGeom prst="ellipse">
            <a:avLst/>
          </a:prstGeom>
          <a:solidFill>
            <a:srgbClr val="0000FF"/>
          </a:solidFill>
          <a:ln>
            <a:solidFill>
              <a:srgbClr val="0000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25" name="直接箭头连接符 24"/>
          <p:cNvCxnSpPr/>
          <p:nvPr/>
        </p:nvCxnSpPr>
        <p:spPr>
          <a:xfrm flipH="1">
            <a:off x="6811778" y="3041315"/>
            <a:ext cx="128956" cy="314738"/>
          </a:xfrm>
          <a:prstGeom prst="straightConnector1">
            <a:avLst/>
          </a:prstGeom>
          <a:ln>
            <a:solidFill>
              <a:srgbClr val="0000FF"/>
            </a:solidFill>
            <a:tailEnd type="arrow"/>
          </a:ln>
        </p:spPr>
        <p:style>
          <a:lnRef idx="3">
            <a:schemeClr val="accent5"/>
          </a:lnRef>
          <a:fillRef idx="0">
            <a:schemeClr val="accent5"/>
          </a:fillRef>
          <a:effectRef idx="2">
            <a:schemeClr val="accent5"/>
          </a:effectRef>
          <a:fontRef idx="minor">
            <a:schemeClr val="tx1"/>
          </a:fontRef>
        </p:style>
      </p:cxnSp>
      <p:sp>
        <p:nvSpPr>
          <p:cNvPr id="26" name="椭圆 25"/>
          <p:cNvSpPr/>
          <p:nvPr/>
        </p:nvSpPr>
        <p:spPr>
          <a:xfrm>
            <a:off x="6768244" y="3404352"/>
            <a:ext cx="72008" cy="108012"/>
          </a:xfrm>
          <a:prstGeom prst="ellipse">
            <a:avLst/>
          </a:prstGeom>
          <a:solidFill>
            <a:srgbClr val="0000FF"/>
          </a:solidFill>
          <a:ln>
            <a:solidFill>
              <a:srgbClr val="0000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9" name="矩形 28"/>
          <p:cNvSpPr/>
          <p:nvPr/>
        </p:nvSpPr>
        <p:spPr>
          <a:xfrm>
            <a:off x="7031483" y="3628291"/>
            <a:ext cx="560232" cy="338554"/>
          </a:xfrm>
          <a:prstGeom prst="rect">
            <a:avLst/>
          </a:prstGeom>
          <a:solidFill>
            <a:srgbClr val="FFFF00"/>
          </a:solidFill>
        </p:spPr>
        <p:txBody>
          <a:bodyPr wrap="square">
            <a:spAutoFit/>
          </a:bodyPr>
          <a:lstStyle/>
          <a:p>
            <a:r>
              <a:rPr lang="en-US" altLang="zh-CN" sz="1600" b="1" i="1" dirty="0" smtClean="0">
                <a:solidFill>
                  <a:srgbClr val="0000FF"/>
                </a:solidFill>
              </a:rPr>
              <a:t>2f</a:t>
            </a:r>
            <a:r>
              <a:rPr lang="en-US" altLang="zh-CN" sz="1600" b="1" i="1" baseline="-25000" dirty="0" smtClean="0">
                <a:solidFill>
                  <a:srgbClr val="0000FF"/>
                </a:solidFill>
              </a:rPr>
              <a:t>m</a:t>
            </a:r>
            <a:endParaRPr lang="zh-CN" altLang="en-US" sz="1600" b="1" i="1" dirty="0">
              <a:solidFill>
                <a:srgbClr val="0000FF"/>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979029195"/>
              </p:ext>
            </p:extLst>
          </p:nvPr>
        </p:nvGraphicFramePr>
        <p:xfrm>
          <a:off x="6588224" y="4303822"/>
          <a:ext cx="2299320" cy="584227"/>
        </p:xfrm>
        <a:graphic>
          <a:graphicData uri="http://schemas.openxmlformats.org/presentationml/2006/ole">
            <mc:AlternateContent xmlns:mc="http://schemas.openxmlformats.org/markup-compatibility/2006">
              <mc:Choice xmlns:v="urn:schemas-microsoft-com:vml" Requires="v">
                <p:oleObj spid="_x0000_s666877" name="公式" r:id="rId8" imgW="1612900" imgH="406400" progId="Equation.3">
                  <p:embed/>
                </p:oleObj>
              </mc:Choice>
              <mc:Fallback>
                <p:oleObj name="公式" r:id="rId8" imgW="1612900" imgH="4064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8224" y="4303822"/>
                        <a:ext cx="2299320" cy="584227"/>
                      </a:xfrm>
                      <a:prstGeom prst="rect">
                        <a:avLst/>
                      </a:prstGeom>
                      <a:noFill/>
                      <a:ln>
                        <a:noFill/>
                      </a:ln>
                    </p:spPr>
                  </p:pic>
                </p:oleObj>
              </mc:Fallback>
            </mc:AlternateContent>
          </a:graphicData>
        </a:graphic>
      </p:graphicFrame>
      <p:sp>
        <p:nvSpPr>
          <p:cNvPr id="7" name="矩形 6"/>
          <p:cNvSpPr/>
          <p:nvPr/>
        </p:nvSpPr>
        <p:spPr>
          <a:xfrm>
            <a:off x="4640127" y="4365104"/>
            <a:ext cx="2020105" cy="461665"/>
          </a:xfrm>
          <a:prstGeom prst="rect">
            <a:avLst/>
          </a:prstGeom>
        </p:spPr>
        <p:txBody>
          <a:bodyPr wrap="none">
            <a:spAutoFit/>
          </a:bodyPr>
          <a:lstStyle/>
          <a:p>
            <a:r>
              <a:rPr lang="zh-CN" altLang="en-US" sz="2400" b="1" dirty="0">
                <a:latin typeface="Century Schoolbook" pitchFamily="18" charset="0"/>
                <a:ea typeface="微软雅黑" pitchFamily="34" charset="-122"/>
              </a:rPr>
              <a:t>若</a:t>
            </a:r>
            <a:r>
              <a:rPr lang="en-US" altLang="zh-CN" sz="2400" b="1" dirty="0">
                <a:solidFill>
                  <a:srgbClr val="0000FF"/>
                </a:solidFill>
                <a:latin typeface="Century Schoolbook" pitchFamily="18" charset="0"/>
                <a:ea typeface="微软雅黑" pitchFamily="34" charset="-122"/>
              </a:rPr>
              <a:t>m</a:t>
            </a:r>
            <a:r>
              <a:rPr lang="zh-CN" altLang="en-US" sz="2400" b="1" dirty="0">
                <a:solidFill>
                  <a:srgbClr val="0000FF"/>
                </a:solidFill>
                <a:latin typeface="Century Schoolbook" pitchFamily="18" charset="0"/>
                <a:ea typeface="微软雅黑" pitchFamily="34" charset="-122"/>
              </a:rPr>
              <a:t>为偶数</a:t>
            </a:r>
            <a:r>
              <a:rPr lang="zh-CN" altLang="en-US" sz="2400" b="1" dirty="0">
                <a:latin typeface="Century Schoolbook" pitchFamily="18" charset="0"/>
                <a:ea typeface="微软雅黑" pitchFamily="34" charset="-122"/>
              </a:rPr>
              <a:t>，</a:t>
            </a:r>
          </a:p>
        </p:txBody>
      </p:sp>
      <p:sp>
        <p:nvSpPr>
          <p:cNvPr id="8" name="矩形 7"/>
          <p:cNvSpPr/>
          <p:nvPr/>
        </p:nvSpPr>
        <p:spPr>
          <a:xfrm>
            <a:off x="4705253" y="4926514"/>
            <a:ext cx="2031325" cy="461665"/>
          </a:xfrm>
          <a:prstGeom prst="rect">
            <a:avLst/>
          </a:prstGeom>
        </p:spPr>
        <p:txBody>
          <a:bodyPr wrap="none">
            <a:spAutoFit/>
          </a:bodyPr>
          <a:lstStyle/>
          <a:p>
            <a:r>
              <a:rPr lang="zh-CN" altLang="en-US" sz="2400" b="1" dirty="0">
                <a:latin typeface="Century Schoolbook" pitchFamily="18" charset="0"/>
                <a:ea typeface="微软雅黑" pitchFamily="34" charset="-122"/>
              </a:rPr>
              <a:t>此时无离散谱</a:t>
            </a:r>
          </a:p>
        </p:txBody>
      </p:sp>
      <p:graphicFrame>
        <p:nvGraphicFramePr>
          <p:cNvPr id="9" name="对象 8"/>
          <p:cNvGraphicFramePr>
            <a:graphicFrameLocks noChangeAspect="1"/>
          </p:cNvGraphicFramePr>
          <p:nvPr>
            <p:extLst>
              <p:ext uri="{D42A27DB-BD31-4B8C-83A1-F6EECF244321}">
                <p14:modId xmlns:p14="http://schemas.microsoft.com/office/powerpoint/2010/main" val="1714940810"/>
              </p:ext>
            </p:extLst>
          </p:nvPr>
        </p:nvGraphicFramePr>
        <p:xfrm>
          <a:off x="1187624" y="5733256"/>
          <a:ext cx="6610350" cy="863600"/>
        </p:xfrm>
        <a:graphic>
          <a:graphicData uri="http://schemas.openxmlformats.org/presentationml/2006/ole">
            <mc:AlternateContent xmlns:mc="http://schemas.openxmlformats.org/markup-compatibility/2006">
              <mc:Choice xmlns:v="urn:schemas-microsoft-com:vml" Requires="v">
                <p:oleObj spid="_x0000_s666878" name="公式" r:id="rId10" imgW="3276600" imgH="431800" progId="Equation.3">
                  <p:embed/>
                </p:oleObj>
              </mc:Choice>
              <mc:Fallback>
                <p:oleObj name="公式" r:id="rId10" imgW="3276600" imgH="4318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7624" y="5733256"/>
                        <a:ext cx="66103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下箭头 34"/>
          <p:cNvSpPr/>
          <p:nvPr/>
        </p:nvSpPr>
        <p:spPr>
          <a:xfrm rot="1155424">
            <a:off x="3228715" y="876654"/>
            <a:ext cx="576064" cy="5163407"/>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0440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3251">
                                            <p:txEl>
                                              <p:pRg st="2" end="2"/>
                                            </p:txEl>
                                          </p:spTgt>
                                        </p:tgtEl>
                                        <p:attrNameLst>
                                          <p:attrName>style.visibility</p:attrName>
                                        </p:attrNameLst>
                                      </p:cBhvr>
                                      <p:to>
                                        <p:strVal val="visible"/>
                                      </p:to>
                                    </p:set>
                                    <p:anim calcmode="lin" valueType="num">
                                      <p:cBhvr additive="base">
                                        <p:cTn id="27"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3251">
                                            <p:txEl>
                                              <p:pRg st="2" end="2"/>
                                            </p:txEl>
                                          </p:spTgt>
                                        </p:tgtEl>
                                        <p:attrNameLst>
                                          <p:attrName>ppt_y</p:attrName>
                                        </p:attrNameLst>
                                      </p:cBhvr>
                                      <p:tavLst>
                                        <p:tav tm="0">
                                          <p:val>
                                            <p:strVal val="1+#ppt_h/2"/>
                                          </p:val>
                                        </p:tav>
                                        <p:tav tm="100000">
                                          <p:val>
                                            <p:strVal val="#ppt_y"/>
                                          </p:val>
                                        </p:tav>
                                      </p:tavLst>
                                    </p:anim>
                                  </p:childTnLst>
                                </p:cTn>
                              </p:par>
                              <p:par>
                                <p:cTn id="29" presetID="3" presetClass="entr" presetSubtype="10" fill="hold" nodeType="withEffect">
                                  <p:stCondLst>
                                    <p:cond delay="0"/>
                                  </p:stCondLst>
                                  <p:childTnLst>
                                    <p:set>
                                      <p:cBhvr>
                                        <p:cTn id="30" dur="1" fill="hold">
                                          <p:stCondLst>
                                            <p:cond delay="0"/>
                                          </p:stCondLst>
                                        </p:cTn>
                                        <p:tgtEl>
                                          <p:spTgt spid="53254"/>
                                        </p:tgtEl>
                                        <p:attrNameLst>
                                          <p:attrName>style.visibility</p:attrName>
                                        </p:attrNameLst>
                                      </p:cBhvr>
                                      <p:to>
                                        <p:strVal val="visible"/>
                                      </p:to>
                                    </p:set>
                                    <p:animEffect transition="in" filter="blinds(horizontal)">
                                      <p:cBhvr>
                                        <p:cTn id="31" dur="500"/>
                                        <p:tgtEl>
                                          <p:spTgt spid="53254"/>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3251">
                                            <p:txEl>
                                              <p:pRg st="5" end="5"/>
                                            </p:txEl>
                                          </p:spTgt>
                                        </p:tgtEl>
                                        <p:attrNameLst>
                                          <p:attrName>style.visibility</p:attrName>
                                        </p:attrNameLst>
                                      </p:cBhvr>
                                      <p:to>
                                        <p:strVal val="visible"/>
                                      </p:to>
                                    </p:set>
                                    <p:anim calcmode="lin" valueType="num">
                                      <p:cBhvr additive="base">
                                        <p:cTn id="44" dur="500" fill="hold"/>
                                        <p:tgtEl>
                                          <p:spTgt spid="53251">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32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additive="base">
                                        <p:cTn id="69" dur="500" fill="hold"/>
                                        <p:tgtEl>
                                          <p:spTgt spid="35"/>
                                        </p:tgtEl>
                                        <p:attrNameLst>
                                          <p:attrName>ppt_x</p:attrName>
                                        </p:attrNameLst>
                                      </p:cBhvr>
                                      <p:tavLst>
                                        <p:tav tm="0">
                                          <p:val>
                                            <p:strVal val="#ppt_x"/>
                                          </p:val>
                                        </p:tav>
                                        <p:tav tm="100000">
                                          <p:val>
                                            <p:strVal val="#ppt_x"/>
                                          </p:val>
                                        </p:tav>
                                      </p:tavLst>
                                    </p:anim>
                                    <p:anim calcmode="lin" valueType="num">
                                      <p:cBhvr additive="base">
                                        <p:cTn id="70" dur="500" fill="hold"/>
                                        <p:tgtEl>
                                          <p:spTgt spid="35"/>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4" grpId="0" animBg="1"/>
      <p:bldP spid="26" grpId="0" animBg="1"/>
      <p:bldP spid="7" grpId="0"/>
      <p:bldP spid="8" grpId="0"/>
      <p:bldP spid="3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smtClean="0"/>
              <a:t>单极性信号的功率谱密度图</a:t>
            </a:r>
            <a:endParaRPr lang="zh-CN" altLang="en-US" dirty="0"/>
          </a:p>
        </p:txBody>
      </p:sp>
      <p:sp>
        <p:nvSpPr>
          <p:cNvPr id="6" name="灯片编号占位符 5"/>
          <p:cNvSpPr>
            <a:spLocks noGrp="1"/>
          </p:cNvSpPr>
          <p:nvPr>
            <p:ph type="sldNum" sz="quarter" idx="12"/>
          </p:nvPr>
        </p:nvSpPr>
        <p:spPr/>
        <p:txBody>
          <a:bodyPr/>
          <a:lstStyle/>
          <a:p>
            <a:fld id="{B20118E8-124F-48FA-B791-845072A76F90}" type="slidenum">
              <a:rPr lang="en-US" altLang="zh-CN" smtClean="0"/>
              <a:pPr/>
              <a:t>44</a:t>
            </a:fld>
            <a:endParaRPr lang="en-US" altLang="zh-CN"/>
          </a:p>
        </p:txBody>
      </p:sp>
      <p:sp>
        <p:nvSpPr>
          <p:cNvPr id="54277" name="Rectangle 5"/>
          <p:cNvSpPr>
            <a:spLocks noChangeArrowheads="1"/>
          </p:cNvSpPr>
          <p:nvPr/>
        </p:nvSpPr>
        <p:spPr bwMode="auto">
          <a:xfrm>
            <a:off x="0" y="23622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4276" name="Object 4"/>
          <p:cNvGraphicFramePr>
            <a:graphicFrameLocks noChangeAspect="1"/>
          </p:cNvGraphicFramePr>
          <p:nvPr>
            <p:extLst>
              <p:ext uri="{D42A27DB-BD31-4B8C-83A1-F6EECF244321}">
                <p14:modId xmlns:p14="http://schemas.microsoft.com/office/powerpoint/2010/main" val="3479998938"/>
              </p:ext>
            </p:extLst>
          </p:nvPr>
        </p:nvGraphicFramePr>
        <p:xfrm>
          <a:off x="1259632" y="908720"/>
          <a:ext cx="6663940" cy="3888432"/>
        </p:xfrm>
        <a:graphic>
          <a:graphicData uri="http://schemas.openxmlformats.org/presentationml/2006/ole">
            <mc:AlternateContent xmlns:mc="http://schemas.openxmlformats.org/markup-compatibility/2006">
              <mc:Choice xmlns:v="urn:schemas-microsoft-com:vml" Requires="v">
                <p:oleObj spid="_x0000_s681082" name="Visio" r:id="rId3" imgW="1743151" imgH="1045769" progId="Visio.Drawing.11">
                  <p:embed/>
                </p:oleObj>
              </mc:Choice>
              <mc:Fallback>
                <p:oleObj name="Visio" r:id="rId3" imgW="1743151" imgH="1045769" progId="Visio.Drawing.11">
                  <p:embed/>
                  <p:pic>
                    <p:nvPicPr>
                      <p:cNvPr id="0" name="Picture 5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908720"/>
                        <a:ext cx="6663940" cy="3888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组合 8"/>
          <p:cNvGrpSpPr/>
          <p:nvPr/>
        </p:nvGrpSpPr>
        <p:grpSpPr>
          <a:xfrm>
            <a:off x="1403648" y="4797152"/>
            <a:ext cx="6912769" cy="1008112"/>
            <a:chOff x="971550" y="3644899"/>
            <a:chExt cx="7308851" cy="1079500"/>
          </a:xfrm>
        </p:grpSpPr>
        <p:graphicFrame>
          <p:nvGraphicFramePr>
            <p:cNvPr id="5" name="对象 4"/>
            <p:cNvGraphicFramePr>
              <a:graphicFrameLocks noChangeAspect="1"/>
            </p:cNvGraphicFramePr>
            <p:nvPr>
              <p:extLst>
                <p:ext uri="{D42A27DB-BD31-4B8C-83A1-F6EECF244321}">
                  <p14:modId xmlns:p14="http://schemas.microsoft.com/office/powerpoint/2010/main" val="2171634881"/>
                </p:ext>
              </p:extLst>
            </p:nvPr>
          </p:nvGraphicFramePr>
          <p:xfrm>
            <a:off x="1998663" y="3644899"/>
            <a:ext cx="3273425" cy="1079500"/>
          </p:xfrm>
          <a:graphic>
            <a:graphicData uri="http://schemas.openxmlformats.org/presentationml/2006/ole">
              <mc:AlternateContent xmlns:mc="http://schemas.openxmlformats.org/markup-compatibility/2006">
                <mc:Choice xmlns:v="urn:schemas-microsoft-com:vml" Requires="v">
                  <p:oleObj spid="_x0000_s681083" r:id="rId5" imgW="1726451" imgH="482391" progId="Equation.DSMT4">
                    <p:embed/>
                  </p:oleObj>
                </mc:Choice>
                <mc:Fallback>
                  <p:oleObj r:id="rId5" imgW="1726451" imgH="482391" progId="Equation.DSMT4">
                    <p:embed/>
                    <p:pic>
                      <p:nvPicPr>
                        <p:cNvPr id="0" name="Picture 5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8663" y="3644899"/>
                          <a:ext cx="327342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62225664"/>
                </p:ext>
              </p:extLst>
            </p:nvPr>
          </p:nvGraphicFramePr>
          <p:xfrm>
            <a:off x="5272089" y="3644899"/>
            <a:ext cx="3008312" cy="930275"/>
          </p:xfrm>
          <a:graphic>
            <a:graphicData uri="http://schemas.openxmlformats.org/presentationml/2006/ole">
              <mc:AlternateContent xmlns:mc="http://schemas.openxmlformats.org/markup-compatibility/2006">
                <mc:Choice xmlns:v="urn:schemas-microsoft-com:vml" Requires="v">
                  <p:oleObj spid="_x0000_s681084" name="公式" r:id="rId7" imgW="1548728" imgH="406224" progId="Equation.3">
                    <p:embed/>
                  </p:oleObj>
                </mc:Choice>
                <mc:Fallback>
                  <p:oleObj name="公式" r:id="rId7" imgW="1548728" imgH="406224" progId="Equation.3">
                    <p:embed/>
                    <p:pic>
                      <p:nvPicPr>
                        <p:cNvPr id="0" name="Picture 5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2089" y="3644899"/>
                          <a:ext cx="3008312"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60313715"/>
                </p:ext>
              </p:extLst>
            </p:nvPr>
          </p:nvGraphicFramePr>
          <p:xfrm>
            <a:off x="971550" y="3929063"/>
            <a:ext cx="993775" cy="500062"/>
          </p:xfrm>
          <a:graphic>
            <a:graphicData uri="http://schemas.openxmlformats.org/presentationml/2006/ole">
              <mc:AlternateContent xmlns:mc="http://schemas.openxmlformats.org/markup-compatibility/2006">
                <mc:Choice xmlns:v="urn:schemas-microsoft-com:vml" Requires="v">
                  <p:oleObj spid="_x0000_s681085" name="公式" r:id="rId9" imgW="533169" imgH="228501" progId="Equation.3">
                    <p:embed/>
                  </p:oleObj>
                </mc:Choice>
                <mc:Fallback>
                  <p:oleObj name="公式" r:id="rId9" imgW="533169" imgH="228501" progId="Equation.3">
                    <p:embed/>
                    <p:pic>
                      <p:nvPicPr>
                        <p:cNvPr id="0" name="Picture 5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3929063"/>
                          <a:ext cx="9937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 name="对象 9"/>
          <p:cNvGraphicFramePr>
            <a:graphicFrameLocks noChangeAspect="1"/>
          </p:cNvGraphicFramePr>
          <p:nvPr>
            <p:extLst>
              <p:ext uri="{D42A27DB-BD31-4B8C-83A1-F6EECF244321}">
                <p14:modId xmlns:p14="http://schemas.microsoft.com/office/powerpoint/2010/main" val="1689152082"/>
              </p:ext>
            </p:extLst>
          </p:nvPr>
        </p:nvGraphicFramePr>
        <p:xfrm>
          <a:off x="1403648" y="5877768"/>
          <a:ext cx="6610350" cy="863600"/>
        </p:xfrm>
        <a:graphic>
          <a:graphicData uri="http://schemas.openxmlformats.org/presentationml/2006/ole">
            <mc:AlternateContent xmlns:mc="http://schemas.openxmlformats.org/markup-compatibility/2006">
              <mc:Choice xmlns:v="urn:schemas-microsoft-com:vml" Requires="v">
                <p:oleObj spid="_x0000_s681086" name="公式" r:id="rId11" imgW="3276600" imgH="431800" progId="Equation.3">
                  <p:embed/>
                </p:oleObj>
              </mc:Choice>
              <mc:Fallback>
                <p:oleObj name="公式" r:id="rId11" imgW="3276600" imgH="431800" progId="Equation.3">
                  <p:embed/>
                  <p:pic>
                    <p:nvPicPr>
                      <p:cNvPr id="0" name="Picture 5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648" y="5877768"/>
                        <a:ext cx="66103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587780" y="6021288"/>
            <a:ext cx="599844" cy="461665"/>
          </a:xfrm>
          <a:prstGeom prst="rect">
            <a:avLst/>
          </a:prstGeom>
        </p:spPr>
        <p:txBody>
          <a:bodyPr wrap="none">
            <a:spAutoFit/>
          </a:bodyPr>
          <a:lstStyle/>
          <a:p>
            <a:r>
              <a:rPr lang="en-US" altLang="zh-CN" sz="2400" b="1" dirty="0">
                <a:solidFill>
                  <a:srgbClr val="0000FF"/>
                </a:solidFill>
                <a:latin typeface="+mj-ea"/>
                <a:ea typeface="+mj-ea"/>
              </a:rPr>
              <a:t>RZ</a:t>
            </a:r>
            <a:endParaRPr lang="zh-CN" altLang="en-US" sz="2400" b="1" dirty="0">
              <a:latin typeface="+mj-ea"/>
              <a:ea typeface="+mj-ea"/>
            </a:endParaRPr>
          </a:p>
        </p:txBody>
      </p:sp>
      <p:sp>
        <p:nvSpPr>
          <p:cNvPr id="16" name="矩形 15"/>
          <p:cNvSpPr/>
          <p:nvPr/>
        </p:nvSpPr>
        <p:spPr>
          <a:xfrm>
            <a:off x="475928" y="5085184"/>
            <a:ext cx="861133" cy="461665"/>
          </a:xfrm>
          <a:prstGeom prst="rect">
            <a:avLst/>
          </a:prstGeom>
        </p:spPr>
        <p:txBody>
          <a:bodyPr wrap="none">
            <a:spAutoFit/>
          </a:bodyPr>
          <a:lstStyle/>
          <a:p>
            <a:r>
              <a:rPr lang="en-US" altLang="zh-CN" sz="2400" b="1" dirty="0" smtClean="0">
                <a:solidFill>
                  <a:srgbClr val="0000FF"/>
                </a:solidFill>
                <a:latin typeface="+mj-ea"/>
                <a:ea typeface="+mj-ea"/>
              </a:rPr>
              <a:t>NRZ</a:t>
            </a:r>
            <a:endParaRPr lang="zh-CN" altLang="en-US" sz="2400" b="1" dirty="0">
              <a:latin typeface="+mj-ea"/>
              <a:ea typeface="+mj-ea"/>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dirty="0" smtClean="0"/>
              <a:t>例</a:t>
            </a:r>
            <a:r>
              <a:rPr lang="en-US" altLang="zh-CN" dirty="0" smtClean="0"/>
              <a:t>6-2</a:t>
            </a:r>
            <a:endParaRPr lang="zh-CN" altLang="en-US" dirty="0"/>
          </a:p>
        </p:txBody>
      </p:sp>
      <p:sp>
        <p:nvSpPr>
          <p:cNvPr id="55299" name="Rectangle 3"/>
          <p:cNvSpPr>
            <a:spLocks noGrp="1" noChangeArrowheads="1"/>
          </p:cNvSpPr>
          <p:nvPr>
            <p:ph type="body" idx="1"/>
          </p:nvPr>
        </p:nvSpPr>
        <p:spPr/>
        <p:txBody>
          <a:bodyPr/>
          <a:lstStyle/>
          <a:p>
            <a:r>
              <a:rPr lang="zh-CN" altLang="en-US" dirty="0" smtClean="0"/>
              <a:t>求双极性</a:t>
            </a:r>
            <a:r>
              <a:rPr lang="en-US" altLang="zh-CN" dirty="0" smtClean="0"/>
              <a:t>NRZ</a:t>
            </a:r>
            <a:r>
              <a:rPr lang="zh-CN" altLang="en-US" dirty="0" smtClean="0"/>
              <a:t>和</a:t>
            </a:r>
            <a:r>
              <a:rPr lang="en-US" altLang="zh-CN" dirty="0" smtClean="0"/>
              <a:t>RZ</a:t>
            </a:r>
            <a:r>
              <a:rPr lang="zh-CN" altLang="en-US" dirty="0" smtClean="0"/>
              <a:t>矩形脉冲序列的功率谱。</a:t>
            </a:r>
          </a:p>
          <a:p>
            <a:r>
              <a:rPr lang="zh-CN" altLang="en-US" dirty="0" smtClean="0"/>
              <a:t>解：对于</a:t>
            </a:r>
            <a:r>
              <a:rPr lang="zh-CN" altLang="en-US" dirty="0" smtClean="0">
                <a:solidFill>
                  <a:srgbClr val="FF0000"/>
                </a:solidFill>
              </a:rPr>
              <a:t>双极性</a:t>
            </a:r>
            <a:r>
              <a:rPr lang="zh-CN" altLang="en-US" dirty="0" smtClean="0"/>
              <a:t>波形：若设</a:t>
            </a:r>
            <a:r>
              <a:rPr lang="en-US" altLang="zh-CN" i="1" dirty="0" smtClean="0"/>
              <a:t>g</a:t>
            </a:r>
            <a:r>
              <a:rPr lang="en-US" altLang="zh-CN" baseline="-25000" dirty="0" smtClean="0"/>
              <a:t>1</a:t>
            </a:r>
            <a:r>
              <a:rPr lang="en-US" altLang="zh-CN" dirty="0" smtClean="0"/>
              <a:t>(</a:t>
            </a:r>
            <a:r>
              <a:rPr lang="en-US" altLang="zh-CN" i="1" dirty="0" smtClean="0"/>
              <a:t>t</a:t>
            </a:r>
            <a:r>
              <a:rPr lang="en-US" altLang="zh-CN" dirty="0" smtClean="0"/>
              <a:t>) = </a:t>
            </a:r>
            <a:r>
              <a:rPr lang="en-US" altLang="zh-CN" dirty="0" smtClean="0">
                <a:solidFill>
                  <a:srgbClr val="FF0000"/>
                </a:solidFill>
              </a:rPr>
              <a:t>- </a:t>
            </a:r>
            <a:r>
              <a:rPr lang="en-US" altLang="zh-CN" i="1" dirty="0" smtClean="0">
                <a:solidFill>
                  <a:srgbClr val="FF0000"/>
                </a:solidFill>
              </a:rPr>
              <a:t>g</a:t>
            </a:r>
            <a:r>
              <a:rPr lang="en-US" altLang="zh-CN" baseline="-25000" dirty="0" smtClean="0">
                <a:solidFill>
                  <a:srgbClr val="FF0000"/>
                </a:solidFill>
              </a:rPr>
              <a:t>2</a:t>
            </a:r>
            <a:r>
              <a:rPr lang="en-US" altLang="zh-CN" dirty="0" smtClean="0">
                <a:solidFill>
                  <a:srgbClr val="FF0000"/>
                </a:solidFill>
              </a:rPr>
              <a:t>(</a:t>
            </a:r>
            <a:r>
              <a:rPr lang="en-US" altLang="zh-CN" i="1" dirty="0" smtClean="0">
                <a:solidFill>
                  <a:srgbClr val="FF0000"/>
                </a:solidFill>
              </a:rPr>
              <a:t>t</a:t>
            </a:r>
            <a:r>
              <a:rPr lang="en-US" altLang="zh-CN" dirty="0" smtClean="0">
                <a:solidFill>
                  <a:srgbClr val="FF0000"/>
                </a:solidFill>
              </a:rPr>
              <a:t>) </a:t>
            </a:r>
            <a:r>
              <a:rPr lang="en-US" altLang="zh-CN" dirty="0" smtClean="0"/>
              <a:t>= </a:t>
            </a:r>
            <a:r>
              <a:rPr lang="en-US" altLang="zh-CN" i="1" dirty="0" smtClean="0"/>
              <a:t>g</a:t>
            </a:r>
            <a:r>
              <a:rPr lang="en-US" altLang="zh-CN" dirty="0" smtClean="0"/>
              <a:t>(</a:t>
            </a:r>
            <a:r>
              <a:rPr lang="en-US" altLang="zh-CN" i="1" dirty="0" smtClean="0"/>
              <a:t>t</a:t>
            </a:r>
            <a:r>
              <a:rPr lang="en-US" altLang="zh-CN" dirty="0" smtClean="0"/>
              <a:t>) </a:t>
            </a:r>
            <a:r>
              <a:rPr lang="zh-CN" altLang="en-US" dirty="0" smtClean="0"/>
              <a:t>，则式</a:t>
            </a:r>
          </a:p>
          <a:p>
            <a:pPr lvl="1"/>
            <a:endParaRPr lang="en-US" altLang="zh-CN" dirty="0" smtClean="0"/>
          </a:p>
          <a:p>
            <a:pPr lvl="1"/>
            <a:endParaRPr lang="zh-CN" altLang="en-US" dirty="0" smtClean="0"/>
          </a:p>
          <a:p>
            <a:r>
              <a:rPr lang="zh-CN" altLang="en-US" dirty="0" smtClean="0"/>
              <a:t>变为</a:t>
            </a:r>
          </a:p>
          <a:p>
            <a:pPr lvl="1"/>
            <a:endParaRPr lang="zh-CN" altLang="en-US" dirty="0" smtClean="0"/>
          </a:p>
          <a:p>
            <a:r>
              <a:rPr lang="zh-CN" altLang="en-US" dirty="0" smtClean="0"/>
              <a:t>	当</a:t>
            </a:r>
            <a:r>
              <a:rPr lang="en-US" altLang="zh-CN" i="1" dirty="0" smtClean="0"/>
              <a:t>P = 1/2</a:t>
            </a:r>
            <a:r>
              <a:rPr lang="zh-CN" altLang="en-US" dirty="0" smtClean="0"/>
              <a:t>时，上式变为 </a:t>
            </a:r>
            <a:endParaRPr lang="zh-CN" altLang="en-US" dirty="0"/>
          </a:p>
        </p:txBody>
      </p:sp>
      <p:sp>
        <p:nvSpPr>
          <p:cNvPr id="11" name="灯片编号占位符 5"/>
          <p:cNvSpPr>
            <a:spLocks noGrp="1"/>
          </p:cNvSpPr>
          <p:nvPr>
            <p:ph type="sldNum" sz="quarter" idx="12"/>
          </p:nvPr>
        </p:nvSpPr>
        <p:spPr/>
        <p:txBody>
          <a:bodyPr/>
          <a:lstStyle/>
          <a:p>
            <a:fld id="{45F17C54-FF85-4730-966A-F570B938342B}" type="slidenum">
              <a:rPr lang="en-US" altLang="zh-CN" smtClean="0"/>
              <a:pPr/>
              <a:t>45</a:t>
            </a:fld>
            <a:endParaRPr lang="en-US" altLang="zh-CN"/>
          </a:p>
        </p:txBody>
      </p:sp>
      <p:grpSp>
        <p:nvGrpSpPr>
          <p:cNvPr id="2" name="Group 4"/>
          <p:cNvGrpSpPr>
            <a:grpSpLocks/>
          </p:cNvGrpSpPr>
          <p:nvPr/>
        </p:nvGrpSpPr>
        <p:grpSpPr bwMode="auto">
          <a:xfrm>
            <a:off x="1907704" y="2564904"/>
            <a:ext cx="6264696" cy="1224136"/>
            <a:chOff x="1292" y="2174"/>
            <a:chExt cx="3698" cy="677"/>
          </a:xfrm>
        </p:grpSpPr>
        <p:graphicFrame>
          <p:nvGraphicFramePr>
            <p:cNvPr id="55301" name="Object 5"/>
            <p:cNvGraphicFramePr>
              <a:graphicFrameLocks noChangeAspect="1"/>
            </p:cNvGraphicFramePr>
            <p:nvPr/>
          </p:nvGraphicFramePr>
          <p:xfrm>
            <a:off x="1292" y="2174"/>
            <a:ext cx="3232" cy="284"/>
          </p:xfrm>
          <a:graphic>
            <a:graphicData uri="http://schemas.openxmlformats.org/presentationml/2006/ole">
              <mc:AlternateContent xmlns:mc="http://schemas.openxmlformats.org/markup-compatibility/2006">
                <mc:Choice xmlns:v="urn:schemas-microsoft-com:vml" Requires="v">
                  <p:oleObj spid="_x0000_s274366" name="公式" r:id="rId3" imgW="3149600" imgH="279400" progId="Equation.3">
                    <p:embed/>
                  </p:oleObj>
                </mc:Choice>
                <mc:Fallback>
                  <p:oleObj name="公式" r:id="rId3" imgW="3149600" imgH="279400" progId="Equation.3">
                    <p:embed/>
                    <p:pic>
                      <p:nvPicPr>
                        <p:cNvPr id="0" name="Picture 4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 y="2174"/>
                          <a:ext cx="3232"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2" name="Object 6"/>
            <p:cNvGraphicFramePr>
              <a:graphicFrameLocks noChangeAspect="1"/>
            </p:cNvGraphicFramePr>
            <p:nvPr/>
          </p:nvGraphicFramePr>
          <p:xfrm>
            <a:off x="1916" y="2415"/>
            <a:ext cx="3074" cy="436"/>
          </p:xfrm>
          <a:graphic>
            <a:graphicData uri="http://schemas.openxmlformats.org/presentationml/2006/ole">
              <mc:AlternateContent xmlns:mc="http://schemas.openxmlformats.org/markup-compatibility/2006">
                <mc:Choice xmlns:v="urn:schemas-microsoft-com:vml" Requires="v">
                  <p:oleObj spid="_x0000_s274367" name="公式" r:id="rId5" imgW="3022600" imgH="431800" progId="Equation.3">
                    <p:embed/>
                  </p:oleObj>
                </mc:Choice>
                <mc:Fallback>
                  <p:oleObj name="公式" r:id="rId5" imgW="3022600" imgH="431800" progId="Equation.3">
                    <p:embed/>
                    <p:pic>
                      <p:nvPicPr>
                        <p:cNvPr id="0" name="Picture 4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6" y="2415"/>
                          <a:ext cx="3074" cy="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5304" name="Rectangle 8"/>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5303" name="Object 7"/>
          <p:cNvGraphicFramePr>
            <a:graphicFrameLocks noChangeAspect="1"/>
          </p:cNvGraphicFramePr>
          <p:nvPr/>
        </p:nvGraphicFramePr>
        <p:xfrm>
          <a:off x="1187624" y="4293095"/>
          <a:ext cx="6840760" cy="723855"/>
        </p:xfrm>
        <a:graphic>
          <a:graphicData uri="http://schemas.openxmlformats.org/presentationml/2006/ole">
            <mc:AlternateContent xmlns:mc="http://schemas.openxmlformats.org/markup-compatibility/2006">
              <mc:Choice xmlns:v="urn:schemas-microsoft-com:vml" Requires="v">
                <p:oleObj spid="_x0000_s274368" name="公式" r:id="rId7" imgW="4051300" imgH="431800" progId="Equation.3">
                  <p:embed/>
                </p:oleObj>
              </mc:Choice>
              <mc:Fallback>
                <p:oleObj name="公式" r:id="rId7" imgW="4051300" imgH="431800" progId="Equation.3">
                  <p:embed/>
                  <p:pic>
                    <p:nvPicPr>
                      <p:cNvPr id="0" name="Picture 4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4293095"/>
                        <a:ext cx="6840760" cy="72385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6" name="Rectangle 10"/>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5305" name="Object 9"/>
          <p:cNvGraphicFramePr>
            <a:graphicFrameLocks noChangeAspect="1"/>
          </p:cNvGraphicFramePr>
          <p:nvPr>
            <p:extLst>
              <p:ext uri="{D42A27DB-BD31-4B8C-83A1-F6EECF244321}">
                <p14:modId xmlns:p14="http://schemas.microsoft.com/office/powerpoint/2010/main" val="2732900582"/>
              </p:ext>
            </p:extLst>
          </p:nvPr>
        </p:nvGraphicFramePr>
        <p:xfrm>
          <a:off x="2999511" y="5805264"/>
          <a:ext cx="2232248" cy="527125"/>
        </p:xfrm>
        <a:graphic>
          <a:graphicData uri="http://schemas.openxmlformats.org/presentationml/2006/ole">
            <mc:AlternateContent xmlns:mc="http://schemas.openxmlformats.org/markup-compatibility/2006">
              <mc:Choice xmlns:v="urn:schemas-microsoft-com:vml" Requires="v">
                <p:oleObj spid="_x0000_s274369" name="公式" r:id="rId9" imgW="1168400" imgH="279400" progId="Equation.3">
                  <p:embed/>
                </p:oleObj>
              </mc:Choice>
              <mc:Fallback>
                <p:oleObj name="公式" r:id="rId9" imgW="1168400" imgH="279400" progId="Equation.3">
                  <p:embed/>
                  <p:pic>
                    <p:nvPicPr>
                      <p:cNvPr id="0" name="Picture 4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9511" y="5805264"/>
                        <a:ext cx="2232248" cy="52712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直接连接符 12"/>
          <p:cNvCxnSpPr/>
          <p:nvPr/>
        </p:nvCxnSpPr>
        <p:spPr>
          <a:xfrm>
            <a:off x="683568" y="1772816"/>
            <a:ext cx="7920880" cy="0"/>
          </a:xfrm>
          <a:prstGeom prst="line">
            <a:avLst/>
          </a:prstGeom>
        </p:spPr>
        <p:style>
          <a:lnRef idx="3">
            <a:schemeClr val="accent3"/>
          </a:lnRef>
          <a:fillRef idx="0">
            <a:schemeClr val="accent3"/>
          </a:fillRef>
          <a:effectRef idx="2">
            <a:schemeClr val="accent3"/>
          </a:effectRef>
          <a:fontRef idx="minor">
            <a:schemeClr val="tx1"/>
          </a:fontRef>
        </p:style>
      </p:cxnSp>
      <p:sp>
        <p:nvSpPr>
          <p:cNvPr id="14" name="下箭头 13"/>
          <p:cNvSpPr/>
          <p:nvPr/>
        </p:nvSpPr>
        <p:spPr>
          <a:xfrm>
            <a:off x="4139952" y="3717032"/>
            <a:ext cx="1008112" cy="504056"/>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4" name="直接连接符 3"/>
          <p:cNvCxnSpPr/>
          <p:nvPr/>
        </p:nvCxnSpPr>
        <p:spPr>
          <a:xfrm>
            <a:off x="5148064" y="4221088"/>
            <a:ext cx="576064" cy="864096"/>
          </a:xfrm>
          <a:prstGeom prst="line">
            <a:avLst/>
          </a:prstGeom>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5724128" y="5842774"/>
            <a:ext cx="2646878"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sz="2400" b="1" dirty="0" smtClean="0">
                <a:solidFill>
                  <a:srgbClr val="0000FF"/>
                </a:solidFill>
                <a:latin typeface="+mj-ea"/>
                <a:ea typeface="+mj-ea"/>
              </a:rPr>
              <a:t>等概时候无离散谱</a:t>
            </a:r>
            <a:endParaRPr lang="zh-CN" altLang="en-US" sz="2400" b="1" dirty="0">
              <a:solidFill>
                <a:srgbClr val="0000FF"/>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anim calcmode="lin" valueType="num">
                                      <p:cBhvr additive="base">
                                        <p:cTn id="7"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2" presetClass="entr" presetSubtype="4" fill="hold" nodeType="withEffect">
                                  <p:stCondLst>
                                    <p:cond delay="0"/>
                                  </p:stCondLst>
                                  <p:childTnLst>
                                    <p:set>
                                      <p:cBhvr>
                                        <p:cTn id="21" dur="1" fill="hold">
                                          <p:stCondLst>
                                            <p:cond delay="0"/>
                                          </p:stCondLst>
                                        </p:cTn>
                                        <p:tgtEl>
                                          <p:spTgt spid="55299">
                                            <p:txEl>
                                              <p:pRg st="4" end="4"/>
                                            </p:txEl>
                                          </p:spTgt>
                                        </p:tgtEl>
                                        <p:attrNameLst>
                                          <p:attrName>style.visibility</p:attrName>
                                        </p:attrNameLst>
                                      </p:cBhvr>
                                      <p:to>
                                        <p:strVal val="visible"/>
                                      </p:to>
                                    </p:set>
                                    <p:anim calcmode="lin" valueType="num">
                                      <p:cBhvr additive="base">
                                        <p:cTn id="22"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5299">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5303"/>
                                        </p:tgtEl>
                                        <p:attrNameLst>
                                          <p:attrName>style.visibility</p:attrName>
                                        </p:attrNameLst>
                                      </p:cBhvr>
                                      <p:to>
                                        <p:strVal val="visible"/>
                                      </p:to>
                                    </p:set>
                                    <p:anim calcmode="lin" valueType="num">
                                      <p:cBhvr additive="base">
                                        <p:cTn id="26" dur="500" fill="hold"/>
                                        <p:tgtEl>
                                          <p:spTgt spid="55303"/>
                                        </p:tgtEl>
                                        <p:attrNameLst>
                                          <p:attrName>ppt_x</p:attrName>
                                        </p:attrNameLst>
                                      </p:cBhvr>
                                      <p:tavLst>
                                        <p:tav tm="0">
                                          <p:val>
                                            <p:strVal val="#ppt_x"/>
                                          </p:val>
                                        </p:tav>
                                        <p:tav tm="100000">
                                          <p:val>
                                            <p:strVal val="#ppt_x"/>
                                          </p:val>
                                        </p:tav>
                                      </p:tavLst>
                                    </p:anim>
                                    <p:anim calcmode="lin" valueType="num">
                                      <p:cBhvr additive="base">
                                        <p:cTn id="27" dur="500" fill="hold"/>
                                        <p:tgtEl>
                                          <p:spTgt spid="5530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5299">
                                            <p:txEl>
                                              <p:pRg st="6" end="6"/>
                                            </p:txEl>
                                          </p:spTgt>
                                        </p:tgtEl>
                                        <p:attrNameLst>
                                          <p:attrName>style.visibility</p:attrName>
                                        </p:attrNameLst>
                                      </p:cBhvr>
                                      <p:to>
                                        <p:strVal val="visible"/>
                                      </p:to>
                                    </p:set>
                                    <p:anim calcmode="lin" valueType="num">
                                      <p:cBhvr additive="base">
                                        <p:cTn id="32" dur="500" fill="hold"/>
                                        <p:tgtEl>
                                          <p:spTgt spid="55299">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5299">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5305"/>
                                        </p:tgtEl>
                                        <p:attrNameLst>
                                          <p:attrName>style.visibility</p:attrName>
                                        </p:attrNameLst>
                                      </p:cBhvr>
                                      <p:to>
                                        <p:strVal val="visible"/>
                                      </p:to>
                                    </p:set>
                                    <p:anim calcmode="lin" valueType="num">
                                      <p:cBhvr additive="base">
                                        <p:cTn id="36" dur="500" fill="hold"/>
                                        <p:tgtEl>
                                          <p:spTgt spid="55305"/>
                                        </p:tgtEl>
                                        <p:attrNameLst>
                                          <p:attrName>ppt_x</p:attrName>
                                        </p:attrNameLst>
                                      </p:cBhvr>
                                      <p:tavLst>
                                        <p:tav tm="0">
                                          <p:val>
                                            <p:strVal val="#ppt_x"/>
                                          </p:val>
                                        </p:tav>
                                        <p:tav tm="100000">
                                          <p:val>
                                            <p:strVal val="#ppt_x"/>
                                          </p:val>
                                        </p:tav>
                                      </p:tavLst>
                                    </p:anim>
                                    <p:anim calcmode="lin" valueType="num">
                                      <p:cBhvr additive="base">
                                        <p:cTn id="37" dur="500" fill="hold"/>
                                        <p:tgtEl>
                                          <p:spTgt spid="55305"/>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ppt_x"/>
                                          </p:val>
                                        </p:tav>
                                        <p:tav tm="100000">
                                          <p:val>
                                            <p:strVal val="#ppt_x"/>
                                          </p:val>
                                        </p:tav>
                                      </p:tavLst>
                                    </p:anim>
                                    <p:anim calcmode="lin" valueType="num">
                                      <p:cBhvr additive="base">
                                        <p:cTn id="4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endParaRPr lang="zh-CN" altLang="en-US" dirty="0"/>
          </a:p>
        </p:txBody>
      </p:sp>
      <p:sp>
        <p:nvSpPr>
          <p:cNvPr id="56323" name="Rectangle 3"/>
          <p:cNvSpPr>
            <a:spLocks noGrp="1" noChangeArrowheads="1"/>
          </p:cNvSpPr>
          <p:nvPr>
            <p:ph type="body" idx="1"/>
          </p:nvPr>
        </p:nvSpPr>
        <p:spPr/>
        <p:txBody>
          <a:bodyPr/>
          <a:lstStyle/>
          <a:p>
            <a:pPr lvl="3"/>
            <a:endParaRPr lang="en-US" altLang="zh-CN" dirty="0" smtClean="0"/>
          </a:p>
          <a:p>
            <a:pPr lvl="3"/>
            <a:endParaRPr lang="en-US" altLang="zh-CN" dirty="0" smtClean="0"/>
          </a:p>
          <a:p>
            <a:r>
              <a:rPr lang="zh-CN" altLang="en-US" dirty="0" smtClean="0">
                <a:solidFill>
                  <a:srgbClr val="0000FF"/>
                </a:solidFill>
              </a:rPr>
              <a:t>讨论：</a:t>
            </a:r>
          </a:p>
          <a:p>
            <a:pPr lvl="1"/>
            <a:r>
              <a:rPr lang="zh-CN" altLang="en-US" dirty="0" smtClean="0"/>
              <a:t>若</a:t>
            </a:r>
            <a:r>
              <a:rPr lang="en-US" altLang="zh-CN" i="1" dirty="0" smtClean="0"/>
              <a:t>g(t)</a:t>
            </a:r>
            <a:r>
              <a:rPr lang="zh-CN" altLang="en-US" dirty="0" smtClean="0"/>
              <a:t>是高度为</a:t>
            </a:r>
            <a:r>
              <a:rPr lang="en-US" altLang="zh-CN" dirty="0" smtClean="0"/>
              <a:t>1</a:t>
            </a:r>
            <a:r>
              <a:rPr lang="zh-CN" altLang="en-US" dirty="0" smtClean="0"/>
              <a:t>的</a:t>
            </a:r>
            <a:r>
              <a:rPr lang="en-US" altLang="zh-CN" dirty="0" smtClean="0"/>
              <a:t>NRZ</a:t>
            </a:r>
            <a:r>
              <a:rPr lang="zh-CN" altLang="en-US" dirty="0" smtClean="0"/>
              <a:t>矩形脉冲，那么上式可写成 </a:t>
            </a:r>
          </a:p>
          <a:p>
            <a:pPr lvl="1"/>
            <a:endParaRPr lang="en-US" altLang="zh-CN" dirty="0" smtClean="0"/>
          </a:p>
          <a:p>
            <a:pPr lvl="1"/>
            <a:endParaRPr lang="zh-CN" altLang="en-US" dirty="0" smtClean="0"/>
          </a:p>
          <a:p>
            <a:pPr lvl="1"/>
            <a:r>
              <a:rPr lang="zh-CN" altLang="en-US" dirty="0" smtClean="0"/>
              <a:t>若</a:t>
            </a:r>
            <a:r>
              <a:rPr lang="en-US" altLang="zh-CN" i="1" dirty="0" smtClean="0"/>
              <a:t>g(t)</a:t>
            </a:r>
            <a:r>
              <a:rPr lang="zh-CN" altLang="en-US" dirty="0" smtClean="0"/>
              <a:t>是高度为</a:t>
            </a:r>
            <a:r>
              <a:rPr lang="en-US" altLang="zh-CN" dirty="0" smtClean="0"/>
              <a:t>1</a:t>
            </a:r>
            <a:r>
              <a:rPr lang="zh-CN" altLang="en-US" dirty="0" smtClean="0"/>
              <a:t>的半占空</a:t>
            </a:r>
            <a:r>
              <a:rPr lang="en-US" altLang="zh-CN" dirty="0" smtClean="0"/>
              <a:t>RZ</a:t>
            </a:r>
            <a:r>
              <a:rPr lang="zh-CN" altLang="en-US" dirty="0" smtClean="0"/>
              <a:t>矩形脉冲，则有</a:t>
            </a:r>
            <a:endParaRPr lang="zh-CN" altLang="en-US" dirty="0"/>
          </a:p>
        </p:txBody>
      </p:sp>
      <p:sp>
        <p:nvSpPr>
          <p:cNvPr id="12" name="灯片编号占位符 5"/>
          <p:cNvSpPr>
            <a:spLocks noGrp="1"/>
          </p:cNvSpPr>
          <p:nvPr>
            <p:ph type="sldNum" sz="quarter" idx="12"/>
          </p:nvPr>
        </p:nvSpPr>
        <p:spPr/>
        <p:txBody>
          <a:bodyPr/>
          <a:lstStyle/>
          <a:p>
            <a:fld id="{EB89CF83-FD39-4B50-B789-9B5902A100FC}" type="slidenum">
              <a:rPr lang="en-US" altLang="zh-CN" smtClean="0"/>
              <a:pPr/>
              <a:t>46</a:t>
            </a:fld>
            <a:endParaRPr lang="en-US" altLang="zh-CN"/>
          </a:p>
        </p:txBody>
      </p:sp>
      <p:graphicFrame>
        <p:nvGraphicFramePr>
          <p:cNvPr id="56324" name="Object 4"/>
          <p:cNvGraphicFramePr>
            <a:graphicFrameLocks noChangeAspect="1"/>
          </p:cNvGraphicFramePr>
          <p:nvPr/>
        </p:nvGraphicFramePr>
        <p:xfrm>
          <a:off x="3357563" y="1358900"/>
          <a:ext cx="2972578" cy="701948"/>
        </p:xfrm>
        <a:graphic>
          <a:graphicData uri="http://schemas.openxmlformats.org/presentationml/2006/ole">
            <mc:AlternateContent xmlns:mc="http://schemas.openxmlformats.org/markup-compatibility/2006">
              <mc:Choice xmlns:v="urn:schemas-microsoft-com:vml" Requires="v">
                <p:oleObj spid="_x0000_s21441" name="公式" r:id="rId3" imgW="1168400" imgH="279400" progId="Equation.3">
                  <p:embed/>
                </p:oleObj>
              </mc:Choice>
              <mc:Fallback>
                <p:oleObj name="公式" r:id="rId3" imgW="1168400" imgH="279400" progId="Equation.3">
                  <p:embed/>
                  <p:pic>
                    <p:nvPicPr>
                      <p:cNvPr id="0" name="Picture 4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1358900"/>
                        <a:ext cx="2972578" cy="7019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6"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6325" name="Object 5"/>
          <p:cNvGraphicFramePr>
            <a:graphicFrameLocks noChangeAspect="1"/>
          </p:cNvGraphicFramePr>
          <p:nvPr/>
        </p:nvGraphicFramePr>
        <p:xfrm>
          <a:off x="2771800" y="3212976"/>
          <a:ext cx="3052915" cy="547241"/>
        </p:xfrm>
        <a:graphic>
          <a:graphicData uri="http://schemas.openxmlformats.org/presentationml/2006/ole">
            <mc:AlternateContent xmlns:mc="http://schemas.openxmlformats.org/markup-compatibility/2006">
              <mc:Choice xmlns:v="urn:schemas-microsoft-com:vml" Requires="v">
                <p:oleObj spid="_x0000_s21442" name="公式" r:id="rId5" imgW="1333500" imgH="241300" progId="Equation.3">
                  <p:embed/>
                </p:oleObj>
              </mc:Choice>
              <mc:Fallback>
                <p:oleObj name="公式" r:id="rId5" imgW="1333500" imgH="241300" progId="Equation.3">
                  <p:embed/>
                  <p:pic>
                    <p:nvPicPr>
                      <p:cNvPr id="0" name="Picture 4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3212976"/>
                        <a:ext cx="3052915" cy="547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8" name="Rectangle 8"/>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6330" name="Rectangle 10"/>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11"/>
          <p:cNvGrpSpPr>
            <a:grpSpLocks/>
          </p:cNvGrpSpPr>
          <p:nvPr/>
        </p:nvGrpSpPr>
        <p:grpSpPr bwMode="auto">
          <a:xfrm>
            <a:off x="2771800" y="4797152"/>
            <a:ext cx="2952328" cy="909762"/>
            <a:chOff x="2001" y="2585"/>
            <a:chExt cx="1673" cy="437"/>
          </a:xfrm>
        </p:grpSpPr>
        <p:graphicFrame>
          <p:nvGraphicFramePr>
            <p:cNvPr id="56327" name="Object 7"/>
            <p:cNvGraphicFramePr>
              <a:graphicFrameLocks noChangeAspect="1"/>
            </p:cNvGraphicFramePr>
            <p:nvPr/>
          </p:nvGraphicFramePr>
          <p:xfrm>
            <a:off x="2511" y="2585"/>
            <a:ext cx="1163" cy="437"/>
          </p:xfrm>
          <a:graphic>
            <a:graphicData uri="http://schemas.openxmlformats.org/presentationml/2006/ole">
              <mc:AlternateContent xmlns:mc="http://schemas.openxmlformats.org/markup-compatibility/2006">
                <mc:Choice xmlns:v="urn:schemas-microsoft-com:vml" Requires="v">
                  <p:oleObj spid="_x0000_s21443" r:id="rId7" imgW="1040948" imgH="393529" progId="Equation.DSMT4">
                    <p:embed/>
                  </p:oleObj>
                </mc:Choice>
                <mc:Fallback>
                  <p:oleObj r:id="rId7" imgW="1040948" imgH="393529" progId="Equation.DSMT4">
                    <p:embed/>
                    <p:pic>
                      <p:nvPicPr>
                        <p:cNvPr id="0" name="Picture 4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1" y="2585"/>
                          <a:ext cx="1163" cy="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9" name="Object 9"/>
            <p:cNvGraphicFramePr>
              <a:graphicFrameLocks noChangeAspect="1"/>
            </p:cNvGraphicFramePr>
            <p:nvPr/>
          </p:nvGraphicFramePr>
          <p:xfrm>
            <a:off x="2001" y="2670"/>
            <a:ext cx="482" cy="262"/>
          </p:xfrm>
          <a:graphic>
            <a:graphicData uri="http://schemas.openxmlformats.org/presentationml/2006/ole">
              <mc:AlternateContent xmlns:mc="http://schemas.openxmlformats.org/markup-compatibility/2006">
                <mc:Choice xmlns:v="urn:schemas-microsoft-com:vml" Requires="v">
                  <p:oleObj spid="_x0000_s21444" name="公式" r:id="rId9" imgW="419100" imgH="228600" progId="Equation.3">
                    <p:embed/>
                  </p:oleObj>
                </mc:Choice>
                <mc:Fallback>
                  <p:oleObj name="公式" r:id="rId9" imgW="419100" imgH="228600" progId="Equation.3">
                    <p:embed/>
                    <p:pic>
                      <p:nvPicPr>
                        <p:cNvPr id="0" name="Picture 4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1" y="2670"/>
                          <a:ext cx="482"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3" end="3"/>
                                            </p:txEl>
                                          </p:spTgt>
                                        </p:tgtEl>
                                        <p:attrNameLst>
                                          <p:attrName>style.visibility</p:attrName>
                                        </p:attrNameLst>
                                      </p:cBhvr>
                                      <p:to>
                                        <p:strVal val="visible"/>
                                      </p:to>
                                    </p:set>
                                    <p:anim calcmode="lin" valueType="num">
                                      <p:cBhvr additive="base">
                                        <p:cTn id="7"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325"/>
                                        </p:tgtEl>
                                        <p:attrNameLst>
                                          <p:attrName>style.visibility</p:attrName>
                                        </p:attrNameLst>
                                      </p:cBhvr>
                                      <p:to>
                                        <p:strVal val="visible"/>
                                      </p:to>
                                    </p:set>
                                    <p:anim calcmode="lin" valueType="num">
                                      <p:cBhvr additive="base">
                                        <p:cTn id="11" dur="500" fill="hold"/>
                                        <p:tgtEl>
                                          <p:spTgt spid="56325"/>
                                        </p:tgtEl>
                                        <p:attrNameLst>
                                          <p:attrName>ppt_x</p:attrName>
                                        </p:attrNameLst>
                                      </p:cBhvr>
                                      <p:tavLst>
                                        <p:tav tm="0">
                                          <p:val>
                                            <p:strVal val="#ppt_x"/>
                                          </p:val>
                                        </p:tav>
                                        <p:tav tm="100000">
                                          <p:val>
                                            <p:strVal val="#ppt_x"/>
                                          </p:val>
                                        </p:tav>
                                      </p:tavLst>
                                    </p:anim>
                                    <p:anim calcmode="lin" valueType="num">
                                      <p:cBhvr additive="base">
                                        <p:cTn id="12" dur="500" fill="hold"/>
                                        <p:tgtEl>
                                          <p:spTgt spid="563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6323">
                                            <p:txEl>
                                              <p:pRg st="6" end="6"/>
                                            </p:txEl>
                                          </p:spTgt>
                                        </p:tgtEl>
                                        <p:attrNameLst>
                                          <p:attrName>style.visibility</p:attrName>
                                        </p:attrNameLst>
                                      </p:cBhvr>
                                      <p:to>
                                        <p:strVal val="visible"/>
                                      </p:to>
                                    </p:set>
                                    <p:anim calcmode="lin" valueType="num">
                                      <p:cBhvr additive="base">
                                        <p:cTn id="17" dur="500" fill="hold"/>
                                        <p:tgtEl>
                                          <p:spTgt spid="5632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32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dirty="0" smtClean="0"/>
              <a:t>双极性信号的功率谱密度</a:t>
            </a:r>
            <a:endParaRPr lang="zh-CN" altLang="en-US" dirty="0"/>
          </a:p>
        </p:txBody>
      </p:sp>
      <p:sp>
        <p:nvSpPr>
          <p:cNvPr id="6" name="灯片编号占位符 5"/>
          <p:cNvSpPr>
            <a:spLocks noGrp="1"/>
          </p:cNvSpPr>
          <p:nvPr>
            <p:ph type="sldNum" sz="quarter" idx="12"/>
          </p:nvPr>
        </p:nvSpPr>
        <p:spPr/>
        <p:txBody>
          <a:bodyPr/>
          <a:lstStyle/>
          <a:p>
            <a:fld id="{84407BD4-E026-4215-894C-74CDA56F36FE}" type="slidenum">
              <a:rPr lang="en-US" altLang="zh-CN" smtClean="0"/>
              <a:pPr/>
              <a:t>47</a:t>
            </a:fld>
            <a:endParaRPr lang="en-US" altLang="zh-CN"/>
          </a:p>
        </p:txBody>
      </p:sp>
      <p:sp>
        <p:nvSpPr>
          <p:cNvPr id="57349" name="Rectangle 5"/>
          <p:cNvSpPr>
            <a:spLocks noChangeArrowheads="1"/>
          </p:cNvSpPr>
          <p:nvPr/>
        </p:nvSpPr>
        <p:spPr bwMode="auto">
          <a:xfrm>
            <a:off x="0" y="23193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7348" name="Object 4"/>
          <p:cNvGraphicFramePr>
            <a:graphicFrameLocks noChangeAspect="1"/>
          </p:cNvGraphicFramePr>
          <p:nvPr>
            <p:extLst>
              <p:ext uri="{D42A27DB-BD31-4B8C-83A1-F6EECF244321}">
                <p14:modId xmlns:p14="http://schemas.microsoft.com/office/powerpoint/2010/main" val="2584689479"/>
              </p:ext>
            </p:extLst>
          </p:nvPr>
        </p:nvGraphicFramePr>
        <p:xfrm>
          <a:off x="1259632" y="980728"/>
          <a:ext cx="7056784" cy="4152716"/>
        </p:xfrm>
        <a:graphic>
          <a:graphicData uri="http://schemas.openxmlformats.org/presentationml/2006/ole">
            <mc:AlternateContent xmlns:mc="http://schemas.openxmlformats.org/markup-compatibility/2006">
              <mc:Choice xmlns:v="urn:schemas-microsoft-com:vml" Requires="v">
                <p:oleObj spid="_x0000_s22419" name="Visio" r:id="rId3" imgW="1743151" imgH="1045769" progId="Visio.Drawing.11">
                  <p:embed/>
                </p:oleObj>
              </mc:Choice>
              <mc:Fallback>
                <p:oleObj name="Visio" r:id="rId3" imgW="1743151" imgH="1045769" progId="Visio.Drawing.11">
                  <p:embed/>
                  <p:pic>
                    <p:nvPicPr>
                      <p:cNvPr id="0" name="Picture 4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980728"/>
                        <a:ext cx="7056784" cy="41527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509262309"/>
              </p:ext>
            </p:extLst>
          </p:nvPr>
        </p:nvGraphicFramePr>
        <p:xfrm>
          <a:off x="2771775" y="5113560"/>
          <a:ext cx="3052763" cy="547688"/>
        </p:xfrm>
        <a:graphic>
          <a:graphicData uri="http://schemas.openxmlformats.org/presentationml/2006/ole">
            <mc:AlternateContent xmlns:mc="http://schemas.openxmlformats.org/markup-compatibility/2006">
              <mc:Choice xmlns:v="urn:schemas-microsoft-com:vml" Requires="v">
                <p:oleObj spid="_x0000_s22420" name="公式" r:id="rId5" imgW="1333500" imgH="241300" progId="Equation.3">
                  <p:embed/>
                </p:oleObj>
              </mc:Choice>
              <mc:Fallback>
                <p:oleObj name="公式" r:id="rId5" imgW="1333500" imgH="241300" progId="Equation.3">
                  <p:embed/>
                  <p:pic>
                    <p:nvPicPr>
                      <p:cNvPr id="0" name="Picture 4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5113560"/>
                        <a:ext cx="305276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493317169"/>
              </p:ext>
            </p:extLst>
          </p:nvPr>
        </p:nvGraphicFramePr>
        <p:xfrm>
          <a:off x="3671888" y="5831730"/>
          <a:ext cx="2052637" cy="909638"/>
        </p:xfrm>
        <a:graphic>
          <a:graphicData uri="http://schemas.openxmlformats.org/presentationml/2006/ole">
            <mc:AlternateContent xmlns:mc="http://schemas.openxmlformats.org/markup-compatibility/2006">
              <mc:Choice xmlns:v="urn:schemas-microsoft-com:vml" Requires="v">
                <p:oleObj spid="_x0000_s22421" r:id="rId7" imgW="1040948" imgH="393529" progId="Equation.DSMT4">
                  <p:embed/>
                </p:oleObj>
              </mc:Choice>
              <mc:Fallback>
                <p:oleObj r:id="rId7" imgW="1040948" imgH="393529" progId="Equation.DSMT4">
                  <p:embed/>
                  <p:pic>
                    <p:nvPicPr>
                      <p:cNvPr id="0" name="Picture 4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1888" y="5831730"/>
                        <a:ext cx="2052637" cy="90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19552181"/>
              </p:ext>
            </p:extLst>
          </p:nvPr>
        </p:nvGraphicFramePr>
        <p:xfrm>
          <a:off x="2771775" y="6007943"/>
          <a:ext cx="850900" cy="546100"/>
        </p:xfrm>
        <a:graphic>
          <a:graphicData uri="http://schemas.openxmlformats.org/presentationml/2006/ole">
            <mc:AlternateContent xmlns:mc="http://schemas.openxmlformats.org/markup-compatibility/2006">
              <mc:Choice xmlns:v="urn:schemas-microsoft-com:vml" Requires="v">
                <p:oleObj spid="_x0000_s22422" name="公式" r:id="rId9" imgW="419100" imgH="228600" progId="Equation.3">
                  <p:embed/>
                </p:oleObj>
              </mc:Choice>
              <mc:Fallback>
                <p:oleObj name="公式" r:id="rId9" imgW="419100" imgH="228600" progId="Equation.3">
                  <p:embed/>
                  <p:pic>
                    <p:nvPicPr>
                      <p:cNvPr id="0" name="Picture 4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6007943"/>
                        <a:ext cx="8509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1933562" y="6035671"/>
            <a:ext cx="599844" cy="461665"/>
          </a:xfrm>
          <a:prstGeom prst="rect">
            <a:avLst/>
          </a:prstGeom>
        </p:spPr>
        <p:txBody>
          <a:bodyPr wrap="none">
            <a:spAutoFit/>
          </a:bodyPr>
          <a:lstStyle/>
          <a:p>
            <a:r>
              <a:rPr lang="en-US" altLang="zh-CN" sz="2400" b="1" dirty="0">
                <a:solidFill>
                  <a:srgbClr val="0000FF"/>
                </a:solidFill>
                <a:latin typeface="+mj-ea"/>
                <a:ea typeface="+mj-ea"/>
              </a:rPr>
              <a:t>RZ</a:t>
            </a:r>
            <a:endParaRPr lang="zh-CN" altLang="en-US" sz="2400" b="1" dirty="0">
              <a:latin typeface="+mj-ea"/>
              <a:ea typeface="+mj-ea"/>
            </a:endParaRPr>
          </a:p>
        </p:txBody>
      </p:sp>
      <p:sp>
        <p:nvSpPr>
          <p:cNvPr id="11" name="矩形 10"/>
          <p:cNvSpPr/>
          <p:nvPr/>
        </p:nvSpPr>
        <p:spPr>
          <a:xfrm>
            <a:off x="1766651" y="5199583"/>
            <a:ext cx="861133" cy="461665"/>
          </a:xfrm>
          <a:prstGeom prst="rect">
            <a:avLst/>
          </a:prstGeom>
        </p:spPr>
        <p:txBody>
          <a:bodyPr wrap="none">
            <a:spAutoFit/>
          </a:bodyPr>
          <a:lstStyle/>
          <a:p>
            <a:r>
              <a:rPr lang="en-US" altLang="zh-CN" sz="2400" b="1" dirty="0" smtClean="0">
                <a:solidFill>
                  <a:srgbClr val="0000FF"/>
                </a:solidFill>
                <a:latin typeface="+mj-ea"/>
                <a:ea typeface="+mj-ea"/>
              </a:rPr>
              <a:t>NRZ</a:t>
            </a:r>
            <a:endParaRPr lang="zh-CN" altLang="en-US" sz="2400" b="1" dirty="0">
              <a:latin typeface="+mj-ea"/>
              <a:ea typeface="+mj-ea"/>
            </a:endParaRP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dirty="0" smtClean="0"/>
              <a:t>总结</a:t>
            </a:r>
            <a:r>
              <a:rPr lang="en-US" altLang="zh-CN" dirty="0" smtClean="0"/>
              <a:t>—— </a:t>
            </a:r>
            <a:r>
              <a:rPr lang="zh-CN" altLang="en-US" dirty="0" smtClean="0"/>
              <a:t>带宽</a:t>
            </a:r>
            <a:endParaRPr lang="zh-CN" altLang="en-US" dirty="0"/>
          </a:p>
        </p:txBody>
      </p:sp>
      <p:sp>
        <p:nvSpPr>
          <p:cNvPr id="58371" name="Rectangle 3"/>
          <p:cNvSpPr>
            <a:spLocks noGrp="1" noChangeArrowheads="1"/>
          </p:cNvSpPr>
          <p:nvPr>
            <p:ph type="body" idx="1"/>
          </p:nvPr>
        </p:nvSpPr>
        <p:spPr>
          <a:xfrm>
            <a:off x="539552" y="1196752"/>
            <a:ext cx="4896544" cy="5040560"/>
          </a:xfrm>
        </p:spPr>
        <p:txBody>
          <a:bodyPr>
            <a:normAutofit lnSpcReduction="10000"/>
          </a:bodyPr>
          <a:lstStyle/>
          <a:p>
            <a:pPr>
              <a:lnSpc>
                <a:spcPct val="125000"/>
              </a:lnSpc>
            </a:pPr>
            <a:r>
              <a:rPr lang="zh-CN" altLang="en-US" dirty="0" smtClean="0"/>
              <a:t>二进制基带信号的</a:t>
            </a:r>
            <a:r>
              <a:rPr lang="zh-CN" altLang="en-US" dirty="0" smtClean="0">
                <a:solidFill>
                  <a:srgbClr val="0000FF"/>
                </a:solidFill>
              </a:rPr>
              <a:t>带宽</a:t>
            </a:r>
            <a:r>
              <a:rPr lang="zh-CN" altLang="en-US" dirty="0" smtClean="0"/>
              <a:t>主要依赖单个码元波形的频谱函数</a:t>
            </a:r>
            <a:r>
              <a:rPr lang="en-US" altLang="zh-CN" i="1" dirty="0" smtClean="0">
                <a:solidFill>
                  <a:srgbClr val="0000FF"/>
                </a:solidFill>
              </a:rPr>
              <a:t>G</a:t>
            </a:r>
            <a:r>
              <a:rPr lang="en-US" altLang="zh-CN" baseline="-25000" dirty="0" smtClean="0">
                <a:solidFill>
                  <a:srgbClr val="0000FF"/>
                </a:solidFill>
              </a:rPr>
              <a:t>1</a:t>
            </a:r>
            <a:r>
              <a:rPr lang="en-US" altLang="zh-CN" dirty="0" smtClean="0">
                <a:solidFill>
                  <a:srgbClr val="0000FF"/>
                </a:solidFill>
              </a:rPr>
              <a:t>(</a:t>
            </a:r>
            <a:r>
              <a:rPr lang="en-US" altLang="zh-CN" i="1" dirty="0" smtClean="0">
                <a:solidFill>
                  <a:srgbClr val="0000FF"/>
                </a:solidFill>
              </a:rPr>
              <a:t>f</a:t>
            </a:r>
            <a:r>
              <a:rPr lang="en-US" altLang="zh-CN" dirty="0" smtClean="0">
                <a:solidFill>
                  <a:srgbClr val="0000FF"/>
                </a:solidFill>
              </a:rPr>
              <a:t>)</a:t>
            </a:r>
            <a:r>
              <a:rPr lang="zh-CN" altLang="en-US" dirty="0" smtClean="0">
                <a:solidFill>
                  <a:srgbClr val="0000FF"/>
                </a:solidFill>
              </a:rPr>
              <a:t>和</a:t>
            </a:r>
            <a:r>
              <a:rPr lang="en-US" altLang="zh-CN" i="1" dirty="0" smtClean="0">
                <a:solidFill>
                  <a:srgbClr val="0000FF"/>
                </a:solidFill>
              </a:rPr>
              <a:t>G</a:t>
            </a:r>
            <a:r>
              <a:rPr lang="en-US" altLang="zh-CN" baseline="-25000" dirty="0" smtClean="0">
                <a:solidFill>
                  <a:srgbClr val="0000FF"/>
                </a:solidFill>
              </a:rPr>
              <a:t>2</a:t>
            </a:r>
            <a:r>
              <a:rPr lang="en-US" altLang="zh-CN" dirty="0" smtClean="0">
                <a:solidFill>
                  <a:srgbClr val="0000FF"/>
                </a:solidFill>
              </a:rPr>
              <a:t>(</a:t>
            </a:r>
            <a:r>
              <a:rPr lang="en-US" altLang="zh-CN" i="1" dirty="0" smtClean="0">
                <a:solidFill>
                  <a:srgbClr val="0000FF"/>
                </a:solidFill>
              </a:rPr>
              <a:t>f</a:t>
            </a:r>
            <a:r>
              <a:rPr lang="en-US" altLang="zh-CN" dirty="0" smtClean="0">
                <a:solidFill>
                  <a:srgbClr val="0000FF"/>
                </a:solidFill>
              </a:rPr>
              <a:t>) </a:t>
            </a:r>
            <a:r>
              <a:rPr lang="zh-CN" altLang="en-US" dirty="0" smtClean="0"/>
              <a:t>。</a:t>
            </a:r>
            <a:endParaRPr lang="en-US" altLang="zh-CN" dirty="0" smtClean="0"/>
          </a:p>
          <a:p>
            <a:pPr lvl="1">
              <a:lnSpc>
                <a:spcPct val="125000"/>
              </a:lnSpc>
            </a:pPr>
            <a:r>
              <a:rPr lang="zh-CN" altLang="en-US" dirty="0" smtClean="0"/>
              <a:t>时间波形的</a:t>
            </a:r>
            <a:r>
              <a:rPr lang="zh-CN" altLang="en-US" dirty="0" smtClean="0">
                <a:solidFill>
                  <a:srgbClr val="FF0000"/>
                </a:solidFill>
              </a:rPr>
              <a:t>占空比越小</a:t>
            </a:r>
            <a:r>
              <a:rPr lang="zh-CN" altLang="en-US" dirty="0" smtClean="0"/>
              <a:t>，占用</a:t>
            </a:r>
            <a:r>
              <a:rPr lang="zh-CN" altLang="en-US" dirty="0" smtClean="0">
                <a:solidFill>
                  <a:srgbClr val="FF0000"/>
                </a:solidFill>
              </a:rPr>
              <a:t>频带越宽</a:t>
            </a:r>
            <a:r>
              <a:rPr lang="zh-CN" altLang="en-US" dirty="0" smtClean="0"/>
              <a:t>。</a:t>
            </a:r>
            <a:endParaRPr lang="en-US" altLang="zh-CN" dirty="0" smtClean="0"/>
          </a:p>
          <a:p>
            <a:pPr lvl="1">
              <a:lnSpc>
                <a:spcPct val="125000"/>
              </a:lnSpc>
            </a:pPr>
            <a:r>
              <a:rPr lang="zh-CN" altLang="en-US" dirty="0" smtClean="0"/>
              <a:t>若以谱的第</a:t>
            </a:r>
            <a:r>
              <a:rPr lang="en-US" altLang="zh-CN" dirty="0" smtClean="0"/>
              <a:t>1</a:t>
            </a:r>
            <a:r>
              <a:rPr lang="zh-CN" altLang="en-US" dirty="0" smtClean="0"/>
              <a:t>个零点计算：</a:t>
            </a:r>
            <a:endParaRPr lang="en-US" altLang="zh-CN" dirty="0" smtClean="0"/>
          </a:p>
          <a:p>
            <a:pPr marL="365760" lvl="1" indent="0">
              <a:lnSpc>
                <a:spcPct val="125000"/>
              </a:lnSpc>
              <a:buNone/>
            </a:pPr>
            <a:r>
              <a:rPr lang="zh-CN" altLang="en-US" dirty="0" smtClean="0"/>
              <a:t> </a:t>
            </a:r>
            <a:r>
              <a:rPr lang="en-US" altLang="zh-CN" dirty="0" smtClean="0"/>
              <a:t>NRZ(</a:t>
            </a:r>
            <a:r>
              <a:rPr lang="en-US" altLang="zh-CN" i="1" dirty="0" smtClean="0">
                <a:sym typeface="Symbol" pitchFamily="18" charset="2"/>
              </a:rPr>
              <a:t></a:t>
            </a:r>
            <a:r>
              <a:rPr lang="en-US" altLang="zh-CN" dirty="0" smtClean="0">
                <a:sym typeface="Symbol" pitchFamily="18" charset="2"/>
              </a:rPr>
              <a:t> = </a:t>
            </a:r>
            <a:r>
              <a:rPr lang="en-US" altLang="zh-CN" i="1" dirty="0" smtClean="0">
                <a:sym typeface="Symbol" pitchFamily="18" charset="2"/>
              </a:rPr>
              <a:t>T</a:t>
            </a:r>
            <a:r>
              <a:rPr lang="en-US" altLang="zh-CN" i="1" baseline="-25000" dirty="0" smtClean="0">
                <a:sym typeface="Symbol" pitchFamily="18" charset="2"/>
              </a:rPr>
              <a:t>s</a:t>
            </a:r>
            <a:r>
              <a:rPr lang="en-US" altLang="zh-CN" dirty="0" smtClean="0"/>
              <a:t>)</a:t>
            </a:r>
            <a:r>
              <a:rPr lang="zh-CN" altLang="en-US" dirty="0" smtClean="0"/>
              <a:t>基带信号的带宽为</a:t>
            </a:r>
            <a:r>
              <a:rPr lang="en-US" altLang="zh-CN" i="1" dirty="0" smtClean="0"/>
              <a:t>B</a:t>
            </a:r>
            <a:r>
              <a:rPr lang="en-US" altLang="zh-CN" i="1" baseline="-25000" dirty="0" smtClean="0"/>
              <a:t>S</a:t>
            </a:r>
            <a:r>
              <a:rPr lang="en-US" altLang="zh-CN" dirty="0" smtClean="0"/>
              <a:t> = 1/</a:t>
            </a:r>
            <a:r>
              <a:rPr lang="en-US" altLang="zh-CN" i="1" dirty="0" smtClean="0">
                <a:sym typeface="Symbol" pitchFamily="18" charset="2"/>
              </a:rPr>
              <a:t> = </a:t>
            </a:r>
            <a:r>
              <a:rPr lang="en-US" altLang="zh-CN" i="1" dirty="0" err="1" smtClean="0">
                <a:sym typeface="Symbol" pitchFamily="18" charset="2"/>
              </a:rPr>
              <a:t>f</a:t>
            </a:r>
            <a:r>
              <a:rPr lang="en-US" altLang="zh-CN" i="1" baseline="-25000" dirty="0" err="1" smtClean="0">
                <a:sym typeface="Symbol" pitchFamily="18" charset="2"/>
              </a:rPr>
              <a:t>s</a:t>
            </a:r>
            <a:r>
              <a:rPr lang="en-US" altLang="zh-CN" i="1" baseline="-25000" dirty="0" smtClean="0">
                <a:sym typeface="Symbol" pitchFamily="18" charset="2"/>
              </a:rPr>
              <a:t> </a:t>
            </a:r>
            <a:r>
              <a:rPr lang="zh-CN" altLang="en-US" dirty="0" smtClean="0"/>
              <a:t>；</a:t>
            </a:r>
            <a:endParaRPr lang="en-US" altLang="zh-CN" dirty="0" smtClean="0"/>
          </a:p>
          <a:p>
            <a:pPr marL="365760" lvl="1" indent="0">
              <a:lnSpc>
                <a:spcPct val="125000"/>
              </a:lnSpc>
              <a:buNone/>
            </a:pPr>
            <a:r>
              <a:rPr lang="en-US" altLang="zh-CN" dirty="0" smtClean="0"/>
              <a:t>RZ(</a:t>
            </a:r>
            <a:r>
              <a:rPr lang="en-US" altLang="zh-CN" i="1" dirty="0" smtClean="0">
                <a:sym typeface="Symbol" pitchFamily="18" charset="2"/>
              </a:rPr>
              <a:t></a:t>
            </a:r>
            <a:r>
              <a:rPr lang="en-US" altLang="zh-CN" dirty="0" smtClean="0">
                <a:sym typeface="Symbol" pitchFamily="18" charset="2"/>
              </a:rPr>
              <a:t> = </a:t>
            </a:r>
            <a:r>
              <a:rPr lang="en-US" altLang="zh-CN" i="1" dirty="0" smtClean="0">
                <a:sym typeface="Symbol" pitchFamily="18" charset="2"/>
              </a:rPr>
              <a:t>T</a:t>
            </a:r>
            <a:r>
              <a:rPr lang="en-US" altLang="zh-CN" i="1" baseline="-25000" dirty="0" smtClean="0">
                <a:sym typeface="Symbol" pitchFamily="18" charset="2"/>
              </a:rPr>
              <a:t>s </a:t>
            </a:r>
            <a:r>
              <a:rPr lang="en-US" altLang="zh-CN" dirty="0" smtClean="0"/>
              <a:t>/ 2)</a:t>
            </a:r>
            <a:r>
              <a:rPr lang="zh-CN" altLang="en-US" dirty="0" smtClean="0"/>
              <a:t>基带信号的带宽为</a:t>
            </a:r>
            <a:r>
              <a:rPr lang="en-US" altLang="zh-CN" i="1" dirty="0" smtClean="0"/>
              <a:t>B</a:t>
            </a:r>
            <a:r>
              <a:rPr lang="en-US" altLang="zh-CN" i="1" baseline="-25000" dirty="0" smtClean="0"/>
              <a:t>S</a:t>
            </a:r>
            <a:r>
              <a:rPr lang="en-US" altLang="zh-CN" dirty="0" smtClean="0"/>
              <a:t> = 1/</a:t>
            </a:r>
            <a:r>
              <a:rPr lang="en-US" altLang="zh-CN" i="1" dirty="0" smtClean="0">
                <a:sym typeface="Symbol" pitchFamily="18" charset="2"/>
              </a:rPr>
              <a:t> = </a:t>
            </a:r>
            <a:r>
              <a:rPr lang="en-US" altLang="zh-CN" dirty="0" smtClean="0">
                <a:sym typeface="Symbol" pitchFamily="18" charset="2"/>
              </a:rPr>
              <a:t>2</a:t>
            </a:r>
            <a:r>
              <a:rPr lang="en-US" altLang="zh-CN" i="1" dirty="0" smtClean="0">
                <a:sym typeface="Symbol" pitchFamily="18" charset="2"/>
              </a:rPr>
              <a:t>f</a:t>
            </a:r>
            <a:r>
              <a:rPr lang="en-US" altLang="zh-CN" i="1" baseline="-25000" dirty="0" smtClean="0">
                <a:sym typeface="Symbol" pitchFamily="18" charset="2"/>
              </a:rPr>
              <a:t>s </a:t>
            </a:r>
            <a:r>
              <a:rPr lang="zh-CN" altLang="en-US" dirty="0" smtClean="0"/>
              <a:t>。</a:t>
            </a:r>
            <a:endParaRPr lang="en-US" altLang="zh-CN" dirty="0" smtClean="0"/>
          </a:p>
        </p:txBody>
      </p:sp>
      <p:sp>
        <p:nvSpPr>
          <p:cNvPr id="4" name="灯片编号占位符 5"/>
          <p:cNvSpPr>
            <a:spLocks noGrp="1"/>
          </p:cNvSpPr>
          <p:nvPr>
            <p:ph type="sldNum" sz="quarter" idx="12"/>
          </p:nvPr>
        </p:nvSpPr>
        <p:spPr/>
        <p:txBody>
          <a:bodyPr/>
          <a:lstStyle/>
          <a:p>
            <a:fld id="{EF9D7FEF-3AB7-4ECC-9783-E431288BC6E8}" type="slidenum">
              <a:rPr lang="en-US" altLang="zh-CN" smtClean="0"/>
              <a:pPr/>
              <a:t>48</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3660320996"/>
              </p:ext>
            </p:extLst>
          </p:nvPr>
        </p:nvGraphicFramePr>
        <p:xfrm>
          <a:off x="5148064" y="836712"/>
          <a:ext cx="4442274" cy="2592561"/>
        </p:xfrm>
        <a:graphic>
          <a:graphicData uri="http://schemas.openxmlformats.org/presentationml/2006/ole">
            <mc:AlternateContent xmlns:mc="http://schemas.openxmlformats.org/markup-compatibility/2006">
              <mc:Choice xmlns:v="urn:schemas-microsoft-com:vml" Requires="v">
                <p:oleObj spid="_x0000_s658589" name="Visio" r:id="rId3" imgW="1743151" imgH="1045769" progId="Visio.Drawing.11">
                  <p:embed/>
                </p:oleObj>
              </mc:Choice>
              <mc:Fallback>
                <p:oleObj name="Visio" r:id="rId3" imgW="1743151" imgH="1045769"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836712"/>
                        <a:ext cx="4442274" cy="2592561"/>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131957554"/>
              </p:ext>
            </p:extLst>
          </p:nvPr>
        </p:nvGraphicFramePr>
        <p:xfrm>
          <a:off x="5148064" y="3956620"/>
          <a:ext cx="4488033" cy="2640732"/>
        </p:xfrm>
        <a:graphic>
          <a:graphicData uri="http://schemas.openxmlformats.org/presentationml/2006/ole">
            <mc:AlternateContent xmlns:mc="http://schemas.openxmlformats.org/markup-compatibility/2006">
              <mc:Choice xmlns:v="urn:schemas-microsoft-com:vml" Requires="v">
                <p:oleObj spid="_x0000_s658590" name="Visio" r:id="rId5" imgW="1743151" imgH="1045769" progId="Visio.Drawing.11">
                  <p:embed/>
                </p:oleObj>
              </mc:Choice>
              <mc:Fallback>
                <p:oleObj name="Visio" r:id="rId5" imgW="1743151" imgH="1045769"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3956620"/>
                        <a:ext cx="4488033" cy="2640732"/>
                      </a:xfrm>
                      <a:prstGeom prst="rect">
                        <a:avLst/>
                      </a:prstGeom>
                      <a:noFill/>
                      <a:ln>
                        <a:noFill/>
                      </a:ln>
                    </p:spPr>
                  </p:pic>
                </p:oleObj>
              </mc:Fallback>
            </mc:AlternateContent>
          </a:graphicData>
        </a:graphic>
      </p:graphicFrame>
      <p:cxnSp>
        <p:nvCxnSpPr>
          <p:cNvPr id="7" name="直接连接符 6"/>
          <p:cNvCxnSpPr/>
          <p:nvPr/>
        </p:nvCxnSpPr>
        <p:spPr>
          <a:xfrm>
            <a:off x="6156176" y="2492896"/>
            <a:ext cx="0" cy="4032448"/>
          </a:xfrm>
          <a:prstGeom prst="line">
            <a:avLst/>
          </a:prstGeom>
          <a:ln>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6876256" y="2492896"/>
            <a:ext cx="0" cy="4032448"/>
          </a:xfrm>
          <a:prstGeom prst="line">
            <a:avLst/>
          </a:prstGeom>
          <a:ln>
            <a:solidFill>
              <a:srgbClr val="00CC00"/>
            </a:solidFill>
            <a:prstDash val="sysDash"/>
          </a:ln>
        </p:spPr>
        <p:style>
          <a:lnRef idx="3">
            <a:schemeClr val="accent2"/>
          </a:lnRef>
          <a:fillRef idx="0">
            <a:schemeClr val="accent2"/>
          </a:fillRef>
          <a:effectRef idx="2">
            <a:schemeClr val="accent2"/>
          </a:effectRef>
          <a:fontRef idx="minor">
            <a:schemeClr val="tx1"/>
          </a:fontRef>
        </p:style>
      </p:cxnSp>
      <p:sp>
        <p:nvSpPr>
          <p:cNvPr id="5" name="矩形 4"/>
          <p:cNvSpPr/>
          <p:nvPr/>
        </p:nvSpPr>
        <p:spPr>
          <a:xfrm>
            <a:off x="5436096" y="3284984"/>
            <a:ext cx="3707904" cy="86177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indent="-91440">
              <a:lnSpc>
                <a:spcPct val="125000"/>
              </a:lnSpc>
            </a:pPr>
            <a:r>
              <a:rPr lang="en-US" altLang="zh-CN" sz="2000" b="1" i="1" dirty="0" smtClean="0">
                <a:latin typeface="+mj-ea"/>
                <a:ea typeface="+mj-ea"/>
                <a:sym typeface="Symbol" pitchFamily="18" charset="2"/>
              </a:rPr>
              <a:t>f</a:t>
            </a:r>
            <a:r>
              <a:rPr lang="en-US" altLang="zh-CN" sz="2000" b="1" i="1" baseline="-25000" dirty="0" smtClean="0">
                <a:latin typeface="+mj-ea"/>
                <a:ea typeface="+mj-ea"/>
                <a:sym typeface="Symbol" pitchFamily="18" charset="2"/>
              </a:rPr>
              <a:t>s </a:t>
            </a:r>
            <a:r>
              <a:rPr lang="en-US" altLang="zh-CN" sz="2000" b="1" dirty="0" smtClean="0">
                <a:latin typeface="+mj-ea"/>
                <a:ea typeface="+mj-ea"/>
                <a:sym typeface="Symbol" pitchFamily="18" charset="2"/>
              </a:rPr>
              <a:t> </a:t>
            </a:r>
            <a:r>
              <a:rPr lang="en-US" altLang="zh-CN" sz="2000" b="1" dirty="0">
                <a:latin typeface="+mj-ea"/>
                <a:ea typeface="+mj-ea"/>
                <a:sym typeface="Symbol" pitchFamily="18" charset="2"/>
              </a:rPr>
              <a:t>= 1/</a:t>
            </a:r>
            <a:r>
              <a:rPr lang="en-US" altLang="zh-CN" sz="2000" b="1" i="1" dirty="0" err="1">
                <a:latin typeface="+mj-ea"/>
                <a:ea typeface="+mj-ea"/>
                <a:sym typeface="Symbol" pitchFamily="18" charset="2"/>
              </a:rPr>
              <a:t>T</a:t>
            </a:r>
            <a:r>
              <a:rPr lang="en-US" altLang="zh-CN" sz="2000" b="1" i="1" baseline="-25000" dirty="0" err="1">
                <a:latin typeface="+mj-ea"/>
                <a:ea typeface="+mj-ea"/>
                <a:sym typeface="Symbol" pitchFamily="18" charset="2"/>
              </a:rPr>
              <a:t>s</a:t>
            </a:r>
            <a:r>
              <a:rPr lang="en-US" altLang="zh-CN" sz="2000" b="1" i="1" baseline="-25000" dirty="0">
                <a:latin typeface="+mj-ea"/>
                <a:ea typeface="+mj-ea"/>
                <a:sym typeface="Symbol" pitchFamily="18" charset="2"/>
              </a:rPr>
              <a:t> </a:t>
            </a:r>
            <a:r>
              <a:rPr lang="zh-CN" altLang="en-US" sz="2000" b="1" dirty="0">
                <a:latin typeface="+mj-ea"/>
                <a:ea typeface="+mj-ea"/>
              </a:rPr>
              <a:t>，是位定时信号的频率</a:t>
            </a:r>
            <a:r>
              <a:rPr lang="zh-CN" altLang="en-US" sz="2000" b="1" dirty="0" smtClean="0">
                <a:latin typeface="+mj-ea"/>
                <a:ea typeface="+mj-ea"/>
              </a:rPr>
              <a:t>，数值</a:t>
            </a:r>
            <a:r>
              <a:rPr lang="zh-CN" altLang="en-US" sz="2000" b="1" dirty="0">
                <a:latin typeface="+mj-ea"/>
                <a:ea typeface="+mj-ea"/>
              </a:rPr>
              <a:t>上与码元速率</a:t>
            </a:r>
            <a:r>
              <a:rPr lang="en-US" altLang="zh-CN" sz="2000" b="1" i="1" dirty="0">
                <a:latin typeface="+mj-ea"/>
                <a:ea typeface="+mj-ea"/>
              </a:rPr>
              <a:t>R</a:t>
            </a:r>
            <a:r>
              <a:rPr lang="en-US" altLang="zh-CN" sz="2000" b="1" i="1" baseline="-25000" dirty="0">
                <a:latin typeface="+mj-ea"/>
                <a:ea typeface="+mj-ea"/>
              </a:rPr>
              <a:t>B</a:t>
            </a:r>
            <a:r>
              <a:rPr lang="zh-CN" altLang="en-US" sz="2000" b="1" dirty="0">
                <a:latin typeface="+mj-ea"/>
                <a:ea typeface="+mj-ea"/>
              </a:rPr>
              <a:t>相等。</a:t>
            </a:r>
            <a:endParaRPr lang="en-US" altLang="zh-CN" sz="2000"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 calcmode="lin" valueType="num">
                                      <p:cBhvr additive="base">
                                        <p:cTn id="7"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anim calcmode="lin" valueType="num">
                                      <p:cBhvr additive="base">
                                        <p:cTn id="13"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500"/>
                            </p:stCondLst>
                            <p:childTnLst>
                              <p:par>
                                <p:cTn id="29" presetID="2" presetClass="entr" presetSubtype="4" fill="hold" nodeType="afterEffect">
                                  <p:stCondLst>
                                    <p:cond delay="0"/>
                                  </p:stCondLst>
                                  <p:childTnLst>
                                    <p:set>
                                      <p:cBhvr>
                                        <p:cTn id="30" dur="1" fill="hold">
                                          <p:stCondLst>
                                            <p:cond delay="0"/>
                                          </p:stCondLst>
                                        </p:cTn>
                                        <p:tgtEl>
                                          <p:spTgt spid="58371">
                                            <p:txEl>
                                              <p:pRg st="3" end="3"/>
                                            </p:txEl>
                                          </p:spTgt>
                                        </p:tgtEl>
                                        <p:attrNameLst>
                                          <p:attrName>style.visibility</p:attrName>
                                        </p:attrNameLst>
                                      </p:cBhvr>
                                      <p:to>
                                        <p:strVal val="visible"/>
                                      </p:to>
                                    </p:set>
                                    <p:anim calcmode="lin" valueType="num">
                                      <p:cBhvr additive="base">
                                        <p:cTn id="31" dur="5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58371">
                                            <p:txEl>
                                              <p:pRg st="4" end="4"/>
                                            </p:txEl>
                                          </p:spTgt>
                                        </p:tgtEl>
                                        <p:attrNameLst>
                                          <p:attrName>style.visibility</p:attrName>
                                        </p:attrNameLst>
                                      </p:cBhvr>
                                      <p:to>
                                        <p:strVal val="visible"/>
                                      </p:to>
                                    </p:set>
                                    <p:anim calcmode="lin" valueType="num">
                                      <p:cBhvr additive="base">
                                        <p:cTn id="41"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83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dirty="0" smtClean="0"/>
              <a:t>总结</a:t>
            </a:r>
            <a:r>
              <a:rPr lang="en-US" altLang="zh-CN" dirty="0" smtClean="0"/>
              <a:t>——</a:t>
            </a:r>
            <a:r>
              <a:rPr lang="zh-CN" altLang="en-US" dirty="0" smtClean="0"/>
              <a:t>定时</a:t>
            </a:r>
            <a:endParaRPr lang="zh-CN" altLang="en-US" dirty="0"/>
          </a:p>
        </p:txBody>
      </p:sp>
      <p:sp>
        <p:nvSpPr>
          <p:cNvPr id="58371" name="Rectangle 3"/>
          <p:cNvSpPr>
            <a:spLocks noGrp="1" noChangeArrowheads="1"/>
          </p:cNvSpPr>
          <p:nvPr>
            <p:ph type="body" idx="1"/>
          </p:nvPr>
        </p:nvSpPr>
        <p:spPr>
          <a:xfrm>
            <a:off x="539552" y="1196752"/>
            <a:ext cx="4536504" cy="5040560"/>
          </a:xfrm>
        </p:spPr>
        <p:txBody>
          <a:bodyPr>
            <a:normAutofit/>
          </a:bodyPr>
          <a:lstStyle/>
          <a:p>
            <a:pPr>
              <a:lnSpc>
                <a:spcPct val="125000"/>
              </a:lnSpc>
            </a:pPr>
            <a:r>
              <a:rPr lang="zh-CN" altLang="en-US" dirty="0" smtClean="0"/>
              <a:t>单极性基带信号</a:t>
            </a:r>
            <a:r>
              <a:rPr lang="zh-CN" altLang="en-US" dirty="0" smtClean="0">
                <a:solidFill>
                  <a:srgbClr val="0000FF"/>
                </a:solidFill>
              </a:rPr>
              <a:t>是否存在离散线谱取决于矩形脉冲的占空比</a:t>
            </a:r>
            <a:r>
              <a:rPr lang="zh-CN" altLang="en-US" dirty="0" smtClean="0"/>
              <a:t>。</a:t>
            </a:r>
            <a:endParaRPr lang="en-US" altLang="zh-CN" dirty="0" smtClean="0"/>
          </a:p>
          <a:p>
            <a:pPr lvl="1">
              <a:lnSpc>
                <a:spcPct val="125000"/>
              </a:lnSpc>
            </a:pPr>
            <a:r>
              <a:rPr lang="zh-CN" altLang="en-US" dirty="0" smtClean="0"/>
              <a:t>单极性</a:t>
            </a:r>
            <a:r>
              <a:rPr lang="en-US" altLang="zh-CN" dirty="0" smtClean="0">
                <a:solidFill>
                  <a:srgbClr val="FF0000"/>
                </a:solidFill>
              </a:rPr>
              <a:t>NRZ</a:t>
            </a:r>
            <a:r>
              <a:rPr lang="zh-CN" altLang="en-US" dirty="0" smtClean="0"/>
              <a:t>信号中</a:t>
            </a:r>
            <a:r>
              <a:rPr lang="zh-CN" altLang="en-US" dirty="0" smtClean="0">
                <a:solidFill>
                  <a:srgbClr val="FF0000"/>
                </a:solidFill>
              </a:rPr>
              <a:t>没有定时分量</a:t>
            </a:r>
            <a:r>
              <a:rPr lang="zh-CN" altLang="en-US" dirty="0" smtClean="0"/>
              <a:t>，若想获取定时分量，要进行波形变换；（实线）</a:t>
            </a:r>
            <a:endParaRPr lang="en-US" altLang="zh-CN" dirty="0" smtClean="0"/>
          </a:p>
          <a:p>
            <a:pPr lvl="1">
              <a:lnSpc>
                <a:spcPct val="125000"/>
              </a:lnSpc>
            </a:pPr>
            <a:r>
              <a:rPr lang="zh-CN" altLang="en-US" dirty="0" smtClean="0"/>
              <a:t>单极性</a:t>
            </a:r>
            <a:r>
              <a:rPr lang="en-US" altLang="zh-CN" dirty="0" smtClean="0">
                <a:solidFill>
                  <a:srgbClr val="FF0000"/>
                </a:solidFill>
              </a:rPr>
              <a:t>RZ</a:t>
            </a:r>
            <a:r>
              <a:rPr lang="zh-CN" altLang="en-US" dirty="0" smtClean="0"/>
              <a:t>信号中含有</a:t>
            </a:r>
            <a:r>
              <a:rPr lang="zh-CN" altLang="en-US" dirty="0" smtClean="0">
                <a:solidFill>
                  <a:srgbClr val="FF0000"/>
                </a:solidFill>
              </a:rPr>
              <a:t>定时分量</a:t>
            </a:r>
            <a:r>
              <a:rPr lang="zh-CN" altLang="en-US" dirty="0" smtClean="0"/>
              <a:t>，可以直接提取它。（虚线）</a:t>
            </a:r>
            <a:endParaRPr lang="en-US" altLang="zh-CN" dirty="0" smtClean="0"/>
          </a:p>
          <a:p>
            <a:pPr lvl="1">
              <a:lnSpc>
                <a:spcPct val="125000"/>
              </a:lnSpc>
            </a:pPr>
            <a:endParaRPr lang="en-US" altLang="zh-CN" dirty="0"/>
          </a:p>
        </p:txBody>
      </p:sp>
      <p:sp>
        <p:nvSpPr>
          <p:cNvPr id="4" name="灯片编号占位符 5"/>
          <p:cNvSpPr>
            <a:spLocks noGrp="1"/>
          </p:cNvSpPr>
          <p:nvPr>
            <p:ph type="sldNum" sz="quarter" idx="12"/>
          </p:nvPr>
        </p:nvSpPr>
        <p:spPr/>
        <p:txBody>
          <a:bodyPr/>
          <a:lstStyle/>
          <a:p>
            <a:fld id="{EF9D7FEF-3AB7-4ECC-9783-E431288BC6E8}" type="slidenum">
              <a:rPr lang="en-US" altLang="zh-CN" smtClean="0"/>
              <a:pPr/>
              <a:t>49</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1025197545"/>
              </p:ext>
            </p:extLst>
          </p:nvPr>
        </p:nvGraphicFramePr>
        <p:xfrm>
          <a:off x="4788024" y="1988840"/>
          <a:ext cx="4441825" cy="2592387"/>
        </p:xfrm>
        <a:graphic>
          <a:graphicData uri="http://schemas.openxmlformats.org/presentationml/2006/ole">
            <mc:AlternateContent xmlns:mc="http://schemas.openxmlformats.org/markup-compatibility/2006">
              <mc:Choice xmlns:v="urn:schemas-microsoft-com:vml" Requires="v">
                <p:oleObj spid="_x0000_s659533" name="Visio" r:id="rId3" imgW="1743151" imgH="1045769" progId="Visio.Drawing.11">
                  <p:embed/>
                </p:oleObj>
              </mc:Choice>
              <mc:Fallback>
                <p:oleObj name="Visio" r:id="rId3" imgW="1743151" imgH="1045769" progId="Visio.Drawing.11">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988840"/>
                        <a:ext cx="44418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椭圆 2"/>
          <p:cNvSpPr/>
          <p:nvPr/>
        </p:nvSpPr>
        <p:spPr>
          <a:xfrm>
            <a:off x="5652120" y="2996952"/>
            <a:ext cx="360040" cy="12241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87156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8371">
                                            <p:txEl>
                                              <p:pRg st="1" end="1"/>
                                            </p:txEl>
                                          </p:spTgt>
                                        </p:tgtEl>
                                        <p:attrNameLst>
                                          <p:attrName>style.visibility</p:attrName>
                                        </p:attrNameLst>
                                      </p:cBhvr>
                                      <p:to>
                                        <p:strVal val="visible"/>
                                      </p:to>
                                    </p:set>
                                    <p:anim calcmode="lin" valueType="num">
                                      <p:cBhvr additive="base">
                                        <p:cTn id="18"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8371">
                                            <p:txEl>
                                              <p:pRg st="2" end="2"/>
                                            </p:txEl>
                                          </p:spTgt>
                                        </p:tgtEl>
                                        <p:attrNameLst>
                                          <p:attrName>style.visibility</p:attrName>
                                        </p:attrNameLst>
                                      </p:cBhvr>
                                      <p:to>
                                        <p:strVal val="visible"/>
                                      </p:to>
                                    </p:set>
                                    <p:anim calcmode="lin" valueType="num">
                                      <p:cBhvr additive="base">
                                        <p:cTn id="24"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8371">
                                            <p:txEl>
                                              <p:pRg st="2" end="2"/>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42" presetClass="entr" presetSubtype="0"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a:t>研究数字基带传输系统的原因</a:t>
            </a:r>
            <a:endParaRPr lang="zh-CN" altLang="en-US" dirty="0" smtClean="0"/>
          </a:p>
        </p:txBody>
      </p:sp>
      <p:sp>
        <p:nvSpPr>
          <p:cNvPr id="22531" name="Rectangle 3"/>
          <p:cNvSpPr>
            <a:spLocks noGrp="1" noChangeArrowheads="1"/>
          </p:cNvSpPr>
          <p:nvPr>
            <p:ph type="body" idx="1"/>
          </p:nvPr>
        </p:nvSpPr>
        <p:spPr/>
        <p:txBody>
          <a:bodyPr>
            <a:normAutofit/>
          </a:bodyPr>
          <a:lstStyle/>
          <a:p>
            <a:pPr marL="0" indent="0">
              <a:buNone/>
            </a:pPr>
            <a:r>
              <a:rPr lang="zh-CN" altLang="en-US" dirty="0" smtClean="0">
                <a:solidFill>
                  <a:srgbClr val="0000FF"/>
                </a:solidFill>
              </a:rPr>
              <a:t>原因有：</a:t>
            </a:r>
            <a:endParaRPr lang="en-US" altLang="zh-CN" dirty="0" smtClean="0">
              <a:solidFill>
                <a:srgbClr val="0000FF"/>
              </a:solidFill>
            </a:endParaRPr>
          </a:p>
          <a:p>
            <a:r>
              <a:rPr lang="zh-CN" altLang="en-US" dirty="0" smtClean="0"/>
              <a:t>近程数据通信系统中广泛采用</a:t>
            </a:r>
          </a:p>
          <a:p>
            <a:r>
              <a:rPr lang="zh-CN" altLang="en-US" dirty="0" smtClean="0"/>
              <a:t>基带传输方式也有迅速发展的趋势</a:t>
            </a:r>
          </a:p>
          <a:p>
            <a:r>
              <a:rPr lang="zh-CN" altLang="en-US" dirty="0" smtClean="0"/>
              <a:t>基带传输中包含带通传输的许多基本问题</a:t>
            </a:r>
          </a:p>
          <a:p>
            <a:r>
              <a:rPr lang="zh-CN" altLang="en-US" dirty="0" smtClean="0"/>
              <a:t>任何一个采用线性调制的带通传输系统，可以等效为一个基带传输系统来研究。 </a:t>
            </a:r>
            <a:endParaRPr lang="zh-CN" altLang="en-US" dirty="0"/>
          </a:p>
        </p:txBody>
      </p:sp>
      <p:sp>
        <p:nvSpPr>
          <p:cNvPr id="4" name="灯片编号占位符 5"/>
          <p:cNvSpPr>
            <a:spLocks noGrp="1"/>
          </p:cNvSpPr>
          <p:nvPr>
            <p:ph type="sldNum" sz="quarter" idx="12"/>
          </p:nvPr>
        </p:nvSpPr>
        <p:spPr/>
        <p:txBody>
          <a:bodyPr/>
          <a:lstStyle/>
          <a:p>
            <a:fld id="{90D2D663-53B1-4E7A-A4DC-D9693F7E4110}" type="slidenum">
              <a:rPr lang="en-US" altLang="zh-CN" smtClean="0"/>
              <a:pPr/>
              <a:t>5</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additive="base">
                                        <p:cTn id="7"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xEl>
                                              <p:pRg st="0" end="0"/>
                                            </p:txEl>
                                          </p:spTgt>
                                        </p:tgtEl>
                                        <p:attrNameLst>
                                          <p:attrName>style.visibility</p:attrName>
                                        </p:attrNameLst>
                                      </p:cBhvr>
                                      <p:to>
                                        <p:strVal val="visible"/>
                                      </p:to>
                                    </p:set>
                                    <p:anim calcmode="lin" valueType="num">
                                      <p:cBhvr additive="base">
                                        <p:cTn id="13"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531">
                                            <p:txEl>
                                              <p:pRg st="3" end="3"/>
                                            </p:txEl>
                                          </p:spTgt>
                                        </p:tgtEl>
                                        <p:attrNameLst>
                                          <p:attrName>style.visibility</p:attrName>
                                        </p:attrNameLst>
                                      </p:cBhvr>
                                      <p:to>
                                        <p:strVal val="visible"/>
                                      </p:to>
                                    </p:set>
                                    <p:anim calcmode="lin" valueType="num">
                                      <p:cBhvr additive="base">
                                        <p:cTn id="25"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531">
                                            <p:txEl>
                                              <p:pRg st="4" end="4"/>
                                            </p:txEl>
                                          </p:spTgt>
                                        </p:tgtEl>
                                        <p:attrNameLst>
                                          <p:attrName>style.visibility</p:attrName>
                                        </p:attrNameLst>
                                      </p:cBhvr>
                                      <p:to>
                                        <p:strVal val="visible"/>
                                      </p:to>
                                    </p:set>
                                    <p:anim calcmode="lin" valueType="num">
                                      <p:cBhvr additive="base">
                                        <p:cTn id="31"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dirty="0" smtClean="0"/>
              <a:t>总结（续）</a:t>
            </a:r>
            <a:endParaRPr lang="zh-CN" altLang="en-US" dirty="0"/>
          </a:p>
        </p:txBody>
      </p:sp>
      <p:sp>
        <p:nvSpPr>
          <p:cNvPr id="58371" name="Rectangle 3"/>
          <p:cNvSpPr>
            <a:spLocks noGrp="1" noChangeArrowheads="1"/>
          </p:cNvSpPr>
          <p:nvPr>
            <p:ph type="body" idx="1"/>
          </p:nvPr>
        </p:nvSpPr>
        <p:spPr/>
        <p:txBody>
          <a:bodyPr>
            <a:normAutofit/>
          </a:bodyPr>
          <a:lstStyle/>
          <a:p>
            <a:pPr>
              <a:lnSpc>
                <a:spcPct val="125000"/>
              </a:lnSpc>
            </a:pPr>
            <a:r>
              <a:rPr lang="zh-CN" altLang="en-US" dirty="0" smtClean="0">
                <a:solidFill>
                  <a:srgbClr val="0000FF"/>
                </a:solidFill>
              </a:rPr>
              <a:t>“</a:t>
            </a:r>
            <a:r>
              <a:rPr lang="en-US" altLang="zh-CN" dirty="0" smtClean="0">
                <a:solidFill>
                  <a:srgbClr val="0000FF"/>
                </a:solidFill>
              </a:rPr>
              <a:t>0”</a:t>
            </a:r>
            <a:r>
              <a:rPr lang="zh-CN" altLang="en-US" dirty="0" smtClean="0">
                <a:solidFill>
                  <a:srgbClr val="0000FF"/>
                </a:solidFill>
              </a:rPr>
              <a:t>、“</a:t>
            </a:r>
            <a:r>
              <a:rPr lang="en-US" altLang="zh-CN" dirty="0" smtClean="0">
                <a:solidFill>
                  <a:srgbClr val="0000FF"/>
                </a:solidFill>
              </a:rPr>
              <a:t>1”</a:t>
            </a:r>
            <a:r>
              <a:rPr lang="zh-CN" altLang="en-US" dirty="0" smtClean="0">
                <a:solidFill>
                  <a:srgbClr val="0000FF"/>
                </a:solidFill>
              </a:rPr>
              <a:t>等概的双极性信号没有离散谱</a:t>
            </a:r>
            <a:r>
              <a:rPr lang="zh-CN" altLang="en-US" dirty="0" smtClean="0"/>
              <a:t>，也就是说没有直流分量和定时分量。</a:t>
            </a:r>
          </a:p>
          <a:p>
            <a:pPr lvl="1">
              <a:lnSpc>
                <a:spcPct val="125000"/>
              </a:lnSpc>
            </a:pPr>
            <a:endParaRPr lang="en-US" altLang="zh-CN" dirty="0"/>
          </a:p>
        </p:txBody>
      </p:sp>
      <p:sp>
        <p:nvSpPr>
          <p:cNvPr id="4" name="灯片编号占位符 5"/>
          <p:cNvSpPr>
            <a:spLocks noGrp="1"/>
          </p:cNvSpPr>
          <p:nvPr>
            <p:ph type="sldNum" sz="quarter" idx="12"/>
          </p:nvPr>
        </p:nvSpPr>
        <p:spPr/>
        <p:txBody>
          <a:bodyPr/>
          <a:lstStyle/>
          <a:p>
            <a:fld id="{EF9D7FEF-3AB7-4ECC-9783-E431288BC6E8}" type="slidenum">
              <a:rPr lang="en-US" altLang="zh-CN" smtClean="0"/>
              <a:pPr/>
              <a:t>50</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3210842598"/>
              </p:ext>
            </p:extLst>
          </p:nvPr>
        </p:nvGraphicFramePr>
        <p:xfrm>
          <a:off x="1562377" y="2553135"/>
          <a:ext cx="5673919" cy="3339725"/>
        </p:xfrm>
        <a:graphic>
          <a:graphicData uri="http://schemas.openxmlformats.org/presentationml/2006/ole">
            <mc:AlternateContent xmlns:mc="http://schemas.openxmlformats.org/markup-compatibility/2006">
              <mc:Choice xmlns:v="urn:schemas-microsoft-com:vml" Requires="v">
                <p:oleObj spid="_x0000_s660557" name="Visio" r:id="rId3" imgW="1743151" imgH="1045769" progId="Visio.Drawing.11">
                  <p:embed/>
                </p:oleObj>
              </mc:Choice>
              <mc:Fallback>
                <p:oleObj name="Visio" r:id="rId3" imgW="1743151" imgH="1045769"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377" y="2553135"/>
                        <a:ext cx="5673919" cy="33397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2943232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a:t>
            </a:r>
            <a:r>
              <a:rPr lang="en-US" altLang="zh-CN" smtClean="0"/>
              <a:t>6</a:t>
            </a:r>
            <a:r>
              <a:rPr lang="zh-CN" altLang="en-US" smtClean="0"/>
              <a:t>章 数字基带传输系统</a:t>
            </a:r>
            <a:endParaRPr lang="zh-CN" altLang="en-US" dirty="0"/>
          </a:p>
        </p:txBody>
      </p:sp>
      <p:sp>
        <p:nvSpPr>
          <p:cNvPr id="3" name="内容占位符 2"/>
          <p:cNvSpPr>
            <a:spLocks noGrp="1"/>
          </p:cNvSpPr>
          <p:nvPr>
            <p:ph idx="1"/>
          </p:nvPr>
        </p:nvSpPr>
        <p:spPr/>
        <p:txBody>
          <a:bodyPr/>
          <a:lstStyle/>
          <a:p>
            <a:r>
              <a:rPr lang="en-US" altLang="zh-CN" dirty="0" smtClean="0"/>
              <a:t>6.1 </a:t>
            </a:r>
            <a:r>
              <a:rPr lang="zh-CN" altLang="en-US" dirty="0" smtClean="0"/>
              <a:t>数字基带信号及其频谱特性 </a:t>
            </a:r>
          </a:p>
          <a:p>
            <a:r>
              <a:rPr lang="en-US" altLang="zh-CN" dirty="0" smtClean="0">
                <a:solidFill>
                  <a:srgbClr val="FF0000"/>
                </a:solidFill>
              </a:rPr>
              <a:t>6.2 </a:t>
            </a:r>
            <a:r>
              <a:rPr lang="zh-CN" altLang="en-US" dirty="0" smtClean="0">
                <a:solidFill>
                  <a:srgbClr val="FF0000"/>
                </a:solidFill>
              </a:rPr>
              <a:t>基带传输的常用码型</a:t>
            </a:r>
            <a:endParaRPr lang="en-US" altLang="zh-CN" dirty="0" smtClean="0">
              <a:solidFill>
                <a:srgbClr val="FF0000"/>
              </a:solidFill>
            </a:endParaRPr>
          </a:p>
          <a:p>
            <a:r>
              <a:rPr lang="en-US" altLang="zh-CN" dirty="0" smtClean="0"/>
              <a:t>6.3 </a:t>
            </a:r>
            <a:r>
              <a:rPr lang="zh-CN" altLang="en-US" dirty="0" smtClean="0"/>
              <a:t>数字基带信号传输与码间串扰</a:t>
            </a:r>
            <a:endParaRPr lang="en-US" altLang="zh-CN" dirty="0" smtClean="0"/>
          </a:p>
          <a:p>
            <a:r>
              <a:rPr lang="en-US" altLang="zh-CN" dirty="0" smtClean="0"/>
              <a:t>6.4 </a:t>
            </a:r>
            <a:r>
              <a:rPr lang="zh-CN" altLang="en-US" dirty="0" smtClean="0"/>
              <a:t>无码间串扰的基带传输特性</a:t>
            </a:r>
            <a:endParaRPr lang="en-US" altLang="zh-CN" dirty="0" smtClean="0"/>
          </a:p>
          <a:p>
            <a:r>
              <a:rPr lang="en-US" altLang="zh-CN" dirty="0" smtClean="0"/>
              <a:t>6.5 </a:t>
            </a:r>
            <a:r>
              <a:rPr lang="zh-CN" altLang="en-US" dirty="0" smtClean="0"/>
              <a:t>基带传输系统的抗噪声性能</a:t>
            </a:r>
            <a:endParaRPr lang="en-US" altLang="zh-CN" dirty="0" smtClean="0"/>
          </a:p>
          <a:p>
            <a:r>
              <a:rPr lang="en-US" altLang="zh-CN" dirty="0" smtClean="0"/>
              <a:t>6.6  </a:t>
            </a:r>
            <a:r>
              <a:rPr lang="zh-CN" altLang="en-US" dirty="0" smtClean="0"/>
              <a:t>眼图</a:t>
            </a:r>
          </a:p>
          <a:p>
            <a:r>
              <a:rPr lang="en-US" altLang="zh-CN" dirty="0" smtClean="0"/>
              <a:t>6.7  </a:t>
            </a:r>
            <a:r>
              <a:rPr lang="zh-CN" altLang="en-US" dirty="0" smtClean="0"/>
              <a:t>部分响应和时域均衡</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51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dirty="0"/>
              <a:t>6.2 </a:t>
            </a:r>
            <a:r>
              <a:rPr lang="zh-CN" altLang="en-US" dirty="0"/>
              <a:t>基带传输的常用码型</a:t>
            </a:r>
          </a:p>
        </p:txBody>
      </p:sp>
      <p:sp>
        <p:nvSpPr>
          <p:cNvPr id="59395" name="Rectangle 3"/>
          <p:cNvSpPr>
            <a:spLocks noGrp="1" noChangeArrowheads="1"/>
          </p:cNvSpPr>
          <p:nvPr>
            <p:ph type="body" idx="1"/>
          </p:nvPr>
        </p:nvSpPr>
        <p:spPr/>
        <p:txBody>
          <a:bodyPr>
            <a:normAutofit fontScale="92500"/>
          </a:bodyPr>
          <a:lstStyle/>
          <a:p>
            <a:r>
              <a:rPr lang="zh-CN" altLang="en-US" dirty="0" smtClean="0">
                <a:solidFill>
                  <a:srgbClr val="0000FF"/>
                </a:solidFill>
              </a:rPr>
              <a:t>问题</a:t>
            </a:r>
            <a:r>
              <a:rPr lang="zh-CN" altLang="en-US" dirty="0" smtClean="0"/>
              <a:t>：并非所有基带波形都适合传输，如：</a:t>
            </a:r>
            <a:endParaRPr lang="en-US" altLang="zh-CN" dirty="0" smtClean="0"/>
          </a:p>
          <a:p>
            <a:pPr lvl="1"/>
            <a:r>
              <a:rPr lang="zh-CN" altLang="en-US" dirty="0" smtClean="0"/>
              <a:t>单极性波形：含丰富直流和低频，不适合低频特性差的信道传输，会严重畸变</a:t>
            </a:r>
            <a:endParaRPr lang="en-US" altLang="zh-CN" dirty="0" smtClean="0"/>
          </a:p>
          <a:p>
            <a:pPr lvl="1"/>
            <a:r>
              <a:rPr lang="en-US" altLang="zh-CN" dirty="0" smtClean="0"/>
              <a:t>NRZ</a:t>
            </a:r>
            <a:r>
              <a:rPr lang="zh-CN" altLang="en-US" dirty="0" smtClean="0"/>
              <a:t>波形：连续“</a:t>
            </a:r>
            <a:r>
              <a:rPr lang="en-US" altLang="zh-CN" dirty="0" smtClean="0"/>
              <a:t>1</a:t>
            </a:r>
            <a:r>
              <a:rPr lang="zh-CN" altLang="en-US" dirty="0" smtClean="0"/>
              <a:t>”或“</a:t>
            </a:r>
            <a:r>
              <a:rPr lang="en-US" altLang="zh-CN" dirty="0" smtClean="0"/>
              <a:t>0</a:t>
            </a:r>
            <a:r>
              <a:rPr lang="zh-CN" altLang="en-US" dirty="0" smtClean="0"/>
              <a:t>”，会出现固定电平，无定时信息。</a:t>
            </a:r>
            <a:endParaRPr lang="en-US" altLang="zh-CN" dirty="0" smtClean="0"/>
          </a:p>
          <a:p>
            <a:pPr lvl="2"/>
            <a:endParaRPr lang="en-US" altLang="zh-CN" dirty="0" smtClean="0"/>
          </a:p>
          <a:p>
            <a:r>
              <a:rPr lang="zh-CN" altLang="en-US" dirty="0" smtClean="0"/>
              <a:t>对传输用的基带信号的主要要求，两方面</a:t>
            </a:r>
            <a:r>
              <a:rPr lang="en-US" altLang="zh-CN" dirty="0" smtClean="0"/>
              <a:t>:</a:t>
            </a:r>
          </a:p>
          <a:p>
            <a:pPr lvl="1"/>
            <a:r>
              <a:rPr lang="zh-CN" altLang="en-US" dirty="0" smtClean="0">
                <a:solidFill>
                  <a:srgbClr val="0000FF"/>
                </a:solidFill>
              </a:rPr>
              <a:t>对代码的要求</a:t>
            </a:r>
            <a:r>
              <a:rPr lang="zh-CN" altLang="en-US" dirty="0" smtClean="0"/>
              <a:t>：原始消息代码必须编成适合于传输用的码型；</a:t>
            </a:r>
          </a:p>
          <a:p>
            <a:pPr lvl="1"/>
            <a:r>
              <a:rPr lang="zh-CN" altLang="en-US" dirty="0" smtClean="0">
                <a:solidFill>
                  <a:srgbClr val="0000FF"/>
                </a:solidFill>
              </a:rPr>
              <a:t>对所选码型的电波形要求</a:t>
            </a:r>
            <a:r>
              <a:rPr lang="zh-CN" altLang="en-US" dirty="0" smtClean="0"/>
              <a:t>：电波形应适合于基带系统的传输。 </a:t>
            </a:r>
          </a:p>
          <a:p>
            <a:pPr lvl="1"/>
            <a:r>
              <a:rPr lang="zh-CN" altLang="en-US" dirty="0" smtClean="0"/>
              <a:t>前者属于传输码型的选择，后者是基带脉冲的选择。这是两个既独立又有联系的问题。本节先讨论码型的选择问题。 </a:t>
            </a:r>
            <a:endParaRPr lang="zh-CN" altLang="en-US" dirty="0"/>
          </a:p>
        </p:txBody>
      </p:sp>
      <p:sp>
        <p:nvSpPr>
          <p:cNvPr id="4" name="灯片编号占位符 5"/>
          <p:cNvSpPr>
            <a:spLocks noGrp="1"/>
          </p:cNvSpPr>
          <p:nvPr>
            <p:ph type="sldNum" sz="quarter" idx="12"/>
          </p:nvPr>
        </p:nvSpPr>
        <p:spPr/>
        <p:txBody>
          <a:bodyPr/>
          <a:lstStyle/>
          <a:p>
            <a:fld id="{92AB4C2D-E9E4-4F24-B758-BEBC86B0DC68}" type="slidenum">
              <a:rPr lang="en-US" altLang="zh-CN" smtClean="0"/>
              <a:pPr/>
              <a:t>52</a:t>
            </a:fld>
            <a:endParaRPr lang="en-US" altLang="zh-CN"/>
          </a:p>
        </p:txBody>
      </p:sp>
      <p:sp>
        <p:nvSpPr>
          <p:cNvPr id="2" name="下箭头 1"/>
          <p:cNvSpPr/>
          <p:nvPr/>
        </p:nvSpPr>
        <p:spPr>
          <a:xfrm>
            <a:off x="3787302" y="3068960"/>
            <a:ext cx="1008112" cy="576064"/>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4" end="4"/>
                                            </p:txEl>
                                          </p:spTgt>
                                        </p:tgtEl>
                                        <p:attrNameLst>
                                          <p:attrName>style.visibility</p:attrName>
                                        </p:attrNameLst>
                                      </p:cBhvr>
                                      <p:to>
                                        <p:strVal val="visible"/>
                                      </p:to>
                                    </p:set>
                                    <p:anim calcmode="lin" valueType="num">
                                      <p:cBhvr additive="base">
                                        <p:cTn id="7"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9395">
                                            <p:txEl>
                                              <p:pRg st="5" end="5"/>
                                            </p:txEl>
                                          </p:spTgt>
                                        </p:tgtEl>
                                        <p:attrNameLst>
                                          <p:attrName>style.visibility</p:attrName>
                                        </p:attrNameLst>
                                      </p:cBhvr>
                                      <p:to>
                                        <p:strVal val="visible"/>
                                      </p:to>
                                    </p:set>
                                    <p:anim calcmode="lin" valueType="num">
                                      <p:cBhvr additive="base">
                                        <p:cTn id="17"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9395">
                                            <p:txEl>
                                              <p:pRg st="6" end="6"/>
                                            </p:txEl>
                                          </p:spTgt>
                                        </p:tgtEl>
                                        <p:attrNameLst>
                                          <p:attrName>style.visibility</p:attrName>
                                        </p:attrNameLst>
                                      </p:cBhvr>
                                      <p:to>
                                        <p:strVal val="visible"/>
                                      </p:to>
                                    </p:set>
                                    <p:anim calcmode="lin" valueType="num">
                                      <p:cBhvr additive="base">
                                        <p:cTn id="23" dur="5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93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9395">
                                            <p:txEl>
                                              <p:pRg st="7" end="7"/>
                                            </p:txEl>
                                          </p:spTgt>
                                        </p:tgtEl>
                                        <p:attrNameLst>
                                          <p:attrName>style.visibility</p:attrName>
                                        </p:attrNameLst>
                                      </p:cBhvr>
                                      <p:to>
                                        <p:strVal val="visible"/>
                                      </p:to>
                                    </p:set>
                                    <p:anim calcmode="lin" valueType="num">
                                      <p:cBhvr additive="base">
                                        <p:cTn id="29" dur="500" fill="hold"/>
                                        <p:tgtEl>
                                          <p:spTgt spid="5939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93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dirty="0"/>
              <a:t>6.2.1 </a:t>
            </a:r>
            <a:r>
              <a:rPr lang="zh-CN" altLang="en-US" dirty="0"/>
              <a:t>传输码的码型选择原则</a:t>
            </a:r>
          </a:p>
        </p:txBody>
      </p:sp>
      <p:sp>
        <p:nvSpPr>
          <p:cNvPr id="60419" name="Rectangle 3"/>
          <p:cNvSpPr>
            <a:spLocks noGrp="1" noChangeArrowheads="1"/>
          </p:cNvSpPr>
          <p:nvPr>
            <p:ph sz="half" idx="1"/>
          </p:nvPr>
        </p:nvSpPr>
        <p:spPr>
          <a:xfrm>
            <a:off x="611560" y="1196753"/>
            <a:ext cx="4140460" cy="4536504"/>
          </a:xfrm>
        </p:spPr>
        <p:txBody>
          <a:bodyPr>
            <a:normAutofit fontScale="92500" lnSpcReduction="10000"/>
          </a:bodyPr>
          <a:lstStyle/>
          <a:p>
            <a:r>
              <a:rPr lang="en-US" altLang="zh-CN" dirty="0" smtClean="0"/>
              <a:t>1. </a:t>
            </a:r>
            <a:r>
              <a:rPr lang="zh-CN" altLang="en-US" dirty="0" smtClean="0"/>
              <a:t>不含</a:t>
            </a:r>
            <a:r>
              <a:rPr lang="zh-CN" altLang="en-US" dirty="0" smtClean="0">
                <a:solidFill>
                  <a:srgbClr val="FF0000"/>
                </a:solidFill>
              </a:rPr>
              <a:t>直流</a:t>
            </a:r>
            <a:r>
              <a:rPr lang="zh-CN" altLang="en-US" dirty="0" smtClean="0"/>
              <a:t>，且</a:t>
            </a:r>
            <a:r>
              <a:rPr lang="zh-CN" altLang="en-US" dirty="0" smtClean="0">
                <a:solidFill>
                  <a:srgbClr val="FF0000"/>
                </a:solidFill>
              </a:rPr>
              <a:t>低频</a:t>
            </a:r>
            <a:r>
              <a:rPr lang="zh-CN" altLang="en-US" dirty="0" smtClean="0"/>
              <a:t>分量尽量少；</a:t>
            </a:r>
            <a:endParaRPr lang="en-US" altLang="zh-CN" dirty="0" smtClean="0"/>
          </a:p>
          <a:p>
            <a:pPr marL="0" indent="0">
              <a:buNone/>
            </a:pPr>
            <a:r>
              <a:rPr lang="zh-CN" altLang="en-US" dirty="0" smtClean="0"/>
              <a:t>  因为：由于</a:t>
            </a:r>
            <a:r>
              <a:rPr lang="zh-CN" altLang="en-US" dirty="0"/>
              <a:t>变压器的接入，使信道具有低频截止特性</a:t>
            </a:r>
            <a:endParaRPr lang="zh-CN" altLang="en-US" dirty="0" smtClean="0"/>
          </a:p>
          <a:p>
            <a:r>
              <a:rPr lang="en-US" altLang="zh-CN" dirty="0" smtClean="0"/>
              <a:t>2. </a:t>
            </a:r>
            <a:r>
              <a:rPr lang="zh-CN" altLang="en-US" dirty="0" smtClean="0"/>
              <a:t>应含有丰富的</a:t>
            </a:r>
            <a:r>
              <a:rPr lang="zh-CN" altLang="en-US" dirty="0" smtClean="0">
                <a:solidFill>
                  <a:srgbClr val="FF0000"/>
                </a:solidFill>
              </a:rPr>
              <a:t>定时</a:t>
            </a:r>
            <a:r>
              <a:rPr lang="zh-CN" altLang="en-US" dirty="0" smtClean="0"/>
              <a:t>信息，以便于从接收码流中提取定时信号；</a:t>
            </a:r>
          </a:p>
          <a:p>
            <a:r>
              <a:rPr lang="en-US" altLang="zh-CN" dirty="0" smtClean="0"/>
              <a:t>3. </a:t>
            </a:r>
            <a:r>
              <a:rPr lang="zh-CN" altLang="en-US" dirty="0" smtClean="0"/>
              <a:t>功率谱主瓣宽度窄，以节省</a:t>
            </a:r>
            <a:r>
              <a:rPr lang="zh-CN" altLang="en-US" dirty="0" smtClean="0">
                <a:solidFill>
                  <a:srgbClr val="FF0000"/>
                </a:solidFill>
              </a:rPr>
              <a:t>传输频带</a:t>
            </a:r>
            <a:r>
              <a:rPr lang="zh-CN" altLang="en-US" dirty="0"/>
              <a:t>，</a:t>
            </a:r>
            <a:r>
              <a:rPr lang="zh-CN" altLang="en-US" dirty="0" smtClean="0"/>
              <a:t>有利于</a:t>
            </a:r>
            <a:r>
              <a:rPr lang="zh-CN" altLang="en-US" dirty="0"/>
              <a:t>提高系统的频带</a:t>
            </a:r>
            <a:r>
              <a:rPr lang="zh-CN" altLang="en-US" dirty="0" smtClean="0"/>
              <a:t>利用率</a:t>
            </a:r>
          </a:p>
        </p:txBody>
      </p:sp>
      <p:sp>
        <p:nvSpPr>
          <p:cNvPr id="2" name="内容占位符 1"/>
          <p:cNvSpPr>
            <a:spLocks noGrp="1"/>
          </p:cNvSpPr>
          <p:nvPr>
            <p:ph sz="half" idx="2"/>
          </p:nvPr>
        </p:nvSpPr>
        <p:spPr>
          <a:xfrm>
            <a:off x="4815458" y="1268760"/>
            <a:ext cx="3788990" cy="4827241"/>
          </a:xfrm>
        </p:spPr>
        <p:txBody>
          <a:bodyPr>
            <a:normAutofit fontScale="92500" lnSpcReduction="10000"/>
          </a:bodyPr>
          <a:lstStyle/>
          <a:p>
            <a:r>
              <a:rPr lang="en-US" altLang="zh-CN" dirty="0"/>
              <a:t>4. </a:t>
            </a:r>
            <a:r>
              <a:rPr lang="zh-CN" altLang="en-US" dirty="0"/>
              <a:t>不受信息源统计特性的影响，即能适应于</a:t>
            </a:r>
            <a:r>
              <a:rPr lang="zh-CN" altLang="en-US" dirty="0">
                <a:solidFill>
                  <a:srgbClr val="FF0000"/>
                </a:solidFill>
              </a:rPr>
              <a:t>信息源的变化</a:t>
            </a:r>
            <a:r>
              <a:rPr lang="zh-CN" altLang="en-US" dirty="0"/>
              <a:t>； </a:t>
            </a:r>
          </a:p>
          <a:p>
            <a:r>
              <a:rPr lang="en-US" altLang="zh-CN" dirty="0"/>
              <a:t>5. </a:t>
            </a:r>
            <a:r>
              <a:rPr lang="zh-CN" altLang="en-US" dirty="0"/>
              <a:t>具有内在的</a:t>
            </a:r>
            <a:r>
              <a:rPr lang="zh-CN" altLang="en-US" dirty="0">
                <a:solidFill>
                  <a:srgbClr val="FF0000"/>
                </a:solidFill>
              </a:rPr>
              <a:t>检错</a:t>
            </a:r>
            <a:r>
              <a:rPr lang="zh-CN" altLang="en-US" dirty="0"/>
              <a:t>能力，即码型应具有一定规律性，以便利用这一规律性进行宏观监测。</a:t>
            </a:r>
          </a:p>
          <a:p>
            <a:r>
              <a:rPr lang="en-US" altLang="zh-CN" dirty="0"/>
              <a:t>6. </a:t>
            </a:r>
            <a:r>
              <a:rPr lang="zh-CN" altLang="en-US" dirty="0"/>
              <a:t>编译码</a:t>
            </a:r>
            <a:r>
              <a:rPr lang="zh-CN" altLang="en-US" dirty="0">
                <a:solidFill>
                  <a:srgbClr val="FF0000"/>
                </a:solidFill>
              </a:rPr>
              <a:t>简单</a:t>
            </a:r>
            <a:r>
              <a:rPr lang="zh-CN" altLang="en-US" dirty="0"/>
              <a:t>，以降低通信延时和成本。</a:t>
            </a:r>
          </a:p>
          <a:p>
            <a:endParaRPr lang="zh-CN" altLang="en-US" dirty="0"/>
          </a:p>
        </p:txBody>
      </p:sp>
      <p:sp>
        <p:nvSpPr>
          <p:cNvPr id="4" name="灯片编号占位符 5"/>
          <p:cNvSpPr>
            <a:spLocks noGrp="1"/>
          </p:cNvSpPr>
          <p:nvPr>
            <p:ph type="sldNum" sz="quarter" idx="12"/>
          </p:nvPr>
        </p:nvSpPr>
        <p:spPr/>
        <p:txBody>
          <a:bodyPr/>
          <a:lstStyle/>
          <a:p>
            <a:fld id="{43DDC6A1-6224-42AE-A92C-D1A8C4E8376D}" type="slidenum">
              <a:rPr lang="en-US" altLang="zh-CN" smtClean="0"/>
              <a:pPr/>
              <a:t>53</a:t>
            </a:fld>
            <a:endParaRPr lang="en-US" altLang="zh-CN"/>
          </a:p>
        </p:txBody>
      </p:sp>
      <p:sp>
        <p:nvSpPr>
          <p:cNvPr id="3" name="矩形 2"/>
          <p:cNvSpPr/>
          <p:nvPr/>
        </p:nvSpPr>
        <p:spPr>
          <a:xfrm>
            <a:off x="899592" y="5733256"/>
            <a:ext cx="7704856"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a:latin typeface="+mj-ea"/>
                <a:ea typeface="+mj-ea"/>
              </a:rPr>
              <a:t>满足或部分满足以上特性的传输码型种类很多，下面将介绍目前常用的几种。</a:t>
            </a:r>
          </a:p>
        </p:txBody>
      </p:sp>
    </p:spTree>
    <p:extLst>
      <p:ext uri="{BB962C8B-B14F-4D97-AF65-F5344CB8AC3E}">
        <p14:creationId xmlns:p14="http://schemas.microsoft.com/office/powerpoint/2010/main" val="3927022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 calcmode="lin" valueType="num">
                                      <p:cBhvr additive="base">
                                        <p:cTn id="12"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0419">
                                            <p:txEl>
                                              <p:pRg st="2" end="2"/>
                                            </p:txEl>
                                          </p:spTgt>
                                        </p:tgtEl>
                                        <p:attrNameLst>
                                          <p:attrName>style.visibility</p:attrName>
                                        </p:attrNameLst>
                                      </p:cBhvr>
                                      <p:to>
                                        <p:strVal val="visible"/>
                                      </p:to>
                                    </p:set>
                                    <p:anim calcmode="lin" valueType="num">
                                      <p:cBhvr additive="base">
                                        <p:cTn id="18"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0419">
                                            <p:txEl>
                                              <p:pRg st="3" end="3"/>
                                            </p:txEl>
                                          </p:spTgt>
                                        </p:tgtEl>
                                        <p:attrNameLst>
                                          <p:attrName>style.visibility</p:attrName>
                                        </p:attrNameLst>
                                      </p:cBhvr>
                                      <p:to>
                                        <p:strVal val="visible"/>
                                      </p:to>
                                    </p:set>
                                    <p:anim calcmode="lin" valueType="num">
                                      <p:cBhvr additive="base">
                                        <p:cTn id="24"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04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xEl>
                                              <p:pRg st="0" end="0"/>
                                            </p:txEl>
                                          </p:spTgt>
                                        </p:tgtEl>
                                        <p:attrNameLst>
                                          <p:attrName>style.visibility</p:attrName>
                                        </p:attrNameLst>
                                      </p:cBhvr>
                                      <p:to>
                                        <p:strVal val="visible"/>
                                      </p:to>
                                    </p:set>
                                    <p:anim calcmode="lin" valueType="num">
                                      <p:cBhvr additive="base">
                                        <p:cTn id="30"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xEl>
                                              <p:pRg st="1" end="1"/>
                                            </p:txEl>
                                          </p:spTgt>
                                        </p:tgtEl>
                                        <p:attrNameLst>
                                          <p:attrName>style.visibility</p:attrName>
                                        </p:attrNameLst>
                                      </p:cBhvr>
                                      <p:to>
                                        <p:strVal val="visible"/>
                                      </p:to>
                                    </p:set>
                                    <p:anim calcmode="lin" valueType="num">
                                      <p:cBhvr additive="base">
                                        <p:cTn id="3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 calcmode="lin" valueType="num">
                                      <p:cBhvr additive="base">
                                        <p:cTn id="4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500" fill="hold"/>
                                        <p:tgtEl>
                                          <p:spTgt spid="3"/>
                                        </p:tgtEl>
                                        <p:attrNameLst>
                                          <p:attrName>ppt_x</p:attrName>
                                        </p:attrNameLst>
                                      </p:cBhvr>
                                      <p:tavLst>
                                        <p:tav tm="0">
                                          <p:val>
                                            <p:strVal val="#ppt_x"/>
                                          </p:val>
                                        </p:tav>
                                        <p:tav tm="100000">
                                          <p:val>
                                            <p:strVal val="#ppt_x"/>
                                          </p:val>
                                        </p:tav>
                                      </p:tavLst>
                                    </p:anim>
                                    <p:anim calcmode="lin" valueType="num">
                                      <p:cBhvr additive="base">
                                        <p:cTn id="4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dirty="0"/>
              <a:t>6.2.2</a:t>
            </a:r>
            <a:r>
              <a:rPr lang="zh-CN" altLang="en-US" dirty="0"/>
              <a:t>几种常用的传输码型</a:t>
            </a:r>
          </a:p>
        </p:txBody>
      </p:sp>
      <p:sp>
        <p:nvSpPr>
          <p:cNvPr id="61443" name="Rectangle 3"/>
          <p:cNvSpPr>
            <a:spLocks noGrp="1" noChangeArrowheads="1"/>
          </p:cNvSpPr>
          <p:nvPr>
            <p:ph type="body" idx="1"/>
          </p:nvPr>
        </p:nvSpPr>
        <p:spPr/>
        <p:txBody>
          <a:bodyPr/>
          <a:lstStyle/>
          <a:p>
            <a:pPr marL="0" indent="0">
              <a:buNone/>
            </a:pPr>
            <a:r>
              <a:rPr lang="en-US" altLang="zh-CN" dirty="0" smtClean="0">
                <a:solidFill>
                  <a:srgbClr val="0000FF"/>
                </a:solidFill>
              </a:rPr>
              <a:t>1. AMI</a:t>
            </a:r>
            <a:r>
              <a:rPr lang="zh-CN" altLang="en-US" dirty="0" smtClean="0">
                <a:solidFill>
                  <a:srgbClr val="0000FF"/>
                </a:solidFill>
              </a:rPr>
              <a:t>码：传号交替反转码</a:t>
            </a:r>
          </a:p>
          <a:p>
            <a:r>
              <a:rPr lang="zh-CN" altLang="en-US" dirty="0" smtClean="0">
                <a:solidFill>
                  <a:srgbClr val="0000FF"/>
                </a:solidFill>
              </a:rPr>
              <a:t>编码规则</a:t>
            </a:r>
            <a:r>
              <a:rPr lang="zh-CN" altLang="en-US" dirty="0" smtClean="0"/>
              <a:t>：将消息码的“</a:t>
            </a:r>
            <a:r>
              <a:rPr lang="en-US" altLang="zh-CN" dirty="0" smtClean="0">
                <a:solidFill>
                  <a:srgbClr val="FF0000"/>
                </a:solidFill>
              </a:rPr>
              <a:t>1”(</a:t>
            </a:r>
            <a:r>
              <a:rPr lang="zh-CN" altLang="en-US" dirty="0" smtClean="0">
                <a:solidFill>
                  <a:srgbClr val="FF0000"/>
                </a:solidFill>
              </a:rPr>
              <a:t>传号</a:t>
            </a:r>
            <a:r>
              <a:rPr lang="en-US" altLang="zh-CN" dirty="0" smtClean="0"/>
              <a:t>)</a:t>
            </a:r>
            <a:r>
              <a:rPr lang="zh-CN" altLang="en-US" dirty="0" smtClean="0"/>
              <a:t>交替地变换为“</a:t>
            </a:r>
            <a:r>
              <a:rPr lang="en-US" altLang="zh-CN" dirty="0" smtClean="0"/>
              <a:t>+1”</a:t>
            </a:r>
            <a:r>
              <a:rPr lang="zh-CN" altLang="en-US" dirty="0" smtClean="0"/>
              <a:t>和“</a:t>
            </a:r>
            <a:r>
              <a:rPr lang="en-US" altLang="zh-CN" dirty="0" smtClean="0"/>
              <a:t>-1”</a:t>
            </a:r>
            <a:r>
              <a:rPr lang="zh-CN" altLang="en-US" dirty="0" smtClean="0"/>
              <a:t>，而</a:t>
            </a:r>
            <a:r>
              <a:rPr lang="zh-CN" altLang="en-US" dirty="0" smtClean="0">
                <a:solidFill>
                  <a:srgbClr val="FF0000"/>
                </a:solidFill>
              </a:rPr>
              <a:t>“</a:t>
            </a:r>
            <a:r>
              <a:rPr lang="en-US" altLang="zh-CN" dirty="0" smtClean="0">
                <a:solidFill>
                  <a:srgbClr val="FF0000"/>
                </a:solidFill>
              </a:rPr>
              <a:t>0”(</a:t>
            </a:r>
            <a:r>
              <a:rPr lang="zh-CN" altLang="en-US" dirty="0" smtClean="0">
                <a:solidFill>
                  <a:srgbClr val="FF0000"/>
                </a:solidFill>
              </a:rPr>
              <a:t>空号</a:t>
            </a:r>
            <a:r>
              <a:rPr lang="en-US" altLang="zh-CN" dirty="0" smtClean="0">
                <a:solidFill>
                  <a:srgbClr val="FF0000"/>
                </a:solidFill>
              </a:rPr>
              <a:t>)</a:t>
            </a:r>
            <a:r>
              <a:rPr lang="zh-CN" altLang="en-US" dirty="0" smtClean="0"/>
              <a:t>保持不变。</a:t>
            </a:r>
          </a:p>
          <a:p>
            <a:r>
              <a:rPr lang="zh-CN" altLang="en-US" dirty="0" smtClean="0">
                <a:solidFill>
                  <a:srgbClr val="0000FF"/>
                </a:solidFill>
              </a:rPr>
              <a:t>例</a:t>
            </a:r>
            <a:r>
              <a:rPr lang="zh-CN" altLang="en-US" dirty="0" smtClean="0"/>
              <a:t>：</a:t>
            </a:r>
          </a:p>
          <a:p>
            <a:pPr lvl="1"/>
            <a:r>
              <a:rPr lang="zh-CN" altLang="en-US" dirty="0" smtClean="0"/>
              <a:t>消息码： </a:t>
            </a:r>
            <a:r>
              <a:rPr lang="en-US" altLang="zh-CN" dirty="0" smtClean="0"/>
              <a:t>0   </a:t>
            </a:r>
            <a:r>
              <a:rPr lang="en-US" altLang="zh-CN" dirty="0" smtClean="0">
                <a:solidFill>
                  <a:srgbClr val="FF0000"/>
                </a:solidFill>
              </a:rPr>
              <a:t>1   1</a:t>
            </a:r>
            <a:r>
              <a:rPr lang="en-US" altLang="zh-CN" dirty="0" smtClean="0"/>
              <a:t>  0 0 0 0 0 0 0   </a:t>
            </a:r>
            <a:r>
              <a:rPr lang="en-US" altLang="zh-CN" dirty="0" smtClean="0">
                <a:solidFill>
                  <a:srgbClr val="FF0000"/>
                </a:solidFill>
              </a:rPr>
              <a:t>1   1</a:t>
            </a:r>
            <a:r>
              <a:rPr lang="en-US" altLang="zh-CN" dirty="0" smtClean="0"/>
              <a:t> 0 0    </a:t>
            </a:r>
            <a:r>
              <a:rPr lang="en-US" altLang="zh-CN" dirty="0" smtClean="0">
                <a:solidFill>
                  <a:srgbClr val="FF0000"/>
                </a:solidFill>
              </a:rPr>
              <a:t>1   1</a:t>
            </a:r>
            <a:r>
              <a:rPr lang="en-US" altLang="zh-CN" dirty="0" smtClean="0"/>
              <a:t> …</a:t>
            </a:r>
          </a:p>
          <a:p>
            <a:pPr lvl="1"/>
            <a:r>
              <a:rPr lang="en-US" altLang="zh-CN" dirty="0" smtClean="0"/>
              <a:t>AMI</a:t>
            </a:r>
            <a:r>
              <a:rPr lang="zh-CN" altLang="en-US" dirty="0" smtClean="0"/>
              <a:t>码： </a:t>
            </a:r>
            <a:r>
              <a:rPr lang="en-US" altLang="zh-CN" dirty="0" smtClean="0"/>
              <a:t>0  </a:t>
            </a:r>
            <a:r>
              <a:rPr lang="en-US" altLang="zh-CN" dirty="0" smtClean="0">
                <a:solidFill>
                  <a:srgbClr val="FF0000"/>
                </a:solidFill>
              </a:rPr>
              <a:t>-1 +1  </a:t>
            </a:r>
            <a:r>
              <a:rPr lang="en-US" altLang="zh-CN" dirty="0" smtClean="0"/>
              <a:t>0 0 0 0 0 0 0 </a:t>
            </a:r>
            <a:r>
              <a:rPr lang="en-US" altLang="zh-CN" dirty="0" smtClean="0">
                <a:solidFill>
                  <a:srgbClr val="FF0000"/>
                </a:solidFill>
              </a:rPr>
              <a:t>–1 +1 </a:t>
            </a:r>
            <a:r>
              <a:rPr lang="en-US" altLang="zh-CN" dirty="0" smtClean="0"/>
              <a:t>0 0  </a:t>
            </a:r>
            <a:r>
              <a:rPr lang="en-US" altLang="zh-CN" dirty="0" smtClean="0">
                <a:solidFill>
                  <a:srgbClr val="FF0000"/>
                </a:solidFill>
              </a:rPr>
              <a:t>–1 +1</a:t>
            </a:r>
            <a:r>
              <a:rPr lang="en-US" altLang="zh-CN" dirty="0" smtClean="0"/>
              <a:t>… </a:t>
            </a:r>
          </a:p>
          <a:p>
            <a:r>
              <a:rPr lang="en-US" altLang="zh-CN" dirty="0" smtClean="0"/>
              <a:t>AMI</a:t>
            </a:r>
            <a:r>
              <a:rPr lang="zh-CN" altLang="en-US" dirty="0" smtClean="0"/>
              <a:t>码对应的波形</a:t>
            </a:r>
            <a:endParaRPr lang="en-US" altLang="zh-CN" dirty="0"/>
          </a:p>
          <a:p>
            <a:pPr lvl="1"/>
            <a:r>
              <a:rPr lang="zh-CN" altLang="en-US" dirty="0" smtClean="0"/>
              <a:t>是具有</a:t>
            </a:r>
            <a:r>
              <a:rPr lang="zh-CN" altLang="en-US" dirty="0" smtClean="0">
                <a:solidFill>
                  <a:srgbClr val="FF0000"/>
                </a:solidFill>
              </a:rPr>
              <a:t>正、负、零</a:t>
            </a:r>
            <a:r>
              <a:rPr lang="zh-CN" altLang="en-US" dirty="0" smtClean="0"/>
              <a:t>三种电平的脉冲序列。</a:t>
            </a:r>
            <a:endParaRPr lang="en-US" altLang="zh-CN" dirty="0" smtClean="0"/>
          </a:p>
          <a:p>
            <a:pPr lvl="1"/>
            <a:r>
              <a:rPr lang="zh-CN" altLang="en-US" dirty="0"/>
              <a:t>可</a:t>
            </a:r>
            <a:r>
              <a:rPr lang="zh-CN" altLang="en-US" dirty="0" smtClean="0"/>
              <a:t>看做单极性波形的变形，“</a:t>
            </a:r>
            <a:r>
              <a:rPr lang="en-US" altLang="zh-CN" dirty="0" smtClean="0"/>
              <a:t>1</a:t>
            </a:r>
            <a:r>
              <a:rPr lang="zh-CN" altLang="en-US" dirty="0" smtClean="0"/>
              <a:t>”交替对应正负电平。</a:t>
            </a:r>
            <a:endParaRPr lang="zh-CN" altLang="en-US" dirty="0"/>
          </a:p>
        </p:txBody>
      </p:sp>
      <p:sp>
        <p:nvSpPr>
          <p:cNvPr id="4" name="灯片编号占位符 5"/>
          <p:cNvSpPr>
            <a:spLocks noGrp="1"/>
          </p:cNvSpPr>
          <p:nvPr>
            <p:ph type="sldNum" sz="quarter" idx="12"/>
          </p:nvPr>
        </p:nvSpPr>
        <p:spPr/>
        <p:txBody>
          <a:bodyPr/>
          <a:lstStyle/>
          <a:p>
            <a:fld id="{9AF4FECB-9548-4C95-9697-323239F2E8C1}" type="slidenum">
              <a:rPr lang="en-US" altLang="zh-CN" smtClean="0"/>
              <a:pPr/>
              <a:t>54</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 calcmode="lin" valueType="num">
                                      <p:cBhvr additive="base">
                                        <p:cTn id="7"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pRg st="2" end="2"/>
                                            </p:txEl>
                                          </p:spTgt>
                                        </p:tgtEl>
                                        <p:attrNameLst>
                                          <p:attrName>style.visibility</p:attrName>
                                        </p:attrNameLst>
                                      </p:cBhvr>
                                      <p:to>
                                        <p:strVal val="visible"/>
                                      </p:to>
                                    </p:set>
                                    <p:anim calcmode="lin" valueType="num">
                                      <p:cBhvr additive="base">
                                        <p:cTn id="13"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anim calcmode="lin" valueType="num">
                                      <p:cBhvr additive="base">
                                        <p:cTn id="17"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4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443">
                                            <p:txEl>
                                              <p:pRg st="4" end="4"/>
                                            </p:txEl>
                                          </p:spTgt>
                                        </p:tgtEl>
                                        <p:attrNameLst>
                                          <p:attrName>style.visibility</p:attrName>
                                        </p:attrNameLst>
                                      </p:cBhvr>
                                      <p:to>
                                        <p:strVal val="visible"/>
                                      </p:to>
                                    </p:set>
                                    <p:anim calcmode="lin" valueType="num">
                                      <p:cBhvr additive="base">
                                        <p:cTn id="21"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1443">
                                            <p:txEl>
                                              <p:pRg st="5" end="5"/>
                                            </p:txEl>
                                          </p:spTgt>
                                        </p:tgtEl>
                                        <p:attrNameLst>
                                          <p:attrName>style.visibility</p:attrName>
                                        </p:attrNameLst>
                                      </p:cBhvr>
                                      <p:to>
                                        <p:strVal val="visible"/>
                                      </p:to>
                                    </p:set>
                                    <p:anim calcmode="lin" valueType="num">
                                      <p:cBhvr additive="base">
                                        <p:cTn id="27" dur="5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4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443">
                                            <p:txEl>
                                              <p:pRg st="6" end="6"/>
                                            </p:txEl>
                                          </p:spTgt>
                                        </p:tgtEl>
                                        <p:attrNameLst>
                                          <p:attrName>style.visibility</p:attrName>
                                        </p:attrNameLst>
                                      </p:cBhvr>
                                      <p:to>
                                        <p:strVal val="visible"/>
                                      </p:to>
                                    </p:set>
                                    <p:anim calcmode="lin" valueType="num">
                                      <p:cBhvr additive="base">
                                        <p:cTn id="31" dur="500" fill="hold"/>
                                        <p:tgtEl>
                                          <p:spTgt spid="6144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1443">
                                            <p:txEl>
                                              <p:pRg st="7" end="7"/>
                                            </p:txEl>
                                          </p:spTgt>
                                        </p:tgtEl>
                                        <p:attrNameLst>
                                          <p:attrName>style.visibility</p:attrName>
                                        </p:attrNameLst>
                                      </p:cBhvr>
                                      <p:to>
                                        <p:strVal val="visible"/>
                                      </p:to>
                                    </p:set>
                                    <p:anim calcmode="lin" valueType="num">
                                      <p:cBhvr additive="base">
                                        <p:cTn id="37" dur="500" fill="hold"/>
                                        <p:tgtEl>
                                          <p:spTgt spid="6144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marL="0" indent="0"/>
            <a:r>
              <a:rPr lang="en-US" altLang="zh-CN" dirty="0">
                <a:solidFill>
                  <a:srgbClr val="0000FF"/>
                </a:solidFill>
              </a:rPr>
              <a:t>1. AMI</a:t>
            </a:r>
            <a:r>
              <a:rPr lang="zh-CN" altLang="en-US" dirty="0">
                <a:solidFill>
                  <a:srgbClr val="0000FF"/>
                </a:solidFill>
              </a:rPr>
              <a:t>码：传号交替反转码</a:t>
            </a:r>
          </a:p>
        </p:txBody>
      </p:sp>
      <p:sp>
        <p:nvSpPr>
          <p:cNvPr id="62467" name="Rectangle 3"/>
          <p:cNvSpPr>
            <a:spLocks noGrp="1" noChangeArrowheads="1"/>
          </p:cNvSpPr>
          <p:nvPr>
            <p:ph type="body" idx="1"/>
          </p:nvPr>
        </p:nvSpPr>
        <p:spPr/>
        <p:txBody>
          <a:bodyPr>
            <a:normAutofit/>
          </a:bodyPr>
          <a:lstStyle/>
          <a:p>
            <a:r>
              <a:rPr lang="en-US" altLang="zh-CN" dirty="0" smtClean="0">
                <a:solidFill>
                  <a:srgbClr val="0000FF"/>
                </a:solidFill>
              </a:rPr>
              <a:t>AMI</a:t>
            </a:r>
            <a:r>
              <a:rPr lang="zh-CN" altLang="en-US" dirty="0" smtClean="0">
                <a:solidFill>
                  <a:srgbClr val="0000FF"/>
                </a:solidFill>
              </a:rPr>
              <a:t>码的优点</a:t>
            </a:r>
            <a:r>
              <a:rPr lang="zh-CN" altLang="en-US" dirty="0" smtClean="0"/>
              <a:t>：</a:t>
            </a:r>
            <a:endParaRPr lang="en-US" altLang="zh-CN" dirty="0" smtClean="0"/>
          </a:p>
          <a:p>
            <a:pPr lvl="1"/>
            <a:r>
              <a:rPr lang="zh-CN" altLang="en-US" dirty="0" smtClean="0"/>
              <a:t>没有直流成分，且高、低频分量少，</a:t>
            </a:r>
            <a:endParaRPr lang="en-US" altLang="zh-CN" dirty="0" smtClean="0"/>
          </a:p>
          <a:p>
            <a:pPr lvl="1"/>
            <a:r>
              <a:rPr lang="zh-CN" altLang="en-US" dirty="0" smtClean="0"/>
              <a:t>编译码电路简单，</a:t>
            </a:r>
            <a:endParaRPr lang="en-US" altLang="zh-CN" dirty="0" smtClean="0"/>
          </a:p>
          <a:p>
            <a:pPr lvl="1"/>
            <a:r>
              <a:rPr lang="zh-CN" altLang="en-US" dirty="0" smtClean="0"/>
              <a:t>且可利用传号极性交替这一规律观察误码情况；</a:t>
            </a:r>
            <a:endParaRPr lang="en-US" altLang="zh-CN" dirty="0" smtClean="0"/>
          </a:p>
          <a:p>
            <a:pPr lvl="1"/>
            <a:r>
              <a:rPr lang="zh-CN" altLang="en-US" dirty="0" smtClean="0"/>
              <a:t>如果它是</a:t>
            </a:r>
            <a:r>
              <a:rPr lang="en-US" altLang="zh-CN" dirty="0" smtClean="0"/>
              <a:t>AMI-RZ</a:t>
            </a:r>
            <a:r>
              <a:rPr lang="zh-CN" altLang="en-US" dirty="0" smtClean="0"/>
              <a:t>波形，接收后只要全波整流，就可变为单极性</a:t>
            </a:r>
            <a:r>
              <a:rPr lang="en-US" altLang="zh-CN" dirty="0" smtClean="0"/>
              <a:t>RZ</a:t>
            </a:r>
            <a:r>
              <a:rPr lang="zh-CN" altLang="en-US" dirty="0" smtClean="0"/>
              <a:t>波形，从中可以提取位定时分量</a:t>
            </a:r>
          </a:p>
          <a:p>
            <a:r>
              <a:rPr lang="en-US" altLang="zh-CN" dirty="0" smtClean="0">
                <a:solidFill>
                  <a:srgbClr val="0000FF"/>
                </a:solidFill>
              </a:rPr>
              <a:t>AMI</a:t>
            </a:r>
            <a:r>
              <a:rPr lang="zh-CN" altLang="en-US" dirty="0" smtClean="0">
                <a:solidFill>
                  <a:srgbClr val="0000FF"/>
                </a:solidFill>
              </a:rPr>
              <a:t>码的缺点</a:t>
            </a:r>
            <a:r>
              <a:rPr lang="zh-CN" altLang="en-US" dirty="0" smtClean="0"/>
              <a:t>：</a:t>
            </a:r>
            <a:endParaRPr lang="en-US" altLang="zh-CN" dirty="0" smtClean="0"/>
          </a:p>
          <a:p>
            <a:pPr lvl="1"/>
            <a:r>
              <a:rPr lang="zh-CN" altLang="en-US" dirty="0" smtClean="0"/>
              <a:t>当原信码出现长连“</a:t>
            </a:r>
            <a:r>
              <a:rPr lang="en-US" altLang="zh-CN" dirty="0" smtClean="0"/>
              <a:t>0”</a:t>
            </a:r>
            <a:r>
              <a:rPr lang="zh-CN" altLang="en-US" dirty="0" smtClean="0"/>
              <a:t>串时，信号的电平长时间不跳变，造成</a:t>
            </a:r>
            <a:r>
              <a:rPr lang="zh-CN" altLang="en-US" dirty="0" smtClean="0">
                <a:solidFill>
                  <a:srgbClr val="FF0000"/>
                </a:solidFill>
              </a:rPr>
              <a:t>提取定时信号的困难</a:t>
            </a:r>
            <a:r>
              <a:rPr lang="zh-CN" altLang="en-US" dirty="0" smtClean="0"/>
              <a:t>。</a:t>
            </a:r>
            <a:endParaRPr lang="en-US" altLang="zh-CN" dirty="0" smtClean="0"/>
          </a:p>
          <a:p>
            <a:pPr lvl="1"/>
            <a:r>
              <a:rPr lang="zh-CN" altLang="en-US" dirty="0" smtClean="0"/>
              <a:t>解决连“</a:t>
            </a:r>
            <a:r>
              <a:rPr lang="en-US" altLang="zh-CN" dirty="0" smtClean="0"/>
              <a:t>0”</a:t>
            </a:r>
            <a:r>
              <a:rPr lang="zh-CN" altLang="en-US" dirty="0" smtClean="0"/>
              <a:t>码问题的有效方法之一是采用</a:t>
            </a:r>
            <a:r>
              <a:rPr lang="en-US" altLang="zh-CN" dirty="0" smtClean="0">
                <a:solidFill>
                  <a:srgbClr val="0000FF"/>
                </a:solidFill>
              </a:rPr>
              <a:t>HDB</a:t>
            </a:r>
            <a:r>
              <a:rPr lang="en-US" altLang="zh-CN" baseline="-25000" dirty="0">
                <a:solidFill>
                  <a:srgbClr val="0000FF"/>
                </a:solidFill>
              </a:rPr>
              <a:t>3</a:t>
            </a:r>
            <a:r>
              <a:rPr lang="zh-CN" altLang="en-US" dirty="0" smtClean="0"/>
              <a:t>码。 </a:t>
            </a:r>
            <a:endParaRPr lang="zh-CN" altLang="en-US" dirty="0"/>
          </a:p>
        </p:txBody>
      </p:sp>
      <p:sp>
        <p:nvSpPr>
          <p:cNvPr id="4" name="灯片编号占位符 5"/>
          <p:cNvSpPr>
            <a:spLocks noGrp="1"/>
          </p:cNvSpPr>
          <p:nvPr>
            <p:ph type="sldNum" sz="quarter" idx="12"/>
          </p:nvPr>
        </p:nvSpPr>
        <p:spPr/>
        <p:txBody>
          <a:bodyPr/>
          <a:lstStyle/>
          <a:p>
            <a:fld id="{020DD3B1-F91C-4801-B66D-E04837069489}" type="slidenum">
              <a:rPr lang="en-US" altLang="zh-CN" smtClean="0"/>
              <a:pPr/>
              <a:t>55</a:t>
            </a:fld>
            <a:endParaRPr lang="en-US" altLang="zh-CN"/>
          </a:p>
        </p:txBody>
      </p:sp>
      <p:sp>
        <p:nvSpPr>
          <p:cNvPr id="2" name="矩形 1"/>
          <p:cNvSpPr/>
          <p:nvPr/>
        </p:nvSpPr>
        <p:spPr>
          <a:xfrm>
            <a:off x="6156176" y="1196752"/>
            <a:ext cx="2664296" cy="95410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2800" b="1" dirty="0">
                <a:solidFill>
                  <a:srgbClr val="0000FF"/>
                </a:solidFill>
                <a:latin typeface="+mj-ea"/>
                <a:ea typeface="+mj-ea"/>
              </a:rPr>
              <a:t>AMI</a:t>
            </a:r>
            <a:r>
              <a:rPr lang="zh-CN" altLang="en-US" sz="2800" b="1" dirty="0" smtClean="0">
                <a:solidFill>
                  <a:srgbClr val="0000FF"/>
                </a:solidFill>
                <a:latin typeface="+mj-ea"/>
                <a:ea typeface="+mj-ea"/>
              </a:rPr>
              <a:t>码是较常用的传输码型</a:t>
            </a:r>
            <a:endParaRPr lang="zh-CN" altLang="en-US" sz="2800" b="1" dirty="0">
              <a:solidFill>
                <a:srgbClr val="0000FF"/>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5" end="5"/>
                                            </p:txEl>
                                          </p:spTgt>
                                        </p:tgtEl>
                                        <p:attrNameLst>
                                          <p:attrName>style.visibility</p:attrName>
                                        </p:attrNameLst>
                                      </p:cBhvr>
                                      <p:to>
                                        <p:strVal val="visible"/>
                                      </p:to>
                                    </p:set>
                                    <p:anim calcmode="lin" valueType="num">
                                      <p:cBhvr additive="base">
                                        <p:cTn id="13" dur="5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2467">
                                            <p:txEl>
                                              <p:pRg st="6" end="6"/>
                                            </p:txEl>
                                          </p:spTgt>
                                        </p:tgtEl>
                                        <p:attrNameLst>
                                          <p:attrName>style.visibility</p:attrName>
                                        </p:attrNameLst>
                                      </p:cBhvr>
                                      <p:to>
                                        <p:strVal val="visible"/>
                                      </p:to>
                                    </p:set>
                                    <p:anim calcmode="lin" valueType="num">
                                      <p:cBhvr additive="base">
                                        <p:cTn id="17" dur="500" fill="hold"/>
                                        <p:tgtEl>
                                          <p:spTgt spid="62467">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24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2467">
                                            <p:txEl>
                                              <p:pRg st="7" end="7"/>
                                            </p:txEl>
                                          </p:spTgt>
                                        </p:tgtEl>
                                        <p:attrNameLst>
                                          <p:attrName>style.visibility</p:attrName>
                                        </p:attrNameLst>
                                      </p:cBhvr>
                                      <p:to>
                                        <p:strVal val="visible"/>
                                      </p:to>
                                    </p:set>
                                    <p:anim calcmode="lin" valueType="num">
                                      <p:cBhvr additive="base">
                                        <p:cTn id="23" dur="500" fill="hold"/>
                                        <p:tgtEl>
                                          <p:spTgt spid="62467">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24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dirty="0" smtClean="0">
                <a:solidFill>
                  <a:srgbClr val="0000FF"/>
                </a:solidFill>
              </a:rPr>
              <a:t>2. HDB</a:t>
            </a:r>
            <a:r>
              <a:rPr lang="en-US" altLang="zh-CN" baseline="-25000" dirty="0" smtClean="0">
                <a:solidFill>
                  <a:srgbClr val="0000FF"/>
                </a:solidFill>
              </a:rPr>
              <a:t>3</a:t>
            </a:r>
            <a:r>
              <a:rPr lang="zh-CN" altLang="en-US" dirty="0">
                <a:solidFill>
                  <a:srgbClr val="0000FF"/>
                </a:solidFill>
              </a:rPr>
              <a:t>码：</a:t>
            </a:r>
            <a:r>
              <a:rPr lang="en-US" altLang="zh-CN" dirty="0">
                <a:solidFill>
                  <a:srgbClr val="0000FF"/>
                </a:solidFill>
              </a:rPr>
              <a:t>3</a:t>
            </a:r>
            <a:r>
              <a:rPr lang="zh-CN" altLang="en-US" dirty="0">
                <a:solidFill>
                  <a:srgbClr val="0000FF"/>
                </a:solidFill>
              </a:rPr>
              <a:t>阶高密度双极性码</a:t>
            </a:r>
          </a:p>
        </p:txBody>
      </p:sp>
      <p:sp>
        <p:nvSpPr>
          <p:cNvPr id="63491" name="Rectangle 3"/>
          <p:cNvSpPr>
            <a:spLocks noGrp="1" noChangeArrowheads="1"/>
          </p:cNvSpPr>
          <p:nvPr>
            <p:ph type="body" idx="1"/>
          </p:nvPr>
        </p:nvSpPr>
        <p:spPr/>
        <p:txBody>
          <a:bodyPr>
            <a:normAutofit/>
          </a:bodyPr>
          <a:lstStyle/>
          <a:p>
            <a:pPr>
              <a:lnSpc>
                <a:spcPct val="125000"/>
              </a:lnSpc>
            </a:pPr>
            <a:r>
              <a:rPr lang="en-US" altLang="zh-CN" dirty="0" smtClean="0">
                <a:solidFill>
                  <a:srgbClr val="0000FF"/>
                </a:solidFill>
              </a:rPr>
              <a:t>HDB</a:t>
            </a:r>
            <a:r>
              <a:rPr lang="en-US" altLang="zh-CN" baseline="-25000" dirty="0" smtClean="0">
                <a:solidFill>
                  <a:srgbClr val="0000FF"/>
                </a:solidFill>
              </a:rPr>
              <a:t>3</a:t>
            </a:r>
            <a:r>
              <a:rPr lang="zh-CN" altLang="en-US" dirty="0" smtClean="0">
                <a:solidFill>
                  <a:srgbClr val="0000FF"/>
                </a:solidFill>
              </a:rPr>
              <a:t>码</a:t>
            </a:r>
            <a:r>
              <a:rPr lang="zh-CN" altLang="en-US" dirty="0" smtClean="0"/>
              <a:t>：</a:t>
            </a:r>
            <a:endParaRPr lang="en-US" altLang="zh-CN" dirty="0" smtClean="0"/>
          </a:p>
          <a:p>
            <a:pPr lvl="1">
              <a:lnSpc>
                <a:spcPct val="125000"/>
              </a:lnSpc>
            </a:pPr>
            <a:r>
              <a:rPr lang="zh-CN" altLang="en-US" dirty="0" smtClean="0"/>
              <a:t>它是</a:t>
            </a:r>
            <a:r>
              <a:rPr lang="en-US" altLang="zh-CN" dirty="0" smtClean="0"/>
              <a:t>AMI</a:t>
            </a:r>
            <a:r>
              <a:rPr lang="zh-CN" altLang="en-US" dirty="0" smtClean="0"/>
              <a:t>码的一种改进型，改进目的是为了保持</a:t>
            </a:r>
            <a:r>
              <a:rPr lang="en-US" altLang="zh-CN" dirty="0" smtClean="0"/>
              <a:t>AMI</a:t>
            </a:r>
            <a:r>
              <a:rPr lang="zh-CN" altLang="en-US" dirty="0" smtClean="0"/>
              <a:t>码的优点而克服其缺点，使</a:t>
            </a:r>
            <a:r>
              <a:rPr lang="zh-CN" altLang="en-US" dirty="0" smtClean="0">
                <a:solidFill>
                  <a:srgbClr val="FF0000"/>
                </a:solidFill>
              </a:rPr>
              <a:t>连“</a:t>
            </a:r>
            <a:r>
              <a:rPr lang="en-US" altLang="zh-CN" dirty="0" smtClean="0">
                <a:solidFill>
                  <a:srgbClr val="FF0000"/>
                </a:solidFill>
              </a:rPr>
              <a:t>0”</a:t>
            </a:r>
            <a:r>
              <a:rPr lang="zh-CN" altLang="en-US" dirty="0" smtClean="0">
                <a:solidFill>
                  <a:srgbClr val="FF0000"/>
                </a:solidFill>
              </a:rPr>
              <a:t>个数不超过</a:t>
            </a:r>
            <a:r>
              <a:rPr lang="en-US" altLang="zh-CN" dirty="0" smtClean="0">
                <a:solidFill>
                  <a:srgbClr val="FF0000"/>
                </a:solidFill>
              </a:rPr>
              <a:t>3</a:t>
            </a:r>
            <a:r>
              <a:rPr lang="zh-CN" altLang="en-US" dirty="0" smtClean="0">
                <a:solidFill>
                  <a:srgbClr val="FF0000"/>
                </a:solidFill>
              </a:rPr>
              <a:t>个</a:t>
            </a:r>
            <a:r>
              <a:rPr lang="zh-CN" altLang="en-US" dirty="0" smtClean="0"/>
              <a:t>。 </a:t>
            </a:r>
          </a:p>
          <a:p>
            <a:pPr>
              <a:lnSpc>
                <a:spcPct val="125000"/>
              </a:lnSpc>
            </a:pPr>
            <a:r>
              <a:rPr lang="zh-CN" altLang="en-US" dirty="0" smtClean="0">
                <a:solidFill>
                  <a:srgbClr val="0000FF"/>
                </a:solidFill>
              </a:rPr>
              <a:t>编码规则</a:t>
            </a:r>
            <a:r>
              <a:rPr lang="zh-CN" altLang="en-US" dirty="0" smtClean="0"/>
              <a:t>：</a:t>
            </a:r>
          </a:p>
          <a:p>
            <a:pPr lvl="1">
              <a:lnSpc>
                <a:spcPct val="125000"/>
              </a:lnSpc>
            </a:pPr>
            <a:r>
              <a:rPr lang="zh-CN" altLang="en-US" dirty="0" smtClean="0"/>
              <a:t>（</a:t>
            </a:r>
            <a:r>
              <a:rPr lang="en-US" altLang="zh-CN" dirty="0" smtClean="0"/>
              <a:t>1</a:t>
            </a:r>
            <a:r>
              <a:rPr lang="zh-CN" altLang="en-US" dirty="0" smtClean="0"/>
              <a:t>）检查消息码中“</a:t>
            </a:r>
            <a:r>
              <a:rPr lang="en-US" altLang="zh-CN" dirty="0" smtClean="0"/>
              <a:t>0”</a:t>
            </a:r>
            <a:r>
              <a:rPr lang="zh-CN" altLang="en-US" dirty="0" smtClean="0"/>
              <a:t>的个数。当连“</a:t>
            </a:r>
            <a:r>
              <a:rPr lang="en-US" altLang="zh-CN" dirty="0" smtClean="0"/>
              <a:t>0”</a:t>
            </a:r>
            <a:r>
              <a:rPr lang="zh-CN" altLang="en-US" dirty="0" smtClean="0"/>
              <a:t>数目小于等于</a:t>
            </a:r>
            <a:r>
              <a:rPr lang="en-US" altLang="zh-CN" dirty="0" smtClean="0"/>
              <a:t>3</a:t>
            </a:r>
            <a:r>
              <a:rPr lang="zh-CN" altLang="en-US" dirty="0" smtClean="0"/>
              <a:t>时，</a:t>
            </a:r>
            <a:r>
              <a:rPr lang="en-US" altLang="zh-CN" dirty="0"/>
              <a:t> HDB</a:t>
            </a:r>
            <a:r>
              <a:rPr lang="en-US" altLang="zh-CN" baseline="-25000" dirty="0"/>
              <a:t>3</a:t>
            </a:r>
            <a:r>
              <a:rPr lang="zh-CN" altLang="en-US" dirty="0" smtClean="0"/>
              <a:t>码与</a:t>
            </a:r>
            <a:r>
              <a:rPr lang="en-US" altLang="zh-CN" dirty="0" smtClean="0"/>
              <a:t>AMI</a:t>
            </a:r>
            <a:r>
              <a:rPr lang="zh-CN" altLang="en-US" dirty="0" smtClean="0"/>
              <a:t>码一样，</a:t>
            </a:r>
            <a:r>
              <a:rPr lang="en-US" altLang="zh-CN" dirty="0" smtClean="0"/>
              <a:t>+1</a:t>
            </a:r>
            <a:r>
              <a:rPr lang="zh-CN" altLang="en-US" dirty="0" smtClean="0"/>
              <a:t>与</a:t>
            </a:r>
            <a:r>
              <a:rPr lang="en-US" altLang="zh-CN" dirty="0" smtClean="0"/>
              <a:t>-1</a:t>
            </a:r>
            <a:r>
              <a:rPr lang="zh-CN" altLang="en-US" dirty="0" smtClean="0"/>
              <a:t>交替；</a:t>
            </a:r>
          </a:p>
          <a:p>
            <a:pPr lvl="1">
              <a:lnSpc>
                <a:spcPct val="125000"/>
              </a:lnSpc>
            </a:pPr>
            <a:r>
              <a:rPr lang="zh-CN" altLang="en-US" dirty="0" smtClean="0"/>
              <a:t>（</a:t>
            </a:r>
            <a:r>
              <a:rPr lang="en-US" altLang="zh-CN" dirty="0" smtClean="0"/>
              <a:t>2</a:t>
            </a:r>
            <a:r>
              <a:rPr lang="zh-CN" altLang="en-US" dirty="0" smtClean="0"/>
              <a:t>）连“</a:t>
            </a:r>
            <a:r>
              <a:rPr lang="en-US" altLang="zh-CN" dirty="0" smtClean="0"/>
              <a:t>0”</a:t>
            </a:r>
            <a:r>
              <a:rPr lang="zh-CN" altLang="en-US" dirty="0" smtClean="0"/>
              <a:t>数目</a:t>
            </a:r>
            <a:r>
              <a:rPr lang="zh-CN" altLang="en-US" dirty="0" smtClean="0">
                <a:solidFill>
                  <a:srgbClr val="FF0000"/>
                </a:solidFill>
              </a:rPr>
              <a:t>超过</a:t>
            </a:r>
            <a:r>
              <a:rPr lang="en-US" altLang="zh-CN" dirty="0" smtClean="0">
                <a:solidFill>
                  <a:srgbClr val="FF0000"/>
                </a:solidFill>
              </a:rPr>
              <a:t>3</a:t>
            </a:r>
            <a:r>
              <a:rPr lang="zh-CN" altLang="en-US" dirty="0" smtClean="0"/>
              <a:t>时，将每</a:t>
            </a:r>
            <a:r>
              <a:rPr lang="en-US" altLang="zh-CN" dirty="0" smtClean="0"/>
              <a:t>4</a:t>
            </a:r>
            <a:r>
              <a:rPr lang="zh-CN" altLang="en-US" dirty="0" smtClean="0"/>
              <a:t>个连“</a:t>
            </a:r>
            <a:r>
              <a:rPr lang="en-US" altLang="zh-CN" dirty="0" smtClean="0"/>
              <a:t>0”</a:t>
            </a:r>
            <a:r>
              <a:rPr lang="zh-CN" altLang="en-US" dirty="0" smtClean="0"/>
              <a:t>化作一小节，定义为</a:t>
            </a:r>
            <a:r>
              <a:rPr lang="en-US" altLang="zh-CN" dirty="0" smtClean="0">
                <a:solidFill>
                  <a:srgbClr val="FF0000"/>
                </a:solidFill>
              </a:rPr>
              <a:t>B00V</a:t>
            </a:r>
            <a:r>
              <a:rPr lang="zh-CN" altLang="en-US" dirty="0" smtClean="0"/>
              <a:t>，称为</a:t>
            </a:r>
            <a:r>
              <a:rPr lang="zh-CN" altLang="en-US" dirty="0" smtClean="0">
                <a:solidFill>
                  <a:srgbClr val="FF0000"/>
                </a:solidFill>
              </a:rPr>
              <a:t>破坏节</a:t>
            </a:r>
            <a:r>
              <a:rPr lang="zh-CN" altLang="en-US" dirty="0" smtClean="0"/>
              <a:t>，其中</a:t>
            </a:r>
            <a:r>
              <a:rPr lang="en-US" altLang="zh-CN" dirty="0" smtClean="0"/>
              <a:t>V</a:t>
            </a:r>
            <a:r>
              <a:rPr lang="zh-CN" altLang="en-US" dirty="0" smtClean="0"/>
              <a:t>称为</a:t>
            </a:r>
            <a:r>
              <a:rPr lang="zh-CN" altLang="en-US" dirty="0" smtClean="0">
                <a:solidFill>
                  <a:srgbClr val="FF0000"/>
                </a:solidFill>
              </a:rPr>
              <a:t>破坏脉冲</a:t>
            </a:r>
            <a:r>
              <a:rPr lang="zh-CN" altLang="en-US" dirty="0" smtClean="0"/>
              <a:t>，而</a:t>
            </a:r>
            <a:r>
              <a:rPr lang="en-US" altLang="zh-CN" dirty="0" smtClean="0"/>
              <a:t>B</a:t>
            </a:r>
            <a:r>
              <a:rPr lang="zh-CN" altLang="en-US" dirty="0" smtClean="0"/>
              <a:t>称为</a:t>
            </a:r>
            <a:r>
              <a:rPr lang="zh-CN" altLang="en-US" dirty="0" smtClean="0">
                <a:solidFill>
                  <a:srgbClr val="FF0000"/>
                </a:solidFill>
              </a:rPr>
              <a:t>调节脉冲</a:t>
            </a:r>
            <a:r>
              <a:rPr lang="zh-CN" altLang="en-US" dirty="0" smtClean="0"/>
              <a:t>；</a:t>
            </a:r>
          </a:p>
        </p:txBody>
      </p:sp>
      <p:sp>
        <p:nvSpPr>
          <p:cNvPr id="4" name="灯片编号占位符 5"/>
          <p:cNvSpPr>
            <a:spLocks noGrp="1"/>
          </p:cNvSpPr>
          <p:nvPr>
            <p:ph type="sldNum" sz="quarter" idx="12"/>
          </p:nvPr>
        </p:nvSpPr>
        <p:spPr/>
        <p:txBody>
          <a:bodyPr/>
          <a:lstStyle/>
          <a:p>
            <a:fld id="{6C6E7B93-DC86-4FFF-B9E4-81E8B5B5E793}" type="slidenum">
              <a:rPr lang="en-US" altLang="zh-CN" smtClean="0"/>
              <a:pPr/>
              <a:t>56</a:t>
            </a:fld>
            <a:endParaRPr lang="en-US" altLang="zh-CN"/>
          </a:p>
        </p:txBody>
      </p:sp>
    </p:spTree>
    <p:extLst>
      <p:ext uri="{BB962C8B-B14F-4D97-AF65-F5344CB8AC3E}">
        <p14:creationId xmlns:p14="http://schemas.microsoft.com/office/powerpoint/2010/main" val="342828487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anim calcmode="lin" valueType="num">
                                      <p:cBhvr additive="base">
                                        <p:cTn id="7" dur="5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3491">
                                            <p:txEl>
                                              <p:pRg st="3" end="3"/>
                                            </p:txEl>
                                          </p:spTgt>
                                        </p:tgtEl>
                                        <p:attrNameLst>
                                          <p:attrName>style.visibility</p:attrName>
                                        </p:attrNameLst>
                                      </p:cBhvr>
                                      <p:to>
                                        <p:strVal val="visible"/>
                                      </p:to>
                                    </p:set>
                                    <p:anim calcmode="lin" valueType="num">
                                      <p:cBhvr additive="base">
                                        <p:cTn id="11" dur="500" fill="hold"/>
                                        <p:tgtEl>
                                          <p:spTgt spid="6349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34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anim calcmode="lin" valueType="num">
                                      <p:cBhvr additive="base">
                                        <p:cTn id="17" dur="500" fill="hold"/>
                                        <p:tgtEl>
                                          <p:spTgt spid="6349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34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dirty="0">
                <a:solidFill>
                  <a:srgbClr val="0000FF"/>
                </a:solidFill>
              </a:rPr>
              <a:t>HDB</a:t>
            </a:r>
            <a:r>
              <a:rPr lang="en-US" altLang="zh-CN" baseline="-25000" dirty="0">
                <a:solidFill>
                  <a:srgbClr val="0000FF"/>
                </a:solidFill>
              </a:rPr>
              <a:t>3</a:t>
            </a:r>
            <a:r>
              <a:rPr lang="zh-CN" altLang="en-US" dirty="0">
                <a:solidFill>
                  <a:srgbClr val="0000FF"/>
                </a:solidFill>
              </a:rPr>
              <a:t>码</a:t>
            </a:r>
            <a:r>
              <a:rPr lang="zh-CN" altLang="en-US" dirty="0" smtClean="0">
                <a:solidFill>
                  <a:srgbClr val="0000FF"/>
                </a:solidFill>
              </a:rPr>
              <a:t>编码规则（续）</a:t>
            </a:r>
            <a:endParaRPr lang="zh-CN" altLang="en-US" dirty="0"/>
          </a:p>
        </p:txBody>
      </p:sp>
      <p:sp>
        <p:nvSpPr>
          <p:cNvPr id="64515" name="Rectangle 3"/>
          <p:cNvSpPr>
            <a:spLocks noGrp="1" noChangeArrowheads="1"/>
          </p:cNvSpPr>
          <p:nvPr>
            <p:ph type="body" idx="1"/>
          </p:nvPr>
        </p:nvSpPr>
        <p:spPr>
          <a:xfrm>
            <a:off x="539552" y="1196752"/>
            <a:ext cx="8064896" cy="5400600"/>
          </a:xfrm>
        </p:spPr>
        <p:txBody>
          <a:bodyPr>
            <a:normAutofit/>
          </a:bodyPr>
          <a:lstStyle/>
          <a:p>
            <a:pPr marL="365760" lvl="1" indent="0">
              <a:lnSpc>
                <a:spcPct val="125000"/>
              </a:lnSpc>
              <a:buNone/>
            </a:pPr>
            <a:r>
              <a:rPr lang="en-US" altLang="zh-CN" dirty="0" smtClean="0">
                <a:solidFill>
                  <a:srgbClr val="0000FF"/>
                </a:solidFill>
              </a:rPr>
              <a:t>B00V</a:t>
            </a:r>
            <a:r>
              <a:rPr lang="zh-CN" altLang="en-US" dirty="0" smtClean="0">
                <a:solidFill>
                  <a:srgbClr val="0000FF"/>
                </a:solidFill>
              </a:rPr>
              <a:t>破坏节内</a:t>
            </a:r>
            <a:endParaRPr lang="en-US" altLang="zh-CN" dirty="0" smtClean="0">
              <a:solidFill>
                <a:srgbClr val="0000FF"/>
              </a:solidFill>
            </a:endParaRPr>
          </a:p>
          <a:p>
            <a:pPr lvl="1">
              <a:lnSpc>
                <a:spcPct val="125000"/>
              </a:lnSpc>
            </a:pPr>
            <a:r>
              <a:rPr lang="zh-CN" altLang="en-US" dirty="0" smtClean="0"/>
              <a:t>（</a:t>
            </a:r>
            <a:r>
              <a:rPr lang="en-US" altLang="zh-CN" dirty="0"/>
              <a:t>3</a:t>
            </a:r>
            <a:r>
              <a:rPr lang="zh-CN" altLang="en-US" dirty="0"/>
              <a:t>）</a:t>
            </a:r>
            <a:r>
              <a:rPr lang="en-US" altLang="zh-CN" dirty="0"/>
              <a:t>V</a:t>
            </a:r>
            <a:r>
              <a:rPr lang="zh-CN" altLang="en-US" dirty="0"/>
              <a:t>与前一个相邻的非“</a:t>
            </a:r>
            <a:r>
              <a:rPr lang="en-US" altLang="zh-CN" dirty="0"/>
              <a:t>0”</a:t>
            </a:r>
            <a:r>
              <a:rPr lang="zh-CN" altLang="en-US" dirty="0"/>
              <a:t>脉冲的</a:t>
            </a:r>
            <a:r>
              <a:rPr lang="zh-CN" altLang="en-US" dirty="0">
                <a:solidFill>
                  <a:srgbClr val="FF0000"/>
                </a:solidFill>
              </a:rPr>
              <a:t>极性相同</a:t>
            </a:r>
            <a:r>
              <a:rPr lang="en-US" altLang="zh-CN" dirty="0"/>
              <a:t>(</a:t>
            </a:r>
            <a:r>
              <a:rPr lang="zh-CN" altLang="en-US" dirty="0"/>
              <a:t>这</a:t>
            </a:r>
            <a:r>
              <a:rPr lang="zh-CN" altLang="en-US" dirty="0">
                <a:solidFill>
                  <a:srgbClr val="0000FF"/>
                </a:solidFill>
              </a:rPr>
              <a:t>破坏了极性交替的规则</a:t>
            </a:r>
            <a:r>
              <a:rPr lang="zh-CN" altLang="en-US" dirty="0"/>
              <a:t>，所以</a:t>
            </a:r>
            <a:r>
              <a:rPr lang="en-US" altLang="zh-CN" dirty="0"/>
              <a:t>V</a:t>
            </a:r>
            <a:r>
              <a:rPr lang="zh-CN" altLang="en-US" dirty="0"/>
              <a:t>称为破坏脉冲</a:t>
            </a:r>
            <a:r>
              <a:rPr lang="en-US" altLang="zh-CN" dirty="0"/>
              <a:t>)</a:t>
            </a:r>
            <a:r>
              <a:rPr lang="zh-CN" altLang="en-US" dirty="0"/>
              <a:t>，并且要求相邻的</a:t>
            </a:r>
            <a:r>
              <a:rPr lang="en-US" altLang="zh-CN" dirty="0">
                <a:solidFill>
                  <a:srgbClr val="FF0000"/>
                </a:solidFill>
              </a:rPr>
              <a:t>V</a:t>
            </a:r>
            <a:r>
              <a:rPr lang="zh-CN" altLang="en-US" dirty="0">
                <a:solidFill>
                  <a:srgbClr val="FF0000"/>
                </a:solidFill>
              </a:rPr>
              <a:t>码之间极性必须交替</a:t>
            </a:r>
            <a:r>
              <a:rPr lang="zh-CN" altLang="en-US" dirty="0"/>
              <a:t>。</a:t>
            </a:r>
            <a:r>
              <a:rPr lang="en-US" altLang="zh-CN" dirty="0"/>
              <a:t>V</a:t>
            </a:r>
            <a:r>
              <a:rPr lang="zh-CN" altLang="en-US" dirty="0"/>
              <a:t>的取值为</a:t>
            </a:r>
            <a:r>
              <a:rPr lang="en-US" altLang="zh-CN" dirty="0"/>
              <a:t>+1</a:t>
            </a:r>
            <a:r>
              <a:rPr lang="zh-CN" altLang="en-US" dirty="0"/>
              <a:t>或</a:t>
            </a:r>
            <a:r>
              <a:rPr lang="en-US" altLang="zh-CN" dirty="0"/>
              <a:t>-1</a:t>
            </a:r>
            <a:r>
              <a:rPr lang="zh-CN" altLang="en-US" dirty="0"/>
              <a:t>； </a:t>
            </a:r>
          </a:p>
          <a:p>
            <a:pPr lvl="1">
              <a:lnSpc>
                <a:spcPct val="125000"/>
              </a:lnSpc>
            </a:pPr>
            <a:r>
              <a:rPr lang="zh-CN" altLang="en-US" dirty="0" smtClean="0"/>
              <a:t>（</a:t>
            </a:r>
            <a:r>
              <a:rPr lang="en-US" altLang="zh-CN" dirty="0" smtClean="0"/>
              <a:t>4</a:t>
            </a:r>
            <a:r>
              <a:rPr lang="zh-CN" altLang="en-US" dirty="0" smtClean="0"/>
              <a:t>）</a:t>
            </a:r>
            <a:r>
              <a:rPr lang="en-US" altLang="zh-CN" dirty="0" smtClean="0"/>
              <a:t>B</a:t>
            </a:r>
            <a:r>
              <a:rPr lang="zh-CN" altLang="en-US" dirty="0" smtClean="0"/>
              <a:t>的取值可选</a:t>
            </a:r>
            <a:r>
              <a:rPr lang="en-US" altLang="zh-CN" dirty="0" smtClean="0"/>
              <a:t>0</a:t>
            </a:r>
            <a:r>
              <a:rPr lang="zh-CN" altLang="en-US" dirty="0" smtClean="0"/>
              <a:t>、</a:t>
            </a:r>
            <a:r>
              <a:rPr lang="en-US" altLang="zh-CN" dirty="0" smtClean="0"/>
              <a:t>+1</a:t>
            </a:r>
            <a:r>
              <a:rPr lang="zh-CN" altLang="en-US" dirty="0" smtClean="0"/>
              <a:t>或</a:t>
            </a:r>
            <a:r>
              <a:rPr lang="en-US" altLang="zh-CN" dirty="0" smtClean="0"/>
              <a:t>-1</a:t>
            </a:r>
            <a:r>
              <a:rPr lang="zh-CN" altLang="en-US" dirty="0" smtClean="0"/>
              <a:t>，以使</a:t>
            </a:r>
            <a:r>
              <a:rPr lang="en-US" altLang="zh-CN" dirty="0" smtClean="0"/>
              <a:t>V</a:t>
            </a:r>
            <a:r>
              <a:rPr lang="zh-CN" altLang="en-US" dirty="0" smtClean="0"/>
              <a:t>同时满足（</a:t>
            </a:r>
            <a:r>
              <a:rPr lang="en-US" altLang="zh-CN" dirty="0" smtClean="0"/>
              <a:t>3</a:t>
            </a:r>
            <a:r>
              <a:rPr lang="zh-CN" altLang="en-US" dirty="0" smtClean="0"/>
              <a:t>）中的两个要求； </a:t>
            </a:r>
          </a:p>
          <a:p>
            <a:pPr lvl="1">
              <a:lnSpc>
                <a:spcPct val="125000"/>
              </a:lnSpc>
            </a:pPr>
            <a:r>
              <a:rPr lang="zh-CN" altLang="en-US" dirty="0" smtClean="0"/>
              <a:t>（</a:t>
            </a:r>
            <a:r>
              <a:rPr lang="en-US" altLang="zh-CN" dirty="0" smtClean="0"/>
              <a:t>5</a:t>
            </a:r>
            <a:r>
              <a:rPr lang="zh-CN" altLang="en-US" dirty="0" smtClean="0"/>
              <a:t>）</a:t>
            </a:r>
            <a:r>
              <a:rPr lang="en-US" altLang="zh-CN" dirty="0" smtClean="0"/>
              <a:t>V</a:t>
            </a:r>
            <a:r>
              <a:rPr lang="zh-CN" altLang="en-US" dirty="0" smtClean="0"/>
              <a:t>码后面的传号码极性也要交替。 </a:t>
            </a:r>
          </a:p>
        </p:txBody>
      </p:sp>
      <p:sp>
        <p:nvSpPr>
          <p:cNvPr id="4" name="灯片编号占位符 5"/>
          <p:cNvSpPr>
            <a:spLocks noGrp="1"/>
          </p:cNvSpPr>
          <p:nvPr>
            <p:ph type="sldNum" sz="quarter" idx="12"/>
          </p:nvPr>
        </p:nvSpPr>
        <p:spPr/>
        <p:txBody>
          <a:bodyPr/>
          <a:lstStyle/>
          <a:p>
            <a:fld id="{BC97E0EC-7F0D-460A-B739-E74CFB870387}" type="slidenum">
              <a:rPr lang="en-US" altLang="zh-CN" smtClean="0"/>
              <a:pPr/>
              <a:t>57</a:t>
            </a:fld>
            <a:endParaRPr lang="en-US" altLang="zh-CN"/>
          </a:p>
        </p:txBody>
      </p:sp>
      <p:sp>
        <p:nvSpPr>
          <p:cNvPr id="2" name="矩形 1"/>
          <p:cNvSpPr/>
          <p:nvPr/>
        </p:nvSpPr>
        <p:spPr>
          <a:xfrm>
            <a:off x="4644008" y="1073048"/>
            <a:ext cx="1415772"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400" b="1" dirty="0" smtClean="0">
                <a:latin typeface="+mj-ea"/>
                <a:ea typeface="+mj-ea"/>
              </a:rPr>
              <a:t>可能矛盾</a:t>
            </a:r>
            <a:endParaRPr lang="zh-CN" altLang="en-US" sz="2400" b="1" dirty="0">
              <a:latin typeface="+mj-ea"/>
              <a:ea typeface="+mj-ea"/>
            </a:endParaRPr>
          </a:p>
        </p:txBody>
      </p:sp>
      <p:cxnSp>
        <p:nvCxnSpPr>
          <p:cNvPr id="5" name="直接连接符 4"/>
          <p:cNvCxnSpPr/>
          <p:nvPr/>
        </p:nvCxnSpPr>
        <p:spPr>
          <a:xfrm flipH="1">
            <a:off x="4572000" y="1593599"/>
            <a:ext cx="720080" cy="1174207"/>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直接连接符 6"/>
          <p:cNvCxnSpPr/>
          <p:nvPr/>
        </p:nvCxnSpPr>
        <p:spPr>
          <a:xfrm>
            <a:off x="5724128" y="1570603"/>
            <a:ext cx="504056" cy="31011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142687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4515">
                                            <p:txEl>
                                              <p:pRg st="2" end="2"/>
                                            </p:txEl>
                                          </p:spTgt>
                                        </p:tgtEl>
                                        <p:attrNameLst>
                                          <p:attrName>style.visibility</p:attrName>
                                        </p:attrNameLst>
                                      </p:cBhvr>
                                      <p:to>
                                        <p:strVal val="visible"/>
                                      </p:to>
                                    </p:set>
                                    <p:animEffect transition="in" filter="fade">
                                      <p:cBhvr>
                                        <p:cTn id="18" dur="500"/>
                                        <p:tgtEl>
                                          <p:spTgt spid="6451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4515">
                                            <p:txEl>
                                              <p:pRg st="3" end="3"/>
                                            </p:txEl>
                                          </p:spTgt>
                                        </p:tgtEl>
                                        <p:attrNameLst>
                                          <p:attrName>style.visibility</p:attrName>
                                        </p:attrNameLst>
                                      </p:cBhvr>
                                      <p:to>
                                        <p:strVal val="visible"/>
                                      </p:to>
                                    </p:set>
                                    <p:animEffect transition="in" filter="fade">
                                      <p:cBhvr>
                                        <p:cTn id="23" dur="500"/>
                                        <p:tgtEl>
                                          <p:spTgt spid="64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dirty="0">
                <a:solidFill>
                  <a:srgbClr val="0000FF"/>
                </a:solidFill>
              </a:rPr>
              <a:t>HDB</a:t>
            </a:r>
            <a:r>
              <a:rPr lang="en-US" altLang="zh-CN" baseline="-25000" dirty="0">
                <a:solidFill>
                  <a:srgbClr val="0000FF"/>
                </a:solidFill>
              </a:rPr>
              <a:t>3</a:t>
            </a:r>
            <a:r>
              <a:rPr lang="zh-CN" altLang="en-US" dirty="0" smtClean="0">
                <a:solidFill>
                  <a:srgbClr val="0000FF"/>
                </a:solidFill>
              </a:rPr>
              <a:t>码</a:t>
            </a:r>
            <a:r>
              <a:rPr lang="en-US" altLang="zh-CN" dirty="0" smtClean="0">
                <a:solidFill>
                  <a:srgbClr val="0000FF"/>
                </a:solidFill>
              </a:rPr>
              <a:t>--</a:t>
            </a:r>
            <a:r>
              <a:rPr lang="zh-CN" altLang="en-US" dirty="0" smtClean="0">
                <a:solidFill>
                  <a:srgbClr val="0000FF"/>
                </a:solidFill>
              </a:rPr>
              <a:t>例</a:t>
            </a:r>
            <a:endParaRPr lang="zh-CN" altLang="en-US" dirty="0">
              <a:solidFill>
                <a:srgbClr val="0000FF"/>
              </a:solidFill>
            </a:endParaRPr>
          </a:p>
        </p:txBody>
      </p:sp>
      <p:sp>
        <p:nvSpPr>
          <p:cNvPr id="64515" name="Rectangle 3"/>
          <p:cNvSpPr>
            <a:spLocks noGrp="1" noChangeArrowheads="1"/>
          </p:cNvSpPr>
          <p:nvPr>
            <p:ph type="body" idx="1"/>
          </p:nvPr>
        </p:nvSpPr>
        <p:spPr>
          <a:xfrm>
            <a:off x="539552" y="1196752"/>
            <a:ext cx="8064896" cy="5661248"/>
          </a:xfrm>
        </p:spPr>
        <p:txBody>
          <a:bodyPr>
            <a:normAutofit/>
          </a:bodyPr>
          <a:lstStyle/>
          <a:p>
            <a:r>
              <a:rPr lang="zh-CN" altLang="en-US" dirty="0" smtClean="0"/>
              <a:t>例：</a:t>
            </a:r>
            <a:endParaRPr lang="en-US" altLang="zh-CN" dirty="0" smtClean="0"/>
          </a:p>
          <a:p>
            <a:pPr marL="0" indent="0">
              <a:buNone/>
            </a:pPr>
            <a:r>
              <a:rPr lang="zh-CN" altLang="en-US" sz="2000" dirty="0" smtClean="0"/>
              <a:t>消息码：  </a:t>
            </a:r>
            <a:r>
              <a:rPr lang="en-US" altLang="zh-CN" sz="2000" dirty="0" smtClean="0"/>
              <a:t>1 0 0 0  0    1  0 0 0   0    1    1 0 0 0    0    0 0 0   0    l    1</a:t>
            </a:r>
          </a:p>
          <a:p>
            <a:pPr marL="0" lvl="1" indent="0">
              <a:spcBef>
                <a:spcPts val="1800"/>
              </a:spcBef>
              <a:buNone/>
            </a:pPr>
            <a:r>
              <a:rPr lang="en-US" altLang="zh-CN" sz="2000" dirty="0"/>
              <a:t>AMI</a:t>
            </a:r>
            <a:r>
              <a:rPr lang="zh-CN" altLang="en-US" sz="2000" dirty="0"/>
              <a:t>码：  </a:t>
            </a:r>
            <a:r>
              <a:rPr lang="en-US" altLang="zh-CN" sz="2000" dirty="0"/>
              <a:t>-1 0 0 0 </a:t>
            </a:r>
            <a:r>
              <a:rPr lang="en-US" altLang="zh-CN" sz="2000" dirty="0" smtClean="0"/>
              <a:t>0  +</a:t>
            </a:r>
            <a:r>
              <a:rPr lang="en-US" altLang="zh-CN" sz="2000" dirty="0"/>
              <a:t>1 0 0 0  </a:t>
            </a:r>
            <a:r>
              <a:rPr lang="en-US" altLang="zh-CN" sz="2000" dirty="0" smtClean="0"/>
              <a:t> </a:t>
            </a:r>
            <a:r>
              <a:rPr lang="en-US" altLang="zh-CN" sz="2000" dirty="0"/>
              <a:t>0   -1 +1 0 0 0    0    0 0 0    0  -1 +1</a:t>
            </a:r>
          </a:p>
          <a:p>
            <a:pPr marL="0" lvl="1" indent="0">
              <a:spcBef>
                <a:spcPts val="1800"/>
              </a:spcBef>
              <a:buNone/>
            </a:pPr>
            <a:r>
              <a:rPr lang="en-US" altLang="zh-CN" sz="2000" dirty="0"/>
              <a:t>HDB</a:t>
            </a:r>
            <a:r>
              <a:rPr lang="zh-CN" altLang="en-US" sz="2000" dirty="0"/>
              <a:t>码： </a:t>
            </a:r>
            <a:r>
              <a:rPr lang="en-US" altLang="zh-CN" sz="2000" dirty="0"/>
              <a:t>-1 0 0 0 –V +1 0 0 0 +V  -1 +1-B 0 0 –V +B 0 0 +V  -l +1</a:t>
            </a:r>
          </a:p>
          <a:p>
            <a:pPr marL="342900" lvl="1" indent="-342900">
              <a:spcBef>
                <a:spcPts val="1800"/>
              </a:spcBef>
            </a:pPr>
            <a:endParaRPr lang="en-US" altLang="zh-CN" sz="2200" dirty="0" smtClean="0"/>
          </a:p>
          <a:p>
            <a:pPr marL="342900" lvl="1" indent="-342900">
              <a:spcBef>
                <a:spcPts val="1800"/>
              </a:spcBef>
            </a:pPr>
            <a:endParaRPr lang="en-US" altLang="zh-CN" sz="2200" dirty="0" smtClean="0"/>
          </a:p>
          <a:p>
            <a:pPr marL="342900" lvl="1" indent="-342900">
              <a:spcBef>
                <a:spcPts val="1800"/>
              </a:spcBef>
            </a:pPr>
            <a:r>
              <a:rPr lang="zh-CN" altLang="en-US" sz="2800" dirty="0">
                <a:solidFill>
                  <a:srgbClr val="0000FF"/>
                </a:solidFill>
              </a:rPr>
              <a:t>说明：</a:t>
            </a:r>
            <a:endParaRPr lang="en-US" altLang="zh-CN" sz="2800" dirty="0">
              <a:solidFill>
                <a:srgbClr val="0000FF"/>
              </a:solidFill>
            </a:endParaRPr>
          </a:p>
          <a:p>
            <a:pPr marL="342900" lvl="1" indent="-342900">
              <a:spcBef>
                <a:spcPts val="1800"/>
              </a:spcBef>
            </a:pPr>
            <a:r>
              <a:rPr lang="en-US" altLang="zh-CN" sz="2800" dirty="0"/>
              <a:t> </a:t>
            </a:r>
            <a:r>
              <a:rPr lang="zh-CN" altLang="en-US" sz="2800" dirty="0"/>
              <a:t>其中</a:t>
            </a:r>
            <a:r>
              <a:rPr lang="zh-CN" altLang="en-US" sz="2800" dirty="0" smtClean="0"/>
              <a:t>的</a:t>
            </a:r>
            <a:r>
              <a:rPr lang="zh-CN" altLang="en-US" sz="2800" dirty="0" smtClean="0">
                <a:sym typeface="Symbol" pitchFamily="18" charset="2"/>
              </a:rPr>
              <a:t></a:t>
            </a:r>
            <a:r>
              <a:rPr lang="en-US" altLang="zh-CN" sz="2800" dirty="0" smtClean="0"/>
              <a:t>V</a:t>
            </a:r>
            <a:r>
              <a:rPr lang="zh-CN" altLang="en-US" sz="2800" dirty="0" smtClean="0"/>
              <a:t>脉冲和</a:t>
            </a:r>
            <a:r>
              <a:rPr lang="zh-CN" altLang="en-US" sz="2800" dirty="0" smtClean="0">
                <a:sym typeface="Symbol" pitchFamily="18" charset="2"/>
              </a:rPr>
              <a:t></a:t>
            </a:r>
            <a:r>
              <a:rPr lang="en-US" altLang="zh-CN" sz="2800" dirty="0" smtClean="0">
                <a:sym typeface="Symbol" pitchFamily="18" charset="2"/>
              </a:rPr>
              <a:t>B</a:t>
            </a:r>
            <a:r>
              <a:rPr lang="zh-CN" altLang="en-US" sz="2800" dirty="0" smtClean="0"/>
              <a:t>脉冲与</a:t>
            </a:r>
            <a:r>
              <a:rPr lang="zh-CN" altLang="en-US" sz="2800" dirty="0" smtClean="0">
                <a:sym typeface="Symbol" pitchFamily="18" charset="2"/>
              </a:rPr>
              <a:t></a:t>
            </a:r>
            <a:r>
              <a:rPr lang="en-US" altLang="zh-CN" sz="2800" dirty="0" smtClean="0">
                <a:sym typeface="Symbol" pitchFamily="18" charset="2"/>
              </a:rPr>
              <a:t>1</a:t>
            </a:r>
            <a:r>
              <a:rPr lang="zh-CN" altLang="en-US" sz="2800" dirty="0" smtClean="0"/>
              <a:t>脉冲波形相同，用</a:t>
            </a:r>
            <a:r>
              <a:rPr lang="en-US" altLang="zh-CN" sz="2800" dirty="0" smtClean="0"/>
              <a:t>V</a:t>
            </a:r>
            <a:r>
              <a:rPr lang="zh-CN" altLang="en-US" sz="2800" dirty="0" smtClean="0"/>
              <a:t>或</a:t>
            </a:r>
            <a:r>
              <a:rPr lang="en-US" altLang="zh-CN" sz="2800" dirty="0" smtClean="0"/>
              <a:t>B</a:t>
            </a:r>
            <a:r>
              <a:rPr lang="zh-CN" altLang="en-US" sz="2800" dirty="0" smtClean="0"/>
              <a:t>符号表示的目的是为了示意该非“</a:t>
            </a:r>
            <a:r>
              <a:rPr lang="en-US" altLang="zh-CN" sz="2800" dirty="0" smtClean="0"/>
              <a:t>0”</a:t>
            </a:r>
            <a:r>
              <a:rPr lang="zh-CN" altLang="en-US" sz="2800" dirty="0" smtClean="0"/>
              <a:t>码是由原信码的“</a:t>
            </a:r>
            <a:r>
              <a:rPr lang="en-US" altLang="zh-CN" sz="2800" dirty="0" smtClean="0"/>
              <a:t>0”</a:t>
            </a:r>
            <a:r>
              <a:rPr lang="zh-CN" altLang="en-US" sz="2800" dirty="0" smtClean="0"/>
              <a:t>变换而来的。</a:t>
            </a:r>
            <a:r>
              <a:rPr lang="zh-CN" altLang="en-US" dirty="0" smtClean="0"/>
              <a:t>			</a:t>
            </a:r>
            <a:endParaRPr lang="zh-CN" altLang="en-US" dirty="0"/>
          </a:p>
        </p:txBody>
      </p:sp>
      <p:sp>
        <p:nvSpPr>
          <p:cNvPr id="4" name="灯片编号占位符 5"/>
          <p:cNvSpPr>
            <a:spLocks noGrp="1"/>
          </p:cNvSpPr>
          <p:nvPr>
            <p:ph type="sldNum" sz="quarter" idx="12"/>
          </p:nvPr>
        </p:nvSpPr>
        <p:spPr/>
        <p:txBody>
          <a:bodyPr/>
          <a:lstStyle/>
          <a:p>
            <a:fld id="{BC97E0EC-7F0D-460A-B739-E74CFB870387}" type="slidenum">
              <a:rPr lang="en-US" altLang="zh-CN" smtClean="0"/>
              <a:pPr/>
              <a:t>58</a:t>
            </a:fld>
            <a:endParaRPr lang="en-US" altLang="zh-CN"/>
          </a:p>
        </p:txBody>
      </p:sp>
      <p:sp>
        <p:nvSpPr>
          <p:cNvPr id="6" name="矩形 5"/>
          <p:cNvSpPr/>
          <p:nvPr/>
        </p:nvSpPr>
        <p:spPr>
          <a:xfrm>
            <a:off x="2051720" y="2276872"/>
            <a:ext cx="100811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19872" y="2276872"/>
            <a:ext cx="100811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220072" y="2276872"/>
            <a:ext cx="115212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588224" y="2276872"/>
            <a:ext cx="115212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23728" y="2852936"/>
            <a:ext cx="1008112"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63888" y="2852936"/>
            <a:ext cx="1008112"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292080" y="2852936"/>
            <a:ext cx="1152128"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516216" y="2852936"/>
            <a:ext cx="1224136"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835696" y="3356992"/>
            <a:ext cx="1008112" cy="760150"/>
            <a:chOff x="1835696" y="3356992"/>
            <a:chExt cx="1008112" cy="760150"/>
          </a:xfrm>
        </p:grpSpPr>
        <p:cxnSp>
          <p:nvCxnSpPr>
            <p:cNvPr id="3" name="直接连接符 2"/>
            <p:cNvCxnSpPr/>
            <p:nvPr/>
          </p:nvCxnSpPr>
          <p:spPr>
            <a:xfrm>
              <a:off x="1907704" y="3356992"/>
              <a:ext cx="360040" cy="288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直接连接符 6"/>
            <p:cNvCxnSpPr/>
            <p:nvPr/>
          </p:nvCxnSpPr>
          <p:spPr>
            <a:xfrm flipV="1">
              <a:off x="2267744" y="3356992"/>
              <a:ext cx="576064" cy="288032"/>
            </a:xfrm>
            <a:prstGeom prst="line">
              <a:avLst/>
            </a:prstGeom>
          </p:spPr>
          <p:style>
            <a:lnRef idx="3">
              <a:schemeClr val="accent2"/>
            </a:lnRef>
            <a:fillRef idx="0">
              <a:schemeClr val="accent2"/>
            </a:fillRef>
            <a:effectRef idx="2">
              <a:schemeClr val="accent2"/>
            </a:effectRef>
            <a:fontRef idx="minor">
              <a:schemeClr val="tx1"/>
            </a:fontRef>
          </p:style>
        </p:cxnSp>
        <p:sp>
          <p:nvSpPr>
            <p:cNvPr id="8" name="矩形 7"/>
            <p:cNvSpPr/>
            <p:nvPr/>
          </p:nvSpPr>
          <p:spPr>
            <a:xfrm>
              <a:off x="1835696" y="3717032"/>
              <a:ext cx="954107" cy="400110"/>
            </a:xfrm>
            <a:prstGeom prst="rect">
              <a:avLst/>
            </a:prstGeom>
          </p:spPr>
          <p:txBody>
            <a:bodyPr wrap="none">
              <a:spAutoFit/>
            </a:bodyPr>
            <a:lstStyle/>
            <a:p>
              <a:r>
                <a:rPr lang="zh-CN" altLang="en-US" sz="2000" b="1" dirty="0">
                  <a:solidFill>
                    <a:srgbClr val="FF0000"/>
                  </a:solidFill>
                  <a:latin typeface="+mj-ea"/>
                  <a:ea typeface="+mj-ea"/>
                </a:rPr>
                <a:t>极性</a:t>
              </a:r>
              <a:r>
                <a:rPr lang="zh-CN" altLang="en-US" sz="2000" b="1" dirty="0" smtClean="0">
                  <a:solidFill>
                    <a:srgbClr val="FF0000"/>
                  </a:solidFill>
                  <a:latin typeface="+mj-ea"/>
                  <a:ea typeface="+mj-ea"/>
                </a:rPr>
                <a:t>同</a:t>
              </a:r>
              <a:endParaRPr lang="zh-CN" altLang="en-US" sz="2000" b="1" dirty="0">
                <a:solidFill>
                  <a:srgbClr val="FF0000"/>
                </a:solidFill>
                <a:latin typeface="+mj-ea"/>
                <a:ea typeface="+mj-ea"/>
              </a:endParaRPr>
            </a:p>
          </p:txBody>
        </p:sp>
      </p:grpSp>
      <p:grpSp>
        <p:nvGrpSpPr>
          <p:cNvPr id="19" name="组合 18"/>
          <p:cNvGrpSpPr/>
          <p:nvPr/>
        </p:nvGrpSpPr>
        <p:grpSpPr>
          <a:xfrm>
            <a:off x="3419872" y="3284984"/>
            <a:ext cx="1008112" cy="760150"/>
            <a:chOff x="1835696" y="3356992"/>
            <a:chExt cx="1008112" cy="760150"/>
          </a:xfrm>
        </p:grpSpPr>
        <p:cxnSp>
          <p:nvCxnSpPr>
            <p:cNvPr id="20" name="直接连接符 19"/>
            <p:cNvCxnSpPr/>
            <p:nvPr/>
          </p:nvCxnSpPr>
          <p:spPr>
            <a:xfrm>
              <a:off x="1907704" y="3356992"/>
              <a:ext cx="360040" cy="288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直接连接符 20"/>
            <p:cNvCxnSpPr/>
            <p:nvPr/>
          </p:nvCxnSpPr>
          <p:spPr>
            <a:xfrm flipV="1">
              <a:off x="2267744" y="3356992"/>
              <a:ext cx="576064" cy="288032"/>
            </a:xfrm>
            <a:prstGeom prst="line">
              <a:avLst/>
            </a:prstGeom>
          </p:spPr>
          <p:style>
            <a:lnRef idx="3">
              <a:schemeClr val="accent2"/>
            </a:lnRef>
            <a:fillRef idx="0">
              <a:schemeClr val="accent2"/>
            </a:fillRef>
            <a:effectRef idx="2">
              <a:schemeClr val="accent2"/>
            </a:effectRef>
            <a:fontRef idx="minor">
              <a:schemeClr val="tx1"/>
            </a:fontRef>
          </p:style>
        </p:cxnSp>
        <p:sp>
          <p:nvSpPr>
            <p:cNvPr id="22" name="矩形 21"/>
            <p:cNvSpPr/>
            <p:nvPr/>
          </p:nvSpPr>
          <p:spPr>
            <a:xfrm>
              <a:off x="1835696" y="3717032"/>
              <a:ext cx="954107" cy="400110"/>
            </a:xfrm>
            <a:prstGeom prst="rect">
              <a:avLst/>
            </a:prstGeom>
          </p:spPr>
          <p:txBody>
            <a:bodyPr wrap="none">
              <a:spAutoFit/>
            </a:bodyPr>
            <a:lstStyle/>
            <a:p>
              <a:r>
                <a:rPr lang="zh-CN" altLang="en-US" sz="2000" b="1" dirty="0">
                  <a:solidFill>
                    <a:srgbClr val="FF0000"/>
                  </a:solidFill>
                  <a:latin typeface="+mj-ea"/>
                  <a:ea typeface="+mj-ea"/>
                </a:rPr>
                <a:t>极性</a:t>
              </a:r>
              <a:r>
                <a:rPr lang="zh-CN" altLang="en-US" sz="2000" b="1" dirty="0" smtClean="0">
                  <a:solidFill>
                    <a:srgbClr val="FF0000"/>
                  </a:solidFill>
                  <a:latin typeface="+mj-ea"/>
                  <a:ea typeface="+mj-ea"/>
                </a:rPr>
                <a:t>同</a:t>
              </a:r>
              <a:endParaRPr lang="zh-CN" altLang="en-US" sz="2000" b="1" dirty="0">
                <a:solidFill>
                  <a:srgbClr val="FF0000"/>
                </a:solidFill>
                <a:latin typeface="+mj-ea"/>
                <a:ea typeface="+mj-ea"/>
              </a:endParaRPr>
            </a:p>
          </p:txBody>
        </p:sp>
      </p:grpSp>
      <p:grpSp>
        <p:nvGrpSpPr>
          <p:cNvPr id="23" name="组合 22"/>
          <p:cNvGrpSpPr/>
          <p:nvPr/>
        </p:nvGrpSpPr>
        <p:grpSpPr>
          <a:xfrm>
            <a:off x="3059832" y="3356992"/>
            <a:ext cx="1314147" cy="1336214"/>
            <a:chOff x="1835696" y="2780928"/>
            <a:chExt cx="1314147" cy="1336214"/>
          </a:xfrm>
        </p:grpSpPr>
        <p:cxnSp>
          <p:nvCxnSpPr>
            <p:cNvPr id="24" name="直接连接符 23"/>
            <p:cNvCxnSpPr/>
            <p:nvPr/>
          </p:nvCxnSpPr>
          <p:spPr>
            <a:xfrm>
              <a:off x="1835696" y="2780928"/>
              <a:ext cx="432048" cy="864096"/>
            </a:xfrm>
            <a:prstGeom prst="line">
              <a:avLst/>
            </a:prstGeom>
          </p:spPr>
          <p:style>
            <a:lnRef idx="3">
              <a:schemeClr val="accent5"/>
            </a:lnRef>
            <a:fillRef idx="0">
              <a:schemeClr val="accent5"/>
            </a:fillRef>
            <a:effectRef idx="2">
              <a:schemeClr val="accent5"/>
            </a:effectRef>
            <a:fontRef idx="minor">
              <a:schemeClr val="tx1"/>
            </a:fontRef>
          </p:style>
        </p:cxnSp>
        <p:cxnSp>
          <p:nvCxnSpPr>
            <p:cNvPr id="25" name="直接连接符 24"/>
            <p:cNvCxnSpPr/>
            <p:nvPr/>
          </p:nvCxnSpPr>
          <p:spPr>
            <a:xfrm flipV="1">
              <a:off x="2267744" y="2852936"/>
              <a:ext cx="882099" cy="792088"/>
            </a:xfrm>
            <a:prstGeom prst="line">
              <a:avLst/>
            </a:prstGeom>
          </p:spPr>
          <p:style>
            <a:lnRef idx="3">
              <a:schemeClr val="accent5"/>
            </a:lnRef>
            <a:fillRef idx="0">
              <a:schemeClr val="accent5"/>
            </a:fillRef>
            <a:effectRef idx="2">
              <a:schemeClr val="accent5"/>
            </a:effectRef>
            <a:fontRef idx="minor">
              <a:schemeClr val="tx1"/>
            </a:fontRef>
          </p:style>
        </p:cxnSp>
        <p:sp>
          <p:nvSpPr>
            <p:cNvPr id="26" name="矩形 25"/>
            <p:cNvSpPr/>
            <p:nvPr/>
          </p:nvSpPr>
          <p:spPr>
            <a:xfrm>
              <a:off x="1835696" y="3717032"/>
              <a:ext cx="1210588" cy="400110"/>
            </a:xfrm>
            <a:prstGeom prst="rect">
              <a:avLst/>
            </a:prstGeom>
          </p:spPr>
          <p:txBody>
            <a:bodyPr wrap="none">
              <a:spAutoFit/>
            </a:bodyPr>
            <a:lstStyle/>
            <a:p>
              <a:r>
                <a:rPr lang="zh-CN" altLang="en-US" sz="2000" b="1" dirty="0" smtClean="0">
                  <a:solidFill>
                    <a:srgbClr val="0000FF"/>
                  </a:solidFill>
                  <a:latin typeface="+mj-ea"/>
                  <a:ea typeface="+mj-ea"/>
                </a:rPr>
                <a:t>极性</a:t>
              </a:r>
              <a:r>
                <a:rPr lang="zh-CN" altLang="en-US" sz="2000" b="1" dirty="0">
                  <a:solidFill>
                    <a:srgbClr val="0000FF"/>
                  </a:solidFill>
                  <a:latin typeface="+mj-ea"/>
                  <a:ea typeface="+mj-ea"/>
                </a:rPr>
                <a:t>交替</a:t>
              </a:r>
            </a:p>
          </p:txBody>
        </p:sp>
      </p:grpSp>
      <p:grpSp>
        <p:nvGrpSpPr>
          <p:cNvPr id="29" name="组合 28"/>
          <p:cNvGrpSpPr/>
          <p:nvPr/>
        </p:nvGrpSpPr>
        <p:grpSpPr>
          <a:xfrm>
            <a:off x="5292080" y="3284984"/>
            <a:ext cx="1008112" cy="760150"/>
            <a:chOff x="1835696" y="3356992"/>
            <a:chExt cx="1008112" cy="760150"/>
          </a:xfrm>
        </p:grpSpPr>
        <p:cxnSp>
          <p:nvCxnSpPr>
            <p:cNvPr id="30" name="直接连接符 29"/>
            <p:cNvCxnSpPr/>
            <p:nvPr/>
          </p:nvCxnSpPr>
          <p:spPr>
            <a:xfrm>
              <a:off x="1907704" y="3356992"/>
              <a:ext cx="360040" cy="288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31" name="直接连接符 30"/>
            <p:cNvCxnSpPr/>
            <p:nvPr/>
          </p:nvCxnSpPr>
          <p:spPr>
            <a:xfrm flipV="1">
              <a:off x="2267744" y="3356992"/>
              <a:ext cx="576064" cy="288032"/>
            </a:xfrm>
            <a:prstGeom prst="line">
              <a:avLst/>
            </a:prstGeom>
          </p:spPr>
          <p:style>
            <a:lnRef idx="3">
              <a:schemeClr val="accent2"/>
            </a:lnRef>
            <a:fillRef idx="0">
              <a:schemeClr val="accent2"/>
            </a:fillRef>
            <a:effectRef idx="2">
              <a:schemeClr val="accent2"/>
            </a:effectRef>
            <a:fontRef idx="minor">
              <a:schemeClr val="tx1"/>
            </a:fontRef>
          </p:style>
        </p:cxnSp>
        <p:sp>
          <p:nvSpPr>
            <p:cNvPr id="32" name="矩形 31"/>
            <p:cNvSpPr/>
            <p:nvPr/>
          </p:nvSpPr>
          <p:spPr>
            <a:xfrm>
              <a:off x="1835696" y="3717032"/>
              <a:ext cx="954107" cy="400110"/>
            </a:xfrm>
            <a:prstGeom prst="rect">
              <a:avLst/>
            </a:prstGeom>
          </p:spPr>
          <p:txBody>
            <a:bodyPr wrap="none">
              <a:spAutoFit/>
            </a:bodyPr>
            <a:lstStyle/>
            <a:p>
              <a:r>
                <a:rPr lang="zh-CN" altLang="en-US" sz="2000" b="1" dirty="0">
                  <a:solidFill>
                    <a:srgbClr val="FF0000"/>
                  </a:solidFill>
                  <a:latin typeface="+mj-ea"/>
                  <a:ea typeface="+mj-ea"/>
                </a:rPr>
                <a:t>极性</a:t>
              </a:r>
              <a:r>
                <a:rPr lang="zh-CN" altLang="en-US" sz="2000" b="1" dirty="0" smtClean="0">
                  <a:solidFill>
                    <a:srgbClr val="FF0000"/>
                  </a:solidFill>
                  <a:latin typeface="+mj-ea"/>
                  <a:ea typeface="+mj-ea"/>
                </a:rPr>
                <a:t>同</a:t>
              </a:r>
              <a:endParaRPr lang="zh-CN" altLang="en-US" sz="2000" b="1" dirty="0">
                <a:solidFill>
                  <a:srgbClr val="FF0000"/>
                </a:solidFill>
                <a:latin typeface="+mj-ea"/>
                <a:ea typeface="+mj-ea"/>
              </a:endParaRPr>
            </a:p>
          </p:txBody>
        </p:sp>
      </p:grpSp>
      <p:grpSp>
        <p:nvGrpSpPr>
          <p:cNvPr id="33" name="组合 32"/>
          <p:cNvGrpSpPr/>
          <p:nvPr/>
        </p:nvGrpSpPr>
        <p:grpSpPr>
          <a:xfrm>
            <a:off x="4427984" y="3284984"/>
            <a:ext cx="1890211" cy="1336214"/>
            <a:chOff x="1259632" y="2780928"/>
            <a:chExt cx="1890211" cy="1336214"/>
          </a:xfrm>
        </p:grpSpPr>
        <p:cxnSp>
          <p:nvCxnSpPr>
            <p:cNvPr id="34" name="直接连接符 33"/>
            <p:cNvCxnSpPr/>
            <p:nvPr/>
          </p:nvCxnSpPr>
          <p:spPr>
            <a:xfrm>
              <a:off x="1259632" y="2780928"/>
              <a:ext cx="1008112" cy="864096"/>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直接连接符 34"/>
            <p:cNvCxnSpPr/>
            <p:nvPr/>
          </p:nvCxnSpPr>
          <p:spPr>
            <a:xfrm flipV="1">
              <a:off x="2267744" y="2852936"/>
              <a:ext cx="882099" cy="792088"/>
            </a:xfrm>
            <a:prstGeom prst="line">
              <a:avLst/>
            </a:prstGeom>
          </p:spPr>
          <p:style>
            <a:lnRef idx="3">
              <a:schemeClr val="accent5"/>
            </a:lnRef>
            <a:fillRef idx="0">
              <a:schemeClr val="accent5"/>
            </a:fillRef>
            <a:effectRef idx="2">
              <a:schemeClr val="accent5"/>
            </a:effectRef>
            <a:fontRef idx="minor">
              <a:schemeClr val="tx1"/>
            </a:fontRef>
          </p:style>
        </p:cxnSp>
        <p:sp>
          <p:nvSpPr>
            <p:cNvPr id="36" name="矩形 35"/>
            <p:cNvSpPr/>
            <p:nvPr/>
          </p:nvSpPr>
          <p:spPr>
            <a:xfrm>
              <a:off x="1835696" y="3717032"/>
              <a:ext cx="1210588" cy="400110"/>
            </a:xfrm>
            <a:prstGeom prst="rect">
              <a:avLst/>
            </a:prstGeom>
          </p:spPr>
          <p:txBody>
            <a:bodyPr wrap="none">
              <a:spAutoFit/>
            </a:bodyPr>
            <a:lstStyle/>
            <a:p>
              <a:r>
                <a:rPr lang="zh-CN" altLang="en-US" sz="2000" b="1" dirty="0" smtClean="0">
                  <a:solidFill>
                    <a:srgbClr val="0000FF"/>
                  </a:solidFill>
                  <a:latin typeface="+mj-ea"/>
                  <a:ea typeface="+mj-ea"/>
                </a:rPr>
                <a:t>极性</a:t>
              </a:r>
              <a:r>
                <a:rPr lang="zh-CN" altLang="en-US" sz="2000" b="1" dirty="0">
                  <a:solidFill>
                    <a:srgbClr val="0000FF"/>
                  </a:solidFill>
                  <a:latin typeface="+mj-ea"/>
                  <a:ea typeface="+mj-ea"/>
                </a:rPr>
                <a:t>交替</a:t>
              </a:r>
            </a:p>
          </p:txBody>
        </p:sp>
      </p:grpSp>
      <p:grpSp>
        <p:nvGrpSpPr>
          <p:cNvPr id="38" name="组合 37"/>
          <p:cNvGrpSpPr/>
          <p:nvPr/>
        </p:nvGrpSpPr>
        <p:grpSpPr>
          <a:xfrm>
            <a:off x="6372200" y="3284984"/>
            <a:ext cx="1786652" cy="1336214"/>
            <a:chOff x="1259632" y="2780928"/>
            <a:chExt cx="1786652" cy="1336214"/>
          </a:xfrm>
        </p:grpSpPr>
        <p:cxnSp>
          <p:nvCxnSpPr>
            <p:cNvPr id="39" name="直接连接符 38"/>
            <p:cNvCxnSpPr/>
            <p:nvPr/>
          </p:nvCxnSpPr>
          <p:spPr>
            <a:xfrm>
              <a:off x="1259632" y="2780928"/>
              <a:ext cx="1008112" cy="864096"/>
            </a:xfrm>
            <a:prstGeom prst="line">
              <a:avLst/>
            </a:prstGeom>
          </p:spPr>
          <p:style>
            <a:lnRef idx="3">
              <a:schemeClr val="accent5"/>
            </a:lnRef>
            <a:fillRef idx="0">
              <a:schemeClr val="accent5"/>
            </a:fillRef>
            <a:effectRef idx="2">
              <a:schemeClr val="accent5"/>
            </a:effectRef>
            <a:fontRef idx="minor">
              <a:schemeClr val="tx1"/>
            </a:fontRef>
          </p:style>
        </p:cxnSp>
        <p:cxnSp>
          <p:nvCxnSpPr>
            <p:cNvPr id="40" name="直接连接符 39"/>
            <p:cNvCxnSpPr/>
            <p:nvPr/>
          </p:nvCxnSpPr>
          <p:spPr>
            <a:xfrm flipV="1">
              <a:off x="2267744" y="2852936"/>
              <a:ext cx="173246" cy="792088"/>
            </a:xfrm>
            <a:prstGeom prst="line">
              <a:avLst/>
            </a:prstGeom>
          </p:spPr>
          <p:style>
            <a:lnRef idx="3">
              <a:schemeClr val="accent5"/>
            </a:lnRef>
            <a:fillRef idx="0">
              <a:schemeClr val="accent5"/>
            </a:fillRef>
            <a:effectRef idx="2">
              <a:schemeClr val="accent5"/>
            </a:effectRef>
            <a:fontRef idx="minor">
              <a:schemeClr val="tx1"/>
            </a:fontRef>
          </p:style>
        </p:cxnSp>
        <p:sp>
          <p:nvSpPr>
            <p:cNvPr id="41" name="矩形 40"/>
            <p:cNvSpPr/>
            <p:nvPr/>
          </p:nvSpPr>
          <p:spPr>
            <a:xfrm>
              <a:off x="1835696" y="3717032"/>
              <a:ext cx="1210588" cy="400110"/>
            </a:xfrm>
            <a:prstGeom prst="rect">
              <a:avLst/>
            </a:prstGeom>
          </p:spPr>
          <p:txBody>
            <a:bodyPr wrap="none">
              <a:spAutoFit/>
            </a:bodyPr>
            <a:lstStyle/>
            <a:p>
              <a:r>
                <a:rPr lang="zh-CN" altLang="en-US" sz="2000" b="1" dirty="0" smtClean="0">
                  <a:solidFill>
                    <a:srgbClr val="0000FF"/>
                  </a:solidFill>
                  <a:latin typeface="+mj-ea"/>
                  <a:ea typeface="+mj-ea"/>
                </a:rPr>
                <a:t>极性</a:t>
              </a:r>
              <a:r>
                <a:rPr lang="zh-CN" altLang="en-US" sz="2000" b="1" dirty="0">
                  <a:solidFill>
                    <a:srgbClr val="0000FF"/>
                  </a:solidFill>
                  <a:latin typeface="+mj-ea"/>
                  <a:ea typeface="+mj-ea"/>
                </a:rPr>
                <a:t>交替</a:t>
              </a:r>
            </a:p>
          </p:txBody>
        </p:sp>
      </p:grpSp>
      <p:grpSp>
        <p:nvGrpSpPr>
          <p:cNvPr id="43" name="组合 42"/>
          <p:cNvGrpSpPr/>
          <p:nvPr/>
        </p:nvGrpSpPr>
        <p:grpSpPr>
          <a:xfrm>
            <a:off x="6588224" y="3284984"/>
            <a:ext cx="1008112" cy="760150"/>
            <a:chOff x="1835696" y="3356992"/>
            <a:chExt cx="1008112" cy="760150"/>
          </a:xfrm>
        </p:grpSpPr>
        <p:cxnSp>
          <p:nvCxnSpPr>
            <p:cNvPr id="44" name="直接连接符 43"/>
            <p:cNvCxnSpPr/>
            <p:nvPr/>
          </p:nvCxnSpPr>
          <p:spPr>
            <a:xfrm>
              <a:off x="1907704" y="3356992"/>
              <a:ext cx="360040" cy="288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直接连接符 44"/>
            <p:cNvCxnSpPr/>
            <p:nvPr/>
          </p:nvCxnSpPr>
          <p:spPr>
            <a:xfrm flipV="1">
              <a:off x="2267744" y="3356992"/>
              <a:ext cx="576064" cy="288032"/>
            </a:xfrm>
            <a:prstGeom prst="line">
              <a:avLst/>
            </a:prstGeom>
          </p:spPr>
          <p:style>
            <a:lnRef idx="3">
              <a:schemeClr val="accent2"/>
            </a:lnRef>
            <a:fillRef idx="0">
              <a:schemeClr val="accent2"/>
            </a:fillRef>
            <a:effectRef idx="2">
              <a:schemeClr val="accent2"/>
            </a:effectRef>
            <a:fontRef idx="minor">
              <a:schemeClr val="tx1"/>
            </a:fontRef>
          </p:style>
        </p:cxnSp>
        <p:sp>
          <p:nvSpPr>
            <p:cNvPr id="46" name="矩形 45"/>
            <p:cNvSpPr/>
            <p:nvPr/>
          </p:nvSpPr>
          <p:spPr>
            <a:xfrm>
              <a:off x="1835696" y="3717032"/>
              <a:ext cx="954107" cy="400110"/>
            </a:xfrm>
            <a:prstGeom prst="rect">
              <a:avLst/>
            </a:prstGeom>
          </p:spPr>
          <p:txBody>
            <a:bodyPr wrap="none">
              <a:spAutoFit/>
            </a:bodyPr>
            <a:lstStyle/>
            <a:p>
              <a:r>
                <a:rPr lang="zh-CN" altLang="en-US" sz="2000" b="1" dirty="0">
                  <a:solidFill>
                    <a:srgbClr val="FF0000"/>
                  </a:solidFill>
                  <a:latin typeface="+mj-ea"/>
                  <a:ea typeface="+mj-ea"/>
                </a:rPr>
                <a:t>极性</a:t>
              </a:r>
              <a:r>
                <a:rPr lang="zh-CN" altLang="en-US" sz="2000" b="1" dirty="0" smtClean="0">
                  <a:solidFill>
                    <a:srgbClr val="FF0000"/>
                  </a:solidFill>
                  <a:latin typeface="+mj-ea"/>
                  <a:ea typeface="+mj-ea"/>
                </a:rPr>
                <a:t>同</a:t>
              </a:r>
              <a:endParaRPr lang="zh-CN" altLang="en-US" sz="2000" b="1" dirty="0">
                <a:solidFill>
                  <a:srgbClr val="FF0000"/>
                </a:solidFill>
                <a:latin typeface="+mj-ea"/>
                <a:ea typeface="+mj-ea"/>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500" fill="hold"/>
                                        <p:tgtEl>
                                          <p:spTgt spid="33"/>
                                        </p:tgtEl>
                                        <p:attrNameLst>
                                          <p:attrName>ppt_x</p:attrName>
                                        </p:attrNameLst>
                                      </p:cBhvr>
                                      <p:tavLst>
                                        <p:tav tm="0">
                                          <p:val>
                                            <p:strVal val="#ppt_x"/>
                                          </p:val>
                                        </p:tav>
                                        <p:tav tm="100000">
                                          <p:val>
                                            <p:strVal val="#ppt_x"/>
                                          </p:val>
                                        </p:tav>
                                      </p:tavLst>
                                    </p:anim>
                                    <p:anim calcmode="lin" valueType="num">
                                      <p:cBhvr additive="base">
                                        <p:cTn id="5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500" fill="hold"/>
                                        <p:tgtEl>
                                          <p:spTgt spid="29"/>
                                        </p:tgtEl>
                                        <p:attrNameLst>
                                          <p:attrName>ppt_x</p:attrName>
                                        </p:attrNameLst>
                                      </p:cBhvr>
                                      <p:tavLst>
                                        <p:tav tm="0">
                                          <p:val>
                                            <p:strVal val="#ppt_x"/>
                                          </p:val>
                                        </p:tav>
                                        <p:tav tm="100000">
                                          <p:val>
                                            <p:strVal val="#ppt_x"/>
                                          </p:val>
                                        </p:tav>
                                      </p:tavLst>
                                    </p:anim>
                                    <p:anim calcmode="lin" valueType="num">
                                      <p:cBhvr additive="base">
                                        <p:cTn id="6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fill="hold"/>
                                        <p:tgtEl>
                                          <p:spTgt spid="38"/>
                                        </p:tgtEl>
                                        <p:attrNameLst>
                                          <p:attrName>ppt_x</p:attrName>
                                        </p:attrNameLst>
                                      </p:cBhvr>
                                      <p:tavLst>
                                        <p:tav tm="0">
                                          <p:val>
                                            <p:strVal val="#ppt_x"/>
                                          </p:val>
                                        </p:tav>
                                        <p:tav tm="100000">
                                          <p:val>
                                            <p:strVal val="#ppt_x"/>
                                          </p:val>
                                        </p:tav>
                                      </p:tavLst>
                                    </p:anim>
                                    <p:anim calcmode="lin" valueType="num">
                                      <p:cBhvr additive="base">
                                        <p:cTn id="7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500" fill="hold"/>
                                        <p:tgtEl>
                                          <p:spTgt spid="43"/>
                                        </p:tgtEl>
                                        <p:attrNameLst>
                                          <p:attrName>ppt_x</p:attrName>
                                        </p:attrNameLst>
                                      </p:cBhvr>
                                      <p:tavLst>
                                        <p:tav tm="0">
                                          <p:val>
                                            <p:strVal val="#ppt_x"/>
                                          </p:val>
                                        </p:tav>
                                        <p:tav tm="100000">
                                          <p:val>
                                            <p:strVal val="#ppt_x"/>
                                          </p:val>
                                        </p:tav>
                                      </p:tavLst>
                                    </p:anim>
                                    <p:anim calcmode="lin" valueType="num">
                                      <p:cBhvr additive="base">
                                        <p:cTn id="7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4515">
                                            <p:txEl>
                                              <p:pRg st="6" end="6"/>
                                            </p:txEl>
                                          </p:spTgt>
                                        </p:tgtEl>
                                        <p:attrNameLst>
                                          <p:attrName>style.visibility</p:attrName>
                                        </p:attrNameLst>
                                      </p:cBhvr>
                                      <p:to>
                                        <p:strVal val="visible"/>
                                      </p:to>
                                    </p:set>
                                    <p:animEffect transition="in" filter="fade">
                                      <p:cBhvr>
                                        <p:cTn id="83" dur="500"/>
                                        <p:tgtEl>
                                          <p:spTgt spid="64515">
                                            <p:txEl>
                                              <p:pRg st="6" end="6"/>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64515">
                                            <p:txEl>
                                              <p:pRg st="7" end="7"/>
                                            </p:txEl>
                                          </p:spTgt>
                                        </p:tgtEl>
                                        <p:attrNameLst>
                                          <p:attrName>style.visibility</p:attrName>
                                        </p:attrNameLst>
                                      </p:cBhvr>
                                      <p:to>
                                        <p:strVal val="visible"/>
                                      </p:to>
                                    </p:set>
                                    <p:animEffect transition="in" filter="fade">
                                      <p:cBhvr>
                                        <p:cTn id="86" dur="500"/>
                                        <p:tgtEl>
                                          <p:spTgt spid="645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P spid="13" grpId="0" animBg="1"/>
      <p:bldP spid="14" grpId="0" animBg="1"/>
      <p:bldP spid="1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dirty="0">
                <a:solidFill>
                  <a:srgbClr val="0000FF"/>
                </a:solidFill>
              </a:rPr>
              <a:t>HDB3</a:t>
            </a:r>
            <a:r>
              <a:rPr lang="zh-CN" altLang="en-US" dirty="0">
                <a:solidFill>
                  <a:srgbClr val="0000FF"/>
                </a:solidFill>
              </a:rPr>
              <a:t>码的译码</a:t>
            </a:r>
          </a:p>
        </p:txBody>
      </p:sp>
      <p:sp>
        <p:nvSpPr>
          <p:cNvPr id="65539" name="Rectangle 3"/>
          <p:cNvSpPr>
            <a:spLocks noGrp="1" noChangeArrowheads="1"/>
          </p:cNvSpPr>
          <p:nvPr>
            <p:ph type="body" idx="1"/>
          </p:nvPr>
        </p:nvSpPr>
        <p:spPr/>
        <p:txBody>
          <a:bodyPr>
            <a:normAutofit/>
          </a:bodyPr>
          <a:lstStyle/>
          <a:p>
            <a:r>
              <a:rPr lang="en-US" altLang="zh-CN" dirty="0" smtClean="0"/>
              <a:t>HDB</a:t>
            </a:r>
            <a:r>
              <a:rPr lang="en-US" altLang="zh-CN" baseline="-25000" dirty="0"/>
              <a:t>3</a:t>
            </a:r>
            <a:r>
              <a:rPr lang="zh-CN" altLang="en-US" dirty="0" smtClean="0"/>
              <a:t>码的编码虽然比较复杂，但译码却比较简单。</a:t>
            </a:r>
            <a:endParaRPr lang="en-US" altLang="zh-CN" dirty="0" smtClean="0"/>
          </a:p>
          <a:p>
            <a:r>
              <a:rPr lang="zh-CN" altLang="en-US" dirty="0" smtClean="0"/>
              <a:t>从上述编码规则看出</a:t>
            </a:r>
            <a:r>
              <a:rPr lang="en-US" altLang="zh-CN" dirty="0" smtClean="0"/>
              <a:t>:</a:t>
            </a:r>
          </a:p>
          <a:p>
            <a:pPr lvl="1"/>
            <a:r>
              <a:rPr lang="zh-CN" altLang="en-US" dirty="0" smtClean="0"/>
              <a:t>每一个破坏脉冲</a:t>
            </a:r>
            <a:r>
              <a:rPr lang="en-US" altLang="zh-CN" dirty="0" smtClean="0"/>
              <a:t>V</a:t>
            </a:r>
            <a:r>
              <a:rPr lang="zh-CN" altLang="en-US" dirty="0" smtClean="0"/>
              <a:t>总是与前一非“</a:t>
            </a:r>
            <a:r>
              <a:rPr lang="en-US" altLang="zh-CN" dirty="0" smtClean="0"/>
              <a:t>0”</a:t>
            </a:r>
            <a:r>
              <a:rPr lang="zh-CN" altLang="en-US" dirty="0" smtClean="0"/>
              <a:t>脉冲同极性</a:t>
            </a:r>
            <a:r>
              <a:rPr lang="en-US" altLang="zh-CN" dirty="0" smtClean="0"/>
              <a:t>(</a:t>
            </a:r>
            <a:r>
              <a:rPr lang="zh-CN" altLang="en-US" dirty="0" smtClean="0"/>
              <a:t>包括</a:t>
            </a:r>
            <a:r>
              <a:rPr lang="en-US" altLang="zh-CN" dirty="0" smtClean="0"/>
              <a:t>B</a:t>
            </a:r>
            <a:r>
              <a:rPr lang="zh-CN" altLang="en-US" dirty="0" smtClean="0"/>
              <a:t>在内</a:t>
            </a:r>
            <a:r>
              <a:rPr lang="en-US" altLang="zh-CN" dirty="0" smtClean="0"/>
              <a:t>)</a:t>
            </a:r>
            <a:r>
              <a:rPr lang="zh-CN" altLang="en-US" dirty="0" smtClean="0"/>
              <a:t>。这就是说，从收到的符号序列中可以</a:t>
            </a:r>
            <a:r>
              <a:rPr lang="zh-CN" altLang="en-US" dirty="0" smtClean="0">
                <a:solidFill>
                  <a:srgbClr val="FF0000"/>
                </a:solidFill>
              </a:rPr>
              <a:t>容易地找到破坏点</a:t>
            </a:r>
            <a:r>
              <a:rPr lang="en-US" altLang="zh-CN" dirty="0" smtClean="0">
                <a:solidFill>
                  <a:srgbClr val="FF0000"/>
                </a:solidFill>
              </a:rPr>
              <a:t>V</a:t>
            </a:r>
            <a:r>
              <a:rPr lang="en-US" altLang="zh-CN" dirty="0" smtClean="0"/>
              <a:t>.</a:t>
            </a:r>
          </a:p>
          <a:p>
            <a:pPr lvl="1"/>
            <a:r>
              <a:rPr lang="zh-CN" altLang="en-US" dirty="0" smtClean="0"/>
              <a:t>于是也断定</a:t>
            </a:r>
            <a:r>
              <a:rPr lang="en-US" altLang="zh-CN" dirty="0" smtClean="0"/>
              <a:t>V</a:t>
            </a:r>
            <a:r>
              <a:rPr lang="zh-CN" altLang="en-US" dirty="0" smtClean="0"/>
              <a:t>符号及其前面的</a:t>
            </a:r>
            <a:r>
              <a:rPr lang="en-US" altLang="zh-CN" dirty="0" smtClean="0"/>
              <a:t>3</a:t>
            </a:r>
            <a:r>
              <a:rPr lang="zh-CN" altLang="en-US" dirty="0" smtClean="0"/>
              <a:t>个符号必是连“</a:t>
            </a:r>
            <a:r>
              <a:rPr lang="en-US" altLang="zh-CN" dirty="0" smtClean="0"/>
              <a:t>0”</a:t>
            </a:r>
            <a:r>
              <a:rPr lang="zh-CN" altLang="en-US" dirty="0" smtClean="0"/>
              <a:t>符号，从而</a:t>
            </a:r>
            <a:r>
              <a:rPr lang="zh-CN" altLang="en-US" dirty="0" smtClean="0">
                <a:solidFill>
                  <a:srgbClr val="FF0000"/>
                </a:solidFill>
              </a:rPr>
              <a:t>恢复</a:t>
            </a:r>
            <a:r>
              <a:rPr lang="en-US" altLang="zh-CN" dirty="0" smtClean="0">
                <a:solidFill>
                  <a:srgbClr val="FF0000"/>
                </a:solidFill>
              </a:rPr>
              <a:t>4</a:t>
            </a:r>
            <a:r>
              <a:rPr lang="zh-CN" altLang="en-US" dirty="0" smtClean="0">
                <a:solidFill>
                  <a:srgbClr val="FF0000"/>
                </a:solidFill>
              </a:rPr>
              <a:t>个连“</a:t>
            </a:r>
            <a:r>
              <a:rPr lang="en-US" altLang="zh-CN" dirty="0" smtClean="0">
                <a:solidFill>
                  <a:srgbClr val="FF0000"/>
                </a:solidFill>
              </a:rPr>
              <a:t>0”</a:t>
            </a:r>
            <a:r>
              <a:rPr lang="zh-CN" altLang="en-US" dirty="0" smtClean="0">
                <a:solidFill>
                  <a:srgbClr val="FF0000"/>
                </a:solidFill>
              </a:rPr>
              <a:t>码</a:t>
            </a:r>
            <a:endParaRPr lang="en-US" altLang="zh-CN" dirty="0" smtClean="0">
              <a:solidFill>
                <a:srgbClr val="FF0000"/>
              </a:solidFill>
            </a:endParaRPr>
          </a:p>
          <a:p>
            <a:pPr lvl="1"/>
            <a:r>
              <a:rPr lang="zh-CN" altLang="en-US" dirty="0" smtClean="0"/>
              <a:t>再将所有</a:t>
            </a:r>
            <a:r>
              <a:rPr lang="en-US" altLang="zh-CN" dirty="0" smtClean="0">
                <a:solidFill>
                  <a:srgbClr val="FF0000"/>
                </a:solidFill>
              </a:rPr>
              <a:t>-1</a:t>
            </a:r>
            <a:r>
              <a:rPr lang="zh-CN" altLang="en-US" dirty="0" smtClean="0">
                <a:solidFill>
                  <a:srgbClr val="FF0000"/>
                </a:solidFill>
              </a:rPr>
              <a:t>变成</a:t>
            </a:r>
            <a:r>
              <a:rPr lang="en-US" altLang="zh-CN" dirty="0" smtClean="0">
                <a:solidFill>
                  <a:srgbClr val="FF0000"/>
                </a:solidFill>
              </a:rPr>
              <a:t>+1</a:t>
            </a:r>
            <a:r>
              <a:rPr lang="zh-CN" altLang="en-US" dirty="0" smtClean="0"/>
              <a:t>后便得到原消息代码。</a:t>
            </a:r>
            <a:endParaRPr lang="en-US" altLang="zh-CN" dirty="0" smtClean="0"/>
          </a:p>
          <a:p>
            <a:r>
              <a:rPr lang="en-US" altLang="zh-CN" dirty="0" smtClean="0">
                <a:solidFill>
                  <a:srgbClr val="0000FF"/>
                </a:solidFill>
              </a:rPr>
              <a:t>HDB</a:t>
            </a:r>
            <a:r>
              <a:rPr lang="en-US" altLang="zh-CN" baseline="-25000" dirty="0">
                <a:solidFill>
                  <a:srgbClr val="0000FF"/>
                </a:solidFill>
              </a:rPr>
              <a:t>3</a:t>
            </a:r>
            <a:r>
              <a:rPr lang="zh-CN" altLang="en-US" dirty="0" smtClean="0">
                <a:solidFill>
                  <a:srgbClr val="0000FF"/>
                </a:solidFill>
              </a:rPr>
              <a:t>码是目前应用最广泛的码型</a:t>
            </a:r>
            <a:endParaRPr lang="zh-CN" altLang="en-US" dirty="0">
              <a:solidFill>
                <a:srgbClr val="0000FF"/>
              </a:solidFill>
            </a:endParaRPr>
          </a:p>
        </p:txBody>
      </p:sp>
      <p:sp>
        <p:nvSpPr>
          <p:cNvPr id="4" name="灯片编号占位符 5"/>
          <p:cNvSpPr>
            <a:spLocks noGrp="1"/>
          </p:cNvSpPr>
          <p:nvPr>
            <p:ph type="sldNum" sz="quarter" idx="12"/>
          </p:nvPr>
        </p:nvSpPr>
        <p:spPr/>
        <p:txBody>
          <a:bodyPr/>
          <a:lstStyle/>
          <a:p>
            <a:fld id="{AE119629-601B-404D-B467-67F9612E89BB}" type="slidenum">
              <a:rPr lang="en-US" altLang="zh-CN" smtClean="0"/>
              <a:pPr/>
              <a:t>59</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anim calcmode="lin" valueType="num">
                                      <p:cBhvr additive="base">
                                        <p:cTn id="11"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5539">
                                            <p:txEl>
                                              <p:pRg st="3" end="3"/>
                                            </p:txEl>
                                          </p:spTgt>
                                        </p:tgtEl>
                                        <p:attrNameLst>
                                          <p:attrName>style.visibility</p:attrName>
                                        </p:attrNameLst>
                                      </p:cBhvr>
                                      <p:to>
                                        <p:strVal val="visible"/>
                                      </p:to>
                                    </p:set>
                                    <p:anim calcmode="lin" valueType="num">
                                      <p:cBhvr additive="base">
                                        <p:cTn id="17"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anim calcmode="lin" valueType="num">
                                      <p:cBhvr additive="base">
                                        <p:cTn id="23"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539">
                                            <p:txEl>
                                              <p:pRg st="5" end="5"/>
                                            </p:txEl>
                                          </p:spTgt>
                                        </p:tgtEl>
                                        <p:attrNameLst>
                                          <p:attrName>style.visibility</p:attrName>
                                        </p:attrNameLst>
                                      </p:cBhvr>
                                      <p:to>
                                        <p:strVal val="visible"/>
                                      </p:to>
                                    </p:set>
                                    <p:anim calcmode="lin" valueType="num">
                                      <p:cBhvr additive="base">
                                        <p:cTn id="29"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5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数字基带系统的组成</a:t>
            </a:r>
            <a:endParaRPr lang="zh-CN" altLang="en-US" dirty="0"/>
          </a:p>
        </p:txBody>
      </p:sp>
      <p:sp>
        <p:nvSpPr>
          <p:cNvPr id="3" name="内容占位符 2"/>
          <p:cNvSpPr>
            <a:spLocks noGrp="1"/>
          </p:cNvSpPr>
          <p:nvPr>
            <p:ph idx="1"/>
          </p:nvPr>
        </p:nvSpPr>
        <p:spPr/>
        <p:txBody>
          <a:bodyPr>
            <a:normAutofit/>
          </a:bodyPr>
          <a:lstStyle/>
          <a:p>
            <a:pPr marL="228600" lvl="1">
              <a:spcBef>
                <a:spcPts val="1800"/>
              </a:spcBef>
            </a:pPr>
            <a:r>
              <a:rPr lang="zh-CN" altLang="en-US" dirty="0" smtClean="0"/>
              <a:t>数字基带信号：经过码型变换，不经过调制，直接送到信道传输。</a:t>
            </a:r>
            <a:endParaRPr lang="en-US" altLang="zh-CN" dirty="0" smtClean="0"/>
          </a:p>
          <a:p>
            <a:r>
              <a:rPr lang="zh-CN" altLang="en-US" dirty="0" smtClean="0">
                <a:solidFill>
                  <a:srgbClr val="0000FF"/>
                </a:solidFill>
              </a:rPr>
              <a:t>基带传输系统的组成</a:t>
            </a:r>
            <a:r>
              <a:rPr lang="zh-CN" altLang="en-US" dirty="0" smtClean="0"/>
              <a:t>：主要由</a:t>
            </a:r>
            <a:endParaRPr lang="en-US" altLang="zh-CN" dirty="0" smtClean="0"/>
          </a:p>
          <a:p>
            <a:pPr lvl="1"/>
            <a:r>
              <a:rPr lang="zh-CN" altLang="en-US" dirty="0" smtClean="0"/>
              <a:t>码波形变换器</a:t>
            </a:r>
            <a:endParaRPr lang="en-US" altLang="zh-CN" dirty="0" smtClean="0"/>
          </a:p>
          <a:p>
            <a:pPr lvl="1"/>
            <a:r>
              <a:rPr lang="zh-CN" altLang="en-US" dirty="0" smtClean="0"/>
              <a:t>发送滤波器</a:t>
            </a:r>
            <a:endParaRPr lang="en-US" altLang="zh-CN" dirty="0" smtClean="0"/>
          </a:p>
          <a:p>
            <a:pPr lvl="1"/>
            <a:r>
              <a:rPr lang="zh-CN" altLang="en-US" dirty="0" smtClean="0"/>
              <a:t>基带传输波形信道</a:t>
            </a:r>
            <a:endParaRPr lang="en-US" altLang="zh-CN" dirty="0" smtClean="0"/>
          </a:p>
          <a:p>
            <a:pPr lvl="1"/>
            <a:r>
              <a:rPr lang="zh-CN" altLang="en-US" dirty="0" smtClean="0"/>
              <a:t>接收滤波器</a:t>
            </a:r>
            <a:endParaRPr lang="en-US" altLang="zh-CN" dirty="0" smtClean="0"/>
          </a:p>
          <a:p>
            <a:pPr lvl="1"/>
            <a:r>
              <a:rPr lang="zh-CN" altLang="en-US" dirty="0" smtClean="0"/>
              <a:t>取样判决器</a:t>
            </a:r>
            <a:endParaRPr lang="en-US" altLang="zh-CN" dirty="0" smtClean="0"/>
          </a:p>
          <a:p>
            <a:pPr lvl="1"/>
            <a:r>
              <a:rPr lang="zh-CN" altLang="en-US" dirty="0" smtClean="0"/>
              <a:t>等</a:t>
            </a:r>
            <a:r>
              <a:rPr lang="en-US" altLang="zh-CN" dirty="0" smtClean="0"/>
              <a:t>5</a:t>
            </a:r>
            <a:r>
              <a:rPr lang="zh-CN" altLang="en-US" dirty="0" smtClean="0"/>
              <a:t>个功能电路组成。</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a:bodyPr>
          <a:lstStyle/>
          <a:p>
            <a:r>
              <a:rPr lang="en-US" altLang="zh-CN" dirty="0" smtClean="0">
                <a:solidFill>
                  <a:srgbClr val="0000FF"/>
                </a:solidFill>
              </a:rPr>
              <a:t>3. </a:t>
            </a:r>
            <a:r>
              <a:rPr lang="zh-CN" altLang="en-US" dirty="0" smtClean="0">
                <a:solidFill>
                  <a:srgbClr val="0000FF"/>
                </a:solidFill>
              </a:rPr>
              <a:t>双</a:t>
            </a:r>
            <a:r>
              <a:rPr lang="zh-CN" altLang="en-US" dirty="0">
                <a:solidFill>
                  <a:srgbClr val="0000FF"/>
                </a:solidFill>
              </a:rPr>
              <a:t>相码</a:t>
            </a:r>
            <a:r>
              <a:rPr lang="zh-CN" altLang="en-US" dirty="0" smtClean="0">
                <a:solidFill>
                  <a:srgbClr val="0000FF"/>
                </a:solidFill>
              </a:rPr>
              <a:t>：曼彻斯特</a:t>
            </a:r>
            <a:r>
              <a:rPr lang="zh-CN" altLang="en-US" dirty="0">
                <a:solidFill>
                  <a:srgbClr val="0000FF"/>
                </a:solidFill>
              </a:rPr>
              <a:t>（</a:t>
            </a:r>
            <a:r>
              <a:rPr lang="en-US" altLang="zh-CN" dirty="0">
                <a:solidFill>
                  <a:srgbClr val="0000FF"/>
                </a:solidFill>
              </a:rPr>
              <a:t>Manchester</a:t>
            </a:r>
            <a:r>
              <a:rPr lang="zh-CN" altLang="en-US" dirty="0">
                <a:solidFill>
                  <a:srgbClr val="0000FF"/>
                </a:solidFill>
              </a:rPr>
              <a:t>）码 </a:t>
            </a:r>
          </a:p>
        </p:txBody>
      </p:sp>
      <p:sp>
        <p:nvSpPr>
          <p:cNvPr id="66563" name="Rectangle 3"/>
          <p:cNvSpPr>
            <a:spLocks noGrp="1" noChangeArrowheads="1"/>
          </p:cNvSpPr>
          <p:nvPr>
            <p:ph type="body" idx="1"/>
          </p:nvPr>
        </p:nvSpPr>
        <p:spPr>
          <a:xfrm>
            <a:off x="539552" y="1196752"/>
            <a:ext cx="8280920" cy="5256584"/>
          </a:xfrm>
        </p:spPr>
        <p:txBody>
          <a:bodyPr>
            <a:normAutofit/>
          </a:bodyPr>
          <a:lstStyle/>
          <a:p>
            <a:r>
              <a:rPr lang="zh-CN" altLang="en-US" dirty="0" smtClean="0">
                <a:solidFill>
                  <a:srgbClr val="0000FF"/>
                </a:solidFill>
              </a:rPr>
              <a:t>双相码</a:t>
            </a:r>
            <a:r>
              <a:rPr lang="zh-CN" altLang="en-US" dirty="0" smtClean="0"/>
              <a:t>：</a:t>
            </a:r>
          </a:p>
          <a:p>
            <a:pPr lvl="1"/>
            <a:r>
              <a:rPr lang="zh-CN" altLang="en-US" dirty="0" smtClean="0"/>
              <a:t>用</a:t>
            </a:r>
            <a:r>
              <a:rPr lang="zh-CN" altLang="en-US" dirty="0" smtClean="0">
                <a:solidFill>
                  <a:srgbClr val="FF0000"/>
                </a:solidFill>
              </a:rPr>
              <a:t>一个周期的正负对称方波</a:t>
            </a:r>
            <a:r>
              <a:rPr lang="zh-CN" altLang="en-US" dirty="0" smtClean="0"/>
              <a:t>表示</a:t>
            </a:r>
            <a:r>
              <a:rPr lang="zh-CN" altLang="en-US" dirty="0" smtClean="0">
                <a:solidFill>
                  <a:srgbClr val="FF0000"/>
                </a:solidFill>
              </a:rPr>
              <a:t>“</a:t>
            </a:r>
            <a:r>
              <a:rPr lang="en-US" altLang="zh-CN" dirty="0" smtClean="0">
                <a:solidFill>
                  <a:srgbClr val="FF0000"/>
                </a:solidFill>
              </a:rPr>
              <a:t>0”</a:t>
            </a:r>
            <a:r>
              <a:rPr lang="zh-CN" altLang="en-US" dirty="0" smtClean="0"/>
              <a:t>，</a:t>
            </a:r>
            <a:endParaRPr lang="en-US" altLang="zh-CN" dirty="0" smtClean="0"/>
          </a:p>
          <a:p>
            <a:pPr lvl="1"/>
            <a:r>
              <a:rPr lang="zh-CN" altLang="en-US" dirty="0" smtClean="0"/>
              <a:t>而用其</a:t>
            </a:r>
            <a:r>
              <a:rPr lang="zh-CN" altLang="en-US" dirty="0" smtClean="0">
                <a:solidFill>
                  <a:srgbClr val="FF0000"/>
                </a:solidFill>
              </a:rPr>
              <a:t>反相波形</a:t>
            </a:r>
            <a:r>
              <a:rPr lang="zh-CN" altLang="en-US" dirty="0" smtClean="0"/>
              <a:t>表示“</a:t>
            </a:r>
            <a:r>
              <a:rPr lang="en-US" altLang="zh-CN" dirty="0" smtClean="0">
                <a:solidFill>
                  <a:srgbClr val="FF0000"/>
                </a:solidFill>
              </a:rPr>
              <a:t>1”</a:t>
            </a:r>
            <a:r>
              <a:rPr lang="zh-CN" altLang="en-US" dirty="0" smtClean="0"/>
              <a:t>。 </a:t>
            </a:r>
          </a:p>
          <a:p>
            <a:pPr lvl="1"/>
            <a:r>
              <a:rPr lang="zh-CN" altLang="en-US" dirty="0" smtClean="0"/>
              <a:t>即：“</a:t>
            </a:r>
            <a:r>
              <a:rPr lang="en-US" altLang="zh-CN" dirty="0" smtClean="0"/>
              <a:t>0”</a:t>
            </a:r>
            <a:r>
              <a:rPr lang="zh-CN" altLang="en-US" dirty="0" smtClean="0"/>
              <a:t>码用“</a:t>
            </a:r>
            <a:r>
              <a:rPr lang="en-US" altLang="zh-CN" dirty="0" smtClean="0"/>
              <a:t>01”</a:t>
            </a:r>
            <a:r>
              <a:rPr lang="zh-CN" altLang="en-US" dirty="0" smtClean="0"/>
              <a:t>两位码表示，“</a:t>
            </a:r>
            <a:r>
              <a:rPr lang="en-US" altLang="zh-CN" dirty="0" smtClean="0"/>
              <a:t>1”</a:t>
            </a:r>
            <a:r>
              <a:rPr lang="zh-CN" altLang="en-US" dirty="0" smtClean="0"/>
              <a:t>码用“</a:t>
            </a:r>
            <a:r>
              <a:rPr lang="en-US" altLang="zh-CN" dirty="0" smtClean="0"/>
              <a:t>10 ”</a:t>
            </a:r>
            <a:r>
              <a:rPr lang="zh-CN" altLang="en-US" dirty="0" smtClean="0"/>
              <a:t>两位码表示 </a:t>
            </a:r>
          </a:p>
          <a:p>
            <a:r>
              <a:rPr lang="zh-CN" altLang="en-US" dirty="0" smtClean="0">
                <a:solidFill>
                  <a:srgbClr val="0000FF"/>
                </a:solidFill>
              </a:rPr>
              <a:t>例</a:t>
            </a:r>
            <a:r>
              <a:rPr lang="zh-CN" altLang="en-US" dirty="0" smtClean="0"/>
              <a:t>：</a:t>
            </a:r>
          </a:p>
          <a:p>
            <a:pPr lvl="1"/>
            <a:r>
              <a:rPr lang="zh-CN" altLang="en-US" dirty="0" smtClean="0"/>
              <a:t>	消息码：     </a:t>
            </a:r>
            <a:r>
              <a:rPr lang="en-US" altLang="zh-CN" dirty="0" smtClean="0"/>
              <a:t>1    1   0    0     1   0    1</a:t>
            </a:r>
          </a:p>
          <a:p>
            <a:pPr lvl="1"/>
            <a:r>
              <a:rPr lang="en-US" altLang="zh-CN" dirty="0" smtClean="0"/>
              <a:t>	</a:t>
            </a:r>
            <a:r>
              <a:rPr lang="zh-CN" altLang="en-US" dirty="0" smtClean="0"/>
              <a:t>双相码：   </a:t>
            </a:r>
            <a:r>
              <a:rPr lang="en-US" altLang="zh-CN" dirty="0" smtClean="0"/>
              <a:t>10  10  01  01  10  01  10</a:t>
            </a:r>
          </a:p>
        </p:txBody>
      </p:sp>
      <p:sp>
        <p:nvSpPr>
          <p:cNvPr id="4" name="灯片编号占位符 5"/>
          <p:cNvSpPr>
            <a:spLocks noGrp="1"/>
          </p:cNvSpPr>
          <p:nvPr>
            <p:ph type="sldNum" sz="quarter" idx="12"/>
          </p:nvPr>
        </p:nvSpPr>
        <p:spPr/>
        <p:txBody>
          <a:bodyPr/>
          <a:lstStyle/>
          <a:p>
            <a:fld id="{862AA4F3-8D9F-4F17-848F-4BA2B725D688}" type="slidenum">
              <a:rPr lang="en-US" altLang="zh-CN" smtClean="0"/>
              <a:pPr/>
              <a:t>60</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3" end="3"/>
                                            </p:txEl>
                                          </p:spTgt>
                                        </p:tgtEl>
                                        <p:attrNameLst>
                                          <p:attrName>style.visibility</p:attrName>
                                        </p:attrNameLst>
                                      </p:cBhvr>
                                      <p:to>
                                        <p:strVal val="visible"/>
                                      </p:to>
                                    </p:set>
                                    <p:anim calcmode="lin" valueType="num">
                                      <p:cBhvr additive="base">
                                        <p:cTn id="7"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pRg st="4" end="4"/>
                                            </p:txEl>
                                          </p:spTgt>
                                        </p:tgtEl>
                                        <p:attrNameLst>
                                          <p:attrName>style.visibility</p:attrName>
                                        </p:attrNameLst>
                                      </p:cBhvr>
                                      <p:to>
                                        <p:strVal val="visible"/>
                                      </p:to>
                                    </p:set>
                                    <p:anim calcmode="lin" valueType="num">
                                      <p:cBhvr additive="base">
                                        <p:cTn id="13"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6563">
                                            <p:txEl>
                                              <p:pRg st="5" end="5"/>
                                            </p:txEl>
                                          </p:spTgt>
                                        </p:tgtEl>
                                        <p:attrNameLst>
                                          <p:attrName>style.visibility</p:attrName>
                                        </p:attrNameLst>
                                      </p:cBhvr>
                                      <p:to>
                                        <p:strVal val="visible"/>
                                      </p:to>
                                    </p:set>
                                    <p:anim calcmode="lin" valueType="num">
                                      <p:cBhvr additive="base">
                                        <p:cTn id="17"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656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6563">
                                            <p:txEl>
                                              <p:pRg st="6" end="6"/>
                                            </p:txEl>
                                          </p:spTgt>
                                        </p:tgtEl>
                                        <p:attrNameLst>
                                          <p:attrName>style.visibility</p:attrName>
                                        </p:attrNameLst>
                                      </p:cBhvr>
                                      <p:to>
                                        <p:strVal val="visible"/>
                                      </p:to>
                                    </p:set>
                                    <p:anim calcmode="lin" valueType="num">
                                      <p:cBhvr additive="base">
                                        <p:cTn id="21" dur="500" fill="hold"/>
                                        <p:tgtEl>
                                          <p:spTgt spid="6656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65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a:bodyPr>
          <a:lstStyle/>
          <a:p>
            <a:r>
              <a:rPr lang="en-US" altLang="zh-CN" dirty="0" smtClean="0">
                <a:solidFill>
                  <a:srgbClr val="0000FF"/>
                </a:solidFill>
              </a:rPr>
              <a:t>3. </a:t>
            </a:r>
            <a:r>
              <a:rPr lang="zh-CN" altLang="en-US" dirty="0" smtClean="0">
                <a:solidFill>
                  <a:srgbClr val="0000FF"/>
                </a:solidFill>
              </a:rPr>
              <a:t>双</a:t>
            </a:r>
            <a:r>
              <a:rPr lang="zh-CN" altLang="en-US" dirty="0">
                <a:solidFill>
                  <a:srgbClr val="0000FF"/>
                </a:solidFill>
              </a:rPr>
              <a:t>相码</a:t>
            </a:r>
            <a:r>
              <a:rPr lang="zh-CN" altLang="en-US" dirty="0" smtClean="0">
                <a:solidFill>
                  <a:srgbClr val="0000FF"/>
                </a:solidFill>
              </a:rPr>
              <a:t>：续</a:t>
            </a:r>
            <a:endParaRPr lang="zh-CN" altLang="en-US" dirty="0">
              <a:solidFill>
                <a:srgbClr val="0000FF"/>
              </a:solidFill>
            </a:endParaRPr>
          </a:p>
        </p:txBody>
      </p:sp>
      <p:sp>
        <p:nvSpPr>
          <p:cNvPr id="66563" name="Rectangle 3"/>
          <p:cNvSpPr>
            <a:spLocks noGrp="1" noChangeArrowheads="1"/>
          </p:cNvSpPr>
          <p:nvPr>
            <p:ph type="body" idx="1"/>
          </p:nvPr>
        </p:nvSpPr>
        <p:spPr>
          <a:xfrm>
            <a:off x="539552" y="1196752"/>
            <a:ext cx="8280920" cy="5256584"/>
          </a:xfrm>
        </p:spPr>
        <p:txBody>
          <a:bodyPr>
            <a:normAutofit/>
          </a:bodyPr>
          <a:lstStyle/>
          <a:p>
            <a:r>
              <a:rPr lang="zh-CN" altLang="en-US" dirty="0" smtClean="0">
                <a:solidFill>
                  <a:srgbClr val="0000FF"/>
                </a:solidFill>
              </a:rPr>
              <a:t>双相码波形</a:t>
            </a:r>
            <a:r>
              <a:rPr lang="zh-CN" altLang="en-US" dirty="0" smtClean="0"/>
              <a:t>：是一种</a:t>
            </a:r>
            <a:r>
              <a:rPr lang="zh-CN" altLang="en-US" dirty="0" smtClean="0">
                <a:solidFill>
                  <a:srgbClr val="FF0000"/>
                </a:solidFill>
              </a:rPr>
              <a:t>双极性</a:t>
            </a:r>
            <a:r>
              <a:rPr lang="en-US" altLang="zh-CN" dirty="0" smtClean="0">
                <a:solidFill>
                  <a:srgbClr val="C00000"/>
                </a:solidFill>
              </a:rPr>
              <a:t>NRZ</a:t>
            </a:r>
            <a:r>
              <a:rPr lang="zh-CN" altLang="en-US" dirty="0" smtClean="0"/>
              <a:t>波形，只有极性相反的两个电平。</a:t>
            </a:r>
            <a:endParaRPr lang="en-US" altLang="zh-CN" dirty="0" smtClean="0"/>
          </a:p>
          <a:p>
            <a:r>
              <a:rPr lang="zh-CN" altLang="en-US" dirty="0" smtClean="0">
                <a:solidFill>
                  <a:srgbClr val="0000FF"/>
                </a:solidFill>
              </a:rPr>
              <a:t>优点</a:t>
            </a:r>
            <a:r>
              <a:rPr lang="zh-CN" altLang="en-US" dirty="0">
                <a:solidFill>
                  <a:srgbClr val="0000FF"/>
                </a:solidFill>
              </a:rPr>
              <a:t>：</a:t>
            </a:r>
          </a:p>
          <a:p>
            <a:pPr lvl="1"/>
            <a:r>
              <a:rPr lang="zh-CN" altLang="en-US" dirty="0" smtClean="0"/>
              <a:t>它在每个码元间隔的中心点都存在电平跳变，所以含有丰富的位定时信息</a:t>
            </a:r>
            <a:endParaRPr lang="en-US" altLang="zh-CN" dirty="0" smtClean="0"/>
          </a:p>
          <a:p>
            <a:pPr lvl="1"/>
            <a:r>
              <a:rPr lang="zh-CN" altLang="en-US" dirty="0" smtClean="0"/>
              <a:t>且没有直流分量</a:t>
            </a:r>
            <a:endParaRPr lang="en-US" altLang="zh-CN" dirty="0" smtClean="0"/>
          </a:p>
          <a:p>
            <a:pPr lvl="1"/>
            <a:r>
              <a:rPr lang="zh-CN" altLang="en-US" dirty="0" smtClean="0"/>
              <a:t>编码过程也简单</a:t>
            </a:r>
            <a:endParaRPr lang="en-US" altLang="zh-CN" dirty="0" smtClean="0"/>
          </a:p>
          <a:p>
            <a:r>
              <a:rPr lang="zh-CN" altLang="en-US" dirty="0" smtClean="0">
                <a:solidFill>
                  <a:srgbClr val="0000FF"/>
                </a:solidFill>
              </a:rPr>
              <a:t>缺点：</a:t>
            </a:r>
            <a:endParaRPr lang="en-US" altLang="zh-CN" dirty="0" smtClean="0"/>
          </a:p>
          <a:p>
            <a:pPr lvl="1"/>
            <a:r>
              <a:rPr lang="zh-CN" altLang="en-US" dirty="0" smtClean="0"/>
              <a:t>缺点是占用带宽加倍，使频带利用率降低。</a:t>
            </a:r>
            <a:endParaRPr lang="en-US" altLang="zh-CN" dirty="0" smtClean="0"/>
          </a:p>
          <a:p>
            <a:r>
              <a:rPr lang="zh-CN" altLang="en-US" dirty="0">
                <a:solidFill>
                  <a:srgbClr val="0000FF"/>
                </a:solidFill>
              </a:rPr>
              <a:t>双相</a:t>
            </a:r>
            <a:r>
              <a:rPr lang="zh-CN" altLang="en-US" dirty="0" smtClean="0">
                <a:solidFill>
                  <a:srgbClr val="0000FF"/>
                </a:solidFill>
              </a:rPr>
              <a:t>码适用于数据终端近距离上传输，局域网常用</a:t>
            </a:r>
            <a:endParaRPr lang="zh-CN" altLang="en-US" dirty="0"/>
          </a:p>
        </p:txBody>
      </p:sp>
      <p:sp>
        <p:nvSpPr>
          <p:cNvPr id="4" name="灯片编号占位符 5"/>
          <p:cNvSpPr>
            <a:spLocks noGrp="1"/>
          </p:cNvSpPr>
          <p:nvPr>
            <p:ph type="sldNum" sz="quarter" idx="12"/>
          </p:nvPr>
        </p:nvSpPr>
        <p:spPr/>
        <p:txBody>
          <a:bodyPr/>
          <a:lstStyle/>
          <a:p>
            <a:fld id="{862AA4F3-8D9F-4F17-848F-4BA2B725D688}" type="slidenum">
              <a:rPr lang="en-US" altLang="zh-CN" smtClean="0"/>
              <a:pPr/>
              <a:t>61</a:t>
            </a:fld>
            <a:endParaRPr lang="en-US" altLang="zh-CN"/>
          </a:p>
        </p:txBody>
      </p:sp>
    </p:spTree>
    <p:extLst>
      <p:ext uri="{BB962C8B-B14F-4D97-AF65-F5344CB8AC3E}">
        <p14:creationId xmlns:p14="http://schemas.microsoft.com/office/powerpoint/2010/main" val="37243415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2" end="2"/>
                                            </p:txEl>
                                          </p:spTgt>
                                        </p:tgtEl>
                                        <p:attrNameLst>
                                          <p:attrName>style.visibility</p:attrName>
                                        </p:attrNameLst>
                                      </p:cBhvr>
                                      <p:to>
                                        <p:strVal val="visible"/>
                                      </p:to>
                                    </p:set>
                                    <p:anim calcmode="lin" valueType="num">
                                      <p:cBhvr additive="base">
                                        <p:cTn id="7"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pRg st="3" end="3"/>
                                            </p:txEl>
                                          </p:spTgt>
                                        </p:tgtEl>
                                        <p:attrNameLst>
                                          <p:attrName>style.visibility</p:attrName>
                                        </p:attrNameLst>
                                      </p:cBhvr>
                                      <p:to>
                                        <p:strVal val="visible"/>
                                      </p:to>
                                    </p:set>
                                    <p:anim calcmode="lin" valueType="num">
                                      <p:cBhvr additive="base">
                                        <p:cTn id="13"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6563">
                                            <p:txEl>
                                              <p:pRg st="4" end="4"/>
                                            </p:txEl>
                                          </p:spTgt>
                                        </p:tgtEl>
                                        <p:attrNameLst>
                                          <p:attrName>style.visibility</p:attrName>
                                        </p:attrNameLst>
                                      </p:cBhvr>
                                      <p:to>
                                        <p:strVal val="visible"/>
                                      </p:to>
                                    </p:set>
                                    <p:anim calcmode="lin" valueType="num">
                                      <p:cBhvr additive="base">
                                        <p:cTn id="19"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6563">
                                            <p:txEl>
                                              <p:pRg st="5" end="5"/>
                                            </p:txEl>
                                          </p:spTgt>
                                        </p:tgtEl>
                                        <p:attrNameLst>
                                          <p:attrName>style.visibility</p:attrName>
                                        </p:attrNameLst>
                                      </p:cBhvr>
                                      <p:to>
                                        <p:strVal val="visible"/>
                                      </p:to>
                                    </p:set>
                                    <p:anim calcmode="lin" valueType="num">
                                      <p:cBhvr additive="base">
                                        <p:cTn id="25"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6563">
                                            <p:txEl>
                                              <p:pRg st="6" end="6"/>
                                            </p:txEl>
                                          </p:spTgt>
                                        </p:tgtEl>
                                        <p:attrNameLst>
                                          <p:attrName>style.visibility</p:attrName>
                                        </p:attrNameLst>
                                      </p:cBhvr>
                                      <p:to>
                                        <p:strVal val="visible"/>
                                      </p:to>
                                    </p:set>
                                    <p:anim calcmode="lin" valueType="num">
                                      <p:cBhvr additive="base">
                                        <p:cTn id="29" dur="500" fill="hold"/>
                                        <p:tgtEl>
                                          <p:spTgt spid="6656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65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6563">
                                            <p:txEl>
                                              <p:pRg st="7" end="7"/>
                                            </p:txEl>
                                          </p:spTgt>
                                        </p:tgtEl>
                                        <p:attrNameLst>
                                          <p:attrName>style.visibility</p:attrName>
                                        </p:attrNameLst>
                                      </p:cBhvr>
                                      <p:to>
                                        <p:strVal val="visible"/>
                                      </p:to>
                                    </p:set>
                                    <p:anim calcmode="lin" valueType="num">
                                      <p:cBhvr additive="base">
                                        <p:cTn id="35" dur="500" fill="hold"/>
                                        <p:tgtEl>
                                          <p:spTgt spid="6656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65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zh-CN" dirty="0" smtClean="0">
                <a:solidFill>
                  <a:srgbClr val="0000FF"/>
                </a:solidFill>
              </a:rPr>
              <a:t>4. </a:t>
            </a:r>
            <a:r>
              <a:rPr lang="zh-CN" altLang="en-US" dirty="0" smtClean="0">
                <a:solidFill>
                  <a:srgbClr val="0000FF"/>
                </a:solidFill>
              </a:rPr>
              <a:t>差分</a:t>
            </a:r>
            <a:r>
              <a:rPr lang="zh-CN" altLang="en-US" dirty="0">
                <a:solidFill>
                  <a:srgbClr val="0000FF"/>
                </a:solidFill>
              </a:rPr>
              <a:t>双相码 </a:t>
            </a:r>
          </a:p>
        </p:txBody>
      </p:sp>
      <p:sp>
        <p:nvSpPr>
          <p:cNvPr id="67587" name="Rectangle 3"/>
          <p:cNvSpPr>
            <a:spLocks noGrp="1" noChangeArrowheads="1"/>
          </p:cNvSpPr>
          <p:nvPr>
            <p:ph type="body" idx="1"/>
          </p:nvPr>
        </p:nvSpPr>
        <p:spPr>
          <a:xfrm>
            <a:off x="539552" y="1196752"/>
            <a:ext cx="8352928" cy="5040560"/>
          </a:xfrm>
        </p:spPr>
        <p:txBody>
          <a:bodyPr>
            <a:normAutofit lnSpcReduction="10000"/>
          </a:bodyPr>
          <a:lstStyle/>
          <a:p>
            <a:r>
              <a:rPr lang="zh-CN" altLang="en-US" dirty="0" smtClean="0"/>
              <a:t>为了解决双相码因极性反转而引起的译码错误，可以采用</a:t>
            </a:r>
            <a:r>
              <a:rPr lang="zh-CN" altLang="en-US" dirty="0" smtClean="0">
                <a:solidFill>
                  <a:srgbClr val="FF0000"/>
                </a:solidFill>
              </a:rPr>
              <a:t>差分码</a:t>
            </a:r>
            <a:r>
              <a:rPr lang="zh-CN" altLang="en-US" dirty="0" smtClean="0"/>
              <a:t>的概念。</a:t>
            </a:r>
            <a:endParaRPr lang="en-US" altLang="zh-CN" dirty="0" smtClean="0"/>
          </a:p>
          <a:p>
            <a:r>
              <a:rPr lang="zh-CN" altLang="en-US" dirty="0" smtClean="0">
                <a:solidFill>
                  <a:srgbClr val="0000FF"/>
                </a:solidFill>
              </a:rPr>
              <a:t>双相码</a:t>
            </a:r>
            <a:r>
              <a:rPr lang="zh-CN" altLang="en-US" dirty="0" smtClean="0"/>
              <a:t>：是利用每个码元持续时间</a:t>
            </a:r>
            <a:r>
              <a:rPr lang="zh-CN" altLang="en-US" dirty="0" smtClean="0">
                <a:solidFill>
                  <a:srgbClr val="0000FF"/>
                </a:solidFill>
              </a:rPr>
              <a:t>中间的电平跳变</a:t>
            </a:r>
            <a:r>
              <a:rPr lang="zh-CN" altLang="en-US" dirty="0" smtClean="0"/>
              <a:t>进行</a:t>
            </a:r>
            <a:r>
              <a:rPr lang="zh-CN" altLang="en-US" dirty="0" smtClean="0">
                <a:solidFill>
                  <a:srgbClr val="0000FF"/>
                </a:solidFill>
              </a:rPr>
              <a:t>同步</a:t>
            </a:r>
            <a:r>
              <a:rPr lang="zh-CN" altLang="en-US" dirty="0" smtClean="0"/>
              <a:t>和</a:t>
            </a:r>
            <a:r>
              <a:rPr lang="zh-CN" altLang="en-US" dirty="0" smtClean="0">
                <a:solidFill>
                  <a:srgbClr val="0000FF"/>
                </a:solidFill>
              </a:rPr>
              <a:t>信码表示</a:t>
            </a:r>
            <a:r>
              <a:rPr lang="zh-CN" altLang="en-US" dirty="0" smtClean="0"/>
              <a:t>（由负到正的跳变表示二进制“</a:t>
            </a:r>
            <a:r>
              <a:rPr lang="en-US" altLang="zh-CN" dirty="0" smtClean="0"/>
              <a:t>0”</a:t>
            </a:r>
            <a:r>
              <a:rPr lang="zh-CN" altLang="en-US" dirty="0" smtClean="0"/>
              <a:t>，由正到负的跳变表示二进制“</a:t>
            </a:r>
            <a:r>
              <a:rPr lang="en-US" altLang="zh-CN" dirty="0" smtClean="0"/>
              <a:t>1”</a:t>
            </a:r>
            <a:r>
              <a:rPr lang="zh-CN" altLang="en-US" dirty="0" smtClean="0"/>
              <a:t>）。</a:t>
            </a:r>
            <a:endParaRPr lang="en-US" altLang="zh-CN" dirty="0" smtClean="0"/>
          </a:p>
          <a:p>
            <a:r>
              <a:rPr lang="zh-CN" altLang="en-US" dirty="0" smtClean="0">
                <a:solidFill>
                  <a:srgbClr val="0000FF"/>
                </a:solidFill>
              </a:rPr>
              <a:t>差分双相码</a:t>
            </a:r>
            <a:r>
              <a:rPr lang="zh-CN" altLang="en-US" dirty="0" smtClean="0"/>
              <a:t>：每个码元</a:t>
            </a:r>
            <a:r>
              <a:rPr lang="zh-CN" altLang="en-US" dirty="0" smtClean="0">
                <a:solidFill>
                  <a:srgbClr val="0000FF"/>
                </a:solidFill>
              </a:rPr>
              <a:t>中间的电平跳变</a:t>
            </a:r>
            <a:r>
              <a:rPr lang="zh-CN" altLang="en-US" dirty="0" smtClean="0"/>
              <a:t>用于</a:t>
            </a:r>
            <a:r>
              <a:rPr lang="zh-CN" altLang="en-US" dirty="0" smtClean="0">
                <a:solidFill>
                  <a:srgbClr val="0000FF"/>
                </a:solidFill>
              </a:rPr>
              <a:t>同步</a:t>
            </a:r>
            <a:r>
              <a:rPr lang="zh-CN" altLang="en-US" dirty="0" smtClean="0"/>
              <a:t>，而每个</a:t>
            </a:r>
            <a:r>
              <a:rPr lang="zh-CN" altLang="en-US" dirty="0" smtClean="0">
                <a:solidFill>
                  <a:srgbClr val="FF0000"/>
                </a:solidFill>
              </a:rPr>
              <a:t>码元的开始处是否存在额外的跳变</a:t>
            </a:r>
            <a:r>
              <a:rPr lang="zh-CN" altLang="en-US" dirty="0" smtClean="0"/>
              <a:t>用来确定</a:t>
            </a:r>
            <a:r>
              <a:rPr lang="zh-CN" altLang="en-US" dirty="0" smtClean="0">
                <a:solidFill>
                  <a:srgbClr val="FF0000"/>
                </a:solidFill>
              </a:rPr>
              <a:t>信码：</a:t>
            </a:r>
            <a:r>
              <a:rPr lang="zh-CN" altLang="en-US" dirty="0" smtClean="0"/>
              <a:t>  有跳变则表示二进制“</a:t>
            </a:r>
            <a:r>
              <a:rPr lang="en-US" altLang="zh-CN" dirty="0" smtClean="0"/>
              <a:t>1”</a:t>
            </a:r>
            <a:r>
              <a:rPr lang="zh-CN" altLang="en-US" dirty="0" smtClean="0"/>
              <a:t>，无跳变则表示二进制“</a:t>
            </a:r>
            <a:r>
              <a:rPr lang="en-US" altLang="zh-CN" dirty="0" smtClean="0"/>
              <a:t>0”</a:t>
            </a:r>
            <a:r>
              <a:rPr lang="zh-CN" altLang="en-US" dirty="0" smtClean="0"/>
              <a:t>。</a:t>
            </a:r>
            <a:endParaRPr lang="en-US" altLang="zh-CN" dirty="0" smtClean="0"/>
          </a:p>
          <a:p>
            <a:r>
              <a:rPr lang="zh-CN" altLang="en-US" dirty="0" smtClean="0">
                <a:solidFill>
                  <a:srgbClr val="0000FF"/>
                </a:solidFill>
              </a:rPr>
              <a:t>局域网常用</a:t>
            </a:r>
            <a:endParaRPr lang="zh-CN" altLang="en-US" dirty="0">
              <a:solidFill>
                <a:srgbClr val="0000FF"/>
              </a:solidFill>
            </a:endParaRPr>
          </a:p>
        </p:txBody>
      </p:sp>
      <p:sp>
        <p:nvSpPr>
          <p:cNvPr id="4" name="灯片编号占位符 5"/>
          <p:cNvSpPr>
            <a:spLocks noGrp="1"/>
          </p:cNvSpPr>
          <p:nvPr>
            <p:ph type="sldNum" sz="quarter" idx="12"/>
          </p:nvPr>
        </p:nvSpPr>
        <p:spPr/>
        <p:txBody>
          <a:bodyPr/>
          <a:lstStyle/>
          <a:p>
            <a:fld id="{C0750467-6C94-4070-8CAF-4AA25AA612C4}" type="slidenum">
              <a:rPr lang="en-US" altLang="zh-CN" smtClean="0"/>
              <a:pPr/>
              <a:t>62</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 calcmode="lin" valueType="num">
                                      <p:cBhvr additive="base">
                                        <p:cTn id="7" dur="5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anim calcmode="lin" valueType="num">
                                      <p:cBhvr additive="base">
                                        <p:cTn id="13" dur="5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anim calcmode="lin" valueType="num">
                                      <p:cBhvr additive="base">
                                        <p:cTn id="19" dur="500" fill="hold"/>
                                        <p:tgtEl>
                                          <p:spTgt spid="675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dirty="0" smtClean="0">
                <a:solidFill>
                  <a:srgbClr val="0000FF"/>
                </a:solidFill>
              </a:rPr>
              <a:t>5. </a:t>
            </a:r>
            <a:r>
              <a:rPr lang="zh-CN" altLang="en-US" dirty="0" smtClean="0">
                <a:solidFill>
                  <a:srgbClr val="0000FF"/>
                </a:solidFill>
              </a:rPr>
              <a:t>密</a:t>
            </a:r>
            <a:r>
              <a:rPr lang="zh-CN" altLang="en-US" dirty="0">
                <a:solidFill>
                  <a:srgbClr val="0000FF"/>
                </a:solidFill>
              </a:rPr>
              <a:t>勒码</a:t>
            </a:r>
            <a:r>
              <a:rPr lang="zh-CN" altLang="en-US" dirty="0" smtClean="0">
                <a:solidFill>
                  <a:srgbClr val="0000FF"/>
                </a:solidFill>
              </a:rPr>
              <a:t>：延迟</a:t>
            </a:r>
            <a:r>
              <a:rPr lang="zh-CN" altLang="en-US" dirty="0">
                <a:solidFill>
                  <a:srgbClr val="0000FF"/>
                </a:solidFill>
              </a:rPr>
              <a:t>调制码 </a:t>
            </a:r>
          </a:p>
        </p:txBody>
      </p:sp>
      <p:sp>
        <p:nvSpPr>
          <p:cNvPr id="68611" name="Rectangle 3"/>
          <p:cNvSpPr>
            <a:spLocks noGrp="1" noChangeArrowheads="1"/>
          </p:cNvSpPr>
          <p:nvPr>
            <p:ph type="body" idx="1"/>
          </p:nvPr>
        </p:nvSpPr>
        <p:spPr/>
        <p:txBody>
          <a:bodyPr>
            <a:normAutofit lnSpcReduction="10000"/>
          </a:bodyPr>
          <a:lstStyle/>
          <a:p>
            <a:r>
              <a:rPr lang="zh-CN" altLang="en-US" dirty="0" smtClean="0">
                <a:solidFill>
                  <a:srgbClr val="0000FF"/>
                </a:solidFill>
              </a:rPr>
              <a:t>密勒码：双相码的变形。</a:t>
            </a:r>
            <a:endParaRPr lang="en-US" altLang="zh-CN" dirty="0" smtClean="0">
              <a:solidFill>
                <a:srgbClr val="0000FF"/>
              </a:solidFill>
            </a:endParaRPr>
          </a:p>
          <a:p>
            <a:r>
              <a:rPr lang="zh-CN" altLang="en-US" dirty="0" smtClean="0">
                <a:solidFill>
                  <a:srgbClr val="0000FF"/>
                </a:solidFill>
              </a:rPr>
              <a:t>编码规则：</a:t>
            </a:r>
          </a:p>
          <a:p>
            <a:pPr marL="365760" lvl="1" indent="0">
              <a:buNone/>
            </a:pPr>
            <a:r>
              <a:rPr lang="zh-CN" altLang="en-US" dirty="0" smtClean="0"/>
              <a:t>“</a:t>
            </a:r>
            <a:r>
              <a:rPr lang="en-US" altLang="zh-CN" dirty="0" smtClean="0">
                <a:solidFill>
                  <a:srgbClr val="7030A0"/>
                </a:solidFill>
              </a:rPr>
              <a:t>1”</a:t>
            </a:r>
            <a:r>
              <a:rPr lang="zh-CN" altLang="en-US" dirty="0" smtClean="0">
                <a:solidFill>
                  <a:srgbClr val="7030A0"/>
                </a:solidFill>
              </a:rPr>
              <a:t>码</a:t>
            </a:r>
            <a:r>
              <a:rPr lang="zh-CN" altLang="en-US" dirty="0" smtClean="0"/>
              <a:t>：用码元中心点出现跃变来表示，即用“</a:t>
            </a:r>
            <a:r>
              <a:rPr lang="en-US" altLang="zh-CN" dirty="0" smtClean="0"/>
              <a:t>10”</a:t>
            </a:r>
            <a:r>
              <a:rPr lang="zh-CN" altLang="en-US" dirty="0" smtClean="0"/>
              <a:t>或“</a:t>
            </a:r>
            <a:r>
              <a:rPr lang="en-US" altLang="zh-CN" dirty="0" smtClean="0"/>
              <a:t>01”</a:t>
            </a:r>
            <a:r>
              <a:rPr lang="zh-CN" altLang="en-US" dirty="0" smtClean="0"/>
              <a:t>表示。</a:t>
            </a:r>
          </a:p>
          <a:p>
            <a:pPr marL="365760" lvl="1" indent="0">
              <a:buNone/>
            </a:pPr>
            <a:r>
              <a:rPr lang="zh-CN" altLang="en-US" dirty="0" smtClean="0">
                <a:solidFill>
                  <a:srgbClr val="7030A0"/>
                </a:solidFill>
              </a:rPr>
              <a:t>“</a:t>
            </a:r>
            <a:r>
              <a:rPr lang="en-US" altLang="zh-CN" dirty="0" smtClean="0">
                <a:solidFill>
                  <a:srgbClr val="7030A0"/>
                </a:solidFill>
              </a:rPr>
              <a:t>0”</a:t>
            </a:r>
            <a:r>
              <a:rPr lang="zh-CN" altLang="en-US" dirty="0" smtClean="0">
                <a:solidFill>
                  <a:srgbClr val="7030A0"/>
                </a:solidFill>
              </a:rPr>
              <a:t>码</a:t>
            </a:r>
            <a:r>
              <a:rPr lang="zh-CN" altLang="en-US" dirty="0" smtClean="0"/>
              <a:t>：有两种情况：</a:t>
            </a:r>
          </a:p>
          <a:p>
            <a:pPr lvl="1"/>
            <a:r>
              <a:rPr lang="zh-CN" altLang="en-US" dirty="0" smtClean="0">
                <a:solidFill>
                  <a:srgbClr val="C00000"/>
                </a:solidFill>
              </a:rPr>
              <a:t>单个“</a:t>
            </a:r>
            <a:r>
              <a:rPr lang="en-US" altLang="zh-CN" dirty="0" smtClean="0">
                <a:solidFill>
                  <a:srgbClr val="C00000"/>
                </a:solidFill>
              </a:rPr>
              <a:t>0”</a:t>
            </a:r>
            <a:r>
              <a:rPr lang="zh-CN" altLang="en-US" dirty="0" smtClean="0">
                <a:solidFill>
                  <a:srgbClr val="C00000"/>
                </a:solidFill>
              </a:rPr>
              <a:t>时：</a:t>
            </a:r>
            <a:r>
              <a:rPr lang="zh-CN" altLang="en-US" dirty="0" smtClean="0"/>
              <a:t>，</a:t>
            </a:r>
            <a:endParaRPr lang="en-US" altLang="zh-CN" dirty="0" smtClean="0"/>
          </a:p>
          <a:p>
            <a:pPr marL="365760" lvl="1" indent="0">
              <a:buNone/>
            </a:pPr>
            <a:r>
              <a:rPr lang="zh-CN" altLang="en-US" dirty="0" smtClean="0"/>
              <a:t>在码元持续时间内不出现电平跃变，且与相邻码元的边界处也不跃变，</a:t>
            </a:r>
          </a:p>
          <a:p>
            <a:pPr lvl="1"/>
            <a:r>
              <a:rPr lang="zh-CN" altLang="en-US" dirty="0" smtClean="0">
                <a:solidFill>
                  <a:srgbClr val="C00000"/>
                </a:solidFill>
              </a:rPr>
              <a:t>连“</a:t>
            </a:r>
            <a:r>
              <a:rPr lang="en-US" altLang="zh-CN" dirty="0" smtClean="0">
                <a:solidFill>
                  <a:srgbClr val="C00000"/>
                </a:solidFill>
              </a:rPr>
              <a:t>0”</a:t>
            </a:r>
            <a:r>
              <a:rPr lang="zh-CN" altLang="en-US" dirty="0" smtClean="0">
                <a:solidFill>
                  <a:srgbClr val="C00000"/>
                </a:solidFill>
              </a:rPr>
              <a:t>时：</a:t>
            </a:r>
            <a:endParaRPr lang="en-US" altLang="zh-CN" dirty="0"/>
          </a:p>
          <a:p>
            <a:pPr marL="365760" lvl="1" indent="0">
              <a:buNone/>
            </a:pPr>
            <a:r>
              <a:rPr lang="zh-CN" altLang="en-US" dirty="0" smtClean="0"/>
              <a:t>在两个“</a:t>
            </a:r>
            <a:r>
              <a:rPr lang="en-US" altLang="zh-CN" dirty="0" smtClean="0"/>
              <a:t>0”</a:t>
            </a:r>
            <a:r>
              <a:rPr lang="zh-CN" altLang="en-US" dirty="0" smtClean="0"/>
              <a:t>码的边界处出现电平跃变，即</a:t>
            </a:r>
            <a:r>
              <a:rPr lang="en-US" altLang="zh-CN" dirty="0" smtClean="0"/>
              <a:t>"00”</a:t>
            </a:r>
            <a:r>
              <a:rPr lang="zh-CN" altLang="en-US" dirty="0" smtClean="0"/>
              <a:t>与“</a:t>
            </a:r>
            <a:r>
              <a:rPr lang="en-US" altLang="zh-CN" dirty="0" smtClean="0"/>
              <a:t>11”</a:t>
            </a:r>
            <a:r>
              <a:rPr lang="zh-CN" altLang="en-US" dirty="0" smtClean="0"/>
              <a:t>交替。</a:t>
            </a:r>
            <a:endParaRPr lang="zh-CN" altLang="en-US" dirty="0"/>
          </a:p>
        </p:txBody>
      </p:sp>
      <p:sp>
        <p:nvSpPr>
          <p:cNvPr id="4" name="灯片编号占位符 5"/>
          <p:cNvSpPr>
            <a:spLocks noGrp="1"/>
          </p:cNvSpPr>
          <p:nvPr>
            <p:ph type="sldNum" sz="quarter" idx="12"/>
          </p:nvPr>
        </p:nvSpPr>
        <p:spPr/>
        <p:txBody>
          <a:bodyPr/>
          <a:lstStyle/>
          <a:p>
            <a:fld id="{7F795240-94F0-4060-8BE9-E3E28F4D3D67}" type="slidenum">
              <a:rPr lang="en-US" altLang="zh-CN" smtClean="0"/>
              <a:pPr/>
              <a:t>63</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2" end="2"/>
                                            </p:txEl>
                                          </p:spTgt>
                                        </p:tgtEl>
                                        <p:attrNameLst>
                                          <p:attrName>style.visibility</p:attrName>
                                        </p:attrNameLst>
                                      </p:cBhvr>
                                      <p:to>
                                        <p:strVal val="visible"/>
                                      </p:to>
                                    </p:set>
                                    <p:anim calcmode="lin" valueType="num">
                                      <p:cBhvr additive="base">
                                        <p:cTn id="7"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1">
                                            <p:txEl>
                                              <p:pRg st="3" end="3"/>
                                            </p:txEl>
                                          </p:spTgt>
                                        </p:tgtEl>
                                        <p:attrNameLst>
                                          <p:attrName>style.visibility</p:attrName>
                                        </p:attrNameLst>
                                      </p:cBhvr>
                                      <p:to>
                                        <p:strVal val="visible"/>
                                      </p:to>
                                    </p:set>
                                    <p:anim calcmode="lin" valueType="num">
                                      <p:cBhvr additive="base">
                                        <p:cTn id="13" dur="500" fill="hold"/>
                                        <p:tgtEl>
                                          <p:spTgt spid="686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1">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anim calcmode="lin" valueType="num">
                                      <p:cBhvr additive="base">
                                        <p:cTn id="17" dur="500" fill="hold"/>
                                        <p:tgtEl>
                                          <p:spTgt spid="6861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8611">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8611">
                                            <p:txEl>
                                              <p:pRg st="6" end="6"/>
                                            </p:txEl>
                                          </p:spTgt>
                                        </p:tgtEl>
                                        <p:attrNameLst>
                                          <p:attrName>style.visibility</p:attrName>
                                        </p:attrNameLst>
                                      </p:cBhvr>
                                      <p:to>
                                        <p:strVal val="visible"/>
                                      </p:to>
                                    </p:set>
                                    <p:anim calcmode="lin" valueType="num">
                                      <p:cBhvr additive="base">
                                        <p:cTn id="21" dur="500" fill="hold"/>
                                        <p:tgtEl>
                                          <p:spTgt spid="68611">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86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8611">
                                            <p:txEl>
                                              <p:pRg st="5" end="5"/>
                                            </p:txEl>
                                          </p:spTgt>
                                        </p:tgtEl>
                                        <p:attrNameLst>
                                          <p:attrName>style.visibility</p:attrName>
                                        </p:attrNameLst>
                                      </p:cBhvr>
                                      <p:to>
                                        <p:strVal val="visible"/>
                                      </p:to>
                                    </p:set>
                                    <p:anim calcmode="lin" valueType="num">
                                      <p:cBhvr additive="base">
                                        <p:cTn id="27" dur="500" fill="hold"/>
                                        <p:tgtEl>
                                          <p:spTgt spid="686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86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611">
                                            <p:txEl>
                                              <p:pRg st="7" end="7"/>
                                            </p:txEl>
                                          </p:spTgt>
                                        </p:tgtEl>
                                        <p:attrNameLst>
                                          <p:attrName>style.visibility</p:attrName>
                                        </p:attrNameLst>
                                      </p:cBhvr>
                                      <p:to>
                                        <p:strVal val="visible"/>
                                      </p:to>
                                    </p:set>
                                    <p:anim calcmode="lin" valueType="num">
                                      <p:cBhvr additive="base">
                                        <p:cTn id="33" dur="500" fill="hold"/>
                                        <p:tgtEl>
                                          <p:spTgt spid="6861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86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例</a:t>
            </a:r>
          </a:p>
        </p:txBody>
      </p:sp>
      <p:sp>
        <p:nvSpPr>
          <p:cNvPr id="6" name="灯片编号占位符 5"/>
          <p:cNvSpPr>
            <a:spLocks noGrp="1"/>
          </p:cNvSpPr>
          <p:nvPr>
            <p:ph type="sldNum" sz="quarter" idx="12"/>
          </p:nvPr>
        </p:nvSpPr>
        <p:spPr/>
        <p:txBody>
          <a:bodyPr/>
          <a:lstStyle/>
          <a:p>
            <a:fld id="{4FFF4F31-320A-40E5-9283-39E76C42930C}" type="slidenum">
              <a:rPr lang="en-US" altLang="zh-CN" smtClean="0"/>
              <a:pPr/>
              <a:t>64</a:t>
            </a:fld>
            <a:endParaRPr lang="en-US" altLang="zh-CN"/>
          </a:p>
        </p:txBody>
      </p:sp>
      <p:graphicFrame>
        <p:nvGraphicFramePr>
          <p:cNvPr id="69636" name="Object 4"/>
          <p:cNvGraphicFramePr>
            <a:graphicFrameLocks noChangeAspect="1"/>
          </p:cNvGraphicFramePr>
          <p:nvPr>
            <p:extLst>
              <p:ext uri="{D42A27DB-BD31-4B8C-83A1-F6EECF244321}">
                <p14:modId xmlns:p14="http://schemas.microsoft.com/office/powerpoint/2010/main" val="2887180102"/>
              </p:ext>
            </p:extLst>
          </p:nvPr>
        </p:nvGraphicFramePr>
        <p:xfrm>
          <a:off x="1484957" y="1700808"/>
          <a:ext cx="6975475" cy="3275012"/>
        </p:xfrm>
        <a:graphic>
          <a:graphicData uri="http://schemas.openxmlformats.org/presentationml/2006/ole">
            <mc:AlternateContent xmlns:mc="http://schemas.openxmlformats.org/markup-compatibility/2006">
              <mc:Choice xmlns:v="urn:schemas-microsoft-com:vml" Requires="v">
                <p:oleObj spid="_x0000_s530599" r:id="rId3" imgW="3490265" imgH="3322930" progId="Visio.Drawing.11">
                  <p:embed/>
                </p:oleObj>
              </mc:Choice>
              <mc:Fallback>
                <p:oleObj r:id="rId3" imgW="3490265" imgH="3322930" progId="Visio.Drawing.11">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r="1608" b="35551"/>
                      <a:stretch>
                        <a:fillRect/>
                      </a:stretch>
                    </p:blipFill>
                    <p:spPr bwMode="auto">
                      <a:xfrm>
                        <a:off x="1484957" y="1700808"/>
                        <a:ext cx="6975475" cy="327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395536" y="2060848"/>
            <a:ext cx="1556836" cy="400110"/>
          </a:xfrm>
          <a:prstGeom prst="rect">
            <a:avLst/>
          </a:prstGeom>
        </p:spPr>
        <p:txBody>
          <a:bodyPr wrap="none">
            <a:spAutoFit/>
          </a:bodyPr>
          <a:lstStyle/>
          <a:p>
            <a:r>
              <a:rPr lang="en-US" altLang="zh-CN" sz="2000" b="1" dirty="0">
                <a:solidFill>
                  <a:srgbClr val="C00000"/>
                </a:solidFill>
                <a:latin typeface="+mj-ea"/>
                <a:ea typeface="+mj-ea"/>
              </a:rPr>
              <a:t>(a)</a:t>
            </a:r>
            <a:r>
              <a:rPr lang="zh-CN" altLang="en-US" sz="2000" b="1" dirty="0">
                <a:solidFill>
                  <a:srgbClr val="C00000"/>
                </a:solidFill>
                <a:latin typeface="+mj-ea"/>
                <a:ea typeface="+mj-ea"/>
              </a:rPr>
              <a:t>是双相码</a:t>
            </a:r>
          </a:p>
        </p:txBody>
      </p:sp>
      <p:sp>
        <p:nvSpPr>
          <p:cNvPr id="11" name="矩形 10"/>
          <p:cNvSpPr/>
          <p:nvPr/>
        </p:nvSpPr>
        <p:spPr>
          <a:xfrm>
            <a:off x="395536" y="3717032"/>
            <a:ext cx="1580882" cy="400110"/>
          </a:xfrm>
          <a:prstGeom prst="rect">
            <a:avLst/>
          </a:prstGeom>
        </p:spPr>
        <p:txBody>
          <a:bodyPr wrap="none">
            <a:spAutoFit/>
          </a:bodyPr>
          <a:lstStyle/>
          <a:p>
            <a:r>
              <a:rPr lang="en-US" altLang="zh-CN" sz="2000" b="1" dirty="0" smtClean="0">
                <a:solidFill>
                  <a:srgbClr val="C00000"/>
                </a:solidFill>
                <a:latin typeface="+mj-ea"/>
                <a:ea typeface="+mj-ea"/>
              </a:rPr>
              <a:t>(b)</a:t>
            </a:r>
            <a:r>
              <a:rPr lang="zh-CN" altLang="en-US" sz="2000" b="1" dirty="0" smtClean="0">
                <a:solidFill>
                  <a:srgbClr val="C00000"/>
                </a:solidFill>
                <a:latin typeface="+mj-ea"/>
                <a:ea typeface="+mj-ea"/>
              </a:rPr>
              <a:t>是密勒码</a:t>
            </a:r>
            <a:endParaRPr lang="zh-CN" altLang="en-US" sz="2000" b="1" dirty="0">
              <a:solidFill>
                <a:srgbClr val="C00000"/>
              </a:solidFill>
              <a:latin typeface="+mj-ea"/>
              <a:ea typeface="+mj-ea"/>
            </a:endParaRPr>
          </a:p>
        </p:txBody>
      </p:sp>
      <p:cxnSp>
        <p:nvCxnSpPr>
          <p:cNvPr id="8" name="直接连接符 7"/>
          <p:cNvCxnSpPr/>
          <p:nvPr/>
        </p:nvCxnSpPr>
        <p:spPr>
          <a:xfrm>
            <a:off x="2483768" y="1412776"/>
            <a:ext cx="0" cy="3960440"/>
          </a:xfrm>
          <a:prstGeom prst="line">
            <a:avLst/>
          </a:prstGeom>
          <a:ln w="3810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203848" y="1412776"/>
            <a:ext cx="0" cy="3960440"/>
          </a:xfrm>
          <a:prstGeom prst="line">
            <a:avLst/>
          </a:prstGeom>
          <a:ln w="3810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923928" y="1412776"/>
            <a:ext cx="0" cy="3960440"/>
          </a:xfrm>
          <a:prstGeom prst="line">
            <a:avLst/>
          </a:prstGeom>
          <a:ln w="3810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644008" y="1412776"/>
            <a:ext cx="0" cy="3960440"/>
          </a:xfrm>
          <a:prstGeom prst="line">
            <a:avLst/>
          </a:prstGeom>
          <a:ln w="3810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36096" y="1412776"/>
            <a:ext cx="0" cy="3960440"/>
          </a:xfrm>
          <a:prstGeom prst="line">
            <a:avLst/>
          </a:prstGeom>
          <a:ln w="3810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156176" y="1412776"/>
            <a:ext cx="0" cy="3960440"/>
          </a:xfrm>
          <a:prstGeom prst="line">
            <a:avLst/>
          </a:prstGeom>
          <a:ln w="3810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876256" y="1412776"/>
            <a:ext cx="0" cy="3960440"/>
          </a:xfrm>
          <a:prstGeom prst="line">
            <a:avLst/>
          </a:prstGeom>
          <a:ln w="3810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596336" y="1412776"/>
            <a:ext cx="0" cy="3960440"/>
          </a:xfrm>
          <a:prstGeom prst="line">
            <a:avLst/>
          </a:prstGeom>
          <a:ln w="38100">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483768" y="2852936"/>
            <a:ext cx="1980029" cy="4001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000" b="1" dirty="0">
                <a:solidFill>
                  <a:srgbClr val="FF0000"/>
                </a:solidFill>
                <a:latin typeface="+mj-ea"/>
                <a:ea typeface="+mj-ea"/>
              </a:rPr>
              <a:t>码元</a:t>
            </a:r>
            <a:r>
              <a:rPr lang="zh-CN" altLang="en-US" sz="2000" b="1" dirty="0" smtClean="0">
                <a:solidFill>
                  <a:srgbClr val="FF0000"/>
                </a:solidFill>
                <a:latin typeface="+mj-ea"/>
                <a:ea typeface="+mj-ea"/>
              </a:rPr>
              <a:t>中心点跃变</a:t>
            </a:r>
            <a:endParaRPr lang="zh-CN" altLang="en-US" sz="2000" b="1" dirty="0">
              <a:solidFill>
                <a:srgbClr val="FF0000"/>
              </a:solidFill>
              <a:latin typeface="+mj-ea"/>
              <a:ea typeface="+mj-ea"/>
            </a:endParaRPr>
          </a:p>
        </p:txBody>
      </p:sp>
      <p:cxnSp>
        <p:nvCxnSpPr>
          <p:cNvPr id="7" name="直接箭头连接符 6"/>
          <p:cNvCxnSpPr/>
          <p:nvPr/>
        </p:nvCxnSpPr>
        <p:spPr>
          <a:xfrm>
            <a:off x="3348687" y="3393566"/>
            <a:ext cx="216848" cy="84812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直接箭头连接符 20"/>
          <p:cNvCxnSpPr/>
          <p:nvPr/>
        </p:nvCxnSpPr>
        <p:spPr>
          <a:xfrm>
            <a:off x="4753570" y="3393566"/>
            <a:ext cx="216848" cy="84812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2" name="直接箭头连接符 21"/>
          <p:cNvCxnSpPr/>
          <p:nvPr/>
        </p:nvCxnSpPr>
        <p:spPr>
          <a:xfrm>
            <a:off x="2555776" y="3429000"/>
            <a:ext cx="216848" cy="84812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矩形 22"/>
          <p:cNvSpPr/>
          <p:nvPr/>
        </p:nvSpPr>
        <p:spPr>
          <a:xfrm>
            <a:off x="3698265" y="2164794"/>
            <a:ext cx="1369286" cy="400110"/>
          </a:xfrm>
          <a:prstGeom prst="rect">
            <a:avLst/>
          </a:prstGeom>
          <a:ln>
            <a:solidFill>
              <a:srgbClr val="7030A0"/>
            </a:solidFill>
          </a:ln>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sz="2000" b="1" dirty="0" smtClean="0">
                <a:solidFill>
                  <a:srgbClr val="7030A0"/>
                </a:solidFill>
                <a:latin typeface="+mj-ea"/>
                <a:ea typeface="+mj-ea"/>
              </a:rPr>
              <a:t>单</a:t>
            </a:r>
            <a:r>
              <a:rPr lang="en-US" altLang="zh-CN" sz="2000" b="1" dirty="0" smtClean="0">
                <a:solidFill>
                  <a:srgbClr val="7030A0"/>
                </a:solidFill>
                <a:latin typeface="+mj-ea"/>
                <a:ea typeface="+mj-ea"/>
              </a:rPr>
              <a:t>0</a:t>
            </a:r>
            <a:r>
              <a:rPr lang="zh-CN" altLang="en-US" sz="2000" b="1" dirty="0" smtClean="0">
                <a:solidFill>
                  <a:srgbClr val="7030A0"/>
                </a:solidFill>
                <a:latin typeface="+mj-ea"/>
                <a:ea typeface="+mj-ea"/>
              </a:rPr>
              <a:t>，保持</a:t>
            </a:r>
            <a:endParaRPr lang="zh-CN" altLang="en-US" sz="2000" b="1" dirty="0">
              <a:solidFill>
                <a:srgbClr val="7030A0"/>
              </a:solidFill>
              <a:latin typeface="+mj-ea"/>
              <a:ea typeface="+mj-ea"/>
            </a:endParaRPr>
          </a:p>
        </p:txBody>
      </p:sp>
      <p:sp>
        <p:nvSpPr>
          <p:cNvPr id="19" name="椭圆 18"/>
          <p:cNvSpPr/>
          <p:nvPr/>
        </p:nvSpPr>
        <p:spPr>
          <a:xfrm>
            <a:off x="4067944" y="1556792"/>
            <a:ext cx="504056" cy="60800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215052" y="2175995"/>
            <a:ext cx="1882247" cy="40011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sz="2000" b="1" dirty="0" smtClean="0">
                <a:solidFill>
                  <a:schemeClr val="accent5">
                    <a:lumMod val="50000"/>
                  </a:schemeClr>
                </a:solidFill>
                <a:latin typeface="+mj-ea"/>
                <a:ea typeface="+mj-ea"/>
              </a:rPr>
              <a:t>连</a:t>
            </a:r>
            <a:r>
              <a:rPr lang="en-US" altLang="zh-CN" sz="2000" b="1" dirty="0" smtClean="0">
                <a:solidFill>
                  <a:schemeClr val="accent5">
                    <a:lumMod val="50000"/>
                  </a:schemeClr>
                </a:solidFill>
                <a:latin typeface="+mj-ea"/>
                <a:ea typeface="+mj-ea"/>
              </a:rPr>
              <a:t>0</a:t>
            </a:r>
            <a:r>
              <a:rPr lang="zh-CN" altLang="en-US" sz="2000" b="1" dirty="0" smtClean="0">
                <a:solidFill>
                  <a:schemeClr val="accent5">
                    <a:lumMod val="50000"/>
                  </a:schemeClr>
                </a:solidFill>
                <a:latin typeface="+mj-ea"/>
                <a:ea typeface="+mj-ea"/>
              </a:rPr>
              <a:t>，边界跃变</a:t>
            </a:r>
            <a:endParaRPr lang="zh-CN" altLang="en-US" sz="2000" b="1" dirty="0">
              <a:solidFill>
                <a:schemeClr val="accent5">
                  <a:lumMod val="50000"/>
                </a:schemeClr>
              </a:solidFill>
              <a:latin typeface="+mj-ea"/>
              <a:ea typeface="+mj-ea"/>
            </a:endParaRPr>
          </a:p>
        </p:txBody>
      </p:sp>
      <p:sp>
        <p:nvSpPr>
          <p:cNvPr id="26" name="椭圆 25"/>
          <p:cNvSpPr/>
          <p:nvPr/>
        </p:nvSpPr>
        <p:spPr>
          <a:xfrm>
            <a:off x="5580112" y="1556792"/>
            <a:ext cx="1152128" cy="608002"/>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p:nvPr/>
        </p:nvCxnSpPr>
        <p:spPr>
          <a:xfrm>
            <a:off x="5796136" y="2852936"/>
            <a:ext cx="360039" cy="1388757"/>
          </a:xfrm>
          <a:prstGeom prst="straightConnector1">
            <a:avLst/>
          </a:prstGeom>
          <a:ln>
            <a:solidFill>
              <a:srgbClr val="00CC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457397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ppt_x"/>
                                          </p:val>
                                        </p:tav>
                                        <p:tav tm="100000">
                                          <p:val>
                                            <p:strVal val="#ppt_x"/>
                                          </p:val>
                                        </p:tav>
                                      </p:tavLst>
                                    </p:anim>
                                    <p:anim calcmode="lin" valueType="num">
                                      <p:cBhvr additive="base">
                                        <p:cTn id="54" dur="500" fill="hold"/>
                                        <p:tgtEl>
                                          <p:spTgt spid="1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500" fill="hold"/>
                                        <p:tgtEl>
                                          <p:spTgt spid="25"/>
                                        </p:tgtEl>
                                        <p:attrNameLst>
                                          <p:attrName>ppt_x</p:attrName>
                                        </p:attrNameLst>
                                      </p:cBhvr>
                                      <p:tavLst>
                                        <p:tav tm="0">
                                          <p:val>
                                            <p:strVal val="#ppt_x"/>
                                          </p:val>
                                        </p:tav>
                                        <p:tav tm="100000">
                                          <p:val>
                                            <p:strVal val="#ppt_x"/>
                                          </p:val>
                                        </p:tav>
                                      </p:tavLst>
                                    </p:anim>
                                    <p:anim calcmode="lin" valueType="num">
                                      <p:cBhvr additive="base">
                                        <p:cTn id="76" dur="500" fill="hold"/>
                                        <p:tgtEl>
                                          <p:spTgt spid="2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500" fill="hold"/>
                                        <p:tgtEl>
                                          <p:spTgt spid="27"/>
                                        </p:tgtEl>
                                        <p:attrNameLst>
                                          <p:attrName>ppt_x</p:attrName>
                                        </p:attrNameLst>
                                      </p:cBhvr>
                                      <p:tavLst>
                                        <p:tav tm="0">
                                          <p:val>
                                            <p:strVal val="#ppt_x"/>
                                          </p:val>
                                        </p:tav>
                                        <p:tav tm="100000">
                                          <p:val>
                                            <p:strVal val="#ppt_x"/>
                                          </p:val>
                                        </p:tav>
                                      </p:tavLst>
                                    </p:anim>
                                    <p:anim calcmode="lin" valueType="num">
                                      <p:cBhvr additive="base">
                                        <p:cTn id="8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animBg="1"/>
      <p:bldP spid="19" grpId="0" animBg="1"/>
      <p:bldP spid="25" grpId="0" animBg="1"/>
      <p:bldP spid="2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例 续</a:t>
            </a:r>
            <a:endParaRPr lang="zh-CN" altLang="en-US" dirty="0"/>
          </a:p>
        </p:txBody>
      </p:sp>
      <p:sp>
        <p:nvSpPr>
          <p:cNvPr id="6" name="灯片编号占位符 5"/>
          <p:cNvSpPr>
            <a:spLocks noGrp="1"/>
          </p:cNvSpPr>
          <p:nvPr>
            <p:ph type="sldNum" sz="quarter" idx="12"/>
          </p:nvPr>
        </p:nvSpPr>
        <p:spPr/>
        <p:txBody>
          <a:bodyPr/>
          <a:lstStyle/>
          <a:p>
            <a:fld id="{4FFF4F31-320A-40E5-9283-39E76C42930C}" type="slidenum">
              <a:rPr lang="en-US" altLang="zh-CN" smtClean="0"/>
              <a:pPr/>
              <a:t>65</a:t>
            </a:fld>
            <a:endParaRPr lang="en-US" altLang="zh-CN"/>
          </a:p>
        </p:txBody>
      </p:sp>
      <p:sp>
        <p:nvSpPr>
          <p:cNvPr id="69635" name="Rectangle 3"/>
          <p:cNvSpPr>
            <a:spLocks noGrp="1" noChangeArrowheads="1"/>
          </p:cNvSpPr>
          <p:nvPr>
            <p:ph type="body" idx="4294967295"/>
          </p:nvPr>
        </p:nvSpPr>
        <p:spPr>
          <a:xfrm>
            <a:off x="611560" y="3873099"/>
            <a:ext cx="8172400" cy="2868270"/>
          </a:xfrm>
        </p:spPr>
        <p:txBody>
          <a:bodyPr/>
          <a:lstStyle/>
          <a:p>
            <a:r>
              <a:rPr lang="zh-CN" altLang="en-US" dirty="0" smtClean="0"/>
              <a:t>图</a:t>
            </a:r>
            <a:r>
              <a:rPr lang="en-US" altLang="zh-CN" dirty="0" smtClean="0"/>
              <a:t>(b</a:t>
            </a:r>
            <a:r>
              <a:rPr lang="zh-CN" altLang="en-US" dirty="0" smtClean="0"/>
              <a:t>）为密勒码的波形：若两个“</a:t>
            </a:r>
            <a:r>
              <a:rPr lang="en-US" altLang="zh-CN" dirty="0" smtClean="0"/>
              <a:t>1”</a:t>
            </a:r>
            <a:r>
              <a:rPr lang="zh-CN" altLang="en-US" dirty="0" smtClean="0"/>
              <a:t>码中间有一个“</a:t>
            </a:r>
            <a:r>
              <a:rPr lang="en-US" altLang="zh-CN" dirty="0" smtClean="0"/>
              <a:t>0”</a:t>
            </a:r>
            <a:r>
              <a:rPr lang="zh-CN" altLang="en-US" dirty="0" smtClean="0"/>
              <a:t>码时，密勒码流中出现最大宽度为</a:t>
            </a:r>
            <a:r>
              <a:rPr lang="en-US" altLang="zh-CN" dirty="0" smtClean="0">
                <a:solidFill>
                  <a:srgbClr val="FF0000"/>
                </a:solidFill>
              </a:rPr>
              <a:t>2Ts</a:t>
            </a:r>
            <a:r>
              <a:rPr lang="zh-CN" altLang="en-US" dirty="0" smtClean="0"/>
              <a:t>的波形，即</a:t>
            </a:r>
            <a:r>
              <a:rPr lang="zh-CN" altLang="en-US" dirty="0" smtClean="0">
                <a:solidFill>
                  <a:srgbClr val="FF0000"/>
                </a:solidFill>
              </a:rPr>
              <a:t>两个码元周期</a:t>
            </a:r>
            <a:r>
              <a:rPr lang="zh-CN" altLang="en-US" dirty="0" smtClean="0"/>
              <a:t>。这一性质可用来进行</a:t>
            </a:r>
            <a:r>
              <a:rPr lang="zh-CN" altLang="en-US" dirty="0" smtClean="0">
                <a:solidFill>
                  <a:srgbClr val="FF0000"/>
                </a:solidFill>
              </a:rPr>
              <a:t>宏观检错</a:t>
            </a:r>
            <a:r>
              <a:rPr lang="zh-CN" altLang="en-US" dirty="0" smtClean="0"/>
              <a:t>。</a:t>
            </a:r>
          </a:p>
          <a:p>
            <a:r>
              <a:rPr lang="zh-CN" altLang="en-US" dirty="0" smtClean="0"/>
              <a:t>双相码的下沿正对密勒码跃变沿</a:t>
            </a:r>
            <a:endParaRPr lang="en-US" altLang="zh-CN" dirty="0" smtClean="0"/>
          </a:p>
          <a:p>
            <a:r>
              <a:rPr lang="zh-CN" altLang="en-US" dirty="0" smtClean="0"/>
              <a:t>用双相码的下降沿去触发双稳电路，即可输出密勒码。 </a:t>
            </a:r>
            <a:endParaRPr lang="zh-CN" altLang="en-US" dirty="0"/>
          </a:p>
        </p:txBody>
      </p:sp>
      <p:graphicFrame>
        <p:nvGraphicFramePr>
          <p:cNvPr id="69636" name="Object 4"/>
          <p:cNvGraphicFramePr>
            <a:graphicFrameLocks noChangeAspect="1"/>
          </p:cNvGraphicFramePr>
          <p:nvPr>
            <p:extLst>
              <p:ext uri="{D42A27DB-BD31-4B8C-83A1-F6EECF244321}">
                <p14:modId xmlns:p14="http://schemas.microsoft.com/office/powerpoint/2010/main" val="2802211315"/>
              </p:ext>
            </p:extLst>
          </p:nvPr>
        </p:nvGraphicFramePr>
        <p:xfrm>
          <a:off x="2123728" y="980729"/>
          <a:ext cx="6134816" cy="2880319"/>
        </p:xfrm>
        <a:graphic>
          <a:graphicData uri="http://schemas.openxmlformats.org/presentationml/2006/ole">
            <mc:AlternateContent xmlns:mc="http://schemas.openxmlformats.org/markup-compatibility/2006">
              <mc:Choice xmlns:v="urn:schemas-microsoft-com:vml" Requires="v">
                <p:oleObj spid="_x0000_s22771" r:id="rId3" imgW="3490265" imgH="3322930" progId="Visio.Drawing.11">
                  <p:embed/>
                </p:oleObj>
              </mc:Choice>
              <mc:Fallback>
                <p:oleObj r:id="rId3" imgW="3490265" imgH="3322930" progId="Visio.Drawing.11">
                  <p:embed/>
                  <p:pic>
                    <p:nvPicPr>
                      <p:cNvPr id="0" name="Picture 117"/>
                      <p:cNvPicPr>
                        <a:picLocks noChangeAspect="1" noChangeArrowheads="1"/>
                      </p:cNvPicPr>
                      <p:nvPr/>
                    </p:nvPicPr>
                    <p:blipFill>
                      <a:blip r:embed="rId4">
                        <a:extLst>
                          <a:ext uri="{28A0092B-C50C-407E-A947-70E740481C1C}">
                            <a14:useLocalDpi xmlns:a14="http://schemas.microsoft.com/office/drawing/2010/main" val="0"/>
                          </a:ext>
                        </a:extLst>
                      </a:blip>
                      <a:srcRect r="1608" b="35551"/>
                      <a:stretch>
                        <a:fillRect/>
                      </a:stretch>
                    </p:blipFill>
                    <p:spPr bwMode="auto">
                      <a:xfrm>
                        <a:off x="2123728" y="980729"/>
                        <a:ext cx="6134816" cy="2880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395536" y="1340768"/>
            <a:ext cx="1556836" cy="400110"/>
          </a:xfrm>
          <a:prstGeom prst="rect">
            <a:avLst/>
          </a:prstGeom>
        </p:spPr>
        <p:txBody>
          <a:bodyPr wrap="none">
            <a:spAutoFit/>
          </a:bodyPr>
          <a:lstStyle/>
          <a:p>
            <a:r>
              <a:rPr lang="en-US" altLang="zh-CN" sz="2000" b="1" dirty="0">
                <a:solidFill>
                  <a:srgbClr val="C00000"/>
                </a:solidFill>
                <a:latin typeface="+mj-ea"/>
                <a:ea typeface="+mj-ea"/>
              </a:rPr>
              <a:t>(a)</a:t>
            </a:r>
            <a:r>
              <a:rPr lang="zh-CN" altLang="en-US" sz="2000" b="1" dirty="0">
                <a:solidFill>
                  <a:srgbClr val="C00000"/>
                </a:solidFill>
                <a:latin typeface="+mj-ea"/>
                <a:ea typeface="+mj-ea"/>
              </a:rPr>
              <a:t>是双相码</a:t>
            </a:r>
          </a:p>
        </p:txBody>
      </p:sp>
      <p:sp>
        <p:nvSpPr>
          <p:cNvPr id="11" name="矩形 10"/>
          <p:cNvSpPr/>
          <p:nvPr/>
        </p:nvSpPr>
        <p:spPr>
          <a:xfrm>
            <a:off x="395536" y="2996952"/>
            <a:ext cx="1580882" cy="400110"/>
          </a:xfrm>
          <a:prstGeom prst="rect">
            <a:avLst/>
          </a:prstGeom>
        </p:spPr>
        <p:txBody>
          <a:bodyPr wrap="none">
            <a:spAutoFit/>
          </a:bodyPr>
          <a:lstStyle/>
          <a:p>
            <a:r>
              <a:rPr lang="en-US" altLang="zh-CN" sz="2000" b="1" dirty="0" smtClean="0">
                <a:solidFill>
                  <a:srgbClr val="C00000"/>
                </a:solidFill>
                <a:latin typeface="+mj-ea"/>
                <a:ea typeface="+mj-ea"/>
              </a:rPr>
              <a:t>(b)</a:t>
            </a:r>
            <a:r>
              <a:rPr lang="zh-CN" altLang="en-US" sz="2000" b="1" dirty="0" smtClean="0">
                <a:solidFill>
                  <a:srgbClr val="C00000"/>
                </a:solidFill>
                <a:latin typeface="+mj-ea"/>
                <a:ea typeface="+mj-ea"/>
              </a:rPr>
              <a:t>是密勒码</a:t>
            </a:r>
            <a:endParaRPr lang="zh-CN" altLang="en-US" sz="2000" b="1" dirty="0">
              <a:solidFill>
                <a:srgbClr val="C00000"/>
              </a:solidFill>
              <a:latin typeface="+mj-ea"/>
              <a:ea typeface="+mj-ea"/>
            </a:endParaRPr>
          </a:p>
        </p:txBody>
      </p:sp>
      <p:cxnSp>
        <p:nvCxnSpPr>
          <p:cNvPr id="34" name="直接连接符 33"/>
          <p:cNvCxnSpPr/>
          <p:nvPr/>
        </p:nvCxnSpPr>
        <p:spPr>
          <a:xfrm>
            <a:off x="3995936" y="2921025"/>
            <a:ext cx="0" cy="95207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292080" y="2921025"/>
            <a:ext cx="0" cy="95207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347864" y="2348880"/>
            <a:ext cx="288032" cy="0"/>
          </a:xfrm>
          <a:prstGeom prst="line">
            <a:avLst/>
          </a:prstGeom>
          <a:ln w="5715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995936" y="2335560"/>
            <a:ext cx="648072" cy="0"/>
          </a:xfrm>
          <a:prstGeom prst="line">
            <a:avLst/>
          </a:prstGeom>
          <a:ln w="5715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292080" y="2348880"/>
            <a:ext cx="648072" cy="0"/>
          </a:xfrm>
          <a:prstGeom prst="line">
            <a:avLst/>
          </a:prstGeom>
          <a:ln w="5715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228184" y="2348880"/>
            <a:ext cx="288032" cy="0"/>
          </a:xfrm>
          <a:prstGeom prst="line">
            <a:avLst/>
          </a:prstGeom>
          <a:ln w="5715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236296" y="2335560"/>
            <a:ext cx="288032" cy="0"/>
          </a:xfrm>
          <a:prstGeom prst="line">
            <a:avLst/>
          </a:prstGeom>
          <a:ln w="5715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a:off x="3347864" y="2492896"/>
            <a:ext cx="144016" cy="288032"/>
          </a:xfrm>
          <a:prstGeom prst="straightConnector1">
            <a:avLst/>
          </a:prstGeom>
          <a:ln w="38100">
            <a:solidFill>
              <a:srgbClr val="00CC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5313238" y="2486620"/>
            <a:ext cx="144016" cy="288032"/>
          </a:xfrm>
          <a:prstGeom prst="straightConnector1">
            <a:avLst/>
          </a:prstGeom>
          <a:ln w="38100">
            <a:solidFill>
              <a:srgbClr val="00CC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a:off x="6228184" y="2501280"/>
            <a:ext cx="144016" cy="288032"/>
          </a:xfrm>
          <a:prstGeom prst="straightConnector1">
            <a:avLst/>
          </a:prstGeom>
          <a:ln w="38100">
            <a:solidFill>
              <a:srgbClr val="00CC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7164288" y="2486620"/>
            <a:ext cx="144016" cy="288032"/>
          </a:xfrm>
          <a:prstGeom prst="straightConnector1">
            <a:avLst/>
          </a:prstGeom>
          <a:ln w="38100">
            <a:solidFill>
              <a:srgbClr val="00CC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3995936" y="2475582"/>
            <a:ext cx="144016" cy="288032"/>
          </a:xfrm>
          <a:prstGeom prst="straightConnector1">
            <a:avLst/>
          </a:prstGeom>
          <a:ln w="38100">
            <a:solidFill>
              <a:srgbClr val="00CC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ppt_x"/>
                                          </p:val>
                                        </p:tav>
                                        <p:tav tm="100000">
                                          <p:val>
                                            <p:strVal val="#ppt_x"/>
                                          </p:val>
                                        </p:tav>
                                      </p:tavLst>
                                    </p:anim>
                                    <p:anim calcmode="lin" valueType="num">
                                      <p:cBhvr additive="base">
                                        <p:cTn id="1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9635">
                                            <p:txEl>
                                              <p:pRg st="1" end="1"/>
                                            </p:txEl>
                                          </p:spTgt>
                                        </p:tgtEl>
                                        <p:attrNameLst>
                                          <p:attrName>style.visibility</p:attrName>
                                        </p:attrNameLst>
                                      </p:cBhvr>
                                      <p:to>
                                        <p:strVal val="visible"/>
                                      </p:to>
                                    </p:set>
                                    <p:anim calcmode="lin" valueType="num">
                                      <p:cBhvr additive="base">
                                        <p:cTn id="22" dur="5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96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500" fill="hold"/>
                                        <p:tgtEl>
                                          <p:spTgt spid="38"/>
                                        </p:tgtEl>
                                        <p:attrNameLst>
                                          <p:attrName>ppt_x</p:attrName>
                                        </p:attrNameLst>
                                      </p:cBhvr>
                                      <p:tavLst>
                                        <p:tav tm="0">
                                          <p:val>
                                            <p:strVal val="#ppt_x"/>
                                          </p:val>
                                        </p:tav>
                                        <p:tav tm="100000">
                                          <p:val>
                                            <p:strVal val="#ppt_x"/>
                                          </p:val>
                                        </p:tav>
                                      </p:tavLst>
                                    </p:anim>
                                    <p:anim calcmode="lin" valueType="num">
                                      <p:cBhvr additive="base">
                                        <p:cTn id="33" dur="500" fill="hold"/>
                                        <p:tgtEl>
                                          <p:spTgt spid="38"/>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1"/>
                                        </p:tgtEl>
                                        <p:attrNameLst>
                                          <p:attrName>style.visibility</p:attrName>
                                        </p:attrNameLst>
                                      </p:cBhvr>
                                      <p:to>
                                        <p:strVal val="visible"/>
                                      </p:to>
                                    </p:set>
                                    <p:anim calcmode="lin" valueType="num">
                                      <p:cBhvr additive="base">
                                        <p:cTn id="40" dur="500" fill="hold"/>
                                        <p:tgtEl>
                                          <p:spTgt spid="41"/>
                                        </p:tgtEl>
                                        <p:attrNameLst>
                                          <p:attrName>ppt_x</p:attrName>
                                        </p:attrNameLst>
                                      </p:cBhvr>
                                      <p:tavLst>
                                        <p:tav tm="0">
                                          <p:val>
                                            <p:strVal val="#ppt_x"/>
                                          </p:val>
                                        </p:tav>
                                        <p:tav tm="100000">
                                          <p:val>
                                            <p:strVal val="#ppt_x"/>
                                          </p:val>
                                        </p:tav>
                                      </p:tavLst>
                                    </p:anim>
                                    <p:anim calcmode="lin" valueType="num">
                                      <p:cBhvr additive="base">
                                        <p:cTn id="41" dur="500" fill="hold"/>
                                        <p:tgtEl>
                                          <p:spTgt spid="41"/>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additive="base">
                                        <p:cTn id="44" dur="500" fill="hold"/>
                                        <p:tgtEl>
                                          <p:spTgt spid="42"/>
                                        </p:tgtEl>
                                        <p:attrNameLst>
                                          <p:attrName>ppt_x</p:attrName>
                                        </p:attrNameLst>
                                      </p:cBhvr>
                                      <p:tavLst>
                                        <p:tav tm="0">
                                          <p:val>
                                            <p:strVal val="#ppt_x"/>
                                          </p:val>
                                        </p:tav>
                                        <p:tav tm="100000">
                                          <p:val>
                                            <p:strVal val="#ppt_x"/>
                                          </p:val>
                                        </p:tav>
                                      </p:tavLst>
                                    </p:anim>
                                    <p:anim calcmode="lin" valueType="num">
                                      <p:cBhvr additive="base">
                                        <p:cTn id="45" dur="500" fill="hold"/>
                                        <p:tgtEl>
                                          <p:spTgt spid="42"/>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additive="base">
                                        <p:cTn id="48" dur="500" fill="hold"/>
                                        <p:tgtEl>
                                          <p:spTgt spid="39"/>
                                        </p:tgtEl>
                                        <p:attrNameLst>
                                          <p:attrName>ppt_x</p:attrName>
                                        </p:attrNameLst>
                                      </p:cBhvr>
                                      <p:tavLst>
                                        <p:tav tm="0">
                                          <p:val>
                                            <p:strVal val="#ppt_x"/>
                                          </p:val>
                                        </p:tav>
                                        <p:tav tm="100000">
                                          <p:val>
                                            <p:strVal val="#ppt_x"/>
                                          </p:val>
                                        </p:tav>
                                      </p:tavLst>
                                    </p:anim>
                                    <p:anim calcmode="lin" valueType="num">
                                      <p:cBhvr additive="base">
                                        <p:cTn id="49" dur="500" fill="hold"/>
                                        <p:tgtEl>
                                          <p:spTgt spid="39"/>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45"/>
                                        </p:tgtEl>
                                        <p:attrNameLst>
                                          <p:attrName>style.visibility</p:attrName>
                                        </p:attrNameLst>
                                      </p:cBhvr>
                                      <p:to>
                                        <p:strVal val="visible"/>
                                      </p:to>
                                    </p:set>
                                    <p:anim calcmode="lin" valueType="num">
                                      <p:cBhvr additive="base">
                                        <p:cTn id="52" dur="500" fill="hold"/>
                                        <p:tgtEl>
                                          <p:spTgt spid="45"/>
                                        </p:tgtEl>
                                        <p:attrNameLst>
                                          <p:attrName>ppt_x</p:attrName>
                                        </p:attrNameLst>
                                      </p:cBhvr>
                                      <p:tavLst>
                                        <p:tav tm="0">
                                          <p:val>
                                            <p:strVal val="#ppt_x"/>
                                          </p:val>
                                        </p:tav>
                                        <p:tav tm="100000">
                                          <p:val>
                                            <p:strVal val="#ppt_x"/>
                                          </p:val>
                                        </p:tav>
                                      </p:tavLst>
                                    </p:anim>
                                    <p:anim calcmode="lin" valueType="num">
                                      <p:cBhvr additive="base">
                                        <p:cTn id="53" dur="500" fill="hold"/>
                                        <p:tgtEl>
                                          <p:spTgt spid="45"/>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500" fill="hold"/>
                                        <p:tgtEl>
                                          <p:spTgt spid="46"/>
                                        </p:tgtEl>
                                        <p:attrNameLst>
                                          <p:attrName>ppt_x</p:attrName>
                                        </p:attrNameLst>
                                      </p:cBhvr>
                                      <p:tavLst>
                                        <p:tav tm="0">
                                          <p:val>
                                            <p:strVal val="#ppt_x"/>
                                          </p:val>
                                        </p:tav>
                                        <p:tav tm="100000">
                                          <p:val>
                                            <p:strVal val="#ppt_x"/>
                                          </p:val>
                                        </p:tav>
                                      </p:tavLst>
                                    </p:anim>
                                    <p:anim calcmode="lin" valueType="num">
                                      <p:cBhvr additive="base">
                                        <p:cTn id="57" dur="5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500" fill="hold"/>
                                        <p:tgtEl>
                                          <p:spTgt spid="47"/>
                                        </p:tgtEl>
                                        <p:attrNameLst>
                                          <p:attrName>ppt_x</p:attrName>
                                        </p:attrNameLst>
                                      </p:cBhvr>
                                      <p:tavLst>
                                        <p:tav tm="0">
                                          <p:val>
                                            <p:strVal val="#ppt_x"/>
                                          </p:val>
                                        </p:tav>
                                        <p:tav tm="100000">
                                          <p:val>
                                            <p:strVal val="#ppt_x"/>
                                          </p:val>
                                        </p:tav>
                                      </p:tavLst>
                                    </p:anim>
                                    <p:anim calcmode="lin" valueType="num">
                                      <p:cBhvr additive="base">
                                        <p:cTn id="61" dur="500" fill="hold"/>
                                        <p:tgtEl>
                                          <p:spTgt spid="47"/>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9635">
                                            <p:txEl>
                                              <p:pRg st="2" end="2"/>
                                            </p:txEl>
                                          </p:spTgt>
                                        </p:tgtEl>
                                        <p:attrNameLst>
                                          <p:attrName>style.visibility</p:attrName>
                                        </p:attrNameLst>
                                      </p:cBhvr>
                                      <p:to>
                                        <p:strVal val="visible"/>
                                      </p:to>
                                    </p:set>
                                    <p:anim calcmode="lin" valueType="num">
                                      <p:cBhvr additive="base">
                                        <p:cTn id="70"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96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dirty="0" smtClean="0">
                <a:solidFill>
                  <a:srgbClr val="0000FF"/>
                </a:solidFill>
              </a:rPr>
              <a:t>6. CMI</a:t>
            </a:r>
            <a:r>
              <a:rPr lang="zh-CN" altLang="en-US" dirty="0" smtClean="0">
                <a:solidFill>
                  <a:srgbClr val="0000FF"/>
                </a:solidFill>
              </a:rPr>
              <a:t>码：传号</a:t>
            </a:r>
            <a:r>
              <a:rPr lang="zh-CN" altLang="en-US" dirty="0">
                <a:solidFill>
                  <a:srgbClr val="0000FF"/>
                </a:solidFill>
              </a:rPr>
              <a:t>反转码</a:t>
            </a:r>
          </a:p>
        </p:txBody>
      </p:sp>
      <p:sp>
        <p:nvSpPr>
          <p:cNvPr id="70659" name="Rectangle 3"/>
          <p:cNvSpPr>
            <a:spLocks noGrp="1" noChangeArrowheads="1"/>
          </p:cNvSpPr>
          <p:nvPr>
            <p:ph type="body" idx="1"/>
          </p:nvPr>
        </p:nvSpPr>
        <p:spPr/>
        <p:txBody>
          <a:bodyPr>
            <a:normAutofit/>
          </a:bodyPr>
          <a:lstStyle/>
          <a:p>
            <a:r>
              <a:rPr lang="zh-CN" altLang="en-US" dirty="0" smtClean="0">
                <a:solidFill>
                  <a:srgbClr val="0000FF"/>
                </a:solidFill>
              </a:rPr>
              <a:t>编码规则</a:t>
            </a:r>
            <a:r>
              <a:rPr lang="zh-CN" altLang="en-US" dirty="0" smtClean="0"/>
              <a:t>：</a:t>
            </a:r>
            <a:endParaRPr lang="en-US" altLang="zh-CN" dirty="0" smtClean="0"/>
          </a:p>
          <a:p>
            <a:pPr lvl="1"/>
            <a:r>
              <a:rPr lang="zh-CN" altLang="en-US" dirty="0" smtClean="0">
                <a:solidFill>
                  <a:srgbClr val="FF0000"/>
                </a:solidFill>
              </a:rPr>
              <a:t>“</a:t>
            </a:r>
            <a:r>
              <a:rPr lang="en-US" altLang="zh-CN" dirty="0" smtClean="0">
                <a:solidFill>
                  <a:srgbClr val="FF0000"/>
                </a:solidFill>
              </a:rPr>
              <a:t>1”</a:t>
            </a:r>
            <a:r>
              <a:rPr lang="zh-CN" altLang="en-US" dirty="0" smtClean="0">
                <a:solidFill>
                  <a:srgbClr val="FF0000"/>
                </a:solidFill>
              </a:rPr>
              <a:t>码</a:t>
            </a:r>
            <a:r>
              <a:rPr lang="zh-CN" altLang="en-US" dirty="0" smtClean="0"/>
              <a:t>：交替用“</a:t>
            </a:r>
            <a:r>
              <a:rPr lang="en-US" altLang="zh-CN" dirty="0" smtClean="0"/>
              <a:t>1 1”</a:t>
            </a:r>
            <a:r>
              <a:rPr lang="zh-CN" altLang="en-US" dirty="0" smtClean="0"/>
              <a:t>和“</a:t>
            </a:r>
            <a:r>
              <a:rPr lang="en-US" altLang="zh-CN" dirty="0" smtClean="0"/>
              <a:t>0 0”</a:t>
            </a:r>
            <a:r>
              <a:rPr lang="zh-CN" altLang="en-US" dirty="0" smtClean="0"/>
              <a:t>两位码表示；</a:t>
            </a:r>
            <a:endParaRPr lang="en-US" altLang="zh-CN" dirty="0" smtClean="0"/>
          </a:p>
          <a:p>
            <a:pPr lvl="1"/>
            <a:r>
              <a:rPr lang="zh-CN" altLang="en-US" dirty="0" smtClean="0">
                <a:solidFill>
                  <a:srgbClr val="FF0000"/>
                </a:solidFill>
              </a:rPr>
              <a:t>“</a:t>
            </a:r>
            <a:r>
              <a:rPr lang="en-US" altLang="zh-CN" dirty="0" smtClean="0">
                <a:solidFill>
                  <a:srgbClr val="FF0000"/>
                </a:solidFill>
              </a:rPr>
              <a:t>0”</a:t>
            </a:r>
            <a:r>
              <a:rPr lang="zh-CN" altLang="en-US" dirty="0" smtClean="0">
                <a:solidFill>
                  <a:srgbClr val="FF0000"/>
                </a:solidFill>
              </a:rPr>
              <a:t>码</a:t>
            </a:r>
            <a:r>
              <a:rPr lang="zh-CN" altLang="en-US" dirty="0" smtClean="0"/>
              <a:t>：固定地用“</a:t>
            </a:r>
            <a:r>
              <a:rPr lang="en-US" altLang="zh-CN" dirty="0" smtClean="0"/>
              <a:t>01”</a:t>
            </a:r>
            <a:r>
              <a:rPr lang="zh-CN" altLang="en-US" dirty="0" smtClean="0"/>
              <a:t>表示。</a:t>
            </a: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p:txBody>
      </p:sp>
      <p:sp>
        <p:nvSpPr>
          <p:cNvPr id="6" name="灯片编号占位符 5"/>
          <p:cNvSpPr>
            <a:spLocks noGrp="1"/>
          </p:cNvSpPr>
          <p:nvPr>
            <p:ph type="sldNum" sz="quarter" idx="12"/>
          </p:nvPr>
        </p:nvSpPr>
        <p:spPr/>
        <p:txBody>
          <a:bodyPr/>
          <a:lstStyle/>
          <a:p>
            <a:fld id="{7664E46F-1720-4FA3-8DBD-F177FE74BB47}" type="slidenum">
              <a:rPr lang="en-US" altLang="zh-CN" smtClean="0"/>
              <a:pPr/>
              <a:t>66</a:t>
            </a:fld>
            <a:endParaRPr lang="en-US" altLang="zh-CN"/>
          </a:p>
        </p:txBody>
      </p:sp>
      <p:sp>
        <p:nvSpPr>
          <p:cNvPr id="70661" name="Rectangle 5"/>
          <p:cNvSpPr>
            <a:spLocks noChangeArrowheads="1"/>
          </p:cNvSpPr>
          <p:nvPr/>
        </p:nvSpPr>
        <p:spPr bwMode="auto">
          <a:xfrm>
            <a:off x="0" y="210502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0660" name="Object 4"/>
          <p:cNvGraphicFramePr>
            <a:graphicFrameLocks noChangeAspect="1"/>
          </p:cNvGraphicFramePr>
          <p:nvPr>
            <p:extLst>
              <p:ext uri="{D42A27DB-BD31-4B8C-83A1-F6EECF244321}">
                <p14:modId xmlns:p14="http://schemas.microsoft.com/office/powerpoint/2010/main" val="3828561790"/>
              </p:ext>
            </p:extLst>
          </p:nvPr>
        </p:nvGraphicFramePr>
        <p:xfrm>
          <a:off x="1659977" y="2780928"/>
          <a:ext cx="7002132" cy="3888432"/>
        </p:xfrm>
        <a:graphic>
          <a:graphicData uri="http://schemas.openxmlformats.org/presentationml/2006/ole">
            <mc:AlternateContent xmlns:mc="http://schemas.openxmlformats.org/markup-compatibility/2006">
              <mc:Choice xmlns:v="urn:schemas-microsoft-com:vml" Requires="v">
                <p:oleObj spid="_x0000_s23794" r:id="rId3" imgW="3490265" imgH="3322930" progId="Visio.Drawing.11">
                  <p:embed/>
                </p:oleObj>
              </mc:Choice>
              <mc:Fallback>
                <p:oleObj r:id="rId3" imgW="3490265" imgH="3322930" progId="Visio.Drawing.11">
                  <p:embed/>
                  <p:pic>
                    <p:nvPicPr>
                      <p:cNvPr id="0" name="Picture 1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9977" y="2780928"/>
                        <a:ext cx="7002132" cy="3888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395536" y="3028890"/>
            <a:ext cx="1556836" cy="400110"/>
          </a:xfrm>
          <a:prstGeom prst="rect">
            <a:avLst/>
          </a:prstGeom>
        </p:spPr>
        <p:txBody>
          <a:bodyPr wrap="none">
            <a:spAutoFit/>
          </a:bodyPr>
          <a:lstStyle/>
          <a:p>
            <a:r>
              <a:rPr lang="en-US" altLang="zh-CN" sz="2000" b="1" dirty="0">
                <a:solidFill>
                  <a:srgbClr val="C00000"/>
                </a:solidFill>
                <a:latin typeface="+mj-ea"/>
                <a:ea typeface="+mj-ea"/>
              </a:rPr>
              <a:t>(a)</a:t>
            </a:r>
            <a:r>
              <a:rPr lang="zh-CN" altLang="en-US" sz="2000" b="1" dirty="0">
                <a:solidFill>
                  <a:srgbClr val="C00000"/>
                </a:solidFill>
                <a:latin typeface="+mj-ea"/>
                <a:ea typeface="+mj-ea"/>
              </a:rPr>
              <a:t>是双相码</a:t>
            </a:r>
          </a:p>
        </p:txBody>
      </p:sp>
      <p:sp>
        <p:nvSpPr>
          <p:cNvPr id="8" name="矩形 7"/>
          <p:cNvSpPr/>
          <p:nvPr/>
        </p:nvSpPr>
        <p:spPr>
          <a:xfrm>
            <a:off x="395536" y="4613066"/>
            <a:ext cx="1580882" cy="400110"/>
          </a:xfrm>
          <a:prstGeom prst="rect">
            <a:avLst/>
          </a:prstGeom>
        </p:spPr>
        <p:txBody>
          <a:bodyPr wrap="none">
            <a:spAutoFit/>
          </a:bodyPr>
          <a:lstStyle/>
          <a:p>
            <a:r>
              <a:rPr lang="en-US" altLang="zh-CN" sz="2000" b="1" dirty="0" smtClean="0">
                <a:solidFill>
                  <a:srgbClr val="C00000"/>
                </a:solidFill>
                <a:latin typeface="+mj-ea"/>
                <a:ea typeface="+mj-ea"/>
              </a:rPr>
              <a:t>(b)</a:t>
            </a:r>
            <a:r>
              <a:rPr lang="zh-CN" altLang="en-US" sz="2000" b="1" dirty="0" smtClean="0">
                <a:solidFill>
                  <a:srgbClr val="C00000"/>
                </a:solidFill>
                <a:latin typeface="+mj-ea"/>
                <a:ea typeface="+mj-ea"/>
              </a:rPr>
              <a:t>是密勒码</a:t>
            </a:r>
            <a:endParaRPr lang="zh-CN" altLang="en-US" sz="2000" b="1" dirty="0">
              <a:solidFill>
                <a:srgbClr val="C00000"/>
              </a:solidFill>
              <a:latin typeface="+mj-ea"/>
              <a:ea typeface="+mj-ea"/>
            </a:endParaRPr>
          </a:p>
        </p:txBody>
      </p:sp>
      <p:sp>
        <p:nvSpPr>
          <p:cNvPr id="9" name="矩形 8"/>
          <p:cNvSpPr/>
          <p:nvPr/>
        </p:nvSpPr>
        <p:spPr>
          <a:xfrm>
            <a:off x="419582" y="6093296"/>
            <a:ext cx="1553630" cy="400110"/>
          </a:xfrm>
          <a:prstGeom prst="rect">
            <a:avLst/>
          </a:prstGeom>
        </p:spPr>
        <p:txBody>
          <a:bodyPr wrap="none">
            <a:spAutoFit/>
          </a:bodyPr>
          <a:lstStyle/>
          <a:p>
            <a:r>
              <a:rPr lang="en-US" altLang="zh-CN" sz="2000" b="1" dirty="0" smtClean="0">
                <a:solidFill>
                  <a:srgbClr val="C00000"/>
                </a:solidFill>
                <a:latin typeface="+mj-ea"/>
                <a:ea typeface="+mj-ea"/>
              </a:rPr>
              <a:t>(c)</a:t>
            </a:r>
            <a:r>
              <a:rPr lang="zh-CN" altLang="en-US" sz="2000" b="1" dirty="0" smtClean="0">
                <a:solidFill>
                  <a:srgbClr val="C00000"/>
                </a:solidFill>
                <a:latin typeface="+mj-ea"/>
                <a:ea typeface="+mj-ea"/>
              </a:rPr>
              <a:t>是</a:t>
            </a:r>
            <a:r>
              <a:rPr lang="en-US" altLang="zh-CN" sz="2000" b="1" dirty="0" smtClean="0">
                <a:solidFill>
                  <a:srgbClr val="C00000"/>
                </a:solidFill>
                <a:latin typeface="+mj-ea"/>
                <a:ea typeface="+mj-ea"/>
              </a:rPr>
              <a:t>CMI</a:t>
            </a:r>
            <a:r>
              <a:rPr lang="zh-CN" altLang="en-US" sz="2000" b="1" dirty="0" smtClean="0">
                <a:solidFill>
                  <a:srgbClr val="C00000"/>
                </a:solidFill>
                <a:latin typeface="+mj-ea"/>
                <a:ea typeface="+mj-ea"/>
              </a:rPr>
              <a:t>码</a:t>
            </a:r>
            <a:endParaRPr lang="zh-CN" altLang="en-US" sz="2000" b="1" dirty="0">
              <a:solidFill>
                <a:srgbClr val="C00000"/>
              </a:solidFill>
              <a:latin typeface="+mj-ea"/>
              <a:ea typeface="+mj-ea"/>
            </a:endParaRPr>
          </a:p>
        </p:txBody>
      </p:sp>
      <p:cxnSp>
        <p:nvCxnSpPr>
          <p:cNvPr id="3" name="直接连接符 2"/>
          <p:cNvCxnSpPr/>
          <p:nvPr/>
        </p:nvCxnSpPr>
        <p:spPr>
          <a:xfrm>
            <a:off x="2627784" y="2708920"/>
            <a:ext cx="0" cy="3960440"/>
          </a:xfrm>
          <a:prstGeom prst="line">
            <a:avLst/>
          </a:prstGeom>
          <a:ln w="3810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419872" y="2708920"/>
            <a:ext cx="0" cy="3960440"/>
          </a:xfrm>
          <a:prstGeom prst="line">
            <a:avLst/>
          </a:prstGeom>
          <a:ln w="3810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067944" y="2708920"/>
            <a:ext cx="0" cy="3960440"/>
          </a:xfrm>
          <a:prstGeom prst="line">
            <a:avLst/>
          </a:prstGeom>
          <a:ln w="3810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788024" y="2708920"/>
            <a:ext cx="0" cy="3960440"/>
          </a:xfrm>
          <a:prstGeom prst="line">
            <a:avLst/>
          </a:prstGeom>
          <a:ln w="38100">
            <a:solidFill>
              <a:srgbClr val="0000FF"/>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 calcmode="lin" valueType="num">
                                      <p:cBhvr additive="base">
                                        <p:cTn id="7"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 calcmode="lin" valueType="num">
                                      <p:cBhvr additive="base">
                                        <p:cTn id="13"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660"/>
                                        </p:tgtEl>
                                        <p:attrNameLst>
                                          <p:attrName>style.visibility</p:attrName>
                                        </p:attrNameLst>
                                      </p:cBhvr>
                                      <p:to>
                                        <p:strVal val="visible"/>
                                      </p:to>
                                    </p:set>
                                    <p:anim calcmode="lin" valueType="num">
                                      <p:cBhvr additive="base">
                                        <p:cTn id="19" dur="500" fill="hold"/>
                                        <p:tgtEl>
                                          <p:spTgt spid="70660"/>
                                        </p:tgtEl>
                                        <p:attrNameLst>
                                          <p:attrName>ppt_x</p:attrName>
                                        </p:attrNameLst>
                                      </p:cBhvr>
                                      <p:tavLst>
                                        <p:tav tm="0">
                                          <p:val>
                                            <p:strVal val="#ppt_x"/>
                                          </p:val>
                                        </p:tav>
                                        <p:tav tm="100000">
                                          <p:val>
                                            <p:strVal val="#ppt_x"/>
                                          </p:val>
                                        </p:tav>
                                      </p:tavLst>
                                    </p:anim>
                                    <p:anim calcmode="lin" valueType="num">
                                      <p:cBhvr additive="base">
                                        <p:cTn id="20" dur="500" fill="hold"/>
                                        <p:tgtEl>
                                          <p:spTgt spid="7066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dirty="0" smtClean="0">
                <a:solidFill>
                  <a:srgbClr val="0000FF"/>
                </a:solidFill>
              </a:rPr>
              <a:t>6. CMI</a:t>
            </a:r>
            <a:r>
              <a:rPr lang="zh-CN" altLang="en-US" dirty="0" smtClean="0">
                <a:solidFill>
                  <a:srgbClr val="0000FF"/>
                </a:solidFill>
              </a:rPr>
              <a:t>码 续</a:t>
            </a:r>
            <a:endParaRPr lang="zh-CN" altLang="en-US" dirty="0">
              <a:solidFill>
                <a:srgbClr val="0000FF"/>
              </a:solidFill>
            </a:endParaRPr>
          </a:p>
        </p:txBody>
      </p:sp>
      <p:sp>
        <p:nvSpPr>
          <p:cNvPr id="70659" name="Rectangle 3"/>
          <p:cNvSpPr>
            <a:spLocks noGrp="1" noChangeArrowheads="1"/>
          </p:cNvSpPr>
          <p:nvPr>
            <p:ph type="body" idx="1"/>
          </p:nvPr>
        </p:nvSpPr>
        <p:spPr/>
        <p:txBody>
          <a:bodyPr>
            <a:normAutofit/>
          </a:bodyPr>
          <a:lstStyle/>
          <a:p>
            <a:r>
              <a:rPr lang="en-US" altLang="zh-CN" dirty="0" smtClean="0">
                <a:solidFill>
                  <a:srgbClr val="0000FF"/>
                </a:solidFill>
              </a:rPr>
              <a:t>CMI</a:t>
            </a:r>
            <a:r>
              <a:rPr lang="zh-CN" altLang="en-US" dirty="0" smtClean="0">
                <a:solidFill>
                  <a:srgbClr val="0000FF"/>
                </a:solidFill>
              </a:rPr>
              <a:t>码特点：</a:t>
            </a:r>
            <a:endParaRPr lang="en-US" altLang="zh-CN" dirty="0" smtClean="0">
              <a:solidFill>
                <a:srgbClr val="0000FF"/>
              </a:solidFill>
            </a:endParaRPr>
          </a:p>
          <a:p>
            <a:pPr lvl="1"/>
            <a:r>
              <a:rPr lang="zh-CN" altLang="en-US" dirty="0" smtClean="0"/>
              <a:t>易于实现，含有丰富的定时信息。</a:t>
            </a:r>
            <a:endParaRPr lang="en-US" altLang="zh-CN" dirty="0" smtClean="0"/>
          </a:p>
          <a:p>
            <a:pPr lvl="1"/>
            <a:r>
              <a:rPr lang="zh-CN" altLang="en-US" dirty="0" smtClean="0"/>
              <a:t>此外，由于</a:t>
            </a:r>
            <a:r>
              <a:rPr lang="en-US" altLang="zh-CN" dirty="0" smtClean="0"/>
              <a:t>10</a:t>
            </a:r>
            <a:r>
              <a:rPr lang="zh-CN" altLang="en-US" dirty="0" smtClean="0"/>
              <a:t>为禁用码组，不会出现</a:t>
            </a:r>
            <a:r>
              <a:rPr lang="en-US" altLang="zh-CN" dirty="0" smtClean="0"/>
              <a:t>3</a:t>
            </a:r>
            <a:r>
              <a:rPr lang="zh-CN" altLang="en-US" dirty="0" smtClean="0"/>
              <a:t>个以上的连码，这个规律可用来宏观检错。 </a:t>
            </a:r>
            <a:endParaRPr lang="en-US" altLang="zh-CN" dirty="0" smtClean="0"/>
          </a:p>
          <a:p>
            <a:r>
              <a:rPr lang="zh-CN" altLang="en-US" dirty="0" smtClean="0">
                <a:solidFill>
                  <a:srgbClr val="0000FF"/>
                </a:solidFill>
              </a:rPr>
              <a:t>应用</a:t>
            </a:r>
            <a:r>
              <a:rPr lang="zh-CN" altLang="en-US" dirty="0" smtClean="0"/>
              <a:t>：</a:t>
            </a:r>
            <a:endParaRPr lang="en-US" altLang="zh-CN" dirty="0" smtClean="0"/>
          </a:p>
          <a:p>
            <a:pPr lvl="1"/>
            <a:r>
              <a:rPr lang="en-US" altLang="zh-CN" dirty="0" smtClean="0"/>
              <a:t>ITU-T</a:t>
            </a:r>
            <a:r>
              <a:rPr lang="zh-CN" altLang="en-US" dirty="0" smtClean="0"/>
              <a:t>推荐位</a:t>
            </a:r>
            <a:r>
              <a:rPr lang="en-US" altLang="zh-CN" dirty="0" smtClean="0"/>
              <a:t>PCM</a:t>
            </a:r>
            <a:r>
              <a:rPr lang="zh-CN" altLang="en-US" dirty="0" smtClean="0"/>
              <a:t>四次群的接口码型，有时也用在速率低于</a:t>
            </a:r>
            <a:r>
              <a:rPr lang="en-US" altLang="zh-CN" dirty="0" smtClean="0"/>
              <a:t>8.448Mb/s</a:t>
            </a:r>
            <a:r>
              <a:rPr lang="zh-CN" altLang="en-US" dirty="0" smtClean="0"/>
              <a:t>的光纤传输系统中。</a:t>
            </a:r>
            <a:endParaRPr lang="zh-CN" altLang="en-US" dirty="0"/>
          </a:p>
        </p:txBody>
      </p:sp>
      <p:sp>
        <p:nvSpPr>
          <p:cNvPr id="6" name="灯片编号占位符 5"/>
          <p:cNvSpPr>
            <a:spLocks noGrp="1"/>
          </p:cNvSpPr>
          <p:nvPr>
            <p:ph type="sldNum" sz="quarter" idx="12"/>
          </p:nvPr>
        </p:nvSpPr>
        <p:spPr/>
        <p:txBody>
          <a:bodyPr/>
          <a:lstStyle/>
          <a:p>
            <a:fld id="{7664E46F-1720-4FA3-8DBD-F177FE74BB47}" type="slidenum">
              <a:rPr lang="en-US" altLang="zh-CN" smtClean="0"/>
              <a:pPr/>
              <a:t>67</a:t>
            </a:fld>
            <a:endParaRPr lang="en-US" altLang="zh-CN"/>
          </a:p>
        </p:txBody>
      </p:sp>
      <p:sp>
        <p:nvSpPr>
          <p:cNvPr id="70661" name="Rectangle 5"/>
          <p:cNvSpPr>
            <a:spLocks noChangeArrowheads="1"/>
          </p:cNvSpPr>
          <p:nvPr/>
        </p:nvSpPr>
        <p:spPr bwMode="auto">
          <a:xfrm>
            <a:off x="0" y="2105025"/>
            <a:ext cx="9144000" cy="0"/>
          </a:xfrm>
          <a:prstGeom prst="rect">
            <a:avLst/>
          </a:prstGeom>
          <a:noFill/>
          <a:ln w="9525">
            <a:noFill/>
            <a:miter lim="800000"/>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1812969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 calcmode="lin" valueType="num">
                                      <p:cBhvr additive="base">
                                        <p:cTn id="7"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 calcmode="lin" valueType="num">
                                      <p:cBhvr additive="base">
                                        <p:cTn id="13"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anim calcmode="lin" valueType="num">
                                      <p:cBhvr additive="base">
                                        <p:cTn id="19"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0659">
                                            <p:txEl>
                                              <p:pRg st="4" end="4"/>
                                            </p:txEl>
                                          </p:spTgt>
                                        </p:tgtEl>
                                        <p:attrNameLst>
                                          <p:attrName>style.visibility</p:attrName>
                                        </p:attrNameLst>
                                      </p:cBhvr>
                                      <p:to>
                                        <p:strVal val="visible"/>
                                      </p:to>
                                    </p:set>
                                    <p:anim calcmode="lin" valueType="num">
                                      <p:cBhvr additive="base">
                                        <p:cTn id="25" dur="5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6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dirty="0" smtClean="0">
                <a:solidFill>
                  <a:srgbClr val="0000FF"/>
                </a:solidFill>
              </a:rPr>
              <a:t>7. </a:t>
            </a:r>
            <a:r>
              <a:rPr lang="zh-CN" altLang="en-US" dirty="0" smtClean="0">
                <a:solidFill>
                  <a:srgbClr val="0000FF"/>
                </a:solidFill>
              </a:rPr>
              <a:t>块</a:t>
            </a:r>
            <a:r>
              <a:rPr lang="zh-CN" altLang="en-US" dirty="0">
                <a:solidFill>
                  <a:srgbClr val="0000FF"/>
                </a:solidFill>
              </a:rPr>
              <a:t>编码</a:t>
            </a:r>
          </a:p>
        </p:txBody>
      </p:sp>
      <p:sp>
        <p:nvSpPr>
          <p:cNvPr id="71683" name="Rectangle 3"/>
          <p:cNvSpPr>
            <a:spLocks noGrp="1" noChangeArrowheads="1"/>
          </p:cNvSpPr>
          <p:nvPr>
            <p:ph type="body" idx="1"/>
          </p:nvPr>
        </p:nvSpPr>
        <p:spPr/>
        <p:txBody>
          <a:bodyPr>
            <a:normAutofit lnSpcReduction="10000"/>
          </a:bodyPr>
          <a:lstStyle/>
          <a:p>
            <a:r>
              <a:rPr lang="zh-CN" altLang="en-US" dirty="0" smtClean="0">
                <a:solidFill>
                  <a:srgbClr val="0000FF"/>
                </a:solidFill>
              </a:rPr>
              <a:t>目的：</a:t>
            </a:r>
            <a:endParaRPr lang="en-US" altLang="zh-CN" dirty="0" smtClean="0">
              <a:solidFill>
                <a:srgbClr val="0000FF"/>
              </a:solidFill>
            </a:endParaRPr>
          </a:p>
          <a:p>
            <a:pPr lvl="1"/>
            <a:r>
              <a:rPr lang="zh-CN" altLang="en-US" dirty="0" smtClean="0"/>
              <a:t>提高线路编码能力</a:t>
            </a:r>
            <a:endParaRPr lang="en-US" altLang="zh-CN" dirty="0" smtClean="0"/>
          </a:p>
          <a:p>
            <a:pPr lvl="1"/>
            <a:r>
              <a:rPr lang="zh-CN" altLang="en-US" dirty="0" smtClean="0"/>
              <a:t>需要某种冗余来确保码型的同步和检错能力</a:t>
            </a:r>
            <a:endParaRPr lang="en-US" altLang="zh-CN" dirty="0" smtClean="0"/>
          </a:p>
          <a:p>
            <a:r>
              <a:rPr lang="zh-CN" altLang="en-US" dirty="0" smtClean="0">
                <a:solidFill>
                  <a:srgbClr val="0000FF"/>
                </a:solidFill>
              </a:rPr>
              <a:t>块编码的形式：</a:t>
            </a:r>
            <a:endParaRPr lang="en-US" altLang="zh-CN" dirty="0" smtClean="0">
              <a:solidFill>
                <a:srgbClr val="0000FF"/>
              </a:solidFill>
            </a:endParaRPr>
          </a:p>
          <a:p>
            <a:pPr lvl="1"/>
            <a:r>
              <a:rPr lang="zh-CN" altLang="en-US" dirty="0" smtClean="0"/>
              <a:t>有</a:t>
            </a:r>
            <a:r>
              <a:rPr lang="en-US" altLang="zh-CN" dirty="0" err="1" smtClean="0"/>
              <a:t>nBmB</a:t>
            </a:r>
            <a:r>
              <a:rPr lang="zh-CN" altLang="en-US" dirty="0" smtClean="0"/>
              <a:t>码，</a:t>
            </a:r>
            <a:r>
              <a:rPr lang="en-US" altLang="zh-CN" dirty="0" err="1" smtClean="0"/>
              <a:t>nBmT</a:t>
            </a:r>
            <a:r>
              <a:rPr lang="zh-CN" altLang="en-US" dirty="0" smtClean="0"/>
              <a:t>码等。</a:t>
            </a:r>
          </a:p>
          <a:p>
            <a:r>
              <a:rPr lang="en-US" altLang="zh-CN" dirty="0" err="1">
                <a:solidFill>
                  <a:srgbClr val="7030A0"/>
                </a:solidFill>
              </a:rPr>
              <a:t>nBmB</a:t>
            </a:r>
            <a:r>
              <a:rPr lang="zh-CN" altLang="en-US" dirty="0">
                <a:solidFill>
                  <a:srgbClr val="7030A0"/>
                </a:solidFill>
              </a:rPr>
              <a:t>码</a:t>
            </a:r>
            <a:r>
              <a:rPr lang="zh-CN" altLang="en-US" dirty="0" smtClean="0">
                <a:solidFill>
                  <a:srgbClr val="7030A0"/>
                </a:solidFill>
              </a:rPr>
              <a:t>：</a:t>
            </a:r>
            <a:endParaRPr lang="en-US" altLang="zh-CN" dirty="0" smtClean="0">
              <a:solidFill>
                <a:srgbClr val="7030A0"/>
              </a:solidFill>
            </a:endParaRPr>
          </a:p>
          <a:p>
            <a:r>
              <a:rPr lang="zh-CN" altLang="en-US" dirty="0" smtClean="0"/>
              <a:t>把</a:t>
            </a:r>
            <a:r>
              <a:rPr lang="zh-CN" altLang="en-US" dirty="0"/>
              <a:t>原信息码流的</a:t>
            </a:r>
            <a:r>
              <a:rPr lang="en-US" altLang="zh-CN" i="1" dirty="0">
                <a:solidFill>
                  <a:srgbClr val="FF0000"/>
                </a:solidFill>
              </a:rPr>
              <a:t>n</a:t>
            </a:r>
            <a:r>
              <a:rPr lang="zh-CN" altLang="en-US" dirty="0">
                <a:solidFill>
                  <a:srgbClr val="FF0000"/>
                </a:solidFill>
              </a:rPr>
              <a:t>位二进制码</a:t>
            </a:r>
            <a:r>
              <a:rPr lang="zh-CN" altLang="en-US" dirty="0"/>
              <a:t>分为一组，并置换成</a:t>
            </a:r>
            <a:r>
              <a:rPr lang="en-US" altLang="zh-CN" i="1" dirty="0">
                <a:solidFill>
                  <a:srgbClr val="FF0000"/>
                </a:solidFill>
              </a:rPr>
              <a:t>m</a:t>
            </a:r>
            <a:r>
              <a:rPr lang="zh-CN" altLang="en-US" dirty="0">
                <a:solidFill>
                  <a:srgbClr val="FF0000"/>
                </a:solidFill>
              </a:rPr>
              <a:t>位二进制码</a:t>
            </a:r>
            <a:r>
              <a:rPr lang="zh-CN" altLang="en-US" dirty="0"/>
              <a:t>的新码组，其中</a:t>
            </a:r>
            <a:r>
              <a:rPr lang="en-US" altLang="zh-CN" i="1" dirty="0">
                <a:solidFill>
                  <a:srgbClr val="FF0000"/>
                </a:solidFill>
              </a:rPr>
              <a:t>m</a:t>
            </a:r>
            <a:r>
              <a:rPr lang="en-US" altLang="zh-CN" dirty="0">
                <a:solidFill>
                  <a:srgbClr val="FF0000"/>
                </a:solidFill>
              </a:rPr>
              <a:t> &gt; </a:t>
            </a:r>
            <a:r>
              <a:rPr lang="en-US" altLang="zh-CN" i="1" dirty="0">
                <a:solidFill>
                  <a:srgbClr val="FF0000"/>
                </a:solidFill>
              </a:rPr>
              <a:t>n</a:t>
            </a:r>
            <a:r>
              <a:rPr lang="zh-CN" altLang="en-US" dirty="0" smtClean="0"/>
              <a:t>。</a:t>
            </a:r>
            <a:endParaRPr lang="en-US" altLang="zh-CN" dirty="0" smtClean="0"/>
          </a:p>
          <a:p>
            <a:r>
              <a:rPr lang="zh-CN" altLang="en-US" dirty="0" smtClean="0">
                <a:solidFill>
                  <a:srgbClr val="0000FF"/>
                </a:solidFill>
              </a:rPr>
              <a:t>问题</a:t>
            </a:r>
            <a:r>
              <a:rPr lang="zh-CN" altLang="en-US" dirty="0" smtClean="0"/>
              <a:t>：为什么这么置换？</a:t>
            </a:r>
            <a:endParaRPr lang="en-US" altLang="zh-CN" dirty="0" smtClean="0"/>
          </a:p>
        </p:txBody>
      </p:sp>
      <p:sp>
        <p:nvSpPr>
          <p:cNvPr id="4" name="灯片编号占位符 5"/>
          <p:cNvSpPr>
            <a:spLocks noGrp="1"/>
          </p:cNvSpPr>
          <p:nvPr>
            <p:ph type="sldNum" sz="quarter" idx="12"/>
          </p:nvPr>
        </p:nvSpPr>
        <p:spPr/>
        <p:txBody>
          <a:bodyPr/>
          <a:lstStyle/>
          <a:p>
            <a:fld id="{0C6C3C8C-EEE6-4C22-A63B-B4994FBD1198}" type="slidenum">
              <a:rPr lang="en-US" altLang="zh-CN" smtClean="0"/>
              <a:pPr/>
              <a:t>68</a:t>
            </a:fld>
            <a:endParaRPr lang="en-US" altLang="zh-CN"/>
          </a:p>
        </p:txBody>
      </p:sp>
      <p:cxnSp>
        <p:nvCxnSpPr>
          <p:cNvPr id="7" name="直接连接符 6"/>
          <p:cNvCxnSpPr/>
          <p:nvPr/>
        </p:nvCxnSpPr>
        <p:spPr>
          <a:xfrm flipH="1">
            <a:off x="755576" y="3789040"/>
            <a:ext cx="7690048"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8233539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3" end="3"/>
                                            </p:txEl>
                                          </p:spTgt>
                                        </p:tgtEl>
                                        <p:attrNameLst>
                                          <p:attrName>style.visibility</p:attrName>
                                        </p:attrNameLst>
                                      </p:cBhvr>
                                      <p:to>
                                        <p:strVal val="visible"/>
                                      </p:to>
                                    </p:set>
                                    <p:anim calcmode="lin" valueType="num">
                                      <p:cBhvr additive="base">
                                        <p:cTn id="7" dur="500" fill="hold"/>
                                        <p:tgtEl>
                                          <p:spTgt spid="7168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683">
                                            <p:txEl>
                                              <p:pRg st="4" end="4"/>
                                            </p:txEl>
                                          </p:spTgt>
                                        </p:tgtEl>
                                        <p:attrNameLst>
                                          <p:attrName>style.visibility</p:attrName>
                                        </p:attrNameLst>
                                      </p:cBhvr>
                                      <p:to>
                                        <p:strVal val="visible"/>
                                      </p:to>
                                    </p:set>
                                    <p:anim calcmode="lin" valueType="num">
                                      <p:cBhvr additive="base">
                                        <p:cTn id="11" dur="5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1683">
                                            <p:txEl>
                                              <p:pRg st="5" end="5"/>
                                            </p:txEl>
                                          </p:spTgt>
                                        </p:tgtEl>
                                        <p:attrNameLst>
                                          <p:attrName>style.visibility</p:attrName>
                                        </p:attrNameLst>
                                      </p:cBhvr>
                                      <p:to>
                                        <p:strVal val="visible"/>
                                      </p:to>
                                    </p:set>
                                    <p:anim calcmode="lin" valueType="num">
                                      <p:cBhvr additive="base">
                                        <p:cTn id="21" dur="5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68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1683">
                                            <p:txEl>
                                              <p:pRg st="6" end="6"/>
                                            </p:txEl>
                                          </p:spTgt>
                                        </p:tgtEl>
                                        <p:attrNameLst>
                                          <p:attrName>style.visibility</p:attrName>
                                        </p:attrNameLst>
                                      </p:cBhvr>
                                      <p:to>
                                        <p:strVal val="visible"/>
                                      </p:to>
                                    </p:set>
                                    <p:anim calcmode="lin" valueType="num">
                                      <p:cBhvr additive="base">
                                        <p:cTn id="25" dur="500" fill="hold"/>
                                        <p:tgtEl>
                                          <p:spTgt spid="7168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6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683">
                                            <p:txEl>
                                              <p:pRg st="7" end="7"/>
                                            </p:txEl>
                                          </p:spTgt>
                                        </p:tgtEl>
                                        <p:attrNameLst>
                                          <p:attrName>style.visibility</p:attrName>
                                        </p:attrNameLst>
                                      </p:cBhvr>
                                      <p:to>
                                        <p:strVal val="visible"/>
                                      </p:to>
                                    </p:set>
                                    <p:anim calcmode="lin" valueType="num">
                                      <p:cBhvr additive="base">
                                        <p:cTn id="31" dur="500" fill="hold"/>
                                        <p:tgtEl>
                                          <p:spTgt spid="7168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6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dirty="0" smtClean="0">
                <a:solidFill>
                  <a:srgbClr val="0000FF"/>
                </a:solidFill>
              </a:rPr>
              <a:t>7. </a:t>
            </a:r>
            <a:r>
              <a:rPr lang="zh-CN" altLang="en-US" dirty="0" smtClean="0">
                <a:solidFill>
                  <a:srgbClr val="0000FF"/>
                </a:solidFill>
              </a:rPr>
              <a:t>块编码 </a:t>
            </a:r>
            <a:r>
              <a:rPr lang="en-US" altLang="zh-CN" dirty="0" smtClean="0">
                <a:solidFill>
                  <a:srgbClr val="0000FF"/>
                </a:solidFill>
              </a:rPr>
              <a:t>- </a:t>
            </a:r>
            <a:r>
              <a:rPr lang="en-US" altLang="zh-CN" dirty="0" err="1">
                <a:solidFill>
                  <a:srgbClr val="7030A0"/>
                </a:solidFill>
              </a:rPr>
              <a:t>nBmB</a:t>
            </a:r>
            <a:r>
              <a:rPr lang="zh-CN" altLang="en-US" dirty="0">
                <a:solidFill>
                  <a:srgbClr val="7030A0"/>
                </a:solidFill>
              </a:rPr>
              <a:t>码</a:t>
            </a:r>
            <a:endParaRPr lang="zh-CN" altLang="en-US" dirty="0">
              <a:solidFill>
                <a:srgbClr val="0000FF"/>
              </a:solidFill>
            </a:endParaRPr>
          </a:p>
        </p:txBody>
      </p:sp>
      <p:sp>
        <p:nvSpPr>
          <p:cNvPr id="71683" name="Rectangle 3"/>
          <p:cNvSpPr>
            <a:spLocks noGrp="1" noChangeArrowheads="1"/>
          </p:cNvSpPr>
          <p:nvPr>
            <p:ph type="body" idx="1"/>
          </p:nvPr>
        </p:nvSpPr>
        <p:spPr>
          <a:xfrm>
            <a:off x="467544" y="1196752"/>
            <a:ext cx="8280920" cy="5328592"/>
          </a:xfrm>
        </p:spPr>
        <p:txBody>
          <a:bodyPr>
            <a:normAutofit lnSpcReduction="10000"/>
          </a:bodyPr>
          <a:lstStyle/>
          <a:p>
            <a:r>
              <a:rPr lang="zh-CN" altLang="en-US" dirty="0" smtClean="0">
                <a:solidFill>
                  <a:srgbClr val="0000FF"/>
                </a:solidFill>
              </a:rPr>
              <a:t>原因</a:t>
            </a:r>
            <a:r>
              <a:rPr lang="zh-CN" altLang="en-US" dirty="0" smtClean="0"/>
              <a:t>：</a:t>
            </a:r>
            <a:endParaRPr lang="en-US" altLang="zh-CN" dirty="0" smtClean="0"/>
          </a:p>
          <a:p>
            <a:pPr lvl="1"/>
            <a:r>
              <a:rPr lang="zh-CN" altLang="en-US" dirty="0" smtClean="0"/>
              <a:t>置换后，新</a:t>
            </a:r>
            <a:r>
              <a:rPr lang="zh-CN" altLang="en-US" dirty="0"/>
              <a:t>码组</a:t>
            </a:r>
            <a:r>
              <a:rPr lang="zh-CN" altLang="en-US" dirty="0" smtClean="0"/>
              <a:t>可有</a:t>
            </a:r>
            <a:r>
              <a:rPr lang="en-US" altLang="zh-CN" dirty="0"/>
              <a:t>2</a:t>
            </a:r>
            <a:r>
              <a:rPr lang="en-US" altLang="zh-CN" baseline="30000" dirty="0"/>
              <a:t>m</a:t>
            </a:r>
            <a:r>
              <a:rPr lang="en-US" altLang="zh-CN" dirty="0"/>
              <a:t> </a:t>
            </a:r>
            <a:r>
              <a:rPr lang="zh-CN" altLang="en-US" dirty="0"/>
              <a:t>种组合，故多出</a:t>
            </a:r>
            <a:r>
              <a:rPr lang="en-US" altLang="zh-CN" dirty="0">
                <a:solidFill>
                  <a:srgbClr val="FF0000"/>
                </a:solidFill>
              </a:rPr>
              <a:t>(2</a:t>
            </a:r>
            <a:r>
              <a:rPr lang="en-US" altLang="zh-CN" i="1" baseline="30000" dirty="0">
                <a:solidFill>
                  <a:srgbClr val="FF0000"/>
                </a:solidFill>
              </a:rPr>
              <a:t>m</a:t>
            </a:r>
            <a:r>
              <a:rPr lang="en-US" altLang="zh-CN" dirty="0">
                <a:solidFill>
                  <a:srgbClr val="FF0000"/>
                </a:solidFill>
              </a:rPr>
              <a:t> -2</a:t>
            </a:r>
            <a:r>
              <a:rPr lang="en-US" altLang="zh-CN" i="1" baseline="30000" dirty="0">
                <a:solidFill>
                  <a:srgbClr val="FF0000"/>
                </a:solidFill>
              </a:rPr>
              <a:t>n</a:t>
            </a:r>
            <a:r>
              <a:rPr lang="en-US" altLang="zh-CN" dirty="0">
                <a:solidFill>
                  <a:srgbClr val="FF0000"/>
                </a:solidFill>
              </a:rPr>
              <a:t> )</a:t>
            </a:r>
            <a:r>
              <a:rPr lang="zh-CN" altLang="en-US" dirty="0"/>
              <a:t>种组合</a:t>
            </a:r>
            <a:r>
              <a:rPr lang="zh-CN" altLang="en-US" dirty="0" smtClean="0"/>
              <a:t>。</a:t>
            </a:r>
            <a:endParaRPr lang="en-US" altLang="zh-CN" dirty="0" smtClean="0"/>
          </a:p>
          <a:p>
            <a:pPr lvl="1"/>
            <a:r>
              <a:rPr lang="zh-CN" altLang="en-US" dirty="0" smtClean="0"/>
              <a:t>在</a:t>
            </a:r>
            <a:r>
              <a:rPr lang="en-US" altLang="zh-CN" dirty="0"/>
              <a:t>2</a:t>
            </a:r>
            <a:r>
              <a:rPr lang="en-US" altLang="zh-CN" i="1" baseline="30000" dirty="0"/>
              <a:t>m</a:t>
            </a:r>
            <a:r>
              <a:rPr lang="en-US" altLang="zh-CN" dirty="0"/>
              <a:t> </a:t>
            </a:r>
            <a:r>
              <a:rPr lang="zh-CN" altLang="en-US" dirty="0"/>
              <a:t>种组合中，以某种方式选择有利码组作为</a:t>
            </a:r>
            <a:r>
              <a:rPr lang="zh-CN" altLang="en-US" dirty="0">
                <a:solidFill>
                  <a:srgbClr val="FF0000"/>
                </a:solidFill>
              </a:rPr>
              <a:t>可用码组</a:t>
            </a:r>
            <a:r>
              <a:rPr lang="zh-CN" altLang="en-US" dirty="0"/>
              <a:t>，其余作为</a:t>
            </a:r>
            <a:r>
              <a:rPr lang="zh-CN" altLang="en-US" dirty="0">
                <a:solidFill>
                  <a:srgbClr val="FF0000"/>
                </a:solidFill>
              </a:rPr>
              <a:t>禁用码组</a:t>
            </a:r>
            <a:r>
              <a:rPr lang="zh-CN" altLang="en-US" dirty="0"/>
              <a:t>，以获得好的编码性能</a:t>
            </a:r>
            <a:r>
              <a:rPr lang="zh-CN" altLang="en-US" dirty="0" smtClean="0"/>
              <a:t>。</a:t>
            </a:r>
            <a:endParaRPr lang="en-US" altLang="zh-CN" dirty="0" smtClean="0"/>
          </a:p>
          <a:p>
            <a:r>
              <a:rPr lang="zh-CN" altLang="en-US" dirty="0" smtClean="0">
                <a:solidFill>
                  <a:srgbClr val="0000FF"/>
                </a:solidFill>
              </a:rPr>
              <a:t>例：</a:t>
            </a:r>
            <a:r>
              <a:rPr lang="en-US" altLang="zh-CN" dirty="0">
                <a:solidFill>
                  <a:srgbClr val="0000FF"/>
                </a:solidFill>
              </a:rPr>
              <a:t> </a:t>
            </a:r>
            <a:r>
              <a:rPr lang="en-US" altLang="zh-CN" dirty="0" smtClean="0">
                <a:solidFill>
                  <a:srgbClr val="0000FF"/>
                </a:solidFill>
              </a:rPr>
              <a:t>4B5B</a:t>
            </a:r>
            <a:r>
              <a:rPr lang="zh-CN" altLang="en-US" dirty="0" smtClean="0">
                <a:solidFill>
                  <a:srgbClr val="0000FF"/>
                </a:solidFill>
              </a:rPr>
              <a:t>编码</a:t>
            </a:r>
            <a:endParaRPr lang="en-US" altLang="zh-CN" dirty="0" smtClean="0">
              <a:solidFill>
                <a:srgbClr val="0000FF"/>
              </a:solidFill>
            </a:endParaRPr>
          </a:p>
          <a:p>
            <a:pPr lvl="1"/>
            <a:r>
              <a:rPr lang="en-US" altLang="zh-CN" dirty="0" smtClean="0"/>
              <a:t>4B5B</a:t>
            </a:r>
            <a:r>
              <a:rPr lang="zh-CN" altLang="en-US" dirty="0" smtClean="0"/>
              <a:t>编码，</a:t>
            </a:r>
            <a:r>
              <a:rPr lang="zh-CN" altLang="en-US" dirty="0"/>
              <a:t>用</a:t>
            </a:r>
            <a:r>
              <a:rPr lang="en-US" altLang="zh-CN" dirty="0"/>
              <a:t>5</a:t>
            </a:r>
            <a:r>
              <a:rPr lang="zh-CN" altLang="en-US" dirty="0"/>
              <a:t>位的编码代替</a:t>
            </a:r>
            <a:r>
              <a:rPr lang="en-US" altLang="zh-CN" dirty="0"/>
              <a:t>4</a:t>
            </a:r>
            <a:r>
              <a:rPr lang="zh-CN" altLang="en-US" dirty="0"/>
              <a:t>位的编码</a:t>
            </a:r>
            <a:r>
              <a:rPr lang="zh-CN" altLang="en-US" dirty="0" smtClean="0"/>
              <a:t>，</a:t>
            </a:r>
            <a:r>
              <a:rPr lang="en-US" altLang="zh-CN" dirty="0" smtClean="0"/>
              <a:t>4</a:t>
            </a:r>
            <a:r>
              <a:rPr lang="zh-CN" altLang="en-US" dirty="0"/>
              <a:t>位</a:t>
            </a:r>
            <a:r>
              <a:rPr lang="zh-CN" altLang="en-US" dirty="0" smtClean="0"/>
              <a:t>分组只有</a:t>
            </a:r>
            <a:r>
              <a:rPr lang="en-US" altLang="zh-CN" dirty="0"/>
              <a:t>2</a:t>
            </a:r>
            <a:r>
              <a:rPr lang="en-US" altLang="zh-CN" baseline="30000" dirty="0"/>
              <a:t>4</a:t>
            </a:r>
            <a:r>
              <a:rPr lang="en-US" altLang="zh-CN" dirty="0"/>
              <a:t> = 16</a:t>
            </a:r>
            <a:r>
              <a:rPr lang="zh-CN" altLang="en-US" dirty="0"/>
              <a:t>种不同的组合</a:t>
            </a:r>
            <a:r>
              <a:rPr lang="zh-CN" altLang="en-US" dirty="0" smtClean="0"/>
              <a:t>，而</a:t>
            </a:r>
            <a:r>
              <a:rPr lang="en-US" altLang="zh-CN" dirty="0" smtClean="0"/>
              <a:t>5</a:t>
            </a:r>
            <a:r>
              <a:rPr lang="zh-CN" altLang="en-US" dirty="0"/>
              <a:t>位分组，则有</a:t>
            </a:r>
            <a:r>
              <a:rPr lang="en-US" altLang="zh-CN" dirty="0"/>
              <a:t>2</a:t>
            </a:r>
            <a:r>
              <a:rPr lang="en-US" altLang="zh-CN" baseline="30000" dirty="0"/>
              <a:t>5</a:t>
            </a:r>
            <a:r>
              <a:rPr lang="en-US" altLang="zh-CN" dirty="0"/>
              <a:t> = 32</a:t>
            </a:r>
            <a:r>
              <a:rPr lang="zh-CN" altLang="en-US" dirty="0"/>
              <a:t>种不同的</a:t>
            </a:r>
            <a:r>
              <a:rPr lang="zh-CN" altLang="en-US" dirty="0" smtClean="0"/>
              <a:t>组合</a:t>
            </a:r>
            <a:endParaRPr lang="en-US" altLang="zh-CN" dirty="0" smtClean="0"/>
          </a:p>
          <a:p>
            <a:pPr lvl="1"/>
            <a:r>
              <a:rPr lang="zh-CN" altLang="en-US" dirty="0" smtClean="0">
                <a:solidFill>
                  <a:srgbClr val="0000FF"/>
                </a:solidFill>
              </a:rPr>
              <a:t>选择方式</a:t>
            </a:r>
            <a:r>
              <a:rPr lang="zh-CN" altLang="en-US" dirty="0" smtClean="0"/>
              <a:t>：为实现</a:t>
            </a:r>
            <a:r>
              <a:rPr lang="zh-CN" altLang="en-US" dirty="0"/>
              <a:t>同步</a:t>
            </a:r>
            <a:r>
              <a:rPr lang="zh-CN" altLang="en-US" dirty="0" smtClean="0"/>
              <a:t>，可以</a:t>
            </a:r>
            <a:r>
              <a:rPr lang="zh-CN" altLang="en-US" dirty="0"/>
              <a:t>按照不超过一个前导“</a:t>
            </a:r>
            <a:r>
              <a:rPr lang="en-US" altLang="zh-CN" dirty="0"/>
              <a:t>0”</a:t>
            </a:r>
            <a:r>
              <a:rPr lang="zh-CN" altLang="en-US" dirty="0"/>
              <a:t>和两个后缀“</a:t>
            </a:r>
            <a:r>
              <a:rPr lang="en-US" altLang="zh-CN" dirty="0"/>
              <a:t>0”</a:t>
            </a:r>
            <a:r>
              <a:rPr lang="zh-CN" altLang="en-US" dirty="0"/>
              <a:t>的方式选用码组，其余为禁用码组</a:t>
            </a:r>
            <a:r>
              <a:rPr lang="zh-CN" altLang="en-US" dirty="0" smtClean="0"/>
              <a:t>。</a:t>
            </a:r>
            <a:endParaRPr lang="en-US" altLang="zh-CN" dirty="0" smtClean="0"/>
          </a:p>
          <a:p>
            <a:pPr lvl="1"/>
            <a:r>
              <a:rPr lang="zh-CN" altLang="en-US" dirty="0" smtClean="0"/>
              <a:t>这样</a:t>
            </a:r>
            <a:r>
              <a:rPr lang="zh-CN" altLang="en-US" dirty="0"/>
              <a:t>，如果接收端出现了禁用码组，则表明传输过程中出现误码，从而提高了系统的检错能力</a:t>
            </a:r>
          </a:p>
        </p:txBody>
      </p:sp>
      <p:sp>
        <p:nvSpPr>
          <p:cNvPr id="4" name="灯片编号占位符 5"/>
          <p:cNvSpPr>
            <a:spLocks noGrp="1"/>
          </p:cNvSpPr>
          <p:nvPr>
            <p:ph type="sldNum" sz="quarter" idx="12"/>
          </p:nvPr>
        </p:nvSpPr>
        <p:spPr/>
        <p:txBody>
          <a:bodyPr/>
          <a:lstStyle/>
          <a:p>
            <a:fld id="{0C6C3C8C-EEE6-4C22-A63B-B4994FBD1198}" type="slidenum">
              <a:rPr lang="en-US" altLang="zh-CN" smtClean="0"/>
              <a:pPr/>
              <a:t>69</a:t>
            </a:fld>
            <a:endParaRPr lang="en-US" altLang="zh-CN"/>
          </a:p>
        </p:txBody>
      </p:sp>
      <p:sp>
        <p:nvSpPr>
          <p:cNvPr id="6" name="矩形 5"/>
          <p:cNvSpPr/>
          <p:nvPr/>
        </p:nvSpPr>
        <p:spPr>
          <a:xfrm>
            <a:off x="2339752" y="4129916"/>
            <a:ext cx="2339102"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sz="2800" b="1" dirty="0" smtClean="0">
                <a:solidFill>
                  <a:srgbClr val="0000FF"/>
                </a:solidFill>
                <a:latin typeface="+mj-ea"/>
                <a:ea typeface="+mj-ea"/>
              </a:rPr>
              <a:t>怎么选择？？</a:t>
            </a:r>
            <a:endParaRPr lang="zh-CN" altLang="en-US" sz="2800" b="1" dirty="0">
              <a:solidFill>
                <a:srgbClr val="0000FF"/>
              </a:solidFill>
              <a:latin typeface="+mj-ea"/>
              <a:ea typeface="+mj-ea"/>
            </a:endParaRPr>
          </a:p>
        </p:txBody>
      </p:sp>
    </p:spTree>
    <p:extLst>
      <p:ext uri="{BB962C8B-B14F-4D97-AF65-F5344CB8AC3E}">
        <p14:creationId xmlns:p14="http://schemas.microsoft.com/office/powerpoint/2010/main" val="2062955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anim calcmode="lin" valueType="num">
                                      <p:cBhvr additive="base">
                                        <p:cTn id="7"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83">
                                            <p:txEl>
                                              <p:pRg st="3" end="3"/>
                                            </p:txEl>
                                          </p:spTgt>
                                        </p:tgtEl>
                                        <p:attrNameLst>
                                          <p:attrName>style.visibility</p:attrName>
                                        </p:attrNameLst>
                                      </p:cBhvr>
                                      <p:to>
                                        <p:strVal val="visible"/>
                                      </p:to>
                                    </p:set>
                                    <p:anim calcmode="lin" valueType="num">
                                      <p:cBhvr additive="base">
                                        <p:cTn id="13" dur="500" fill="hold"/>
                                        <p:tgtEl>
                                          <p:spTgt spid="7168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1683">
                                            <p:txEl>
                                              <p:pRg st="4" end="4"/>
                                            </p:txEl>
                                          </p:spTgt>
                                        </p:tgtEl>
                                        <p:attrNameLst>
                                          <p:attrName>style.visibility</p:attrName>
                                        </p:attrNameLst>
                                      </p:cBhvr>
                                      <p:to>
                                        <p:strVal val="visible"/>
                                      </p:to>
                                    </p:set>
                                    <p:anim calcmode="lin" valueType="num">
                                      <p:cBhvr additive="base">
                                        <p:cTn id="17" dur="5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1683">
                                            <p:txEl>
                                              <p:pRg st="5" end="5"/>
                                            </p:txEl>
                                          </p:spTgt>
                                        </p:tgtEl>
                                        <p:attrNameLst>
                                          <p:attrName>style.visibility</p:attrName>
                                        </p:attrNameLst>
                                      </p:cBhvr>
                                      <p:to>
                                        <p:strVal val="visible"/>
                                      </p:to>
                                    </p:set>
                                    <p:anim calcmode="lin" valueType="num">
                                      <p:cBhvr additive="base">
                                        <p:cTn id="28" dur="5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16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71683">
                                            <p:txEl>
                                              <p:pRg st="6" end="6"/>
                                            </p:txEl>
                                          </p:spTgt>
                                        </p:tgtEl>
                                        <p:attrNameLst>
                                          <p:attrName>style.visibility</p:attrName>
                                        </p:attrNameLst>
                                      </p:cBhvr>
                                      <p:to>
                                        <p:strVal val="visible"/>
                                      </p:to>
                                    </p:set>
                                    <p:anim calcmode="lin" valueType="num">
                                      <p:cBhvr additive="base">
                                        <p:cTn id="34" dur="500" fill="hold"/>
                                        <p:tgtEl>
                                          <p:spTgt spid="7168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16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E31375A4-56A4-47D6-9801-1991572033F7}" type="slidenum">
              <a:rPr lang="en-US" smtClean="0"/>
              <a:pPr/>
              <a:t>7</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2280758273"/>
              </p:ext>
            </p:extLst>
          </p:nvPr>
        </p:nvGraphicFramePr>
        <p:xfrm>
          <a:off x="31750" y="1628775"/>
          <a:ext cx="9112250" cy="1882775"/>
        </p:xfrm>
        <a:graphic>
          <a:graphicData uri="http://schemas.openxmlformats.org/presentationml/2006/ole">
            <mc:AlternateContent xmlns:mc="http://schemas.openxmlformats.org/markup-compatibility/2006">
              <mc:Choice xmlns:v="urn:schemas-microsoft-com:vml" Requires="v">
                <p:oleObj spid="_x0000_s650337" name="Visio" r:id="rId3" imgW="3159928" imgH="873775" progId="Visio.Drawing.11">
                  <p:embed/>
                </p:oleObj>
              </mc:Choice>
              <mc:Fallback>
                <p:oleObj name="Visio" r:id="rId3" imgW="3159928" imgH="87377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4930" t="17558" r="3099" b="16489"/>
                      <a:stretch>
                        <a:fillRect/>
                      </a:stretch>
                    </p:blipFill>
                    <p:spPr bwMode="auto">
                      <a:xfrm>
                        <a:off x="31750" y="1628775"/>
                        <a:ext cx="911225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27982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dirty="0">
                <a:solidFill>
                  <a:srgbClr val="0000FF"/>
                </a:solidFill>
              </a:rPr>
              <a:t>7. </a:t>
            </a:r>
            <a:r>
              <a:rPr lang="zh-CN" altLang="en-US" dirty="0">
                <a:solidFill>
                  <a:srgbClr val="0000FF"/>
                </a:solidFill>
              </a:rPr>
              <a:t>块编码 </a:t>
            </a:r>
            <a:r>
              <a:rPr lang="en-US" altLang="zh-CN" dirty="0">
                <a:solidFill>
                  <a:srgbClr val="0000FF"/>
                </a:solidFill>
              </a:rPr>
              <a:t>- </a:t>
            </a:r>
            <a:r>
              <a:rPr lang="en-US" altLang="zh-CN" dirty="0" err="1">
                <a:solidFill>
                  <a:srgbClr val="7030A0"/>
                </a:solidFill>
              </a:rPr>
              <a:t>nBmB</a:t>
            </a:r>
            <a:r>
              <a:rPr lang="zh-CN" altLang="en-US" dirty="0" smtClean="0">
                <a:solidFill>
                  <a:srgbClr val="7030A0"/>
                </a:solidFill>
              </a:rPr>
              <a:t>码 续</a:t>
            </a:r>
            <a:endParaRPr lang="zh-CN" altLang="en-US" dirty="0">
              <a:solidFill>
                <a:schemeClr val="hlink"/>
              </a:solidFill>
            </a:endParaRPr>
          </a:p>
        </p:txBody>
      </p:sp>
      <p:sp>
        <p:nvSpPr>
          <p:cNvPr id="71683" name="Rectangle 3"/>
          <p:cNvSpPr>
            <a:spLocks noGrp="1" noChangeArrowheads="1"/>
          </p:cNvSpPr>
          <p:nvPr>
            <p:ph type="body" idx="1"/>
          </p:nvPr>
        </p:nvSpPr>
        <p:spPr/>
        <p:txBody>
          <a:bodyPr>
            <a:normAutofit/>
          </a:bodyPr>
          <a:lstStyle/>
          <a:p>
            <a:pPr lvl="1"/>
            <a:r>
              <a:rPr lang="zh-CN" altLang="en-US" dirty="0" smtClean="0"/>
              <a:t>双相码、密勒码和</a:t>
            </a:r>
            <a:r>
              <a:rPr lang="en-US" altLang="zh-CN" dirty="0" smtClean="0"/>
              <a:t>CMI</a:t>
            </a:r>
            <a:r>
              <a:rPr lang="zh-CN" altLang="en-US" dirty="0" smtClean="0"/>
              <a:t>码都可看作</a:t>
            </a:r>
            <a:r>
              <a:rPr lang="en-US" altLang="zh-CN" dirty="0" smtClean="0"/>
              <a:t>lB2B</a:t>
            </a:r>
            <a:r>
              <a:rPr lang="zh-CN" altLang="en-US" dirty="0" smtClean="0"/>
              <a:t>码。</a:t>
            </a:r>
            <a:endParaRPr lang="en-US" altLang="zh-CN" dirty="0" smtClean="0"/>
          </a:p>
          <a:p>
            <a:pPr lvl="1"/>
            <a:r>
              <a:rPr lang="zh-CN" altLang="en-US" dirty="0" smtClean="0"/>
              <a:t>光纤通信中，常</a:t>
            </a:r>
            <a:r>
              <a:rPr lang="en-US" altLang="zh-CN" dirty="0" smtClean="0"/>
              <a:t>m=n+1</a:t>
            </a:r>
            <a:r>
              <a:rPr lang="zh-CN" altLang="en-US" dirty="0" smtClean="0"/>
              <a:t>，</a:t>
            </a:r>
            <a:r>
              <a:rPr lang="en-US" altLang="zh-CN" dirty="0" smtClean="0"/>
              <a:t>1B2B</a:t>
            </a:r>
            <a:r>
              <a:rPr lang="zh-CN" altLang="en-US" dirty="0" smtClean="0"/>
              <a:t>码，</a:t>
            </a:r>
            <a:r>
              <a:rPr lang="en-US" altLang="zh-CN" dirty="0"/>
              <a:t> </a:t>
            </a:r>
            <a:r>
              <a:rPr lang="en-US" altLang="zh-CN" dirty="0" smtClean="0"/>
              <a:t>2B3B</a:t>
            </a:r>
            <a:r>
              <a:rPr lang="zh-CN" altLang="en-US" dirty="0" smtClean="0"/>
              <a:t>码，</a:t>
            </a:r>
            <a:r>
              <a:rPr lang="en-US" altLang="zh-CN" dirty="0"/>
              <a:t> </a:t>
            </a:r>
            <a:r>
              <a:rPr lang="en-US" altLang="zh-CN" dirty="0" smtClean="0"/>
              <a:t>3B4B</a:t>
            </a:r>
            <a:r>
              <a:rPr lang="zh-CN" altLang="en-US" dirty="0" smtClean="0"/>
              <a:t>码，</a:t>
            </a:r>
            <a:r>
              <a:rPr lang="en-US" altLang="zh-CN" dirty="0"/>
              <a:t> </a:t>
            </a:r>
            <a:r>
              <a:rPr lang="en-US" altLang="zh-CN" dirty="0" smtClean="0"/>
              <a:t>5B6B</a:t>
            </a:r>
            <a:r>
              <a:rPr lang="zh-CN" altLang="en-US" dirty="0"/>
              <a:t>码</a:t>
            </a:r>
            <a:endParaRPr lang="en-US" altLang="zh-CN" dirty="0" smtClean="0"/>
          </a:p>
          <a:p>
            <a:r>
              <a:rPr lang="zh-CN" altLang="en-US" dirty="0">
                <a:solidFill>
                  <a:srgbClr val="0000FF"/>
                </a:solidFill>
              </a:rPr>
              <a:t>优缺点</a:t>
            </a:r>
            <a:r>
              <a:rPr lang="zh-CN" altLang="en-US" dirty="0"/>
              <a:t>：</a:t>
            </a:r>
            <a:endParaRPr lang="en-US" altLang="zh-CN" dirty="0"/>
          </a:p>
          <a:p>
            <a:pPr lvl="1"/>
            <a:r>
              <a:rPr lang="zh-CN" altLang="en-US" dirty="0"/>
              <a:t>提供了良好的</a:t>
            </a:r>
            <a:r>
              <a:rPr lang="zh-CN" altLang="en-US" dirty="0">
                <a:solidFill>
                  <a:srgbClr val="FF0000"/>
                </a:solidFill>
              </a:rPr>
              <a:t>同步</a:t>
            </a:r>
            <a:r>
              <a:rPr lang="zh-CN" altLang="en-US" dirty="0"/>
              <a:t>和</a:t>
            </a:r>
            <a:r>
              <a:rPr lang="zh-CN" altLang="en-US" dirty="0">
                <a:solidFill>
                  <a:srgbClr val="FF0000"/>
                </a:solidFill>
              </a:rPr>
              <a:t>检错</a:t>
            </a:r>
            <a:r>
              <a:rPr lang="zh-CN" altLang="en-US" dirty="0" smtClean="0"/>
              <a:t>功能</a:t>
            </a:r>
            <a:endParaRPr lang="en-US" altLang="zh-CN" dirty="0" smtClean="0"/>
          </a:p>
          <a:p>
            <a:pPr lvl="1"/>
            <a:r>
              <a:rPr lang="zh-CN" altLang="en-US" dirty="0" smtClean="0"/>
              <a:t>但</a:t>
            </a:r>
            <a:r>
              <a:rPr lang="zh-CN" altLang="en-US" dirty="0">
                <a:solidFill>
                  <a:srgbClr val="FF0000"/>
                </a:solidFill>
              </a:rPr>
              <a:t>带宽</a:t>
            </a:r>
            <a:r>
              <a:rPr lang="zh-CN" altLang="en-US" dirty="0"/>
              <a:t>增大</a:t>
            </a:r>
          </a:p>
          <a:p>
            <a:pPr lvl="1"/>
            <a:endParaRPr lang="zh-CN" altLang="en-US" dirty="0" smtClean="0"/>
          </a:p>
        </p:txBody>
      </p:sp>
      <p:sp>
        <p:nvSpPr>
          <p:cNvPr id="4" name="灯片编号占位符 5"/>
          <p:cNvSpPr>
            <a:spLocks noGrp="1"/>
          </p:cNvSpPr>
          <p:nvPr>
            <p:ph type="sldNum" sz="quarter" idx="12"/>
          </p:nvPr>
        </p:nvSpPr>
        <p:spPr/>
        <p:txBody>
          <a:bodyPr/>
          <a:lstStyle/>
          <a:p>
            <a:fld id="{0C6C3C8C-EEE6-4C22-A63B-B4994FBD1198}" type="slidenum">
              <a:rPr lang="en-US" altLang="zh-CN" smtClean="0"/>
              <a:pPr/>
              <a:t>70</a:t>
            </a:fld>
            <a:endParaRPr lang="en-US" altLang="zh-CN"/>
          </a:p>
        </p:txBody>
      </p:sp>
    </p:spTree>
    <p:extLst>
      <p:ext uri="{BB962C8B-B14F-4D97-AF65-F5344CB8AC3E}">
        <p14:creationId xmlns:p14="http://schemas.microsoft.com/office/powerpoint/2010/main" val="21565796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 calcmode="lin" valueType="num">
                                      <p:cBhvr additive="base">
                                        <p:cTn id="7"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683">
                                            <p:txEl>
                                              <p:pRg st="2" end="2"/>
                                            </p:txEl>
                                          </p:spTgt>
                                        </p:tgtEl>
                                        <p:attrNameLst>
                                          <p:attrName>style.visibility</p:attrName>
                                        </p:attrNameLst>
                                      </p:cBhvr>
                                      <p:to>
                                        <p:strVal val="visible"/>
                                      </p:to>
                                    </p:set>
                                    <p:anim calcmode="lin" valueType="num">
                                      <p:cBhvr additive="base">
                                        <p:cTn id="13"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1683">
                                            <p:txEl>
                                              <p:pRg st="3" end="3"/>
                                            </p:txEl>
                                          </p:spTgt>
                                        </p:tgtEl>
                                        <p:attrNameLst>
                                          <p:attrName>style.visibility</p:attrName>
                                        </p:attrNameLst>
                                      </p:cBhvr>
                                      <p:to>
                                        <p:strVal val="visible"/>
                                      </p:to>
                                    </p:set>
                                    <p:anim calcmode="lin" valueType="num">
                                      <p:cBhvr additive="base">
                                        <p:cTn id="17" dur="500" fill="hold"/>
                                        <p:tgtEl>
                                          <p:spTgt spid="7168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anim calcmode="lin" valueType="num">
                                      <p:cBhvr additive="base">
                                        <p:cTn id="23" dur="5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6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dirty="0">
                <a:solidFill>
                  <a:srgbClr val="0000FF"/>
                </a:solidFill>
              </a:rPr>
              <a:t>7. </a:t>
            </a:r>
            <a:r>
              <a:rPr lang="zh-CN" altLang="en-US" dirty="0">
                <a:solidFill>
                  <a:srgbClr val="0000FF"/>
                </a:solidFill>
              </a:rPr>
              <a:t>块编码 </a:t>
            </a:r>
            <a:r>
              <a:rPr lang="en-US" altLang="zh-CN" dirty="0">
                <a:solidFill>
                  <a:srgbClr val="0000FF"/>
                </a:solidFill>
              </a:rPr>
              <a:t>- </a:t>
            </a:r>
            <a:r>
              <a:rPr lang="en-US" altLang="zh-CN" dirty="0" err="1" smtClean="0">
                <a:solidFill>
                  <a:srgbClr val="7030A0"/>
                </a:solidFill>
              </a:rPr>
              <a:t>nBmT</a:t>
            </a:r>
            <a:r>
              <a:rPr lang="zh-CN" altLang="en-US" dirty="0" smtClean="0">
                <a:solidFill>
                  <a:srgbClr val="7030A0"/>
                </a:solidFill>
              </a:rPr>
              <a:t>码</a:t>
            </a:r>
            <a:endParaRPr lang="zh-CN" altLang="en-US" dirty="0"/>
          </a:p>
        </p:txBody>
      </p:sp>
      <p:sp>
        <p:nvSpPr>
          <p:cNvPr id="72707" name="Rectangle 3"/>
          <p:cNvSpPr>
            <a:spLocks noGrp="1" noChangeArrowheads="1"/>
          </p:cNvSpPr>
          <p:nvPr>
            <p:ph type="body" idx="1"/>
          </p:nvPr>
        </p:nvSpPr>
        <p:spPr>
          <a:xfrm>
            <a:off x="539552" y="1196752"/>
            <a:ext cx="8064896" cy="5256584"/>
          </a:xfrm>
        </p:spPr>
        <p:txBody>
          <a:bodyPr>
            <a:normAutofit lnSpcReduction="10000"/>
          </a:bodyPr>
          <a:lstStyle/>
          <a:p>
            <a:r>
              <a:rPr lang="en-US" altLang="zh-CN" dirty="0" err="1" smtClean="0">
                <a:solidFill>
                  <a:srgbClr val="7030A0"/>
                </a:solidFill>
              </a:rPr>
              <a:t>nBmT</a:t>
            </a:r>
            <a:r>
              <a:rPr lang="zh-CN" altLang="en-US" dirty="0" smtClean="0">
                <a:solidFill>
                  <a:srgbClr val="7030A0"/>
                </a:solidFill>
              </a:rPr>
              <a:t>码</a:t>
            </a:r>
            <a:r>
              <a:rPr lang="zh-CN" altLang="en-US" dirty="0" smtClean="0"/>
              <a:t>：</a:t>
            </a:r>
            <a:endParaRPr lang="en-US" altLang="zh-CN" dirty="0" smtClean="0"/>
          </a:p>
          <a:p>
            <a:pPr lvl="1"/>
            <a:r>
              <a:rPr lang="zh-CN" altLang="en-US" dirty="0" smtClean="0"/>
              <a:t>将</a:t>
            </a:r>
            <a:r>
              <a:rPr lang="en-US" altLang="zh-CN" dirty="0" smtClean="0">
                <a:solidFill>
                  <a:srgbClr val="FF0000"/>
                </a:solidFill>
              </a:rPr>
              <a:t>n</a:t>
            </a:r>
            <a:r>
              <a:rPr lang="zh-CN" altLang="en-US" dirty="0" smtClean="0">
                <a:solidFill>
                  <a:srgbClr val="FF0000"/>
                </a:solidFill>
              </a:rPr>
              <a:t>个二进制</a:t>
            </a:r>
            <a:r>
              <a:rPr lang="zh-CN" altLang="en-US" dirty="0" smtClean="0"/>
              <a:t>码变换成</a:t>
            </a:r>
            <a:r>
              <a:rPr lang="en-US" altLang="zh-CN" dirty="0" smtClean="0">
                <a:solidFill>
                  <a:srgbClr val="FF0000"/>
                </a:solidFill>
              </a:rPr>
              <a:t>m</a:t>
            </a:r>
            <a:r>
              <a:rPr lang="zh-CN" altLang="en-US" dirty="0" smtClean="0">
                <a:solidFill>
                  <a:srgbClr val="FF0000"/>
                </a:solidFill>
              </a:rPr>
              <a:t>个三进制码</a:t>
            </a:r>
            <a:r>
              <a:rPr lang="zh-CN" altLang="en-US" dirty="0" smtClean="0"/>
              <a:t>的新码组，且</a:t>
            </a:r>
            <a:r>
              <a:rPr lang="en-US" altLang="zh-CN" dirty="0" smtClean="0">
                <a:solidFill>
                  <a:srgbClr val="FF0000"/>
                </a:solidFill>
              </a:rPr>
              <a:t>m &lt; n</a:t>
            </a:r>
            <a:r>
              <a:rPr lang="zh-CN" altLang="en-US" dirty="0" smtClean="0"/>
              <a:t>。 </a:t>
            </a:r>
            <a:endParaRPr lang="en-US" altLang="zh-CN" dirty="0" smtClean="0"/>
          </a:p>
          <a:p>
            <a:r>
              <a:rPr lang="zh-CN" altLang="en-US" dirty="0" smtClean="0">
                <a:solidFill>
                  <a:srgbClr val="0000FF"/>
                </a:solidFill>
              </a:rPr>
              <a:t>例</a:t>
            </a:r>
            <a:r>
              <a:rPr lang="zh-CN" altLang="en-US" dirty="0" smtClean="0"/>
              <a:t>：</a:t>
            </a:r>
            <a:endParaRPr lang="en-US" altLang="zh-CN" dirty="0" smtClean="0"/>
          </a:p>
          <a:p>
            <a:pPr lvl="1"/>
            <a:r>
              <a:rPr lang="en-US" altLang="zh-CN" dirty="0" smtClean="0"/>
              <a:t>4B3T</a:t>
            </a:r>
            <a:r>
              <a:rPr lang="zh-CN" altLang="en-US" dirty="0" smtClean="0"/>
              <a:t>码，它把</a:t>
            </a:r>
            <a:r>
              <a:rPr lang="en-US" altLang="zh-CN" dirty="0" smtClean="0"/>
              <a:t>4</a:t>
            </a:r>
            <a:r>
              <a:rPr lang="zh-CN" altLang="en-US" dirty="0" smtClean="0"/>
              <a:t>个二进制码变换成</a:t>
            </a:r>
            <a:r>
              <a:rPr lang="en-US" altLang="zh-CN" dirty="0" smtClean="0"/>
              <a:t>3</a:t>
            </a:r>
            <a:r>
              <a:rPr lang="zh-CN" altLang="en-US" dirty="0" smtClean="0"/>
              <a:t>个三进制码。显然，在相同的码速率下，</a:t>
            </a:r>
            <a:r>
              <a:rPr lang="en-US" altLang="zh-CN" dirty="0" smtClean="0"/>
              <a:t>4B3T</a:t>
            </a:r>
            <a:r>
              <a:rPr lang="zh-CN" altLang="en-US" dirty="0" smtClean="0"/>
              <a:t>码的信息容量大于</a:t>
            </a:r>
            <a:r>
              <a:rPr lang="en-US" altLang="zh-CN" dirty="0" smtClean="0"/>
              <a:t>1B1T</a:t>
            </a:r>
            <a:r>
              <a:rPr lang="zh-CN" altLang="en-US" dirty="0" smtClean="0"/>
              <a:t>，因而可提高频带利用率。</a:t>
            </a:r>
            <a:endParaRPr lang="en-US" altLang="zh-CN" dirty="0" smtClean="0"/>
          </a:p>
          <a:p>
            <a:r>
              <a:rPr lang="en-US" altLang="zh-CN" dirty="0" smtClean="0"/>
              <a:t>4B3T</a:t>
            </a:r>
            <a:r>
              <a:rPr lang="zh-CN" altLang="en-US" dirty="0" smtClean="0"/>
              <a:t>码，</a:t>
            </a:r>
            <a:r>
              <a:rPr lang="en-US" altLang="zh-CN" dirty="0" smtClean="0"/>
              <a:t>8B6T</a:t>
            </a:r>
            <a:r>
              <a:rPr lang="zh-CN" altLang="en-US" dirty="0" smtClean="0"/>
              <a:t>码等适用于较高速率的数据传输系统，如高次群同轴电缆传输系统</a:t>
            </a:r>
            <a:endParaRPr lang="en-US" altLang="zh-CN" dirty="0" smtClean="0"/>
          </a:p>
          <a:p>
            <a:pPr marL="228600" lvl="1">
              <a:spcBef>
                <a:spcPts val="1800"/>
              </a:spcBef>
            </a:pPr>
            <a:r>
              <a:rPr lang="en-US" altLang="zh-CN" dirty="0"/>
              <a:t>AMI</a:t>
            </a:r>
            <a:r>
              <a:rPr lang="zh-CN" altLang="en-US" dirty="0"/>
              <a:t>码，</a:t>
            </a:r>
            <a:r>
              <a:rPr lang="en-US" altLang="zh-CN" dirty="0"/>
              <a:t>HDB3</a:t>
            </a:r>
            <a:r>
              <a:rPr lang="zh-CN" altLang="en-US" dirty="0"/>
              <a:t>码，每位</a:t>
            </a:r>
            <a:r>
              <a:rPr lang="en-US" altLang="zh-CN" dirty="0"/>
              <a:t>2</a:t>
            </a:r>
            <a:r>
              <a:rPr lang="zh-CN" altLang="en-US" dirty="0"/>
              <a:t>进制信码被置换为三电平取值（</a:t>
            </a:r>
            <a:r>
              <a:rPr lang="en-US" altLang="zh-CN" dirty="0"/>
              <a:t>+1</a:t>
            </a:r>
            <a:r>
              <a:rPr lang="zh-CN" altLang="en-US" dirty="0"/>
              <a:t>，</a:t>
            </a:r>
            <a:r>
              <a:rPr lang="en-US" altLang="zh-CN" dirty="0"/>
              <a:t>-1,0</a:t>
            </a:r>
            <a:r>
              <a:rPr lang="zh-CN" altLang="en-US" dirty="0"/>
              <a:t>），称为</a:t>
            </a:r>
            <a:r>
              <a:rPr lang="en-US" altLang="zh-CN" dirty="0"/>
              <a:t>1B1T</a:t>
            </a:r>
            <a:r>
              <a:rPr lang="zh-CN" altLang="en-US" dirty="0"/>
              <a:t>码</a:t>
            </a:r>
          </a:p>
          <a:p>
            <a:endParaRPr lang="zh-CN" altLang="en-US" dirty="0"/>
          </a:p>
        </p:txBody>
      </p:sp>
      <p:sp>
        <p:nvSpPr>
          <p:cNvPr id="4" name="灯片编号占位符 5"/>
          <p:cNvSpPr>
            <a:spLocks noGrp="1"/>
          </p:cNvSpPr>
          <p:nvPr>
            <p:ph type="sldNum" sz="quarter" idx="12"/>
          </p:nvPr>
        </p:nvSpPr>
        <p:spPr/>
        <p:txBody>
          <a:bodyPr/>
          <a:lstStyle/>
          <a:p>
            <a:fld id="{BA0ED0B6-F9C9-46BE-AD54-76837CC059B6}" type="slidenum">
              <a:rPr lang="en-US" altLang="zh-CN" smtClean="0"/>
              <a:pPr/>
              <a:t>71</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7">
                                            <p:txEl>
                                              <p:pRg st="2" end="2"/>
                                            </p:txEl>
                                          </p:spTgt>
                                        </p:tgtEl>
                                        <p:attrNameLst>
                                          <p:attrName>style.visibility</p:attrName>
                                        </p:attrNameLst>
                                      </p:cBhvr>
                                      <p:to>
                                        <p:strVal val="visible"/>
                                      </p:to>
                                    </p:set>
                                    <p:anim calcmode="lin" valueType="num">
                                      <p:cBhvr additive="base">
                                        <p:cTn id="7" dur="5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2707">
                                            <p:txEl>
                                              <p:pRg st="3" end="3"/>
                                            </p:txEl>
                                          </p:spTgt>
                                        </p:tgtEl>
                                        <p:attrNameLst>
                                          <p:attrName>style.visibility</p:attrName>
                                        </p:attrNameLst>
                                      </p:cBhvr>
                                      <p:to>
                                        <p:strVal val="visible"/>
                                      </p:to>
                                    </p:set>
                                    <p:anim calcmode="lin" valueType="num">
                                      <p:cBhvr additive="base">
                                        <p:cTn id="11" dur="5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27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2707">
                                            <p:txEl>
                                              <p:pRg st="4" end="4"/>
                                            </p:txEl>
                                          </p:spTgt>
                                        </p:tgtEl>
                                        <p:attrNameLst>
                                          <p:attrName>style.visibility</p:attrName>
                                        </p:attrNameLst>
                                      </p:cBhvr>
                                      <p:to>
                                        <p:strVal val="visible"/>
                                      </p:to>
                                    </p:set>
                                    <p:anim calcmode="lin" valueType="num">
                                      <p:cBhvr additive="base">
                                        <p:cTn id="17" dur="5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27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2707">
                                            <p:txEl>
                                              <p:pRg st="5" end="5"/>
                                            </p:txEl>
                                          </p:spTgt>
                                        </p:tgtEl>
                                        <p:attrNameLst>
                                          <p:attrName>style.visibility</p:attrName>
                                        </p:attrNameLst>
                                      </p:cBhvr>
                                      <p:to>
                                        <p:strVal val="visible"/>
                                      </p:to>
                                    </p:set>
                                    <p:anim calcmode="lin" valueType="num">
                                      <p:cBhvr additive="base">
                                        <p:cTn id="23" dur="500" fill="hold"/>
                                        <p:tgtEl>
                                          <p:spTgt spid="7270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27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a:t>
            </a:r>
            <a:r>
              <a:rPr lang="en-US" altLang="zh-CN" smtClean="0"/>
              <a:t>6</a:t>
            </a:r>
            <a:r>
              <a:rPr lang="zh-CN" altLang="en-US" smtClean="0"/>
              <a:t>章 数字基带传输系统</a:t>
            </a:r>
            <a:endParaRPr lang="zh-CN" altLang="en-US" dirty="0"/>
          </a:p>
        </p:txBody>
      </p:sp>
      <p:sp>
        <p:nvSpPr>
          <p:cNvPr id="3" name="内容占位符 2"/>
          <p:cNvSpPr>
            <a:spLocks noGrp="1"/>
          </p:cNvSpPr>
          <p:nvPr>
            <p:ph idx="1"/>
          </p:nvPr>
        </p:nvSpPr>
        <p:spPr/>
        <p:txBody>
          <a:bodyPr/>
          <a:lstStyle/>
          <a:p>
            <a:r>
              <a:rPr lang="en-US" altLang="zh-CN" dirty="0" smtClean="0"/>
              <a:t>6.1 </a:t>
            </a:r>
            <a:r>
              <a:rPr lang="zh-CN" altLang="en-US" dirty="0" smtClean="0"/>
              <a:t>数字基带信号及其频谱特性 </a:t>
            </a:r>
          </a:p>
          <a:p>
            <a:r>
              <a:rPr lang="en-US" altLang="zh-CN" dirty="0" smtClean="0"/>
              <a:t>6.2 </a:t>
            </a:r>
            <a:r>
              <a:rPr lang="zh-CN" altLang="en-US" dirty="0" smtClean="0"/>
              <a:t>基带传输的常用码型</a:t>
            </a:r>
            <a:endParaRPr lang="en-US" altLang="zh-CN" dirty="0" smtClean="0"/>
          </a:p>
          <a:p>
            <a:r>
              <a:rPr lang="en-US" altLang="zh-CN" dirty="0" smtClean="0">
                <a:solidFill>
                  <a:srgbClr val="FF0000"/>
                </a:solidFill>
              </a:rPr>
              <a:t>6.3 </a:t>
            </a:r>
            <a:r>
              <a:rPr lang="zh-CN" altLang="en-US" dirty="0" smtClean="0">
                <a:solidFill>
                  <a:srgbClr val="FF0000"/>
                </a:solidFill>
              </a:rPr>
              <a:t>数字基带信号传输与码间串扰</a:t>
            </a:r>
            <a:endParaRPr lang="en-US" altLang="zh-CN" dirty="0" smtClean="0">
              <a:solidFill>
                <a:srgbClr val="FF0000"/>
              </a:solidFill>
            </a:endParaRPr>
          </a:p>
          <a:p>
            <a:r>
              <a:rPr lang="en-US" altLang="zh-CN" dirty="0" smtClean="0"/>
              <a:t>6.4 </a:t>
            </a:r>
            <a:r>
              <a:rPr lang="zh-CN" altLang="en-US" dirty="0" smtClean="0"/>
              <a:t>无码间串扰的基带传输特性</a:t>
            </a:r>
            <a:endParaRPr lang="en-US" altLang="zh-CN" dirty="0" smtClean="0"/>
          </a:p>
          <a:p>
            <a:r>
              <a:rPr lang="en-US" altLang="zh-CN" dirty="0" smtClean="0"/>
              <a:t>6.5 </a:t>
            </a:r>
            <a:r>
              <a:rPr lang="zh-CN" altLang="en-US" dirty="0" smtClean="0"/>
              <a:t>基带传输系统的抗噪声性能</a:t>
            </a:r>
            <a:endParaRPr lang="en-US" altLang="zh-CN" dirty="0" smtClean="0"/>
          </a:p>
          <a:p>
            <a:r>
              <a:rPr lang="en-US" altLang="zh-CN" dirty="0" smtClean="0"/>
              <a:t>6.6  </a:t>
            </a:r>
            <a:r>
              <a:rPr lang="zh-CN" altLang="en-US" dirty="0" smtClean="0"/>
              <a:t>眼图</a:t>
            </a:r>
          </a:p>
          <a:p>
            <a:r>
              <a:rPr lang="en-US" altLang="zh-CN" dirty="0" smtClean="0"/>
              <a:t>6.7  </a:t>
            </a:r>
            <a:r>
              <a:rPr lang="zh-CN" altLang="en-US" dirty="0" smtClean="0"/>
              <a:t>部分响应和时域均衡</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72</a:t>
            </a:fld>
            <a:endParaRPr lang="en-US"/>
          </a:p>
        </p:txBody>
      </p:sp>
      <p:sp>
        <p:nvSpPr>
          <p:cNvPr id="5" name="矩形 4"/>
          <p:cNvSpPr/>
          <p:nvPr/>
        </p:nvSpPr>
        <p:spPr>
          <a:xfrm>
            <a:off x="6732240" y="1135776"/>
            <a:ext cx="1440160" cy="138499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zh-CN" altLang="en-US" sz="2800" b="1" dirty="0">
                <a:solidFill>
                  <a:srgbClr val="0000FF"/>
                </a:solidFill>
                <a:latin typeface="+mj-ea"/>
                <a:ea typeface="+mj-ea"/>
              </a:rPr>
              <a:t>基带信号特点</a:t>
            </a:r>
          </a:p>
        </p:txBody>
      </p:sp>
      <p:sp>
        <p:nvSpPr>
          <p:cNvPr id="7" name="右箭头 6"/>
          <p:cNvSpPr/>
          <p:nvPr/>
        </p:nvSpPr>
        <p:spPr>
          <a:xfrm>
            <a:off x="5986888" y="1320441"/>
            <a:ext cx="720081" cy="101566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矩形 7"/>
          <p:cNvSpPr/>
          <p:nvPr/>
        </p:nvSpPr>
        <p:spPr>
          <a:xfrm>
            <a:off x="6338320" y="2645300"/>
            <a:ext cx="2698175" cy="662554"/>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nSpc>
                <a:spcPct val="150000"/>
              </a:lnSpc>
            </a:pPr>
            <a:r>
              <a:rPr lang="zh-CN" altLang="en-US" sz="2800" b="1" dirty="0">
                <a:solidFill>
                  <a:srgbClr val="0000FF"/>
                </a:solidFill>
                <a:latin typeface="+mj-ea"/>
                <a:ea typeface="+mj-ea"/>
              </a:rPr>
              <a:t>基带信号的传输</a:t>
            </a:r>
          </a:p>
        </p:txBody>
      </p:sp>
    </p:spTree>
    <p:extLst>
      <p:ext uri="{BB962C8B-B14F-4D97-AF65-F5344CB8AC3E}">
        <p14:creationId xmlns:p14="http://schemas.microsoft.com/office/powerpoint/2010/main" val="228248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a:t>
            </a:r>
            <a:r>
              <a:rPr lang="en-US" altLang="zh-CN" smtClean="0"/>
              <a:t>6</a:t>
            </a:r>
            <a:r>
              <a:rPr lang="zh-CN" altLang="en-US" smtClean="0"/>
              <a:t>章 数字基带传输系统</a:t>
            </a:r>
            <a:endParaRPr lang="zh-CN" altLang="en-US" dirty="0"/>
          </a:p>
        </p:txBody>
      </p:sp>
      <p:sp>
        <p:nvSpPr>
          <p:cNvPr id="3" name="内容占位符 2"/>
          <p:cNvSpPr>
            <a:spLocks noGrp="1"/>
          </p:cNvSpPr>
          <p:nvPr>
            <p:ph idx="1"/>
          </p:nvPr>
        </p:nvSpPr>
        <p:spPr/>
        <p:txBody>
          <a:bodyPr/>
          <a:lstStyle/>
          <a:p>
            <a:r>
              <a:rPr lang="en-US" altLang="zh-CN" dirty="0" smtClean="0"/>
              <a:t>6.1 </a:t>
            </a:r>
            <a:r>
              <a:rPr lang="zh-CN" altLang="en-US" dirty="0" smtClean="0"/>
              <a:t>数字基带信号及其频谱特性 </a:t>
            </a:r>
          </a:p>
          <a:p>
            <a:r>
              <a:rPr lang="en-US" altLang="zh-CN" dirty="0" smtClean="0"/>
              <a:t>6.2 </a:t>
            </a:r>
            <a:r>
              <a:rPr lang="zh-CN" altLang="en-US" dirty="0" smtClean="0"/>
              <a:t>基带传输的常用码型</a:t>
            </a:r>
            <a:endParaRPr lang="en-US" altLang="zh-CN" dirty="0" smtClean="0"/>
          </a:p>
          <a:p>
            <a:r>
              <a:rPr lang="en-US" altLang="zh-CN" dirty="0" smtClean="0">
                <a:solidFill>
                  <a:srgbClr val="FF0000"/>
                </a:solidFill>
              </a:rPr>
              <a:t>6.3 </a:t>
            </a:r>
            <a:r>
              <a:rPr lang="zh-CN" altLang="en-US" dirty="0" smtClean="0">
                <a:solidFill>
                  <a:srgbClr val="FF0000"/>
                </a:solidFill>
              </a:rPr>
              <a:t>数字基带信号传输与码间串扰</a:t>
            </a:r>
            <a:endParaRPr lang="en-US" altLang="zh-CN" dirty="0" smtClean="0">
              <a:solidFill>
                <a:srgbClr val="FF0000"/>
              </a:solidFill>
            </a:endParaRPr>
          </a:p>
          <a:p>
            <a:r>
              <a:rPr lang="en-US" altLang="zh-CN" dirty="0" smtClean="0"/>
              <a:t>6.4 </a:t>
            </a:r>
            <a:r>
              <a:rPr lang="zh-CN" altLang="en-US" dirty="0" smtClean="0"/>
              <a:t>无码间串扰的基带传输特性</a:t>
            </a:r>
            <a:endParaRPr lang="en-US" altLang="zh-CN" dirty="0" smtClean="0"/>
          </a:p>
          <a:p>
            <a:r>
              <a:rPr lang="en-US" altLang="zh-CN" dirty="0" smtClean="0"/>
              <a:t>6.5 </a:t>
            </a:r>
            <a:r>
              <a:rPr lang="zh-CN" altLang="en-US" dirty="0" smtClean="0"/>
              <a:t>基带传输系统的抗噪声性能</a:t>
            </a:r>
            <a:endParaRPr lang="en-US" altLang="zh-CN" dirty="0" smtClean="0"/>
          </a:p>
          <a:p>
            <a:r>
              <a:rPr lang="en-US" altLang="zh-CN" dirty="0" smtClean="0"/>
              <a:t>6.6  </a:t>
            </a:r>
            <a:r>
              <a:rPr lang="zh-CN" altLang="en-US" dirty="0" smtClean="0"/>
              <a:t>眼图</a:t>
            </a:r>
          </a:p>
          <a:p>
            <a:r>
              <a:rPr lang="en-US" altLang="zh-CN" dirty="0" smtClean="0"/>
              <a:t>6.7  </a:t>
            </a:r>
            <a:r>
              <a:rPr lang="zh-CN" altLang="en-US" dirty="0" smtClean="0"/>
              <a:t>部分响应和时域均衡</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73</a:t>
            </a:fld>
            <a:endParaRPr lang="en-US"/>
          </a:p>
        </p:txBody>
      </p:sp>
      <p:sp>
        <p:nvSpPr>
          <p:cNvPr id="6" name="矩形 5"/>
          <p:cNvSpPr/>
          <p:nvPr/>
        </p:nvSpPr>
        <p:spPr>
          <a:xfrm>
            <a:off x="2483768" y="3162697"/>
            <a:ext cx="5020926" cy="1200329"/>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nSpc>
                <a:spcPct val="150000"/>
              </a:lnSpc>
            </a:pPr>
            <a:r>
              <a:rPr lang="en-US" altLang="zh-CN" sz="2400" b="1" dirty="0">
                <a:solidFill>
                  <a:srgbClr val="0000FF"/>
                </a:solidFill>
                <a:latin typeface="+mj-ea"/>
                <a:ea typeface="+mj-ea"/>
              </a:rPr>
              <a:t>6.3.1</a:t>
            </a:r>
            <a:r>
              <a:rPr lang="zh-CN" altLang="en-US" sz="2400" b="1" dirty="0">
                <a:solidFill>
                  <a:srgbClr val="0000FF"/>
                </a:solidFill>
                <a:latin typeface="+mj-ea"/>
                <a:ea typeface="+mj-ea"/>
              </a:rPr>
              <a:t>数字基带信号传输系统的</a:t>
            </a:r>
            <a:r>
              <a:rPr lang="zh-CN" altLang="en-US" sz="2400" b="1" dirty="0" smtClean="0">
                <a:solidFill>
                  <a:srgbClr val="0000FF"/>
                </a:solidFill>
                <a:latin typeface="+mj-ea"/>
                <a:ea typeface="+mj-ea"/>
              </a:rPr>
              <a:t>组成</a:t>
            </a:r>
            <a:endParaRPr lang="en-US" altLang="zh-CN" sz="2400" b="1" dirty="0" smtClean="0">
              <a:solidFill>
                <a:srgbClr val="0000FF"/>
              </a:solidFill>
              <a:latin typeface="+mj-ea"/>
              <a:ea typeface="+mj-ea"/>
            </a:endParaRPr>
          </a:p>
          <a:p>
            <a:pPr>
              <a:lnSpc>
                <a:spcPct val="150000"/>
              </a:lnSpc>
            </a:pPr>
            <a:r>
              <a:rPr lang="en-US" altLang="zh-CN" sz="2400" b="1" dirty="0">
                <a:solidFill>
                  <a:srgbClr val="0000FF"/>
                </a:solidFill>
                <a:latin typeface="+mj-ea"/>
                <a:ea typeface="+mj-ea"/>
              </a:rPr>
              <a:t>6.3.2 </a:t>
            </a:r>
            <a:r>
              <a:rPr lang="zh-CN" altLang="en-US" sz="2400" b="1" dirty="0">
                <a:solidFill>
                  <a:srgbClr val="0000FF"/>
                </a:solidFill>
                <a:latin typeface="+mj-ea"/>
                <a:ea typeface="+mj-ea"/>
              </a:rPr>
              <a:t>数字基带信号传输的</a:t>
            </a:r>
            <a:r>
              <a:rPr lang="zh-CN" altLang="en-US" sz="2400" b="1" dirty="0" smtClean="0">
                <a:solidFill>
                  <a:srgbClr val="0000FF"/>
                </a:solidFill>
                <a:latin typeface="+mj-ea"/>
                <a:ea typeface="+mj-ea"/>
              </a:rPr>
              <a:t>定量分析</a:t>
            </a:r>
            <a:endParaRPr lang="zh-CN" altLang="en-US" sz="2400" b="1" dirty="0">
              <a:solidFill>
                <a:srgbClr val="0000FF"/>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dirty="0"/>
              <a:t>6.3.1</a:t>
            </a:r>
            <a:r>
              <a:rPr lang="zh-CN" altLang="en-US" dirty="0"/>
              <a:t>数字基带信号传输系统的组成</a:t>
            </a:r>
          </a:p>
        </p:txBody>
      </p:sp>
      <p:sp>
        <p:nvSpPr>
          <p:cNvPr id="73731" name="Rectangle 3"/>
          <p:cNvSpPr>
            <a:spLocks noGrp="1" noChangeArrowheads="1"/>
          </p:cNvSpPr>
          <p:nvPr>
            <p:ph type="body" idx="1"/>
          </p:nvPr>
        </p:nvSpPr>
        <p:spPr>
          <a:xfrm>
            <a:off x="539552" y="1196752"/>
            <a:ext cx="8064896" cy="5328592"/>
          </a:xfrm>
        </p:spPr>
        <p:txBody>
          <a:bodyPr>
            <a:normAutofit/>
          </a:bodyPr>
          <a:lstStyle/>
          <a:p>
            <a:r>
              <a:rPr lang="zh-CN" altLang="en-US" dirty="0" smtClean="0">
                <a:solidFill>
                  <a:srgbClr val="0000FF"/>
                </a:solidFill>
              </a:rPr>
              <a:t>基本结构</a:t>
            </a:r>
          </a:p>
          <a:p>
            <a:pPr lvl="1"/>
            <a:endParaRPr lang="zh-CN" altLang="en-US" dirty="0" smtClean="0"/>
          </a:p>
          <a:p>
            <a:pPr lvl="1"/>
            <a:endParaRPr lang="zh-CN" altLang="en-US" dirty="0" smtClean="0"/>
          </a:p>
          <a:p>
            <a:pPr lvl="1"/>
            <a:endParaRPr lang="zh-CN" altLang="en-US" dirty="0" smtClean="0"/>
          </a:p>
          <a:p>
            <a:pPr lvl="1"/>
            <a:endParaRPr lang="zh-CN" altLang="en-US" dirty="0" smtClean="0"/>
          </a:p>
          <a:p>
            <a:r>
              <a:rPr lang="zh-CN" altLang="en-US" dirty="0" smtClean="0">
                <a:solidFill>
                  <a:srgbClr val="0000FF"/>
                </a:solidFill>
              </a:rPr>
              <a:t>信道信号形成器（发送滤波器）</a:t>
            </a:r>
            <a:r>
              <a:rPr lang="zh-CN" altLang="en-US" dirty="0" smtClean="0"/>
              <a:t>：</a:t>
            </a:r>
            <a:endParaRPr lang="en-US" altLang="zh-CN" dirty="0" smtClean="0"/>
          </a:p>
          <a:p>
            <a:pPr lvl="1"/>
            <a:r>
              <a:rPr lang="zh-CN" altLang="en-US" dirty="0" smtClean="0"/>
              <a:t>其输入为码型编码器产生的传输码，基本波形为</a:t>
            </a:r>
            <a:r>
              <a:rPr lang="zh-CN" altLang="en-US" dirty="0" smtClean="0">
                <a:solidFill>
                  <a:srgbClr val="0000FF"/>
                </a:solidFill>
              </a:rPr>
              <a:t>矩形</a:t>
            </a:r>
            <a:r>
              <a:rPr lang="zh-CN" altLang="en-US" dirty="0" smtClean="0"/>
              <a:t>脉冲，频谱很宽，不利于传输。</a:t>
            </a:r>
            <a:endParaRPr lang="en-US" altLang="zh-CN" dirty="0" smtClean="0"/>
          </a:p>
          <a:p>
            <a:pPr lvl="1"/>
            <a:r>
              <a:rPr lang="zh-CN" altLang="en-US" dirty="0" smtClean="0"/>
              <a:t>压缩输入信号频带，把传输码变换成</a:t>
            </a:r>
            <a:r>
              <a:rPr lang="zh-CN" altLang="en-US" dirty="0" smtClean="0">
                <a:solidFill>
                  <a:srgbClr val="FF0000"/>
                </a:solidFill>
              </a:rPr>
              <a:t>适宜于信道传输的基带信号波形</a:t>
            </a:r>
            <a:r>
              <a:rPr lang="zh-CN" altLang="en-US" dirty="0" smtClean="0"/>
              <a:t>。</a:t>
            </a:r>
            <a:endParaRPr lang="en-US" altLang="zh-CN" dirty="0" smtClean="0"/>
          </a:p>
          <a:p>
            <a:pPr lvl="1"/>
            <a:endParaRPr lang="zh-CN" altLang="en-US" dirty="0"/>
          </a:p>
        </p:txBody>
      </p:sp>
      <p:sp>
        <p:nvSpPr>
          <p:cNvPr id="6" name="灯片编号占位符 5"/>
          <p:cNvSpPr>
            <a:spLocks noGrp="1"/>
          </p:cNvSpPr>
          <p:nvPr>
            <p:ph type="sldNum" sz="quarter" idx="12"/>
          </p:nvPr>
        </p:nvSpPr>
        <p:spPr/>
        <p:txBody>
          <a:bodyPr/>
          <a:lstStyle/>
          <a:p>
            <a:fld id="{FDACD496-0AAD-4F36-BA50-8273968769F8}" type="slidenum">
              <a:rPr lang="en-US" altLang="zh-CN" smtClean="0"/>
              <a:pPr/>
              <a:t>74</a:t>
            </a:fld>
            <a:endParaRPr lang="en-US" altLang="zh-CN"/>
          </a:p>
        </p:txBody>
      </p:sp>
      <p:sp>
        <p:nvSpPr>
          <p:cNvPr id="73733" name="Rectangle 5"/>
          <p:cNvSpPr>
            <a:spLocks noChangeArrowheads="1"/>
          </p:cNvSpPr>
          <p:nvPr/>
        </p:nvSpPr>
        <p:spPr bwMode="auto">
          <a:xfrm>
            <a:off x="0" y="26717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3732" name="Object 4"/>
          <p:cNvGraphicFramePr>
            <a:graphicFrameLocks noChangeAspect="1"/>
          </p:cNvGraphicFramePr>
          <p:nvPr>
            <p:extLst>
              <p:ext uri="{D42A27DB-BD31-4B8C-83A1-F6EECF244321}">
                <p14:modId xmlns:p14="http://schemas.microsoft.com/office/powerpoint/2010/main" val="2280758273"/>
              </p:ext>
            </p:extLst>
          </p:nvPr>
        </p:nvGraphicFramePr>
        <p:xfrm>
          <a:off x="32299" y="1628800"/>
          <a:ext cx="9111701" cy="1882775"/>
        </p:xfrm>
        <a:graphic>
          <a:graphicData uri="http://schemas.openxmlformats.org/presentationml/2006/ole">
            <mc:AlternateContent xmlns:mc="http://schemas.openxmlformats.org/markup-compatibility/2006">
              <mc:Choice xmlns:v="urn:schemas-microsoft-com:vml" Requires="v">
                <p:oleObj spid="_x0000_s531613" name="Visio" r:id="rId3" imgW="3159928" imgH="873775" progId="Visio.Drawing.11">
                  <p:embed/>
                </p:oleObj>
              </mc:Choice>
              <mc:Fallback>
                <p:oleObj name="Visio" r:id="rId3" imgW="3159928" imgH="873775" progId="Visio.Drawing.11">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l="4930" t="17558" r="3099" b="16489"/>
                      <a:stretch>
                        <a:fillRect/>
                      </a:stretch>
                    </p:blipFill>
                    <p:spPr bwMode="auto">
                      <a:xfrm>
                        <a:off x="32299" y="1628800"/>
                        <a:ext cx="9111701" cy="188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1331640" y="1772816"/>
            <a:ext cx="1296144" cy="648072"/>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3670852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5" end="5"/>
                                            </p:txEl>
                                          </p:spTgt>
                                        </p:tgtEl>
                                        <p:attrNameLst>
                                          <p:attrName>style.visibility</p:attrName>
                                        </p:attrNameLst>
                                      </p:cBhvr>
                                      <p:to>
                                        <p:strVal val="visible"/>
                                      </p:to>
                                    </p:set>
                                    <p:anim calcmode="lin" valueType="num">
                                      <p:cBhvr additive="base">
                                        <p:cTn id="7" dur="500" fill="hold"/>
                                        <p:tgtEl>
                                          <p:spTgt spid="7373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3731">
                                            <p:txEl>
                                              <p:pRg st="6" end="6"/>
                                            </p:txEl>
                                          </p:spTgt>
                                        </p:tgtEl>
                                        <p:attrNameLst>
                                          <p:attrName>style.visibility</p:attrName>
                                        </p:attrNameLst>
                                      </p:cBhvr>
                                      <p:to>
                                        <p:strVal val="visible"/>
                                      </p:to>
                                    </p:set>
                                    <p:anim calcmode="lin" valueType="num">
                                      <p:cBhvr additive="base">
                                        <p:cTn id="13" dur="500" fill="hold"/>
                                        <p:tgtEl>
                                          <p:spTgt spid="73731">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7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3731">
                                            <p:txEl>
                                              <p:pRg st="7" end="7"/>
                                            </p:txEl>
                                          </p:spTgt>
                                        </p:tgtEl>
                                        <p:attrNameLst>
                                          <p:attrName>style.visibility</p:attrName>
                                        </p:attrNameLst>
                                      </p:cBhvr>
                                      <p:to>
                                        <p:strVal val="visible"/>
                                      </p:to>
                                    </p:set>
                                    <p:anim calcmode="lin" valueType="num">
                                      <p:cBhvr additive="base">
                                        <p:cTn id="19" dur="500" fill="hold"/>
                                        <p:tgtEl>
                                          <p:spTgt spid="73731">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7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dirty="0" smtClean="0"/>
              <a:t>数字</a:t>
            </a:r>
            <a:r>
              <a:rPr lang="zh-CN" altLang="en-US" dirty="0"/>
              <a:t>基带信号传输系统的组成</a:t>
            </a:r>
          </a:p>
        </p:txBody>
      </p:sp>
      <p:sp>
        <p:nvSpPr>
          <p:cNvPr id="73731" name="Rectangle 3"/>
          <p:cNvSpPr>
            <a:spLocks noGrp="1" noChangeArrowheads="1"/>
          </p:cNvSpPr>
          <p:nvPr>
            <p:ph type="body" idx="1"/>
          </p:nvPr>
        </p:nvSpPr>
        <p:spPr>
          <a:xfrm>
            <a:off x="539552" y="1196752"/>
            <a:ext cx="8064896" cy="5328592"/>
          </a:xfrm>
        </p:spPr>
        <p:txBody>
          <a:bodyPr>
            <a:normAutofit/>
          </a:bodyPr>
          <a:lstStyle/>
          <a:p>
            <a:pPr lvl="1"/>
            <a:endParaRPr lang="zh-CN" altLang="en-US" dirty="0" smtClean="0"/>
          </a:p>
          <a:p>
            <a:pPr lvl="1"/>
            <a:endParaRPr lang="zh-CN" altLang="en-US" dirty="0" smtClean="0"/>
          </a:p>
          <a:p>
            <a:pPr lvl="1"/>
            <a:endParaRPr lang="zh-CN" altLang="en-US" dirty="0" smtClean="0"/>
          </a:p>
          <a:p>
            <a:pPr lvl="1"/>
            <a:endParaRPr lang="en-US" altLang="zh-CN" dirty="0" smtClean="0"/>
          </a:p>
          <a:p>
            <a:pPr lvl="1"/>
            <a:endParaRPr lang="zh-CN" altLang="en-US" dirty="0" smtClean="0"/>
          </a:p>
          <a:p>
            <a:r>
              <a:rPr lang="zh-CN" altLang="en-US" dirty="0" smtClean="0">
                <a:solidFill>
                  <a:srgbClr val="0000FF"/>
                </a:solidFill>
              </a:rPr>
              <a:t>信道</a:t>
            </a:r>
            <a:r>
              <a:rPr lang="zh-CN" altLang="en-US" dirty="0">
                <a:solidFill>
                  <a:srgbClr val="0000FF"/>
                </a:solidFill>
              </a:rPr>
              <a:t>：</a:t>
            </a:r>
            <a:endParaRPr lang="en-US" altLang="zh-CN" dirty="0">
              <a:solidFill>
                <a:srgbClr val="0000FF"/>
              </a:solidFill>
            </a:endParaRPr>
          </a:p>
          <a:p>
            <a:pPr lvl="1"/>
            <a:r>
              <a:rPr lang="zh-CN" altLang="en-US" dirty="0"/>
              <a:t>信道的传输特性一般不满足无失真传输条件，因此会引起传输波形的</a:t>
            </a:r>
            <a:r>
              <a:rPr lang="zh-CN" altLang="en-US" dirty="0">
                <a:solidFill>
                  <a:srgbClr val="FF0000"/>
                </a:solidFill>
              </a:rPr>
              <a:t>失真</a:t>
            </a:r>
            <a:r>
              <a:rPr lang="zh-CN" altLang="en-US" dirty="0" smtClean="0"/>
              <a:t>。</a:t>
            </a:r>
            <a:endParaRPr lang="en-US" altLang="zh-CN" dirty="0" smtClean="0"/>
          </a:p>
          <a:p>
            <a:pPr lvl="1"/>
            <a:r>
              <a:rPr lang="zh-CN" altLang="en-US" dirty="0" smtClean="0"/>
              <a:t>另外</a:t>
            </a:r>
            <a:r>
              <a:rPr lang="zh-CN" altLang="en-US" dirty="0"/>
              <a:t>信道还会引入噪声</a:t>
            </a:r>
            <a:r>
              <a:rPr lang="en-US" altLang="zh-CN" i="1" dirty="0"/>
              <a:t>n</a:t>
            </a:r>
            <a:r>
              <a:rPr lang="en-US" altLang="zh-CN" dirty="0"/>
              <a:t>(</a:t>
            </a:r>
            <a:r>
              <a:rPr lang="en-US" altLang="zh-CN" i="1" dirty="0"/>
              <a:t>t</a:t>
            </a:r>
            <a:r>
              <a:rPr lang="en-US" altLang="zh-CN" dirty="0"/>
              <a:t>)</a:t>
            </a:r>
            <a:r>
              <a:rPr lang="zh-CN" altLang="en-US" dirty="0"/>
              <a:t>，并假设它是均值为零的高斯白噪声。</a:t>
            </a:r>
          </a:p>
          <a:p>
            <a:pPr lvl="1"/>
            <a:endParaRPr lang="zh-CN" altLang="en-US" dirty="0"/>
          </a:p>
        </p:txBody>
      </p:sp>
      <p:sp>
        <p:nvSpPr>
          <p:cNvPr id="6" name="灯片编号占位符 5"/>
          <p:cNvSpPr>
            <a:spLocks noGrp="1"/>
          </p:cNvSpPr>
          <p:nvPr>
            <p:ph type="sldNum" sz="quarter" idx="12"/>
          </p:nvPr>
        </p:nvSpPr>
        <p:spPr/>
        <p:txBody>
          <a:bodyPr/>
          <a:lstStyle/>
          <a:p>
            <a:fld id="{FDACD496-0AAD-4F36-BA50-8273968769F8}" type="slidenum">
              <a:rPr lang="en-US" altLang="zh-CN" smtClean="0"/>
              <a:pPr/>
              <a:t>75</a:t>
            </a:fld>
            <a:endParaRPr lang="en-US" altLang="zh-CN"/>
          </a:p>
        </p:txBody>
      </p:sp>
      <p:sp>
        <p:nvSpPr>
          <p:cNvPr id="73733" name="Rectangle 5"/>
          <p:cNvSpPr>
            <a:spLocks noChangeArrowheads="1"/>
          </p:cNvSpPr>
          <p:nvPr/>
        </p:nvSpPr>
        <p:spPr bwMode="auto">
          <a:xfrm>
            <a:off x="0" y="26717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3732" name="Object 4"/>
          <p:cNvGraphicFramePr>
            <a:graphicFrameLocks noChangeAspect="1"/>
          </p:cNvGraphicFramePr>
          <p:nvPr>
            <p:extLst>
              <p:ext uri="{D42A27DB-BD31-4B8C-83A1-F6EECF244321}">
                <p14:modId xmlns:p14="http://schemas.microsoft.com/office/powerpoint/2010/main" val="1664885252"/>
              </p:ext>
            </p:extLst>
          </p:nvPr>
        </p:nvGraphicFramePr>
        <p:xfrm>
          <a:off x="32299" y="1412776"/>
          <a:ext cx="9111701" cy="1882775"/>
        </p:xfrm>
        <a:graphic>
          <a:graphicData uri="http://schemas.openxmlformats.org/presentationml/2006/ole">
            <mc:AlternateContent xmlns:mc="http://schemas.openxmlformats.org/markup-compatibility/2006">
              <mc:Choice xmlns:v="urn:schemas-microsoft-com:vml" Requires="v">
                <p:oleObj spid="_x0000_s24819" name="Visio" r:id="rId3" imgW="3159928" imgH="873775" progId="Visio.Drawing.11">
                  <p:embed/>
                </p:oleObj>
              </mc:Choice>
              <mc:Fallback>
                <p:oleObj name="Visio" r:id="rId3" imgW="3159928" imgH="873775" progId="Visio.Drawing.11">
                  <p:embed/>
                  <p:pic>
                    <p:nvPicPr>
                      <p:cNvPr id="0" name="Picture 117"/>
                      <p:cNvPicPr>
                        <a:picLocks noChangeAspect="1" noChangeArrowheads="1"/>
                      </p:cNvPicPr>
                      <p:nvPr/>
                    </p:nvPicPr>
                    <p:blipFill>
                      <a:blip r:embed="rId4">
                        <a:extLst>
                          <a:ext uri="{28A0092B-C50C-407E-A947-70E740481C1C}">
                            <a14:useLocalDpi xmlns:a14="http://schemas.microsoft.com/office/drawing/2010/main" val="0"/>
                          </a:ext>
                        </a:extLst>
                      </a:blip>
                      <a:srcRect l="4930" t="17558" r="3099" b="16489"/>
                      <a:stretch>
                        <a:fillRect/>
                      </a:stretch>
                    </p:blipFill>
                    <p:spPr bwMode="auto">
                      <a:xfrm>
                        <a:off x="32299" y="1412776"/>
                        <a:ext cx="9111701" cy="188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3180609" y="1556792"/>
            <a:ext cx="1008112" cy="648072"/>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5" end="5"/>
                                            </p:txEl>
                                          </p:spTgt>
                                        </p:tgtEl>
                                        <p:attrNameLst>
                                          <p:attrName>style.visibility</p:attrName>
                                        </p:attrNameLst>
                                      </p:cBhvr>
                                      <p:to>
                                        <p:strVal val="visible"/>
                                      </p:to>
                                    </p:set>
                                    <p:anim calcmode="lin" valueType="num">
                                      <p:cBhvr additive="base">
                                        <p:cTn id="7" dur="500" fill="hold"/>
                                        <p:tgtEl>
                                          <p:spTgt spid="7373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5" end="5"/>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3731">
                                            <p:txEl>
                                              <p:pRg st="6" end="6"/>
                                            </p:txEl>
                                          </p:spTgt>
                                        </p:tgtEl>
                                        <p:attrNameLst>
                                          <p:attrName>style.visibility</p:attrName>
                                        </p:attrNameLst>
                                      </p:cBhvr>
                                      <p:to>
                                        <p:strVal val="visible"/>
                                      </p:to>
                                    </p:set>
                                    <p:anim calcmode="lin" valueType="num">
                                      <p:cBhvr additive="base">
                                        <p:cTn id="12" dur="500" fill="hold"/>
                                        <p:tgtEl>
                                          <p:spTgt spid="73731">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37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3731">
                                            <p:txEl>
                                              <p:pRg st="7" end="7"/>
                                            </p:txEl>
                                          </p:spTgt>
                                        </p:tgtEl>
                                        <p:attrNameLst>
                                          <p:attrName>style.visibility</p:attrName>
                                        </p:attrNameLst>
                                      </p:cBhvr>
                                      <p:to>
                                        <p:strVal val="visible"/>
                                      </p:to>
                                    </p:set>
                                    <p:anim calcmode="lin" valueType="num">
                                      <p:cBhvr additive="base">
                                        <p:cTn id="18" dur="500" fill="hold"/>
                                        <p:tgtEl>
                                          <p:spTgt spid="73731">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37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数字基带信号传输系统的组成</a:t>
            </a:r>
          </a:p>
        </p:txBody>
      </p:sp>
      <p:sp>
        <p:nvSpPr>
          <p:cNvPr id="3" name="内容占位符 2"/>
          <p:cNvSpPr>
            <a:spLocks noGrp="1"/>
          </p:cNvSpPr>
          <p:nvPr>
            <p:ph idx="1"/>
          </p:nvPr>
        </p:nvSpPr>
        <p:spPr>
          <a:xfrm>
            <a:off x="467544" y="3573016"/>
            <a:ext cx="8352928" cy="2808312"/>
          </a:xfrm>
        </p:spPr>
        <p:txBody>
          <a:bodyPr>
            <a:normAutofit/>
          </a:bodyPr>
          <a:lstStyle/>
          <a:p>
            <a:pPr>
              <a:lnSpc>
                <a:spcPct val="120000"/>
              </a:lnSpc>
            </a:pPr>
            <a:r>
              <a:rPr lang="zh-CN" altLang="en-US" dirty="0">
                <a:solidFill>
                  <a:srgbClr val="0000FF"/>
                </a:solidFill>
              </a:rPr>
              <a:t>接收滤波器</a:t>
            </a:r>
            <a:r>
              <a:rPr lang="zh-CN" altLang="en-US" dirty="0" smtClean="0"/>
              <a:t>：</a:t>
            </a:r>
            <a:endParaRPr lang="en-US" altLang="zh-CN" dirty="0" smtClean="0"/>
          </a:p>
          <a:p>
            <a:pPr lvl="1">
              <a:lnSpc>
                <a:spcPct val="120000"/>
              </a:lnSpc>
            </a:pPr>
            <a:r>
              <a:rPr lang="zh-CN" altLang="en-US" dirty="0" smtClean="0"/>
              <a:t>它</a:t>
            </a:r>
            <a:r>
              <a:rPr lang="zh-CN" altLang="en-US" dirty="0"/>
              <a:t>用来接收信号，</a:t>
            </a:r>
            <a:r>
              <a:rPr lang="zh-CN" altLang="en-US" dirty="0">
                <a:solidFill>
                  <a:srgbClr val="FF0000"/>
                </a:solidFill>
              </a:rPr>
              <a:t>滤除</a:t>
            </a:r>
            <a:r>
              <a:rPr lang="zh-CN" altLang="en-US" dirty="0"/>
              <a:t>信道噪声和其他</a:t>
            </a:r>
            <a:r>
              <a:rPr lang="zh-CN" altLang="en-US" dirty="0" smtClean="0"/>
              <a:t>干扰</a:t>
            </a:r>
            <a:endParaRPr lang="en-US" altLang="zh-CN" dirty="0" smtClean="0"/>
          </a:p>
          <a:p>
            <a:pPr lvl="1">
              <a:lnSpc>
                <a:spcPct val="120000"/>
              </a:lnSpc>
            </a:pPr>
            <a:r>
              <a:rPr lang="zh-CN" altLang="en-US" dirty="0" smtClean="0"/>
              <a:t>对</a:t>
            </a:r>
            <a:r>
              <a:rPr lang="zh-CN" altLang="en-US" dirty="0"/>
              <a:t>信道特性进行</a:t>
            </a:r>
            <a:r>
              <a:rPr lang="zh-CN" altLang="en-US" dirty="0">
                <a:solidFill>
                  <a:srgbClr val="FF0000"/>
                </a:solidFill>
              </a:rPr>
              <a:t>均衡</a:t>
            </a:r>
            <a:r>
              <a:rPr lang="zh-CN" altLang="en-US" dirty="0"/>
              <a:t>，使输出的基带波形有利于抽样判决。</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76</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3381362789"/>
              </p:ext>
            </p:extLst>
          </p:nvPr>
        </p:nvGraphicFramePr>
        <p:xfrm>
          <a:off x="31750" y="1402209"/>
          <a:ext cx="9112250" cy="1882775"/>
        </p:xfrm>
        <a:graphic>
          <a:graphicData uri="http://schemas.openxmlformats.org/presentationml/2006/ole">
            <mc:AlternateContent xmlns:mc="http://schemas.openxmlformats.org/markup-compatibility/2006">
              <mc:Choice xmlns:v="urn:schemas-microsoft-com:vml" Requires="v">
                <p:oleObj spid="_x0000_s373955" name="Visio" r:id="rId3" imgW="3159928" imgH="873775" progId="Visio.Drawing.11">
                  <p:embed/>
                </p:oleObj>
              </mc:Choice>
              <mc:Fallback>
                <p:oleObj name="Visio" r:id="rId3" imgW="3159928" imgH="873775" progId="Visio.Drawing.11">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l="4930" t="17558" r="3099" b="16489"/>
                      <a:stretch>
                        <a:fillRect/>
                      </a:stretch>
                    </p:blipFill>
                    <p:spPr bwMode="auto">
                      <a:xfrm>
                        <a:off x="31750" y="1402209"/>
                        <a:ext cx="9112250" cy="188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4788024" y="1561032"/>
            <a:ext cx="1224136" cy="648072"/>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069457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数字基带信号传输系统的组成</a:t>
            </a:r>
          </a:p>
        </p:txBody>
      </p:sp>
      <p:sp>
        <p:nvSpPr>
          <p:cNvPr id="3" name="内容占位符 2"/>
          <p:cNvSpPr>
            <a:spLocks noGrp="1"/>
          </p:cNvSpPr>
          <p:nvPr>
            <p:ph idx="1"/>
          </p:nvPr>
        </p:nvSpPr>
        <p:spPr>
          <a:xfrm>
            <a:off x="467544" y="3645024"/>
            <a:ext cx="8352928" cy="2736304"/>
          </a:xfrm>
        </p:spPr>
        <p:txBody>
          <a:bodyPr>
            <a:normAutofit/>
          </a:bodyPr>
          <a:lstStyle/>
          <a:p>
            <a:pPr>
              <a:lnSpc>
                <a:spcPct val="120000"/>
              </a:lnSpc>
            </a:pPr>
            <a:r>
              <a:rPr lang="zh-CN" altLang="en-US" dirty="0" smtClean="0">
                <a:solidFill>
                  <a:srgbClr val="0000FF"/>
                </a:solidFill>
              </a:rPr>
              <a:t>抽样</a:t>
            </a:r>
            <a:r>
              <a:rPr lang="zh-CN" altLang="en-US" dirty="0">
                <a:solidFill>
                  <a:srgbClr val="0000FF"/>
                </a:solidFill>
              </a:rPr>
              <a:t>判决器</a:t>
            </a:r>
            <a:r>
              <a:rPr lang="zh-CN" altLang="en-US" dirty="0" smtClean="0"/>
              <a:t>：</a:t>
            </a:r>
            <a:endParaRPr lang="en-US" altLang="zh-CN" dirty="0" smtClean="0"/>
          </a:p>
          <a:p>
            <a:pPr lvl="1">
              <a:lnSpc>
                <a:spcPct val="120000"/>
              </a:lnSpc>
            </a:pPr>
            <a:r>
              <a:rPr lang="zh-CN" altLang="en-US" dirty="0" smtClean="0"/>
              <a:t>对</a:t>
            </a:r>
            <a:r>
              <a:rPr lang="zh-CN" altLang="en-US" dirty="0"/>
              <a:t>接收滤波器的输出波形进行</a:t>
            </a:r>
            <a:r>
              <a:rPr lang="zh-CN" altLang="en-US" dirty="0">
                <a:solidFill>
                  <a:srgbClr val="FF0000"/>
                </a:solidFill>
              </a:rPr>
              <a:t>抽样判决</a:t>
            </a:r>
            <a:r>
              <a:rPr lang="zh-CN" altLang="en-US" dirty="0"/>
              <a:t>，以恢复或再生基带信号。</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77</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2088049644"/>
              </p:ext>
            </p:extLst>
          </p:nvPr>
        </p:nvGraphicFramePr>
        <p:xfrm>
          <a:off x="31750" y="1402209"/>
          <a:ext cx="9112250" cy="1882775"/>
        </p:xfrm>
        <a:graphic>
          <a:graphicData uri="http://schemas.openxmlformats.org/presentationml/2006/ole">
            <mc:AlternateContent xmlns:mc="http://schemas.openxmlformats.org/markup-compatibility/2006">
              <mc:Choice xmlns:v="urn:schemas-microsoft-com:vml" Requires="v">
                <p:oleObj spid="_x0000_s667707" name="Visio" r:id="rId3" imgW="3159928" imgH="873775" progId="Visio.Drawing.11">
                  <p:embed/>
                </p:oleObj>
              </mc:Choice>
              <mc:Fallback>
                <p:oleObj name="Visio" r:id="rId3" imgW="3159928" imgH="87377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4930" t="17558" r="3099" b="16489"/>
                      <a:stretch>
                        <a:fillRect/>
                      </a:stretch>
                    </p:blipFill>
                    <p:spPr bwMode="auto">
                      <a:xfrm>
                        <a:off x="31750" y="1402209"/>
                        <a:ext cx="9112250" cy="188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6588224" y="1561032"/>
            <a:ext cx="1224136" cy="652796"/>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71784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数字基带信号传输系统的组成</a:t>
            </a:r>
          </a:p>
        </p:txBody>
      </p:sp>
      <p:sp>
        <p:nvSpPr>
          <p:cNvPr id="3" name="内容占位符 2"/>
          <p:cNvSpPr>
            <a:spLocks noGrp="1"/>
          </p:cNvSpPr>
          <p:nvPr>
            <p:ph idx="1"/>
          </p:nvPr>
        </p:nvSpPr>
        <p:spPr>
          <a:xfrm>
            <a:off x="539552" y="4183762"/>
            <a:ext cx="8064896" cy="2053549"/>
          </a:xfrm>
        </p:spPr>
        <p:txBody>
          <a:bodyPr>
            <a:normAutofit/>
          </a:bodyPr>
          <a:lstStyle/>
          <a:p>
            <a:pPr>
              <a:lnSpc>
                <a:spcPct val="120000"/>
              </a:lnSpc>
            </a:pPr>
            <a:r>
              <a:rPr lang="zh-CN" altLang="en-US" dirty="0">
                <a:solidFill>
                  <a:srgbClr val="0000FF"/>
                </a:solidFill>
              </a:rPr>
              <a:t>同步提取</a:t>
            </a:r>
            <a:r>
              <a:rPr lang="zh-CN" altLang="en-US" dirty="0" smtClean="0"/>
              <a:t>：</a:t>
            </a:r>
            <a:endParaRPr lang="en-US" altLang="zh-CN" dirty="0" smtClean="0"/>
          </a:p>
          <a:p>
            <a:pPr lvl="1">
              <a:lnSpc>
                <a:spcPct val="120000"/>
              </a:lnSpc>
            </a:pPr>
            <a:r>
              <a:rPr lang="zh-CN" altLang="en-US" dirty="0" smtClean="0"/>
              <a:t>用</a:t>
            </a:r>
            <a:r>
              <a:rPr lang="zh-CN" altLang="en-US" dirty="0"/>
              <a:t>同步提取电路从接收信号中提取定时</a:t>
            </a:r>
            <a:r>
              <a:rPr lang="zh-CN" altLang="en-US" dirty="0" smtClean="0"/>
              <a:t>脉冲</a:t>
            </a:r>
            <a:endParaRPr lang="en-US" altLang="zh-CN" dirty="0" smtClean="0"/>
          </a:p>
          <a:p>
            <a:pPr lvl="1">
              <a:lnSpc>
                <a:spcPct val="120000"/>
              </a:lnSpc>
            </a:pPr>
            <a:r>
              <a:rPr lang="zh-CN" altLang="en-US" dirty="0"/>
              <a:t>抽样</a:t>
            </a:r>
            <a:r>
              <a:rPr lang="zh-CN" altLang="en-US" dirty="0" smtClean="0"/>
              <a:t>判决的位定时脉冲的准确与否直接影响判决效果。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78</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2535404066"/>
              </p:ext>
            </p:extLst>
          </p:nvPr>
        </p:nvGraphicFramePr>
        <p:xfrm>
          <a:off x="31750" y="1773238"/>
          <a:ext cx="9112250" cy="1882775"/>
        </p:xfrm>
        <a:graphic>
          <a:graphicData uri="http://schemas.openxmlformats.org/presentationml/2006/ole">
            <mc:AlternateContent xmlns:mc="http://schemas.openxmlformats.org/markup-compatibility/2006">
              <mc:Choice xmlns:v="urn:schemas-microsoft-com:vml" Requires="v">
                <p:oleObj spid="_x0000_s374979" name="Visio" r:id="rId3" imgW="3159928" imgH="873775" progId="Visio.Drawing.11">
                  <p:embed/>
                </p:oleObj>
              </mc:Choice>
              <mc:Fallback>
                <p:oleObj name="Visio" r:id="rId3" imgW="3159928" imgH="873775" progId="Visio.Drawing.11">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l="4930" t="17558" r="3099" b="16489"/>
                      <a:stretch>
                        <a:fillRect/>
                      </a:stretch>
                    </p:blipFill>
                    <p:spPr bwMode="auto">
                      <a:xfrm>
                        <a:off x="31750" y="1773238"/>
                        <a:ext cx="9112250" cy="188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5724128" y="2924944"/>
            <a:ext cx="1008112" cy="648072"/>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026031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dirty="0"/>
              <a:t>基带系统的各点波形示意图</a:t>
            </a:r>
          </a:p>
        </p:txBody>
      </p:sp>
      <p:sp>
        <p:nvSpPr>
          <p:cNvPr id="16" name="灯片编号占位符 5"/>
          <p:cNvSpPr>
            <a:spLocks noGrp="1"/>
          </p:cNvSpPr>
          <p:nvPr>
            <p:ph type="sldNum" sz="quarter" idx="12"/>
          </p:nvPr>
        </p:nvSpPr>
        <p:spPr/>
        <p:txBody>
          <a:bodyPr/>
          <a:lstStyle/>
          <a:p>
            <a:fld id="{D38AC999-A707-4EBE-A55A-1C1DE4F95A0E}" type="slidenum">
              <a:rPr lang="en-US" altLang="zh-CN" smtClean="0"/>
              <a:pPr/>
              <a:t>79</a:t>
            </a:fld>
            <a:endParaRPr lang="en-US" altLang="zh-CN"/>
          </a:p>
        </p:txBody>
      </p:sp>
      <p:sp>
        <p:nvSpPr>
          <p:cNvPr id="76805" name="Rectangle 5"/>
          <p:cNvSpPr>
            <a:spLocks noChangeArrowheads="1"/>
          </p:cNvSpPr>
          <p:nvPr/>
        </p:nvSpPr>
        <p:spPr bwMode="auto">
          <a:xfrm>
            <a:off x="0" y="1357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6804" name="Object 4"/>
          <p:cNvGraphicFramePr>
            <a:graphicFrameLocks noChangeAspect="1"/>
          </p:cNvGraphicFramePr>
          <p:nvPr/>
        </p:nvGraphicFramePr>
        <p:xfrm>
          <a:off x="881063" y="1403350"/>
          <a:ext cx="6391275" cy="5094288"/>
        </p:xfrm>
        <a:graphic>
          <a:graphicData uri="http://schemas.openxmlformats.org/presentationml/2006/ole">
            <mc:AlternateContent xmlns:mc="http://schemas.openxmlformats.org/markup-compatibility/2006">
              <mc:Choice xmlns:v="urn:schemas-microsoft-com:vml" Requires="v">
                <p:oleObj spid="_x0000_s26867" r:id="rId3" imgW="2623414" imgH="2743200" progId="Visio.Drawing.11">
                  <p:embed/>
                </p:oleObj>
              </mc:Choice>
              <mc:Fallback>
                <p:oleObj r:id="rId3" imgW="2623414" imgH="2743200" progId="Visio.Drawing.11">
                  <p:embed/>
                  <p:pic>
                    <p:nvPicPr>
                      <p:cNvPr id="0" name="Picture 116"/>
                      <p:cNvPicPr>
                        <a:picLocks noChangeAspect="1" noChangeArrowheads="1"/>
                      </p:cNvPicPr>
                      <p:nvPr/>
                    </p:nvPicPr>
                    <p:blipFill>
                      <a:blip r:embed="rId4">
                        <a:extLst>
                          <a:ext uri="{28A0092B-C50C-407E-A947-70E740481C1C}">
                            <a14:useLocalDpi xmlns:a14="http://schemas.microsoft.com/office/drawing/2010/main" val="0"/>
                          </a:ext>
                        </a:extLst>
                      </a:blip>
                      <a:srcRect t="2344" r="5315"/>
                      <a:stretch>
                        <a:fillRect/>
                      </a:stretch>
                    </p:blipFill>
                    <p:spPr bwMode="auto">
                      <a:xfrm>
                        <a:off x="881063" y="1403350"/>
                        <a:ext cx="6391275" cy="509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6" name="AutoShape 6"/>
          <p:cNvSpPr>
            <a:spLocks noChangeArrowheads="1"/>
          </p:cNvSpPr>
          <p:nvPr/>
        </p:nvSpPr>
        <p:spPr bwMode="auto">
          <a:xfrm>
            <a:off x="6876256" y="764703"/>
            <a:ext cx="1507331" cy="720055"/>
          </a:xfrm>
          <a:prstGeom prst="wedgeRoundRectCallout">
            <a:avLst>
              <a:gd name="adj1" fmla="val -84326"/>
              <a:gd name="adj2" fmla="val 92355"/>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zh-CN" altLang="en-US" b="1" dirty="0" smtClean="0">
                <a:latin typeface="+mj-ea"/>
                <a:ea typeface="+mj-ea"/>
              </a:rPr>
              <a:t>输入信号：单极性</a:t>
            </a:r>
            <a:r>
              <a:rPr lang="en-US" altLang="zh-CN" b="1" dirty="0" smtClean="0">
                <a:latin typeface="+mj-ea"/>
                <a:ea typeface="+mj-ea"/>
              </a:rPr>
              <a:t>NRZ</a:t>
            </a:r>
            <a:r>
              <a:rPr lang="zh-CN" altLang="en-US" b="1" dirty="0" smtClean="0">
                <a:latin typeface="+mj-ea"/>
                <a:ea typeface="+mj-ea"/>
              </a:rPr>
              <a:t> </a:t>
            </a:r>
            <a:endParaRPr lang="zh-CN" altLang="en-US" b="1" dirty="0">
              <a:latin typeface="+mj-ea"/>
              <a:ea typeface="+mj-ea"/>
            </a:endParaRPr>
          </a:p>
        </p:txBody>
      </p:sp>
      <p:sp>
        <p:nvSpPr>
          <p:cNvPr id="76807" name="AutoShape 7"/>
          <p:cNvSpPr>
            <a:spLocks noChangeArrowheads="1"/>
          </p:cNvSpPr>
          <p:nvPr/>
        </p:nvSpPr>
        <p:spPr bwMode="auto">
          <a:xfrm>
            <a:off x="7362825" y="1898650"/>
            <a:ext cx="1484313" cy="404813"/>
          </a:xfrm>
          <a:prstGeom prst="wedgeRoundRectCallout">
            <a:avLst>
              <a:gd name="adj1" fmla="val -140269"/>
              <a:gd name="adj2" fmla="val 55097"/>
              <a:gd name="adj3" fmla="val 16667"/>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ctr"/>
            <a:r>
              <a:rPr lang="zh-CN" altLang="en-US" b="1">
                <a:latin typeface="+mj-ea"/>
                <a:ea typeface="+mj-ea"/>
              </a:rPr>
              <a:t>码型变换后 </a:t>
            </a:r>
          </a:p>
        </p:txBody>
      </p:sp>
      <p:sp>
        <p:nvSpPr>
          <p:cNvPr id="76808" name="AutoShape 8"/>
          <p:cNvSpPr>
            <a:spLocks noChangeArrowheads="1"/>
          </p:cNvSpPr>
          <p:nvPr/>
        </p:nvSpPr>
        <p:spPr bwMode="auto">
          <a:xfrm>
            <a:off x="7407275" y="2663825"/>
            <a:ext cx="1484313" cy="404813"/>
          </a:xfrm>
          <a:prstGeom prst="wedgeRoundRectCallout">
            <a:avLst>
              <a:gd name="adj1" fmla="val -118449"/>
              <a:gd name="adj2" fmla="val 70394"/>
              <a:gd name="adj3" fmla="val 16667"/>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zh-CN" altLang="en-US" b="1">
                <a:latin typeface="+mj-ea"/>
                <a:ea typeface="+mj-ea"/>
              </a:rPr>
              <a:t>传输的波形 </a:t>
            </a:r>
          </a:p>
        </p:txBody>
      </p:sp>
      <p:sp>
        <p:nvSpPr>
          <p:cNvPr id="76809" name="AutoShape 9"/>
          <p:cNvSpPr>
            <a:spLocks noChangeArrowheads="1"/>
          </p:cNvSpPr>
          <p:nvPr/>
        </p:nvSpPr>
        <p:spPr bwMode="auto">
          <a:xfrm>
            <a:off x="7362825" y="3473450"/>
            <a:ext cx="1484313" cy="404813"/>
          </a:xfrm>
          <a:prstGeom prst="wedgeRoundRectCallout">
            <a:avLst>
              <a:gd name="adj1" fmla="val -93745"/>
              <a:gd name="adj2" fmla="val 55491"/>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algn="ctr"/>
            <a:r>
              <a:rPr lang="zh-CN" altLang="en-US" b="1">
                <a:latin typeface="+mj-ea"/>
                <a:ea typeface="+mj-ea"/>
              </a:rPr>
              <a:t>信道输出 </a:t>
            </a:r>
          </a:p>
        </p:txBody>
      </p:sp>
      <p:sp>
        <p:nvSpPr>
          <p:cNvPr id="76810" name="AutoShape 10"/>
          <p:cNvSpPr>
            <a:spLocks noChangeArrowheads="1"/>
          </p:cNvSpPr>
          <p:nvPr/>
        </p:nvSpPr>
        <p:spPr bwMode="auto">
          <a:xfrm>
            <a:off x="7046913" y="4284663"/>
            <a:ext cx="1781175" cy="404812"/>
          </a:xfrm>
          <a:prstGeom prst="wedgeRoundRectCallout">
            <a:avLst>
              <a:gd name="adj1" fmla="val -73264"/>
              <a:gd name="adj2" fmla="val 66472"/>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zh-CN" altLang="en-US" b="1">
                <a:latin typeface="+mj-ea"/>
                <a:ea typeface="+mj-ea"/>
              </a:rPr>
              <a:t>接收滤波输出 </a:t>
            </a:r>
          </a:p>
        </p:txBody>
      </p:sp>
      <p:sp>
        <p:nvSpPr>
          <p:cNvPr id="76811" name="AutoShape 11"/>
          <p:cNvSpPr>
            <a:spLocks noChangeArrowheads="1"/>
          </p:cNvSpPr>
          <p:nvPr/>
        </p:nvSpPr>
        <p:spPr bwMode="auto">
          <a:xfrm>
            <a:off x="7362825" y="5003800"/>
            <a:ext cx="1484313" cy="404813"/>
          </a:xfrm>
          <a:prstGeom prst="wedgeRoundRectCallout">
            <a:avLst>
              <a:gd name="adj1" fmla="val -136204"/>
              <a:gd name="adj2" fmla="val 35491"/>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r>
              <a:rPr lang="zh-CN" altLang="en-US" b="1">
                <a:latin typeface="+mj-ea"/>
                <a:ea typeface="+mj-ea"/>
              </a:rPr>
              <a:t>位定时脉冲</a:t>
            </a:r>
          </a:p>
        </p:txBody>
      </p:sp>
      <p:sp>
        <p:nvSpPr>
          <p:cNvPr id="76812" name="AutoShape 12"/>
          <p:cNvSpPr>
            <a:spLocks noChangeArrowheads="1"/>
          </p:cNvSpPr>
          <p:nvPr/>
        </p:nvSpPr>
        <p:spPr bwMode="auto">
          <a:xfrm>
            <a:off x="7407275" y="5543550"/>
            <a:ext cx="1484313" cy="404813"/>
          </a:xfrm>
          <a:prstGeom prst="wedgeRoundRectCallout">
            <a:avLst>
              <a:gd name="adj1" fmla="val -234815"/>
              <a:gd name="adj2" fmla="val 55884"/>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zh-CN" altLang="en-US" b="1">
                <a:latin typeface="+mj-ea"/>
                <a:ea typeface="+mj-ea"/>
              </a:rPr>
              <a:t>恢复的信息 </a:t>
            </a:r>
          </a:p>
        </p:txBody>
      </p:sp>
      <p:grpSp>
        <p:nvGrpSpPr>
          <p:cNvPr id="2" name="Group 15"/>
          <p:cNvGrpSpPr>
            <a:grpSpLocks/>
          </p:cNvGrpSpPr>
          <p:nvPr/>
        </p:nvGrpSpPr>
        <p:grpSpPr bwMode="auto">
          <a:xfrm>
            <a:off x="6011863" y="6129338"/>
            <a:ext cx="2566987" cy="449262"/>
            <a:chOff x="3787" y="3861"/>
            <a:chExt cx="1617" cy="283"/>
          </a:xfrm>
        </p:grpSpPr>
        <p:sp>
          <p:nvSpPr>
            <p:cNvPr id="76813" name="Rectangle 13"/>
            <p:cNvSpPr>
              <a:spLocks noChangeArrowheads="1"/>
            </p:cNvSpPr>
            <p:nvPr/>
          </p:nvSpPr>
          <p:spPr bwMode="auto">
            <a:xfrm>
              <a:off x="3787" y="3861"/>
              <a:ext cx="397" cy="198"/>
            </a:xfrm>
            <a:prstGeom prst="rect">
              <a:avLst/>
            </a:prstGeom>
            <a:noFill/>
            <a:ln w="38100">
              <a:solidFill>
                <a:schemeClr val="hlink"/>
              </a:solidFill>
              <a:miter lim="800000"/>
              <a:headEnd/>
              <a:tailEnd/>
            </a:ln>
            <a:effectLst/>
          </p:spPr>
          <p:txBody>
            <a:bodyPr wrap="none" anchor="ctr"/>
            <a:lstStyle/>
            <a:p>
              <a:pPr algn="ctr"/>
              <a:endParaRPr lang="zh-CN" altLang="zh-CN" b="1">
                <a:solidFill>
                  <a:schemeClr val="hlink"/>
                </a:solidFill>
                <a:latin typeface="+mj-ea"/>
                <a:ea typeface="+mj-ea"/>
              </a:endParaRPr>
            </a:p>
          </p:txBody>
        </p:sp>
        <p:sp>
          <p:nvSpPr>
            <p:cNvPr id="76814" name="AutoShape 14"/>
            <p:cNvSpPr>
              <a:spLocks noChangeArrowheads="1"/>
            </p:cNvSpPr>
            <p:nvPr/>
          </p:nvSpPr>
          <p:spPr bwMode="auto">
            <a:xfrm>
              <a:off x="4553" y="3889"/>
              <a:ext cx="851" cy="255"/>
            </a:xfrm>
            <a:prstGeom prst="wedgeRoundRectCallout">
              <a:avLst>
                <a:gd name="adj1" fmla="val -95944"/>
                <a:gd name="adj2" fmla="val -21370"/>
                <a:gd name="adj3" fmla="val 16667"/>
              </a:avLst>
            </a:prstGeom>
            <a:noFill/>
            <a:ln w="38100">
              <a:solidFill>
                <a:srgbClr val="FF0000"/>
              </a:solidFill>
              <a:miter lim="800000"/>
              <a:headEnd/>
              <a:tailEnd/>
            </a:ln>
            <a:effectLst/>
          </p:spPr>
          <p:txBody>
            <a:bodyPr/>
            <a:lstStyle/>
            <a:p>
              <a:pPr algn="ctr"/>
              <a:r>
                <a:rPr lang="zh-CN" altLang="en-US" b="1">
                  <a:latin typeface="+mj-ea"/>
                  <a:ea typeface="+mj-ea"/>
                </a:rPr>
                <a:t>错误码元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6"/>
                                        </p:tgtEl>
                                        <p:attrNameLst>
                                          <p:attrName>style.visibility</p:attrName>
                                        </p:attrNameLst>
                                      </p:cBhvr>
                                      <p:to>
                                        <p:strVal val="visible"/>
                                      </p:to>
                                    </p:set>
                                    <p:anim calcmode="lin" valueType="num">
                                      <p:cBhvr additive="base">
                                        <p:cTn id="7" dur="500" fill="hold"/>
                                        <p:tgtEl>
                                          <p:spTgt spid="76806"/>
                                        </p:tgtEl>
                                        <p:attrNameLst>
                                          <p:attrName>ppt_x</p:attrName>
                                        </p:attrNameLst>
                                      </p:cBhvr>
                                      <p:tavLst>
                                        <p:tav tm="0">
                                          <p:val>
                                            <p:strVal val="#ppt_x"/>
                                          </p:val>
                                        </p:tav>
                                        <p:tav tm="100000">
                                          <p:val>
                                            <p:strVal val="#ppt_x"/>
                                          </p:val>
                                        </p:tav>
                                      </p:tavLst>
                                    </p:anim>
                                    <p:anim calcmode="lin" valueType="num">
                                      <p:cBhvr additive="base">
                                        <p:cTn id="8" dur="500" fill="hold"/>
                                        <p:tgtEl>
                                          <p:spTgt spid="768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807"/>
                                        </p:tgtEl>
                                        <p:attrNameLst>
                                          <p:attrName>style.visibility</p:attrName>
                                        </p:attrNameLst>
                                      </p:cBhvr>
                                      <p:to>
                                        <p:strVal val="visible"/>
                                      </p:to>
                                    </p:set>
                                    <p:anim calcmode="lin" valueType="num">
                                      <p:cBhvr additive="base">
                                        <p:cTn id="13" dur="500" fill="hold"/>
                                        <p:tgtEl>
                                          <p:spTgt spid="76807"/>
                                        </p:tgtEl>
                                        <p:attrNameLst>
                                          <p:attrName>ppt_x</p:attrName>
                                        </p:attrNameLst>
                                      </p:cBhvr>
                                      <p:tavLst>
                                        <p:tav tm="0">
                                          <p:val>
                                            <p:strVal val="#ppt_x"/>
                                          </p:val>
                                        </p:tav>
                                        <p:tav tm="100000">
                                          <p:val>
                                            <p:strVal val="#ppt_x"/>
                                          </p:val>
                                        </p:tav>
                                      </p:tavLst>
                                    </p:anim>
                                    <p:anim calcmode="lin" valueType="num">
                                      <p:cBhvr additive="base">
                                        <p:cTn id="14" dur="500" fill="hold"/>
                                        <p:tgtEl>
                                          <p:spTgt spid="7680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6808"/>
                                        </p:tgtEl>
                                        <p:attrNameLst>
                                          <p:attrName>style.visibility</p:attrName>
                                        </p:attrNameLst>
                                      </p:cBhvr>
                                      <p:to>
                                        <p:strVal val="visible"/>
                                      </p:to>
                                    </p:set>
                                    <p:anim calcmode="lin" valueType="num">
                                      <p:cBhvr additive="base">
                                        <p:cTn id="19" dur="500" fill="hold"/>
                                        <p:tgtEl>
                                          <p:spTgt spid="76808"/>
                                        </p:tgtEl>
                                        <p:attrNameLst>
                                          <p:attrName>ppt_x</p:attrName>
                                        </p:attrNameLst>
                                      </p:cBhvr>
                                      <p:tavLst>
                                        <p:tav tm="0">
                                          <p:val>
                                            <p:strVal val="#ppt_x"/>
                                          </p:val>
                                        </p:tav>
                                        <p:tav tm="100000">
                                          <p:val>
                                            <p:strVal val="#ppt_x"/>
                                          </p:val>
                                        </p:tav>
                                      </p:tavLst>
                                    </p:anim>
                                    <p:anim calcmode="lin" valueType="num">
                                      <p:cBhvr additive="base">
                                        <p:cTn id="20" dur="500" fill="hold"/>
                                        <p:tgtEl>
                                          <p:spTgt spid="7680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6809"/>
                                        </p:tgtEl>
                                        <p:attrNameLst>
                                          <p:attrName>style.visibility</p:attrName>
                                        </p:attrNameLst>
                                      </p:cBhvr>
                                      <p:to>
                                        <p:strVal val="visible"/>
                                      </p:to>
                                    </p:set>
                                    <p:anim calcmode="lin" valueType="num">
                                      <p:cBhvr additive="base">
                                        <p:cTn id="25" dur="500" fill="hold"/>
                                        <p:tgtEl>
                                          <p:spTgt spid="76809"/>
                                        </p:tgtEl>
                                        <p:attrNameLst>
                                          <p:attrName>ppt_x</p:attrName>
                                        </p:attrNameLst>
                                      </p:cBhvr>
                                      <p:tavLst>
                                        <p:tav tm="0">
                                          <p:val>
                                            <p:strVal val="#ppt_x"/>
                                          </p:val>
                                        </p:tav>
                                        <p:tav tm="100000">
                                          <p:val>
                                            <p:strVal val="#ppt_x"/>
                                          </p:val>
                                        </p:tav>
                                      </p:tavLst>
                                    </p:anim>
                                    <p:anim calcmode="lin" valueType="num">
                                      <p:cBhvr additive="base">
                                        <p:cTn id="26" dur="500" fill="hold"/>
                                        <p:tgtEl>
                                          <p:spTgt spid="7680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6810"/>
                                        </p:tgtEl>
                                        <p:attrNameLst>
                                          <p:attrName>style.visibility</p:attrName>
                                        </p:attrNameLst>
                                      </p:cBhvr>
                                      <p:to>
                                        <p:strVal val="visible"/>
                                      </p:to>
                                    </p:set>
                                    <p:anim calcmode="lin" valueType="num">
                                      <p:cBhvr additive="base">
                                        <p:cTn id="31" dur="500" fill="hold"/>
                                        <p:tgtEl>
                                          <p:spTgt spid="76810"/>
                                        </p:tgtEl>
                                        <p:attrNameLst>
                                          <p:attrName>ppt_x</p:attrName>
                                        </p:attrNameLst>
                                      </p:cBhvr>
                                      <p:tavLst>
                                        <p:tav tm="0">
                                          <p:val>
                                            <p:strVal val="#ppt_x"/>
                                          </p:val>
                                        </p:tav>
                                        <p:tav tm="100000">
                                          <p:val>
                                            <p:strVal val="#ppt_x"/>
                                          </p:val>
                                        </p:tav>
                                      </p:tavLst>
                                    </p:anim>
                                    <p:anim calcmode="lin" valueType="num">
                                      <p:cBhvr additive="base">
                                        <p:cTn id="32" dur="500" fill="hold"/>
                                        <p:tgtEl>
                                          <p:spTgt spid="768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6811"/>
                                        </p:tgtEl>
                                        <p:attrNameLst>
                                          <p:attrName>style.visibility</p:attrName>
                                        </p:attrNameLst>
                                      </p:cBhvr>
                                      <p:to>
                                        <p:strVal val="visible"/>
                                      </p:to>
                                    </p:set>
                                    <p:anim calcmode="lin" valueType="num">
                                      <p:cBhvr additive="base">
                                        <p:cTn id="37" dur="500" fill="hold"/>
                                        <p:tgtEl>
                                          <p:spTgt spid="76811"/>
                                        </p:tgtEl>
                                        <p:attrNameLst>
                                          <p:attrName>ppt_x</p:attrName>
                                        </p:attrNameLst>
                                      </p:cBhvr>
                                      <p:tavLst>
                                        <p:tav tm="0">
                                          <p:val>
                                            <p:strVal val="#ppt_x"/>
                                          </p:val>
                                        </p:tav>
                                        <p:tav tm="100000">
                                          <p:val>
                                            <p:strVal val="#ppt_x"/>
                                          </p:val>
                                        </p:tav>
                                      </p:tavLst>
                                    </p:anim>
                                    <p:anim calcmode="lin" valueType="num">
                                      <p:cBhvr additive="base">
                                        <p:cTn id="38" dur="500" fill="hold"/>
                                        <p:tgtEl>
                                          <p:spTgt spid="768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6812"/>
                                        </p:tgtEl>
                                        <p:attrNameLst>
                                          <p:attrName>style.visibility</p:attrName>
                                        </p:attrNameLst>
                                      </p:cBhvr>
                                      <p:to>
                                        <p:strVal val="visible"/>
                                      </p:to>
                                    </p:set>
                                    <p:anim calcmode="lin" valueType="num">
                                      <p:cBhvr additive="base">
                                        <p:cTn id="43" dur="500" fill="hold"/>
                                        <p:tgtEl>
                                          <p:spTgt spid="76812"/>
                                        </p:tgtEl>
                                        <p:attrNameLst>
                                          <p:attrName>ppt_x</p:attrName>
                                        </p:attrNameLst>
                                      </p:cBhvr>
                                      <p:tavLst>
                                        <p:tav tm="0">
                                          <p:val>
                                            <p:strVal val="#ppt_x"/>
                                          </p:val>
                                        </p:tav>
                                        <p:tav tm="100000">
                                          <p:val>
                                            <p:strVal val="#ppt_x"/>
                                          </p:val>
                                        </p:tav>
                                      </p:tavLst>
                                    </p:anim>
                                    <p:anim calcmode="lin" valueType="num">
                                      <p:cBhvr additive="base">
                                        <p:cTn id="44" dur="500" fill="hold"/>
                                        <p:tgtEl>
                                          <p:spTgt spid="768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animBg="1"/>
      <p:bldP spid="76807" grpId="0" animBg="1"/>
      <p:bldP spid="76808" grpId="0" animBg="1"/>
      <p:bldP spid="76809" grpId="0" animBg="1"/>
      <p:bldP spid="76810" grpId="0" animBg="1"/>
      <p:bldP spid="76811" grpId="0" animBg="1"/>
      <p:bldP spid="768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数字基带系统的组成</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基带传输系统的输入信号是由终端设备编码器产生的脉冲序列，为了使这种脉冲序列适合于信道的传输，一般要经过码型变换器</a:t>
            </a:r>
            <a:endParaRPr lang="en-US" altLang="zh-CN" dirty="0" smtClean="0"/>
          </a:p>
          <a:p>
            <a:r>
              <a:rPr lang="zh-CN" altLang="en-US" dirty="0" smtClean="0"/>
              <a:t>码型变换器把二进制脉冲序列变为双极性码（</a:t>
            </a:r>
            <a:r>
              <a:rPr lang="en-US" altLang="zh-CN" dirty="0" smtClean="0">
                <a:hlinkClick r:id="rId2" action="ppaction://hlinkfile"/>
              </a:rPr>
              <a:t>AMI</a:t>
            </a:r>
            <a:r>
              <a:rPr lang="zh-CN" altLang="en-US" dirty="0" smtClean="0"/>
              <a:t>码或</a:t>
            </a:r>
            <a:r>
              <a:rPr lang="en-US" altLang="zh-CN" dirty="0" smtClean="0"/>
              <a:t>HDB3</a:t>
            </a:r>
            <a:r>
              <a:rPr lang="zh-CN" altLang="en-US" dirty="0" smtClean="0"/>
              <a:t>码），有时还要进行波形变换，使信号在基带传输系统内减小码间干扰。当信号经过信道时，由于信道特性不理想及噪声的干扰，使信号受到干扰而变形。在接收端为了减小噪声的影响，首先使信号进入接收滤波器，然后再经过</a:t>
            </a:r>
            <a:r>
              <a:rPr lang="zh-CN" altLang="en-US" dirty="0" smtClean="0">
                <a:hlinkClick r:id="rId3" action="ppaction://hlinkfile"/>
              </a:rPr>
              <a:t>均衡器</a:t>
            </a:r>
            <a:r>
              <a:rPr lang="zh-CN" altLang="en-US" dirty="0" smtClean="0"/>
              <a:t>，校正由于信道特性（包括接收滤波器在内）不理想而产生的波形失真或码间串扰。最后在取样定时脉冲到来时，进行判决以恢复基带数字码脉冲。</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8</a:t>
            </a:fld>
            <a:endParaRPr lang="en-US"/>
          </a:p>
        </p:txBody>
      </p:sp>
    </p:spTree>
    <p:extLst>
      <p:ext uri="{BB962C8B-B14F-4D97-AF65-F5344CB8AC3E}">
        <p14:creationId xmlns:p14="http://schemas.microsoft.com/office/powerpoint/2010/main" val="3801778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dirty="0" smtClean="0"/>
              <a:t>误码</a:t>
            </a:r>
            <a:endParaRPr lang="zh-CN" altLang="en-US" dirty="0"/>
          </a:p>
        </p:txBody>
      </p:sp>
      <p:sp>
        <p:nvSpPr>
          <p:cNvPr id="77827" name="Rectangle 3"/>
          <p:cNvSpPr>
            <a:spLocks noGrp="1" noChangeArrowheads="1"/>
          </p:cNvSpPr>
          <p:nvPr>
            <p:ph type="body" idx="1"/>
          </p:nvPr>
        </p:nvSpPr>
        <p:spPr>
          <a:xfrm>
            <a:off x="539552" y="1196752"/>
            <a:ext cx="8064896" cy="5661248"/>
          </a:xfrm>
        </p:spPr>
        <p:txBody>
          <a:bodyPr>
            <a:normAutofit/>
          </a:bodyPr>
          <a:lstStyle/>
          <a:p>
            <a:r>
              <a:rPr lang="zh-CN" altLang="en-US" dirty="0" smtClean="0">
                <a:solidFill>
                  <a:srgbClr val="0000FF"/>
                </a:solidFill>
              </a:rPr>
              <a:t>误码</a:t>
            </a:r>
            <a:r>
              <a:rPr lang="zh-CN" altLang="en-US" dirty="0" smtClean="0"/>
              <a:t>：接收端抽样判决器的</a:t>
            </a:r>
            <a:r>
              <a:rPr lang="zh-CN" altLang="en-US" dirty="0" smtClean="0">
                <a:solidFill>
                  <a:srgbClr val="FF0000"/>
                </a:solidFill>
              </a:rPr>
              <a:t>错误判决</a:t>
            </a:r>
            <a:r>
              <a:rPr lang="zh-CN" altLang="en-US" dirty="0" smtClean="0"/>
              <a:t>造成</a:t>
            </a:r>
            <a:endParaRPr lang="en-US" altLang="zh-CN" dirty="0" smtClean="0"/>
          </a:p>
          <a:p>
            <a:r>
              <a:rPr lang="zh-CN" altLang="en-US" dirty="0" smtClean="0">
                <a:solidFill>
                  <a:srgbClr val="0000FF"/>
                </a:solidFill>
              </a:rPr>
              <a:t>产生原因</a:t>
            </a:r>
            <a:r>
              <a:rPr lang="zh-CN" altLang="en-US" dirty="0" smtClean="0"/>
              <a:t>：</a:t>
            </a:r>
          </a:p>
          <a:p>
            <a:pPr marL="365760" lvl="1" indent="0">
              <a:buNone/>
            </a:pPr>
            <a:r>
              <a:rPr lang="en-US" altLang="zh-CN" dirty="0" smtClean="0">
                <a:solidFill>
                  <a:srgbClr val="C00000"/>
                </a:solidFill>
              </a:rPr>
              <a:t>1</a:t>
            </a:r>
            <a:r>
              <a:rPr lang="zh-CN" altLang="en-US" dirty="0">
                <a:solidFill>
                  <a:srgbClr val="C00000"/>
                </a:solidFill>
              </a:rPr>
              <a:t> </a:t>
            </a:r>
            <a:r>
              <a:rPr lang="zh-CN" altLang="en-US" dirty="0" smtClean="0">
                <a:solidFill>
                  <a:srgbClr val="C00000"/>
                </a:solidFill>
              </a:rPr>
              <a:t> 信道加性</a:t>
            </a:r>
            <a:r>
              <a:rPr lang="zh-CN" altLang="en-US" dirty="0">
                <a:solidFill>
                  <a:srgbClr val="C00000"/>
                </a:solidFill>
              </a:rPr>
              <a:t>噪声</a:t>
            </a:r>
          </a:p>
          <a:p>
            <a:pPr marL="365760" lvl="1" indent="0">
              <a:buNone/>
            </a:pPr>
            <a:r>
              <a:rPr lang="en-US" altLang="zh-CN" dirty="0" smtClean="0">
                <a:solidFill>
                  <a:srgbClr val="C00000"/>
                </a:solidFill>
              </a:rPr>
              <a:t>2  </a:t>
            </a:r>
            <a:r>
              <a:rPr lang="zh-CN" altLang="en-US" dirty="0" smtClean="0">
                <a:solidFill>
                  <a:srgbClr val="C00000"/>
                </a:solidFill>
              </a:rPr>
              <a:t>码间串扰 </a:t>
            </a:r>
            <a:endParaRPr lang="en-US" altLang="zh-CN" dirty="0" smtClean="0">
              <a:solidFill>
                <a:srgbClr val="C00000"/>
              </a:solidFill>
            </a:endParaRPr>
          </a:p>
          <a:p>
            <a:pPr marL="365760" lvl="1" indent="0">
              <a:buNone/>
            </a:pPr>
            <a:endParaRPr lang="en-US" altLang="zh-CN" dirty="0" smtClean="0">
              <a:solidFill>
                <a:srgbClr val="C00000"/>
              </a:solidFill>
            </a:endParaRPr>
          </a:p>
          <a:p>
            <a:r>
              <a:rPr lang="zh-CN" altLang="en-US" dirty="0" smtClean="0">
                <a:solidFill>
                  <a:srgbClr val="0000FF"/>
                </a:solidFill>
              </a:rPr>
              <a:t>什么是码间串扰？</a:t>
            </a:r>
            <a:endParaRPr lang="en-US" altLang="zh-CN" dirty="0" smtClean="0">
              <a:solidFill>
                <a:srgbClr val="0000FF"/>
              </a:solidFill>
            </a:endParaRPr>
          </a:p>
          <a:p>
            <a:pPr lvl="1"/>
            <a:r>
              <a:rPr lang="zh-CN" altLang="en-US" dirty="0" smtClean="0"/>
              <a:t>系统传输的总特性是不理想的，这导致</a:t>
            </a:r>
            <a:r>
              <a:rPr lang="zh-CN" altLang="en-US" dirty="0">
                <a:solidFill>
                  <a:srgbClr val="FF0000"/>
                </a:solidFill>
              </a:rPr>
              <a:t>前后码元的波形畸变</a:t>
            </a:r>
            <a:r>
              <a:rPr lang="zh-CN" altLang="en-US" dirty="0"/>
              <a:t>并使</a:t>
            </a:r>
            <a:r>
              <a:rPr lang="zh-CN" altLang="en-US" dirty="0">
                <a:solidFill>
                  <a:srgbClr val="00CC00"/>
                </a:solidFill>
              </a:rPr>
              <a:t>前面</a:t>
            </a:r>
            <a:r>
              <a:rPr lang="zh-CN" altLang="en-US" dirty="0"/>
              <a:t>波形出现很长的拖尾，从而对</a:t>
            </a:r>
            <a:r>
              <a:rPr lang="zh-CN" altLang="en-US" dirty="0">
                <a:solidFill>
                  <a:srgbClr val="7030A0"/>
                </a:solidFill>
              </a:rPr>
              <a:t>当前码</a:t>
            </a:r>
            <a:r>
              <a:rPr lang="zh-CN" altLang="en-US" dirty="0"/>
              <a:t>元的判决造成干扰</a:t>
            </a:r>
            <a:r>
              <a:rPr lang="zh-CN" altLang="en-US" dirty="0" smtClean="0"/>
              <a:t>。</a:t>
            </a:r>
            <a:endParaRPr lang="zh-CN" altLang="en-US" dirty="0"/>
          </a:p>
          <a:p>
            <a:pPr lvl="1"/>
            <a:endParaRPr lang="en-US" altLang="zh-CN" dirty="0"/>
          </a:p>
          <a:p>
            <a:pPr lvl="1"/>
            <a:endParaRPr lang="en-US" altLang="zh-CN" dirty="0" smtClean="0"/>
          </a:p>
          <a:p>
            <a:pPr lvl="1"/>
            <a:endParaRPr lang="en-US" altLang="zh-CN" dirty="0" smtClean="0"/>
          </a:p>
          <a:p>
            <a:pPr lvl="1"/>
            <a:endParaRPr lang="zh-CN" altLang="en-US" dirty="0" smtClean="0"/>
          </a:p>
        </p:txBody>
      </p:sp>
      <p:sp>
        <p:nvSpPr>
          <p:cNvPr id="6" name="灯片编号占位符 5"/>
          <p:cNvSpPr>
            <a:spLocks noGrp="1"/>
          </p:cNvSpPr>
          <p:nvPr>
            <p:ph type="sldNum" sz="quarter" idx="12"/>
          </p:nvPr>
        </p:nvSpPr>
        <p:spPr/>
        <p:txBody>
          <a:bodyPr/>
          <a:lstStyle/>
          <a:p>
            <a:fld id="{6489EFE7-C068-4F3E-B39D-D4A9832E355A}" type="slidenum">
              <a:rPr lang="en-US" altLang="zh-CN" smtClean="0"/>
              <a:pPr/>
              <a:t>80</a:t>
            </a:fld>
            <a:endParaRPr lang="en-US" altLang="zh-CN"/>
          </a:p>
        </p:txBody>
      </p:sp>
      <p:sp>
        <p:nvSpPr>
          <p:cNvPr id="77829" name="Rectangle 5"/>
          <p:cNvSpPr>
            <a:spLocks noChangeArrowheads="1"/>
          </p:cNvSpPr>
          <p:nvPr/>
        </p:nvSpPr>
        <p:spPr bwMode="auto">
          <a:xfrm>
            <a:off x="0" y="2947988"/>
            <a:ext cx="9144000" cy="0"/>
          </a:xfrm>
          <a:prstGeom prst="rect">
            <a:avLst/>
          </a:prstGeom>
          <a:noFill/>
          <a:ln w="9525">
            <a:noFill/>
            <a:miter lim="800000"/>
            <a:headEnd/>
            <a:tailEnd/>
          </a:ln>
          <a:effectLst/>
        </p:spPr>
        <p:txBody>
          <a:bodyPr wrap="none" anchor="ctr">
            <a:spAutoFit/>
          </a:bodyPr>
          <a:lstStyle/>
          <a:p>
            <a:endParaRPr lang="zh-CN" altLang="en-US"/>
          </a:p>
        </p:txBody>
      </p:sp>
      <p:cxnSp>
        <p:nvCxnSpPr>
          <p:cNvPr id="5" name="直接连接符 4"/>
          <p:cNvCxnSpPr/>
          <p:nvPr/>
        </p:nvCxnSpPr>
        <p:spPr>
          <a:xfrm>
            <a:off x="683568" y="3645024"/>
            <a:ext cx="7776864"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07060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77827">
                                            <p:txEl>
                                              <p:pRg st="2" end="2"/>
                                            </p:txEl>
                                          </p:spTgt>
                                        </p:tgtEl>
                                        <p:attrNameLst>
                                          <p:attrName>style.visibility</p:attrName>
                                        </p:attrNameLst>
                                      </p:cBhvr>
                                      <p:to>
                                        <p:strVal val="visible"/>
                                      </p:to>
                                    </p:set>
                                    <p:anim calcmode="lin" valueType="num">
                                      <p:cBhvr additive="base">
                                        <p:cTn id="18"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78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7827">
                                            <p:txEl>
                                              <p:pRg st="3" end="3"/>
                                            </p:txEl>
                                          </p:spTgt>
                                        </p:tgtEl>
                                        <p:attrNameLst>
                                          <p:attrName>style.visibility</p:attrName>
                                        </p:attrNameLst>
                                      </p:cBhvr>
                                      <p:to>
                                        <p:strVal val="visible"/>
                                      </p:to>
                                    </p:set>
                                    <p:anim calcmode="lin" valueType="num">
                                      <p:cBhvr additive="base">
                                        <p:cTn id="24" dur="500" fill="hold"/>
                                        <p:tgtEl>
                                          <p:spTgt spid="77827">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78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77827">
                                            <p:txEl>
                                              <p:pRg st="5" end="5"/>
                                            </p:txEl>
                                          </p:spTgt>
                                        </p:tgtEl>
                                        <p:attrNameLst>
                                          <p:attrName>style.visibility</p:attrName>
                                        </p:attrNameLst>
                                      </p:cBhvr>
                                      <p:to>
                                        <p:strVal val="visible"/>
                                      </p:to>
                                    </p:set>
                                    <p:anim calcmode="lin" valueType="num">
                                      <p:cBhvr additive="base">
                                        <p:cTn id="34" dur="500" fill="hold"/>
                                        <p:tgtEl>
                                          <p:spTgt spid="77827">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78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77827">
                                            <p:txEl>
                                              <p:pRg st="6" end="6"/>
                                            </p:txEl>
                                          </p:spTgt>
                                        </p:tgtEl>
                                        <p:attrNameLst>
                                          <p:attrName>style.visibility</p:attrName>
                                        </p:attrNameLst>
                                      </p:cBhvr>
                                      <p:to>
                                        <p:strVal val="visible"/>
                                      </p:to>
                                    </p:set>
                                    <p:anim calcmode="lin" valueType="num">
                                      <p:cBhvr additive="base">
                                        <p:cTn id="40" dur="500" fill="hold"/>
                                        <p:tgtEl>
                                          <p:spTgt spid="77827">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78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dirty="0" smtClean="0"/>
              <a:t>码间串扰</a:t>
            </a:r>
            <a:endParaRPr lang="zh-CN" altLang="en-US" dirty="0"/>
          </a:p>
        </p:txBody>
      </p:sp>
      <p:sp>
        <p:nvSpPr>
          <p:cNvPr id="77827" name="Rectangle 3"/>
          <p:cNvSpPr>
            <a:spLocks noGrp="1" noChangeArrowheads="1"/>
          </p:cNvSpPr>
          <p:nvPr>
            <p:ph type="body" idx="1"/>
          </p:nvPr>
        </p:nvSpPr>
        <p:spPr>
          <a:xfrm>
            <a:off x="539552" y="1196752"/>
            <a:ext cx="8064896" cy="617671"/>
          </a:xfrm>
        </p:spPr>
        <p:txBody>
          <a:bodyPr>
            <a:normAutofit/>
          </a:bodyPr>
          <a:lstStyle/>
          <a:p>
            <a:r>
              <a:rPr lang="zh-CN" altLang="en-US" dirty="0" smtClean="0"/>
              <a:t>码</a:t>
            </a:r>
            <a:r>
              <a:rPr lang="zh-CN" altLang="en-US" dirty="0"/>
              <a:t>间串扰严重时，会造成错误判决，如下图所示：</a:t>
            </a:r>
          </a:p>
          <a:p>
            <a:pPr lvl="1"/>
            <a:endParaRPr lang="en-US" altLang="zh-CN" dirty="0"/>
          </a:p>
          <a:p>
            <a:pPr lvl="1"/>
            <a:endParaRPr lang="en-US" altLang="zh-CN" dirty="0" smtClean="0"/>
          </a:p>
          <a:p>
            <a:pPr lvl="1"/>
            <a:endParaRPr lang="en-US" altLang="zh-CN" dirty="0" smtClean="0"/>
          </a:p>
          <a:p>
            <a:pPr lvl="1"/>
            <a:endParaRPr lang="zh-CN" altLang="en-US" dirty="0" smtClean="0"/>
          </a:p>
        </p:txBody>
      </p:sp>
      <p:sp>
        <p:nvSpPr>
          <p:cNvPr id="6" name="灯片编号占位符 5"/>
          <p:cNvSpPr>
            <a:spLocks noGrp="1"/>
          </p:cNvSpPr>
          <p:nvPr>
            <p:ph type="sldNum" sz="quarter" idx="12"/>
          </p:nvPr>
        </p:nvSpPr>
        <p:spPr/>
        <p:txBody>
          <a:bodyPr/>
          <a:lstStyle/>
          <a:p>
            <a:fld id="{6489EFE7-C068-4F3E-B39D-D4A9832E355A}" type="slidenum">
              <a:rPr lang="en-US" altLang="zh-CN" smtClean="0"/>
              <a:pPr/>
              <a:t>81</a:t>
            </a:fld>
            <a:endParaRPr lang="en-US" altLang="zh-CN"/>
          </a:p>
        </p:txBody>
      </p:sp>
      <p:sp>
        <p:nvSpPr>
          <p:cNvPr id="77829" name="Rectangle 5"/>
          <p:cNvSpPr>
            <a:spLocks noChangeArrowheads="1"/>
          </p:cNvSpPr>
          <p:nvPr/>
        </p:nvSpPr>
        <p:spPr bwMode="auto">
          <a:xfrm>
            <a:off x="0" y="2947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28" name="Object 4"/>
          <p:cNvGraphicFramePr>
            <a:graphicFrameLocks noChangeAspect="1"/>
          </p:cNvGraphicFramePr>
          <p:nvPr>
            <p:extLst>
              <p:ext uri="{D42A27DB-BD31-4B8C-83A1-F6EECF244321}">
                <p14:modId xmlns:p14="http://schemas.microsoft.com/office/powerpoint/2010/main" val="1644160091"/>
              </p:ext>
            </p:extLst>
          </p:nvPr>
        </p:nvGraphicFramePr>
        <p:xfrm>
          <a:off x="971599" y="2101004"/>
          <a:ext cx="5804033" cy="1904060"/>
        </p:xfrm>
        <a:graphic>
          <a:graphicData uri="http://schemas.openxmlformats.org/presentationml/2006/ole">
            <mc:AlternateContent xmlns:mc="http://schemas.openxmlformats.org/markup-compatibility/2006">
              <mc:Choice xmlns:v="urn:schemas-microsoft-com:vml" Requires="v">
                <p:oleObj spid="_x0000_s670774" r:id="rId3" imgW="1429207" imgH="464515" progId="Visio.Drawing.11">
                  <p:embed/>
                </p:oleObj>
              </mc:Choice>
              <mc:Fallback>
                <p:oleObj r:id="rId3" imgW="1429207" imgH="46451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99" y="2101004"/>
                        <a:ext cx="5804033" cy="1904060"/>
                      </a:xfrm>
                      <a:prstGeom prst="rect">
                        <a:avLst/>
                      </a:prstGeom>
                      <a:noFill/>
                      <a:extLst/>
                    </p:spPr>
                  </p:pic>
                </p:oleObj>
              </mc:Fallback>
            </mc:AlternateContent>
          </a:graphicData>
        </a:graphic>
      </p:graphicFrame>
      <p:sp>
        <p:nvSpPr>
          <p:cNvPr id="2" name="矩形 1"/>
          <p:cNvSpPr/>
          <p:nvPr/>
        </p:nvSpPr>
        <p:spPr>
          <a:xfrm>
            <a:off x="1565540" y="4232991"/>
            <a:ext cx="3831231" cy="18158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800" b="1" dirty="0" smtClean="0">
                <a:solidFill>
                  <a:srgbClr val="0000FF"/>
                </a:solidFill>
                <a:latin typeface="+mj-ea"/>
                <a:ea typeface="+mj-ea"/>
              </a:rPr>
              <a:t>抽样判决值：</a:t>
            </a:r>
            <a:endParaRPr lang="en-US" altLang="zh-CN" sz="2800" b="1" dirty="0" smtClean="0">
              <a:solidFill>
                <a:srgbClr val="0000FF"/>
              </a:solidFill>
              <a:latin typeface="+mj-ea"/>
              <a:ea typeface="+mj-ea"/>
            </a:endParaRPr>
          </a:p>
          <a:p>
            <a:r>
              <a:rPr lang="en-US" altLang="zh-CN" sz="2800" b="1" dirty="0">
                <a:solidFill>
                  <a:srgbClr val="0000FF"/>
                </a:solidFill>
                <a:latin typeface="+mj-ea"/>
                <a:ea typeface="+mj-ea"/>
              </a:rPr>
              <a:t> </a:t>
            </a:r>
            <a:r>
              <a:rPr lang="en-US" altLang="zh-CN" sz="2800" b="1" dirty="0" smtClean="0">
                <a:solidFill>
                  <a:srgbClr val="0000FF"/>
                </a:solidFill>
                <a:latin typeface="+mj-ea"/>
                <a:ea typeface="+mj-ea"/>
              </a:rPr>
              <a:t>     </a:t>
            </a:r>
            <a:r>
              <a:rPr lang="zh-CN" altLang="en-US" sz="2800" b="1" dirty="0" smtClean="0">
                <a:solidFill>
                  <a:srgbClr val="0000FF"/>
                </a:solidFill>
                <a:latin typeface="+mj-ea"/>
                <a:ea typeface="+mj-ea"/>
              </a:rPr>
              <a:t>不仅含有本码元值，还有其他码元在该码元时刻的串扰和噪声</a:t>
            </a:r>
            <a:endParaRPr lang="zh-CN" altLang="en-US" sz="2800" b="1" dirty="0">
              <a:solidFill>
                <a:srgbClr val="0000FF"/>
              </a:solidFill>
              <a:latin typeface="+mj-ea"/>
              <a:ea typeface="+mj-ea"/>
            </a:endParaRPr>
          </a:p>
        </p:txBody>
      </p:sp>
      <p:sp>
        <p:nvSpPr>
          <p:cNvPr id="8" name="矩形 7"/>
          <p:cNvSpPr/>
          <p:nvPr/>
        </p:nvSpPr>
        <p:spPr>
          <a:xfrm>
            <a:off x="6156176" y="4277414"/>
            <a:ext cx="2664296" cy="181588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2800" b="1" dirty="0" smtClean="0">
                <a:solidFill>
                  <a:srgbClr val="0000FF"/>
                </a:solidFill>
                <a:latin typeface="+mj-ea"/>
                <a:ea typeface="+mj-ea"/>
              </a:rPr>
              <a:t>为恢复信息：</a:t>
            </a:r>
            <a:endParaRPr lang="en-US" altLang="zh-CN" sz="2800" b="1" dirty="0" smtClean="0">
              <a:solidFill>
                <a:srgbClr val="0000FF"/>
              </a:solidFill>
              <a:latin typeface="+mj-ea"/>
              <a:ea typeface="+mj-ea"/>
            </a:endParaRPr>
          </a:p>
          <a:p>
            <a:r>
              <a:rPr lang="zh-CN" altLang="en-US" sz="2800" b="1" dirty="0" smtClean="0">
                <a:solidFill>
                  <a:srgbClr val="0000FF"/>
                </a:solidFill>
                <a:latin typeface="+mj-ea"/>
                <a:ea typeface="+mj-ea"/>
              </a:rPr>
              <a:t>      有效抑制噪声和减小码间串扰</a:t>
            </a:r>
            <a:endParaRPr lang="zh-CN" altLang="en-US" sz="2800" b="1" dirty="0">
              <a:solidFill>
                <a:srgbClr val="0000FF"/>
              </a:solidFill>
              <a:latin typeface="+mj-ea"/>
              <a:ea typeface="+mj-ea"/>
            </a:endParaRPr>
          </a:p>
        </p:txBody>
      </p:sp>
      <p:sp>
        <p:nvSpPr>
          <p:cNvPr id="3" name="下箭头 2"/>
          <p:cNvSpPr/>
          <p:nvPr/>
        </p:nvSpPr>
        <p:spPr>
          <a:xfrm rot="16200000">
            <a:off x="5306405" y="4605227"/>
            <a:ext cx="720080" cy="4558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 name="矩形 3"/>
          <p:cNvSpPr/>
          <p:nvPr/>
        </p:nvSpPr>
        <p:spPr>
          <a:xfrm>
            <a:off x="683566" y="1839716"/>
            <a:ext cx="1112805" cy="461665"/>
          </a:xfrm>
          <a:prstGeom prst="rect">
            <a:avLst/>
          </a:prstGeom>
        </p:spPr>
        <p:txBody>
          <a:bodyPr wrap="none">
            <a:spAutoFit/>
          </a:bodyPr>
          <a:lstStyle/>
          <a:p>
            <a:r>
              <a:rPr lang="zh-CN" altLang="en-US" sz="2400" b="1" dirty="0" smtClean="0">
                <a:solidFill>
                  <a:srgbClr val="0000FF"/>
                </a:solidFill>
                <a:latin typeface="+mj-ea"/>
                <a:ea typeface="+mj-ea"/>
              </a:rPr>
              <a:t>前码元</a:t>
            </a:r>
            <a:endParaRPr lang="zh-CN" altLang="en-US" sz="2400" dirty="0">
              <a:latin typeface="+mj-ea"/>
              <a:ea typeface="+mj-ea"/>
            </a:endParaRPr>
          </a:p>
        </p:txBody>
      </p:sp>
      <p:sp>
        <p:nvSpPr>
          <p:cNvPr id="5" name="矩形 4"/>
          <p:cNvSpPr/>
          <p:nvPr/>
        </p:nvSpPr>
        <p:spPr>
          <a:xfrm>
            <a:off x="3995936" y="1814423"/>
            <a:ext cx="1112805" cy="461665"/>
          </a:xfrm>
          <a:prstGeom prst="rect">
            <a:avLst/>
          </a:prstGeom>
        </p:spPr>
        <p:txBody>
          <a:bodyPr wrap="none">
            <a:spAutoFit/>
          </a:bodyPr>
          <a:lstStyle/>
          <a:p>
            <a:r>
              <a:rPr lang="zh-CN" altLang="en-US" sz="2400" b="1" dirty="0" smtClean="0">
                <a:solidFill>
                  <a:srgbClr val="0000FF"/>
                </a:solidFill>
                <a:latin typeface="+mj-ea"/>
                <a:ea typeface="+mj-ea"/>
              </a:rPr>
              <a:t>后码元</a:t>
            </a:r>
            <a:endParaRPr lang="zh-CN" altLang="en-US" sz="2400" dirty="0">
              <a:latin typeface="+mj-ea"/>
              <a:ea typeface="+mj-ea"/>
            </a:endParaRPr>
          </a:p>
        </p:txBody>
      </p:sp>
      <p:cxnSp>
        <p:nvCxnSpPr>
          <p:cNvPr id="9" name="直接箭头连接符 8"/>
          <p:cNvCxnSpPr/>
          <p:nvPr/>
        </p:nvCxnSpPr>
        <p:spPr>
          <a:xfrm>
            <a:off x="1331640" y="2335828"/>
            <a:ext cx="233900" cy="37309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1" name="直接箭头连接符 10"/>
          <p:cNvCxnSpPr/>
          <p:nvPr/>
        </p:nvCxnSpPr>
        <p:spPr>
          <a:xfrm flipH="1">
            <a:off x="3995936" y="2183755"/>
            <a:ext cx="288032" cy="33861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5" name="直接连接符 14"/>
          <p:cNvCxnSpPr/>
          <p:nvPr/>
        </p:nvCxnSpPr>
        <p:spPr>
          <a:xfrm>
            <a:off x="2776959" y="2183755"/>
            <a:ext cx="0" cy="1749301"/>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直接连接符 19"/>
          <p:cNvCxnSpPr/>
          <p:nvPr/>
        </p:nvCxnSpPr>
        <p:spPr>
          <a:xfrm>
            <a:off x="4283968" y="2276088"/>
            <a:ext cx="0" cy="1656968"/>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8784786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7828"/>
                                        </p:tgtEl>
                                        <p:attrNameLst>
                                          <p:attrName>style.visibility</p:attrName>
                                        </p:attrNameLst>
                                      </p:cBhvr>
                                      <p:to>
                                        <p:strVal val="visible"/>
                                      </p:to>
                                    </p:set>
                                    <p:anim calcmode="lin" valueType="num">
                                      <p:cBhvr additive="base">
                                        <p:cTn id="12" dur="500" fill="hold"/>
                                        <p:tgtEl>
                                          <p:spTgt spid="77828"/>
                                        </p:tgtEl>
                                        <p:attrNameLst>
                                          <p:attrName>ppt_x</p:attrName>
                                        </p:attrNameLst>
                                      </p:cBhvr>
                                      <p:tavLst>
                                        <p:tav tm="0">
                                          <p:val>
                                            <p:strVal val="#ppt_x"/>
                                          </p:val>
                                        </p:tav>
                                        <p:tav tm="100000">
                                          <p:val>
                                            <p:strVal val="#ppt_x"/>
                                          </p:val>
                                        </p:tav>
                                      </p:tavLst>
                                    </p:anim>
                                    <p:anim calcmode="lin" valueType="num">
                                      <p:cBhvr additive="base">
                                        <p:cTn id="13" dur="500" fill="hold"/>
                                        <p:tgtEl>
                                          <p:spTgt spid="7782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16" presetClass="entr" presetSubtype="21" fill="hold" grpId="0"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arn(inVertic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inVertical)">
                                      <p:cBhvr>
                                        <p:cTn id="47" dur="500"/>
                                        <p:tgtEl>
                                          <p:spTgt spid="8"/>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arn(inVertical)">
                                      <p:cBhvr>
                                        <p:cTn id="5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3" grpId="0" animBg="1"/>
      <p:bldP spid="4" grpId="0"/>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dirty="0"/>
              <a:t>6.3.2 </a:t>
            </a:r>
            <a:r>
              <a:rPr lang="zh-CN" altLang="en-US" dirty="0"/>
              <a:t>数字基带信号传输的定量分析</a:t>
            </a:r>
          </a:p>
        </p:txBody>
      </p:sp>
      <p:sp>
        <p:nvSpPr>
          <p:cNvPr id="78851" name="Rectangle 3"/>
          <p:cNvSpPr>
            <a:spLocks noGrp="1" noChangeArrowheads="1"/>
          </p:cNvSpPr>
          <p:nvPr>
            <p:ph idx="1"/>
          </p:nvPr>
        </p:nvSpPr>
        <p:spPr/>
        <p:txBody>
          <a:bodyPr/>
          <a:lstStyle/>
          <a:p>
            <a:r>
              <a:rPr lang="zh-CN" altLang="en-US" dirty="0" smtClean="0">
                <a:solidFill>
                  <a:srgbClr val="0000FF"/>
                </a:solidFill>
              </a:rPr>
              <a:t>数字基带信号传输模型</a:t>
            </a:r>
          </a:p>
          <a:p>
            <a:pPr lvl="1"/>
            <a:endParaRPr lang="zh-CN" altLang="en-US" dirty="0" smtClean="0"/>
          </a:p>
          <a:p>
            <a:pPr lvl="1"/>
            <a:endParaRPr lang="zh-CN" altLang="en-US" dirty="0" smtClean="0"/>
          </a:p>
          <a:p>
            <a:pPr lvl="1"/>
            <a:endParaRPr lang="zh-CN" altLang="en-US" dirty="0" smtClean="0"/>
          </a:p>
          <a:p>
            <a:pPr lvl="1"/>
            <a:endParaRPr lang="zh-CN" altLang="en-US" dirty="0" smtClean="0"/>
          </a:p>
          <a:p>
            <a:r>
              <a:rPr lang="zh-CN" altLang="en-US" dirty="0" smtClean="0"/>
              <a:t> 假设：</a:t>
            </a:r>
            <a:r>
              <a:rPr lang="en-US" altLang="zh-CN" dirty="0" smtClean="0"/>
              <a:t>{</a:t>
            </a:r>
            <a:r>
              <a:rPr lang="en-US" altLang="zh-CN" i="1" dirty="0" smtClean="0"/>
              <a:t>a</a:t>
            </a:r>
            <a:r>
              <a:rPr lang="en-US" altLang="zh-CN" i="1" baseline="-25000" dirty="0" smtClean="0"/>
              <a:t>n</a:t>
            </a:r>
            <a:r>
              <a:rPr lang="en-US" altLang="zh-CN" dirty="0" smtClean="0"/>
              <a:t>} </a:t>
            </a:r>
            <a:r>
              <a:rPr lang="zh-CN" altLang="en-US" dirty="0" smtClean="0"/>
              <a:t>－ 发送滤波器的输入符号序列，取值为</a:t>
            </a:r>
            <a:r>
              <a:rPr lang="en-US" altLang="zh-CN" dirty="0" smtClean="0"/>
              <a:t>0</a:t>
            </a:r>
            <a:r>
              <a:rPr lang="zh-CN" altLang="en-US" dirty="0" smtClean="0"/>
              <a:t>、</a:t>
            </a:r>
            <a:r>
              <a:rPr lang="en-US" altLang="zh-CN" dirty="0" smtClean="0"/>
              <a:t>1</a:t>
            </a:r>
            <a:r>
              <a:rPr lang="zh-CN" altLang="en-US" dirty="0" smtClean="0"/>
              <a:t>或</a:t>
            </a:r>
            <a:r>
              <a:rPr lang="en-US" altLang="zh-CN" dirty="0" smtClean="0"/>
              <a:t>-1</a:t>
            </a:r>
            <a:r>
              <a:rPr lang="zh-CN" altLang="en-US" dirty="0" smtClean="0"/>
              <a:t>，</a:t>
            </a:r>
            <a:r>
              <a:rPr lang="en-US" altLang="zh-CN" dirty="0" smtClean="0"/>
              <a:t>+1</a:t>
            </a:r>
            <a:r>
              <a:rPr lang="zh-CN" altLang="en-US" dirty="0" smtClean="0"/>
              <a:t>。 </a:t>
            </a:r>
          </a:p>
          <a:p>
            <a:r>
              <a:rPr lang="zh-CN" altLang="en-US" dirty="0" smtClean="0"/>
              <a:t> </a:t>
            </a:r>
            <a:r>
              <a:rPr lang="en-US" altLang="zh-CN" dirty="0" smtClean="0"/>
              <a:t>d (t) :</a:t>
            </a:r>
            <a:r>
              <a:rPr lang="zh-CN" altLang="en-US" dirty="0" smtClean="0"/>
              <a:t> 对应的基带信号表示（冲激序列）</a:t>
            </a:r>
            <a:endParaRPr lang="zh-CN" altLang="en-US" dirty="0"/>
          </a:p>
        </p:txBody>
      </p:sp>
      <p:sp>
        <p:nvSpPr>
          <p:cNvPr id="9" name="灯片编号占位符 6"/>
          <p:cNvSpPr>
            <a:spLocks noGrp="1"/>
          </p:cNvSpPr>
          <p:nvPr>
            <p:ph type="sldNum" sz="quarter" idx="12"/>
          </p:nvPr>
        </p:nvSpPr>
        <p:spPr/>
        <p:txBody>
          <a:bodyPr/>
          <a:lstStyle/>
          <a:p>
            <a:fld id="{F60E077F-08C9-4E77-A705-FC53FEA9D412}" type="slidenum">
              <a:rPr lang="en-US" altLang="zh-CN" smtClean="0"/>
              <a:pPr/>
              <a:t>82</a:t>
            </a:fld>
            <a:endParaRPr lang="en-US" altLang="zh-CN"/>
          </a:p>
        </p:txBody>
      </p:sp>
      <p:grpSp>
        <p:nvGrpSpPr>
          <p:cNvPr id="2" name="Group 7"/>
          <p:cNvGrpSpPr>
            <a:grpSpLocks/>
          </p:cNvGrpSpPr>
          <p:nvPr/>
        </p:nvGrpSpPr>
        <p:grpSpPr bwMode="auto">
          <a:xfrm>
            <a:off x="250825" y="1832769"/>
            <a:ext cx="8893175" cy="1665288"/>
            <a:chOff x="158" y="1366"/>
            <a:chExt cx="5602" cy="1049"/>
          </a:xfrm>
        </p:grpSpPr>
        <p:pic>
          <p:nvPicPr>
            <p:cNvPr id="78852" name="Picture 4" descr="t0507"/>
            <p:cNvPicPr>
              <a:picLocks noChangeAspect="1" noChangeArrowheads="1"/>
            </p:cNvPicPr>
            <p:nvPr/>
          </p:nvPicPr>
          <p:blipFill>
            <a:blip r:embed="rId3" cstate="print"/>
            <a:srcRect/>
            <a:stretch>
              <a:fillRect/>
            </a:stretch>
          </p:blipFill>
          <p:spPr bwMode="auto">
            <a:xfrm>
              <a:off x="158" y="1366"/>
              <a:ext cx="5602" cy="1049"/>
            </a:xfrm>
            <a:prstGeom prst="rect">
              <a:avLst/>
            </a:prstGeom>
            <a:noFill/>
            <a:ln>
              <a:noFill/>
            </a:ln>
            <a:effectLst/>
          </p:spPr>
        </p:pic>
        <p:sp>
          <p:nvSpPr>
            <p:cNvPr id="78854" name="Text Box 6"/>
            <p:cNvSpPr txBox="1">
              <a:spLocks noChangeArrowheads="1"/>
            </p:cNvSpPr>
            <p:nvPr/>
          </p:nvSpPr>
          <p:spPr bwMode="auto">
            <a:xfrm>
              <a:off x="4609" y="1735"/>
              <a:ext cx="425" cy="404"/>
            </a:xfrm>
            <a:prstGeom prst="rect">
              <a:avLst/>
            </a:prstGeom>
            <a:solidFill>
              <a:schemeClr val="bg1"/>
            </a:solidFill>
            <a:ln w="9525">
              <a:noFill/>
              <a:miter lim="800000"/>
              <a:headEnd/>
              <a:tailEnd/>
            </a:ln>
            <a:effectLst/>
          </p:spPr>
          <p:txBody>
            <a:bodyPr>
              <a:spAutoFit/>
            </a:bodyPr>
            <a:lstStyle/>
            <a:p>
              <a:r>
                <a:rPr lang="zh-CN" altLang="en-US"/>
                <a:t>抽样</a:t>
              </a:r>
            </a:p>
            <a:p>
              <a:r>
                <a:rPr lang="zh-CN" altLang="en-US"/>
                <a:t>判决</a:t>
              </a:r>
            </a:p>
          </p:txBody>
        </p:sp>
      </p:grpSp>
      <p:sp>
        <p:nvSpPr>
          <p:cNvPr id="78857"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8856" name="Object 8"/>
          <p:cNvGraphicFramePr>
            <a:graphicFrameLocks noChangeAspect="1"/>
          </p:cNvGraphicFramePr>
          <p:nvPr>
            <p:extLst>
              <p:ext uri="{D42A27DB-BD31-4B8C-83A1-F6EECF244321}">
                <p14:modId xmlns:p14="http://schemas.microsoft.com/office/powerpoint/2010/main" val="623381358"/>
              </p:ext>
            </p:extLst>
          </p:nvPr>
        </p:nvGraphicFramePr>
        <p:xfrm>
          <a:off x="2555776" y="5301208"/>
          <a:ext cx="3528392" cy="1073771"/>
        </p:xfrm>
        <a:graphic>
          <a:graphicData uri="http://schemas.openxmlformats.org/presentationml/2006/ole">
            <mc:AlternateContent xmlns:mc="http://schemas.openxmlformats.org/markup-compatibility/2006">
              <mc:Choice xmlns:v="urn:schemas-microsoft-com:vml" Requires="v">
                <p:oleObj spid="_x0000_s28917" name="公式" r:id="rId4" imgW="1409088" imgH="431613" progId="Equation.3">
                  <p:embed/>
                </p:oleObj>
              </mc:Choice>
              <mc:Fallback>
                <p:oleObj name="公式" r:id="rId4" imgW="1409088" imgH="431613" progId="Equation.3">
                  <p:embed/>
                  <p:pic>
                    <p:nvPicPr>
                      <p:cNvPr id="0" name="Picture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5301208"/>
                        <a:ext cx="3528392" cy="10737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下箭头 9"/>
          <p:cNvSpPr/>
          <p:nvPr/>
        </p:nvSpPr>
        <p:spPr>
          <a:xfrm>
            <a:off x="1259632" y="2835275"/>
            <a:ext cx="504056" cy="1745853"/>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pRg st="5" end="5"/>
                                            </p:txEl>
                                          </p:spTgt>
                                        </p:tgtEl>
                                        <p:attrNameLst>
                                          <p:attrName>style.visibility</p:attrName>
                                        </p:attrNameLst>
                                      </p:cBhvr>
                                      <p:to>
                                        <p:strVal val="visible"/>
                                      </p:to>
                                    </p:set>
                                    <p:anim calcmode="lin" valueType="num">
                                      <p:cBhvr additive="base">
                                        <p:cTn id="7" dur="5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8851">
                                            <p:txEl>
                                              <p:pRg st="6" end="6"/>
                                            </p:txEl>
                                          </p:spTgt>
                                        </p:tgtEl>
                                        <p:attrNameLst>
                                          <p:attrName>style.visibility</p:attrName>
                                        </p:attrNameLst>
                                      </p:cBhvr>
                                      <p:to>
                                        <p:strVal val="visible"/>
                                      </p:to>
                                    </p:set>
                                    <p:anim calcmode="lin" valueType="num">
                                      <p:cBhvr additive="base">
                                        <p:cTn id="13" dur="500" fill="hold"/>
                                        <p:tgtEl>
                                          <p:spTgt spid="78851">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1">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8856"/>
                                        </p:tgtEl>
                                        <p:attrNameLst>
                                          <p:attrName>style.visibility</p:attrName>
                                        </p:attrNameLst>
                                      </p:cBhvr>
                                      <p:to>
                                        <p:strVal val="visible"/>
                                      </p:to>
                                    </p:set>
                                    <p:anim calcmode="lin" valueType="num">
                                      <p:cBhvr additive="base">
                                        <p:cTn id="17" dur="500" fill="hold"/>
                                        <p:tgtEl>
                                          <p:spTgt spid="78856"/>
                                        </p:tgtEl>
                                        <p:attrNameLst>
                                          <p:attrName>ppt_x</p:attrName>
                                        </p:attrNameLst>
                                      </p:cBhvr>
                                      <p:tavLst>
                                        <p:tav tm="0">
                                          <p:val>
                                            <p:strVal val="#ppt_x"/>
                                          </p:val>
                                        </p:tav>
                                        <p:tav tm="100000">
                                          <p:val>
                                            <p:strVal val="#ppt_x"/>
                                          </p:val>
                                        </p:tav>
                                      </p:tavLst>
                                    </p:anim>
                                    <p:anim calcmode="lin" valueType="num">
                                      <p:cBhvr additive="base">
                                        <p:cTn id="18" dur="500" fill="hold"/>
                                        <p:tgtEl>
                                          <p:spTgt spid="7885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0000FF"/>
                </a:solidFill>
              </a:rPr>
              <a:t>数字基带信号传输</a:t>
            </a:r>
            <a:r>
              <a:rPr lang="zh-CN" altLang="en-US" dirty="0" smtClean="0">
                <a:solidFill>
                  <a:srgbClr val="0000FF"/>
                </a:solidFill>
              </a:rPr>
              <a:t>模型</a:t>
            </a:r>
            <a:endParaRPr lang="zh-CN" altLang="en-US" dirty="0"/>
          </a:p>
        </p:txBody>
      </p:sp>
      <p:sp>
        <p:nvSpPr>
          <p:cNvPr id="3" name="内容占位符 2"/>
          <p:cNvSpPr>
            <a:spLocks noGrp="1"/>
          </p:cNvSpPr>
          <p:nvPr>
            <p:ph idx="1"/>
          </p:nvPr>
        </p:nvSpPr>
        <p:spPr>
          <a:xfrm>
            <a:off x="539552" y="3063876"/>
            <a:ext cx="8064896" cy="3173436"/>
          </a:xfrm>
        </p:spPr>
        <p:txBody>
          <a:bodyPr/>
          <a:lstStyle/>
          <a:p>
            <a:r>
              <a:rPr lang="zh-CN" altLang="en-US" dirty="0">
                <a:solidFill>
                  <a:srgbClr val="0000FF"/>
                </a:solidFill>
              </a:rPr>
              <a:t>发送滤波器输出</a:t>
            </a:r>
          </a:p>
          <a:p>
            <a:pPr lvl="1"/>
            <a:endParaRPr lang="zh-CN" altLang="en-US" dirty="0"/>
          </a:p>
          <a:p>
            <a:pPr lvl="1"/>
            <a:endParaRPr lang="zh-CN" altLang="en-US" dirty="0"/>
          </a:p>
          <a:p>
            <a:pPr lvl="1"/>
            <a:r>
              <a:rPr lang="zh-CN" altLang="en-US" dirty="0"/>
              <a:t>式中  </a:t>
            </a:r>
            <a:r>
              <a:rPr lang="en-US" altLang="zh-CN" i="1" dirty="0" err="1"/>
              <a:t>g</a:t>
            </a:r>
            <a:r>
              <a:rPr lang="en-US" altLang="zh-CN" baseline="-25000" dirty="0" err="1"/>
              <a:t>T</a:t>
            </a:r>
            <a:r>
              <a:rPr lang="en-US" altLang="zh-CN" dirty="0"/>
              <a:t> (</a:t>
            </a:r>
            <a:r>
              <a:rPr lang="en-US" altLang="zh-CN" i="1" dirty="0"/>
              <a:t>t</a:t>
            </a:r>
            <a:r>
              <a:rPr lang="en-US" altLang="zh-CN" dirty="0"/>
              <a:t>) </a:t>
            </a:r>
            <a:r>
              <a:rPr lang="zh-CN" altLang="en-US" dirty="0"/>
              <a:t>－ 发送滤波器的冲激响应 </a:t>
            </a:r>
          </a:p>
          <a:p>
            <a:pPr lvl="1">
              <a:lnSpc>
                <a:spcPct val="130000"/>
              </a:lnSpc>
            </a:pPr>
            <a:r>
              <a:rPr lang="zh-CN" altLang="en-US" dirty="0"/>
              <a:t> </a:t>
            </a:r>
            <a:r>
              <a:rPr lang="zh-CN" altLang="en-US" dirty="0" smtClean="0"/>
              <a:t>设</a:t>
            </a:r>
            <a:r>
              <a:rPr lang="zh-CN" altLang="en-US" dirty="0"/>
              <a:t>发送滤波器的传输特性为</a:t>
            </a:r>
            <a:r>
              <a:rPr lang="en-US" altLang="zh-CN" i="1" dirty="0"/>
              <a:t>G</a:t>
            </a:r>
            <a:r>
              <a:rPr lang="en-US" altLang="zh-CN" baseline="-25000" dirty="0"/>
              <a:t>T</a:t>
            </a:r>
            <a:r>
              <a:rPr lang="en-US" altLang="zh-CN" dirty="0"/>
              <a:t> (</a:t>
            </a:r>
            <a:r>
              <a:rPr lang="en-US" altLang="zh-CN" i="1" dirty="0">
                <a:sym typeface="Symbol" pitchFamily="18" charset="2"/>
              </a:rPr>
              <a:t></a:t>
            </a:r>
            <a:r>
              <a:rPr lang="en-US" altLang="zh-CN" dirty="0"/>
              <a:t>) </a:t>
            </a:r>
            <a:r>
              <a:rPr lang="zh-CN" altLang="en-US" dirty="0"/>
              <a:t>，则有</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83</a:t>
            </a:fld>
            <a:endParaRPr lang="en-US"/>
          </a:p>
        </p:txBody>
      </p:sp>
      <p:grpSp>
        <p:nvGrpSpPr>
          <p:cNvPr id="5" name="Group 7"/>
          <p:cNvGrpSpPr>
            <a:grpSpLocks/>
          </p:cNvGrpSpPr>
          <p:nvPr/>
        </p:nvGrpSpPr>
        <p:grpSpPr bwMode="auto">
          <a:xfrm>
            <a:off x="275431" y="1398588"/>
            <a:ext cx="8893175" cy="1665288"/>
            <a:chOff x="158" y="1366"/>
            <a:chExt cx="5602" cy="1049"/>
          </a:xfrm>
        </p:grpSpPr>
        <p:pic>
          <p:nvPicPr>
            <p:cNvPr id="6" name="Picture 4" descr="t0507"/>
            <p:cNvPicPr>
              <a:picLocks noChangeAspect="1" noChangeArrowheads="1"/>
            </p:cNvPicPr>
            <p:nvPr/>
          </p:nvPicPr>
          <p:blipFill>
            <a:blip r:embed="rId3" cstate="print"/>
            <a:srcRect/>
            <a:stretch>
              <a:fillRect/>
            </a:stretch>
          </p:blipFill>
          <p:spPr bwMode="auto">
            <a:xfrm>
              <a:off x="158" y="1366"/>
              <a:ext cx="5602" cy="1049"/>
            </a:xfrm>
            <a:prstGeom prst="rect">
              <a:avLst/>
            </a:prstGeom>
            <a:noFill/>
            <a:ln>
              <a:noFill/>
            </a:ln>
            <a:effectLst/>
          </p:spPr>
        </p:pic>
        <p:sp>
          <p:nvSpPr>
            <p:cNvPr id="7" name="Text Box 6"/>
            <p:cNvSpPr txBox="1">
              <a:spLocks noChangeArrowheads="1"/>
            </p:cNvSpPr>
            <p:nvPr/>
          </p:nvSpPr>
          <p:spPr bwMode="auto">
            <a:xfrm>
              <a:off x="4609" y="1735"/>
              <a:ext cx="425" cy="404"/>
            </a:xfrm>
            <a:prstGeom prst="rect">
              <a:avLst/>
            </a:prstGeom>
            <a:solidFill>
              <a:schemeClr val="bg1"/>
            </a:solidFill>
            <a:ln w="9525">
              <a:noFill/>
              <a:miter lim="800000"/>
              <a:headEnd/>
              <a:tailEnd/>
            </a:ln>
            <a:effectLst/>
          </p:spPr>
          <p:txBody>
            <a:bodyPr>
              <a:spAutoFit/>
            </a:bodyPr>
            <a:lstStyle/>
            <a:p>
              <a:r>
                <a:rPr lang="zh-CN" altLang="en-US"/>
                <a:t>抽样</a:t>
              </a:r>
            </a:p>
            <a:p>
              <a:r>
                <a:rPr lang="zh-CN" altLang="en-US"/>
                <a:t>判决</a:t>
              </a:r>
            </a:p>
          </p:txBody>
        </p:sp>
      </p:grpSp>
      <p:graphicFrame>
        <p:nvGraphicFramePr>
          <p:cNvPr id="8" name="对象 7"/>
          <p:cNvGraphicFramePr>
            <a:graphicFrameLocks noChangeAspect="1"/>
          </p:cNvGraphicFramePr>
          <p:nvPr>
            <p:extLst>
              <p:ext uri="{D42A27DB-BD31-4B8C-83A1-F6EECF244321}">
                <p14:modId xmlns:p14="http://schemas.microsoft.com/office/powerpoint/2010/main" val="282345202"/>
              </p:ext>
            </p:extLst>
          </p:nvPr>
        </p:nvGraphicFramePr>
        <p:xfrm>
          <a:off x="1763688" y="3573016"/>
          <a:ext cx="5496150" cy="1008112"/>
        </p:xfrm>
        <a:graphic>
          <a:graphicData uri="http://schemas.openxmlformats.org/presentationml/2006/ole">
            <mc:AlternateContent xmlns:mc="http://schemas.openxmlformats.org/markup-compatibility/2006">
              <mc:Choice xmlns:v="urn:schemas-microsoft-com:vml" Requires="v">
                <p:oleObj spid="_x0000_s379262" name="公式" r:id="rId4" imgW="2336800" imgH="431800" progId="Equation.3">
                  <p:embed/>
                </p:oleObj>
              </mc:Choice>
              <mc:Fallback>
                <p:oleObj name="公式" r:id="rId4" imgW="2336800" imgH="431800" progId="Equation.3">
                  <p:embed/>
                  <p:pic>
                    <p:nvPicPr>
                      <p:cNvPr id="0" name="Picture 1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3573016"/>
                        <a:ext cx="5496150"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40439303"/>
              </p:ext>
            </p:extLst>
          </p:nvPr>
        </p:nvGraphicFramePr>
        <p:xfrm>
          <a:off x="2483767" y="5733256"/>
          <a:ext cx="3600401" cy="797704"/>
        </p:xfrm>
        <a:graphic>
          <a:graphicData uri="http://schemas.openxmlformats.org/presentationml/2006/ole">
            <mc:AlternateContent xmlns:mc="http://schemas.openxmlformats.org/markup-compatibility/2006">
              <mc:Choice xmlns:v="urn:schemas-microsoft-com:vml" Requires="v">
                <p:oleObj spid="_x0000_s379263" name="公式" r:id="rId6" imgW="1765300" imgH="393700" progId="Equation.3">
                  <p:embed/>
                </p:oleObj>
              </mc:Choice>
              <mc:Fallback>
                <p:oleObj name="公式" r:id="rId6" imgW="1765300" imgH="393700" progId="Equation.3">
                  <p:embed/>
                  <p:pic>
                    <p:nvPicPr>
                      <p:cNvPr id="0" name="Picture 1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3767" y="5733256"/>
                        <a:ext cx="3600401" cy="7977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下箭头 12"/>
          <p:cNvSpPr/>
          <p:nvPr/>
        </p:nvSpPr>
        <p:spPr>
          <a:xfrm>
            <a:off x="2843808" y="2305051"/>
            <a:ext cx="504056" cy="758825"/>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599178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r>
              <a:rPr lang="zh-CN" altLang="en-US" dirty="0">
                <a:solidFill>
                  <a:srgbClr val="0000FF"/>
                </a:solidFill>
              </a:rPr>
              <a:t>数字基带信号传输</a:t>
            </a:r>
            <a:r>
              <a:rPr lang="zh-CN" altLang="en-US" dirty="0" smtClean="0">
                <a:solidFill>
                  <a:srgbClr val="0000FF"/>
                </a:solidFill>
              </a:rPr>
              <a:t>模型</a:t>
            </a:r>
            <a:endParaRPr lang="zh-CN" altLang="en-US" b="0" dirty="0"/>
          </a:p>
        </p:txBody>
      </p:sp>
      <p:sp>
        <p:nvSpPr>
          <p:cNvPr id="80899" name="Rectangle 3"/>
          <p:cNvSpPr>
            <a:spLocks noGrp="1" noChangeArrowheads="1"/>
          </p:cNvSpPr>
          <p:nvPr>
            <p:ph type="body" idx="1"/>
          </p:nvPr>
        </p:nvSpPr>
        <p:spPr>
          <a:xfrm>
            <a:off x="539552" y="3063876"/>
            <a:ext cx="8064896" cy="3173436"/>
          </a:xfrm>
        </p:spPr>
        <p:txBody>
          <a:bodyPr/>
          <a:lstStyle/>
          <a:p>
            <a:pPr>
              <a:lnSpc>
                <a:spcPct val="130000"/>
              </a:lnSpc>
            </a:pPr>
            <a:r>
              <a:rPr lang="zh-CN" altLang="en-US" dirty="0" smtClean="0">
                <a:solidFill>
                  <a:srgbClr val="0000FF"/>
                </a:solidFill>
              </a:rPr>
              <a:t>总</a:t>
            </a:r>
            <a:r>
              <a:rPr lang="zh-CN" altLang="en-US" dirty="0">
                <a:solidFill>
                  <a:srgbClr val="0000FF"/>
                </a:solidFill>
              </a:rPr>
              <a:t>传输特性</a:t>
            </a:r>
          </a:p>
          <a:p>
            <a:pPr lvl="1">
              <a:lnSpc>
                <a:spcPct val="130000"/>
              </a:lnSpc>
              <a:buFont typeface="Wingdings" pitchFamily="2" charset="2"/>
              <a:buNone/>
            </a:pPr>
            <a:r>
              <a:rPr lang="zh-CN" altLang="en-US" dirty="0"/>
              <a:t>	    </a:t>
            </a:r>
            <a:r>
              <a:rPr lang="zh-CN" altLang="en-US" dirty="0" smtClean="0"/>
              <a:t>设</a:t>
            </a:r>
            <a:r>
              <a:rPr lang="zh-CN" altLang="en-US" dirty="0"/>
              <a:t>信道的传输特性为</a:t>
            </a:r>
            <a:r>
              <a:rPr lang="en-US" altLang="zh-CN" dirty="0"/>
              <a:t>C(</a:t>
            </a:r>
            <a:r>
              <a:rPr lang="en-US" altLang="zh-CN" i="1" dirty="0">
                <a:sym typeface="Symbol" pitchFamily="18" charset="2"/>
              </a:rPr>
              <a:t></a:t>
            </a:r>
            <a:r>
              <a:rPr lang="en-US" altLang="zh-CN" dirty="0"/>
              <a:t>)</a:t>
            </a:r>
            <a:r>
              <a:rPr lang="zh-CN" altLang="en-US" dirty="0"/>
              <a:t>，接收滤波器的传输特性为</a:t>
            </a:r>
            <a:r>
              <a:rPr lang="en-US" altLang="zh-CN" i="1" dirty="0"/>
              <a:t>G</a:t>
            </a:r>
            <a:r>
              <a:rPr lang="en-US" altLang="zh-CN" baseline="-25000" dirty="0"/>
              <a:t>R</a:t>
            </a:r>
            <a:r>
              <a:rPr lang="en-US" altLang="zh-CN" dirty="0"/>
              <a:t> (</a:t>
            </a:r>
            <a:r>
              <a:rPr lang="en-US" altLang="zh-CN" i="1" dirty="0">
                <a:sym typeface="Symbol" pitchFamily="18" charset="2"/>
              </a:rPr>
              <a:t></a:t>
            </a:r>
            <a:r>
              <a:rPr lang="en-US" altLang="zh-CN" dirty="0"/>
              <a:t>) </a:t>
            </a:r>
            <a:r>
              <a:rPr lang="zh-CN" altLang="en-US" dirty="0" smtClean="0"/>
              <a:t>，则基带传输系统的总传输特性为</a:t>
            </a:r>
          </a:p>
          <a:p>
            <a:endParaRPr lang="zh-CN" altLang="en-US" dirty="0" smtClean="0"/>
          </a:p>
          <a:p>
            <a:pPr lvl="1"/>
            <a:r>
              <a:rPr lang="zh-CN" altLang="en-US" dirty="0" smtClean="0"/>
              <a:t>其单位冲激响应为</a:t>
            </a:r>
            <a:endParaRPr lang="zh-CN" altLang="en-US" dirty="0"/>
          </a:p>
        </p:txBody>
      </p:sp>
      <p:sp>
        <p:nvSpPr>
          <p:cNvPr id="12" name="灯片编号占位符 5"/>
          <p:cNvSpPr>
            <a:spLocks noGrp="1"/>
          </p:cNvSpPr>
          <p:nvPr>
            <p:ph type="sldNum" sz="quarter" idx="12"/>
          </p:nvPr>
        </p:nvSpPr>
        <p:spPr/>
        <p:txBody>
          <a:bodyPr/>
          <a:lstStyle/>
          <a:p>
            <a:fld id="{9DCA79CC-C898-42F4-8B19-532C6CC606F8}" type="slidenum">
              <a:rPr lang="en-US" altLang="zh-CN" smtClean="0"/>
              <a:pPr/>
              <a:t>84</a:t>
            </a:fld>
            <a:endParaRPr lang="en-US" altLang="zh-CN"/>
          </a:p>
        </p:txBody>
      </p:sp>
      <p:sp>
        <p:nvSpPr>
          <p:cNvPr id="8090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0903" name="Rectangle 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0905" name="Rectangle 9"/>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904" name="Object 8"/>
          <p:cNvGraphicFramePr>
            <a:graphicFrameLocks noChangeAspect="1"/>
          </p:cNvGraphicFramePr>
          <p:nvPr>
            <p:extLst>
              <p:ext uri="{D42A27DB-BD31-4B8C-83A1-F6EECF244321}">
                <p14:modId xmlns:p14="http://schemas.microsoft.com/office/powerpoint/2010/main" val="1070679885"/>
              </p:ext>
            </p:extLst>
          </p:nvPr>
        </p:nvGraphicFramePr>
        <p:xfrm>
          <a:off x="2594449" y="4797152"/>
          <a:ext cx="4473262" cy="576064"/>
        </p:xfrm>
        <a:graphic>
          <a:graphicData uri="http://schemas.openxmlformats.org/presentationml/2006/ole">
            <mc:AlternateContent xmlns:mc="http://schemas.openxmlformats.org/markup-compatibility/2006">
              <mc:Choice xmlns:v="urn:schemas-microsoft-com:vml" Requires="v">
                <p:oleObj spid="_x0000_s378240" name="公式" r:id="rId3" imgW="1701800" imgH="215900" progId="Equation.3">
                  <p:embed/>
                </p:oleObj>
              </mc:Choice>
              <mc:Fallback>
                <p:oleObj name="公式" r:id="rId3" imgW="1701800" imgH="215900" progId="Equation.3">
                  <p:embed/>
                  <p:pic>
                    <p:nvPicPr>
                      <p:cNvPr id="0" name="Picture 1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4449" y="4797152"/>
                        <a:ext cx="4473262"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7" name="Rectangle 11"/>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906" name="Object 10"/>
          <p:cNvGraphicFramePr>
            <a:graphicFrameLocks noChangeAspect="1"/>
          </p:cNvGraphicFramePr>
          <p:nvPr>
            <p:extLst>
              <p:ext uri="{D42A27DB-BD31-4B8C-83A1-F6EECF244321}">
                <p14:modId xmlns:p14="http://schemas.microsoft.com/office/powerpoint/2010/main" val="2774039499"/>
              </p:ext>
            </p:extLst>
          </p:nvPr>
        </p:nvGraphicFramePr>
        <p:xfrm>
          <a:off x="3904456" y="5589240"/>
          <a:ext cx="3436938" cy="833713"/>
        </p:xfrm>
        <a:graphic>
          <a:graphicData uri="http://schemas.openxmlformats.org/presentationml/2006/ole">
            <mc:AlternateContent xmlns:mc="http://schemas.openxmlformats.org/markup-compatibility/2006">
              <mc:Choice xmlns:v="urn:schemas-microsoft-com:vml" Requires="v">
                <p:oleObj spid="_x0000_s378241" name="公式" r:id="rId5" imgW="1612900" imgH="393700" progId="Equation.3">
                  <p:embed/>
                </p:oleObj>
              </mc:Choice>
              <mc:Fallback>
                <p:oleObj name="公式" r:id="rId5" imgW="1612900" imgH="393700" progId="Equation.3">
                  <p:embed/>
                  <p:pic>
                    <p:nvPicPr>
                      <p:cNvPr id="0" name="Picture 1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4456" y="5589240"/>
                        <a:ext cx="3436938" cy="83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7"/>
          <p:cNvGrpSpPr>
            <a:grpSpLocks/>
          </p:cNvGrpSpPr>
          <p:nvPr/>
        </p:nvGrpSpPr>
        <p:grpSpPr bwMode="auto">
          <a:xfrm>
            <a:off x="275431" y="1398588"/>
            <a:ext cx="8893175" cy="1665288"/>
            <a:chOff x="158" y="1366"/>
            <a:chExt cx="5602" cy="1049"/>
          </a:xfrm>
        </p:grpSpPr>
        <p:pic>
          <p:nvPicPr>
            <p:cNvPr id="14" name="Picture 4" descr="t0507"/>
            <p:cNvPicPr>
              <a:picLocks noChangeAspect="1" noChangeArrowheads="1"/>
            </p:cNvPicPr>
            <p:nvPr/>
          </p:nvPicPr>
          <p:blipFill>
            <a:blip r:embed="rId7" cstate="print"/>
            <a:srcRect/>
            <a:stretch>
              <a:fillRect/>
            </a:stretch>
          </p:blipFill>
          <p:spPr bwMode="auto">
            <a:xfrm>
              <a:off x="158" y="1366"/>
              <a:ext cx="5602" cy="1049"/>
            </a:xfrm>
            <a:prstGeom prst="rect">
              <a:avLst/>
            </a:prstGeom>
            <a:noFill/>
            <a:ln>
              <a:noFill/>
            </a:ln>
            <a:effectLst/>
          </p:spPr>
        </p:pic>
        <p:sp>
          <p:nvSpPr>
            <p:cNvPr id="15" name="Text Box 6"/>
            <p:cNvSpPr txBox="1">
              <a:spLocks noChangeArrowheads="1"/>
            </p:cNvSpPr>
            <p:nvPr/>
          </p:nvSpPr>
          <p:spPr bwMode="auto">
            <a:xfrm>
              <a:off x="4609" y="1735"/>
              <a:ext cx="425" cy="404"/>
            </a:xfrm>
            <a:prstGeom prst="rect">
              <a:avLst/>
            </a:prstGeom>
            <a:solidFill>
              <a:schemeClr val="bg1"/>
            </a:solidFill>
            <a:ln w="9525">
              <a:noFill/>
              <a:miter lim="800000"/>
              <a:headEnd/>
              <a:tailEnd/>
            </a:ln>
            <a:effectLst/>
          </p:spPr>
          <p:txBody>
            <a:bodyPr>
              <a:spAutoFit/>
            </a:bodyPr>
            <a:lstStyle/>
            <a:p>
              <a:r>
                <a:rPr lang="zh-CN" altLang="en-US"/>
                <a:t>抽样</a:t>
              </a:r>
            </a:p>
            <a:p>
              <a:r>
                <a:rPr lang="zh-CN" altLang="en-US"/>
                <a:t>判决</a:t>
              </a:r>
            </a:p>
          </p:txBody>
        </p:sp>
      </p:grpSp>
      <p:sp>
        <p:nvSpPr>
          <p:cNvPr id="2" name="矩形 1"/>
          <p:cNvSpPr/>
          <p:nvPr/>
        </p:nvSpPr>
        <p:spPr>
          <a:xfrm>
            <a:off x="1475656" y="1268760"/>
            <a:ext cx="5544616" cy="1795116"/>
          </a:xfrm>
          <a:prstGeom prst="rect">
            <a:avLst/>
          </a:prstGeom>
          <a:noFill/>
          <a:ln>
            <a:solidFill>
              <a:srgbClr val="00CC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19260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xEl>
                                              <p:pRg st="3" end="3"/>
                                            </p:txEl>
                                          </p:spTgt>
                                        </p:tgtEl>
                                        <p:attrNameLst>
                                          <p:attrName>style.visibility</p:attrName>
                                        </p:attrNameLst>
                                      </p:cBhvr>
                                      <p:to>
                                        <p:strVal val="visible"/>
                                      </p:to>
                                    </p:set>
                                    <p:anim calcmode="lin" valueType="num">
                                      <p:cBhvr additive="base">
                                        <p:cTn id="7" dur="5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906"/>
                                        </p:tgtEl>
                                        <p:attrNameLst>
                                          <p:attrName>style.visibility</p:attrName>
                                        </p:attrNameLst>
                                      </p:cBhvr>
                                      <p:to>
                                        <p:strVal val="visible"/>
                                      </p:to>
                                    </p:set>
                                    <p:anim calcmode="lin" valueType="num">
                                      <p:cBhvr additive="base">
                                        <p:cTn id="11" dur="500" fill="hold"/>
                                        <p:tgtEl>
                                          <p:spTgt spid="80906"/>
                                        </p:tgtEl>
                                        <p:attrNameLst>
                                          <p:attrName>ppt_x</p:attrName>
                                        </p:attrNameLst>
                                      </p:cBhvr>
                                      <p:tavLst>
                                        <p:tav tm="0">
                                          <p:val>
                                            <p:strVal val="#ppt_x"/>
                                          </p:val>
                                        </p:tav>
                                        <p:tav tm="100000">
                                          <p:val>
                                            <p:strVal val="#ppt_x"/>
                                          </p:val>
                                        </p:tav>
                                      </p:tavLst>
                                    </p:anim>
                                    <p:anim calcmode="lin" valueType="num">
                                      <p:cBhvr additive="base">
                                        <p:cTn id="12" dur="500" fill="hold"/>
                                        <p:tgtEl>
                                          <p:spTgt spid="809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r>
              <a:rPr lang="zh-CN" altLang="en-US" dirty="0">
                <a:solidFill>
                  <a:srgbClr val="0000FF"/>
                </a:solidFill>
              </a:rPr>
              <a:t>数字基带信号传输</a:t>
            </a:r>
            <a:r>
              <a:rPr lang="zh-CN" altLang="en-US" dirty="0" smtClean="0">
                <a:solidFill>
                  <a:srgbClr val="0000FF"/>
                </a:solidFill>
              </a:rPr>
              <a:t>模型</a:t>
            </a:r>
            <a:endParaRPr lang="zh-CN" altLang="en-US" dirty="0"/>
          </a:p>
        </p:txBody>
      </p:sp>
      <p:sp>
        <p:nvSpPr>
          <p:cNvPr id="80899" name="Rectangle 3"/>
          <p:cNvSpPr>
            <a:spLocks noGrp="1" noChangeArrowheads="1"/>
          </p:cNvSpPr>
          <p:nvPr>
            <p:ph type="body" idx="1"/>
          </p:nvPr>
        </p:nvSpPr>
        <p:spPr>
          <a:xfrm>
            <a:off x="539552" y="3319462"/>
            <a:ext cx="8604448" cy="3133874"/>
          </a:xfrm>
        </p:spPr>
        <p:txBody>
          <a:bodyPr>
            <a:normAutofit/>
          </a:bodyPr>
          <a:lstStyle/>
          <a:p>
            <a:r>
              <a:rPr lang="zh-CN" altLang="en-US" dirty="0">
                <a:solidFill>
                  <a:srgbClr val="0000FF"/>
                </a:solidFill>
              </a:rPr>
              <a:t>接收滤波器输出信号</a:t>
            </a:r>
          </a:p>
          <a:p>
            <a:pPr lvl="1">
              <a:buFont typeface="Wingdings" pitchFamily="2" charset="2"/>
              <a:buNone/>
            </a:pPr>
            <a:endParaRPr lang="zh-CN" altLang="en-US" dirty="0"/>
          </a:p>
          <a:p>
            <a:pPr lvl="1">
              <a:buFont typeface="Wingdings" pitchFamily="2" charset="2"/>
              <a:buNone/>
            </a:pPr>
            <a:endParaRPr lang="zh-CN" altLang="en-US" dirty="0"/>
          </a:p>
          <a:p>
            <a:pPr lvl="1">
              <a:lnSpc>
                <a:spcPct val="120000"/>
              </a:lnSpc>
              <a:buFont typeface="Wingdings" pitchFamily="2" charset="2"/>
              <a:buNone/>
            </a:pPr>
            <a:r>
              <a:rPr lang="zh-CN" altLang="en-US" dirty="0"/>
              <a:t>式中，</a:t>
            </a:r>
            <a:r>
              <a:rPr lang="en-US" altLang="zh-CN" i="1" dirty="0" err="1">
                <a:solidFill>
                  <a:srgbClr val="FF0000"/>
                </a:solidFill>
              </a:rPr>
              <a:t>n</a:t>
            </a:r>
            <a:r>
              <a:rPr lang="en-US" altLang="zh-CN" baseline="-25000" dirty="0" err="1">
                <a:solidFill>
                  <a:srgbClr val="FF0000"/>
                </a:solidFill>
              </a:rPr>
              <a:t>R</a:t>
            </a:r>
            <a:r>
              <a:rPr lang="en-US" altLang="zh-CN" dirty="0">
                <a:solidFill>
                  <a:srgbClr val="FF0000"/>
                </a:solidFill>
              </a:rPr>
              <a:t>(</a:t>
            </a:r>
            <a:r>
              <a:rPr lang="en-US" altLang="zh-CN" i="1" dirty="0">
                <a:solidFill>
                  <a:srgbClr val="FF0000"/>
                </a:solidFill>
              </a:rPr>
              <a:t>t</a:t>
            </a:r>
            <a:r>
              <a:rPr lang="en-US" altLang="zh-CN" dirty="0">
                <a:solidFill>
                  <a:srgbClr val="FF0000"/>
                </a:solidFill>
              </a:rPr>
              <a:t>)</a:t>
            </a:r>
            <a:r>
              <a:rPr lang="zh-CN" altLang="en-US" dirty="0"/>
              <a:t>是加性噪声</a:t>
            </a:r>
            <a:r>
              <a:rPr lang="en-US" altLang="zh-CN" i="1" dirty="0"/>
              <a:t>n</a:t>
            </a:r>
            <a:r>
              <a:rPr lang="en-US" altLang="zh-CN" dirty="0"/>
              <a:t>(</a:t>
            </a:r>
            <a:r>
              <a:rPr lang="en-US" altLang="zh-CN" i="1" dirty="0"/>
              <a:t>t</a:t>
            </a:r>
            <a:r>
              <a:rPr lang="en-US" altLang="zh-CN" dirty="0"/>
              <a:t>)</a:t>
            </a:r>
            <a:r>
              <a:rPr lang="zh-CN" altLang="en-US" dirty="0"/>
              <a:t>经过接收滤波器后输出的噪声。 </a:t>
            </a:r>
          </a:p>
          <a:p>
            <a:pPr>
              <a:lnSpc>
                <a:spcPct val="130000"/>
              </a:lnSpc>
            </a:pPr>
            <a:endParaRPr lang="zh-CN" altLang="en-US" dirty="0"/>
          </a:p>
        </p:txBody>
      </p:sp>
      <p:sp>
        <p:nvSpPr>
          <p:cNvPr id="12" name="灯片编号占位符 5"/>
          <p:cNvSpPr>
            <a:spLocks noGrp="1"/>
          </p:cNvSpPr>
          <p:nvPr>
            <p:ph type="sldNum" sz="quarter" idx="12"/>
          </p:nvPr>
        </p:nvSpPr>
        <p:spPr/>
        <p:txBody>
          <a:bodyPr/>
          <a:lstStyle/>
          <a:p>
            <a:fld id="{9DCA79CC-C898-42F4-8B19-532C6CC606F8}" type="slidenum">
              <a:rPr lang="en-US" altLang="zh-CN" smtClean="0"/>
              <a:pPr/>
              <a:t>85</a:t>
            </a:fld>
            <a:endParaRPr lang="en-US" altLang="zh-CN"/>
          </a:p>
        </p:txBody>
      </p:sp>
      <p:sp>
        <p:nvSpPr>
          <p:cNvPr id="8090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0903" name="Rectangle 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0905" name="Rectangle 9"/>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0907" name="Rectangle 11"/>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13" name="Group 7"/>
          <p:cNvGrpSpPr>
            <a:grpSpLocks/>
          </p:cNvGrpSpPr>
          <p:nvPr/>
        </p:nvGrpSpPr>
        <p:grpSpPr bwMode="auto">
          <a:xfrm>
            <a:off x="275431" y="1398588"/>
            <a:ext cx="8893175" cy="1665288"/>
            <a:chOff x="158" y="1366"/>
            <a:chExt cx="5602" cy="1049"/>
          </a:xfrm>
        </p:grpSpPr>
        <p:pic>
          <p:nvPicPr>
            <p:cNvPr id="14" name="Picture 4" descr="t0507"/>
            <p:cNvPicPr>
              <a:picLocks noChangeAspect="1" noChangeArrowheads="1"/>
            </p:cNvPicPr>
            <p:nvPr/>
          </p:nvPicPr>
          <p:blipFill>
            <a:blip r:embed="rId3" cstate="print"/>
            <a:srcRect/>
            <a:stretch>
              <a:fillRect/>
            </a:stretch>
          </p:blipFill>
          <p:spPr bwMode="auto">
            <a:xfrm>
              <a:off x="158" y="1366"/>
              <a:ext cx="5602" cy="1049"/>
            </a:xfrm>
            <a:prstGeom prst="rect">
              <a:avLst/>
            </a:prstGeom>
            <a:noFill/>
            <a:ln>
              <a:noFill/>
            </a:ln>
            <a:effectLst/>
          </p:spPr>
        </p:pic>
        <p:sp>
          <p:nvSpPr>
            <p:cNvPr id="15" name="Text Box 6"/>
            <p:cNvSpPr txBox="1">
              <a:spLocks noChangeArrowheads="1"/>
            </p:cNvSpPr>
            <p:nvPr/>
          </p:nvSpPr>
          <p:spPr bwMode="auto">
            <a:xfrm>
              <a:off x="4609" y="1735"/>
              <a:ext cx="425" cy="404"/>
            </a:xfrm>
            <a:prstGeom prst="rect">
              <a:avLst/>
            </a:prstGeom>
            <a:solidFill>
              <a:schemeClr val="bg1"/>
            </a:solidFill>
            <a:ln w="9525">
              <a:noFill/>
              <a:miter lim="800000"/>
              <a:headEnd/>
              <a:tailEnd/>
            </a:ln>
            <a:effectLst/>
          </p:spPr>
          <p:txBody>
            <a:bodyPr>
              <a:spAutoFit/>
            </a:bodyPr>
            <a:lstStyle/>
            <a:p>
              <a:r>
                <a:rPr lang="zh-CN" altLang="en-US"/>
                <a:t>抽样</a:t>
              </a:r>
            </a:p>
            <a:p>
              <a:r>
                <a:rPr lang="zh-CN" altLang="en-US"/>
                <a:t>判决</a:t>
              </a:r>
            </a:p>
          </p:txBody>
        </p:sp>
      </p:grpSp>
      <p:sp>
        <p:nvSpPr>
          <p:cNvPr id="2" name="矩形 1"/>
          <p:cNvSpPr/>
          <p:nvPr/>
        </p:nvSpPr>
        <p:spPr>
          <a:xfrm>
            <a:off x="1475656" y="1268760"/>
            <a:ext cx="5184576" cy="1795116"/>
          </a:xfrm>
          <a:prstGeom prst="rect">
            <a:avLst/>
          </a:prstGeom>
          <a:noFill/>
          <a:ln>
            <a:solidFill>
              <a:srgbClr val="00CC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266327681"/>
              </p:ext>
            </p:extLst>
          </p:nvPr>
        </p:nvGraphicFramePr>
        <p:xfrm>
          <a:off x="1286249" y="3933056"/>
          <a:ext cx="6559740" cy="936104"/>
        </p:xfrm>
        <a:graphic>
          <a:graphicData uri="http://schemas.openxmlformats.org/presentationml/2006/ole">
            <mc:AlternateContent xmlns:mc="http://schemas.openxmlformats.org/markup-compatibility/2006">
              <mc:Choice xmlns:v="urn:schemas-microsoft-com:vml" Requires="v">
                <p:oleObj spid="_x0000_s672818" r:id="rId4" imgW="3009900" imgH="431800" progId="Equation.DSMT4">
                  <p:embed/>
                </p:oleObj>
              </mc:Choice>
              <mc:Fallback>
                <p:oleObj r:id="rId4" imgW="30099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6249" y="3933056"/>
                        <a:ext cx="6559740"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下箭头 3"/>
          <p:cNvSpPr/>
          <p:nvPr/>
        </p:nvSpPr>
        <p:spPr>
          <a:xfrm rot="2528038">
            <a:off x="5666601" y="2307729"/>
            <a:ext cx="609154" cy="2209867"/>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7645426"/>
      </p:ext>
    </p:extLst>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r>
              <a:rPr lang="zh-CN" altLang="en-US" dirty="0">
                <a:solidFill>
                  <a:srgbClr val="0000FF"/>
                </a:solidFill>
              </a:rPr>
              <a:t>数字基带信号传输</a:t>
            </a:r>
            <a:r>
              <a:rPr lang="zh-CN" altLang="en-US" dirty="0" smtClean="0">
                <a:solidFill>
                  <a:srgbClr val="0000FF"/>
                </a:solidFill>
              </a:rPr>
              <a:t>模型</a:t>
            </a:r>
            <a:endParaRPr lang="zh-CN" altLang="en-US" dirty="0"/>
          </a:p>
        </p:txBody>
      </p:sp>
      <p:sp>
        <p:nvSpPr>
          <p:cNvPr id="80899" name="Rectangle 3"/>
          <p:cNvSpPr>
            <a:spLocks noGrp="1" noChangeArrowheads="1"/>
          </p:cNvSpPr>
          <p:nvPr>
            <p:ph type="body" idx="1"/>
          </p:nvPr>
        </p:nvSpPr>
        <p:spPr>
          <a:xfrm>
            <a:off x="539552" y="3319462"/>
            <a:ext cx="8604448" cy="3133874"/>
          </a:xfrm>
        </p:spPr>
        <p:txBody>
          <a:bodyPr>
            <a:normAutofit/>
          </a:bodyPr>
          <a:lstStyle/>
          <a:p>
            <a:pPr>
              <a:lnSpc>
                <a:spcPct val="130000"/>
              </a:lnSpc>
            </a:pPr>
            <a:r>
              <a:rPr lang="zh-CN" altLang="en-US" dirty="0" smtClean="0">
                <a:solidFill>
                  <a:srgbClr val="0000FF"/>
                </a:solidFill>
              </a:rPr>
              <a:t>抽样</a:t>
            </a:r>
            <a:r>
              <a:rPr lang="zh-CN" altLang="en-US" dirty="0">
                <a:solidFill>
                  <a:srgbClr val="0000FF"/>
                </a:solidFill>
              </a:rPr>
              <a:t>判决</a:t>
            </a:r>
            <a:r>
              <a:rPr lang="zh-CN" altLang="en-US" dirty="0" smtClean="0"/>
              <a:t>：</a:t>
            </a:r>
            <a:endParaRPr lang="en-US" altLang="zh-CN" dirty="0" smtClean="0"/>
          </a:p>
          <a:p>
            <a:pPr lvl="1">
              <a:lnSpc>
                <a:spcPct val="130000"/>
              </a:lnSpc>
            </a:pPr>
            <a:r>
              <a:rPr lang="zh-CN" altLang="en-US" dirty="0" smtClean="0"/>
              <a:t>抽样</a:t>
            </a:r>
            <a:r>
              <a:rPr lang="zh-CN" altLang="en-US" dirty="0"/>
              <a:t>判决器对</a:t>
            </a:r>
            <a:r>
              <a:rPr lang="en-US" altLang="zh-CN" i="1" dirty="0"/>
              <a:t>r</a:t>
            </a:r>
            <a:r>
              <a:rPr lang="en-US" altLang="zh-CN" dirty="0"/>
              <a:t>(</a:t>
            </a:r>
            <a:r>
              <a:rPr lang="en-US" altLang="zh-CN" i="1" dirty="0"/>
              <a:t>t</a:t>
            </a:r>
            <a:r>
              <a:rPr lang="en-US" altLang="zh-CN" dirty="0"/>
              <a:t>)</a:t>
            </a:r>
            <a:r>
              <a:rPr lang="zh-CN" altLang="en-US" dirty="0"/>
              <a:t>进行</a:t>
            </a:r>
            <a:r>
              <a:rPr lang="zh-CN" altLang="en-US" dirty="0" smtClean="0">
                <a:solidFill>
                  <a:srgbClr val="0000FF"/>
                </a:solidFill>
              </a:rPr>
              <a:t>抽样</a:t>
            </a:r>
            <a:r>
              <a:rPr lang="zh-CN" altLang="en-US" dirty="0" smtClean="0"/>
              <a:t> </a:t>
            </a:r>
            <a:r>
              <a:rPr lang="en-US" altLang="zh-CN" dirty="0" smtClean="0"/>
              <a:t>+ </a:t>
            </a:r>
            <a:r>
              <a:rPr lang="zh-CN" altLang="en-US" dirty="0" smtClean="0">
                <a:solidFill>
                  <a:srgbClr val="0000FF"/>
                </a:solidFill>
              </a:rPr>
              <a:t>判决</a:t>
            </a:r>
            <a:endParaRPr lang="en-US" altLang="zh-CN" dirty="0">
              <a:solidFill>
                <a:srgbClr val="0000FF"/>
              </a:solidFill>
            </a:endParaRPr>
          </a:p>
          <a:p>
            <a:pPr lvl="1">
              <a:lnSpc>
                <a:spcPct val="120000"/>
              </a:lnSpc>
            </a:pPr>
            <a:r>
              <a:rPr lang="zh-CN" altLang="en-US" dirty="0" smtClean="0">
                <a:solidFill>
                  <a:srgbClr val="0000FF"/>
                </a:solidFill>
              </a:rPr>
              <a:t>抽样</a:t>
            </a:r>
            <a:r>
              <a:rPr lang="zh-CN" altLang="en-US" dirty="0" smtClean="0"/>
              <a:t>：</a:t>
            </a:r>
            <a:endParaRPr lang="en-US" altLang="zh-CN" dirty="0" smtClean="0"/>
          </a:p>
          <a:p>
            <a:pPr marL="365760" lvl="1" indent="0">
              <a:lnSpc>
                <a:spcPct val="120000"/>
              </a:lnSpc>
              <a:buNone/>
            </a:pPr>
            <a:r>
              <a:rPr lang="en-US" altLang="zh-CN" dirty="0"/>
              <a:t> </a:t>
            </a:r>
            <a:r>
              <a:rPr lang="zh-CN" altLang="en-US" dirty="0" smtClean="0"/>
              <a:t>为了</a:t>
            </a:r>
            <a:r>
              <a:rPr lang="zh-CN" altLang="en-US" dirty="0"/>
              <a:t>确定第</a:t>
            </a:r>
            <a:r>
              <a:rPr lang="en-US" altLang="zh-CN" i="1" dirty="0"/>
              <a:t>k</a:t>
            </a:r>
            <a:r>
              <a:rPr lang="zh-CN" altLang="en-US" dirty="0"/>
              <a:t>个码元 </a:t>
            </a:r>
            <a:r>
              <a:rPr lang="en-US" altLang="zh-CN" i="1" dirty="0" err="1"/>
              <a:t>a</a:t>
            </a:r>
            <a:r>
              <a:rPr lang="en-US" altLang="zh-CN" i="1" baseline="-25000" dirty="0" err="1"/>
              <a:t>k</a:t>
            </a:r>
            <a:r>
              <a:rPr lang="en-US" altLang="zh-CN" dirty="0"/>
              <a:t> </a:t>
            </a:r>
            <a:r>
              <a:rPr lang="zh-CN" altLang="en-US" dirty="0"/>
              <a:t>的取值，首先应在</a:t>
            </a:r>
            <a:r>
              <a:rPr lang="en-US" altLang="zh-CN" i="1" dirty="0">
                <a:solidFill>
                  <a:srgbClr val="FF0000"/>
                </a:solidFill>
              </a:rPr>
              <a:t>t</a:t>
            </a:r>
            <a:r>
              <a:rPr lang="en-US" altLang="zh-CN" dirty="0">
                <a:solidFill>
                  <a:srgbClr val="FF0000"/>
                </a:solidFill>
              </a:rPr>
              <a:t> = </a:t>
            </a:r>
            <a:r>
              <a:rPr lang="en-US" altLang="zh-CN" i="1" dirty="0" err="1">
                <a:solidFill>
                  <a:srgbClr val="FF0000"/>
                </a:solidFill>
              </a:rPr>
              <a:t>kT</a:t>
            </a:r>
            <a:r>
              <a:rPr lang="en-US" altLang="zh-CN" baseline="-25000" dirty="0" err="1">
                <a:solidFill>
                  <a:srgbClr val="FF0000"/>
                </a:solidFill>
              </a:rPr>
              <a:t>s</a:t>
            </a:r>
            <a:r>
              <a:rPr lang="en-US" altLang="zh-CN" dirty="0">
                <a:solidFill>
                  <a:srgbClr val="FF0000"/>
                </a:solidFill>
              </a:rPr>
              <a:t> + </a:t>
            </a:r>
            <a:r>
              <a:rPr lang="en-US" altLang="zh-CN" i="1" dirty="0">
                <a:solidFill>
                  <a:srgbClr val="FF0000"/>
                </a:solidFill>
              </a:rPr>
              <a:t>t</a:t>
            </a:r>
            <a:r>
              <a:rPr lang="en-US" altLang="zh-CN" baseline="-25000" dirty="0">
                <a:solidFill>
                  <a:srgbClr val="FF0000"/>
                </a:solidFill>
              </a:rPr>
              <a:t>0</a:t>
            </a:r>
            <a:r>
              <a:rPr lang="en-US" altLang="zh-CN" dirty="0">
                <a:solidFill>
                  <a:srgbClr val="FF0000"/>
                </a:solidFill>
              </a:rPr>
              <a:t> </a:t>
            </a:r>
            <a:r>
              <a:rPr lang="zh-CN" altLang="en-US" dirty="0"/>
              <a:t>时刻上对</a:t>
            </a:r>
            <a:r>
              <a:rPr lang="en-US" altLang="zh-CN" i="1" dirty="0"/>
              <a:t>r</a:t>
            </a:r>
            <a:r>
              <a:rPr lang="en-US" altLang="zh-CN" dirty="0"/>
              <a:t>(</a:t>
            </a:r>
            <a:r>
              <a:rPr lang="en-US" altLang="zh-CN" i="1" dirty="0"/>
              <a:t>t</a:t>
            </a:r>
            <a:r>
              <a:rPr lang="en-US" altLang="zh-CN" dirty="0"/>
              <a:t>)</a:t>
            </a:r>
            <a:r>
              <a:rPr lang="zh-CN" altLang="en-US" dirty="0"/>
              <a:t>进行抽样，以确定</a:t>
            </a:r>
            <a:r>
              <a:rPr lang="en-US" altLang="zh-CN" i="1" dirty="0"/>
              <a:t>r</a:t>
            </a:r>
            <a:r>
              <a:rPr lang="en-US" altLang="zh-CN" dirty="0"/>
              <a:t>(</a:t>
            </a:r>
            <a:r>
              <a:rPr lang="en-US" altLang="zh-CN" i="1" dirty="0"/>
              <a:t>t</a:t>
            </a:r>
            <a:r>
              <a:rPr lang="en-US" altLang="zh-CN" dirty="0"/>
              <a:t>)</a:t>
            </a:r>
            <a:r>
              <a:rPr lang="zh-CN" altLang="en-US" dirty="0"/>
              <a:t>在该样点上的值。</a:t>
            </a:r>
            <a:endParaRPr lang="en-US" altLang="zh-CN" dirty="0"/>
          </a:p>
          <a:p>
            <a:pPr>
              <a:lnSpc>
                <a:spcPct val="130000"/>
              </a:lnSpc>
            </a:pPr>
            <a:endParaRPr lang="zh-CN" altLang="en-US" dirty="0"/>
          </a:p>
        </p:txBody>
      </p:sp>
      <p:sp>
        <p:nvSpPr>
          <p:cNvPr id="12" name="灯片编号占位符 5"/>
          <p:cNvSpPr>
            <a:spLocks noGrp="1"/>
          </p:cNvSpPr>
          <p:nvPr>
            <p:ph type="sldNum" sz="quarter" idx="12"/>
          </p:nvPr>
        </p:nvSpPr>
        <p:spPr/>
        <p:txBody>
          <a:bodyPr/>
          <a:lstStyle/>
          <a:p>
            <a:fld id="{9DCA79CC-C898-42F4-8B19-532C6CC606F8}" type="slidenum">
              <a:rPr lang="en-US" altLang="zh-CN" smtClean="0"/>
              <a:pPr/>
              <a:t>86</a:t>
            </a:fld>
            <a:endParaRPr lang="en-US" altLang="zh-CN"/>
          </a:p>
        </p:txBody>
      </p:sp>
      <p:sp>
        <p:nvSpPr>
          <p:cNvPr id="8090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0903" name="Rectangle 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0905" name="Rectangle 9"/>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0907" name="Rectangle 11"/>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13" name="Group 7"/>
          <p:cNvGrpSpPr>
            <a:grpSpLocks/>
          </p:cNvGrpSpPr>
          <p:nvPr/>
        </p:nvGrpSpPr>
        <p:grpSpPr bwMode="auto">
          <a:xfrm>
            <a:off x="275431" y="1398588"/>
            <a:ext cx="8893175" cy="1665288"/>
            <a:chOff x="158" y="1366"/>
            <a:chExt cx="5602" cy="1049"/>
          </a:xfrm>
        </p:grpSpPr>
        <p:pic>
          <p:nvPicPr>
            <p:cNvPr id="14" name="Picture 4" descr="t0507"/>
            <p:cNvPicPr>
              <a:picLocks noChangeAspect="1" noChangeArrowheads="1"/>
            </p:cNvPicPr>
            <p:nvPr/>
          </p:nvPicPr>
          <p:blipFill>
            <a:blip r:embed="rId3" cstate="print"/>
            <a:srcRect/>
            <a:stretch>
              <a:fillRect/>
            </a:stretch>
          </p:blipFill>
          <p:spPr bwMode="auto">
            <a:xfrm>
              <a:off x="158" y="1366"/>
              <a:ext cx="5602" cy="1049"/>
            </a:xfrm>
            <a:prstGeom prst="rect">
              <a:avLst/>
            </a:prstGeom>
            <a:noFill/>
            <a:ln>
              <a:noFill/>
            </a:ln>
            <a:effectLst/>
          </p:spPr>
        </p:pic>
        <p:sp>
          <p:nvSpPr>
            <p:cNvPr id="15" name="Text Box 6"/>
            <p:cNvSpPr txBox="1">
              <a:spLocks noChangeArrowheads="1"/>
            </p:cNvSpPr>
            <p:nvPr/>
          </p:nvSpPr>
          <p:spPr bwMode="auto">
            <a:xfrm>
              <a:off x="4609" y="1735"/>
              <a:ext cx="425" cy="404"/>
            </a:xfrm>
            <a:prstGeom prst="rect">
              <a:avLst/>
            </a:prstGeom>
            <a:solidFill>
              <a:schemeClr val="bg1"/>
            </a:solidFill>
            <a:ln w="9525">
              <a:noFill/>
              <a:miter lim="800000"/>
              <a:headEnd/>
              <a:tailEnd/>
            </a:ln>
            <a:effectLst/>
          </p:spPr>
          <p:txBody>
            <a:bodyPr>
              <a:spAutoFit/>
            </a:bodyPr>
            <a:lstStyle/>
            <a:p>
              <a:r>
                <a:rPr lang="zh-CN" altLang="en-US"/>
                <a:t>抽样</a:t>
              </a:r>
            </a:p>
            <a:p>
              <a:r>
                <a:rPr lang="zh-CN" altLang="en-US"/>
                <a:t>判决</a:t>
              </a:r>
            </a:p>
          </p:txBody>
        </p:sp>
      </p:grpSp>
      <p:sp>
        <p:nvSpPr>
          <p:cNvPr id="17" name="矩形 16"/>
          <p:cNvSpPr/>
          <p:nvPr/>
        </p:nvSpPr>
        <p:spPr>
          <a:xfrm>
            <a:off x="7236296" y="1844824"/>
            <a:ext cx="936104" cy="86409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62408028"/>
              </p:ext>
            </p:extLst>
          </p:nvPr>
        </p:nvGraphicFramePr>
        <p:xfrm>
          <a:off x="5186362" y="332656"/>
          <a:ext cx="3957638" cy="935038"/>
        </p:xfrm>
        <a:graphic>
          <a:graphicData uri="http://schemas.openxmlformats.org/presentationml/2006/ole">
            <mc:AlternateContent xmlns:mc="http://schemas.openxmlformats.org/markup-compatibility/2006">
              <mc:Choice xmlns:v="urn:schemas-microsoft-com:vml" Requires="v">
                <p:oleObj spid="_x0000_s380096" name="Equation" r:id="rId4" imgW="1815840" imgH="431640" progId="Equation.DSMT4">
                  <p:embed/>
                </p:oleObj>
              </mc:Choice>
              <mc:Fallback>
                <p:oleObj name="Equation" r:id="rId4" imgW="1815840" imgH="431640" progId="Equation.DSMT4">
                  <p:embed/>
                  <p:pic>
                    <p:nvPicPr>
                      <p:cNvPr id="0" name="对象 2"/>
                      <p:cNvPicPr>
                        <a:picLocks noChangeAspect="1" noChangeArrowheads="1"/>
                      </p:cNvPicPr>
                      <p:nvPr/>
                    </p:nvPicPr>
                    <p:blipFill>
                      <a:blip r:embed="rId5"/>
                      <a:srcRect/>
                      <a:stretch>
                        <a:fillRect/>
                      </a:stretch>
                    </p:blipFill>
                    <p:spPr bwMode="auto">
                      <a:xfrm>
                        <a:off x="5186362" y="332656"/>
                        <a:ext cx="3957638" cy="935038"/>
                      </a:xfrm>
                      <a:prstGeom prst="rect">
                        <a:avLst/>
                      </a:prstGeom>
                      <a:solidFill>
                        <a:schemeClr val="bg1"/>
                      </a:solidFill>
                      <a:ln>
                        <a:solidFill>
                          <a:srgbClr val="00CC00"/>
                        </a:solidFill>
                      </a:ln>
                    </p:spPr>
                  </p:pic>
                </p:oleObj>
              </mc:Fallback>
            </mc:AlternateContent>
          </a:graphicData>
        </a:graphic>
      </p:graphicFrame>
      <p:cxnSp>
        <p:nvCxnSpPr>
          <p:cNvPr id="7" name="直接连接符 6"/>
          <p:cNvCxnSpPr/>
          <p:nvPr/>
        </p:nvCxnSpPr>
        <p:spPr>
          <a:xfrm flipH="1">
            <a:off x="6804248" y="1268760"/>
            <a:ext cx="72008" cy="864096"/>
          </a:xfrm>
          <a:prstGeom prst="line">
            <a:avLst/>
          </a:prstGeom>
          <a:ln>
            <a:solidFill>
              <a:srgbClr val="00CC0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0325017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anim calcmode="lin" valueType="num">
                                      <p:cBhvr additive="base">
                                        <p:cTn id="11" dur="500" fill="hold"/>
                                        <p:tgtEl>
                                          <p:spTgt spid="808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08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 calcmode="lin" valueType="num">
                                      <p:cBhvr additive="base">
                                        <p:cTn id="17" dur="5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0899">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80899">
                                            <p:txEl>
                                              <p:pRg st="3" end="3"/>
                                            </p:txEl>
                                          </p:spTgt>
                                        </p:tgtEl>
                                        <p:attrNameLst>
                                          <p:attrName>style.visibility</p:attrName>
                                        </p:attrNameLst>
                                      </p:cBhvr>
                                      <p:to>
                                        <p:strVal val="visible"/>
                                      </p:to>
                                    </p:set>
                                    <p:anim calcmode="lin" valueType="num">
                                      <p:cBhvr additive="base">
                                        <p:cTn id="22" dur="5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08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E31375A4-56A4-47D6-9801-1991572033F7}" type="slidenum">
              <a:rPr lang="en-US" smtClean="0"/>
              <a:pPr/>
              <a:t>87</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640335490"/>
              </p:ext>
            </p:extLst>
          </p:nvPr>
        </p:nvGraphicFramePr>
        <p:xfrm>
          <a:off x="827584" y="1052736"/>
          <a:ext cx="6391275" cy="5094288"/>
        </p:xfrm>
        <a:graphic>
          <a:graphicData uri="http://schemas.openxmlformats.org/presentationml/2006/ole">
            <mc:AlternateContent xmlns:mc="http://schemas.openxmlformats.org/markup-compatibility/2006">
              <mc:Choice xmlns:v="urn:schemas-microsoft-com:vml" Requires="v">
                <p:oleObj spid="_x0000_s671794" r:id="rId3" imgW="2623414" imgH="2743200" progId="Visio.Drawing.11">
                  <p:embed/>
                </p:oleObj>
              </mc:Choice>
              <mc:Fallback>
                <p:oleObj r:id="rId3" imgW="2623414" imgH="27432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2344" r="5315"/>
                      <a:stretch>
                        <a:fillRect/>
                      </a:stretch>
                    </p:blipFill>
                    <p:spPr bwMode="auto">
                      <a:xfrm>
                        <a:off x="827584" y="1052736"/>
                        <a:ext cx="6391275"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8" name="直接连接符 7"/>
          <p:cNvCxnSpPr/>
          <p:nvPr/>
        </p:nvCxnSpPr>
        <p:spPr>
          <a:xfrm>
            <a:off x="2051720" y="1196752"/>
            <a:ext cx="0" cy="5184576"/>
          </a:xfrm>
          <a:prstGeom prst="line">
            <a:avLst/>
          </a:prstGeom>
          <a:ln w="28575">
            <a:solidFill>
              <a:srgbClr val="00CC00"/>
            </a:solidFill>
            <a:prstDash val="sysDash"/>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2771800" y="1196752"/>
            <a:ext cx="0" cy="5184576"/>
          </a:xfrm>
          <a:prstGeom prst="line">
            <a:avLst/>
          </a:prstGeom>
          <a:ln w="28575">
            <a:solidFill>
              <a:srgbClr val="00CC00"/>
            </a:solidFill>
            <a:prstDash val="sysDash"/>
          </a:ln>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3491880" y="1196752"/>
            <a:ext cx="0" cy="5184576"/>
          </a:xfrm>
          <a:prstGeom prst="line">
            <a:avLst/>
          </a:prstGeom>
          <a:ln w="28575">
            <a:solidFill>
              <a:srgbClr val="00CC00"/>
            </a:solidFill>
            <a:prstDash val="sysDash"/>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4139952" y="1196752"/>
            <a:ext cx="0" cy="5184576"/>
          </a:xfrm>
          <a:prstGeom prst="line">
            <a:avLst/>
          </a:prstGeom>
          <a:ln w="28575">
            <a:solidFill>
              <a:srgbClr val="00CC00"/>
            </a:solidFill>
            <a:prstDash val="sysDash"/>
          </a:ln>
        </p:spPr>
        <p:style>
          <a:lnRef idx="3">
            <a:schemeClr val="accent2"/>
          </a:lnRef>
          <a:fillRef idx="0">
            <a:schemeClr val="accent2"/>
          </a:fillRef>
          <a:effectRef idx="2">
            <a:schemeClr val="accent2"/>
          </a:effectRef>
          <a:fontRef idx="minor">
            <a:schemeClr val="tx1"/>
          </a:fontRef>
        </p:style>
      </p:cxnSp>
      <p:cxnSp>
        <p:nvCxnSpPr>
          <p:cNvPr id="13" name="直接箭头连接符 12"/>
          <p:cNvCxnSpPr/>
          <p:nvPr/>
        </p:nvCxnSpPr>
        <p:spPr>
          <a:xfrm flipV="1">
            <a:off x="1763688" y="4725144"/>
            <a:ext cx="0" cy="402307"/>
          </a:xfrm>
          <a:prstGeom prst="straightConnector1">
            <a:avLst/>
          </a:prstGeom>
          <a:ln>
            <a:solidFill>
              <a:srgbClr val="FF0000"/>
            </a:solidFill>
            <a:tailEnd type="arrow"/>
          </a:ln>
        </p:spPr>
        <p:style>
          <a:lnRef idx="3">
            <a:schemeClr val="accent5"/>
          </a:lnRef>
          <a:fillRef idx="0">
            <a:schemeClr val="accent5"/>
          </a:fillRef>
          <a:effectRef idx="2">
            <a:schemeClr val="accent5"/>
          </a:effectRef>
          <a:fontRef idx="minor">
            <a:schemeClr val="tx1"/>
          </a:fontRef>
        </p:style>
      </p:cxnSp>
      <p:cxnSp>
        <p:nvCxnSpPr>
          <p:cNvPr id="16" name="直接箭头连接符 15"/>
          <p:cNvCxnSpPr/>
          <p:nvPr/>
        </p:nvCxnSpPr>
        <p:spPr>
          <a:xfrm flipV="1">
            <a:off x="3851920" y="4717491"/>
            <a:ext cx="0" cy="402307"/>
          </a:xfrm>
          <a:prstGeom prst="straightConnector1">
            <a:avLst/>
          </a:prstGeom>
          <a:ln>
            <a:solidFill>
              <a:srgbClr val="FF0000"/>
            </a:solidFill>
            <a:tailEnd type="arrow"/>
          </a:ln>
        </p:spPr>
        <p:style>
          <a:lnRef idx="3">
            <a:schemeClr val="accent5"/>
          </a:lnRef>
          <a:fillRef idx="0">
            <a:schemeClr val="accent5"/>
          </a:fillRef>
          <a:effectRef idx="2">
            <a:schemeClr val="accent5"/>
          </a:effectRef>
          <a:fontRef idx="minor">
            <a:schemeClr val="tx1"/>
          </a:fontRef>
        </p:style>
      </p:cxnSp>
      <p:cxnSp>
        <p:nvCxnSpPr>
          <p:cNvPr id="17" name="直接箭头连接符 16"/>
          <p:cNvCxnSpPr/>
          <p:nvPr/>
        </p:nvCxnSpPr>
        <p:spPr>
          <a:xfrm flipV="1">
            <a:off x="2483768" y="4725144"/>
            <a:ext cx="0" cy="402307"/>
          </a:xfrm>
          <a:prstGeom prst="straightConnector1">
            <a:avLst/>
          </a:prstGeom>
          <a:ln>
            <a:solidFill>
              <a:srgbClr val="FF0000"/>
            </a:solidFill>
            <a:tailEnd type="arrow"/>
          </a:ln>
        </p:spPr>
        <p:style>
          <a:lnRef idx="3">
            <a:schemeClr val="accent5"/>
          </a:lnRef>
          <a:fillRef idx="0">
            <a:schemeClr val="accent5"/>
          </a:fillRef>
          <a:effectRef idx="2">
            <a:schemeClr val="accent5"/>
          </a:effectRef>
          <a:fontRef idx="minor">
            <a:schemeClr val="tx1"/>
          </a:fontRef>
        </p:style>
      </p:cxnSp>
      <p:cxnSp>
        <p:nvCxnSpPr>
          <p:cNvPr id="18" name="直接箭头连接符 17"/>
          <p:cNvCxnSpPr/>
          <p:nvPr/>
        </p:nvCxnSpPr>
        <p:spPr>
          <a:xfrm flipV="1">
            <a:off x="3131840" y="4750828"/>
            <a:ext cx="0" cy="402307"/>
          </a:xfrm>
          <a:prstGeom prst="straightConnector1">
            <a:avLst/>
          </a:prstGeom>
          <a:ln>
            <a:solidFill>
              <a:srgbClr val="FF0000"/>
            </a:solidFill>
            <a:tailEnd type="arrow"/>
          </a:ln>
        </p:spPr>
        <p:style>
          <a:lnRef idx="3">
            <a:schemeClr val="accent5"/>
          </a:lnRef>
          <a:fillRef idx="0">
            <a:schemeClr val="accent5"/>
          </a:fillRef>
          <a:effectRef idx="2">
            <a:schemeClr val="accent5"/>
          </a:effectRef>
          <a:fontRef idx="minor">
            <a:schemeClr val="tx1"/>
          </a:fontRef>
        </p:style>
      </p:cxnSp>
      <p:sp>
        <p:nvSpPr>
          <p:cNvPr id="19" name="矩形 18"/>
          <p:cNvSpPr/>
          <p:nvPr/>
        </p:nvSpPr>
        <p:spPr>
          <a:xfrm>
            <a:off x="1619672" y="3586384"/>
            <a:ext cx="2775183" cy="400110"/>
          </a:xfrm>
          <a:prstGeom prst="rect">
            <a:avLst/>
          </a:prstGeom>
          <a:solidFill>
            <a:schemeClr val="bg1"/>
          </a:solidFill>
        </p:spPr>
        <p:txBody>
          <a:bodyPr wrap="none">
            <a:spAutoFit/>
          </a:bodyPr>
          <a:lstStyle/>
          <a:p>
            <a:r>
              <a:rPr lang="zh-CN" altLang="en-US" sz="2000" b="1" dirty="0">
                <a:solidFill>
                  <a:srgbClr val="FF0000"/>
                </a:solidFill>
                <a:latin typeface="+mj-ea"/>
                <a:ea typeface="+mj-ea"/>
              </a:rPr>
              <a:t>取样时刻</a:t>
            </a:r>
            <a:r>
              <a:rPr lang="en-US" altLang="zh-CN" sz="2000" b="1" dirty="0">
                <a:solidFill>
                  <a:srgbClr val="FF0000"/>
                </a:solidFill>
                <a:latin typeface="+mj-ea"/>
                <a:ea typeface="+mj-ea"/>
              </a:rPr>
              <a:t>t = </a:t>
            </a:r>
            <a:r>
              <a:rPr lang="en-US" altLang="zh-CN" sz="2000" b="1" dirty="0" err="1">
                <a:solidFill>
                  <a:srgbClr val="FF0000"/>
                </a:solidFill>
                <a:latin typeface="+mj-ea"/>
                <a:ea typeface="+mj-ea"/>
              </a:rPr>
              <a:t>kTs</a:t>
            </a:r>
            <a:r>
              <a:rPr lang="en-US" altLang="zh-CN" sz="2000" b="1" dirty="0">
                <a:solidFill>
                  <a:srgbClr val="FF0000"/>
                </a:solidFill>
                <a:latin typeface="+mj-ea"/>
                <a:ea typeface="+mj-ea"/>
              </a:rPr>
              <a:t> + t0 </a:t>
            </a:r>
            <a:endParaRPr lang="zh-CN" altLang="en-US" sz="2000" b="1" dirty="0">
              <a:solidFill>
                <a:srgbClr val="FF0000"/>
              </a:solidFill>
              <a:latin typeface="+mj-ea"/>
              <a:ea typeface="+mj-ea"/>
            </a:endParaRPr>
          </a:p>
        </p:txBody>
      </p:sp>
      <p:sp>
        <p:nvSpPr>
          <p:cNvPr id="20" name="AutoShape 10"/>
          <p:cNvSpPr>
            <a:spLocks noChangeArrowheads="1"/>
          </p:cNvSpPr>
          <p:nvPr/>
        </p:nvSpPr>
        <p:spPr bwMode="auto">
          <a:xfrm>
            <a:off x="7036569" y="3879851"/>
            <a:ext cx="1781175" cy="404812"/>
          </a:xfrm>
          <a:prstGeom prst="wedgeRoundRectCallout">
            <a:avLst>
              <a:gd name="adj1" fmla="val -73264"/>
              <a:gd name="adj2" fmla="val 66472"/>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zh-CN" altLang="en-US" b="1">
                <a:latin typeface="+mj-ea"/>
                <a:ea typeface="+mj-ea"/>
              </a:rPr>
              <a:t>接收滤波输出 </a:t>
            </a:r>
          </a:p>
        </p:txBody>
      </p:sp>
      <p:sp>
        <p:nvSpPr>
          <p:cNvPr id="21" name="矩形 20"/>
          <p:cNvSpPr/>
          <p:nvPr/>
        </p:nvSpPr>
        <p:spPr>
          <a:xfrm>
            <a:off x="1303055" y="5191927"/>
            <a:ext cx="3408416" cy="400110"/>
          </a:xfrm>
          <a:prstGeom prst="rect">
            <a:avLst/>
          </a:prstGeom>
          <a:noFill/>
        </p:spPr>
        <p:txBody>
          <a:bodyPr wrap="square">
            <a:spAutoFit/>
          </a:bodyPr>
          <a:lstStyle/>
          <a:p>
            <a:r>
              <a:rPr lang="en-US" altLang="zh-CN" sz="2000" b="1" dirty="0" smtClean="0">
                <a:solidFill>
                  <a:srgbClr val="0000FF"/>
                </a:solidFill>
                <a:latin typeface="+mj-ea"/>
                <a:ea typeface="+mj-ea"/>
              </a:rPr>
              <a:t>k =0       1      2       3……</a:t>
            </a:r>
            <a:endParaRPr lang="zh-CN" altLang="en-US" sz="2000" b="1" dirty="0">
              <a:solidFill>
                <a:srgbClr val="0000FF"/>
              </a:solidFill>
              <a:latin typeface="+mj-ea"/>
              <a:ea typeface="+mj-ea"/>
            </a:endParaRPr>
          </a:p>
        </p:txBody>
      </p:sp>
    </p:spTree>
    <p:extLst>
      <p:ext uri="{BB962C8B-B14F-4D97-AF65-F5344CB8AC3E}">
        <p14:creationId xmlns:p14="http://schemas.microsoft.com/office/powerpoint/2010/main" val="560427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r>
              <a:rPr lang="zh-CN" altLang="en-US" dirty="0" smtClean="0">
                <a:solidFill>
                  <a:srgbClr val="0000FF"/>
                </a:solidFill>
              </a:rPr>
              <a:t>分析第</a:t>
            </a:r>
            <a:r>
              <a:rPr lang="en-US" altLang="zh-CN" dirty="0">
                <a:solidFill>
                  <a:srgbClr val="0000FF"/>
                </a:solidFill>
              </a:rPr>
              <a:t>k</a:t>
            </a:r>
            <a:r>
              <a:rPr lang="zh-CN" altLang="en-US" dirty="0">
                <a:solidFill>
                  <a:srgbClr val="0000FF"/>
                </a:solidFill>
              </a:rPr>
              <a:t>个取样</a:t>
            </a:r>
            <a:r>
              <a:rPr lang="zh-CN" altLang="en-US" dirty="0" smtClean="0">
                <a:solidFill>
                  <a:srgbClr val="0000FF"/>
                </a:solidFill>
              </a:rPr>
              <a:t>值：</a:t>
            </a:r>
            <a:endParaRPr lang="zh-CN" altLang="en-US" dirty="0">
              <a:solidFill>
                <a:srgbClr val="0000FF"/>
              </a:solidFill>
            </a:endParaRPr>
          </a:p>
        </p:txBody>
      </p:sp>
      <p:sp>
        <p:nvSpPr>
          <p:cNvPr id="80899" name="Rectangle 3"/>
          <p:cNvSpPr>
            <a:spLocks noGrp="1" noChangeArrowheads="1"/>
          </p:cNvSpPr>
          <p:nvPr>
            <p:ph type="body" idx="1"/>
          </p:nvPr>
        </p:nvSpPr>
        <p:spPr>
          <a:xfrm>
            <a:off x="539552" y="1196752"/>
            <a:ext cx="8208912" cy="5400600"/>
          </a:xfrm>
        </p:spPr>
        <p:txBody>
          <a:bodyPr>
            <a:normAutofit/>
          </a:bodyPr>
          <a:lstStyle/>
          <a:p>
            <a:pPr>
              <a:lnSpc>
                <a:spcPct val="120000"/>
              </a:lnSpc>
            </a:pPr>
            <a:r>
              <a:rPr lang="zh-CN" altLang="en-US" dirty="0" smtClean="0"/>
              <a:t>取样得到的值为：</a:t>
            </a:r>
            <a:endParaRPr lang="en-US" altLang="zh-CN" dirty="0" smtClean="0"/>
          </a:p>
          <a:p>
            <a:pPr lvl="1">
              <a:lnSpc>
                <a:spcPct val="120000"/>
              </a:lnSpc>
            </a:pPr>
            <a:endParaRPr lang="en-US" altLang="zh-CN" dirty="0" smtClean="0"/>
          </a:p>
          <a:p>
            <a:pPr lvl="1">
              <a:lnSpc>
                <a:spcPct val="120000"/>
              </a:lnSpc>
            </a:pPr>
            <a:endParaRPr lang="zh-CN" altLang="en-US" dirty="0"/>
          </a:p>
          <a:p>
            <a:pPr lvl="1">
              <a:lnSpc>
                <a:spcPct val="120000"/>
              </a:lnSpc>
            </a:pPr>
            <a:endParaRPr lang="en-US" altLang="zh-CN" dirty="0" smtClean="0"/>
          </a:p>
          <a:p>
            <a:pPr lvl="1">
              <a:lnSpc>
                <a:spcPct val="120000"/>
              </a:lnSpc>
            </a:pPr>
            <a:endParaRPr lang="zh-CN" altLang="en-US" dirty="0"/>
          </a:p>
          <a:p>
            <a:pPr>
              <a:lnSpc>
                <a:spcPct val="150000"/>
              </a:lnSpc>
            </a:pPr>
            <a:r>
              <a:rPr lang="zh-CN" altLang="en-US" dirty="0" smtClean="0">
                <a:solidFill>
                  <a:srgbClr val="0000FF"/>
                </a:solidFill>
              </a:rPr>
              <a:t>式中第一项</a:t>
            </a:r>
            <a:r>
              <a:rPr lang="en-US" altLang="zh-CN" i="1" dirty="0" err="1" smtClean="0">
                <a:solidFill>
                  <a:srgbClr val="0000FF"/>
                </a:solidFill>
              </a:rPr>
              <a:t>a</a:t>
            </a:r>
            <a:r>
              <a:rPr lang="en-US" altLang="zh-CN" i="1" baseline="-25000" dirty="0" err="1" smtClean="0">
                <a:solidFill>
                  <a:srgbClr val="0000FF"/>
                </a:solidFill>
              </a:rPr>
              <a:t>k</a:t>
            </a:r>
            <a:r>
              <a:rPr lang="en-US" altLang="zh-CN" dirty="0" smtClean="0">
                <a:solidFill>
                  <a:srgbClr val="0000FF"/>
                </a:solidFill>
              </a:rPr>
              <a:t> </a:t>
            </a:r>
            <a:r>
              <a:rPr lang="en-US" altLang="zh-CN" i="1" dirty="0">
                <a:solidFill>
                  <a:srgbClr val="0000FF"/>
                </a:solidFill>
              </a:rPr>
              <a:t>h</a:t>
            </a:r>
            <a:r>
              <a:rPr lang="en-US" altLang="zh-CN" dirty="0">
                <a:solidFill>
                  <a:srgbClr val="0000FF"/>
                </a:solidFill>
              </a:rPr>
              <a:t>(</a:t>
            </a:r>
            <a:r>
              <a:rPr lang="en-US" altLang="zh-CN" i="1" dirty="0">
                <a:solidFill>
                  <a:srgbClr val="0000FF"/>
                </a:solidFill>
              </a:rPr>
              <a:t>t</a:t>
            </a:r>
            <a:r>
              <a:rPr lang="en-US" altLang="zh-CN" baseline="-25000" dirty="0">
                <a:solidFill>
                  <a:srgbClr val="0000FF"/>
                </a:solidFill>
              </a:rPr>
              <a:t>0</a:t>
            </a:r>
            <a:r>
              <a:rPr lang="en-US" altLang="zh-CN" dirty="0" smtClean="0">
                <a:solidFill>
                  <a:srgbClr val="0000FF"/>
                </a:solidFill>
              </a:rPr>
              <a:t>):</a:t>
            </a:r>
            <a:r>
              <a:rPr lang="en-US" altLang="zh-CN" dirty="0" smtClean="0"/>
              <a:t> </a:t>
            </a:r>
          </a:p>
          <a:p>
            <a:pPr lvl="1">
              <a:lnSpc>
                <a:spcPct val="150000"/>
              </a:lnSpc>
            </a:pPr>
            <a:r>
              <a:rPr lang="zh-CN" altLang="en-US" dirty="0" smtClean="0"/>
              <a:t>是</a:t>
            </a:r>
            <a:r>
              <a:rPr lang="zh-CN" altLang="en-US" dirty="0">
                <a:solidFill>
                  <a:srgbClr val="FF0000"/>
                </a:solidFill>
              </a:rPr>
              <a:t>第</a:t>
            </a:r>
            <a:r>
              <a:rPr lang="en-US" altLang="zh-CN" i="1" dirty="0">
                <a:solidFill>
                  <a:srgbClr val="FF0000"/>
                </a:solidFill>
              </a:rPr>
              <a:t>k</a:t>
            </a:r>
            <a:r>
              <a:rPr lang="zh-CN" altLang="en-US" dirty="0">
                <a:solidFill>
                  <a:srgbClr val="FF0000"/>
                </a:solidFill>
              </a:rPr>
              <a:t>个</a:t>
            </a:r>
            <a:r>
              <a:rPr lang="zh-CN" altLang="en-US" dirty="0"/>
              <a:t>接收码元波形的抽样值，它是确定</a:t>
            </a:r>
            <a:r>
              <a:rPr lang="en-US" altLang="zh-CN" i="1" dirty="0" err="1"/>
              <a:t>a</a:t>
            </a:r>
            <a:r>
              <a:rPr lang="en-US" altLang="zh-CN" i="1" baseline="-25000" dirty="0" err="1"/>
              <a:t>k</a:t>
            </a:r>
            <a:r>
              <a:rPr lang="en-US" altLang="zh-CN" dirty="0"/>
              <a:t> </a:t>
            </a:r>
            <a:r>
              <a:rPr lang="zh-CN" altLang="en-US" dirty="0"/>
              <a:t>的依据</a:t>
            </a:r>
            <a:r>
              <a:rPr lang="zh-CN" altLang="en-US" dirty="0" smtClean="0"/>
              <a:t>；</a:t>
            </a:r>
            <a:endParaRPr lang="en-US" altLang="zh-CN" dirty="0" smtClean="0"/>
          </a:p>
          <a:p>
            <a:pPr>
              <a:lnSpc>
                <a:spcPct val="130000"/>
              </a:lnSpc>
            </a:pPr>
            <a:endParaRPr lang="zh-CN" altLang="en-US" dirty="0"/>
          </a:p>
        </p:txBody>
      </p:sp>
      <p:sp>
        <p:nvSpPr>
          <p:cNvPr id="12" name="灯片编号占位符 5"/>
          <p:cNvSpPr>
            <a:spLocks noGrp="1"/>
          </p:cNvSpPr>
          <p:nvPr>
            <p:ph type="sldNum" sz="quarter" idx="12"/>
          </p:nvPr>
        </p:nvSpPr>
        <p:spPr/>
        <p:txBody>
          <a:bodyPr/>
          <a:lstStyle/>
          <a:p>
            <a:fld id="{9DCA79CC-C898-42F4-8B19-532C6CC606F8}" type="slidenum">
              <a:rPr lang="en-US" altLang="zh-CN" smtClean="0"/>
              <a:pPr/>
              <a:t>88</a:t>
            </a:fld>
            <a:endParaRPr lang="en-US" altLang="zh-CN"/>
          </a:p>
        </p:txBody>
      </p:sp>
      <p:sp>
        <p:nvSpPr>
          <p:cNvPr id="8090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0903" name="Rectangle 7"/>
          <p:cNvSpPr>
            <a:spLocks noChangeArrowheads="1"/>
          </p:cNvSpPr>
          <p:nvPr/>
        </p:nvSpPr>
        <p:spPr bwMode="auto">
          <a:xfrm>
            <a:off x="0" y="3513337"/>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0905" name="Rectangle 9"/>
          <p:cNvSpPr>
            <a:spLocks noChangeArrowheads="1"/>
          </p:cNvSpPr>
          <p:nvPr/>
        </p:nvSpPr>
        <p:spPr bwMode="auto">
          <a:xfrm>
            <a:off x="0" y="3599062"/>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0907" name="Rectangle 11"/>
          <p:cNvSpPr>
            <a:spLocks noChangeArrowheads="1"/>
          </p:cNvSpPr>
          <p:nvPr/>
        </p:nvSpPr>
        <p:spPr bwMode="auto">
          <a:xfrm>
            <a:off x="0" y="3513337"/>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47270461"/>
              </p:ext>
            </p:extLst>
          </p:nvPr>
        </p:nvGraphicFramePr>
        <p:xfrm>
          <a:off x="1043608" y="3204543"/>
          <a:ext cx="7357430" cy="728513"/>
        </p:xfrm>
        <a:graphic>
          <a:graphicData uri="http://schemas.openxmlformats.org/presentationml/2006/ole">
            <mc:AlternateContent xmlns:mc="http://schemas.openxmlformats.org/markup-compatibility/2006">
              <mc:Choice xmlns:v="urn:schemas-microsoft-com:vml" Requires="v">
                <p:oleObj spid="_x0000_s381309" r:id="rId3" imgW="3454400" imgH="342900" progId="Equation.DSMT4">
                  <p:embed/>
                </p:oleObj>
              </mc:Choice>
              <mc:Fallback>
                <p:oleObj r:id="rId3" imgW="3454400" imgH="342900" progId="Equation.DSMT4">
                  <p:embed/>
                  <p:pic>
                    <p:nvPicPr>
                      <p:cNvPr id="0" name="Picture 1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204543"/>
                        <a:ext cx="7357430" cy="72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42490423"/>
              </p:ext>
            </p:extLst>
          </p:nvPr>
        </p:nvGraphicFramePr>
        <p:xfrm>
          <a:off x="1292225" y="1772816"/>
          <a:ext cx="6559550" cy="935038"/>
        </p:xfrm>
        <a:graphic>
          <a:graphicData uri="http://schemas.openxmlformats.org/presentationml/2006/ole">
            <mc:AlternateContent xmlns:mc="http://schemas.openxmlformats.org/markup-compatibility/2006">
              <mc:Choice xmlns:v="urn:schemas-microsoft-com:vml" Requires="v">
                <p:oleObj spid="_x0000_s381310" r:id="rId5" imgW="3009900" imgH="431800" progId="Equation.DSMT4">
                  <p:embed/>
                </p:oleObj>
              </mc:Choice>
              <mc:Fallback>
                <p:oleObj r:id="rId5" imgW="3009900" imgH="431800" progId="Equation.DSMT4">
                  <p:embed/>
                  <p:pic>
                    <p:nvPicPr>
                      <p:cNvPr id="0" name="Picture 1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225" y="1772816"/>
                        <a:ext cx="6559550"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 6"/>
          <p:cNvSpPr/>
          <p:nvPr/>
        </p:nvSpPr>
        <p:spPr>
          <a:xfrm>
            <a:off x="1547664" y="1988840"/>
            <a:ext cx="216024" cy="576064"/>
          </a:xfrm>
          <a:prstGeom prst="ellipse">
            <a:avLst/>
          </a:prstGeom>
          <a:noFill/>
          <a:ln>
            <a:solidFill>
              <a:srgbClr val="E80AD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59632" y="3204543"/>
            <a:ext cx="1080120" cy="576064"/>
          </a:xfrm>
          <a:prstGeom prst="ellipse">
            <a:avLst/>
          </a:prstGeom>
          <a:noFill/>
          <a:ln>
            <a:solidFill>
              <a:srgbClr val="E80AD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1439652" y="2563552"/>
            <a:ext cx="432048" cy="639639"/>
          </a:xfrm>
          <a:prstGeom prst="downArrow">
            <a:avLst/>
          </a:prstGeom>
          <a:solidFill>
            <a:srgbClr val="E80ADD"/>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cxnSp>
        <p:nvCxnSpPr>
          <p:cNvPr id="10" name="直接连接符 9"/>
          <p:cNvCxnSpPr/>
          <p:nvPr/>
        </p:nvCxnSpPr>
        <p:spPr>
          <a:xfrm>
            <a:off x="2699792" y="3780607"/>
            <a:ext cx="86409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843808" y="3429000"/>
            <a:ext cx="216024"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45759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0899">
                                            <p:txEl>
                                              <p:pRg st="5" end="5"/>
                                            </p:txEl>
                                          </p:spTgt>
                                        </p:tgtEl>
                                        <p:attrNameLst>
                                          <p:attrName>style.visibility</p:attrName>
                                        </p:attrNameLst>
                                      </p:cBhvr>
                                      <p:to>
                                        <p:strVal val="visible"/>
                                      </p:to>
                                    </p:set>
                                    <p:anim calcmode="lin" valueType="num">
                                      <p:cBhvr additive="base">
                                        <p:cTn id="29"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0899">
                                            <p:txEl>
                                              <p:pRg st="5" end="5"/>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80899">
                                            <p:txEl>
                                              <p:pRg st="6" end="6"/>
                                            </p:txEl>
                                          </p:spTgt>
                                        </p:tgtEl>
                                        <p:attrNameLst>
                                          <p:attrName>style.visibility</p:attrName>
                                        </p:attrNameLst>
                                      </p:cBhvr>
                                      <p:to>
                                        <p:strVal val="visible"/>
                                      </p:to>
                                    </p:set>
                                    <p:anim calcmode="lin" valueType="num">
                                      <p:cBhvr additive="base">
                                        <p:cTn id="34" dur="500" fill="hold"/>
                                        <p:tgtEl>
                                          <p:spTgt spid="80899">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80899">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8" grpId="0" animBg="1"/>
      <p:bldP spid="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28600" lvl="1">
              <a:spcBef>
                <a:spcPts val="1800"/>
              </a:spcBef>
            </a:pPr>
            <a:r>
              <a:rPr lang="zh-CN" altLang="en-US" dirty="0">
                <a:solidFill>
                  <a:srgbClr val="0000FF"/>
                </a:solidFill>
              </a:rPr>
              <a:t>第二项（</a:t>
            </a:r>
            <a:r>
              <a:rPr lang="zh-CN" altLang="en-US" dirty="0">
                <a:solidFill>
                  <a:srgbClr val="0000FF"/>
                </a:solidFill>
                <a:sym typeface="Symbol" pitchFamily="18" charset="2"/>
              </a:rPr>
              <a:t>项）</a:t>
            </a:r>
            <a:r>
              <a:rPr lang="en-US" altLang="zh-CN" dirty="0" smtClean="0">
                <a:solidFill>
                  <a:srgbClr val="0000FF"/>
                </a:solidFill>
                <a:sym typeface="Symbol" pitchFamily="18" charset="2"/>
              </a:rPr>
              <a:t>:</a:t>
            </a:r>
          </a:p>
          <a:p>
            <a:pPr marL="228600" lvl="1">
              <a:spcBef>
                <a:spcPts val="1800"/>
              </a:spcBef>
            </a:pPr>
            <a:r>
              <a:rPr lang="zh-CN" altLang="en-US" dirty="0" smtClean="0"/>
              <a:t>是</a:t>
            </a:r>
            <a:r>
              <a:rPr lang="zh-CN" altLang="en-US" dirty="0"/>
              <a:t>除第</a:t>
            </a:r>
            <a:r>
              <a:rPr lang="en-US" altLang="zh-CN" i="1" dirty="0"/>
              <a:t>k</a:t>
            </a:r>
            <a:r>
              <a:rPr lang="zh-CN" altLang="en-US" dirty="0"/>
              <a:t>个码元以外的</a:t>
            </a:r>
            <a:r>
              <a:rPr lang="zh-CN" altLang="en-US" dirty="0">
                <a:solidFill>
                  <a:srgbClr val="FF0000"/>
                </a:solidFill>
              </a:rPr>
              <a:t>其它码元</a:t>
            </a:r>
            <a:r>
              <a:rPr lang="zh-CN" altLang="en-US" dirty="0"/>
              <a:t>波形在第</a:t>
            </a:r>
            <a:r>
              <a:rPr lang="en-US" altLang="zh-CN" i="1" dirty="0"/>
              <a:t>k</a:t>
            </a:r>
            <a:r>
              <a:rPr lang="zh-CN" altLang="en-US" dirty="0"/>
              <a:t>个抽样时刻上的总和（代数和），它对当前码元</a:t>
            </a:r>
            <a:r>
              <a:rPr lang="en-US" altLang="zh-CN" i="1" dirty="0" err="1"/>
              <a:t>a</a:t>
            </a:r>
            <a:r>
              <a:rPr lang="en-US" altLang="zh-CN" i="1" baseline="-25000" dirty="0" err="1"/>
              <a:t>k</a:t>
            </a:r>
            <a:r>
              <a:rPr lang="zh-CN" altLang="en-US" dirty="0"/>
              <a:t>的判决起着</a:t>
            </a:r>
            <a:r>
              <a:rPr lang="zh-CN" altLang="en-US" dirty="0">
                <a:solidFill>
                  <a:srgbClr val="FF0000"/>
                </a:solidFill>
              </a:rPr>
              <a:t>干扰</a:t>
            </a:r>
            <a:r>
              <a:rPr lang="zh-CN" altLang="en-US" dirty="0"/>
              <a:t>的作用，所以称之为</a:t>
            </a:r>
            <a:r>
              <a:rPr lang="zh-CN" altLang="en-US" dirty="0">
                <a:solidFill>
                  <a:srgbClr val="FF0000"/>
                </a:solidFill>
              </a:rPr>
              <a:t>码间串扰值</a:t>
            </a:r>
            <a:r>
              <a:rPr lang="zh-CN" altLang="en-US" dirty="0"/>
              <a:t>。 </a:t>
            </a:r>
          </a:p>
          <a:p>
            <a:pPr marL="0" indent="0">
              <a:lnSpc>
                <a:spcPct val="120000"/>
              </a:lnSpc>
              <a:buNone/>
            </a:pPr>
            <a:r>
              <a:rPr lang="zh-CN" altLang="en-US" sz="2400" dirty="0" smtClean="0"/>
              <a:t>   由于</a:t>
            </a:r>
            <a:r>
              <a:rPr lang="en-US" altLang="zh-CN" sz="2400" i="1" dirty="0" err="1"/>
              <a:t>a</a:t>
            </a:r>
            <a:r>
              <a:rPr lang="en-US" altLang="zh-CN" sz="2400" i="1" baseline="-25000" dirty="0" err="1"/>
              <a:t>k</a:t>
            </a:r>
            <a:r>
              <a:rPr lang="zh-CN" altLang="en-US" sz="2400" dirty="0"/>
              <a:t>是以概率出现的，故码间串扰值通常是一个随机变量。</a:t>
            </a:r>
          </a:p>
          <a:p>
            <a:pPr>
              <a:lnSpc>
                <a:spcPct val="120000"/>
              </a:lnSpc>
            </a:pPr>
            <a:r>
              <a:rPr lang="zh-CN" altLang="en-US" sz="2400" dirty="0">
                <a:solidFill>
                  <a:srgbClr val="0000FF"/>
                </a:solidFill>
              </a:rPr>
              <a:t>第三项</a:t>
            </a:r>
            <a:r>
              <a:rPr lang="en-US" altLang="zh-CN" sz="2400" i="1" dirty="0" err="1">
                <a:solidFill>
                  <a:srgbClr val="0000FF"/>
                </a:solidFill>
              </a:rPr>
              <a:t>n</a:t>
            </a:r>
            <a:r>
              <a:rPr lang="en-US" altLang="zh-CN" sz="2400" i="1" baseline="-25000" dirty="0" err="1">
                <a:solidFill>
                  <a:srgbClr val="0000FF"/>
                </a:solidFill>
              </a:rPr>
              <a:t>R</a:t>
            </a:r>
            <a:r>
              <a:rPr lang="en-US" altLang="zh-CN" sz="2400" i="1" dirty="0">
                <a:solidFill>
                  <a:srgbClr val="0000FF"/>
                </a:solidFill>
              </a:rPr>
              <a:t>(</a:t>
            </a:r>
            <a:r>
              <a:rPr lang="en-US" altLang="zh-CN" sz="2400" i="1" dirty="0" err="1">
                <a:solidFill>
                  <a:srgbClr val="0000FF"/>
                </a:solidFill>
              </a:rPr>
              <a:t>kT</a:t>
            </a:r>
            <a:r>
              <a:rPr lang="en-US" altLang="zh-CN" sz="2400" i="1" baseline="-25000" dirty="0" err="1">
                <a:solidFill>
                  <a:srgbClr val="0000FF"/>
                </a:solidFill>
              </a:rPr>
              <a:t>S</a:t>
            </a:r>
            <a:r>
              <a:rPr lang="en-US" altLang="zh-CN" sz="2400" i="1" dirty="0">
                <a:solidFill>
                  <a:srgbClr val="0000FF"/>
                </a:solidFill>
              </a:rPr>
              <a:t> + t</a:t>
            </a:r>
            <a:r>
              <a:rPr lang="en-US" altLang="zh-CN" sz="2400" i="1" baseline="-25000" dirty="0">
                <a:solidFill>
                  <a:srgbClr val="0000FF"/>
                </a:solidFill>
              </a:rPr>
              <a:t>0</a:t>
            </a:r>
            <a:r>
              <a:rPr lang="en-US" altLang="zh-CN" sz="2400" i="1" dirty="0" smtClean="0">
                <a:solidFill>
                  <a:srgbClr val="0000FF"/>
                </a:solidFill>
              </a:rPr>
              <a:t>)</a:t>
            </a:r>
            <a:r>
              <a:rPr lang="zh-CN" altLang="en-US" sz="2400" dirty="0" smtClean="0">
                <a:solidFill>
                  <a:srgbClr val="0000FF"/>
                </a:solidFill>
              </a:rPr>
              <a:t>：</a:t>
            </a:r>
            <a:endParaRPr lang="en-US" altLang="zh-CN" sz="2400" dirty="0" smtClean="0">
              <a:solidFill>
                <a:srgbClr val="0000FF"/>
              </a:solidFill>
            </a:endParaRPr>
          </a:p>
          <a:p>
            <a:pPr>
              <a:lnSpc>
                <a:spcPct val="120000"/>
              </a:lnSpc>
            </a:pPr>
            <a:r>
              <a:rPr lang="zh-CN" altLang="en-US" sz="2400" dirty="0" smtClean="0"/>
              <a:t>是</a:t>
            </a:r>
            <a:r>
              <a:rPr lang="zh-CN" altLang="en-US" sz="2400" dirty="0">
                <a:solidFill>
                  <a:srgbClr val="FF0000"/>
                </a:solidFill>
              </a:rPr>
              <a:t>输出噪声</a:t>
            </a:r>
            <a:r>
              <a:rPr lang="zh-CN" altLang="en-US" sz="2400" dirty="0"/>
              <a:t>在抽样瞬间的值，它是一种随机干扰，也会影响对第</a:t>
            </a:r>
            <a:r>
              <a:rPr lang="en-US" altLang="zh-CN" sz="2400" dirty="0"/>
              <a:t>k</a:t>
            </a:r>
            <a:r>
              <a:rPr lang="zh-CN" altLang="en-US" sz="2400" dirty="0"/>
              <a:t>个码元的正确判决。</a:t>
            </a:r>
          </a:p>
          <a:p>
            <a:endParaRPr lang="zh-CN" altLang="en-US" sz="2400" dirty="0"/>
          </a:p>
        </p:txBody>
      </p:sp>
      <p:sp>
        <p:nvSpPr>
          <p:cNvPr id="4" name="灯片编号占位符 3"/>
          <p:cNvSpPr>
            <a:spLocks noGrp="1"/>
          </p:cNvSpPr>
          <p:nvPr>
            <p:ph type="sldNum" sz="quarter" idx="12"/>
          </p:nvPr>
        </p:nvSpPr>
        <p:spPr/>
        <p:txBody>
          <a:bodyPr/>
          <a:lstStyle/>
          <a:p>
            <a:fld id="{E31375A4-56A4-47D6-9801-1991572033F7}" type="slidenum">
              <a:rPr lang="en-US" smtClean="0"/>
              <a:pPr/>
              <a:t>89</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3158253617"/>
              </p:ext>
            </p:extLst>
          </p:nvPr>
        </p:nvGraphicFramePr>
        <p:xfrm>
          <a:off x="827584" y="260648"/>
          <a:ext cx="7358062" cy="728662"/>
        </p:xfrm>
        <a:graphic>
          <a:graphicData uri="http://schemas.openxmlformats.org/presentationml/2006/ole">
            <mc:AlternateContent xmlns:mc="http://schemas.openxmlformats.org/markup-compatibility/2006">
              <mc:Choice xmlns:v="urn:schemas-microsoft-com:vml" Requires="v">
                <p:oleObj spid="_x0000_s382142" r:id="rId3" imgW="3454400" imgH="342900" progId="Equation.DSMT4">
                  <p:embed/>
                </p:oleObj>
              </mc:Choice>
              <mc:Fallback>
                <p:oleObj r:id="rId3" imgW="3454400" imgH="342900" progId="Equation.DSMT4">
                  <p:embed/>
                  <p:pic>
                    <p:nvPicPr>
                      <p:cNvPr id="0" name="Picture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60648"/>
                        <a:ext cx="7358062"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直接连接符 5"/>
          <p:cNvCxnSpPr/>
          <p:nvPr/>
        </p:nvCxnSpPr>
        <p:spPr>
          <a:xfrm>
            <a:off x="3707904" y="980728"/>
            <a:ext cx="27363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596608" y="970856"/>
            <a:ext cx="1503784" cy="0"/>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657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a:t>
            </a:r>
            <a:r>
              <a:rPr lang="en-US" altLang="zh-CN" smtClean="0"/>
              <a:t>6</a:t>
            </a:r>
            <a:r>
              <a:rPr lang="zh-CN" altLang="en-US" smtClean="0"/>
              <a:t>章 数字基带传输系统</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6.1 </a:t>
            </a:r>
            <a:r>
              <a:rPr lang="zh-CN" altLang="en-US" dirty="0" smtClean="0">
                <a:solidFill>
                  <a:srgbClr val="FF0000"/>
                </a:solidFill>
              </a:rPr>
              <a:t>数字基带信号及其频谱特性 </a:t>
            </a:r>
          </a:p>
          <a:p>
            <a:r>
              <a:rPr lang="en-US" altLang="zh-CN" dirty="0" smtClean="0"/>
              <a:t>6.2 </a:t>
            </a:r>
            <a:r>
              <a:rPr lang="zh-CN" altLang="en-US" dirty="0" smtClean="0"/>
              <a:t>基带传输的常用码型</a:t>
            </a:r>
            <a:endParaRPr lang="en-US" altLang="zh-CN" dirty="0" smtClean="0"/>
          </a:p>
          <a:p>
            <a:r>
              <a:rPr lang="en-US" altLang="zh-CN" dirty="0" smtClean="0"/>
              <a:t>6.3 </a:t>
            </a:r>
            <a:r>
              <a:rPr lang="zh-CN" altLang="en-US" dirty="0" smtClean="0"/>
              <a:t>数字基带信号传输与码间串扰</a:t>
            </a:r>
            <a:endParaRPr lang="en-US" altLang="zh-CN" dirty="0" smtClean="0"/>
          </a:p>
          <a:p>
            <a:r>
              <a:rPr lang="en-US" altLang="zh-CN" dirty="0" smtClean="0"/>
              <a:t>6.4 </a:t>
            </a:r>
            <a:r>
              <a:rPr lang="zh-CN" altLang="en-US" dirty="0" smtClean="0"/>
              <a:t>无码间串扰的基带传输特性</a:t>
            </a:r>
            <a:endParaRPr lang="en-US" altLang="zh-CN" dirty="0" smtClean="0"/>
          </a:p>
          <a:p>
            <a:r>
              <a:rPr lang="en-US" altLang="zh-CN" dirty="0" smtClean="0"/>
              <a:t>6.5 </a:t>
            </a:r>
            <a:r>
              <a:rPr lang="zh-CN" altLang="en-US" dirty="0" smtClean="0"/>
              <a:t>基带传输系统的抗噪声性能</a:t>
            </a:r>
            <a:endParaRPr lang="en-US" altLang="zh-CN" dirty="0" smtClean="0"/>
          </a:p>
          <a:p>
            <a:r>
              <a:rPr lang="en-US" altLang="zh-CN" dirty="0" smtClean="0"/>
              <a:t>6.6  </a:t>
            </a:r>
            <a:r>
              <a:rPr lang="zh-CN" altLang="en-US" dirty="0" smtClean="0"/>
              <a:t>眼图</a:t>
            </a:r>
          </a:p>
          <a:p>
            <a:r>
              <a:rPr lang="en-US" altLang="zh-CN" dirty="0" smtClean="0"/>
              <a:t>6.7  </a:t>
            </a:r>
            <a:r>
              <a:rPr lang="zh-CN" altLang="en-US" dirty="0" smtClean="0"/>
              <a:t>部分响应和时域均衡</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9</a:t>
            </a:fld>
            <a:endParaRPr lang="en-US"/>
          </a:p>
        </p:txBody>
      </p:sp>
      <p:sp>
        <p:nvSpPr>
          <p:cNvPr id="5" name="矩形 4"/>
          <p:cNvSpPr/>
          <p:nvPr/>
        </p:nvSpPr>
        <p:spPr>
          <a:xfrm>
            <a:off x="5076056" y="1700808"/>
            <a:ext cx="3789820" cy="83099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b="1" dirty="0" smtClean="0">
                <a:solidFill>
                  <a:srgbClr val="0000FF"/>
                </a:solidFill>
                <a:latin typeface="+mj-ea"/>
                <a:ea typeface="+mj-ea"/>
              </a:rPr>
              <a:t>6.1.1  </a:t>
            </a:r>
            <a:r>
              <a:rPr lang="zh-CN" altLang="en-US" sz="2400" b="1" dirty="0" smtClean="0">
                <a:solidFill>
                  <a:srgbClr val="0000FF"/>
                </a:solidFill>
                <a:latin typeface="+mj-ea"/>
                <a:ea typeface="+mj-ea"/>
              </a:rPr>
              <a:t>数字基带信号</a:t>
            </a:r>
            <a:endParaRPr lang="en-US" altLang="zh-CN" sz="2400" b="1" dirty="0" smtClean="0">
              <a:solidFill>
                <a:srgbClr val="0000FF"/>
              </a:solidFill>
              <a:latin typeface="+mj-ea"/>
              <a:ea typeface="+mj-ea"/>
            </a:endParaRPr>
          </a:p>
          <a:p>
            <a:r>
              <a:rPr lang="en-US" altLang="zh-CN" sz="2400" b="1" dirty="0" smtClean="0">
                <a:solidFill>
                  <a:srgbClr val="0000FF"/>
                </a:solidFill>
                <a:latin typeface="+mj-ea"/>
                <a:ea typeface="+mj-ea"/>
              </a:rPr>
              <a:t>6.1.2 </a:t>
            </a:r>
            <a:r>
              <a:rPr lang="zh-CN" altLang="en-US" sz="2400" b="1" dirty="0" smtClean="0">
                <a:solidFill>
                  <a:srgbClr val="0000FF"/>
                </a:solidFill>
                <a:latin typeface="+mj-ea"/>
                <a:ea typeface="+mj-ea"/>
              </a:rPr>
              <a:t>基带信号的频谱特性</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539552" y="1196752"/>
            <a:ext cx="8064896" cy="5472608"/>
          </a:xfrm>
        </p:spPr>
        <p:txBody>
          <a:bodyPr>
            <a:normAutofit/>
          </a:bodyPr>
          <a:lstStyle/>
          <a:p>
            <a:pPr>
              <a:lnSpc>
                <a:spcPct val="114000"/>
              </a:lnSpc>
            </a:pPr>
            <a:r>
              <a:rPr lang="zh-CN" altLang="en-US" dirty="0" smtClean="0">
                <a:solidFill>
                  <a:srgbClr val="0000FF"/>
                </a:solidFill>
              </a:rPr>
              <a:t>上式说明：</a:t>
            </a:r>
            <a:endParaRPr lang="en-US" altLang="zh-CN" dirty="0" smtClean="0">
              <a:solidFill>
                <a:srgbClr val="0000FF"/>
              </a:solidFill>
            </a:endParaRPr>
          </a:p>
          <a:p>
            <a:pPr lvl="1">
              <a:lnSpc>
                <a:spcPct val="114000"/>
              </a:lnSpc>
            </a:pPr>
            <a:r>
              <a:rPr lang="zh-CN" altLang="en-US" dirty="0" smtClean="0"/>
              <a:t>实际抽样值不仅有本码元的值，还有码间串扰值及噪声，故当</a:t>
            </a:r>
            <a:r>
              <a:rPr lang="en-US" altLang="zh-CN" i="1" dirty="0"/>
              <a:t>r</a:t>
            </a:r>
            <a:r>
              <a:rPr lang="en-US" altLang="zh-CN" dirty="0"/>
              <a:t> (</a:t>
            </a:r>
            <a:r>
              <a:rPr lang="en-US" altLang="zh-CN" i="1" dirty="0" err="1"/>
              <a:t>kT</a:t>
            </a:r>
            <a:r>
              <a:rPr lang="en-US" altLang="zh-CN" i="1" baseline="-25000" dirty="0" err="1"/>
              <a:t>s</a:t>
            </a:r>
            <a:r>
              <a:rPr lang="en-US" altLang="zh-CN" dirty="0"/>
              <a:t> + </a:t>
            </a:r>
            <a:r>
              <a:rPr lang="en-US" altLang="zh-CN" i="1" dirty="0"/>
              <a:t>t</a:t>
            </a:r>
            <a:r>
              <a:rPr lang="en-US" altLang="zh-CN" baseline="-25000" dirty="0"/>
              <a:t>0</a:t>
            </a:r>
            <a:r>
              <a:rPr lang="en-US" altLang="zh-CN" dirty="0"/>
              <a:t> )</a:t>
            </a:r>
            <a:r>
              <a:rPr lang="zh-CN" altLang="en-US" dirty="0" smtClean="0"/>
              <a:t>加到判决电路时，对</a:t>
            </a:r>
            <a:r>
              <a:rPr lang="en-US" altLang="zh-CN" i="1" dirty="0" err="1"/>
              <a:t>a</a:t>
            </a:r>
            <a:r>
              <a:rPr lang="en-US" altLang="zh-CN" i="1" baseline="-25000" dirty="0" err="1"/>
              <a:t>k</a:t>
            </a:r>
            <a:r>
              <a:rPr lang="zh-CN" altLang="en-US" dirty="0" smtClean="0"/>
              <a:t>取值的判决可能判对也可能判错。</a:t>
            </a:r>
            <a:endParaRPr lang="en-US" altLang="zh-CN" dirty="0" smtClean="0"/>
          </a:p>
          <a:p>
            <a:pPr marL="365760" lvl="1" indent="0">
              <a:lnSpc>
                <a:spcPct val="114000"/>
              </a:lnSpc>
              <a:buNone/>
            </a:pPr>
            <a:r>
              <a:rPr lang="zh-CN" altLang="en-US" dirty="0" smtClean="0"/>
              <a:t>例，在二进制数字通信时， </a:t>
            </a:r>
            <a:r>
              <a:rPr lang="en-US" altLang="zh-CN" i="1" dirty="0" err="1"/>
              <a:t>a</a:t>
            </a:r>
            <a:r>
              <a:rPr lang="en-US" altLang="zh-CN" i="1" baseline="-25000" dirty="0" err="1"/>
              <a:t>k</a:t>
            </a:r>
            <a:r>
              <a:rPr lang="zh-CN" altLang="en-US" dirty="0" smtClean="0"/>
              <a:t>的可能取值为“</a:t>
            </a:r>
            <a:r>
              <a:rPr lang="en-US" altLang="zh-CN" dirty="0" smtClean="0"/>
              <a:t>0”</a:t>
            </a:r>
            <a:r>
              <a:rPr lang="zh-CN" altLang="en-US" dirty="0" smtClean="0"/>
              <a:t>或“</a:t>
            </a:r>
            <a:r>
              <a:rPr lang="en-US" altLang="zh-CN" dirty="0" smtClean="0"/>
              <a:t>1”</a:t>
            </a:r>
            <a:r>
              <a:rPr lang="zh-CN" altLang="en-US" dirty="0" smtClean="0"/>
              <a:t>，若判决电路的</a:t>
            </a:r>
            <a:r>
              <a:rPr lang="zh-CN" altLang="en-US" dirty="0" smtClean="0">
                <a:solidFill>
                  <a:srgbClr val="FF0000"/>
                </a:solidFill>
              </a:rPr>
              <a:t>判决门限为</a:t>
            </a:r>
            <a:r>
              <a:rPr lang="en-US" altLang="zh-CN" i="1" dirty="0" err="1">
                <a:solidFill>
                  <a:srgbClr val="FF0000"/>
                </a:solidFill>
              </a:rPr>
              <a:t>V</a:t>
            </a:r>
            <a:r>
              <a:rPr lang="en-US" altLang="zh-CN" i="1" baseline="-25000" dirty="0" err="1">
                <a:solidFill>
                  <a:srgbClr val="FF0000"/>
                </a:solidFill>
              </a:rPr>
              <a:t>d</a:t>
            </a:r>
            <a:r>
              <a:rPr lang="en-US" altLang="zh-CN" dirty="0" smtClean="0">
                <a:solidFill>
                  <a:srgbClr val="FF0000"/>
                </a:solidFill>
              </a:rPr>
              <a:t> </a:t>
            </a:r>
            <a:r>
              <a:rPr lang="zh-CN" altLang="en-US" dirty="0" smtClean="0"/>
              <a:t>，则这时判决规则为：</a:t>
            </a:r>
          </a:p>
          <a:p>
            <a:pPr lvl="1">
              <a:lnSpc>
                <a:spcPct val="114000"/>
              </a:lnSpc>
            </a:pPr>
            <a:r>
              <a:rPr lang="zh-CN" altLang="en-US" dirty="0" smtClean="0"/>
              <a:t>当 </a:t>
            </a:r>
            <a:r>
              <a:rPr lang="en-US" altLang="zh-CN" i="1" dirty="0"/>
              <a:t>r</a:t>
            </a:r>
            <a:r>
              <a:rPr lang="en-US" altLang="zh-CN" dirty="0"/>
              <a:t> (</a:t>
            </a:r>
            <a:r>
              <a:rPr lang="en-US" altLang="zh-CN" i="1" dirty="0" err="1"/>
              <a:t>kT</a:t>
            </a:r>
            <a:r>
              <a:rPr lang="en-US" altLang="zh-CN" i="1" baseline="-25000" dirty="0" err="1"/>
              <a:t>s</a:t>
            </a:r>
            <a:r>
              <a:rPr lang="en-US" altLang="zh-CN" dirty="0"/>
              <a:t> + </a:t>
            </a:r>
            <a:r>
              <a:rPr lang="en-US" altLang="zh-CN" i="1" dirty="0"/>
              <a:t>t</a:t>
            </a:r>
            <a:r>
              <a:rPr lang="en-US" altLang="zh-CN" baseline="-25000" dirty="0"/>
              <a:t>0</a:t>
            </a:r>
            <a:r>
              <a:rPr lang="en-US" altLang="zh-CN" dirty="0"/>
              <a:t> ) &gt; </a:t>
            </a:r>
            <a:r>
              <a:rPr lang="en-US" altLang="zh-CN" i="1" dirty="0" err="1"/>
              <a:t>V</a:t>
            </a:r>
            <a:r>
              <a:rPr lang="en-US" altLang="zh-CN" i="1" baseline="-25000" dirty="0" err="1"/>
              <a:t>d</a:t>
            </a:r>
            <a:r>
              <a:rPr lang="zh-CN" altLang="en-US" dirty="0" smtClean="0"/>
              <a:t>时，判</a:t>
            </a:r>
            <a:r>
              <a:rPr lang="en-US" altLang="zh-CN" i="1" dirty="0" err="1"/>
              <a:t>a</a:t>
            </a:r>
            <a:r>
              <a:rPr lang="en-US" altLang="zh-CN" i="1" baseline="-25000" dirty="0" err="1"/>
              <a:t>k</a:t>
            </a:r>
            <a:r>
              <a:rPr lang="zh-CN" altLang="en-US" dirty="0" smtClean="0"/>
              <a:t>为“</a:t>
            </a:r>
            <a:r>
              <a:rPr lang="en-US" altLang="zh-CN" dirty="0" smtClean="0"/>
              <a:t>1”</a:t>
            </a:r>
          </a:p>
          <a:p>
            <a:pPr lvl="1">
              <a:lnSpc>
                <a:spcPct val="114000"/>
              </a:lnSpc>
            </a:pPr>
            <a:r>
              <a:rPr lang="zh-CN" altLang="en-US" dirty="0" smtClean="0"/>
              <a:t>当 </a:t>
            </a:r>
            <a:r>
              <a:rPr lang="en-US" altLang="zh-CN" i="1" dirty="0"/>
              <a:t>r</a:t>
            </a:r>
            <a:r>
              <a:rPr lang="en-US" altLang="zh-CN" dirty="0"/>
              <a:t> (</a:t>
            </a:r>
            <a:r>
              <a:rPr lang="en-US" altLang="zh-CN" i="1" dirty="0" err="1"/>
              <a:t>kT</a:t>
            </a:r>
            <a:r>
              <a:rPr lang="en-US" altLang="zh-CN" i="1" baseline="-25000" dirty="0" err="1"/>
              <a:t>s</a:t>
            </a:r>
            <a:r>
              <a:rPr lang="en-US" altLang="zh-CN" dirty="0"/>
              <a:t> + </a:t>
            </a:r>
            <a:r>
              <a:rPr lang="en-US" altLang="zh-CN" i="1" dirty="0"/>
              <a:t>t</a:t>
            </a:r>
            <a:r>
              <a:rPr lang="en-US" altLang="zh-CN" baseline="-25000" dirty="0"/>
              <a:t>0</a:t>
            </a:r>
            <a:r>
              <a:rPr lang="en-US" altLang="zh-CN" dirty="0"/>
              <a:t> ) </a:t>
            </a:r>
            <a:r>
              <a:rPr lang="en-US" altLang="zh-CN" dirty="0" smtClean="0"/>
              <a:t>&lt; </a:t>
            </a:r>
            <a:r>
              <a:rPr lang="en-US" altLang="zh-CN" i="1" dirty="0" err="1"/>
              <a:t>V</a:t>
            </a:r>
            <a:r>
              <a:rPr lang="en-US" altLang="zh-CN" i="1" baseline="-25000" dirty="0" err="1"/>
              <a:t>d</a:t>
            </a:r>
            <a:r>
              <a:rPr lang="zh-CN" altLang="en-US" dirty="0" smtClean="0"/>
              <a:t>时，判</a:t>
            </a:r>
            <a:r>
              <a:rPr lang="en-US" altLang="zh-CN" i="1" dirty="0" err="1"/>
              <a:t>a</a:t>
            </a:r>
            <a:r>
              <a:rPr lang="en-US" altLang="zh-CN" i="1" baseline="-25000" dirty="0" err="1"/>
              <a:t>k</a:t>
            </a:r>
            <a:r>
              <a:rPr lang="zh-CN" altLang="en-US" dirty="0" smtClean="0"/>
              <a:t>为“</a:t>
            </a:r>
            <a:r>
              <a:rPr lang="en-US" altLang="zh-CN" dirty="0" smtClean="0"/>
              <a:t>0”</a:t>
            </a:r>
            <a:r>
              <a:rPr lang="zh-CN" altLang="en-US" dirty="0" smtClean="0"/>
              <a:t>。</a:t>
            </a:r>
          </a:p>
          <a:p>
            <a:pPr lvl="1">
              <a:lnSpc>
                <a:spcPct val="114000"/>
              </a:lnSpc>
            </a:pPr>
            <a:r>
              <a:rPr lang="zh-CN" altLang="en-US" dirty="0" smtClean="0"/>
              <a:t>显然，只有当码间串扰值和噪声足够小时，才能基本保证上述判决的正确 </a:t>
            </a:r>
            <a:endParaRPr lang="zh-CN" altLang="en-US" dirty="0"/>
          </a:p>
        </p:txBody>
      </p:sp>
      <p:sp>
        <p:nvSpPr>
          <p:cNvPr id="4" name="灯片编号占位符 5"/>
          <p:cNvSpPr>
            <a:spLocks noGrp="1"/>
          </p:cNvSpPr>
          <p:nvPr>
            <p:ph type="sldNum" sz="quarter" idx="12"/>
          </p:nvPr>
        </p:nvSpPr>
        <p:spPr/>
        <p:txBody>
          <a:bodyPr/>
          <a:lstStyle/>
          <a:p>
            <a:fld id="{B0DEA175-D678-49D4-962C-F619B94FEED2}" type="slidenum">
              <a:rPr lang="en-US" altLang="zh-CN" smtClean="0"/>
              <a:pPr/>
              <a:t>90</a:t>
            </a:fld>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3158253617"/>
              </p:ext>
            </p:extLst>
          </p:nvPr>
        </p:nvGraphicFramePr>
        <p:xfrm>
          <a:off x="827088" y="260350"/>
          <a:ext cx="7358062" cy="728663"/>
        </p:xfrm>
        <a:graphic>
          <a:graphicData uri="http://schemas.openxmlformats.org/presentationml/2006/ole">
            <mc:AlternateContent xmlns:mc="http://schemas.openxmlformats.org/markup-compatibility/2006">
              <mc:Choice xmlns:v="urn:schemas-microsoft-com:vml" Requires="v">
                <p:oleObj spid="_x0000_s383164" r:id="rId3" imgW="3454400" imgH="342900" progId="Equation.DSMT4">
                  <p:embed/>
                </p:oleObj>
              </mc:Choice>
              <mc:Fallback>
                <p:oleObj r:id="rId3" imgW="3454400" imgH="342900" progId="Equation.DSMT4">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60350"/>
                        <a:ext cx="7358062"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5585091" y="2689756"/>
            <a:ext cx="902811" cy="523220"/>
          </a:xfrm>
          <a:prstGeom prst="rect">
            <a:avLst/>
          </a:prstGeom>
        </p:spPr>
        <p:txBody>
          <a:bodyPr wrap="none">
            <a:spAutoFit/>
          </a:bodyPr>
          <a:lstStyle/>
          <a:p>
            <a:r>
              <a:rPr lang="zh-CN" altLang="en-US" sz="2800" b="1" dirty="0" smtClean="0">
                <a:solidFill>
                  <a:srgbClr val="FF0000"/>
                </a:solidFill>
                <a:latin typeface="+mj-ea"/>
                <a:ea typeface="+mj-ea"/>
              </a:rPr>
              <a:t>误码</a:t>
            </a:r>
            <a:endParaRPr lang="zh-CN" altLang="en-US" sz="2800" b="1" dirty="0">
              <a:solidFill>
                <a:srgbClr val="FF0000"/>
              </a:solidFill>
              <a:latin typeface="+mj-ea"/>
              <a:ea typeface="+mj-ea"/>
            </a:endParaRPr>
          </a:p>
        </p:txBody>
      </p:sp>
      <p:sp>
        <p:nvSpPr>
          <p:cNvPr id="9" name="右箭头 8"/>
          <p:cNvSpPr/>
          <p:nvPr/>
        </p:nvSpPr>
        <p:spPr>
          <a:xfrm>
            <a:off x="4860032" y="2780928"/>
            <a:ext cx="720080" cy="36004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604870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anim calcmode="lin" valueType="num">
                                      <p:cBhvr additive="base">
                                        <p:cTn id="15"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294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anim calcmode="lin" valueType="num">
                                      <p:cBhvr additive="base">
                                        <p:cTn id="19"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94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2947">
                                            <p:txEl>
                                              <p:pRg st="4" end="4"/>
                                            </p:txEl>
                                          </p:spTgt>
                                        </p:tgtEl>
                                        <p:attrNameLst>
                                          <p:attrName>style.visibility</p:attrName>
                                        </p:attrNameLst>
                                      </p:cBhvr>
                                      <p:to>
                                        <p:strVal val="visible"/>
                                      </p:to>
                                    </p:set>
                                    <p:anim calcmode="lin" valueType="num">
                                      <p:cBhvr additive="base">
                                        <p:cTn id="23"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2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2947">
                                            <p:txEl>
                                              <p:pRg st="5" end="5"/>
                                            </p:txEl>
                                          </p:spTgt>
                                        </p:tgtEl>
                                        <p:attrNameLst>
                                          <p:attrName>style.visibility</p:attrName>
                                        </p:attrNameLst>
                                      </p:cBhvr>
                                      <p:to>
                                        <p:strVal val="visible"/>
                                      </p:to>
                                    </p:set>
                                    <p:anim calcmode="lin" valueType="num">
                                      <p:cBhvr additive="base">
                                        <p:cTn id="29" dur="500" fill="hold"/>
                                        <p:tgtEl>
                                          <p:spTgt spid="8294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29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a:t>
            </a:r>
            <a:r>
              <a:rPr lang="en-US" altLang="zh-CN" smtClean="0"/>
              <a:t>6</a:t>
            </a:r>
            <a:r>
              <a:rPr lang="zh-CN" altLang="en-US" smtClean="0"/>
              <a:t>章 数字基带传输系统</a:t>
            </a:r>
            <a:endParaRPr lang="zh-CN" altLang="en-US" dirty="0"/>
          </a:p>
        </p:txBody>
      </p:sp>
      <p:sp>
        <p:nvSpPr>
          <p:cNvPr id="3" name="内容占位符 2"/>
          <p:cNvSpPr>
            <a:spLocks noGrp="1"/>
          </p:cNvSpPr>
          <p:nvPr>
            <p:ph idx="1"/>
          </p:nvPr>
        </p:nvSpPr>
        <p:spPr/>
        <p:txBody>
          <a:bodyPr/>
          <a:lstStyle/>
          <a:p>
            <a:r>
              <a:rPr lang="en-US" altLang="zh-CN" dirty="0" smtClean="0"/>
              <a:t>6.1 </a:t>
            </a:r>
            <a:r>
              <a:rPr lang="zh-CN" altLang="en-US" dirty="0" smtClean="0"/>
              <a:t>数字基带信号及其频谱特性 </a:t>
            </a:r>
          </a:p>
          <a:p>
            <a:r>
              <a:rPr lang="en-US" altLang="zh-CN" dirty="0" smtClean="0"/>
              <a:t>6.2 </a:t>
            </a:r>
            <a:r>
              <a:rPr lang="zh-CN" altLang="en-US" dirty="0" smtClean="0"/>
              <a:t>基带传输的常用码型</a:t>
            </a:r>
            <a:endParaRPr lang="en-US" altLang="zh-CN" dirty="0" smtClean="0"/>
          </a:p>
          <a:p>
            <a:r>
              <a:rPr lang="en-US" altLang="zh-CN" dirty="0" smtClean="0"/>
              <a:t>6.3 </a:t>
            </a:r>
            <a:r>
              <a:rPr lang="zh-CN" altLang="en-US" dirty="0" smtClean="0"/>
              <a:t>数字基带信号传输与码间串扰</a:t>
            </a:r>
            <a:endParaRPr lang="en-US" altLang="zh-CN" dirty="0" smtClean="0"/>
          </a:p>
          <a:p>
            <a:r>
              <a:rPr lang="en-US" altLang="zh-CN" dirty="0" smtClean="0">
                <a:solidFill>
                  <a:srgbClr val="FF0000"/>
                </a:solidFill>
              </a:rPr>
              <a:t>6.4 </a:t>
            </a:r>
            <a:r>
              <a:rPr lang="zh-CN" altLang="en-US" dirty="0" smtClean="0">
                <a:solidFill>
                  <a:srgbClr val="FF0000"/>
                </a:solidFill>
              </a:rPr>
              <a:t>无码间串扰的基带传输特性</a:t>
            </a:r>
            <a:endParaRPr lang="en-US" altLang="zh-CN" dirty="0" smtClean="0">
              <a:solidFill>
                <a:srgbClr val="FF0000"/>
              </a:solidFill>
            </a:endParaRPr>
          </a:p>
          <a:p>
            <a:r>
              <a:rPr lang="en-US" altLang="zh-CN" dirty="0" smtClean="0"/>
              <a:t>6.5 </a:t>
            </a:r>
            <a:r>
              <a:rPr lang="zh-CN" altLang="en-US" dirty="0" smtClean="0"/>
              <a:t>基带传输系统的抗噪声性能</a:t>
            </a:r>
            <a:endParaRPr lang="en-US" altLang="zh-CN" dirty="0" smtClean="0"/>
          </a:p>
          <a:p>
            <a:r>
              <a:rPr lang="en-US" altLang="zh-CN" dirty="0" smtClean="0"/>
              <a:t>6.6  </a:t>
            </a:r>
            <a:r>
              <a:rPr lang="zh-CN" altLang="en-US" dirty="0" smtClean="0"/>
              <a:t>眼图</a:t>
            </a:r>
          </a:p>
          <a:p>
            <a:r>
              <a:rPr lang="en-US" altLang="zh-CN" dirty="0" smtClean="0"/>
              <a:t>6.7  </a:t>
            </a:r>
            <a:r>
              <a:rPr lang="zh-CN" altLang="en-US" dirty="0" smtClean="0"/>
              <a:t>部分响应和时域均衡</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91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6.4 </a:t>
            </a:r>
            <a:r>
              <a:rPr lang="zh-CN" altLang="en-US" smtClean="0"/>
              <a:t>无码间串扰的基带传输特性</a:t>
            </a:r>
            <a:endParaRPr lang="zh-CN" altLang="en-US" dirty="0"/>
          </a:p>
        </p:txBody>
      </p:sp>
      <p:sp>
        <p:nvSpPr>
          <p:cNvPr id="3" name="内容占位符 2"/>
          <p:cNvSpPr>
            <a:spLocks noGrp="1"/>
          </p:cNvSpPr>
          <p:nvPr>
            <p:ph idx="1"/>
          </p:nvPr>
        </p:nvSpPr>
        <p:spPr/>
        <p:txBody>
          <a:bodyPr/>
          <a:lstStyle/>
          <a:p>
            <a:r>
              <a:rPr lang="zh-CN" altLang="en-US" dirty="0" smtClean="0">
                <a:solidFill>
                  <a:srgbClr val="0000FF"/>
                </a:solidFill>
              </a:rPr>
              <a:t>回顾</a:t>
            </a:r>
            <a:r>
              <a:rPr lang="zh-CN" altLang="en-US" dirty="0" smtClean="0"/>
              <a:t>：导致基带传输误码主要因素有：</a:t>
            </a:r>
            <a:endParaRPr lang="en-US" altLang="zh-CN" dirty="0" smtClean="0"/>
          </a:p>
          <a:p>
            <a:pPr lvl="1"/>
            <a:r>
              <a:rPr lang="zh-CN" altLang="en-US" dirty="0" smtClean="0"/>
              <a:t>码间串扰</a:t>
            </a:r>
            <a:endParaRPr lang="en-US" altLang="zh-CN" dirty="0" smtClean="0"/>
          </a:p>
          <a:p>
            <a:pPr lvl="1"/>
            <a:r>
              <a:rPr lang="zh-CN" altLang="en-US" dirty="0" smtClean="0"/>
              <a:t>信道加性噪声</a:t>
            </a:r>
            <a:endParaRPr lang="en-US" altLang="zh-CN" dirty="0" smtClean="0"/>
          </a:p>
          <a:p>
            <a:pPr lvl="1"/>
            <a:endParaRPr lang="en-US" altLang="zh-CN" dirty="0" smtClean="0"/>
          </a:p>
          <a:p>
            <a:pPr lvl="1"/>
            <a:endParaRPr lang="en-US" altLang="zh-CN" dirty="0"/>
          </a:p>
        </p:txBody>
      </p:sp>
      <p:sp>
        <p:nvSpPr>
          <p:cNvPr id="4" name="灯片编号占位符 3"/>
          <p:cNvSpPr>
            <a:spLocks noGrp="1"/>
          </p:cNvSpPr>
          <p:nvPr>
            <p:ph type="sldNum" sz="quarter" idx="12"/>
          </p:nvPr>
        </p:nvSpPr>
        <p:spPr/>
        <p:txBody>
          <a:bodyPr/>
          <a:lstStyle/>
          <a:p>
            <a:fld id="{E31375A4-56A4-47D6-9801-1991572033F7}" type="slidenum">
              <a:rPr lang="en-US" smtClean="0"/>
              <a:pPr/>
              <a:t>92</a:t>
            </a:fld>
            <a:endParaRPr lang="en-US"/>
          </a:p>
        </p:txBody>
      </p:sp>
      <p:sp>
        <p:nvSpPr>
          <p:cNvPr id="8" name="下箭头 7"/>
          <p:cNvSpPr/>
          <p:nvPr/>
        </p:nvSpPr>
        <p:spPr>
          <a:xfrm>
            <a:off x="4860032" y="3082677"/>
            <a:ext cx="1008112" cy="576064"/>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 name="右箭头 8"/>
          <p:cNvSpPr/>
          <p:nvPr/>
        </p:nvSpPr>
        <p:spPr>
          <a:xfrm>
            <a:off x="3203848" y="1772816"/>
            <a:ext cx="504056" cy="93610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aphicFrame>
        <p:nvGraphicFramePr>
          <p:cNvPr id="11" name="图示 10"/>
          <p:cNvGraphicFramePr/>
          <p:nvPr>
            <p:extLst>
              <p:ext uri="{D42A27DB-BD31-4B8C-83A1-F6EECF244321}">
                <p14:modId xmlns:p14="http://schemas.microsoft.com/office/powerpoint/2010/main" val="2851028388"/>
              </p:ext>
            </p:extLst>
          </p:nvPr>
        </p:nvGraphicFramePr>
        <p:xfrm>
          <a:off x="3923928" y="1700808"/>
          <a:ext cx="4236751"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图示 12"/>
          <p:cNvGraphicFramePr/>
          <p:nvPr>
            <p:extLst>
              <p:ext uri="{D42A27DB-BD31-4B8C-83A1-F6EECF244321}">
                <p14:modId xmlns:p14="http://schemas.microsoft.com/office/powerpoint/2010/main" val="3493523324"/>
              </p:ext>
            </p:extLst>
          </p:nvPr>
        </p:nvGraphicFramePr>
        <p:xfrm>
          <a:off x="1727684" y="3825031"/>
          <a:ext cx="6264696" cy="19442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34771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Graphic spid="11" grpId="0">
        <p:bldAsOne/>
      </p:bldGraphic>
      <p:bldGraphic spid="13" grpId="0">
        <p:bldAsOne/>
      </p:bldGraphic>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a:t>
            </a:r>
            <a:r>
              <a:rPr lang="en-US" altLang="zh-CN" smtClean="0"/>
              <a:t>6</a:t>
            </a:r>
            <a:r>
              <a:rPr lang="zh-CN" altLang="en-US" smtClean="0"/>
              <a:t>章 数字基带传输系统</a:t>
            </a:r>
            <a:endParaRPr lang="zh-CN" altLang="en-US" dirty="0"/>
          </a:p>
        </p:txBody>
      </p:sp>
      <p:sp>
        <p:nvSpPr>
          <p:cNvPr id="3" name="内容占位符 2"/>
          <p:cNvSpPr>
            <a:spLocks noGrp="1"/>
          </p:cNvSpPr>
          <p:nvPr>
            <p:ph idx="1"/>
          </p:nvPr>
        </p:nvSpPr>
        <p:spPr/>
        <p:txBody>
          <a:bodyPr/>
          <a:lstStyle/>
          <a:p>
            <a:r>
              <a:rPr lang="en-US" altLang="zh-CN" dirty="0" smtClean="0"/>
              <a:t>6.1 </a:t>
            </a:r>
            <a:r>
              <a:rPr lang="zh-CN" altLang="en-US" dirty="0" smtClean="0"/>
              <a:t>数字基带信号及其频谱特性 </a:t>
            </a:r>
          </a:p>
          <a:p>
            <a:r>
              <a:rPr lang="en-US" altLang="zh-CN" dirty="0" smtClean="0"/>
              <a:t>6.2 </a:t>
            </a:r>
            <a:r>
              <a:rPr lang="zh-CN" altLang="en-US" dirty="0" smtClean="0"/>
              <a:t>基带传输的常用码型</a:t>
            </a:r>
            <a:endParaRPr lang="en-US" altLang="zh-CN" dirty="0" smtClean="0"/>
          </a:p>
          <a:p>
            <a:r>
              <a:rPr lang="en-US" altLang="zh-CN" dirty="0" smtClean="0"/>
              <a:t>6.3 </a:t>
            </a:r>
            <a:r>
              <a:rPr lang="zh-CN" altLang="en-US" dirty="0" smtClean="0"/>
              <a:t>数字基带信号传输与码间串扰</a:t>
            </a:r>
            <a:endParaRPr lang="en-US" altLang="zh-CN" dirty="0" smtClean="0"/>
          </a:p>
          <a:p>
            <a:r>
              <a:rPr lang="en-US" altLang="zh-CN" dirty="0" smtClean="0">
                <a:solidFill>
                  <a:srgbClr val="FF0000"/>
                </a:solidFill>
              </a:rPr>
              <a:t>6.4 </a:t>
            </a:r>
            <a:r>
              <a:rPr lang="zh-CN" altLang="en-US" dirty="0" smtClean="0">
                <a:solidFill>
                  <a:srgbClr val="FF0000"/>
                </a:solidFill>
              </a:rPr>
              <a:t>无码间串扰的基带传输特性</a:t>
            </a:r>
            <a:endParaRPr lang="en-US" altLang="zh-CN" dirty="0" smtClean="0">
              <a:solidFill>
                <a:srgbClr val="FF0000"/>
              </a:solidFill>
            </a:endParaRPr>
          </a:p>
          <a:p>
            <a:r>
              <a:rPr lang="en-US" altLang="zh-CN" dirty="0" smtClean="0"/>
              <a:t>6.5 </a:t>
            </a:r>
            <a:r>
              <a:rPr lang="zh-CN" altLang="en-US" dirty="0" smtClean="0"/>
              <a:t>基带传输系统的抗噪声性能</a:t>
            </a:r>
            <a:endParaRPr lang="en-US" altLang="zh-CN" dirty="0" smtClean="0"/>
          </a:p>
          <a:p>
            <a:r>
              <a:rPr lang="en-US" altLang="zh-CN" dirty="0" smtClean="0"/>
              <a:t>6.6  </a:t>
            </a:r>
            <a:r>
              <a:rPr lang="zh-CN" altLang="en-US" dirty="0" smtClean="0"/>
              <a:t>眼图</a:t>
            </a:r>
          </a:p>
          <a:p>
            <a:r>
              <a:rPr lang="en-US" altLang="zh-CN" dirty="0" smtClean="0"/>
              <a:t>6.7  </a:t>
            </a:r>
            <a:r>
              <a:rPr lang="zh-CN" altLang="en-US" dirty="0" smtClean="0"/>
              <a:t>部分响应和时域均衡</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93</a:t>
            </a:fld>
            <a:endParaRPr lang="en-US"/>
          </a:p>
        </p:txBody>
      </p:sp>
      <p:sp>
        <p:nvSpPr>
          <p:cNvPr id="5" name="矩形 4"/>
          <p:cNvSpPr/>
          <p:nvPr/>
        </p:nvSpPr>
        <p:spPr>
          <a:xfrm>
            <a:off x="3347864" y="3789040"/>
            <a:ext cx="5112297" cy="1754326"/>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nSpc>
                <a:spcPct val="150000"/>
              </a:lnSpc>
            </a:pPr>
            <a:r>
              <a:rPr lang="en-US" altLang="zh-CN" sz="2400" b="1" dirty="0">
                <a:solidFill>
                  <a:srgbClr val="0000FF"/>
                </a:solidFill>
                <a:latin typeface="+mj-ea"/>
                <a:ea typeface="+mj-ea"/>
              </a:rPr>
              <a:t>6.4.1 </a:t>
            </a:r>
            <a:r>
              <a:rPr lang="zh-CN" altLang="en-US" sz="2400" b="1" dirty="0">
                <a:solidFill>
                  <a:srgbClr val="0000FF"/>
                </a:solidFill>
                <a:latin typeface="+mj-ea"/>
                <a:ea typeface="+mj-ea"/>
              </a:rPr>
              <a:t>消除码间串扰的基本</a:t>
            </a:r>
            <a:r>
              <a:rPr lang="zh-CN" altLang="en-US" sz="2400" b="1" dirty="0" smtClean="0">
                <a:solidFill>
                  <a:srgbClr val="0000FF"/>
                </a:solidFill>
                <a:latin typeface="+mj-ea"/>
                <a:ea typeface="+mj-ea"/>
              </a:rPr>
              <a:t>思想</a:t>
            </a:r>
            <a:endParaRPr lang="en-US" altLang="zh-CN" sz="2400" b="1" dirty="0" smtClean="0">
              <a:solidFill>
                <a:srgbClr val="0000FF"/>
              </a:solidFill>
              <a:latin typeface="+mj-ea"/>
              <a:ea typeface="+mj-ea"/>
            </a:endParaRPr>
          </a:p>
          <a:p>
            <a:pPr>
              <a:lnSpc>
                <a:spcPct val="150000"/>
              </a:lnSpc>
            </a:pPr>
            <a:r>
              <a:rPr lang="en-US" altLang="zh-CN" sz="2400" b="1" dirty="0">
                <a:solidFill>
                  <a:srgbClr val="0000FF"/>
                </a:solidFill>
                <a:latin typeface="+mj-ea"/>
                <a:ea typeface="+mj-ea"/>
              </a:rPr>
              <a:t>6.4.2 </a:t>
            </a:r>
            <a:r>
              <a:rPr lang="zh-CN" altLang="en-US" sz="2400" b="1" dirty="0">
                <a:solidFill>
                  <a:srgbClr val="0000FF"/>
                </a:solidFill>
                <a:latin typeface="+mj-ea"/>
                <a:ea typeface="+mj-ea"/>
              </a:rPr>
              <a:t>无码间串扰的</a:t>
            </a:r>
            <a:r>
              <a:rPr lang="zh-CN" altLang="en-US" sz="2400" b="1" dirty="0" smtClean="0">
                <a:solidFill>
                  <a:srgbClr val="0000FF"/>
                </a:solidFill>
                <a:latin typeface="+mj-ea"/>
                <a:ea typeface="+mj-ea"/>
              </a:rPr>
              <a:t>条件</a:t>
            </a:r>
            <a:endParaRPr lang="en-US" altLang="zh-CN" sz="2400" b="1" dirty="0" smtClean="0">
              <a:solidFill>
                <a:srgbClr val="0000FF"/>
              </a:solidFill>
              <a:latin typeface="+mj-ea"/>
              <a:ea typeface="+mj-ea"/>
            </a:endParaRPr>
          </a:p>
          <a:p>
            <a:pPr>
              <a:lnSpc>
                <a:spcPct val="150000"/>
              </a:lnSpc>
            </a:pPr>
            <a:r>
              <a:rPr lang="en-US" altLang="zh-CN" sz="2400" b="1" dirty="0" smtClean="0">
                <a:solidFill>
                  <a:srgbClr val="0000FF"/>
                </a:solidFill>
                <a:latin typeface="+mj-ea"/>
                <a:ea typeface="+mj-ea"/>
              </a:rPr>
              <a:t>6.4.3  </a:t>
            </a:r>
            <a:r>
              <a:rPr lang="zh-CN" altLang="en-US" sz="2400" b="1" dirty="0" smtClean="0">
                <a:solidFill>
                  <a:srgbClr val="0000FF"/>
                </a:solidFill>
                <a:latin typeface="+mj-ea"/>
                <a:ea typeface="+mj-ea"/>
              </a:rPr>
              <a:t>无码间串扰的传输特性的设计</a:t>
            </a:r>
          </a:p>
        </p:txBody>
      </p:sp>
    </p:spTree>
    <p:extLst>
      <p:ext uri="{BB962C8B-B14F-4D97-AF65-F5344CB8AC3E}">
        <p14:creationId xmlns:p14="http://schemas.microsoft.com/office/powerpoint/2010/main" val="704263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dirty="0"/>
              <a:t>6.4.1 </a:t>
            </a:r>
            <a:r>
              <a:rPr lang="zh-CN" altLang="en-US" dirty="0"/>
              <a:t>消除码间串扰的基本思想</a:t>
            </a:r>
          </a:p>
        </p:txBody>
      </p:sp>
      <p:sp>
        <p:nvSpPr>
          <p:cNvPr id="83971" name="Rectangle 3"/>
          <p:cNvSpPr>
            <a:spLocks noGrp="1" noChangeArrowheads="1"/>
          </p:cNvSpPr>
          <p:nvPr>
            <p:ph type="body" idx="1"/>
          </p:nvPr>
        </p:nvSpPr>
        <p:spPr/>
        <p:txBody>
          <a:bodyPr>
            <a:normAutofit lnSpcReduction="10000"/>
          </a:bodyPr>
          <a:lstStyle/>
          <a:p>
            <a:r>
              <a:rPr lang="zh-CN" altLang="en-US" dirty="0" smtClean="0">
                <a:solidFill>
                  <a:srgbClr val="0000FF"/>
                </a:solidFill>
              </a:rPr>
              <a:t>已知</a:t>
            </a:r>
            <a:r>
              <a:rPr lang="zh-CN" altLang="en-US" dirty="0" smtClean="0"/>
              <a:t>：抽样判决值为</a:t>
            </a:r>
          </a:p>
          <a:p>
            <a:pPr lvl="1"/>
            <a:endParaRPr lang="en-US" altLang="zh-CN" dirty="0" smtClean="0"/>
          </a:p>
          <a:p>
            <a:pPr lvl="1"/>
            <a:endParaRPr lang="zh-CN" altLang="en-US" dirty="0" smtClean="0"/>
          </a:p>
          <a:p>
            <a:r>
              <a:rPr lang="zh-CN" altLang="en-US" dirty="0" smtClean="0"/>
              <a:t>由上式可知，若想</a:t>
            </a:r>
            <a:r>
              <a:rPr lang="zh-CN" altLang="en-US" dirty="0" smtClean="0">
                <a:solidFill>
                  <a:srgbClr val="FF0000"/>
                </a:solidFill>
              </a:rPr>
              <a:t>消除码间串扰</a:t>
            </a:r>
            <a:r>
              <a:rPr lang="zh-CN" altLang="en-US" dirty="0" smtClean="0"/>
              <a:t>，应使</a:t>
            </a:r>
          </a:p>
          <a:p>
            <a:pPr lvl="1"/>
            <a:endParaRPr lang="zh-CN" altLang="en-US" dirty="0" smtClean="0"/>
          </a:p>
          <a:p>
            <a:pPr lvl="1"/>
            <a:endParaRPr lang="zh-CN" altLang="en-US" dirty="0" smtClean="0"/>
          </a:p>
          <a:p>
            <a:r>
              <a:rPr lang="zh-CN" altLang="en-US" dirty="0" smtClean="0">
                <a:solidFill>
                  <a:srgbClr val="0000FF"/>
                </a:solidFill>
              </a:rPr>
              <a:t>分析：</a:t>
            </a:r>
            <a:endParaRPr lang="en-US" altLang="zh-CN" dirty="0" smtClean="0">
              <a:solidFill>
                <a:srgbClr val="0000FF"/>
              </a:solidFill>
            </a:endParaRPr>
          </a:p>
          <a:p>
            <a:pPr lvl="1"/>
            <a:r>
              <a:rPr lang="zh-CN" altLang="en-US" dirty="0" smtClean="0"/>
              <a:t>由于</a:t>
            </a:r>
            <a:r>
              <a:rPr lang="en-US" altLang="zh-CN" i="1" dirty="0" smtClean="0"/>
              <a:t>a</a:t>
            </a:r>
            <a:r>
              <a:rPr lang="en-US" altLang="zh-CN" i="1" baseline="-25000" dirty="0" smtClean="0"/>
              <a:t>n</a:t>
            </a:r>
            <a:r>
              <a:rPr lang="zh-CN" altLang="en-US" dirty="0" smtClean="0"/>
              <a:t>是随机的，要想通过各项相互抵消使码间串扰为</a:t>
            </a:r>
            <a:r>
              <a:rPr lang="en-US" altLang="zh-CN" dirty="0" smtClean="0"/>
              <a:t>0</a:t>
            </a:r>
            <a:r>
              <a:rPr lang="zh-CN" altLang="en-US" dirty="0" smtClean="0"/>
              <a:t>是不行的，</a:t>
            </a:r>
            <a:endParaRPr lang="en-US" altLang="zh-CN" dirty="0" smtClean="0"/>
          </a:p>
          <a:p>
            <a:pPr lvl="1"/>
            <a:r>
              <a:rPr lang="zh-CN" altLang="en-US" dirty="0" smtClean="0"/>
              <a:t>这就需要对</a:t>
            </a:r>
            <a:r>
              <a:rPr lang="en-US" altLang="zh-CN" i="1" dirty="0" smtClean="0">
                <a:solidFill>
                  <a:srgbClr val="FF0000"/>
                </a:solidFill>
              </a:rPr>
              <a:t>h(t)</a:t>
            </a:r>
            <a:r>
              <a:rPr lang="zh-CN" altLang="en-US" dirty="0" smtClean="0">
                <a:solidFill>
                  <a:srgbClr val="FF0000"/>
                </a:solidFill>
              </a:rPr>
              <a:t>的波形提出要求</a:t>
            </a:r>
            <a:r>
              <a:rPr lang="zh-CN" altLang="en-US" dirty="0" smtClean="0"/>
              <a:t>。 </a:t>
            </a:r>
            <a:endParaRPr lang="zh-CN" altLang="en-US" dirty="0"/>
          </a:p>
        </p:txBody>
      </p:sp>
      <p:sp>
        <p:nvSpPr>
          <p:cNvPr id="7" name="灯片编号占位符 5"/>
          <p:cNvSpPr>
            <a:spLocks noGrp="1"/>
          </p:cNvSpPr>
          <p:nvPr>
            <p:ph type="sldNum" sz="quarter" idx="12"/>
          </p:nvPr>
        </p:nvSpPr>
        <p:spPr/>
        <p:txBody>
          <a:bodyPr/>
          <a:lstStyle/>
          <a:p>
            <a:fld id="{1D1977E5-E0D2-41EE-A9A3-C62CE9D87104}" type="slidenum">
              <a:rPr lang="en-US" altLang="zh-CN" smtClean="0"/>
              <a:pPr/>
              <a:t>94</a:t>
            </a:fld>
            <a:endParaRPr lang="en-US" altLang="zh-CN"/>
          </a:p>
        </p:txBody>
      </p:sp>
      <p:graphicFrame>
        <p:nvGraphicFramePr>
          <p:cNvPr id="83972" name="Object 4"/>
          <p:cNvGraphicFramePr>
            <a:graphicFrameLocks noChangeAspect="1"/>
          </p:cNvGraphicFramePr>
          <p:nvPr>
            <p:extLst>
              <p:ext uri="{D42A27DB-BD31-4B8C-83A1-F6EECF244321}">
                <p14:modId xmlns:p14="http://schemas.microsoft.com/office/powerpoint/2010/main" val="1275054141"/>
              </p:ext>
            </p:extLst>
          </p:nvPr>
        </p:nvGraphicFramePr>
        <p:xfrm>
          <a:off x="971600" y="1916832"/>
          <a:ext cx="7755238" cy="767904"/>
        </p:xfrm>
        <a:graphic>
          <a:graphicData uri="http://schemas.openxmlformats.org/presentationml/2006/ole">
            <mc:AlternateContent xmlns:mc="http://schemas.openxmlformats.org/markup-compatibility/2006">
              <mc:Choice xmlns:v="urn:schemas-microsoft-com:vml" Requires="v">
                <p:oleObj spid="_x0000_s32228" r:id="rId3" imgW="3454400" imgH="342900" progId="Equation.DSMT4">
                  <p:embed/>
                </p:oleObj>
              </mc:Choice>
              <mc:Fallback>
                <p:oleObj r:id="rId3" imgW="3454400" imgH="342900" progId="Equation.DSMT4">
                  <p:embed/>
                  <p:pic>
                    <p:nvPicPr>
                      <p:cNvPr id="0" name="Picture 2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916832"/>
                        <a:ext cx="7755238" cy="7679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4" name="Rectangle 6"/>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3973" name="Object 5"/>
          <p:cNvGraphicFramePr>
            <a:graphicFrameLocks noChangeAspect="1"/>
          </p:cNvGraphicFramePr>
          <p:nvPr>
            <p:extLst>
              <p:ext uri="{D42A27DB-BD31-4B8C-83A1-F6EECF244321}">
                <p14:modId xmlns:p14="http://schemas.microsoft.com/office/powerpoint/2010/main" val="3583369368"/>
              </p:ext>
            </p:extLst>
          </p:nvPr>
        </p:nvGraphicFramePr>
        <p:xfrm>
          <a:off x="2627784" y="3645024"/>
          <a:ext cx="3071571" cy="700658"/>
        </p:xfrm>
        <a:graphic>
          <a:graphicData uri="http://schemas.openxmlformats.org/presentationml/2006/ole">
            <mc:AlternateContent xmlns:mc="http://schemas.openxmlformats.org/markup-compatibility/2006">
              <mc:Choice xmlns:v="urn:schemas-microsoft-com:vml" Requires="v">
                <p:oleObj spid="_x0000_s32229" name="公式" r:id="rId5" imgW="1497950" imgH="342751" progId="Equation.3">
                  <p:embed/>
                </p:oleObj>
              </mc:Choice>
              <mc:Fallback>
                <p:oleObj name="公式" r:id="rId5" imgW="1497950" imgH="342751" progId="Equation.3">
                  <p:embed/>
                  <p:pic>
                    <p:nvPicPr>
                      <p:cNvPr id="0" name="Picture 2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3645024"/>
                        <a:ext cx="3071571" cy="700658"/>
                      </a:xfrm>
                      <a:prstGeom prst="rect">
                        <a:avLst/>
                      </a:prstGeom>
                      <a:noFill/>
                      <a:ln w="28575">
                        <a:solidFill>
                          <a:srgbClr val="0000FF"/>
                        </a:solidFill>
                      </a:ln>
                      <a:extLst/>
                    </p:spPr>
                  </p:pic>
                </p:oleObj>
              </mc:Fallback>
            </mc:AlternateContent>
          </a:graphicData>
        </a:graphic>
      </p:graphicFrame>
      <p:cxnSp>
        <p:nvCxnSpPr>
          <p:cNvPr id="6" name="直接连接符 5"/>
          <p:cNvCxnSpPr/>
          <p:nvPr/>
        </p:nvCxnSpPr>
        <p:spPr>
          <a:xfrm>
            <a:off x="3995936" y="1916832"/>
            <a:ext cx="2880320" cy="576064"/>
          </a:xfrm>
          <a:prstGeom prst="line">
            <a:avLst/>
          </a:prstGeom>
        </p:spPr>
        <p:style>
          <a:lnRef idx="3">
            <a:schemeClr val="accent2"/>
          </a:lnRef>
          <a:fillRef idx="0">
            <a:schemeClr val="accent2"/>
          </a:fillRef>
          <a:effectRef idx="2">
            <a:schemeClr val="accent2"/>
          </a:effectRef>
          <a:fontRef idx="minor">
            <a:schemeClr val="tx1"/>
          </a:fontRef>
        </p:style>
      </p:cxnSp>
      <p:sp>
        <p:nvSpPr>
          <p:cNvPr id="14" name="椭圆 13"/>
          <p:cNvSpPr/>
          <p:nvPr/>
        </p:nvSpPr>
        <p:spPr>
          <a:xfrm>
            <a:off x="2987824" y="3573016"/>
            <a:ext cx="360040" cy="576064"/>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702562" y="1484784"/>
            <a:ext cx="1467068" cy="400110"/>
          </a:xfrm>
          <a:prstGeom prst="rect">
            <a:avLst/>
          </a:prstGeom>
        </p:spPr>
        <p:txBody>
          <a:bodyPr wrap="none">
            <a:spAutoFit/>
          </a:bodyPr>
          <a:lstStyle/>
          <a:p>
            <a:r>
              <a:rPr lang="zh-CN" altLang="en-US" sz="2000" b="1" dirty="0">
                <a:solidFill>
                  <a:srgbClr val="0000FF"/>
                </a:solidFill>
                <a:latin typeface="+mj-ea"/>
                <a:ea typeface="+mj-ea"/>
              </a:rPr>
              <a:t>码间串扰值</a:t>
            </a:r>
          </a:p>
        </p:txBody>
      </p:sp>
      <p:sp>
        <p:nvSpPr>
          <p:cNvPr id="11" name="矩形 10"/>
          <p:cNvSpPr/>
          <p:nvPr/>
        </p:nvSpPr>
        <p:spPr>
          <a:xfrm>
            <a:off x="7380312" y="1484784"/>
            <a:ext cx="954107" cy="400110"/>
          </a:xfrm>
          <a:prstGeom prst="rect">
            <a:avLst/>
          </a:prstGeom>
        </p:spPr>
        <p:txBody>
          <a:bodyPr wrap="none">
            <a:spAutoFit/>
          </a:bodyPr>
          <a:lstStyle/>
          <a:p>
            <a:r>
              <a:rPr lang="zh-CN" altLang="en-US" sz="2000" b="1" dirty="0">
                <a:solidFill>
                  <a:srgbClr val="0000FF"/>
                </a:solidFill>
                <a:latin typeface="+mj-ea"/>
                <a:ea typeface="+mj-ea"/>
              </a:rPr>
              <a:t>噪声</a:t>
            </a:r>
            <a:r>
              <a:rPr lang="zh-CN" altLang="en-US" sz="2000" b="1" dirty="0" smtClean="0">
                <a:solidFill>
                  <a:srgbClr val="0000FF"/>
                </a:solidFill>
                <a:latin typeface="+mj-ea"/>
                <a:ea typeface="+mj-ea"/>
              </a:rPr>
              <a:t>值</a:t>
            </a:r>
            <a:endParaRPr lang="zh-CN" altLang="en-US" sz="2000" b="1" dirty="0">
              <a:solidFill>
                <a:srgbClr val="0000FF"/>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1">
                                            <p:txEl>
                                              <p:pRg st="3" end="3"/>
                                            </p:txEl>
                                          </p:spTgt>
                                        </p:tgtEl>
                                        <p:attrNameLst>
                                          <p:attrName>style.visibility</p:attrName>
                                        </p:attrNameLst>
                                      </p:cBhvr>
                                      <p:to>
                                        <p:strVal val="visible"/>
                                      </p:to>
                                    </p:set>
                                    <p:anim calcmode="lin" valueType="num">
                                      <p:cBhvr additive="base">
                                        <p:cTn id="7" dur="500" fill="hold"/>
                                        <p:tgtEl>
                                          <p:spTgt spid="839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3973"/>
                                        </p:tgtEl>
                                        <p:attrNameLst>
                                          <p:attrName>style.visibility</p:attrName>
                                        </p:attrNameLst>
                                      </p:cBhvr>
                                      <p:to>
                                        <p:strVal val="visible"/>
                                      </p:to>
                                    </p:set>
                                    <p:anim calcmode="lin" valueType="num">
                                      <p:cBhvr additive="base">
                                        <p:cTn id="11" dur="500" fill="hold"/>
                                        <p:tgtEl>
                                          <p:spTgt spid="83973"/>
                                        </p:tgtEl>
                                        <p:attrNameLst>
                                          <p:attrName>ppt_x</p:attrName>
                                        </p:attrNameLst>
                                      </p:cBhvr>
                                      <p:tavLst>
                                        <p:tav tm="0">
                                          <p:val>
                                            <p:strVal val="#ppt_x"/>
                                          </p:val>
                                        </p:tav>
                                        <p:tav tm="100000">
                                          <p:val>
                                            <p:strVal val="#ppt_x"/>
                                          </p:val>
                                        </p:tav>
                                      </p:tavLst>
                                    </p:anim>
                                    <p:anim calcmode="lin" valueType="num">
                                      <p:cBhvr additive="base">
                                        <p:cTn id="12" dur="500" fill="hold"/>
                                        <p:tgtEl>
                                          <p:spTgt spid="8397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3971">
                                            <p:txEl>
                                              <p:pRg st="6" end="6"/>
                                            </p:txEl>
                                          </p:spTgt>
                                        </p:tgtEl>
                                        <p:attrNameLst>
                                          <p:attrName>style.visibility</p:attrName>
                                        </p:attrNameLst>
                                      </p:cBhvr>
                                      <p:to>
                                        <p:strVal val="visible"/>
                                      </p:to>
                                    </p:set>
                                    <p:anim calcmode="lin" valueType="num">
                                      <p:cBhvr additive="base">
                                        <p:cTn id="22" dur="500" fill="hold"/>
                                        <p:tgtEl>
                                          <p:spTgt spid="83971">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3971">
                                            <p:txEl>
                                              <p:pRg st="6" end="6"/>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83971">
                                            <p:txEl>
                                              <p:pRg st="7" end="7"/>
                                            </p:txEl>
                                          </p:spTgt>
                                        </p:tgtEl>
                                        <p:attrNameLst>
                                          <p:attrName>style.visibility</p:attrName>
                                        </p:attrNameLst>
                                      </p:cBhvr>
                                      <p:to>
                                        <p:strVal val="visible"/>
                                      </p:to>
                                    </p:set>
                                    <p:anim calcmode="lin" valueType="num">
                                      <p:cBhvr additive="base">
                                        <p:cTn id="26" dur="500" fill="hold"/>
                                        <p:tgtEl>
                                          <p:spTgt spid="83971">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39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3971">
                                            <p:txEl>
                                              <p:pRg st="8" end="8"/>
                                            </p:txEl>
                                          </p:spTgt>
                                        </p:tgtEl>
                                        <p:attrNameLst>
                                          <p:attrName>style.visibility</p:attrName>
                                        </p:attrNameLst>
                                      </p:cBhvr>
                                      <p:to>
                                        <p:strVal val="visible"/>
                                      </p:to>
                                    </p:set>
                                    <p:anim calcmode="lin" valueType="num">
                                      <p:cBhvr additive="base">
                                        <p:cTn id="32" dur="500" fill="hold"/>
                                        <p:tgtEl>
                                          <p:spTgt spid="83971">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3971">
                                            <p:txEl>
                                              <p:pRg st="8" end="8"/>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dirty="0">
                <a:solidFill>
                  <a:srgbClr val="FF0000"/>
                </a:solidFill>
              </a:rPr>
              <a:t>对</a:t>
            </a:r>
            <a:r>
              <a:rPr lang="en-US" altLang="zh-CN" i="1" dirty="0">
                <a:solidFill>
                  <a:srgbClr val="FF0000"/>
                </a:solidFill>
              </a:rPr>
              <a:t>h(t)</a:t>
            </a:r>
            <a:r>
              <a:rPr lang="zh-CN" altLang="en-US" dirty="0">
                <a:solidFill>
                  <a:srgbClr val="FF0000"/>
                </a:solidFill>
              </a:rPr>
              <a:t>的波形提出要求</a:t>
            </a:r>
            <a:endParaRPr lang="zh-CN" altLang="en-US" dirty="0"/>
          </a:p>
        </p:txBody>
      </p:sp>
      <p:sp>
        <p:nvSpPr>
          <p:cNvPr id="84995" name="Rectangle 3"/>
          <p:cNvSpPr>
            <a:spLocks noGrp="1" noChangeArrowheads="1"/>
          </p:cNvSpPr>
          <p:nvPr>
            <p:ph type="body" idx="1"/>
          </p:nvPr>
        </p:nvSpPr>
        <p:spPr>
          <a:xfrm>
            <a:off x="539552" y="1196752"/>
            <a:ext cx="8352928" cy="5040560"/>
          </a:xfrm>
        </p:spPr>
        <p:txBody>
          <a:bodyPr>
            <a:normAutofit/>
          </a:bodyPr>
          <a:lstStyle/>
          <a:p>
            <a:pPr marL="1554480" lvl="5" indent="0">
              <a:buNone/>
            </a:pPr>
            <a:endParaRPr lang="en-US" altLang="zh-CN" dirty="0" smtClean="0"/>
          </a:p>
          <a:p>
            <a:r>
              <a:rPr lang="zh-CN" altLang="en-US" dirty="0" smtClean="0">
                <a:solidFill>
                  <a:srgbClr val="0000FF"/>
                </a:solidFill>
              </a:rPr>
              <a:t>说明：</a:t>
            </a:r>
            <a:endParaRPr lang="en-US" altLang="zh-CN" dirty="0" smtClean="0">
              <a:solidFill>
                <a:srgbClr val="0000FF"/>
              </a:solidFill>
            </a:endParaRPr>
          </a:p>
          <a:p>
            <a:r>
              <a:rPr lang="en-US" altLang="zh-CN" i="1" dirty="0" smtClean="0"/>
              <a:t>h</a:t>
            </a:r>
            <a:r>
              <a:rPr lang="en-US" altLang="zh-CN" dirty="0" smtClean="0"/>
              <a:t>[(</a:t>
            </a:r>
            <a:r>
              <a:rPr lang="en-US" altLang="zh-CN" i="1" dirty="0"/>
              <a:t>k</a:t>
            </a:r>
            <a:r>
              <a:rPr lang="en-US" altLang="zh-CN" dirty="0"/>
              <a:t>-</a:t>
            </a:r>
            <a:r>
              <a:rPr lang="en-US" altLang="zh-CN" i="1" dirty="0"/>
              <a:t>n</a:t>
            </a:r>
            <a:r>
              <a:rPr lang="en-US" altLang="zh-CN" dirty="0"/>
              <a:t>)</a:t>
            </a:r>
            <a:r>
              <a:rPr lang="en-US" altLang="zh-CN" i="1" dirty="0" err="1"/>
              <a:t>T</a:t>
            </a:r>
            <a:r>
              <a:rPr lang="en-US" altLang="zh-CN" i="1" baseline="-25000" dirty="0" err="1"/>
              <a:t>s</a:t>
            </a:r>
            <a:r>
              <a:rPr lang="en-US" altLang="zh-CN" dirty="0"/>
              <a:t> +</a:t>
            </a:r>
            <a:r>
              <a:rPr lang="en-US" altLang="zh-CN" i="1" dirty="0"/>
              <a:t>t</a:t>
            </a:r>
            <a:r>
              <a:rPr lang="en-US" altLang="zh-CN" baseline="-25000" dirty="0"/>
              <a:t>0</a:t>
            </a:r>
            <a:r>
              <a:rPr lang="en-US" altLang="zh-CN" dirty="0"/>
              <a:t>] </a:t>
            </a:r>
            <a:r>
              <a:rPr lang="zh-CN" altLang="en-US" dirty="0"/>
              <a:t>在</a:t>
            </a:r>
            <a:r>
              <a:rPr lang="en-US" altLang="zh-CN" i="1" dirty="0" smtClean="0">
                <a:solidFill>
                  <a:srgbClr val="FF0000"/>
                </a:solidFill>
              </a:rPr>
              <a:t>T</a:t>
            </a:r>
            <a:r>
              <a:rPr lang="en-US" altLang="zh-CN" i="1" baseline="-25000" dirty="0" smtClean="0">
                <a:solidFill>
                  <a:srgbClr val="FF0000"/>
                </a:solidFill>
              </a:rPr>
              <a:t>s</a:t>
            </a:r>
            <a:r>
              <a:rPr lang="en-US" altLang="zh-CN" dirty="0" smtClean="0">
                <a:solidFill>
                  <a:srgbClr val="FF0000"/>
                </a:solidFill>
              </a:rPr>
              <a:t>+</a:t>
            </a:r>
            <a:r>
              <a:rPr lang="en-US" altLang="zh-CN" i="1" dirty="0" smtClean="0">
                <a:solidFill>
                  <a:srgbClr val="FF0000"/>
                </a:solidFill>
              </a:rPr>
              <a:t>t</a:t>
            </a:r>
            <a:r>
              <a:rPr lang="en-US" altLang="zh-CN" baseline="-25000" dirty="0" smtClean="0">
                <a:solidFill>
                  <a:srgbClr val="FF0000"/>
                </a:solidFill>
              </a:rPr>
              <a:t>0</a:t>
            </a:r>
            <a:r>
              <a:rPr lang="en-US" altLang="zh-CN" dirty="0" smtClean="0">
                <a:solidFill>
                  <a:srgbClr val="FF0000"/>
                </a:solidFill>
              </a:rPr>
              <a:t> </a:t>
            </a:r>
            <a:r>
              <a:rPr lang="zh-CN" altLang="en-US" dirty="0">
                <a:solidFill>
                  <a:srgbClr val="FF0000"/>
                </a:solidFill>
              </a:rPr>
              <a:t>、</a:t>
            </a:r>
            <a:r>
              <a:rPr lang="en-US" altLang="zh-CN" dirty="0" smtClean="0">
                <a:solidFill>
                  <a:srgbClr val="FF0000"/>
                </a:solidFill>
              </a:rPr>
              <a:t>2</a:t>
            </a:r>
            <a:r>
              <a:rPr lang="en-US" altLang="zh-CN" i="1" dirty="0" smtClean="0">
                <a:solidFill>
                  <a:srgbClr val="FF0000"/>
                </a:solidFill>
              </a:rPr>
              <a:t>T</a:t>
            </a:r>
            <a:r>
              <a:rPr lang="en-US" altLang="zh-CN" i="1" baseline="-25000" dirty="0" smtClean="0">
                <a:solidFill>
                  <a:srgbClr val="FF0000"/>
                </a:solidFill>
              </a:rPr>
              <a:t>s</a:t>
            </a:r>
            <a:r>
              <a:rPr lang="en-US" altLang="zh-CN" dirty="0" smtClean="0">
                <a:solidFill>
                  <a:srgbClr val="FF0000"/>
                </a:solidFill>
              </a:rPr>
              <a:t>+</a:t>
            </a:r>
            <a:r>
              <a:rPr lang="en-US" altLang="zh-CN" i="1" dirty="0" smtClean="0">
                <a:solidFill>
                  <a:srgbClr val="FF0000"/>
                </a:solidFill>
              </a:rPr>
              <a:t>t</a:t>
            </a:r>
            <a:r>
              <a:rPr lang="en-US" altLang="zh-CN" baseline="-25000" dirty="0" smtClean="0">
                <a:solidFill>
                  <a:srgbClr val="FF0000"/>
                </a:solidFill>
              </a:rPr>
              <a:t>0</a:t>
            </a:r>
            <a:r>
              <a:rPr lang="zh-CN" altLang="en-US" dirty="0" smtClean="0"/>
              <a:t>等时刻</a:t>
            </a:r>
            <a:r>
              <a:rPr lang="zh-CN" altLang="en-US" dirty="0"/>
              <a:t>上正好为</a:t>
            </a:r>
            <a:r>
              <a:rPr lang="en-US" altLang="zh-CN" dirty="0"/>
              <a:t>0</a:t>
            </a:r>
          </a:p>
          <a:p>
            <a:r>
              <a:rPr lang="zh-CN" altLang="en-US" dirty="0" smtClean="0"/>
              <a:t>图示：</a:t>
            </a:r>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r>
              <a:rPr lang="zh-CN" altLang="en-US" dirty="0" smtClean="0"/>
              <a:t>这就是消除码间串扰的</a:t>
            </a:r>
            <a:r>
              <a:rPr lang="zh-CN" altLang="en-US" dirty="0" smtClean="0">
                <a:solidFill>
                  <a:srgbClr val="0000FF"/>
                </a:solidFill>
              </a:rPr>
              <a:t>基本思想</a:t>
            </a:r>
            <a:r>
              <a:rPr lang="zh-CN" altLang="en-US" dirty="0" smtClean="0"/>
              <a:t>。 </a:t>
            </a:r>
            <a:endParaRPr lang="zh-CN" altLang="en-US" dirty="0"/>
          </a:p>
        </p:txBody>
      </p:sp>
      <p:sp>
        <p:nvSpPr>
          <p:cNvPr id="7" name="灯片编号占位符 5"/>
          <p:cNvSpPr>
            <a:spLocks noGrp="1"/>
          </p:cNvSpPr>
          <p:nvPr>
            <p:ph type="sldNum" sz="quarter" idx="12"/>
          </p:nvPr>
        </p:nvSpPr>
        <p:spPr/>
        <p:txBody>
          <a:bodyPr/>
          <a:lstStyle/>
          <a:p>
            <a:fld id="{C429D71F-EFFC-4ECC-A195-57DB8371CF9F}" type="slidenum">
              <a:rPr lang="en-US" altLang="zh-CN" smtClean="0"/>
              <a:pPr/>
              <a:t>95</a:t>
            </a:fld>
            <a:endParaRPr lang="en-US" altLang="zh-CN"/>
          </a:p>
        </p:txBody>
      </p:sp>
      <p:graphicFrame>
        <p:nvGraphicFramePr>
          <p:cNvPr id="84996" name="Object 4"/>
          <p:cNvGraphicFramePr>
            <a:graphicFrameLocks noChangeAspect="1"/>
          </p:cNvGraphicFramePr>
          <p:nvPr>
            <p:extLst>
              <p:ext uri="{D42A27DB-BD31-4B8C-83A1-F6EECF244321}">
                <p14:modId xmlns:p14="http://schemas.microsoft.com/office/powerpoint/2010/main" val="2890521439"/>
              </p:ext>
            </p:extLst>
          </p:nvPr>
        </p:nvGraphicFramePr>
        <p:xfrm>
          <a:off x="2699792" y="1124744"/>
          <a:ext cx="3387725" cy="773112"/>
        </p:xfrm>
        <a:graphic>
          <a:graphicData uri="http://schemas.openxmlformats.org/presentationml/2006/ole">
            <mc:AlternateContent xmlns:mc="http://schemas.openxmlformats.org/markup-compatibility/2006">
              <mc:Choice xmlns:v="urn:schemas-microsoft-com:vml" Requires="v">
                <p:oleObj spid="_x0000_s384363" name="公式" r:id="rId3" imgW="1497950" imgH="342751" progId="Equation.3">
                  <p:embed/>
                </p:oleObj>
              </mc:Choice>
              <mc:Fallback>
                <p:oleObj name="公式" r:id="rId3" imgW="1497950" imgH="342751" progId="Equation.3">
                  <p:embed/>
                  <p:pic>
                    <p:nvPicPr>
                      <p:cNvPr id="0" name="Picture 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1124744"/>
                        <a:ext cx="3387725" cy="773112"/>
                      </a:xfrm>
                      <a:prstGeom prst="rect">
                        <a:avLst/>
                      </a:prstGeom>
                      <a:noFill/>
                      <a:extLst/>
                    </p:spPr>
                  </p:pic>
                </p:oleObj>
              </mc:Fallback>
            </mc:AlternateContent>
          </a:graphicData>
        </a:graphic>
      </p:graphicFrame>
      <p:sp>
        <p:nvSpPr>
          <p:cNvPr id="84998" name="Rectangle 6"/>
          <p:cNvSpPr>
            <a:spLocks noChangeArrowheads="1"/>
          </p:cNvSpPr>
          <p:nvPr/>
        </p:nvSpPr>
        <p:spPr bwMode="auto">
          <a:xfrm>
            <a:off x="0" y="27622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4997" name="Object 5"/>
          <p:cNvGraphicFramePr>
            <a:graphicFrameLocks noChangeAspect="1"/>
          </p:cNvGraphicFramePr>
          <p:nvPr>
            <p:extLst>
              <p:ext uri="{D42A27DB-BD31-4B8C-83A1-F6EECF244321}">
                <p14:modId xmlns:p14="http://schemas.microsoft.com/office/powerpoint/2010/main" val="3242901678"/>
              </p:ext>
            </p:extLst>
          </p:nvPr>
        </p:nvGraphicFramePr>
        <p:xfrm>
          <a:off x="1318419" y="3429000"/>
          <a:ext cx="6969072" cy="2172841"/>
        </p:xfrm>
        <a:graphic>
          <a:graphicData uri="http://schemas.openxmlformats.org/presentationml/2006/ole">
            <mc:AlternateContent xmlns:mc="http://schemas.openxmlformats.org/markup-compatibility/2006">
              <mc:Choice xmlns:v="urn:schemas-microsoft-com:vml" Requires="v">
                <p:oleObj spid="_x0000_s384364" name="Visio" r:id="rId5" imgW="2374087" imgH="805586" progId="Visio.Drawing.11">
                  <p:embed/>
                </p:oleObj>
              </mc:Choice>
              <mc:Fallback>
                <p:oleObj name="Visio" r:id="rId5" imgW="2374087" imgH="805586" progId="Visio.Drawing.11">
                  <p:embed/>
                  <p:pic>
                    <p:nvPicPr>
                      <p:cNvPr id="0" name="Picture 1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8419" y="3429000"/>
                        <a:ext cx="6969072" cy="21728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3419872" y="1052736"/>
            <a:ext cx="2160240" cy="64807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580112" y="1516142"/>
            <a:ext cx="604653" cy="523220"/>
          </a:xfrm>
          <a:prstGeom prst="rect">
            <a:avLst/>
          </a:prstGeom>
        </p:spPr>
        <p:txBody>
          <a:bodyPr wrap="none">
            <a:spAutoFit/>
          </a:bodyPr>
          <a:lstStyle/>
          <a:p>
            <a:r>
              <a:rPr lang="en-US" altLang="zh-CN" sz="2800" b="1" dirty="0" smtClean="0">
                <a:solidFill>
                  <a:srgbClr val="0000FF"/>
                </a:solidFill>
              </a:rPr>
              <a:t>=0</a:t>
            </a:r>
            <a:endParaRPr lang="zh-CN" altLang="en-US" sz="2800" b="1" dirty="0">
              <a:solidFill>
                <a:srgbClr val="0000FF"/>
              </a:solidFill>
            </a:endParaRPr>
          </a:p>
        </p:txBody>
      </p:sp>
      <p:sp>
        <p:nvSpPr>
          <p:cNvPr id="6" name="矩形 5"/>
          <p:cNvSpPr/>
          <p:nvPr/>
        </p:nvSpPr>
        <p:spPr>
          <a:xfrm>
            <a:off x="4572000" y="2924944"/>
            <a:ext cx="3262432" cy="461665"/>
          </a:xfrm>
          <a:prstGeom prst="rect">
            <a:avLst/>
          </a:prstGeom>
          <a:ln>
            <a:solidFill>
              <a:srgbClr val="0000FF"/>
            </a:solidFill>
          </a:ln>
        </p:spPr>
        <p:style>
          <a:lnRef idx="2">
            <a:schemeClr val="accent5"/>
          </a:lnRef>
          <a:fillRef idx="1">
            <a:schemeClr val="lt1"/>
          </a:fillRef>
          <a:effectRef idx="0">
            <a:schemeClr val="accent5"/>
          </a:effectRef>
          <a:fontRef idx="minor">
            <a:schemeClr val="dk1"/>
          </a:fontRef>
        </p:style>
        <p:txBody>
          <a:bodyPr wrap="none">
            <a:spAutoFit/>
          </a:bodyPr>
          <a:lstStyle/>
          <a:p>
            <a:r>
              <a:rPr lang="zh-CN" altLang="en-US" sz="2400" b="1" dirty="0">
                <a:solidFill>
                  <a:srgbClr val="FF0000"/>
                </a:solidFill>
                <a:latin typeface="+mj-ea"/>
                <a:ea typeface="+mj-ea"/>
              </a:rPr>
              <a:t>其他</a:t>
            </a:r>
            <a:r>
              <a:rPr lang="zh-CN" altLang="en-US" sz="2400" b="1" dirty="0" smtClean="0">
                <a:solidFill>
                  <a:srgbClr val="FF0000"/>
                </a:solidFill>
                <a:latin typeface="+mj-ea"/>
                <a:ea typeface="+mj-ea"/>
              </a:rPr>
              <a:t>码元</a:t>
            </a:r>
            <a:r>
              <a:rPr lang="zh-CN" altLang="en-US" sz="2400" b="1" dirty="0">
                <a:solidFill>
                  <a:srgbClr val="FF0000"/>
                </a:solidFill>
                <a:latin typeface="+mj-ea"/>
                <a:ea typeface="+mj-ea"/>
              </a:rPr>
              <a:t>抽样判决</a:t>
            </a:r>
            <a:r>
              <a:rPr lang="zh-CN" altLang="en-US" sz="2400" b="1" dirty="0" smtClean="0">
                <a:solidFill>
                  <a:srgbClr val="FF0000"/>
                </a:solidFill>
                <a:latin typeface="+mj-ea"/>
                <a:ea typeface="+mj-ea"/>
              </a:rPr>
              <a:t>时刻</a:t>
            </a:r>
            <a:endParaRPr lang="zh-CN" altLang="en-US" sz="2400" b="1" dirty="0">
              <a:solidFill>
                <a:srgbClr val="FF0000"/>
              </a:solidFill>
              <a:latin typeface="+mj-ea"/>
              <a:ea typeface="+mj-ea"/>
            </a:endParaRPr>
          </a:p>
        </p:txBody>
      </p:sp>
      <p:cxnSp>
        <p:nvCxnSpPr>
          <p:cNvPr id="9" name="肘形连接符 8"/>
          <p:cNvCxnSpPr/>
          <p:nvPr/>
        </p:nvCxnSpPr>
        <p:spPr>
          <a:xfrm>
            <a:off x="3995936" y="2852936"/>
            <a:ext cx="504056" cy="302840"/>
          </a:xfrm>
          <a:prstGeom prst="bentConnector3">
            <a:avLst>
              <a:gd name="adj1" fmla="val 729"/>
            </a:avLst>
          </a:prstGeom>
          <a:ln>
            <a:solidFill>
              <a:srgbClr val="0000FF"/>
            </a:solidFill>
            <a:tailEnd type="arrow"/>
          </a:ln>
        </p:spPr>
        <p:style>
          <a:lnRef idx="3">
            <a:schemeClr val="accent2"/>
          </a:lnRef>
          <a:fillRef idx="0">
            <a:schemeClr val="accent2"/>
          </a:fillRef>
          <a:effectRef idx="2">
            <a:schemeClr val="accent2"/>
          </a:effectRef>
          <a:fontRef idx="minor">
            <a:schemeClr val="tx1"/>
          </a:fontRef>
        </p:style>
      </p:cxnSp>
      <p:cxnSp>
        <p:nvCxnSpPr>
          <p:cNvPr id="12" name="直接连接符 11"/>
          <p:cNvCxnSpPr/>
          <p:nvPr/>
        </p:nvCxnSpPr>
        <p:spPr>
          <a:xfrm>
            <a:off x="2267744" y="5013176"/>
            <a:ext cx="0" cy="144016"/>
          </a:xfrm>
          <a:prstGeom prst="line">
            <a:avLst/>
          </a:prstGeom>
          <a:ln>
            <a:solidFill>
              <a:srgbClr val="00CC00"/>
            </a:solidFill>
          </a:ln>
        </p:spPr>
        <p:style>
          <a:lnRef idx="3">
            <a:schemeClr val="accent5"/>
          </a:lnRef>
          <a:fillRef idx="0">
            <a:schemeClr val="accent5"/>
          </a:fillRef>
          <a:effectRef idx="2">
            <a:schemeClr val="accent5"/>
          </a:effectRef>
          <a:fontRef idx="minor">
            <a:schemeClr val="tx1"/>
          </a:fontRef>
        </p:style>
      </p:cxnSp>
      <p:cxnSp>
        <p:nvCxnSpPr>
          <p:cNvPr id="18" name="直接连接符 17"/>
          <p:cNvCxnSpPr/>
          <p:nvPr/>
        </p:nvCxnSpPr>
        <p:spPr>
          <a:xfrm>
            <a:off x="3563888" y="5021560"/>
            <a:ext cx="0" cy="144016"/>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19" name="直接连接符 18"/>
          <p:cNvCxnSpPr/>
          <p:nvPr/>
        </p:nvCxnSpPr>
        <p:spPr>
          <a:xfrm>
            <a:off x="5220072" y="4987233"/>
            <a:ext cx="0" cy="144016"/>
          </a:xfrm>
          <a:prstGeom prst="line">
            <a:avLst/>
          </a:prstGeom>
          <a:ln>
            <a:solidFill>
              <a:srgbClr val="00CC00"/>
            </a:solidFill>
          </a:ln>
        </p:spPr>
        <p:style>
          <a:lnRef idx="3">
            <a:schemeClr val="accent5"/>
          </a:lnRef>
          <a:fillRef idx="0">
            <a:schemeClr val="accent5"/>
          </a:fillRef>
          <a:effectRef idx="2">
            <a:schemeClr val="accent5"/>
          </a:effectRef>
          <a:fontRef idx="minor">
            <a:schemeClr val="tx1"/>
          </a:fontRef>
        </p:style>
      </p:cxnSp>
      <p:cxnSp>
        <p:nvCxnSpPr>
          <p:cNvPr id="20" name="直接连接符 19"/>
          <p:cNvCxnSpPr/>
          <p:nvPr/>
        </p:nvCxnSpPr>
        <p:spPr>
          <a:xfrm>
            <a:off x="6012160" y="4966934"/>
            <a:ext cx="0" cy="144016"/>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21" name="直接连接符 20"/>
          <p:cNvCxnSpPr/>
          <p:nvPr/>
        </p:nvCxnSpPr>
        <p:spPr>
          <a:xfrm>
            <a:off x="7020272" y="5006445"/>
            <a:ext cx="0" cy="144016"/>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787855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4995">
                                            <p:txEl>
                                              <p:pRg st="1" end="1"/>
                                            </p:txEl>
                                          </p:spTgt>
                                        </p:tgtEl>
                                        <p:attrNameLst>
                                          <p:attrName>style.visibility</p:attrName>
                                        </p:attrNameLst>
                                      </p:cBhvr>
                                      <p:to>
                                        <p:strVal val="visible"/>
                                      </p:to>
                                    </p:set>
                                    <p:animEffect transition="in" filter="fade">
                                      <p:cBhvr>
                                        <p:cTn id="14" dur="500"/>
                                        <p:tgtEl>
                                          <p:spTgt spid="84995">
                                            <p:txEl>
                                              <p:pRg st="1" end="1"/>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84995">
                                            <p:txEl>
                                              <p:pRg st="2" end="2"/>
                                            </p:txEl>
                                          </p:spTgt>
                                        </p:tgtEl>
                                        <p:attrNameLst>
                                          <p:attrName>style.visibility</p:attrName>
                                        </p:attrNameLst>
                                      </p:cBhvr>
                                      <p:to>
                                        <p:strVal val="visible"/>
                                      </p:to>
                                    </p:set>
                                    <p:animEffect transition="in" filter="fade">
                                      <p:cBhvr>
                                        <p:cTn id="18" dur="500"/>
                                        <p:tgtEl>
                                          <p:spTgt spid="8499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4995">
                                            <p:txEl>
                                              <p:pRg st="3" end="3"/>
                                            </p:txEl>
                                          </p:spTgt>
                                        </p:tgtEl>
                                        <p:attrNameLst>
                                          <p:attrName>style.visibility</p:attrName>
                                        </p:attrNameLst>
                                      </p:cBhvr>
                                      <p:to>
                                        <p:strVal val="visible"/>
                                      </p:to>
                                    </p:set>
                                    <p:animEffect transition="in" filter="fade">
                                      <p:cBhvr>
                                        <p:cTn id="31" dur="500"/>
                                        <p:tgtEl>
                                          <p:spTgt spid="84995">
                                            <p:txEl>
                                              <p:pRg st="3" end="3"/>
                                            </p:txEl>
                                          </p:spTgt>
                                        </p:tgtEl>
                                      </p:cBhvr>
                                    </p:animEffect>
                                  </p:childTnLst>
                                </p:cTn>
                              </p:par>
                              <p:par>
                                <p:cTn id="32" presetID="2" presetClass="entr" presetSubtype="4" fill="hold" nodeType="withEffect">
                                  <p:stCondLst>
                                    <p:cond delay="0"/>
                                  </p:stCondLst>
                                  <p:childTnLst>
                                    <p:set>
                                      <p:cBhvr>
                                        <p:cTn id="33" dur="1" fill="hold">
                                          <p:stCondLst>
                                            <p:cond delay="0"/>
                                          </p:stCondLst>
                                        </p:cTn>
                                        <p:tgtEl>
                                          <p:spTgt spid="84997"/>
                                        </p:tgtEl>
                                        <p:attrNameLst>
                                          <p:attrName>style.visibility</p:attrName>
                                        </p:attrNameLst>
                                      </p:cBhvr>
                                      <p:to>
                                        <p:strVal val="visible"/>
                                      </p:to>
                                    </p:set>
                                    <p:anim calcmode="lin" valueType="num">
                                      <p:cBhvr additive="base">
                                        <p:cTn id="34" dur="500" fill="hold"/>
                                        <p:tgtEl>
                                          <p:spTgt spid="84997"/>
                                        </p:tgtEl>
                                        <p:attrNameLst>
                                          <p:attrName>ppt_x</p:attrName>
                                        </p:attrNameLst>
                                      </p:cBhvr>
                                      <p:tavLst>
                                        <p:tav tm="0">
                                          <p:val>
                                            <p:strVal val="#ppt_x"/>
                                          </p:val>
                                        </p:tav>
                                        <p:tav tm="100000">
                                          <p:val>
                                            <p:strVal val="#ppt_x"/>
                                          </p:val>
                                        </p:tav>
                                      </p:tavLst>
                                    </p:anim>
                                    <p:anim calcmode="lin" valueType="num">
                                      <p:cBhvr additive="base">
                                        <p:cTn id="35" dur="500" fill="hold"/>
                                        <p:tgtEl>
                                          <p:spTgt spid="8499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1000"/>
                                        <p:tgtEl>
                                          <p:spTgt spid="19"/>
                                        </p:tgtEl>
                                      </p:cBhvr>
                                    </p:animEffect>
                                    <p:anim calcmode="lin" valueType="num">
                                      <p:cBhvr>
                                        <p:cTn id="46" dur="1000" fill="hold"/>
                                        <p:tgtEl>
                                          <p:spTgt spid="19"/>
                                        </p:tgtEl>
                                        <p:attrNameLst>
                                          <p:attrName>ppt_x</p:attrName>
                                        </p:attrNameLst>
                                      </p:cBhvr>
                                      <p:tavLst>
                                        <p:tav tm="0">
                                          <p:val>
                                            <p:strVal val="#ppt_x"/>
                                          </p:val>
                                        </p:tav>
                                        <p:tav tm="100000">
                                          <p:val>
                                            <p:strVal val="#ppt_x"/>
                                          </p:val>
                                        </p:tav>
                                      </p:tavLst>
                                    </p:anim>
                                    <p:anim calcmode="lin" valueType="num">
                                      <p:cBhvr>
                                        <p:cTn id="4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84995">
                                            <p:txEl>
                                              <p:pRg st="9" end="9"/>
                                            </p:txEl>
                                          </p:spTgt>
                                        </p:tgtEl>
                                        <p:attrNameLst>
                                          <p:attrName>style.visibility</p:attrName>
                                        </p:attrNameLst>
                                      </p:cBhvr>
                                      <p:to>
                                        <p:strVal val="visible"/>
                                      </p:to>
                                    </p:set>
                                    <p:anim calcmode="lin" valueType="num">
                                      <p:cBhvr additive="base">
                                        <p:cTn id="69" dur="500" fill="hold"/>
                                        <p:tgtEl>
                                          <p:spTgt spid="84995">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8499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dirty="0"/>
              <a:t>6.4.2 </a:t>
            </a:r>
            <a:r>
              <a:rPr lang="zh-CN" altLang="en-US" dirty="0"/>
              <a:t>无码间串扰的条件</a:t>
            </a:r>
          </a:p>
        </p:txBody>
      </p:sp>
      <p:sp>
        <p:nvSpPr>
          <p:cNvPr id="86019" name="Rectangle 3"/>
          <p:cNvSpPr>
            <a:spLocks noGrp="1" noChangeArrowheads="1"/>
          </p:cNvSpPr>
          <p:nvPr>
            <p:ph type="body" idx="1"/>
          </p:nvPr>
        </p:nvSpPr>
        <p:spPr>
          <a:xfrm>
            <a:off x="539552" y="2348880"/>
            <a:ext cx="8064896" cy="4248472"/>
          </a:xfrm>
        </p:spPr>
        <p:txBody>
          <a:bodyPr>
            <a:normAutofit/>
          </a:bodyPr>
          <a:lstStyle/>
          <a:p>
            <a:r>
              <a:rPr lang="zh-CN" altLang="en-US" dirty="0" smtClean="0">
                <a:solidFill>
                  <a:srgbClr val="0000FF"/>
                </a:solidFill>
              </a:rPr>
              <a:t>时域条件</a:t>
            </a:r>
          </a:p>
          <a:p>
            <a:pPr lvl="1"/>
            <a:r>
              <a:rPr lang="zh-CN" altLang="en-US" dirty="0" smtClean="0"/>
              <a:t>如上，只要基带传输系统的冲激响应波形</a:t>
            </a:r>
            <a:r>
              <a:rPr lang="en-US" altLang="zh-CN" i="1" dirty="0"/>
              <a:t>h</a:t>
            </a:r>
            <a:r>
              <a:rPr lang="en-US" altLang="zh-CN" dirty="0"/>
              <a:t>(</a:t>
            </a:r>
            <a:r>
              <a:rPr lang="en-US" altLang="zh-CN" i="1" dirty="0"/>
              <a:t>t</a:t>
            </a:r>
            <a:r>
              <a:rPr lang="en-US" altLang="zh-CN" dirty="0"/>
              <a:t>)</a:t>
            </a:r>
            <a:r>
              <a:rPr lang="zh-CN" altLang="en-US" dirty="0"/>
              <a:t>仅在本码元的抽样时刻上有最大值，并在其他码元的抽样时刻上均为</a:t>
            </a:r>
            <a:r>
              <a:rPr lang="en-US" altLang="zh-CN" dirty="0"/>
              <a:t>0</a:t>
            </a:r>
            <a:r>
              <a:rPr lang="zh-CN" altLang="en-US" dirty="0"/>
              <a:t>，则可消除码间串扰</a:t>
            </a:r>
            <a:r>
              <a:rPr lang="zh-CN" altLang="en-US" dirty="0" smtClean="0"/>
              <a:t>。</a:t>
            </a:r>
            <a:endParaRPr lang="en-US" altLang="zh-CN" dirty="0" smtClean="0"/>
          </a:p>
          <a:p>
            <a:pPr lvl="1"/>
            <a:r>
              <a:rPr lang="zh-CN" altLang="en-US" dirty="0" smtClean="0"/>
              <a:t>假设</a:t>
            </a:r>
            <a:r>
              <a:rPr lang="zh-CN" altLang="en-US" dirty="0"/>
              <a:t>信道和接收滤波器所造成的延迟</a:t>
            </a:r>
            <a:r>
              <a:rPr lang="en-US" altLang="zh-CN" i="1" dirty="0"/>
              <a:t>t</a:t>
            </a:r>
            <a:r>
              <a:rPr lang="en-US" altLang="zh-CN" baseline="-25000" dirty="0"/>
              <a:t>0</a:t>
            </a:r>
            <a:r>
              <a:rPr lang="en-US" altLang="zh-CN" dirty="0"/>
              <a:t> = </a:t>
            </a:r>
            <a:r>
              <a:rPr lang="en-US" altLang="zh-CN" dirty="0" smtClean="0"/>
              <a:t>0</a:t>
            </a:r>
            <a:r>
              <a:rPr lang="zh-CN" altLang="en-US" dirty="0" smtClean="0"/>
              <a:t>，即若</a:t>
            </a:r>
            <a:r>
              <a:rPr lang="zh-CN" altLang="en-US" dirty="0"/>
              <a:t>对</a:t>
            </a:r>
            <a:r>
              <a:rPr lang="en-US" altLang="zh-CN" i="1" dirty="0"/>
              <a:t>h</a:t>
            </a:r>
            <a:r>
              <a:rPr lang="en-US" altLang="zh-CN" dirty="0"/>
              <a:t>(</a:t>
            </a:r>
            <a:r>
              <a:rPr lang="en-US" altLang="zh-CN" i="1" dirty="0"/>
              <a:t>t</a:t>
            </a:r>
            <a:r>
              <a:rPr lang="en-US" altLang="zh-CN" dirty="0"/>
              <a:t>)</a:t>
            </a:r>
            <a:r>
              <a:rPr lang="zh-CN" altLang="en-US" dirty="0"/>
              <a:t>在时刻</a:t>
            </a:r>
            <a:r>
              <a:rPr lang="en-US" altLang="zh-CN" i="1" dirty="0"/>
              <a:t>t</a:t>
            </a:r>
            <a:r>
              <a:rPr lang="en-US" altLang="zh-CN" dirty="0"/>
              <a:t> = </a:t>
            </a:r>
            <a:r>
              <a:rPr lang="en-US" altLang="zh-CN" i="1" dirty="0" err="1" smtClean="0"/>
              <a:t>kT</a:t>
            </a:r>
            <a:r>
              <a:rPr lang="en-US" altLang="zh-CN" i="1" baseline="-25000" dirty="0" err="1" smtClean="0"/>
              <a:t>s</a:t>
            </a:r>
            <a:r>
              <a:rPr lang="zh-CN" altLang="en-US" dirty="0" smtClean="0"/>
              <a:t>抽样，有下式成立</a:t>
            </a:r>
          </a:p>
          <a:p>
            <a:pPr lvl="1"/>
            <a:endParaRPr lang="zh-CN" altLang="en-US" dirty="0" smtClean="0"/>
          </a:p>
          <a:p>
            <a:pPr lvl="1"/>
            <a:endParaRPr lang="zh-CN" altLang="en-US" dirty="0" smtClean="0"/>
          </a:p>
          <a:p>
            <a:pPr lvl="1"/>
            <a:r>
              <a:rPr lang="zh-CN" altLang="en-US" dirty="0" smtClean="0"/>
              <a:t>上式称为</a:t>
            </a:r>
            <a:r>
              <a:rPr lang="zh-CN" altLang="en-US" dirty="0" smtClean="0">
                <a:solidFill>
                  <a:srgbClr val="0000FF"/>
                </a:solidFill>
              </a:rPr>
              <a:t>无码间串扰的时域条件</a:t>
            </a:r>
            <a:r>
              <a:rPr lang="zh-CN" altLang="en-US" dirty="0" smtClean="0"/>
              <a:t>。 	</a:t>
            </a:r>
            <a:endParaRPr lang="zh-CN" altLang="en-US" dirty="0"/>
          </a:p>
        </p:txBody>
      </p:sp>
      <p:sp>
        <p:nvSpPr>
          <p:cNvPr id="6" name="灯片编号占位符 5"/>
          <p:cNvSpPr>
            <a:spLocks noGrp="1"/>
          </p:cNvSpPr>
          <p:nvPr>
            <p:ph type="sldNum" sz="quarter" idx="12"/>
          </p:nvPr>
        </p:nvSpPr>
        <p:spPr/>
        <p:txBody>
          <a:bodyPr/>
          <a:lstStyle/>
          <a:p>
            <a:fld id="{4A28C011-B51B-476B-9506-5685B10FC6EF}" type="slidenum">
              <a:rPr lang="en-US" altLang="zh-CN" smtClean="0"/>
              <a:pPr/>
              <a:t>96</a:t>
            </a:fld>
            <a:endParaRPr lang="en-US" altLang="zh-CN"/>
          </a:p>
        </p:txBody>
      </p:sp>
      <p:sp>
        <p:nvSpPr>
          <p:cNvPr id="86021" name="Rectangle 5"/>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6020" name="Object 4"/>
          <p:cNvGraphicFramePr>
            <a:graphicFrameLocks noChangeAspect="1"/>
          </p:cNvGraphicFramePr>
          <p:nvPr>
            <p:extLst>
              <p:ext uri="{D42A27DB-BD31-4B8C-83A1-F6EECF244321}">
                <p14:modId xmlns:p14="http://schemas.microsoft.com/office/powerpoint/2010/main" val="131020538"/>
              </p:ext>
            </p:extLst>
          </p:nvPr>
        </p:nvGraphicFramePr>
        <p:xfrm>
          <a:off x="1331640" y="5000898"/>
          <a:ext cx="3608282" cy="935608"/>
        </p:xfrm>
        <a:graphic>
          <a:graphicData uri="http://schemas.openxmlformats.org/presentationml/2006/ole">
            <mc:AlternateContent xmlns:mc="http://schemas.openxmlformats.org/markup-compatibility/2006">
              <mc:Choice xmlns:v="urn:schemas-microsoft-com:vml" Requires="v">
                <p:oleObj spid="_x0000_s385230" name="公式" r:id="rId3" imgW="1765300" imgH="457200" progId="Equation.3">
                  <p:embed/>
                </p:oleObj>
              </mc:Choice>
              <mc:Fallback>
                <p:oleObj name="公式" r:id="rId3" imgW="1765300" imgH="457200" progId="Equation.3">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5000898"/>
                        <a:ext cx="3608282" cy="9356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225155028"/>
              </p:ext>
            </p:extLst>
          </p:nvPr>
        </p:nvGraphicFramePr>
        <p:xfrm>
          <a:off x="2396927" y="1052736"/>
          <a:ext cx="6233135" cy="1944216"/>
        </p:xfrm>
        <a:graphic>
          <a:graphicData uri="http://schemas.openxmlformats.org/presentationml/2006/ole">
            <mc:AlternateContent xmlns:mc="http://schemas.openxmlformats.org/markup-compatibility/2006">
              <mc:Choice xmlns:v="urn:schemas-microsoft-com:vml" Requires="v">
                <p:oleObj spid="_x0000_s385231" name="Visio" r:id="rId5" imgW="2374087" imgH="805586" progId="Visio.Drawing.11">
                  <p:embed/>
                </p:oleObj>
              </mc:Choice>
              <mc:Fallback>
                <p:oleObj name="Visio" r:id="rId5" imgW="2374087" imgH="805586"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6927" y="1052736"/>
                        <a:ext cx="6233135" cy="1944216"/>
                      </a:xfrm>
                      <a:prstGeom prst="rect">
                        <a:avLst/>
                      </a:prstGeom>
                      <a:noFill/>
                      <a:ln>
                        <a:noFill/>
                      </a:ln>
                    </p:spPr>
                  </p:pic>
                </p:oleObj>
              </mc:Fallback>
            </mc:AlternateContent>
          </a:graphicData>
        </a:graphic>
      </p:graphicFrame>
      <p:sp>
        <p:nvSpPr>
          <p:cNvPr id="3" name="矩形 2"/>
          <p:cNvSpPr/>
          <p:nvPr/>
        </p:nvSpPr>
        <p:spPr>
          <a:xfrm>
            <a:off x="5220072" y="5026088"/>
            <a:ext cx="3707904" cy="101566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sz="2000" b="1" dirty="0">
                <a:solidFill>
                  <a:srgbClr val="0000FF"/>
                </a:solidFill>
                <a:latin typeface="+mj-ea"/>
                <a:ea typeface="+mj-ea"/>
              </a:rPr>
              <a:t>也就是说，若</a:t>
            </a:r>
            <a:r>
              <a:rPr lang="en-US" altLang="zh-CN" sz="2000" b="1" i="1" dirty="0">
                <a:solidFill>
                  <a:srgbClr val="0000FF"/>
                </a:solidFill>
                <a:latin typeface="+mj-ea"/>
                <a:ea typeface="+mj-ea"/>
              </a:rPr>
              <a:t>h(t)</a:t>
            </a:r>
            <a:r>
              <a:rPr lang="zh-CN" altLang="en-US" sz="2000" b="1" dirty="0">
                <a:solidFill>
                  <a:srgbClr val="0000FF"/>
                </a:solidFill>
                <a:latin typeface="+mj-ea"/>
                <a:ea typeface="+mj-ea"/>
              </a:rPr>
              <a:t>的抽样值除了在</a:t>
            </a:r>
            <a:r>
              <a:rPr lang="en-US" altLang="zh-CN" sz="2000" b="1" i="1" dirty="0">
                <a:solidFill>
                  <a:srgbClr val="0000FF"/>
                </a:solidFill>
                <a:latin typeface="+mj-ea"/>
                <a:ea typeface="+mj-ea"/>
              </a:rPr>
              <a:t>t = 0</a:t>
            </a:r>
            <a:r>
              <a:rPr lang="zh-CN" altLang="en-US" sz="2000" b="1" dirty="0">
                <a:solidFill>
                  <a:srgbClr val="0000FF"/>
                </a:solidFill>
                <a:latin typeface="+mj-ea"/>
                <a:ea typeface="+mj-ea"/>
              </a:rPr>
              <a:t>时不为零外，在其他所有抽样点上均为</a:t>
            </a:r>
            <a:r>
              <a:rPr lang="zh-CN" altLang="en-US" sz="2000" b="1" dirty="0" smtClean="0">
                <a:solidFill>
                  <a:srgbClr val="0000FF"/>
                </a:solidFill>
                <a:latin typeface="+mj-ea"/>
                <a:ea typeface="+mj-ea"/>
              </a:rPr>
              <a:t>零</a:t>
            </a:r>
            <a:endParaRPr lang="zh-CN" altLang="en-US" sz="2000" b="1" dirty="0">
              <a:solidFill>
                <a:srgbClr val="0000FF"/>
              </a:solidFill>
              <a:latin typeface="+mj-ea"/>
              <a:ea typeface="+mj-ea"/>
            </a:endParaRPr>
          </a:p>
        </p:txBody>
      </p:sp>
    </p:spTree>
    <p:extLst>
      <p:ext uri="{BB962C8B-B14F-4D97-AF65-F5344CB8AC3E}">
        <p14:creationId xmlns:p14="http://schemas.microsoft.com/office/powerpoint/2010/main" val="34797946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019">
                                            <p:txEl>
                                              <p:pRg st="2" end="2"/>
                                            </p:txEl>
                                          </p:spTgt>
                                        </p:tgtEl>
                                        <p:attrNameLst>
                                          <p:attrName>style.visibility</p:attrName>
                                        </p:attrNameLst>
                                      </p:cBhvr>
                                      <p:to>
                                        <p:strVal val="visible"/>
                                      </p:to>
                                    </p:set>
                                    <p:animEffect transition="in" filter="fade">
                                      <p:cBhvr>
                                        <p:cTn id="7" dur="500"/>
                                        <p:tgtEl>
                                          <p:spTgt spid="86019">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6020"/>
                                        </p:tgtEl>
                                        <p:attrNameLst>
                                          <p:attrName>style.visibility</p:attrName>
                                        </p:attrNameLst>
                                      </p:cBhvr>
                                      <p:to>
                                        <p:strVal val="visible"/>
                                      </p:to>
                                    </p:set>
                                    <p:animEffect transition="in" filter="fade">
                                      <p:cBhvr>
                                        <p:cTn id="11" dur="500"/>
                                        <p:tgtEl>
                                          <p:spTgt spid="8602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6019">
                                            <p:txEl>
                                              <p:pRg st="5" end="5"/>
                                            </p:txEl>
                                          </p:spTgt>
                                        </p:tgtEl>
                                        <p:attrNameLst>
                                          <p:attrName>style.visibility</p:attrName>
                                        </p:attrNameLst>
                                      </p:cBhvr>
                                      <p:to>
                                        <p:strVal val="visible"/>
                                      </p:to>
                                    </p:set>
                                    <p:anim calcmode="lin" valueType="num">
                                      <p:cBhvr additive="base">
                                        <p:cTn id="20" dur="500" fill="hold"/>
                                        <p:tgtEl>
                                          <p:spTgt spid="86019">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60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solidFill>
                  <a:srgbClr val="0000FF"/>
                </a:solidFill>
              </a:rPr>
              <a:t>频域</a:t>
            </a:r>
            <a:r>
              <a:rPr lang="zh-CN" altLang="en-US" dirty="0" smtClean="0">
                <a:solidFill>
                  <a:srgbClr val="0000FF"/>
                </a:solidFill>
              </a:rPr>
              <a:t>条件是什么？</a:t>
            </a:r>
            <a:endParaRPr lang="zh-CN" altLang="en-US" dirty="0"/>
          </a:p>
        </p:txBody>
      </p:sp>
      <p:sp>
        <p:nvSpPr>
          <p:cNvPr id="87043" name="Rectangle 3"/>
          <p:cNvSpPr>
            <a:spLocks noGrp="1" noChangeArrowheads="1"/>
          </p:cNvSpPr>
          <p:nvPr>
            <p:ph type="body" idx="1"/>
          </p:nvPr>
        </p:nvSpPr>
        <p:spPr/>
        <p:txBody>
          <a:bodyPr/>
          <a:lstStyle/>
          <a:p>
            <a:r>
              <a:rPr lang="zh-CN" altLang="en-US" dirty="0" smtClean="0"/>
              <a:t>根据</a:t>
            </a:r>
            <a:r>
              <a:rPr lang="en-US" altLang="zh-CN" i="1" dirty="0"/>
              <a:t>h </a:t>
            </a:r>
            <a:r>
              <a:rPr lang="en-US" altLang="zh-CN" dirty="0"/>
              <a:t>(</a:t>
            </a:r>
            <a:r>
              <a:rPr lang="en-US" altLang="zh-CN" i="1" dirty="0"/>
              <a:t>t</a:t>
            </a:r>
            <a:r>
              <a:rPr lang="en-US" altLang="zh-CN" dirty="0"/>
              <a:t>)</a:t>
            </a:r>
            <a:r>
              <a:rPr lang="zh-CN" altLang="en-US" dirty="0"/>
              <a:t>和</a:t>
            </a:r>
            <a:r>
              <a:rPr lang="en-US" altLang="zh-CN" i="1" dirty="0"/>
              <a:t>H</a:t>
            </a:r>
            <a:r>
              <a:rPr lang="en-US" altLang="zh-CN" dirty="0"/>
              <a:t>(</a:t>
            </a:r>
            <a:r>
              <a:rPr lang="en-US" altLang="zh-CN" i="1" dirty="0">
                <a:sym typeface="Symbol" pitchFamily="18" charset="2"/>
              </a:rPr>
              <a:t></a:t>
            </a:r>
            <a:r>
              <a:rPr lang="en-US" altLang="zh-CN" dirty="0"/>
              <a:t>)</a:t>
            </a:r>
            <a:r>
              <a:rPr lang="zh-CN" altLang="en-US" dirty="0" smtClean="0"/>
              <a:t>之间存在的傅里叶变换关系：</a:t>
            </a:r>
          </a:p>
          <a:p>
            <a:pPr lvl="1"/>
            <a:endParaRPr lang="zh-CN" altLang="en-US" dirty="0" smtClean="0"/>
          </a:p>
          <a:p>
            <a:pPr lvl="1"/>
            <a:endParaRPr lang="zh-CN" altLang="en-US" dirty="0" smtClean="0"/>
          </a:p>
          <a:p>
            <a:r>
              <a:rPr lang="zh-CN" altLang="en-US" dirty="0" smtClean="0"/>
              <a:t>在</a:t>
            </a:r>
            <a:r>
              <a:rPr lang="en-US" altLang="zh-CN" i="1" dirty="0">
                <a:solidFill>
                  <a:srgbClr val="0000FF"/>
                </a:solidFill>
              </a:rPr>
              <a:t>t </a:t>
            </a:r>
            <a:r>
              <a:rPr lang="en-US" altLang="zh-CN" dirty="0">
                <a:solidFill>
                  <a:srgbClr val="0000FF"/>
                </a:solidFill>
              </a:rPr>
              <a:t>= </a:t>
            </a:r>
            <a:r>
              <a:rPr lang="en-US" altLang="zh-CN" i="1" dirty="0" err="1">
                <a:solidFill>
                  <a:srgbClr val="0000FF"/>
                </a:solidFill>
              </a:rPr>
              <a:t>kT</a:t>
            </a:r>
            <a:r>
              <a:rPr lang="en-US" altLang="zh-CN" i="1" baseline="-25000" dirty="0" err="1">
                <a:solidFill>
                  <a:srgbClr val="0000FF"/>
                </a:solidFill>
              </a:rPr>
              <a:t>s</a:t>
            </a:r>
            <a:r>
              <a:rPr lang="zh-CN" altLang="en-US" dirty="0" smtClean="0"/>
              <a:t>时，有</a:t>
            </a:r>
          </a:p>
          <a:p>
            <a:pPr lvl="1"/>
            <a:endParaRPr lang="zh-CN" altLang="en-US" dirty="0" smtClean="0"/>
          </a:p>
          <a:p>
            <a:pPr lvl="1"/>
            <a:endParaRPr lang="zh-CN" altLang="en-US" dirty="0" smtClean="0"/>
          </a:p>
          <a:p>
            <a:r>
              <a:rPr lang="zh-CN" altLang="en-US" dirty="0" smtClean="0"/>
              <a:t>把上式的积分区间用</a:t>
            </a:r>
            <a:r>
              <a:rPr lang="zh-CN" altLang="en-US" dirty="0" smtClean="0">
                <a:solidFill>
                  <a:srgbClr val="FF0000"/>
                </a:solidFill>
              </a:rPr>
              <a:t>分段积分求和</a:t>
            </a:r>
            <a:r>
              <a:rPr lang="zh-CN" altLang="en-US" dirty="0" smtClean="0"/>
              <a:t>代替，每段长为</a:t>
            </a:r>
            <a:r>
              <a:rPr lang="en-US" altLang="zh-CN" dirty="0"/>
              <a:t>2</a:t>
            </a:r>
            <a:r>
              <a:rPr lang="en-US" altLang="zh-CN" dirty="0">
                <a:sym typeface="Symbol" pitchFamily="18" charset="2"/>
              </a:rPr>
              <a:t>/</a:t>
            </a:r>
            <a:r>
              <a:rPr lang="en-US" altLang="zh-CN" i="1" dirty="0" err="1">
                <a:sym typeface="Symbol" pitchFamily="18" charset="2"/>
              </a:rPr>
              <a:t>T</a:t>
            </a:r>
            <a:r>
              <a:rPr lang="en-US" altLang="zh-CN" baseline="-25000" dirty="0" err="1">
                <a:sym typeface="Symbol" pitchFamily="18" charset="2"/>
              </a:rPr>
              <a:t>s</a:t>
            </a:r>
            <a:r>
              <a:rPr lang="en-US" altLang="zh-CN" baseline="-25000" dirty="0">
                <a:sym typeface="Symbol" pitchFamily="18" charset="2"/>
              </a:rPr>
              <a:t> </a:t>
            </a:r>
            <a:r>
              <a:rPr lang="zh-CN" altLang="en-US" dirty="0" smtClean="0"/>
              <a:t>，则上式可写成</a:t>
            </a:r>
            <a:endParaRPr lang="zh-CN" altLang="en-US" dirty="0"/>
          </a:p>
        </p:txBody>
      </p:sp>
      <p:sp>
        <p:nvSpPr>
          <p:cNvPr id="13" name="灯片编号占位符 5"/>
          <p:cNvSpPr>
            <a:spLocks noGrp="1"/>
          </p:cNvSpPr>
          <p:nvPr>
            <p:ph type="sldNum" sz="quarter" idx="12"/>
          </p:nvPr>
        </p:nvSpPr>
        <p:spPr/>
        <p:txBody>
          <a:bodyPr/>
          <a:lstStyle/>
          <a:p>
            <a:fld id="{D25B42EF-8889-4C82-B8EB-746D2F4F7730}" type="slidenum">
              <a:rPr lang="en-US" altLang="zh-CN" smtClean="0"/>
              <a:pPr/>
              <a:t>97</a:t>
            </a:fld>
            <a:endParaRPr lang="en-US" altLang="zh-CN"/>
          </a:p>
        </p:txBody>
      </p:sp>
      <p:sp>
        <p:nvSpPr>
          <p:cNvPr id="87045" name="Rectangle 5"/>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7044" name="Object 4"/>
          <p:cNvGraphicFramePr>
            <a:graphicFrameLocks noChangeAspect="1"/>
          </p:cNvGraphicFramePr>
          <p:nvPr>
            <p:extLst>
              <p:ext uri="{D42A27DB-BD31-4B8C-83A1-F6EECF244321}">
                <p14:modId xmlns:p14="http://schemas.microsoft.com/office/powerpoint/2010/main" val="3309536675"/>
              </p:ext>
            </p:extLst>
          </p:nvPr>
        </p:nvGraphicFramePr>
        <p:xfrm>
          <a:off x="2555776" y="1772816"/>
          <a:ext cx="3368958" cy="815997"/>
        </p:xfrm>
        <a:graphic>
          <a:graphicData uri="http://schemas.openxmlformats.org/presentationml/2006/ole">
            <mc:AlternateContent xmlns:mc="http://schemas.openxmlformats.org/markup-compatibility/2006">
              <mc:Choice xmlns:v="urn:schemas-microsoft-com:vml" Requires="v">
                <p:oleObj spid="_x0000_s386754" name="公式" r:id="rId3" imgW="1612900" imgH="393700" progId="Equation.3">
                  <p:embed/>
                </p:oleObj>
              </mc:Choice>
              <mc:Fallback>
                <p:oleObj name="公式" r:id="rId3" imgW="1612900" imgH="393700" progId="Equation.3">
                  <p:embed/>
                  <p:pic>
                    <p:nvPicPr>
                      <p:cNvPr id="0" name="Picture 1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772816"/>
                        <a:ext cx="3368958" cy="8159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7" name="Rectangle 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7049" name="Rectangle 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10"/>
          <p:cNvGrpSpPr>
            <a:grpSpLocks/>
          </p:cNvGrpSpPr>
          <p:nvPr/>
        </p:nvGrpSpPr>
        <p:grpSpPr bwMode="auto">
          <a:xfrm>
            <a:off x="2435963" y="3429000"/>
            <a:ext cx="4272074" cy="885949"/>
            <a:chOff x="1406" y="2132"/>
            <a:chExt cx="2282" cy="422"/>
          </a:xfrm>
        </p:grpSpPr>
        <p:graphicFrame>
          <p:nvGraphicFramePr>
            <p:cNvPr id="87046" name="Object 6"/>
            <p:cNvGraphicFramePr>
              <a:graphicFrameLocks noChangeAspect="1"/>
            </p:cNvGraphicFramePr>
            <p:nvPr>
              <p:extLst>
                <p:ext uri="{D42A27DB-BD31-4B8C-83A1-F6EECF244321}">
                  <p14:modId xmlns:p14="http://schemas.microsoft.com/office/powerpoint/2010/main" val="3676100498"/>
                </p:ext>
              </p:extLst>
            </p:nvPr>
          </p:nvGraphicFramePr>
          <p:xfrm>
            <a:off x="2214" y="2132"/>
            <a:ext cx="1474" cy="422"/>
          </p:xfrm>
          <a:graphic>
            <a:graphicData uri="http://schemas.openxmlformats.org/presentationml/2006/ole">
              <mc:AlternateContent xmlns:mc="http://schemas.openxmlformats.org/markup-compatibility/2006">
                <mc:Choice xmlns:v="urn:schemas-microsoft-com:vml" Requires="v">
                  <p:oleObj spid="_x0000_s386755" r:id="rId5" imgW="1358310" imgH="393529" progId="Equation.DSMT4">
                    <p:embed/>
                  </p:oleObj>
                </mc:Choice>
                <mc:Fallback>
                  <p:oleObj r:id="rId5" imgW="1358310" imgH="393529" progId="Equation.DSMT4">
                    <p:embed/>
                    <p:pic>
                      <p:nvPicPr>
                        <p:cNvPr id="0" name="Picture 1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 y="2132"/>
                          <a:ext cx="1474" cy="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8" name="Object 8"/>
            <p:cNvGraphicFramePr>
              <a:graphicFrameLocks noChangeAspect="1"/>
            </p:cNvGraphicFramePr>
            <p:nvPr/>
          </p:nvGraphicFramePr>
          <p:xfrm>
            <a:off x="1406" y="2217"/>
            <a:ext cx="674" cy="270"/>
          </p:xfrm>
          <a:graphic>
            <a:graphicData uri="http://schemas.openxmlformats.org/presentationml/2006/ole">
              <mc:AlternateContent xmlns:mc="http://schemas.openxmlformats.org/markup-compatibility/2006">
                <mc:Choice xmlns:v="urn:schemas-microsoft-com:vml" Requires="v">
                  <p:oleObj spid="_x0000_s386756" name="公式" r:id="rId7" imgW="571252" imgH="228501" progId="Equation.3">
                    <p:embed/>
                  </p:oleObj>
                </mc:Choice>
                <mc:Fallback>
                  <p:oleObj name="公式" r:id="rId7" imgW="571252" imgH="228501" progId="Equation.3">
                    <p:embed/>
                    <p:pic>
                      <p:nvPicPr>
                        <p:cNvPr id="0" name="Picture 2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6" y="2217"/>
                          <a:ext cx="674"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7052" name="Rectangle 12"/>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7051" name="Object 11"/>
          <p:cNvGraphicFramePr>
            <a:graphicFrameLocks noChangeAspect="1"/>
          </p:cNvGraphicFramePr>
          <p:nvPr>
            <p:extLst>
              <p:ext uri="{D42A27DB-BD31-4B8C-83A1-F6EECF244321}">
                <p14:modId xmlns:p14="http://schemas.microsoft.com/office/powerpoint/2010/main" val="743327758"/>
              </p:ext>
            </p:extLst>
          </p:nvPr>
        </p:nvGraphicFramePr>
        <p:xfrm>
          <a:off x="1979712" y="5589240"/>
          <a:ext cx="5170798" cy="890927"/>
        </p:xfrm>
        <a:graphic>
          <a:graphicData uri="http://schemas.openxmlformats.org/presentationml/2006/ole">
            <mc:AlternateContent xmlns:mc="http://schemas.openxmlformats.org/markup-compatibility/2006">
              <mc:Choice xmlns:v="urn:schemas-microsoft-com:vml" Requires="v">
                <p:oleObj spid="_x0000_s386757" r:id="rId9" imgW="2425700" imgH="419100" progId="Equation.DSMT4">
                  <p:embed/>
                </p:oleObj>
              </mc:Choice>
              <mc:Fallback>
                <p:oleObj r:id="rId9" imgW="2425700" imgH="419100" progId="Equation.DSMT4">
                  <p:embed/>
                  <p:pic>
                    <p:nvPicPr>
                      <p:cNvPr id="0" name="Picture 2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712" y="5589240"/>
                        <a:ext cx="5170798" cy="8909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椭圆 2"/>
          <p:cNvSpPr/>
          <p:nvPr/>
        </p:nvSpPr>
        <p:spPr>
          <a:xfrm>
            <a:off x="4355976" y="3314700"/>
            <a:ext cx="504056" cy="1122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a:off x="4860032" y="4149080"/>
            <a:ext cx="144016" cy="2880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0589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fade">
                                      <p:cBhvr>
                                        <p:cTn id="7" dur="500"/>
                                        <p:tgtEl>
                                          <p:spTgt spid="8704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7044"/>
                                        </p:tgtEl>
                                        <p:attrNameLst>
                                          <p:attrName>style.visibility</p:attrName>
                                        </p:attrNameLst>
                                      </p:cBhvr>
                                      <p:to>
                                        <p:strVal val="visible"/>
                                      </p:to>
                                    </p:set>
                                    <p:animEffect transition="in" filter="fade">
                                      <p:cBhvr>
                                        <p:cTn id="10" dur="500"/>
                                        <p:tgtEl>
                                          <p:spTgt spid="8704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7043">
                                            <p:txEl>
                                              <p:pRg st="3" end="3"/>
                                            </p:txEl>
                                          </p:spTgt>
                                        </p:tgtEl>
                                        <p:attrNameLst>
                                          <p:attrName>style.visibility</p:attrName>
                                        </p:attrNameLst>
                                      </p:cBhvr>
                                      <p:to>
                                        <p:strVal val="visible"/>
                                      </p:to>
                                    </p:set>
                                    <p:anim calcmode="lin" valueType="num">
                                      <p:cBhvr additive="base">
                                        <p:cTn id="15" dur="500" fill="hold"/>
                                        <p:tgtEl>
                                          <p:spTgt spid="8704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704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7043">
                                            <p:txEl>
                                              <p:pRg st="6" end="6"/>
                                            </p:txEl>
                                          </p:spTgt>
                                        </p:tgtEl>
                                        <p:attrNameLst>
                                          <p:attrName>style.visibility</p:attrName>
                                        </p:attrNameLst>
                                      </p:cBhvr>
                                      <p:to>
                                        <p:strVal val="visible"/>
                                      </p:to>
                                    </p:set>
                                    <p:anim calcmode="lin" valueType="num">
                                      <p:cBhvr additive="base">
                                        <p:cTn id="25" dur="500" fill="hold"/>
                                        <p:tgtEl>
                                          <p:spTgt spid="8704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704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7051"/>
                                        </p:tgtEl>
                                        <p:attrNameLst>
                                          <p:attrName>style.visibility</p:attrName>
                                        </p:attrNameLst>
                                      </p:cBhvr>
                                      <p:to>
                                        <p:strVal val="visible"/>
                                      </p:to>
                                    </p:set>
                                    <p:anim calcmode="lin" valueType="num">
                                      <p:cBhvr additive="base">
                                        <p:cTn id="29" dur="500" fill="hold"/>
                                        <p:tgtEl>
                                          <p:spTgt spid="87051"/>
                                        </p:tgtEl>
                                        <p:attrNameLst>
                                          <p:attrName>ppt_x</p:attrName>
                                        </p:attrNameLst>
                                      </p:cBhvr>
                                      <p:tavLst>
                                        <p:tav tm="0">
                                          <p:val>
                                            <p:strVal val="#ppt_x"/>
                                          </p:val>
                                        </p:tav>
                                        <p:tav tm="100000">
                                          <p:val>
                                            <p:strVal val="#ppt_x"/>
                                          </p:val>
                                        </p:tav>
                                      </p:tavLst>
                                    </p:anim>
                                    <p:anim calcmode="lin" valueType="num">
                                      <p:cBhvr additive="base">
                                        <p:cTn id="30" dur="500" fill="hold"/>
                                        <p:tgtEl>
                                          <p:spTgt spid="8705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p:txBody>
          <a:bodyPr>
            <a:normAutofit/>
          </a:bodyPr>
          <a:lstStyle/>
          <a:p>
            <a:r>
              <a:rPr lang="zh-CN" altLang="en-US" sz="2400" dirty="0" smtClean="0"/>
              <a:t>将上式作</a:t>
            </a:r>
            <a:r>
              <a:rPr lang="zh-CN" altLang="en-US" sz="2400" dirty="0" smtClean="0">
                <a:solidFill>
                  <a:srgbClr val="0000FF"/>
                </a:solidFill>
              </a:rPr>
              <a:t>变量代换</a:t>
            </a:r>
            <a:r>
              <a:rPr lang="zh-CN" altLang="en-US" sz="2400" dirty="0" smtClean="0"/>
              <a:t>：令</a:t>
            </a:r>
          </a:p>
          <a:p>
            <a:pPr lvl="2"/>
            <a:endParaRPr lang="zh-CN" altLang="en-US" dirty="0" smtClean="0"/>
          </a:p>
          <a:p>
            <a:r>
              <a:rPr lang="zh-CN" altLang="en-US" sz="2400" dirty="0" smtClean="0"/>
              <a:t>则有</a:t>
            </a:r>
            <a:r>
              <a:rPr lang="en-US" altLang="zh-CN" sz="2400" dirty="0"/>
              <a:t>d</a:t>
            </a:r>
            <a:r>
              <a:rPr lang="en-US" altLang="zh-CN" sz="2400" i="1" dirty="0">
                <a:sym typeface="Symbol" pitchFamily="18" charset="2"/>
              </a:rPr>
              <a:t></a:t>
            </a:r>
            <a:r>
              <a:rPr lang="en-US" altLang="zh-CN" sz="2400" dirty="0">
                <a:sym typeface="Symbol" pitchFamily="18" charset="2"/>
              </a:rPr>
              <a:t> = d</a:t>
            </a:r>
            <a:r>
              <a:rPr lang="en-US" altLang="zh-CN" sz="2400" i="1" dirty="0">
                <a:sym typeface="Symbol" pitchFamily="18" charset="2"/>
              </a:rPr>
              <a:t></a:t>
            </a:r>
            <a:r>
              <a:rPr lang="en-US" altLang="zh-CN" sz="2400" dirty="0">
                <a:sym typeface="Symbol" pitchFamily="18" charset="2"/>
              </a:rPr>
              <a:t>, </a:t>
            </a:r>
            <a:r>
              <a:rPr lang="en-US" altLang="zh-CN" sz="2400" i="1" dirty="0">
                <a:sym typeface="Symbol" pitchFamily="18" charset="2"/>
              </a:rPr>
              <a:t></a:t>
            </a:r>
            <a:r>
              <a:rPr lang="en-US" altLang="zh-CN" sz="2400" dirty="0">
                <a:sym typeface="Symbol" pitchFamily="18" charset="2"/>
              </a:rPr>
              <a:t> = </a:t>
            </a:r>
            <a:r>
              <a:rPr lang="en-US" altLang="zh-CN" sz="2400" i="1" dirty="0">
                <a:sym typeface="Symbol" pitchFamily="18" charset="2"/>
              </a:rPr>
              <a:t></a:t>
            </a:r>
            <a:r>
              <a:rPr lang="en-US" altLang="zh-CN" sz="2400" dirty="0">
                <a:sym typeface="Symbol" pitchFamily="18" charset="2"/>
              </a:rPr>
              <a:t> +2</a:t>
            </a:r>
            <a:r>
              <a:rPr lang="en-US" altLang="zh-CN" sz="2400" i="1" dirty="0">
                <a:sym typeface="Symbol" pitchFamily="18" charset="2"/>
              </a:rPr>
              <a:t>i</a:t>
            </a:r>
            <a:r>
              <a:rPr lang="en-US" altLang="zh-CN" sz="2400" dirty="0">
                <a:sym typeface="Symbol" pitchFamily="18" charset="2"/>
              </a:rPr>
              <a:t>/</a:t>
            </a:r>
            <a:r>
              <a:rPr lang="en-US" altLang="zh-CN" sz="2400" i="1" dirty="0" err="1">
                <a:sym typeface="Symbol" pitchFamily="18" charset="2"/>
              </a:rPr>
              <a:t>T</a:t>
            </a:r>
            <a:r>
              <a:rPr lang="en-US" altLang="zh-CN" sz="2400" i="1" baseline="-25000" dirty="0" err="1">
                <a:sym typeface="Symbol" pitchFamily="18" charset="2"/>
              </a:rPr>
              <a:t>s</a:t>
            </a:r>
            <a:r>
              <a:rPr lang="en-US" altLang="zh-CN" sz="2400" baseline="-25000" dirty="0">
                <a:sym typeface="Symbol" pitchFamily="18" charset="2"/>
              </a:rPr>
              <a:t> </a:t>
            </a:r>
            <a:r>
              <a:rPr lang="zh-CN" altLang="en-US" sz="2400" baseline="-25000" dirty="0">
                <a:sym typeface="Symbol" pitchFamily="18" charset="2"/>
              </a:rPr>
              <a:t>。</a:t>
            </a:r>
            <a:r>
              <a:rPr lang="zh-CN" altLang="en-US" sz="2400" dirty="0">
                <a:sym typeface="Symbol" pitchFamily="18" charset="2"/>
              </a:rPr>
              <a:t>且当</a:t>
            </a:r>
            <a:r>
              <a:rPr lang="zh-CN" altLang="en-US" sz="2400" i="1" dirty="0">
                <a:sym typeface="Symbol" pitchFamily="18" charset="2"/>
              </a:rPr>
              <a:t> </a:t>
            </a:r>
            <a:r>
              <a:rPr lang="en-US" altLang="zh-CN" sz="2400" dirty="0">
                <a:sym typeface="Symbol" pitchFamily="18" charset="2"/>
              </a:rPr>
              <a:t>= (2</a:t>
            </a:r>
            <a:r>
              <a:rPr lang="en-US" altLang="zh-CN" sz="2400" i="1" dirty="0">
                <a:sym typeface="Symbol" pitchFamily="18" charset="2"/>
              </a:rPr>
              <a:t>i</a:t>
            </a:r>
            <a:r>
              <a:rPr lang="en-US" altLang="zh-CN" sz="2400" dirty="0">
                <a:sym typeface="Symbol" pitchFamily="18" charset="2"/>
              </a:rPr>
              <a:t>1)/</a:t>
            </a:r>
            <a:r>
              <a:rPr lang="en-US" altLang="zh-CN" sz="2400" i="1" dirty="0" err="1">
                <a:sym typeface="Symbol" pitchFamily="18" charset="2"/>
              </a:rPr>
              <a:t>T</a:t>
            </a:r>
            <a:r>
              <a:rPr lang="en-US" altLang="zh-CN" sz="2400" i="1" baseline="-25000" dirty="0" err="1">
                <a:sym typeface="Symbol" pitchFamily="18" charset="2"/>
              </a:rPr>
              <a:t>s</a:t>
            </a:r>
            <a:r>
              <a:rPr lang="zh-CN" altLang="en-US" sz="2400" dirty="0">
                <a:sym typeface="Symbol" pitchFamily="18" charset="2"/>
              </a:rPr>
              <a:t>时，</a:t>
            </a:r>
            <a:r>
              <a:rPr lang="zh-CN" altLang="en-US" sz="2400" i="1" dirty="0">
                <a:sym typeface="Symbol" pitchFamily="18" charset="2"/>
              </a:rPr>
              <a:t></a:t>
            </a:r>
            <a:r>
              <a:rPr lang="zh-CN" altLang="en-US" sz="2400" dirty="0">
                <a:sym typeface="Symbol" pitchFamily="18" charset="2"/>
              </a:rPr>
              <a:t></a:t>
            </a:r>
            <a:r>
              <a:rPr lang="en-US" altLang="zh-CN" sz="2400" dirty="0">
                <a:sym typeface="Symbol" pitchFamily="18" charset="2"/>
              </a:rPr>
              <a:t>= /</a:t>
            </a:r>
            <a:r>
              <a:rPr lang="en-US" altLang="zh-CN" sz="2400" i="1" dirty="0" err="1">
                <a:sym typeface="Symbol" pitchFamily="18" charset="2"/>
              </a:rPr>
              <a:t>T</a:t>
            </a:r>
            <a:r>
              <a:rPr lang="en-US" altLang="zh-CN" sz="2400" i="1" baseline="-25000" dirty="0" err="1">
                <a:sym typeface="Symbol" pitchFamily="18" charset="2"/>
              </a:rPr>
              <a:t>s</a:t>
            </a:r>
            <a:r>
              <a:rPr lang="en-US" altLang="zh-CN" sz="2400" i="1" baseline="-25000" dirty="0">
                <a:sym typeface="Symbol" pitchFamily="18" charset="2"/>
              </a:rPr>
              <a:t> </a:t>
            </a:r>
            <a:r>
              <a:rPr lang="zh-CN" altLang="en-US" sz="2400" dirty="0" smtClean="0">
                <a:sym typeface="Symbol" pitchFamily="18" charset="2"/>
              </a:rPr>
              <a:t>，于是</a:t>
            </a:r>
          </a:p>
          <a:p>
            <a:pPr lvl="3"/>
            <a:endParaRPr lang="zh-CN" altLang="en-US" sz="1600" dirty="0" smtClean="0">
              <a:sym typeface="Symbol" pitchFamily="18" charset="2"/>
            </a:endParaRPr>
          </a:p>
          <a:p>
            <a:pPr lvl="3"/>
            <a:endParaRPr lang="zh-CN" altLang="en-US" sz="1600" dirty="0" smtClean="0">
              <a:sym typeface="Symbol" pitchFamily="18" charset="2"/>
            </a:endParaRPr>
          </a:p>
          <a:p>
            <a:pPr lvl="3"/>
            <a:endParaRPr lang="zh-CN" altLang="en-US" sz="1600" dirty="0" smtClean="0">
              <a:sym typeface="Symbol" pitchFamily="18" charset="2"/>
            </a:endParaRPr>
          </a:p>
          <a:p>
            <a:endParaRPr lang="en-US" altLang="zh-CN" sz="2400" dirty="0" smtClean="0">
              <a:sym typeface="Symbol" pitchFamily="18" charset="2"/>
            </a:endParaRPr>
          </a:p>
          <a:p>
            <a:endParaRPr lang="en-US" altLang="zh-CN" sz="2400" dirty="0">
              <a:sym typeface="Symbol" pitchFamily="18" charset="2"/>
            </a:endParaRPr>
          </a:p>
          <a:p>
            <a:r>
              <a:rPr lang="zh-CN" altLang="en-US" sz="2400" dirty="0" smtClean="0">
                <a:sym typeface="Symbol" pitchFamily="18" charset="2"/>
              </a:rPr>
              <a:t>当上式右边一致收敛时，求和与积分的次序可以互换，</a:t>
            </a:r>
            <a:r>
              <a:rPr lang="zh-CN" altLang="en-US" sz="2400" dirty="0">
                <a:sym typeface="Symbol" pitchFamily="18" charset="2"/>
              </a:rPr>
              <a:t>再</a:t>
            </a:r>
            <a:r>
              <a:rPr lang="zh-CN" altLang="en-US" sz="2400" dirty="0" smtClean="0"/>
              <a:t>把</a:t>
            </a:r>
            <a:r>
              <a:rPr lang="zh-CN" altLang="en-US" sz="2400" dirty="0">
                <a:sym typeface="Symbol" pitchFamily="18" charset="2"/>
              </a:rPr>
              <a:t></a:t>
            </a:r>
            <a:r>
              <a:rPr lang="zh-CN" altLang="en-US" sz="2400" dirty="0"/>
              <a:t>重新换为</a:t>
            </a:r>
            <a:r>
              <a:rPr lang="zh-CN" altLang="en-US" sz="2400" dirty="0">
                <a:sym typeface="Symbol" pitchFamily="18" charset="2"/>
              </a:rPr>
              <a:t></a:t>
            </a:r>
          </a:p>
        </p:txBody>
      </p:sp>
      <p:sp>
        <p:nvSpPr>
          <p:cNvPr id="10" name="灯片编号占位符 5"/>
          <p:cNvSpPr>
            <a:spLocks noGrp="1"/>
          </p:cNvSpPr>
          <p:nvPr>
            <p:ph type="sldNum" sz="quarter" idx="12"/>
          </p:nvPr>
        </p:nvSpPr>
        <p:spPr/>
        <p:txBody>
          <a:bodyPr/>
          <a:lstStyle/>
          <a:p>
            <a:fld id="{684B2D98-7E28-47C1-B9B5-2276DAE75E4D}" type="slidenum">
              <a:rPr lang="en-US" altLang="zh-CN" smtClean="0"/>
              <a:pPr/>
              <a:t>98</a:t>
            </a:fld>
            <a:endParaRPr lang="en-US" altLang="zh-CN"/>
          </a:p>
        </p:txBody>
      </p:sp>
      <p:graphicFrame>
        <p:nvGraphicFramePr>
          <p:cNvPr id="88068" name="Object 4"/>
          <p:cNvGraphicFramePr>
            <a:graphicFrameLocks noChangeAspect="1"/>
          </p:cNvGraphicFramePr>
          <p:nvPr>
            <p:extLst>
              <p:ext uri="{D42A27DB-BD31-4B8C-83A1-F6EECF244321}">
                <p14:modId xmlns:p14="http://schemas.microsoft.com/office/powerpoint/2010/main" val="495888695"/>
              </p:ext>
            </p:extLst>
          </p:nvPr>
        </p:nvGraphicFramePr>
        <p:xfrm>
          <a:off x="2123728" y="188640"/>
          <a:ext cx="4739098" cy="816545"/>
        </p:xfrm>
        <a:graphic>
          <a:graphicData uri="http://schemas.openxmlformats.org/presentationml/2006/ole">
            <mc:AlternateContent xmlns:mc="http://schemas.openxmlformats.org/markup-compatibility/2006">
              <mc:Choice xmlns:v="urn:schemas-microsoft-com:vml" Requires="v">
                <p:oleObj spid="_x0000_s387771" r:id="rId3" imgW="2425700" imgH="419100" progId="Equation.DSMT4">
                  <p:embed/>
                </p:oleObj>
              </mc:Choice>
              <mc:Fallback>
                <p:oleObj r:id="rId3" imgW="2425700" imgH="419100" progId="Equation.DSMT4">
                  <p:embed/>
                  <p:pic>
                    <p:nvPicPr>
                      <p:cNvPr id="0" name="Picture 1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88640"/>
                        <a:ext cx="4739098" cy="816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9" name="Object 5"/>
          <p:cNvGraphicFramePr>
            <a:graphicFrameLocks noChangeAspect="1"/>
          </p:cNvGraphicFramePr>
          <p:nvPr>
            <p:extLst>
              <p:ext uri="{D42A27DB-BD31-4B8C-83A1-F6EECF244321}">
                <p14:modId xmlns:p14="http://schemas.microsoft.com/office/powerpoint/2010/main" val="3068943166"/>
              </p:ext>
            </p:extLst>
          </p:nvPr>
        </p:nvGraphicFramePr>
        <p:xfrm>
          <a:off x="4067944" y="1340768"/>
          <a:ext cx="1728192" cy="904830"/>
        </p:xfrm>
        <a:graphic>
          <a:graphicData uri="http://schemas.openxmlformats.org/presentationml/2006/ole">
            <mc:AlternateContent xmlns:mc="http://schemas.openxmlformats.org/markup-compatibility/2006">
              <mc:Choice xmlns:v="urn:schemas-microsoft-com:vml" Requires="v">
                <p:oleObj spid="_x0000_s387772" name="公式" r:id="rId5" imgW="825500" imgH="431800" progId="Equation.3">
                  <p:embed/>
                </p:oleObj>
              </mc:Choice>
              <mc:Fallback>
                <p:oleObj name="公式" r:id="rId5" imgW="825500" imgH="431800" progId="Equation.3">
                  <p:embed/>
                  <p:pic>
                    <p:nvPicPr>
                      <p:cNvPr id="0" name="Picture 1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944" y="1340768"/>
                        <a:ext cx="1728192" cy="9048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1" name="Rectangle 7"/>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8070" name="Object 6"/>
          <p:cNvGraphicFramePr>
            <a:graphicFrameLocks noChangeAspect="1"/>
          </p:cNvGraphicFramePr>
          <p:nvPr>
            <p:extLst>
              <p:ext uri="{D42A27DB-BD31-4B8C-83A1-F6EECF244321}">
                <p14:modId xmlns:p14="http://schemas.microsoft.com/office/powerpoint/2010/main" val="2457082255"/>
              </p:ext>
            </p:extLst>
          </p:nvPr>
        </p:nvGraphicFramePr>
        <p:xfrm>
          <a:off x="1403648" y="3140968"/>
          <a:ext cx="6537975" cy="939354"/>
        </p:xfrm>
        <a:graphic>
          <a:graphicData uri="http://schemas.openxmlformats.org/presentationml/2006/ole">
            <mc:AlternateContent xmlns:mc="http://schemas.openxmlformats.org/markup-compatibility/2006">
              <mc:Choice xmlns:v="urn:schemas-microsoft-com:vml" Requires="v">
                <p:oleObj spid="_x0000_s387773" r:id="rId7" imgW="2984500" imgH="431800" progId="Equation.DSMT4">
                  <p:embed/>
                </p:oleObj>
              </mc:Choice>
              <mc:Fallback>
                <p:oleObj r:id="rId7" imgW="2984500" imgH="431800" progId="Equation.DSMT4">
                  <p:embed/>
                  <p:pic>
                    <p:nvPicPr>
                      <p:cNvPr id="0" name="Picture 1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3140968"/>
                        <a:ext cx="6537975" cy="939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3"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8072" name="Object 8"/>
          <p:cNvGraphicFramePr>
            <a:graphicFrameLocks noChangeAspect="1"/>
          </p:cNvGraphicFramePr>
          <p:nvPr>
            <p:extLst>
              <p:ext uri="{D42A27DB-BD31-4B8C-83A1-F6EECF244321}">
                <p14:modId xmlns:p14="http://schemas.microsoft.com/office/powerpoint/2010/main" val="2922490365"/>
              </p:ext>
            </p:extLst>
          </p:nvPr>
        </p:nvGraphicFramePr>
        <p:xfrm>
          <a:off x="2106558" y="4149080"/>
          <a:ext cx="4930884" cy="953641"/>
        </p:xfrm>
        <a:graphic>
          <a:graphicData uri="http://schemas.openxmlformats.org/presentationml/2006/ole">
            <mc:AlternateContent xmlns:mc="http://schemas.openxmlformats.org/markup-compatibility/2006">
              <mc:Choice xmlns:v="urn:schemas-microsoft-com:vml" Requires="v">
                <p:oleObj spid="_x0000_s387774" r:id="rId9" imgW="2222500" imgH="431800" progId="Equation.DSMT4">
                  <p:embed/>
                </p:oleObj>
              </mc:Choice>
              <mc:Fallback>
                <p:oleObj r:id="rId9" imgW="2222500" imgH="431800" progId="Equation.DSMT4">
                  <p:embed/>
                  <p:pic>
                    <p:nvPicPr>
                      <p:cNvPr id="0" name="Picture 1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6558" y="4149080"/>
                        <a:ext cx="4930884" cy="9536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 name="直接连接符 4"/>
          <p:cNvCxnSpPr/>
          <p:nvPr/>
        </p:nvCxnSpPr>
        <p:spPr>
          <a:xfrm>
            <a:off x="6804248" y="3214688"/>
            <a:ext cx="432048" cy="64636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731010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8069"/>
                                        </p:tgtEl>
                                        <p:attrNameLst>
                                          <p:attrName>style.visibility</p:attrName>
                                        </p:attrNameLst>
                                      </p:cBhvr>
                                      <p:to>
                                        <p:strVal val="visible"/>
                                      </p:to>
                                    </p:set>
                                    <p:anim calcmode="lin" valueType="num">
                                      <p:cBhvr additive="base">
                                        <p:cTn id="11" dur="500" fill="hold"/>
                                        <p:tgtEl>
                                          <p:spTgt spid="88069"/>
                                        </p:tgtEl>
                                        <p:attrNameLst>
                                          <p:attrName>ppt_x</p:attrName>
                                        </p:attrNameLst>
                                      </p:cBhvr>
                                      <p:tavLst>
                                        <p:tav tm="0">
                                          <p:val>
                                            <p:strVal val="#ppt_x"/>
                                          </p:val>
                                        </p:tav>
                                        <p:tav tm="100000">
                                          <p:val>
                                            <p:strVal val="#ppt_x"/>
                                          </p:val>
                                        </p:tav>
                                      </p:tavLst>
                                    </p:anim>
                                    <p:anim calcmode="lin" valueType="num">
                                      <p:cBhvr additive="base">
                                        <p:cTn id="12" dur="500" fill="hold"/>
                                        <p:tgtEl>
                                          <p:spTgt spid="8806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 calcmode="lin" valueType="num">
                                      <p:cBhvr additive="base">
                                        <p:cTn id="17" dur="5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806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8070"/>
                                        </p:tgtEl>
                                        <p:attrNameLst>
                                          <p:attrName>style.visibility</p:attrName>
                                        </p:attrNameLst>
                                      </p:cBhvr>
                                      <p:to>
                                        <p:strVal val="visible"/>
                                      </p:to>
                                    </p:set>
                                    <p:anim calcmode="lin" valueType="num">
                                      <p:cBhvr additive="base">
                                        <p:cTn id="21" dur="500" fill="hold"/>
                                        <p:tgtEl>
                                          <p:spTgt spid="88070"/>
                                        </p:tgtEl>
                                        <p:attrNameLst>
                                          <p:attrName>ppt_x</p:attrName>
                                        </p:attrNameLst>
                                      </p:cBhvr>
                                      <p:tavLst>
                                        <p:tav tm="0">
                                          <p:val>
                                            <p:strVal val="#ppt_x"/>
                                          </p:val>
                                        </p:tav>
                                        <p:tav tm="100000">
                                          <p:val>
                                            <p:strVal val="#ppt_x"/>
                                          </p:val>
                                        </p:tav>
                                      </p:tavLst>
                                    </p:anim>
                                    <p:anim calcmode="lin" valueType="num">
                                      <p:cBhvr additive="base">
                                        <p:cTn id="22" dur="500" fill="hold"/>
                                        <p:tgtEl>
                                          <p:spTgt spid="8807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8072"/>
                                        </p:tgtEl>
                                        <p:attrNameLst>
                                          <p:attrName>style.visibility</p:attrName>
                                        </p:attrNameLst>
                                      </p:cBhvr>
                                      <p:to>
                                        <p:strVal val="visible"/>
                                      </p:to>
                                    </p:set>
                                    <p:anim calcmode="lin" valueType="num">
                                      <p:cBhvr additive="base">
                                        <p:cTn id="31" dur="500" fill="hold"/>
                                        <p:tgtEl>
                                          <p:spTgt spid="88072"/>
                                        </p:tgtEl>
                                        <p:attrNameLst>
                                          <p:attrName>ppt_x</p:attrName>
                                        </p:attrNameLst>
                                      </p:cBhvr>
                                      <p:tavLst>
                                        <p:tav tm="0">
                                          <p:val>
                                            <p:strVal val="#ppt_x"/>
                                          </p:val>
                                        </p:tav>
                                        <p:tav tm="100000">
                                          <p:val>
                                            <p:strVal val="#ppt_x"/>
                                          </p:val>
                                        </p:tav>
                                      </p:tavLst>
                                    </p:anim>
                                    <p:anim calcmode="lin" valueType="num">
                                      <p:cBhvr additive="base">
                                        <p:cTn id="32" dur="500" fill="hold"/>
                                        <p:tgtEl>
                                          <p:spTgt spid="8807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8067">
                                            <p:txEl>
                                              <p:pRg st="8" end="8"/>
                                            </p:txEl>
                                          </p:spTgt>
                                        </p:tgtEl>
                                        <p:attrNameLst>
                                          <p:attrName>style.visibility</p:attrName>
                                        </p:attrNameLst>
                                      </p:cBhvr>
                                      <p:to>
                                        <p:strVal val="visible"/>
                                      </p:to>
                                    </p:set>
                                    <p:anim calcmode="lin" valueType="num">
                                      <p:cBhvr additive="base">
                                        <p:cTn id="37" dur="500" fill="hold"/>
                                        <p:tgtEl>
                                          <p:spTgt spid="8806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80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539552" y="1196752"/>
            <a:ext cx="8064896" cy="5661248"/>
          </a:xfrm>
        </p:spPr>
        <p:txBody>
          <a:bodyPr>
            <a:noAutofit/>
          </a:bodyPr>
          <a:lstStyle/>
          <a:p>
            <a:r>
              <a:rPr lang="zh-CN" altLang="en-US" sz="2600" dirty="0" smtClean="0"/>
              <a:t>有</a:t>
            </a:r>
            <a:r>
              <a:rPr lang="en-US" altLang="zh-CN" sz="2600" dirty="0" smtClean="0"/>
              <a:t>:</a:t>
            </a:r>
            <a:endParaRPr lang="zh-CN" altLang="en-US" sz="2600" dirty="0"/>
          </a:p>
          <a:p>
            <a:pPr lvl="3"/>
            <a:endParaRPr lang="en-US" altLang="zh-CN" sz="1600" dirty="0" smtClean="0"/>
          </a:p>
          <a:p>
            <a:r>
              <a:rPr lang="zh-CN" altLang="en-US" sz="2400" dirty="0" smtClean="0">
                <a:solidFill>
                  <a:srgbClr val="0000FF"/>
                </a:solidFill>
              </a:rPr>
              <a:t>已知：</a:t>
            </a:r>
            <a:r>
              <a:rPr lang="zh-CN" altLang="en-US" sz="2400" dirty="0" smtClean="0"/>
              <a:t>若</a:t>
            </a:r>
            <a:r>
              <a:rPr lang="en-US" altLang="zh-CN" sz="2400" i="1" dirty="0"/>
              <a:t>F</a:t>
            </a:r>
            <a:r>
              <a:rPr lang="en-US" altLang="zh-CN" sz="2400" dirty="0"/>
              <a:t>(</a:t>
            </a:r>
            <a:r>
              <a:rPr lang="en-US" altLang="zh-CN" sz="2400" i="1" dirty="0">
                <a:sym typeface="Symbol" pitchFamily="18" charset="2"/>
              </a:rPr>
              <a:t></a:t>
            </a:r>
            <a:r>
              <a:rPr lang="en-US" altLang="zh-CN" sz="2400" dirty="0">
                <a:sym typeface="Symbol" pitchFamily="18" charset="2"/>
              </a:rPr>
              <a:t>)</a:t>
            </a:r>
            <a:r>
              <a:rPr lang="zh-CN" altLang="en-US" sz="2400" dirty="0"/>
              <a:t>是周期为</a:t>
            </a:r>
            <a:r>
              <a:rPr lang="en-US" altLang="zh-CN" sz="2400" dirty="0"/>
              <a:t>2</a:t>
            </a:r>
            <a:r>
              <a:rPr lang="en-US" altLang="zh-CN" sz="2400" dirty="0">
                <a:sym typeface="Symbol" pitchFamily="18" charset="2"/>
              </a:rPr>
              <a:t>/</a:t>
            </a:r>
            <a:r>
              <a:rPr lang="en-US" altLang="zh-CN" sz="2400" i="1" dirty="0" err="1">
                <a:sym typeface="Symbol" pitchFamily="18" charset="2"/>
              </a:rPr>
              <a:t>T</a:t>
            </a:r>
            <a:r>
              <a:rPr lang="en-US" altLang="zh-CN" sz="2400" i="1" baseline="-25000" dirty="0" err="1">
                <a:sym typeface="Symbol" pitchFamily="18" charset="2"/>
              </a:rPr>
              <a:t>s</a:t>
            </a:r>
            <a:r>
              <a:rPr lang="zh-CN" altLang="en-US" sz="2400" dirty="0" smtClean="0"/>
              <a:t>的频率函数，则有指数型傅里叶级数变换对：</a:t>
            </a:r>
          </a:p>
          <a:p>
            <a:pPr lvl="3"/>
            <a:endParaRPr lang="zh-CN" altLang="en-US" sz="1600" dirty="0" smtClean="0"/>
          </a:p>
          <a:p>
            <a:pPr lvl="3"/>
            <a:endParaRPr lang="zh-CN" altLang="en-US" sz="1600" dirty="0" smtClean="0"/>
          </a:p>
          <a:p>
            <a:r>
              <a:rPr lang="zh-CN" altLang="en-US" sz="2400" dirty="0" smtClean="0"/>
              <a:t>将上式与上面的</a:t>
            </a:r>
            <a:r>
              <a:rPr lang="en-US" altLang="zh-CN" sz="2400" i="1" dirty="0"/>
              <a:t>h</a:t>
            </a:r>
            <a:r>
              <a:rPr lang="en-US" altLang="zh-CN" sz="2400" dirty="0"/>
              <a:t>(</a:t>
            </a:r>
            <a:r>
              <a:rPr lang="en-US" altLang="zh-CN" sz="2400" i="1" dirty="0" err="1"/>
              <a:t>kT</a:t>
            </a:r>
            <a:r>
              <a:rPr lang="en-US" altLang="zh-CN" sz="2400" i="1" baseline="-25000" dirty="0" err="1"/>
              <a:t>s</a:t>
            </a:r>
            <a:r>
              <a:rPr lang="en-US" altLang="zh-CN" sz="2400" dirty="0"/>
              <a:t>)</a:t>
            </a:r>
            <a:r>
              <a:rPr lang="zh-CN" altLang="en-US" sz="2400" dirty="0"/>
              <a:t>式对照，我们发现， </a:t>
            </a:r>
            <a:r>
              <a:rPr lang="en-US" altLang="zh-CN" sz="2400" i="1" dirty="0"/>
              <a:t>h</a:t>
            </a:r>
            <a:r>
              <a:rPr lang="en-US" altLang="zh-CN" sz="2400" dirty="0"/>
              <a:t>(</a:t>
            </a:r>
            <a:r>
              <a:rPr lang="en-US" altLang="zh-CN" sz="2400" i="1" dirty="0" err="1"/>
              <a:t>kT</a:t>
            </a:r>
            <a:r>
              <a:rPr lang="en-US" altLang="zh-CN" sz="2400" i="1" baseline="-25000" dirty="0" err="1"/>
              <a:t>s</a:t>
            </a:r>
            <a:r>
              <a:rPr lang="en-US" altLang="zh-CN" sz="2400" dirty="0"/>
              <a:t>) </a:t>
            </a:r>
            <a:r>
              <a:rPr lang="zh-CN" altLang="en-US" sz="2400" dirty="0" smtClean="0"/>
              <a:t>就是</a:t>
            </a:r>
          </a:p>
          <a:p>
            <a:pPr lvl="3"/>
            <a:endParaRPr lang="zh-CN" altLang="en-US" sz="1600" dirty="0" smtClean="0"/>
          </a:p>
          <a:p>
            <a:r>
              <a:rPr lang="zh-CN" altLang="en-US" sz="2400" dirty="0" smtClean="0"/>
              <a:t>	                 的指数型傅里叶级数的系数，有</a:t>
            </a:r>
            <a:endParaRPr lang="zh-CN" altLang="en-US" sz="2400" dirty="0"/>
          </a:p>
        </p:txBody>
      </p:sp>
      <p:sp>
        <p:nvSpPr>
          <p:cNvPr id="11" name="灯片编号占位符 5"/>
          <p:cNvSpPr>
            <a:spLocks noGrp="1"/>
          </p:cNvSpPr>
          <p:nvPr>
            <p:ph type="sldNum" sz="quarter" idx="12"/>
          </p:nvPr>
        </p:nvSpPr>
        <p:spPr/>
        <p:txBody>
          <a:bodyPr/>
          <a:lstStyle/>
          <a:p>
            <a:fld id="{D328C27B-C88F-461D-8861-D6D3E2ACE8E4}" type="slidenum">
              <a:rPr lang="en-US" altLang="zh-CN" smtClean="0"/>
              <a:pPr/>
              <a:t>99</a:t>
            </a:fld>
            <a:endParaRPr lang="en-US" altLang="zh-CN"/>
          </a:p>
        </p:txBody>
      </p:sp>
      <p:sp>
        <p:nvSpPr>
          <p:cNvPr id="8909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9092" name="Object 4"/>
          <p:cNvGraphicFramePr>
            <a:graphicFrameLocks noChangeAspect="1"/>
          </p:cNvGraphicFramePr>
          <p:nvPr>
            <p:extLst>
              <p:ext uri="{D42A27DB-BD31-4B8C-83A1-F6EECF244321}">
                <p14:modId xmlns:p14="http://schemas.microsoft.com/office/powerpoint/2010/main" val="2870692383"/>
              </p:ext>
            </p:extLst>
          </p:nvPr>
        </p:nvGraphicFramePr>
        <p:xfrm>
          <a:off x="1916906" y="1196752"/>
          <a:ext cx="5310187" cy="877887"/>
        </p:xfrm>
        <a:graphic>
          <a:graphicData uri="http://schemas.openxmlformats.org/presentationml/2006/ole">
            <mc:AlternateContent xmlns:mc="http://schemas.openxmlformats.org/markup-compatibility/2006">
              <mc:Choice xmlns:v="urn:schemas-microsoft-com:vml" Requires="v">
                <p:oleObj spid="_x0000_s388978" r:id="rId3" imgW="2590800" imgH="431800" progId="Equation.DSMT4">
                  <p:embed/>
                </p:oleObj>
              </mc:Choice>
              <mc:Fallback>
                <p:oleObj r:id="rId3" imgW="2590800" imgH="431800" progId="Equation.DSMT4">
                  <p:embed/>
                  <p:pic>
                    <p:nvPicPr>
                      <p:cNvPr id="0" name="Picture 2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906" y="1196752"/>
                        <a:ext cx="5310187"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5" name="Rectangle 7"/>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9094" name="Object 6"/>
          <p:cNvGraphicFramePr>
            <a:graphicFrameLocks noChangeAspect="1"/>
          </p:cNvGraphicFramePr>
          <p:nvPr>
            <p:extLst>
              <p:ext uri="{D42A27DB-BD31-4B8C-83A1-F6EECF244321}">
                <p14:modId xmlns:p14="http://schemas.microsoft.com/office/powerpoint/2010/main" val="240518272"/>
              </p:ext>
            </p:extLst>
          </p:nvPr>
        </p:nvGraphicFramePr>
        <p:xfrm>
          <a:off x="971600" y="3140968"/>
          <a:ext cx="2520950" cy="709612"/>
        </p:xfrm>
        <a:graphic>
          <a:graphicData uri="http://schemas.openxmlformats.org/presentationml/2006/ole">
            <mc:AlternateContent xmlns:mc="http://schemas.openxmlformats.org/markup-compatibility/2006">
              <mc:Choice xmlns:v="urn:schemas-microsoft-com:vml" Requires="v">
                <p:oleObj spid="_x0000_s388979" r:id="rId5" imgW="1218671" imgH="342751" progId="Equation.DSMT4">
                  <p:embed/>
                </p:oleObj>
              </mc:Choice>
              <mc:Fallback>
                <p:oleObj r:id="rId5" imgW="1218671" imgH="342751" progId="Equation.DSMT4">
                  <p:embed/>
                  <p:pic>
                    <p:nvPicPr>
                      <p:cNvPr id="0" name="Picture 2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3140968"/>
                        <a:ext cx="2520950" cy="709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6" name="Object 8"/>
          <p:cNvGraphicFramePr>
            <a:graphicFrameLocks noChangeAspect="1"/>
          </p:cNvGraphicFramePr>
          <p:nvPr>
            <p:extLst>
              <p:ext uri="{D42A27DB-BD31-4B8C-83A1-F6EECF244321}">
                <p14:modId xmlns:p14="http://schemas.microsoft.com/office/powerpoint/2010/main" val="39121634"/>
              </p:ext>
            </p:extLst>
          </p:nvPr>
        </p:nvGraphicFramePr>
        <p:xfrm>
          <a:off x="4355976" y="2996952"/>
          <a:ext cx="3554413" cy="804863"/>
        </p:xfrm>
        <a:graphic>
          <a:graphicData uri="http://schemas.openxmlformats.org/presentationml/2006/ole">
            <mc:AlternateContent xmlns:mc="http://schemas.openxmlformats.org/markup-compatibility/2006">
              <mc:Choice xmlns:v="urn:schemas-microsoft-com:vml" Requires="v">
                <p:oleObj spid="_x0000_s388980" r:id="rId7" imgW="1726451" imgH="393529" progId="Equation.DSMT4">
                  <p:embed/>
                </p:oleObj>
              </mc:Choice>
              <mc:Fallback>
                <p:oleObj r:id="rId7" imgW="1726451" imgH="393529" progId="Equation.DSMT4">
                  <p:embed/>
                  <p:pic>
                    <p:nvPicPr>
                      <p:cNvPr id="0" name="Picture 2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5976" y="2996952"/>
                        <a:ext cx="3554413"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9" name="Rectangle 11"/>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9098" name="Object 10"/>
          <p:cNvGraphicFramePr>
            <a:graphicFrameLocks noChangeAspect="1"/>
          </p:cNvGraphicFramePr>
          <p:nvPr>
            <p:extLst>
              <p:ext uri="{D42A27DB-BD31-4B8C-83A1-F6EECF244321}">
                <p14:modId xmlns:p14="http://schemas.microsoft.com/office/powerpoint/2010/main" val="4221194634"/>
              </p:ext>
            </p:extLst>
          </p:nvPr>
        </p:nvGraphicFramePr>
        <p:xfrm>
          <a:off x="755576" y="4581128"/>
          <a:ext cx="2159000" cy="790575"/>
        </p:xfrm>
        <a:graphic>
          <a:graphicData uri="http://schemas.openxmlformats.org/presentationml/2006/ole">
            <mc:AlternateContent xmlns:mc="http://schemas.openxmlformats.org/markup-compatibility/2006">
              <mc:Choice xmlns:v="urn:schemas-microsoft-com:vml" Requires="v">
                <p:oleObj spid="_x0000_s388981" name="公式" r:id="rId9" imgW="1167893" imgH="431613" progId="Equation.3">
                  <p:embed/>
                </p:oleObj>
              </mc:Choice>
              <mc:Fallback>
                <p:oleObj name="公式" r:id="rId9" imgW="1167893" imgH="431613" progId="Equation.3">
                  <p:embed/>
                  <p:pic>
                    <p:nvPicPr>
                      <p:cNvPr id="0" name="Picture 2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576" y="4581128"/>
                        <a:ext cx="21590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左右箭头 6"/>
          <p:cNvSpPr/>
          <p:nvPr/>
        </p:nvSpPr>
        <p:spPr>
          <a:xfrm>
            <a:off x="3419872" y="3140968"/>
            <a:ext cx="840656" cy="504056"/>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矩形 11"/>
          <p:cNvSpPr/>
          <p:nvPr/>
        </p:nvSpPr>
        <p:spPr>
          <a:xfrm>
            <a:off x="3635896" y="2708920"/>
            <a:ext cx="2236510" cy="400110"/>
          </a:xfrm>
          <a:prstGeom prst="rect">
            <a:avLst/>
          </a:prstGeom>
        </p:spPr>
        <p:txBody>
          <a:bodyPr wrap="none">
            <a:spAutoFit/>
          </a:bodyPr>
          <a:lstStyle/>
          <a:p>
            <a:r>
              <a:rPr lang="zh-CN" altLang="en-US" sz="2000" b="1" dirty="0" smtClean="0">
                <a:solidFill>
                  <a:srgbClr val="0000FF"/>
                </a:solidFill>
                <a:latin typeface="+mj-ea"/>
                <a:ea typeface="+mj-ea"/>
              </a:rPr>
              <a:t>傅里叶级数的系数</a:t>
            </a:r>
            <a:endParaRPr lang="zh-CN" altLang="en-US" sz="2000" b="1" dirty="0">
              <a:solidFill>
                <a:srgbClr val="0000FF"/>
              </a:solidFill>
              <a:latin typeface="+mj-ea"/>
              <a:ea typeface="+mj-ea"/>
            </a:endParaRPr>
          </a:p>
        </p:txBody>
      </p:sp>
      <p:cxnSp>
        <p:nvCxnSpPr>
          <p:cNvPr id="14" name="直接箭头连接符 13"/>
          <p:cNvCxnSpPr/>
          <p:nvPr/>
        </p:nvCxnSpPr>
        <p:spPr>
          <a:xfrm>
            <a:off x="4499992" y="3068960"/>
            <a:ext cx="0" cy="216024"/>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graphicFrame>
        <p:nvGraphicFramePr>
          <p:cNvPr id="388107" name="Object 11"/>
          <p:cNvGraphicFramePr>
            <a:graphicFrameLocks noChangeAspect="1"/>
          </p:cNvGraphicFramePr>
          <p:nvPr/>
        </p:nvGraphicFramePr>
        <p:xfrm>
          <a:off x="1835696" y="5445224"/>
          <a:ext cx="4566671" cy="846708"/>
        </p:xfrm>
        <a:graphic>
          <a:graphicData uri="http://schemas.openxmlformats.org/presentationml/2006/ole">
            <mc:AlternateContent xmlns:mc="http://schemas.openxmlformats.org/markup-compatibility/2006">
              <mc:Choice xmlns:v="urn:schemas-microsoft-com:vml" Requires="v">
                <p:oleObj spid="_x0000_s388982" name="公式" r:id="rId11" imgW="2286000" imgH="431800" progId="Equation.3">
                  <p:embed/>
                </p:oleObj>
              </mc:Choice>
              <mc:Fallback>
                <p:oleObj name="公式" r:id="rId11" imgW="2286000" imgH="431800" progId="Equation.3">
                  <p:embed/>
                  <p:pic>
                    <p:nvPicPr>
                      <p:cNvPr id="0" name="Picture 2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696" y="5445224"/>
                        <a:ext cx="4566671" cy="846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矩形 15"/>
          <p:cNvSpPr/>
          <p:nvPr/>
        </p:nvSpPr>
        <p:spPr>
          <a:xfrm>
            <a:off x="4207698" y="6309320"/>
            <a:ext cx="2236510" cy="400110"/>
          </a:xfrm>
          <a:prstGeom prst="rect">
            <a:avLst/>
          </a:prstGeom>
        </p:spPr>
        <p:txBody>
          <a:bodyPr wrap="square">
            <a:spAutoFit/>
          </a:bodyPr>
          <a:lstStyle/>
          <a:p>
            <a:r>
              <a:rPr lang="zh-CN" altLang="en-US" sz="2000" b="1" dirty="0" smtClean="0">
                <a:solidFill>
                  <a:srgbClr val="0000FF"/>
                </a:solidFill>
                <a:latin typeface="+mj-ea"/>
                <a:ea typeface="+mj-ea"/>
              </a:rPr>
              <a:t>傅里叶级数的系数</a:t>
            </a:r>
            <a:endParaRPr lang="zh-CN" altLang="en-US" sz="2000" b="1" dirty="0">
              <a:solidFill>
                <a:srgbClr val="0000FF"/>
              </a:solidFill>
              <a:latin typeface="+mj-ea"/>
              <a:ea typeface="+mj-ea"/>
            </a:endParaRPr>
          </a:p>
        </p:txBody>
      </p:sp>
      <p:cxnSp>
        <p:nvCxnSpPr>
          <p:cNvPr id="17" name="直接箭头连接符 16"/>
          <p:cNvCxnSpPr/>
          <p:nvPr/>
        </p:nvCxnSpPr>
        <p:spPr>
          <a:xfrm flipV="1">
            <a:off x="5076056" y="6021288"/>
            <a:ext cx="0" cy="43204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2" name="椭圆 1"/>
          <p:cNvSpPr/>
          <p:nvPr/>
        </p:nvSpPr>
        <p:spPr>
          <a:xfrm>
            <a:off x="4207698" y="1052736"/>
            <a:ext cx="1948478" cy="108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012160" y="2908974"/>
            <a:ext cx="864096" cy="9160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131840" y="1052736"/>
            <a:ext cx="504056" cy="540060"/>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88024" y="2872970"/>
            <a:ext cx="720080" cy="556030"/>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4681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2" end="2"/>
                                            </p:txEl>
                                          </p:spTgt>
                                        </p:tgtEl>
                                        <p:attrNameLst>
                                          <p:attrName>style.visibility</p:attrName>
                                        </p:attrNameLst>
                                      </p:cBhvr>
                                      <p:to>
                                        <p:strVal val="visible"/>
                                      </p:to>
                                    </p:set>
                                    <p:anim calcmode="lin" valueType="num">
                                      <p:cBhvr additive="base">
                                        <p:cTn id="7" dur="5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9094"/>
                                        </p:tgtEl>
                                        <p:attrNameLst>
                                          <p:attrName>style.visibility</p:attrName>
                                        </p:attrNameLst>
                                      </p:cBhvr>
                                      <p:to>
                                        <p:strVal val="visible"/>
                                      </p:to>
                                    </p:set>
                                    <p:anim calcmode="lin" valueType="num">
                                      <p:cBhvr additive="base">
                                        <p:cTn id="11" dur="500" fill="hold"/>
                                        <p:tgtEl>
                                          <p:spTgt spid="89094"/>
                                        </p:tgtEl>
                                        <p:attrNameLst>
                                          <p:attrName>ppt_x</p:attrName>
                                        </p:attrNameLst>
                                      </p:cBhvr>
                                      <p:tavLst>
                                        <p:tav tm="0">
                                          <p:val>
                                            <p:strVal val="#ppt_x"/>
                                          </p:val>
                                        </p:tav>
                                        <p:tav tm="100000">
                                          <p:val>
                                            <p:strVal val="#ppt_x"/>
                                          </p:val>
                                        </p:tav>
                                      </p:tavLst>
                                    </p:anim>
                                    <p:anim calcmode="lin" valueType="num">
                                      <p:cBhvr additive="base">
                                        <p:cTn id="12" dur="500" fill="hold"/>
                                        <p:tgtEl>
                                          <p:spTgt spid="8909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9096"/>
                                        </p:tgtEl>
                                        <p:attrNameLst>
                                          <p:attrName>style.visibility</p:attrName>
                                        </p:attrNameLst>
                                      </p:cBhvr>
                                      <p:to>
                                        <p:strVal val="visible"/>
                                      </p:to>
                                    </p:set>
                                    <p:anim calcmode="lin" valueType="num">
                                      <p:cBhvr additive="base">
                                        <p:cTn id="15" dur="500" fill="hold"/>
                                        <p:tgtEl>
                                          <p:spTgt spid="89096"/>
                                        </p:tgtEl>
                                        <p:attrNameLst>
                                          <p:attrName>ppt_x</p:attrName>
                                        </p:attrNameLst>
                                      </p:cBhvr>
                                      <p:tavLst>
                                        <p:tav tm="0">
                                          <p:val>
                                            <p:strVal val="#ppt_x"/>
                                          </p:val>
                                        </p:tav>
                                        <p:tav tm="100000">
                                          <p:val>
                                            <p:strVal val="#ppt_x"/>
                                          </p:val>
                                        </p:tav>
                                      </p:tavLst>
                                    </p:anim>
                                    <p:anim calcmode="lin" valueType="num">
                                      <p:cBhvr additive="base">
                                        <p:cTn id="16" dur="500" fill="hold"/>
                                        <p:tgtEl>
                                          <p:spTgt spid="8909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9091">
                                            <p:txEl>
                                              <p:pRg st="5" end="5"/>
                                            </p:txEl>
                                          </p:spTgt>
                                        </p:tgtEl>
                                        <p:attrNameLst>
                                          <p:attrName>style.visibility</p:attrName>
                                        </p:attrNameLst>
                                      </p:cBhvr>
                                      <p:to>
                                        <p:strVal val="visible"/>
                                      </p:to>
                                    </p:set>
                                    <p:anim calcmode="lin" valueType="num">
                                      <p:cBhvr additive="base">
                                        <p:cTn id="35" dur="500" fill="hold"/>
                                        <p:tgtEl>
                                          <p:spTgt spid="8909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909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9098"/>
                                        </p:tgtEl>
                                        <p:attrNameLst>
                                          <p:attrName>style.visibility</p:attrName>
                                        </p:attrNameLst>
                                      </p:cBhvr>
                                      <p:to>
                                        <p:strVal val="visible"/>
                                      </p:to>
                                    </p:set>
                                    <p:anim calcmode="lin" valueType="num">
                                      <p:cBhvr additive="base">
                                        <p:cTn id="39" dur="500" fill="hold"/>
                                        <p:tgtEl>
                                          <p:spTgt spid="89098"/>
                                        </p:tgtEl>
                                        <p:attrNameLst>
                                          <p:attrName>ppt_x</p:attrName>
                                        </p:attrNameLst>
                                      </p:cBhvr>
                                      <p:tavLst>
                                        <p:tav tm="0">
                                          <p:val>
                                            <p:strVal val="#ppt_x"/>
                                          </p:val>
                                        </p:tav>
                                        <p:tav tm="100000">
                                          <p:val>
                                            <p:strVal val="#ppt_x"/>
                                          </p:val>
                                        </p:tav>
                                      </p:tavLst>
                                    </p:anim>
                                    <p:anim calcmode="lin" valueType="num">
                                      <p:cBhvr additive="base">
                                        <p:cTn id="40" dur="500" fill="hold"/>
                                        <p:tgtEl>
                                          <p:spTgt spid="8909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9091">
                                            <p:txEl>
                                              <p:pRg st="7" end="7"/>
                                            </p:txEl>
                                          </p:spTgt>
                                        </p:tgtEl>
                                        <p:attrNameLst>
                                          <p:attrName>style.visibility</p:attrName>
                                        </p:attrNameLst>
                                      </p:cBhvr>
                                      <p:to>
                                        <p:strVal val="visible"/>
                                      </p:to>
                                    </p:set>
                                    <p:anim calcmode="lin" valueType="num">
                                      <p:cBhvr additive="base">
                                        <p:cTn id="43" dur="500" fill="hold"/>
                                        <p:tgtEl>
                                          <p:spTgt spid="8909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9091">
                                            <p:txEl>
                                              <p:pRg st="7" end="7"/>
                                            </p:txEl>
                                          </p:spTgt>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additive="base">
                                        <p:cTn id="48" dur="500" fill="hold"/>
                                        <p:tgtEl>
                                          <p:spTgt spid="2"/>
                                        </p:tgtEl>
                                        <p:attrNameLst>
                                          <p:attrName>ppt_x</p:attrName>
                                        </p:attrNameLst>
                                      </p:cBhvr>
                                      <p:tavLst>
                                        <p:tav tm="0">
                                          <p:val>
                                            <p:strVal val="#ppt_x"/>
                                          </p:val>
                                        </p:tav>
                                        <p:tav tm="100000">
                                          <p:val>
                                            <p:strVal val="#ppt_x"/>
                                          </p:val>
                                        </p:tav>
                                      </p:tavLst>
                                    </p:anim>
                                    <p:anim calcmode="lin" valueType="num">
                                      <p:cBhvr additive="base">
                                        <p:cTn id="49" dur="500" fill="hold"/>
                                        <p:tgtEl>
                                          <p:spTgt spid="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ppt_x"/>
                                          </p:val>
                                        </p:tav>
                                        <p:tav tm="100000">
                                          <p:val>
                                            <p:strVal val="#ppt_x"/>
                                          </p:val>
                                        </p:tav>
                                      </p:tavLst>
                                    </p:anim>
                                    <p:anim calcmode="lin" valueType="num">
                                      <p:cBhvr additive="base">
                                        <p:cTn id="5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ppt_x"/>
                                          </p:val>
                                        </p:tav>
                                        <p:tav tm="100000">
                                          <p:val>
                                            <p:strVal val="#ppt_x"/>
                                          </p:val>
                                        </p:tav>
                                      </p:tavLst>
                                    </p:anim>
                                    <p:anim calcmode="lin" valueType="num">
                                      <p:cBhvr additive="base">
                                        <p:cTn id="59" dur="500" fill="hold"/>
                                        <p:tgtEl>
                                          <p:spTgt spid="19"/>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fill="hold"/>
                                        <p:tgtEl>
                                          <p:spTgt spid="20"/>
                                        </p:tgtEl>
                                        <p:attrNameLst>
                                          <p:attrName>ppt_x</p:attrName>
                                        </p:attrNameLst>
                                      </p:cBhvr>
                                      <p:tavLst>
                                        <p:tav tm="0">
                                          <p:val>
                                            <p:strVal val="#ppt_x"/>
                                          </p:val>
                                        </p:tav>
                                        <p:tav tm="100000">
                                          <p:val>
                                            <p:strVal val="#ppt_x"/>
                                          </p:val>
                                        </p:tav>
                                      </p:tavLst>
                                    </p:anim>
                                    <p:anim calcmode="lin" valueType="num">
                                      <p:cBhvr additive="base">
                                        <p:cTn id="6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88107"/>
                                        </p:tgtEl>
                                        <p:attrNameLst>
                                          <p:attrName>style.visibility</p:attrName>
                                        </p:attrNameLst>
                                      </p:cBhvr>
                                      <p:to>
                                        <p:strVal val="visible"/>
                                      </p:to>
                                    </p:set>
                                    <p:anim calcmode="lin" valueType="num">
                                      <p:cBhvr additive="base">
                                        <p:cTn id="68" dur="500" fill="hold"/>
                                        <p:tgtEl>
                                          <p:spTgt spid="388107"/>
                                        </p:tgtEl>
                                        <p:attrNameLst>
                                          <p:attrName>ppt_x</p:attrName>
                                        </p:attrNameLst>
                                      </p:cBhvr>
                                      <p:tavLst>
                                        <p:tav tm="0">
                                          <p:val>
                                            <p:strVal val="#ppt_x"/>
                                          </p:val>
                                        </p:tav>
                                        <p:tav tm="100000">
                                          <p:val>
                                            <p:strVal val="#ppt_x"/>
                                          </p:val>
                                        </p:tav>
                                      </p:tavLst>
                                    </p:anim>
                                    <p:anim calcmode="lin" valueType="num">
                                      <p:cBhvr additive="base">
                                        <p:cTn id="69" dur="500" fill="hold"/>
                                        <p:tgtEl>
                                          <p:spTgt spid="388107"/>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500" fill="hold"/>
                                        <p:tgtEl>
                                          <p:spTgt spid="16"/>
                                        </p:tgtEl>
                                        <p:attrNameLst>
                                          <p:attrName>ppt_x</p:attrName>
                                        </p:attrNameLst>
                                      </p:cBhvr>
                                      <p:tavLst>
                                        <p:tav tm="0">
                                          <p:val>
                                            <p:strVal val="#ppt_x"/>
                                          </p:val>
                                        </p:tav>
                                        <p:tav tm="100000">
                                          <p:val>
                                            <p:strVal val="#ppt_x"/>
                                          </p:val>
                                        </p:tav>
                                      </p:tavLst>
                                    </p:anim>
                                    <p:anim calcmode="lin" valueType="num">
                                      <p:cBhvr additive="base">
                                        <p:cTn id="75" dur="500" fill="hold"/>
                                        <p:tgtEl>
                                          <p:spTgt spid="16"/>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500" fill="hold"/>
                                        <p:tgtEl>
                                          <p:spTgt spid="17"/>
                                        </p:tgtEl>
                                        <p:attrNameLst>
                                          <p:attrName>ppt_x</p:attrName>
                                        </p:attrNameLst>
                                      </p:cBhvr>
                                      <p:tavLst>
                                        <p:tav tm="0">
                                          <p:val>
                                            <p:strVal val="#ppt_x"/>
                                          </p:val>
                                        </p:tav>
                                        <p:tav tm="100000">
                                          <p:val>
                                            <p:strVal val="#ppt_x"/>
                                          </p:val>
                                        </p:tav>
                                      </p:tavLst>
                                    </p:anim>
                                    <p:anim calcmode="lin" valueType="num">
                                      <p:cBhvr additive="base">
                                        <p:cTn id="7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6" grpId="0"/>
      <p:bldP spid="2" grpId="0" animBg="1"/>
      <p:bldP spid="18" grpId="0" animBg="1"/>
      <p:bldP spid="19" grpId="0" animBg="1"/>
      <p:bldP spid="20" grpId="0" animBg="1"/>
    </p:bldLst>
  </p:timing>
</p:sld>
</file>

<file path=ppt/theme/theme1.xml><?xml version="1.0" encoding="utf-8"?>
<a:theme xmlns:a="http://schemas.openxmlformats.org/drawingml/2006/main" name="TechComputer_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472324-6816-447D-A73C-4FA00160DF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 board design presentation (widescreen)</Template>
  <TotalTime>0</TotalTime>
  <Words>12798</Words>
  <Application>Microsoft Office PowerPoint</Application>
  <PresentationFormat>全屏显示(4:3)</PresentationFormat>
  <Paragraphs>1626</Paragraphs>
  <Slides>202</Slides>
  <Notes>4</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202</vt:i4>
      </vt:variant>
    </vt:vector>
  </HeadingPairs>
  <TitlesOfParts>
    <vt:vector size="208" baseType="lpstr">
      <vt:lpstr>TechComputer_16x9</vt:lpstr>
      <vt:lpstr>Visio</vt:lpstr>
      <vt:lpstr>公式</vt:lpstr>
      <vt:lpstr>MathType 6.0 Equation</vt:lpstr>
      <vt:lpstr>Equation</vt:lpstr>
      <vt:lpstr>Microsoft Visio 绘图</vt:lpstr>
      <vt:lpstr>通信原理</vt:lpstr>
      <vt:lpstr>第6章 数字基带传输系统</vt:lpstr>
      <vt:lpstr>数字通信</vt:lpstr>
      <vt:lpstr>基本概念</vt:lpstr>
      <vt:lpstr>研究数字基带传输系统的原因</vt:lpstr>
      <vt:lpstr>数字基带系统的组成</vt:lpstr>
      <vt:lpstr>PowerPoint 演示文稿</vt:lpstr>
      <vt:lpstr>数字基带系统的组成</vt:lpstr>
      <vt:lpstr>第6章 数字基带传输系统</vt:lpstr>
      <vt:lpstr>PowerPoint 演示文稿</vt:lpstr>
      <vt:lpstr>6.1.1  数字基带信号</vt:lpstr>
      <vt:lpstr>几种基本的基带信号波形（矩形脉冲为例） </vt:lpstr>
      <vt:lpstr>a 单极性波形</vt:lpstr>
      <vt:lpstr>b 双极性波形</vt:lpstr>
      <vt:lpstr>c 单极性归零(RZ)波形</vt:lpstr>
      <vt:lpstr>a b 非归零(NRZ)波形</vt:lpstr>
      <vt:lpstr>d 双极性归零波形</vt:lpstr>
      <vt:lpstr>e 差分波形</vt:lpstr>
      <vt:lpstr>f 多电平波形</vt:lpstr>
      <vt:lpstr>数字基带信号的表示式</vt:lpstr>
      <vt:lpstr>6.1.2 基带信号的频谱特性</vt:lpstr>
      <vt:lpstr>分析时域脉冲序列的表示式</vt:lpstr>
      <vt:lpstr>频谱分析</vt:lpstr>
      <vt:lpstr>交变波u(t)</vt:lpstr>
      <vt:lpstr>交变波u(t)</vt:lpstr>
      <vt:lpstr>稳态波v(t)的功率谱密度</vt:lpstr>
      <vt:lpstr>稳态波</vt:lpstr>
      <vt:lpstr>PowerPoint 演示文稿</vt:lpstr>
      <vt:lpstr>交变波u(t)的功率谱密度Pu(f)</vt:lpstr>
      <vt:lpstr>uT(t)的频谱函数UT (f)</vt:lpstr>
      <vt:lpstr>PowerPoint 演示文稿</vt:lpstr>
      <vt:lpstr>PowerPoint 演示文稿</vt:lpstr>
      <vt:lpstr>u(t)的功率谱密度Pu(f)</vt:lpstr>
      <vt:lpstr>s(t) = u(t) + v(t)的功率谱密度Ps(f)</vt:lpstr>
      <vt:lpstr>PowerPoint 演示文稿</vt:lpstr>
      <vt:lpstr>功率谱说明（续）</vt:lpstr>
      <vt:lpstr>功率谱说明（续）</vt:lpstr>
      <vt:lpstr>例6-1单极性NRZ和RZ矩形脉冲序列的功率谱</vt:lpstr>
      <vt:lpstr>讨论1</vt:lpstr>
      <vt:lpstr>关注离散谱</vt:lpstr>
      <vt:lpstr>PowerPoint 演示文稿</vt:lpstr>
      <vt:lpstr>讨论 -- RZ</vt:lpstr>
      <vt:lpstr>离散谱分析</vt:lpstr>
      <vt:lpstr>单极性信号的功率谱密度图</vt:lpstr>
      <vt:lpstr>例6-2</vt:lpstr>
      <vt:lpstr>PowerPoint 演示文稿</vt:lpstr>
      <vt:lpstr>双极性信号的功率谱密度</vt:lpstr>
      <vt:lpstr>总结—— 带宽</vt:lpstr>
      <vt:lpstr>总结——定时</vt:lpstr>
      <vt:lpstr>总结（续）</vt:lpstr>
      <vt:lpstr>第6章 数字基带传输系统</vt:lpstr>
      <vt:lpstr>6.2 基带传输的常用码型</vt:lpstr>
      <vt:lpstr>6.2.1 传输码的码型选择原则</vt:lpstr>
      <vt:lpstr>6.2.2几种常用的传输码型</vt:lpstr>
      <vt:lpstr>1. AMI码：传号交替反转码</vt:lpstr>
      <vt:lpstr>2. HDB3码：3阶高密度双极性码</vt:lpstr>
      <vt:lpstr>HDB3码编码规则（续）</vt:lpstr>
      <vt:lpstr>HDB3码--例</vt:lpstr>
      <vt:lpstr>HDB3码的译码</vt:lpstr>
      <vt:lpstr>3. 双相码：曼彻斯特（Manchester）码 </vt:lpstr>
      <vt:lpstr>3. 双相码：续</vt:lpstr>
      <vt:lpstr>4. 差分双相码 </vt:lpstr>
      <vt:lpstr>5. 密勒码：延迟调制码 </vt:lpstr>
      <vt:lpstr>例</vt:lpstr>
      <vt:lpstr>例 续</vt:lpstr>
      <vt:lpstr>6. CMI码：传号反转码</vt:lpstr>
      <vt:lpstr>6. CMI码 续</vt:lpstr>
      <vt:lpstr>7. 块编码</vt:lpstr>
      <vt:lpstr>7. 块编码 - nBmB码</vt:lpstr>
      <vt:lpstr>7. 块编码 - nBmB码 续</vt:lpstr>
      <vt:lpstr>7. 块编码 - nBmT码</vt:lpstr>
      <vt:lpstr>第6章 数字基带传输系统</vt:lpstr>
      <vt:lpstr>第6章 数字基带传输系统</vt:lpstr>
      <vt:lpstr>6.3.1数字基带信号传输系统的组成</vt:lpstr>
      <vt:lpstr>数字基带信号传输系统的组成</vt:lpstr>
      <vt:lpstr>数字基带信号传输系统的组成</vt:lpstr>
      <vt:lpstr>数字基带信号传输系统的组成</vt:lpstr>
      <vt:lpstr>数字基带信号传输系统的组成</vt:lpstr>
      <vt:lpstr>基带系统的各点波形示意图</vt:lpstr>
      <vt:lpstr>误码</vt:lpstr>
      <vt:lpstr>码间串扰</vt:lpstr>
      <vt:lpstr>6.3.2 数字基带信号传输的定量分析</vt:lpstr>
      <vt:lpstr>数字基带信号传输模型</vt:lpstr>
      <vt:lpstr>数字基带信号传输模型</vt:lpstr>
      <vt:lpstr>数字基带信号传输模型</vt:lpstr>
      <vt:lpstr>数字基带信号传输模型</vt:lpstr>
      <vt:lpstr>PowerPoint 演示文稿</vt:lpstr>
      <vt:lpstr>分析第k个取样值：</vt:lpstr>
      <vt:lpstr>PowerPoint 演示文稿</vt:lpstr>
      <vt:lpstr>PowerPoint 演示文稿</vt:lpstr>
      <vt:lpstr>第6章 数字基带传输系统</vt:lpstr>
      <vt:lpstr>6.4 无码间串扰的基带传输特性</vt:lpstr>
      <vt:lpstr>第6章 数字基带传输系统</vt:lpstr>
      <vt:lpstr>6.4.1 消除码间串扰的基本思想</vt:lpstr>
      <vt:lpstr>对h(t)的波形提出要求</vt:lpstr>
      <vt:lpstr>6.4.2 无码间串扰的条件</vt:lpstr>
      <vt:lpstr>频域条件是什么？</vt:lpstr>
      <vt:lpstr>PowerPoint 演示文稿</vt:lpstr>
      <vt:lpstr>PowerPoint 演示文稿</vt:lpstr>
      <vt:lpstr>PowerPoint 演示文稿</vt:lpstr>
      <vt:lpstr>频域条件的物理意义</vt:lpstr>
      <vt:lpstr>例：</vt:lpstr>
      <vt:lpstr>6.4.3  无码间串扰的传输特性的设计</vt:lpstr>
      <vt:lpstr>PowerPoint 演示文稿</vt:lpstr>
      <vt:lpstr>理想低通特性总结</vt:lpstr>
      <vt:lpstr>余弦滚降特性 </vt:lpstr>
      <vt:lpstr>PowerPoint 演示文稿</vt:lpstr>
      <vt:lpstr>PowerPoint 演示文稿</vt:lpstr>
      <vt:lpstr>几种滚降特性和冲激响应曲线</vt:lpstr>
      <vt:lpstr>PowerPoint 演示文稿</vt:lpstr>
      <vt:lpstr>PowerPoint 演示文稿</vt:lpstr>
      <vt:lpstr>PowerPoint 演示文稿</vt:lpstr>
      <vt:lpstr>说明</vt:lpstr>
      <vt:lpstr>第6章 数字基带传输系统</vt:lpstr>
      <vt:lpstr>6.5 基带传输系统的抗噪声性能</vt:lpstr>
      <vt:lpstr>PowerPoint 演示文稿</vt:lpstr>
      <vt:lpstr>6.5.1二进制双极性基带系统</vt:lpstr>
      <vt:lpstr>PowerPoint 演示文稿</vt:lpstr>
      <vt:lpstr>PowerPoint 演示文稿</vt:lpstr>
      <vt:lpstr>两种错判情况</vt:lpstr>
      <vt:lpstr>两种错判情况图示</vt:lpstr>
      <vt:lpstr>总误码率</vt:lpstr>
      <vt:lpstr>PowerPoint 演示文稿</vt:lpstr>
      <vt:lpstr>PowerPoint 演示文稿</vt:lpstr>
      <vt:lpstr>6.5.2 二进制单极性基带系统</vt:lpstr>
      <vt:lpstr>二进制单极性误码率分析</vt:lpstr>
      <vt:lpstr>比较双极性和单极性基带系统误码率</vt:lpstr>
      <vt:lpstr>第6章 数字基带传输系统</vt:lpstr>
      <vt:lpstr>6.6  眼图</vt:lpstr>
      <vt:lpstr>眼图例：接收滤波器的输出</vt:lpstr>
      <vt:lpstr>PowerPoint 演示文稿</vt:lpstr>
      <vt:lpstr>眼图模型</vt:lpstr>
      <vt:lpstr>分析</vt:lpstr>
      <vt:lpstr>分析 续</vt:lpstr>
      <vt:lpstr>眼图照片</vt:lpstr>
      <vt:lpstr>第6章 数字基带传输系统</vt:lpstr>
      <vt:lpstr>回顾：无码间串扰条件</vt:lpstr>
      <vt:lpstr>6.7.1部分响应系统 </vt:lpstr>
      <vt:lpstr>解决方法: 部分响应波形</vt:lpstr>
      <vt:lpstr>解决方法: 部分响应波形</vt:lpstr>
      <vt:lpstr>1. 第Ⅰ类部分响应波形</vt:lpstr>
      <vt:lpstr>合成波形</vt:lpstr>
      <vt:lpstr>合成波形的表达式</vt:lpstr>
      <vt:lpstr>PowerPoint 演示文稿</vt:lpstr>
      <vt:lpstr>g(t)的频谱函数</vt:lpstr>
      <vt:lpstr>部分响应波形传送信号</vt:lpstr>
      <vt:lpstr>接收端分析</vt:lpstr>
      <vt:lpstr>存在的问题</vt:lpstr>
      <vt:lpstr>差错传播 例</vt:lpstr>
      <vt:lpstr>差错传播成因分析</vt:lpstr>
      <vt:lpstr>解决差错传播 — 预编码</vt:lpstr>
      <vt:lpstr>解决差错传播 — 预编码 续</vt:lpstr>
      <vt:lpstr>例</vt:lpstr>
      <vt:lpstr>第Ⅰ类部分响应系统方框图</vt:lpstr>
      <vt:lpstr>2. 部分响应的一般形式</vt:lpstr>
      <vt:lpstr>PowerPoint 演示文稿</vt:lpstr>
      <vt:lpstr>消除差错传播</vt:lpstr>
      <vt:lpstr>消除差错传播 续</vt:lpstr>
      <vt:lpstr>常见的五类部分响应波形 </vt:lpstr>
      <vt:lpstr>常见的五类部分响应波形 </vt:lpstr>
      <vt:lpstr>常见的五类部分响应波形 </vt:lpstr>
      <vt:lpstr>说明</vt:lpstr>
      <vt:lpstr>说明</vt:lpstr>
      <vt:lpstr>总结：部分响应系统优缺点</vt:lpstr>
      <vt:lpstr>6.7.2 时域均衡</vt:lpstr>
      <vt:lpstr>均衡器</vt:lpstr>
      <vt:lpstr>PowerPoint 演示文稿</vt:lpstr>
      <vt:lpstr>1. 时域均衡原理 </vt:lpstr>
      <vt:lpstr>时域均衡原理证明 </vt:lpstr>
      <vt:lpstr>证明 续</vt:lpstr>
      <vt:lpstr>PowerPoint 演示文稿</vt:lpstr>
      <vt:lpstr>PowerPoint 演示文稿</vt:lpstr>
      <vt:lpstr>横向滤波器组成</vt:lpstr>
      <vt:lpstr>横向滤波器特性</vt:lpstr>
      <vt:lpstr>PowerPoint 演示文稿</vt:lpstr>
      <vt:lpstr>有限长横向滤波器</vt:lpstr>
      <vt:lpstr>PowerPoint 演示文稿</vt:lpstr>
      <vt:lpstr>PowerPoint 演示文稿</vt:lpstr>
      <vt:lpstr>PowerPoint 演示文稿</vt:lpstr>
      <vt:lpstr>例6-3</vt:lpstr>
      <vt:lpstr>PowerPoint 演示文稿</vt:lpstr>
      <vt:lpstr>2. 均衡准则与实现</vt:lpstr>
      <vt:lpstr>均衡准则与实现</vt:lpstr>
      <vt:lpstr>PowerPoint 演示文稿</vt:lpstr>
      <vt:lpstr>1）最小峰值法——迫零调整法</vt:lpstr>
      <vt:lpstr>PowerPoint 演示文稿</vt:lpstr>
      <vt:lpstr>求D最小值</vt:lpstr>
      <vt:lpstr>PowerPoint 演示文稿</vt:lpstr>
      <vt:lpstr>例6-4</vt:lpstr>
      <vt:lpstr>PowerPoint 演示文稿</vt:lpstr>
      <vt:lpstr>PowerPoint 演示文稿</vt:lpstr>
      <vt:lpstr>预置式自动均衡器</vt:lpstr>
      <vt:lpstr>预置式自动均衡器原理：</vt:lpstr>
      <vt:lpstr>实现调整</vt:lpstr>
      <vt:lpstr>最小均方失真法自适应均衡器</vt:lpstr>
      <vt:lpstr>自适应均衡原理</vt:lpstr>
      <vt:lpstr>PowerPoint 演示文稿</vt:lpstr>
      <vt:lpstr>PowerPoint 演示文稿</vt:lpstr>
      <vt:lpstr>PowerPoint 演示文稿</vt:lpstr>
      <vt:lpstr>3抽头自适应均衡器原理方框图</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2012-07-22T06:18:58Z</dcterms:created>
  <dcterms:modified xsi:type="dcterms:W3CDTF">2014-03-28T08:09:38Z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